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82" r:id="rId16"/>
    <p:sldId id="283" r:id="rId17"/>
    <p:sldId id="285" r:id="rId18"/>
    <p:sldId id="286" r:id="rId19"/>
    <p:sldId id="287" r:id="rId20"/>
    <p:sldId id="303" r:id="rId21"/>
    <p:sldId id="304"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9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175234-F445-47AE-A1E1-0B562BB6A723}" type="datetimeFigureOut">
              <a:rPr lang="en-US" smtClean="0"/>
              <a:t>4/19/2021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3D66B-66DA-484C-A6D6-95383C704B4C}" type="slidenum">
              <a:rPr lang="en-US" smtClean="0"/>
              <a:t>‹#›</a:t>
            </a:fld>
            <a:endParaRPr lang="en-US"/>
          </a:p>
        </p:txBody>
      </p:sp>
    </p:spTree>
    <p:extLst>
      <p:ext uri="{BB962C8B-B14F-4D97-AF65-F5344CB8AC3E}">
        <p14:creationId xmlns:p14="http://schemas.microsoft.com/office/powerpoint/2010/main" val="47390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C8F3B1-41F3-4C07-A725-8B5A9C3EBBB0}" type="slidenum">
              <a:rPr lang="en-US" altLang="en-US"/>
              <a:pPr/>
              <a:t>27</a:t>
            </a:fld>
            <a:endParaRPr lang="en-US" altLang="en-US"/>
          </a:p>
        </p:txBody>
      </p:sp>
      <p:sp>
        <p:nvSpPr>
          <p:cNvPr id="41987" name="Rectangle 2"/>
          <p:cNvSpPr>
            <a:spLocks noGrp="1" noRot="1" noChangeAspect="1" noChangeArrowheads="1" noTextEdit="1"/>
          </p:cNvSpPr>
          <p:nvPr>
            <p:ph type="sldImg"/>
          </p:nvPr>
        </p:nvSpPr>
        <p:spPr>
          <a:xfrm>
            <a:off x="1144588" y="687388"/>
            <a:ext cx="4570412" cy="3427412"/>
          </a:xfrm>
          <a:ln/>
        </p:spPr>
      </p:sp>
      <p:sp>
        <p:nvSpPr>
          <p:cNvPr id="41988" name="Rectangle 3"/>
          <p:cNvSpPr>
            <a:spLocks noGrp="1" noChangeArrowheads="1"/>
          </p:cNvSpPr>
          <p:nvPr>
            <p:ph type="body" idx="1"/>
          </p:nvPr>
        </p:nvSpPr>
        <p:spPr>
          <a:xfrm>
            <a:off x="914400" y="4343400"/>
            <a:ext cx="5029200" cy="4113213"/>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B721F9-C518-4AEC-A868-0FC6B3025FB4}"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117572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484B9A-24AE-442C-84DB-C5FD9BAA0F3B}"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112958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BB8CE4-E794-4859-AEDA-0FB92AD1CCF7}"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48083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0" y="2362200"/>
            <a:ext cx="7693025" cy="3724275"/>
          </a:xfrm>
        </p:spPr>
        <p:txBody>
          <a:bodyPr/>
          <a:lstStyle/>
          <a:p>
            <a:pPr lvl="0"/>
            <a:endParaRPr lang="en-US" noProof="0"/>
          </a:p>
        </p:txBody>
      </p:sp>
      <p:sp>
        <p:nvSpPr>
          <p:cNvPr id="4" name="Date Placeholder 3"/>
          <p:cNvSpPr>
            <a:spLocks noGrp="1"/>
          </p:cNvSpPr>
          <p:nvPr>
            <p:ph type="dt" sz="half" idx="10"/>
          </p:nvPr>
        </p:nvSpPr>
        <p:spPr>
          <a:xfrm>
            <a:off x="2438400" y="6248400"/>
            <a:ext cx="2130425" cy="474663"/>
          </a:xfrm>
        </p:spPr>
        <p:txBody>
          <a:bodyPr/>
          <a:lstStyle>
            <a:lvl1pPr>
              <a:defRPr smtClean="0"/>
            </a:lvl1pPr>
          </a:lstStyle>
          <a:p>
            <a:pPr>
              <a:defRPr/>
            </a:pPr>
            <a:fld id="{A9FC38AE-1232-4C4E-BE83-7D8E265879C1}" type="datetime1">
              <a:rPr lang="en-US" altLang="en-US" smtClean="0"/>
              <a:t>4/19/2021</a:t>
            </a:fld>
            <a:endParaRPr lang="en-US" altLang="en-US"/>
          </a:p>
        </p:txBody>
      </p:sp>
      <p:sp>
        <p:nvSpPr>
          <p:cNvPr id="5" name="Footer Placeholder 4"/>
          <p:cNvSpPr>
            <a:spLocks noGrp="1"/>
          </p:cNvSpPr>
          <p:nvPr>
            <p:ph type="ftr" sz="quarter" idx="11"/>
          </p:nvPr>
        </p:nvSpPr>
        <p:spPr>
          <a:xfrm>
            <a:off x="5791200" y="6248400"/>
            <a:ext cx="2897188" cy="474663"/>
          </a:xfrm>
        </p:spPr>
        <p:txBody>
          <a:bodyPr/>
          <a:lstStyle>
            <a:lvl1pPr>
              <a:defRPr smtClean="0"/>
            </a:lvl1pPr>
          </a:lstStyle>
          <a:p>
            <a:pPr>
              <a:defRPr/>
            </a:pPr>
            <a:endParaRPr lang="en-US" altLang="en-US"/>
          </a:p>
        </p:txBody>
      </p:sp>
      <p:sp>
        <p:nvSpPr>
          <p:cNvPr id="6" name="Slide Number Placeholder 5"/>
          <p:cNvSpPr>
            <a:spLocks noGrp="1"/>
          </p:cNvSpPr>
          <p:nvPr>
            <p:ph type="sldNum" sz="quarter" idx="12"/>
          </p:nvPr>
        </p:nvSpPr>
        <p:spPr>
          <a:xfrm>
            <a:off x="84138" y="6242050"/>
            <a:ext cx="587375" cy="488950"/>
          </a:xfrm>
        </p:spPr>
        <p:txBody>
          <a:bodyPr/>
          <a:lstStyle>
            <a:lvl1pPr>
              <a:defRPr smtClean="0"/>
            </a:lvl1pPr>
          </a:lstStyle>
          <a:p>
            <a:pPr>
              <a:defRPr/>
            </a:pPr>
            <a:fld id="{0E190546-B662-4B78-B13A-922B6A7A05EC}" type="slidenum">
              <a:rPr lang="en-US" altLang="en-US"/>
              <a:pPr>
                <a:defRPr/>
              </a:pPr>
              <a:t>‹#›</a:t>
            </a:fld>
            <a:endParaRPr lang="en-US" altLang="en-US"/>
          </a:p>
        </p:txBody>
      </p:sp>
    </p:spTree>
    <p:extLst>
      <p:ext uri="{BB962C8B-B14F-4D97-AF65-F5344CB8AC3E}">
        <p14:creationId xmlns:p14="http://schemas.microsoft.com/office/powerpoint/2010/main" val="157753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0F134-6792-4D56-B9D2-F73EC3EF252C}"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56944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2C532-D6CD-489F-97E9-36A7874568AB}" type="datetime1">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23007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B410DB-9AB0-480B-9AFA-C50717795215}" type="datetime1">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280836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1C3AC-CB6A-4B5C-B9BB-EC17B6B10A33}" type="datetime1">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415413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0189BB-50AF-4537-85D6-A317D4574321}" type="datetime1">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311161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D829A-11BF-4369-AF47-D9F19C22FAAD}" type="datetime1">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391793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C425D-1B3C-46D6-89E7-290C43B0F7A4}" type="datetime1">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79818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4C5E7-A7EB-4E9C-88DE-9C990B76DF53}" type="datetime1">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2C219-14A8-4148-A7C5-10BA831808F2}" type="slidenum">
              <a:rPr lang="en-US" smtClean="0"/>
              <a:t>‹#›</a:t>
            </a:fld>
            <a:endParaRPr lang="en-US"/>
          </a:p>
        </p:txBody>
      </p:sp>
    </p:spTree>
    <p:extLst>
      <p:ext uri="{BB962C8B-B14F-4D97-AF65-F5344CB8AC3E}">
        <p14:creationId xmlns:p14="http://schemas.microsoft.com/office/powerpoint/2010/main" val="230151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93982-1BB0-4917-B521-A8A2759AD391}" type="datetime1">
              <a:rPr lang="en-US" smtClean="0"/>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2C219-14A8-4148-A7C5-10BA831808F2}" type="slidenum">
              <a:rPr lang="en-US" smtClean="0"/>
              <a:t>‹#›</a:t>
            </a:fld>
            <a:endParaRPr lang="en-US"/>
          </a:p>
        </p:txBody>
      </p:sp>
    </p:spTree>
    <p:extLst>
      <p:ext uri="{BB962C8B-B14F-4D97-AF65-F5344CB8AC3E}">
        <p14:creationId xmlns:p14="http://schemas.microsoft.com/office/powerpoint/2010/main" val="3491159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slideLayout" Target="../slideLayouts/slideLayout2.xml"/><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tags" Target="../tags/tag35.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1.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tags" Target="../tags/tag34.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image" Target="../media/image2.wm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slideLayout" Target="../slideLayouts/slideLayout2.xml"/><Relationship Id="rId3" Type="http://schemas.openxmlformats.org/officeDocument/2006/relationships/tags" Target="../tags/tag44.xml"/><Relationship Id="rId21" Type="http://schemas.openxmlformats.org/officeDocument/2006/relationships/tags" Target="../tags/tag6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27.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7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32.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7.jpe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6.jpeg"/><Relationship Id="rId5" Type="http://schemas.openxmlformats.org/officeDocument/2006/relationships/slideLayout" Target="../slideLayouts/slideLayout4.xml"/><Relationship Id="rId4" Type="http://schemas.openxmlformats.org/officeDocument/2006/relationships/tags" Target="../tags/tag8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Branch and Bound     </a:t>
            </a:r>
          </a:p>
        </p:txBody>
      </p:sp>
      <p:sp>
        <p:nvSpPr>
          <p:cNvPr id="3" name="Subtitle 2"/>
          <p:cNvSpPr>
            <a:spLocks noGrp="1"/>
          </p:cNvSpPr>
          <p:nvPr>
            <p:ph type="subTitle"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8632C219-14A8-4148-A7C5-10BA831808F2}" type="slidenum">
              <a:rPr lang="en-US" smtClean="0"/>
              <a:t>1</a:t>
            </a:fld>
            <a:endParaRPr lang="en-US"/>
          </a:p>
        </p:txBody>
      </p:sp>
    </p:spTree>
    <p:extLst>
      <p:ext uri="{BB962C8B-B14F-4D97-AF65-F5344CB8AC3E}">
        <p14:creationId xmlns:p14="http://schemas.microsoft.com/office/powerpoint/2010/main" val="308546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itchFamily="18" charset="0"/>
              </a:rPr>
              <a:t>Breadth-first Search , Branch &amp; Bound Pruning Discussion</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dirty="0"/>
              <a:t>This is like breadth-first search but we also use the bound to prune. </a:t>
            </a:r>
          </a:p>
          <a:p>
            <a:pPr>
              <a:lnSpc>
                <a:spcPct val="90000"/>
              </a:lnSpc>
            </a:pPr>
            <a:r>
              <a:rPr lang="en-US" altLang="en-US" dirty="0"/>
              <a:t>The value of best has be initialized worst than any possible value</a:t>
            </a:r>
          </a:p>
          <a:p>
            <a:pPr>
              <a:lnSpc>
                <a:spcPct val="90000"/>
              </a:lnSpc>
            </a:pPr>
            <a:r>
              <a:rPr lang="en-US" altLang="en-US" dirty="0"/>
              <a:t>This strategy is no better than depth first search, however we can improve it.</a:t>
            </a:r>
          </a:p>
          <a:p>
            <a:pPr>
              <a:lnSpc>
                <a:spcPct val="90000"/>
              </a:lnSpc>
            </a:pPr>
            <a:r>
              <a:rPr lang="en-US" altLang="en-US" dirty="0"/>
              <a:t>If instead of choosing just the breadth first next node, we choose the one that looks “best”!</a:t>
            </a:r>
          </a:p>
          <a:p>
            <a:pPr>
              <a:lnSpc>
                <a:spcPct val="90000"/>
              </a:lnSpc>
            </a:pPr>
            <a:r>
              <a:rPr lang="en-US" altLang="en-US" dirty="0"/>
              <a:t>We expand each level just as in Breadth first but the next node to check is the one that looks “best”</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10</a:t>
            </a:fld>
            <a:endParaRPr lang="en-US"/>
          </a:p>
        </p:txBody>
      </p:sp>
    </p:spTree>
    <p:extLst>
      <p:ext uri="{BB962C8B-B14F-4D97-AF65-F5344CB8AC3E}">
        <p14:creationId xmlns:p14="http://schemas.microsoft.com/office/powerpoint/2010/main" val="353903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Best first Search /Branch &amp; Bound</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dirty="0"/>
              <a:t>First we discuss a simple version called breadth-first search with branch-and-bound pruning . </a:t>
            </a:r>
          </a:p>
          <a:p>
            <a:pPr>
              <a:lnSpc>
                <a:spcPct val="90000"/>
              </a:lnSpc>
            </a:pPr>
            <a:r>
              <a:rPr lang="en-US" altLang="en-US" dirty="0"/>
              <a:t>Consider the 0/1 Knapsack Problem, where</a:t>
            </a:r>
          </a:p>
          <a:p>
            <a:pPr lvl="1">
              <a:lnSpc>
                <a:spcPct val="90000"/>
              </a:lnSpc>
            </a:pPr>
            <a:r>
              <a:rPr lang="en-US" altLang="en-US" dirty="0"/>
              <a:t>Given a knapsack that holds a max weight W</a:t>
            </a:r>
          </a:p>
          <a:p>
            <a:pPr lvl="1">
              <a:lnSpc>
                <a:spcPct val="90000"/>
              </a:lnSpc>
            </a:pPr>
            <a:r>
              <a:rPr lang="en-US" altLang="en-US" dirty="0"/>
              <a:t> n items each with a values (profits) p</a:t>
            </a:r>
            <a:r>
              <a:rPr lang="en-US" altLang="en-US" baseline="-25000" dirty="0"/>
              <a:t>i</a:t>
            </a:r>
            <a:r>
              <a:rPr lang="en-US" altLang="en-US" dirty="0"/>
              <a:t> , weight </a:t>
            </a:r>
            <a:r>
              <a:rPr lang="en-US" altLang="en-US" dirty="0" err="1"/>
              <a:t>w</a:t>
            </a:r>
            <a:r>
              <a:rPr lang="en-US" altLang="en-US" baseline="-25000" dirty="0" err="1"/>
              <a:t>i</a:t>
            </a:r>
            <a:endParaRPr lang="en-US" altLang="en-US" dirty="0"/>
          </a:p>
          <a:p>
            <a:pPr lvl="1">
              <a:lnSpc>
                <a:spcPct val="90000"/>
              </a:lnSpc>
            </a:pPr>
            <a:r>
              <a:rPr lang="en-US" altLang="en-US" dirty="0"/>
              <a:t>Determine which items to fit into the pack to maximize the profit without going over the max weight limit.</a:t>
            </a:r>
          </a:p>
        </p:txBody>
      </p:sp>
      <p:sp>
        <p:nvSpPr>
          <p:cNvPr id="4" name="Slide Number Placeholder 3"/>
          <p:cNvSpPr>
            <a:spLocks noGrp="1"/>
          </p:cNvSpPr>
          <p:nvPr>
            <p:ph type="sldNum" sz="quarter" idx="12"/>
          </p:nvPr>
        </p:nvSpPr>
        <p:spPr/>
        <p:txBody>
          <a:bodyPr/>
          <a:lstStyle/>
          <a:p>
            <a:fld id="{8632C219-14A8-4148-A7C5-10BA831808F2}" type="slidenum">
              <a:rPr lang="en-US" smtClean="0"/>
              <a:t>11</a:t>
            </a:fld>
            <a:endParaRPr lang="en-US"/>
          </a:p>
        </p:txBody>
      </p:sp>
    </p:spTree>
    <p:extLst>
      <p:ext uri="{BB962C8B-B14F-4D97-AF65-F5344CB8AC3E}">
        <p14:creationId xmlns:p14="http://schemas.microsoft.com/office/powerpoint/2010/main" val="6361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Breadth-first Search , Branch &amp; Bound Pruning</a:t>
            </a:r>
            <a:endParaRPr lang="en-US" sz="3200"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altLang="en-US" dirty="0"/>
              <a:t>Using breadth-first search with branch-and-bound pruning, we proceed as we did using backtracking, except that we do a breadth-first search instead of a depth- first search. </a:t>
            </a:r>
          </a:p>
          <a:p>
            <a:pPr>
              <a:lnSpc>
                <a:spcPct val="90000"/>
              </a:lnSpc>
            </a:pPr>
            <a:r>
              <a:rPr lang="en-US" altLang="en-US" dirty="0"/>
              <a:t>Let </a:t>
            </a:r>
            <a:r>
              <a:rPr lang="en-US" altLang="en-US" b="1" dirty="0"/>
              <a:t>weight</a:t>
            </a:r>
            <a:r>
              <a:rPr lang="en-US" altLang="en-US" dirty="0"/>
              <a:t> and </a:t>
            </a:r>
            <a:r>
              <a:rPr lang="en-US" altLang="en-US" b="1" dirty="0"/>
              <a:t>profit</a:t>
            </a:r>
            <a:r>
              <a:rPr lang="en-US" altLang="en-US" dirty="0"/>
              <a:t> be the total weight and total profit of the items that have been included up to a node. </a:t>
            </a:r>
          </a:p>
          <a:p>
            <a:pPr>
              <a:lnSpc>
                <a:spcPct val="90000"/>
              </a:lnSpc>
            </a:pPr>
            <a:r>
              <a:rPr lang="en-US" altLang="en-US" dirty="0"/>
              <a:t>To determine whether the node is promising, we initialize </a:t>
            </a:r>
            <a:r>
              <a:rPr lang="en-US" altLang="en-US" b="1" dirty="0" err="1"/>
              <a:t>totweight</a:t>
            </a:r>
            <a:r>
              <a:rPr lang="en-US" altLang="en-US" dirty="0"/>
              <a:t> and </a:t>
            </a:r>
            <a:r>
              <a:rPr lang="en-US" altLang="en-US" b="1" dirty="0"/>
              <a:t>bound</a:t>
            </a:r>
            <a:r>
              <a:rPr lang="en-US" altLang="en-US" dirty="0"/>
              <a:t> to weight and profit, respectively, and then greedily grab items, adding their weights and profits to </a:t>
            </a:r>
            <a:r>
              <a:rPr lang="en-US" altLang="en-US" b="1" dirty="0" err="1"/>
              <a:t>totweight</a:t>
            </a:r>
            <a:r>
              <a:rPr lang="en-US" altLang="en-US" dirty="0"/>
              <a:t> and </a:t>
            </a:r>
            <a:r>
              <a:rPr lang="en-US" altLang="en-US" b="1" dirty="0"/>
              <a:t>bound</a:t>
            </a:r>
            <a:r>
              <a:rPr lang="en-US" altLang="en-US" dirty="0"/>
              <a:t>, until we reach an item whose weight would bring</a:t>
            </a:r>
            <a:r>
              <a:rPr lang="en-US" altLang="en-US" b="1" dirty="0"/>
              <a:t> </a:t>
            </a:r>
            <a:r>
              <a:rPr lang="en-US" altLang="en-US" b="1" dirty="0" err="1"/>
              <a:t>totweight</a:t>
            </a:r>
            <a:r>
              <a:rPr lang="en-US" altLang="en-US" dirty="0"/>
              <a:t> above </a:t>
            </a:r>
            <a:r>
              <a:rPr lang="en-US" altLang="en-US" b="1" i="1" dirty="0"/>
              <a:t>W</a:t>
            </a:r>
            <a:r>
              <a:rPr lang="en-US" altLang="en-US" dirty="0"/>
              <a:t>. We grab the fraction of that item allowed by the available weight, and add the profit of that fraction to </a:t>
            </a:r>
            <a:r>
              <a:rPr lang="en-US" altLang="en-US" b="1" dirty="0"/>
              <a:t>bound</a:t>
            </a:r>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12</a:t>
            </a:fld>
            <a:endParaRPr lang="en-US"/>
          </a:p>
        </p:txBody>
      </p:sp>
    </p:spTree>
    <p:extLst>
      <p:ext uri="{BB962C8B-B14F-4D97-AF65-F5344CB8AC3E}">
        <p14:creationId xmlns:p14="http://schemas.microsoft.com/office/powerpoint/2010/main" val="41770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t>Breadth-first Search , Branch &amp; Bound Pruning</a:t>
            </a:r>
            <a:endParaRPr lang="en-US" sz="3200" dirty="0"/>
          </a:p>
        </p:txBody>
      </p:sp>
      <p:sp>
        <p:nvSpPr>
          <p:cNvPr id="3" name="Content Placeholder 2"/>
          <p:cNvSpPr>
            <a:spLocks noGrp="1"/>
          </p:cNvSpPr>
          <p:nvPr>
            <p:ph idx="1"/>
          </p:nvPr>
        </p:nvSpPr>
        <p:spPr/>
        <p:txBody>
          <a:bodyPr>
            <a:normAutofit/>
          </a:bodyPr>
          <a:lstStyle/>
          <a:p>
            <a:pPr>
              <a:lnSpc>
                <a:spcPct val="90000"/>
              </a:lnSpc>
            </a:pPr>
            <a:r>
              <a:rPr lang="en-US" altLang="en-US" sz="2800" dirty="0"/>
              <a:t>In this way, </a:t>
            </a:r>
            <a:r>
              <a:rPr lang="en-US" altLang="en-US" sz="2800" b="1" dirty="0"/>
              <a:t>bound</a:t>
            </a:r>
            <a:r>
              <a:rPr lang="en-US" altLang="en-US" sz="2800" dirty="0"/>
              <a:t> becomes an upper bound on the amount of profit we could obtain by expanding beyond the node. If the node is at level </a:t>
            </a:r>
            <a:r>
              <a:rPr lang="en-US" altLang="en-US" sz="2800" i="1" dirty="0"/>
              <a:t>i</a:t>
            </a:r>
            <a:r>
              <a:rPr lang="en-US" altLang="en-US" sz="2800" dirty="0"/>
              <a:t>, and the node at level </a:t>
            </a:r>
            <a:r>
              <a:rPr lang="en-US" altLang="en-US" sz="2800" i="1" dirty="0"/>
              <a:t>k</a:t>
            </a:r>
            <a:r>
              <a:rPr lang="en-US" altLang="en-US" sz="2800" dirty="0"/>
              <a:t> is the one whose weight would bring the weight above </a:t>
            </a:r>
            <a:r>
              <a:rPr lang="en-US" altLang="en-US" sz="2800" b="1" i="1" dirty="0"/>
              <a:t>W</a:t>
            </a:r>
            <a:r>
              <a:rPr lang="en-US" altLang="en-US" sz="2800" dirty="0"/>
              <a:t>, </a:t>
            </a:r>
          </a:p>
          <a:p>
            <a:pPr>
              <a:lnSpc>
                <a:spcPct val="90000"/>
              </a:lnSpc>
            </a:pPr>
            <a:endParaRPr lang="en-US" altLang="en-US" sz="2800" dirty="0"/>
          </a:p>
          <a:p>
            <a:pPr>
              <a:lnSpc>
                <a:spcPct val="90000"/>
              </a:lnSpc>
            </a:pPr>
            <a:r>
              <a:rPr lang="en-US" altLang="en-US" sz="2800" b="1" dirty="0" err="1"/>
              <a:t>totweight</a:t>
            </a:r>
            <a:r>
              <a:rPr lang="en-US" altLang="en-US" sz="2800" dirty="0"/>
              <a:t> = </a:t>
            </a:r>
            <a:r>
              <a:rPr lang="en-US" altLang="en-US" sz="2800" b="1" dirty="0"/>
              <a:t>weight </a:t>
            </a:r>
            <a:r>
              <a:rPr lang="en-US" altLang="en-US" sz="2800" dirty="0"/>
              <a:t>+ </a:t>
            </a:r>
            <a:r>
              <a:rPr lang="en-US" altLang="en-US" sz="2800" dirty="0" err="1"/>
              <a:t>S</a:t>
            </a:r>
            <a:r>
              <a:rPr lang="en-US" altLang="en-US" sz="2800" i="1" baseline="-25000" dirty="0" err="1"/>
              <a:t>j</a:t>
            </a:r>
            <a:r>
              <a:rPr lang="en-US" altLang="en-US" sz="2800" baseline="-25000" dirty="0"/>
              <a:t>=</a:t>
            </a:r>
            <a:r>
              <a:rPr lang="en-US" altLang="en-US" sz="2800" i="1" baseline="-25000" dirty="0"/>
              <a:t>i</a:t>
            </a:r>
            <a:r>
              <a:rPr lang="en-US" altLang="en-US" sz="2800" baseline="-25000" dirty="0"/>
              <a:t>+1</a:t>
            </a:r>
            <a:r>
              <a:rPr lang="en-US" altLang="en-US" sz="2800" i="1" baseline="30000" dirty="0"/>
              <a:t>k</a:t>
            </a:r>
            <a:r>
              <a:rPr lang="en-US" altLang="en-US" sz="2800" baseline="30000" dirty="0"/>
              <a:t>-1</a:t>
            </a:r>
            <a:r>
              <a:rPr lang="en-US" altLang="en-US" sz="2800" dirty="0"/>
              <a:t> </a:t>
            </a:r>
            <a:r>
              <a:rPr lang="en-US" altLang="en-US" sz="2800" i="1" dirty="0" err="1"/>
              <a:t>w</a:t>
            </a:r>
            <a:r>
              <a:rPr lang="en-US" altLang="en-US" sz="2800" b="1" i="1" baseline="-25000" dirty="0" err="1"/>
              <a:t>j</a:t>
            </a:r>
            <a:r>
              <a:rPr lang="en-US" altLang="en-US" sz="2800" dirty="0"/>
              <a:t> </a:t>
            </a:r>
          </a:p>
          <a:p>
            <a:r>
              <a:rPr lang="en-US" altLang="en-US" sz="2800" b="1" dirty="0"/>
              <a:t>bound</a:t>
            </a:r>
            <a:r>
              <a:rPr lang="en-US" altLang="en-US" sz="2800" dirty="0"/>
              <a:t> = </a:t>
            </a:r>
            <a:r>
              <a:rPr lang="en-US" altLang="en-US" sz="2800" b="1" dirty="0"/>
              <a:t>profit</a:t>
            </a:r>
            <a:r>
              <a:rPr lang="en-US" altLang="en-US" sz="2800" dirty="0"/>
              <a:t> +</a:t>
            </a:r>
            <a:r>
              <a:rPr lang="en-US" altLang="en-US" sz="2800" dirty="0" err="1"/>
              <a:t>S</a:t>
            </a:r>
            <a:r>
              <a:rPr lang="en-US" altLang="en-US" sz="2800" i="1" baseline="-25000" dirty="0" err="1"/>
              <a:t>j</a:t>
            </a:r>
            <a:r>
              <a:rPr lang="en-US" altLang="en-US" sz="2800" baseline="-25000" dirty="0"/>
              <a:t>=</a:t>
            </a:r>
            <a:r>
              <a:rPr lang="en-US" altLang="en-US" sz="2800" i="1" baseline="-25000" dirty="0"/>
              <a:t>i</a:t>
            </a:r>
            <a:r>
              <a:rPr lang="en-US" altLang="en-US" sz="2800" baseline="-25000" dirty="0"/>
              <a:t>+1</a:t>
            </a:r>
            <a:r>
              <a:rPr lang="en-US" altLang="en-US" sz="2800" i="1" baseline="30000" dirty="0"/>
              <a:t>k</a:t>
            </a:r>
            <a:r>
              <a:rPr lang="en-US" altLang="en-US" sz="2800" baseline="30000" dirty="0"/>
              <a:t>-1</a:t>
            </a:r>
            <a:r>
              <a:rPr lang="en-US" altLang="en-US" sz="2800" i="1" dirty="0"/>
              <a:t>p</a:t>
            </a:r>
            <a:r>
              <a:rPr lang="en-US" altLang="en-US" sz="2800" b="1" i="1" baseline="-25000" dirty="0"/>
              <a:t>j</a:t>
            </a:r>
            <a:r>
              <a:rPr lang="en-US" altLang="en-US" sz="2800" dirty="0"/>
              <a:t> +(W-</a:t>
            </a:r>
            <a:r>
              <a:rPr lang="en-US" altLang="en-US" sz="2800" b="1" dirty="0" err="1"/>
              <a:t>totweight</a:t>
            </a:r>
            <a:r>
              <a:rPr lang="en-US" altLang="en-US" sz="2800" dirty="0"/>
              <a:t>) × </a:t>
            </a:r>
            <a:r>
              <a:rPr lang="en-US" altLang="en-US" sz="2800" i="1" dirty="0" err="1"/>
              <a:t>p</a:t>
            </a:r>
            <a:r>
              <a:rPr lang="en-US" altLang="en-US" sz="2800" i="1" baseline="-25000" dirty="0" err="1"/>
              <a:t>k</a:t>
            </a:r>
            <a:r>
              <a:rPr lang="en-US" altLang="en-US" sz="2800" i="1" dirty="0"/>
              <a:t>/ </a:t>
            </a:r>
            <a:r>
              <a:rPr lang="en-US" altLang="en-US" sz="2800" i="1" dirty="0" err="1"/>
              <a:t>w</a:t>
            </a:r>
            <a:r>
              <a:rPr lang="en-US" altLang="en-US" sz="2800" i="1" baseline="-25000" dirty="0" err="1"/>
              <a:t>k</a:t>
            </a:r>
            <a:endParaRPr lang="en-US" sz="2800" dirty="0"/>
          </a:p>
        </p:txBody>
      </p:sp>
      <p:sp>
        <p:nvSpPr>
          <p:cNvPr id="4" name="Slide Number Placeholder 3"/>
          <p:cNvSpPr>
            <a:spLocks noGrp="1"/>
          </p:cNvSpPr>
          <p:nvPr>
            <p:ph type="sldNum" sz="quarter" idx="12"/>
          </p:nvPr>
        </p:nvSpPr>
        <p:spPr/>
        <p:txBody>
          <a:bodyPr/>
          <a:lstStyle/>
          <a:p>
            <a:fld id="{8632C219-14A8-4148-A7C5-10BA831808F2}" type="slidenum">
              <a:rPr lang="en-US" smtClean="0"/>
              <a:t>13</a:t>
            </a:fld>
            <a:endParaRPr lang="en-US"/>
          </a:p>
        </p:txBody>
      </p:sp>
    </p:spTree>
    <p:extLst>
      <p:ext uri="{BB962C8B-B14F-4D97-AF65-F5344CB8AC3E}">
        <p14:creationId xmlns:p14="http://schemas.microsoft.com/office/powerpoint/2010/main" val="47748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custDataLst>
              <p:tags r:id="rId1"/>
            </p:custDataLst>
          </p:nvPr>
        </p:nvSpPr>
        <p:spPr/>
        <p:txBody>
          <a:bodyPr/>
          <a:lstStyle/>
          <a:p>
            <a:pPr eaLnBrk="1" hangingPunct="1"/>
            <a:r>
              <a:rPr lang="en-US" altLang="en-US"/>
              <a:t>Breadth-first Search</a:t>
            </a:r>
          </a:p>
        </p:txBody>
      </p:sp>
      <p:sp>
        <p:nvSpPr>
          <p:cNvPr id="12291" name="Rectangle 3"/>
          <p:cNvSpPr>
            <a:spLocks noGrp="1" noChangeArrowheads="1"/>
          </p:cNvSpPr>
          <p:nvPr>
            <p:ph idx="1"/>
            <p:custDataLst>
              <p:tags r:id="rId2"/>
            </p:custDataLst>
          </p:nvPr>
        </p:nvSpPr>
        <p:spPr>
          <a:xfrm>
            <a:off x="838200" y="2362200"/>
            <a:ext cx="7543800" cy="3505200"/>
          </a:xfrm>
        </p:spPr>
        <p:txBody>
          <a:bodyPr/>
          <a:lstStyle/>
          <a:p>
            <a:pPr eaLnBrk="1" hangingPunct="1"/>
            <a:r>
              <a:rPr lang="en-US" altLang="en-US" sz="2400"/>
              <a:t>The breadth-first search strategy has no advantage over a depth-first search (backtracking).</a:t>
            </a:r>
          </a:p>
          <a:p>
            <a:pPr eaLnBrk="1" hangingPunct="1"/>
            <a:r>
              <a:rPr lang="en-US" altLang="en-US" sz="2400"/>
              <a:t>However, we can improve our search by using our bound to do more than just determine whether a node is promising.</a:t>
            </a:r>
          </a:p>
        </p:txBody>
      </p:sp>
      <p:sp>
        <p:nvSpPr>
          <p:cNvPr id="2" name="Slide Number Placeholder 1"/>
          <p:cNvSpPr>
            <a:spLocks noGrp="1"/>
          </p:cNvSpPr>
          <p:nvPr>
            <p:ph type="sldNum" sz="quarter" idx="12"/>
          </p:nvPr>
        </p:nvSpPr>
        <p:spPr/>
        <p:txBody>
          <a:bodyPr/>
          <a:lstStyle/>
          <a:p>
            <a:fld id="{8632C219-14A8-4148-A7C5-10BA831808F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custDataLst>
              <p:tags r:id="rId1"/>
            </p:custDataLst>
          </p:nvPr>
        </p:nvSpPr>
        <p:spPr/>
        <p:txBody>
          <a:bodyPr/>
          <a:lstStyle/>
          <a:p>
            <a:pPr eaLnBrk="1" hangingPunct="1"/>
            <a:r>
              <a:rPr lang="en-US" altLang="en-US"/>
              <a:t>0-1 Knapsack</a:t>
            </a:r>
          </a:p>
        </p:txBody>
      </p:sp>
      <p:sp>
        <p:nvSpPr>
          <p:cNvPr id="14339" name="Rectangle 3"/>
          <p:cNvSpPr>
            <a:spLocks noGrp="1" noChangeArrowheads="1"/>
          </p:cNvSpPr>
          <p:nvPr>
            <p:ph idx="1"/>
            <p:custDataLst>
              <p:tags r:id="rId2"/>
            </p:custDataLst>
          </p:nvPr>
        </p:nvSpPr>
        <p:spPr>
          <a:xfrm>
            <a:off x="838200" y="2362200"/>
            <a:ext cx="7543800" cy="3505200"/>
          </a:xfrm>
        </p:spPr>
        <p:txBody>
          <a:bodyPr/>
          <a:lstStyle/>
          <a:p>
            <a:pPr eaLnBrk="1" hangingPunct="1"/>
            <a:r>
              <a:rPr lang="en-US" altLang="en-US" sz="2400"/>
              <a:t>0-1 Knapsack using the branch and bound.</a:t>
            </a:r>
          </a:p>
          <a:p>
            <a:pPr eaLnBrk="1" hangingPunct="1"/>
            <a:r>
              <a:rPr lang="en-US" altLang="en-US" sz="2400"/>
              <a:t>Now look at all promising, unexpanded nodes and expand beyond the one with the </a:t>
            </a:r>
            <a:r>
              <a:rPr lang="en-US" altLang="en-US" sz="2400" b="1"/>
              <a:t>best</a:t>
            </a:r>
            <a:r>
              <a:rPr lang="en-US" altLang="en-US" sz="2400"/>
              <a:t> bound.</a:t>
            </a:r>
          </a:p>
          <a:p>
            <a:pPr eaLnBrk="1" hangingPunct="1"/>
            <a:r>
              <a:rPr lang="en-US" altLang="en-US" sz="2400"/>
              <a:t>We often arrive at an optimal solution more quickly than if we simply proceeded blindly in a predetermined order.</a:t>
            </a:r>
          </a:p>
        </p:txBody>
      </p:sp>
      <p:sp>
        <p:nvSpPr>
          <p:cNvPr id="2" name="Slide Number Placeholder 1"/>
          <p:cNvSpPr>
            <a:spLocks noGrp="1"/>
          </p:cNvSpPr>
          <p:nvPr>
            <p:ph type="sldNum" sz="quarter" idx="12"/>
          </p:nvPr>
        </p:nvSpPr>
        <p:spPr/>
        <p:txBody>
          <a:bodyPr/>
          <a:lstStyle/>
          <a:p>
            <a:fld id="{8632C219-14A8-4148-A7C5-10BA831808F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custDataLst>
              <p:tags r:id="rId1"/>
            </p:custDataLst>
          </p:nvPr>
        </p:nvSpPr>
        <p:spPr/>
        <p:txBody>
          <a:bodyPr/>
          <a:lstStyle/>
          <a:p>
            <a:pPr eaLnBrk="1" hangingPunct="1"/>
            <a:r>
              <a:rPr lang="en-US" altLang="en-US"/>
              <a:t>Best-first Search</a:t>
            </a:r>
          </a:p>
        </p:txBody>
      </p:sp>
      <p:sp>
        <p:nvSpPr>
          <p:cNvPr id="15363" name="Rectangle 3"/>
          <p:cNvSpPr>
            <a:spLocks noGrp="1" noChangeArrowheads="1"/>
          </p:cNvSpPr>
          <p:nvPr>
            <p:ph idx="1"/>
            <p:custDataLst>
              <p:tags r:id="rId2"/>
            </p:custDataLst>
          </p:nvPr>
        </p:nvSpPr>
        <p:spPr>
          <a:xfrm>
            <a:off x="914400" y="2438400"/>
            <a:ext cx="7848600" cy="3429000"/>
          </a:xfrm>
        </p:spPr>
        <p:txBody>
          <a:bodyPr/>
          <a:lstStyle/>
          <a:p>
            <a:pPr eaLnBrk="1" hangingPunct="1">
              <a:lnSpc>
                <a:spcPct val="90000"/>
              </a:lnSpc>
            </a:pPr>
            <a:r>
              <a:rPr lang="en-US" altLang="en-US"/>
              <a:t>Best-first search expands the node with the best bounds next.</a:t>
            </a:r>
          </a:p>
          <a:p>
            <a:pPr eaLnBrk="1" hangingPunct="1">
              <a:lnSpc>
                <a:spcPct val="90000"/>
              </a:lnSpc>
            </a:pPr>
            <a:r>
              <a:rPr lang="en-US" altLang="en-US"/>
              <a:t>How would you implement a best-first search?</a:t>
            </a:r>
          </a:p>
          <a:p>
            <a:pPr lvl="1" eaLnBrk="1" hangingPunct="1">
              <a:lnSpc>
                <a:spcPct val="90000"/>
              </a:lnSpc>
            </a:pPr>
            <a:r>
              <a:rPr lang="en-US" altLang="en-US"/>
              <a:t>Depth-first is a stack</a:t>
            </a:r>
          </a:p>
          <a:p>
            <a:pPr lvl="1" eaLnBrk="1" hangingPunct="1">
              <a:lnSpc>
                <a:spcPct val="90000"/>
              </a:lnSpc>
            </a:pPr>
            <a:r>
              <a:rPr lang="en-US" altLang="en-US"/>
              <a:t>Breadth-first is a queue</a:t>
            </a:r>
          </a:p>
          <a:p>
            <a:pPr lvl="1" eaLnBrk="1" hangingPunct="1">
              <a:lnSpc>
                <a:spcPct val="90000"/>
              </a:lnSpc>
            </a:pPr>
            <a:r>
              <a:rPr lang="en-US" altLang="en-US"/>
              <a:t>Best-first is a ???</a:t>
            </a:r>
          </a:p>
        </p:txBody>
      </p:sp>
      <p:sp>
        <p:nvSpPr>
          <p:cNvPr id="2" name="Slide Number Placeholder 1"/>
          <p:cNvSpPr>
            <a:spLocks noGrp="1"/>
          </p:cNvSpPr>
          <p:nvPr>
            <p:ph type="sldNum" sz="quarter" idx="12"/>
          </p:nvPr>
        </p:nvSpPr>
        <p:spPr/>
        <p:txBody>
          <a:bodyPr/>
          <a:lstStyle/>
          <a:p>
            <a:fld id="{8632C219-14A8-4148-A7C5-10BA831808F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custDataLst>
              <p:tags r:id="rId1"/>
            </p:custDataLst>
          </p:nvPr>
        </p:nvSpPr>
        <p:spPr/>
        <p:txBody>
          <a:bodyPr/>
          <a:lstStyle/>
          <a:p>
            <a:pPr eaLnBrk="1" hangingPunct="1"/>
            <a:r>
              <a:rPr lang="en-US" altLang="en-US"/>
              <a:t>0-1 Knapsack</a:t>
            </a:r>
          </a:p>
        </p:txBody>
      </p:sp>
      <p:graphicFrame>
        <p:nvGraphicFramePr>
          <p:cNvPr id="390192" name="Group 48"/>
          <p:cNvGraphicFramePr>
            <a:graphicFrameLocks noGrp="1"/>
          </p:cNvGraphicFramePr>
          <p:nvPr>
            <p:ph type="tbl" idx="1"/>
            <p:custDataLst>
              <p:tags r:id="rId2"/>
            </p:custDataLst>
          </p:nvPr>
        </p:nvGraphicFramePr>
        <p:xfrm>
          <a:off x="1295400" y="3505200"/>
          <a:ext cx="5791200" cy="2855913"/>
        </p:xfrm>
        <a:graphic>
          <a:graphicData uri="http://schemas.openxmlformats.org/drawingml/2006/table">
            <a:tbl>
              <a:tblPr/>
              <a:tblGrid>
                <a:gridCol w="85407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533400">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Value / weight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pitchFamily="2"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pitchFamily="2" charset="2"/>
                        <a:defRPr sz="1600">
                          <a:solidFill>
                            <a:schemeClr val="tx1"/>
                          </a:solidFill>
                          <a:latin typeface="Arial"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443" name="Rectangle 3"/>
          <p:cNvSpPr>
            <a:spLocks noGrp="1" noChangeArrowheads="1"/>
          </p:cNvSpPr>
          <p:nvPr>
            <p:ph type="body" idx="4294967295"/>
            <p:custDataLst>
              <p:tags r:id="rId3"/>
            </p:custDataLst>
          </p:nvPr>
        </p:nvSpPr>
        <p:spPr>
          <a:xfrm>
            <a:off x="0" y="2438400"/>
            <a:ext cx="6934200" cy="3429000"/>
          </a:xfrm>
        </p:spPr>
        <p:txBody>
          <a:bodyPr/>
          <a:lstStyle/>
          <a:p>
            <a:pPr eaLnBrk="1" hangingPunct="1"/>
            <a:r>
              <a:rPr lang="en-US" altLang="en-US" sz="2400"/>
              <a:t>Capacity W is 10</a:t>
            </a:r>
          </a:p>
          <a:p>
            <a:pPr eaLnBrk="1" hangingPunct="1"/>
            <a:r>
              <a:rPr lang="en-US" altLang="en-US" sz="2400"/>
              <a:t>Upper bound is $100 (use fractional value)</a:t>
            </a:r>
          </a:p>
        </p:txBody>
      </p:sp>
      <p:sp>
        <p:nvSpPr>
          <p:cNvPr id="2" name="Slide Number Placeholder 1"/>
          <p:cNvSpPr>
            <a:spLocks noGrp="1"/>
          </p:cNvSpPr>
          <p:nvPr>
            <p:ph type="sldNum" sz="quarter" idx="12"/>
          </p:nvPr>
        </p:nvSpPr>
        <p:spPr/>
        <p:txBody>
          <a:bodyPr/>
          <a:lstStyle/>
          <a:p>
            <a:pPr>
              <a:defRPr/>
            </a:pPr>
            <a:fld id="{0E190546-B662-4B78-B13A-922B6A7A05EC}"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custDataLst>
              <p:tags r:id="rId1"/>
            </p:custDataLst>
          </p:nvPr>
        </p:nvSpPr>
        <p:spPr/>
        <p:txBody>
          <a:bodyPr/>
          <a:lstStyle/>
          <a:p>
            <a:pPr eaLnBrk="1" hangingPunct="1"/>
            <a:r>
              <a:rPr lang="en-US" altLang="en-US"/>
              <a:t>Computing Upper Bound</a:t>
            </a:r>
          </a:p>
        </p:txBody>
      </p:sp>
      <p:sp>
        <p:nvSpPr>
          <p:cNvPr id="18435" name="Rectangle 3"/>
          <p:cNvSpPr>
            <a:spLocks noGrp="1" noChangeArrowheads="1"/>
          </p:cNvSpPr>
          <p:nvPr>
            <p:ph idx="1"/>
            <p:custDataLst>
              <p:tags r:id="rId2"/>
            </p:custDataLst>
          </p:nvPr>
        </p:nvSpPr>
        <p:spPr>
          <a:xfrm>
            <a:off x="838200" y="2362200"/>
            <a:ext cx="7924800" cy="3724275"/>
          </a:xfrm>
        </p:spPr>
        <p:txBody>
          <a:bodyPr/>
          <a:lstStyle/>
          <a:p>
            <a:pPr eaLnBrk="1" hangingPunct="1">
              <a:lnSpc>
                <a:spcPct val="90000"/>
              </a:lnSpc>
            </a:pPr>
            <a:r>
              <a:rPr lang="en-US" altLang="en-US" sz="2400" dirty="0"/>
              <a:t>To compute the upper bound, use</a:t>
            </a:r>
          </a:p>
          <a:p>
            <a:pPr lvl="1" eaLnBrk="1" hangingPunct="1">
              <a:lnSpc>
                <a:spcPct val="90000"/>
              </a:lnSpc>
            </a:pPr>
            <a:r>
              <a:rPr lang="en-US" altLang="en-US" sz="2000" dirty="0" err="1"/>
              <a:t>ub</a:t>
            </a:r>
            <a:r>
              <a:rPr lang="en-US" altLang="en-US" sz="2000" dirty="0"/>
              <a:t> = v + (W – w)(v</a:t>
            </a:r>
            <a:r>
              <a:rPr lang="en-US" altLang="en-US" sz="2000" baseline="-25000" dirty="0"/>
              <a:t>i+1</a:t>
            </a:r>
            <a:r>
              <a:rPr lang="en-US" altLang="en-US" sz="2000" dirty="0"/>
              <a:t>/w</a:t>
            </a:r>
            <a:r>
              <a:rPr lang="en-US" altLang="en-US" sz="2000" baseline="-25000" dirty="0"/>
              <a:t>i+1</a:t>
            </a:r>
            <a:r>
              <a:rPr lang="en-US" altLang="en-US" sz="2000" dirty="0"/>
              <a:t>)</a:t>
            </a:r>
          </a:p>
          <a:p>
            <a:pPr eaLnBrk="1" hangingPunct="1">
              <a:lnSpc>
                <a:spcPct val="90000"/>
              </a:lnSpc>
            </a:pPr>
            <a:r>
              <a:rPr lang="en-US" altLang="en-US" sz="2400" dirty="0"/>
              <a:t>So the maximum upper bound is</a:t>
            </a:r>
          </a:p>
          <a:p>
            <a:pPr lvl="1" eaLnBrk="1" hangingPunct="1">
              <a:lnSpc>
                <a:spcPct val="90000"/>
              </a:lnSpc>
            </a:pPr>
            <a:r>
              <a:rPr lang="en-US" altLang="en-US" sz="2000" dirty="0"/>
              <a:t>pick no items, take maximum profit item</a:t>
            </a:r>
          </a:p>
          <a:p>
            <a:pPr lvl="1" eaLnBrk="1" hangingPunct="1">
              <a:lnSpc>
                <a:spcPct val="90000"/>
              </a:lnSpc>
            </a:pPr>
            <a:r>
              <a:rPr lang="en-US" altLang="en-US" sz="2000" dirty="0" err="1"/>
              <a:t>ub</a:t>
            </a:r>
            <a:r>
              <a:rPr lang="en-US" altLang="en-US" sz="2000" dirty="0"/>
              <a:t> = (10 – 0)*($10) = $100</a:t>
            </a:r>
          </a:p>
          <a:p>
            <a:pPr eaLnBrk="1" hangingPunct="1">
              <a:lnSpc>
                <a:spcPct val="90000"/>
              </a:lnSpc>
            </a:pPr>
            <a:r>
              <a:rPr lang="en-US" altLang="en-US" sz="2400" dirty="0"/>
              <a:t>After we pick item 1, we calculate the upper bound as</a:t>
            </a:r>
          </a:p>
          <a:p>
            <a:pPr lvl="1" eaLnBrk="1" hangingPunct="1">
              <a:lnSpc>
                <a:spcPct val="90000"/>
              </a:lnSpc>
            </a:pPr>
            <a:r>
              <a:rPr lang="en-US" altLang="en-US" sz="2000" dirty="0"/>
              <a:t>all of item 1 (4, $40) + partial of item 2 (7, $42)</a:t>
            </a:r>
          </a:p>
          <a:p>
            <a:pPr lvl="1" eaLnBrk="1" hangingPunct="1">
              <a:lnSpc>
                <a:spcPct val="90000"/>
              </a:lnSpc>
            </a:pPr>
            <a:r>
              <a:rPr lang="en-US" altLang="en-US" sz="2000" dirty="0"/>
              <a:t>$40 + (10-4)*6 = $76</a:t>
            </a:r>
          </a:p>
          <a:p>
            <a:pPr eaLnBrk="1" hangingPunct="1">
              <a:lnSpc>
                <a:spcPct val="90000"/>
              </a:lnSpc>
            </a:pPr>
            <a:r>
              <a:rPr lang="en-US" altLang="en-US" sz="2400" dirty="0"/>
              <a:t>If we don’t pick item 1:</a:t>
            </a:r>
          </a:p>
          <a:p>
            <a:pPr lvl="1" eaLnBrk="1" hangingPunct="1">
              <a:lnSpc>
                <a:spcPct val="90000"/>
              </a:lnSpc>
            </a:pPr>
            <a:r>
              <a:rPr lang="en-US" altLang="en-US" sz="2000" dirty="0" err="1"/>
              <a:t>ub</a:t>
            </a:r>
            <a:r>
              <a:rPr lang="en-US" altLang="en-US" sz="2000" dirty="0"/>
              <a:t> = (10 – 0) * ($6) = $60</a:t>
            </a:r>
          </a:p>
          <a:p>
            <a:pPr lvl="1" eaLnBrk="1" hangingPunct="1">
              <a:lnSpc>
                <a:spcPct val="90000"/>
              </a:lnSpc>
            </a:pPr>
            <a:endParaRPr lang="en-US" altLang="en-US" sz="2000" dirty="0"/>
          </a:p>
        </p:txBody>
      </p:sp>
      <p:sp>
        <p:nvSpPr>
          <p:cNvPr id="2" name="Slide Number Placeholder 1"/>
          <p:cNvSpPr>
            <a:spLocks noGrp="1"/>
          </p:cNvSpPr>
          <p:nvPr>
            <p:ph type="sldNum" sz="quarter" idx="12"/>
          </p:nvPr>
        </p:nvSpPr>
        <p:spPr/>
        <p:txBody>
          <a:bodyPr/>
          <a:lstStyle/>
          <a:p>
            <a:fld id="{8632C219-14A8-4148-A7C5-10BA831808F2}"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4"/>
          <p:cNvSpPr>
            <a:spLocks noGrp="1" noChangeArrowheads="1"/>
          </p:cNvSpPr>
          <p:nvPr>
            <p:ph type="title"/>
            <p:custDataLst>
              <p:tags r:id="rId2"/>
            </p:custDataLst>
          </p:nvPr>
        </p:nvSpPr>
        <p:spPr/>
        <p:txBody>
          <a:bodyPr/>
          <a:lstStyle/>
          <a:p>
            <a:pPr eaLnBrk="1" hangingPunct="1"/>
            <a:r>
              <a:rPr lang="en-US" altLang="en-US"/>
              <a:t>State Space Tree</a:t>
            </a:r>
          </a:p>
        </p:txBody>
      </p:sp>
      <p:graphicFrame>
        <p:nvGraphicFramePr>
          <p:cNvPr id="19459" name="Object 5"/>
          <p:cNvGraphicFramePr>
            <a:graphicFrameLocks noGrp="1" noChangeAspect="1"/>
          </p:cNvGraphicFramePr>
          <p:nvPr>
            <p:ph idx="1"/>
            <p:custDataLst>
              <p:tags r:id="rId3"/>
            </p:custDataLst>
          </p:nvPr>
        </p:nvGraphicFramePr>
        <p:xfrm>
          <a:off x="1657350" y="1690688"/>
          <a:ext cx="5829300" cy="4343400"/>
        </p:xfrm>
        <a:graphic>
          <a:graphicData uri="http://schemas.openxmlformats.org/presentationml/2006/ole">
            <mc:AlternateContent xmlns:mc="http://schemas.openxmlformats.org/markup-compatibility/2006">
              <mc:Choice xmlns:v="urn:schemas-microsoft-com:vml" Requires="v">
                <p:oleObj spid="_x0000_s3083" name="Picture" r:id="rId27" imgW="5836920" imgH="4343400" progId="Word.Picture.8">
                  <p:embed/>
                </p:oleObj>
              </mc:Choice>
              <mc:Fallback>
                <p:oleObj name="Picture" r:id="rId27" imgW="5836920" imgH="4343400" progId="Word.Picture.8">
                  <p:embed/>
                  <p:pic>
                    <p:nvPicPr>
                      <p:cNvPr id="0" name=""/>
                      <p:cNvPicPr>
                        <a:picLocks noGrp="1"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57350" y="1690688"/>
                        <a:ext cx="58293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ext Box 7"/>
          <p:cNvSpPr txBox="1">
            <a:spLocks noChangeArrowheads="1"/>
          </p:cNvSpPr>
          <p:nvPr>
            <p:custDataLst>
              <p:tags r:id="rId4"/>
            </p:custDataLst>
          </p:nvPr>
        </p:nvSpPr>
        <p:spPr bwMode="auto">
          <a:xfrm>
            <a:off x="4648200" y="2362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solidFill>
                  <a:srgbClr val="FF0000"/>
                </a:solidFill>
              </a:rPr>
              <a:t>0</a:t>
            </a:r>
          </a:p>
        </p:txBody>
      </p:sp>
      <p:sp>
        <p:nvSpPr>
          <p:cNvPr id="416776" name="Text Box 8"/>
          <p:cNvSpPr txBox="1">
            <a:spLocks noChangeArrowheads="1"/>
          </p:cNvSpPr>
          <p:nvPr>
            <p:custDataLst>
              <p:tags r:id="rId5"/>
            </p:custDataLst>
          </p:nvPr>
        </p:nvSpPr>
        <p:spPr bwMode="auto">
          <a:xfrm>
            <a:off x="1676400" y="2779258"/>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1</a:t>
            </a:r>
          </a:p>
        </p:txBody>
      </p:sp>
      <p:sp>
        <p:nvSpPr>
          <p:cNvPr id="416777" name="Text Box 9"/>
          <p:cNvSpPr txBox="1">
            <a:spLocks noChangeArrowheads="1"/>
          </p:cNvSpPr>
          <p:nvPr>
            <p:custDataLst>
              <p:tags r:id="rId6"/>
            </p:custDataLst>
          </p:nvPr>
        </p:nvSpPr>
        <p:spPr bwMode="auto">
          <a:xfrm>
            <a:off x="849086" y="360895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3</a:t>
            </a:r>
          </a:p>
        </p:txBody>
      </p:sp>
      <p:sp>
        <p:nvSpPr>
          <p:cNvPr id="416778" name="Text Box 10"/>
          <p:cNvSpPr txBox="1">
            <a:spLocks noChangeArrowheads="1"/>
          </p:cNvSpPr>
          <p:nvPr>
            <p:custDataLst>
              <p:tags r:id="rId7"/>
            </p:custDataLst>
          </p:nvPr>
        </p:nvSpPr>
        <p:spPr bwMode="auto">
          <a:xfrm>
            <a:off x="7734300" y="2970099"/>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2</a:t>
            </a:r>
          </a:p>
        </p:txBody>
      </p:sp>
      <p:sp>
        <p:nvSpPr>
          <p:cNvPr id="416779" name="Text Box 11"/>
          <p:cNvSpPr txBox="1">
            <a:spLocks noChangeArrowheads="1"/>
          </p:cNvSpPr>
          <p:nvPr>
            <p:custDataLst>
              <p:tags r:id="rId8"/>
            </p:custDataLst>
          </p:nvPr>
        </p:nvSpPr>
        <p:spPr bwMode="auto">
          <a:xfrm>
            <a:off x="5410200" y="3702843"/>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4</a:t>
            </a:r>
          </a:p>
        </p:txBody>
      </p:sp>
      <p:sp>
        <p:nvSpPr>
          <p:cNvPr id="19465" name="Text Box 12"/>
          <p:cNvSpPr txBox="1">
            <a:spLocks noChangeArrowheads="1"/>
          </p:cNvSpPr>
          <p:nvPr>
            <p:custDataLst>
              <p:tags r:id="rId9"/>
            </p:custDataLst>
          </p:nvPr>
        </p:nvSpPr>
        <p:spPr bwMode="auto">
          <a:xfrm>
            <a:off x="1480457" y="242173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 1</a:t>
            </a:r>
          </a:p>
        </p:txBody>
      </p:sp>
      <p:sp>
        <p:nvSpPr>
          <p:cNvPr id="19466" name="Text Box 13"/>
          <p:cNvSpPr txBox="1">
            <a:spLocks noChangeArrowheads="1"/>
          </p:cNvSpPr>
          <p:nvPr>
            <p:custDataLst>
              <p:tags r:id="rId10"/>
            </p:custDataLst>
          </p:nvPr>
        </p:nvSpPr>
        <p:spPr bwMode="auto">
          <a:xfrm>
            <a:off x="7505700" y="2605087"/>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without 1</a:t>
            </a:r>
          </a:p>
        </p:txBody>
      </p:sp>
      <p:sp>
        <p:nvSpPr>
          <p:cNvPr id="19467" name="Text Box 14"/>
          <p:cNvSpPr txBox="1">
            <a:spLocks noChangeArrowheads="1"/>
          </p:cNvSpPr>
          <p:nvPr>
            <p:custDataLst>
              <p:tags r:id="rId11"/>
            </p:custDataLst>
          </p:nvPr>
        </p:nvSpPr>
        <p:spPr bwMode="auto">
          <a:xfrm>
            <a:off x="718457" y="321877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 2</a:t>
            </a:r>
          </a:p>
        </p:txBody>
      </p:sp>
      <p:sp>
        <p:nvSpPr>
          <p:cNvPr id="19468" name="Text Box 15"/>
          <p:cNvSpPr txBox="1">
            <a:spLocks noChangeArrowheads="1"/>
          </p:cNvSpPr>
          <p:nvPr>
            <p:custDataLst>
              <p:tags r:id="rId12"/>
            </p:custDataLst>
          </p:nvPr>
        </p:nvSpPr>
        <p:spPr bwMode="auto">
          <a:xfrm>
            <a:off x="5029200" y="321877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without 2</a:t>
            </a:r>
          </a:p>
        </p:txBody>
      </p:sp>
      <p:sp>
        <p:nvSpPr>
          <p:cNvPr id="19469" name="Text Box 16"/>
          <p:cNvSpPr txBox="1">
            <a:spLocks noChangeArrowheads="1"/>
          </p:cNvSpPr>
          <p:nvPr>
            <p:custDataLst>
              <p:tags r:id="rId13"/>
            </p:custDataLst>
          </p:nvPr>
        </p:nvSpPr>
        <p:spPr bwMode="auto">
          <a:xfrm>
            <a:off x="5894614" y="4401115"/>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without 3</a:t>
            </a:r>
          </a:p>
        </p:txBody>
      </p:sp>
      <p:sp>
        <p:nvSpPr>
          <p:cNvPr id="19470" name="Text Box 17"/>
          <p:cNvSpPr txBox="1">
            <a:spLocks noChangeArrowheads="1"/>
          </p:cNvSpPr>
          <p:nvPr>
            <p:custDataLst>
              <p:tags r:id="rId14"/>
            </p:custDataLst>
          </p:nvPr>
        </p:nvSpPr>
        <p:spPr bwMode="auto">
          <a:xfrm>
            <a:off x="1752600" y="4217759"/>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 3</a:t>
            </a:r>
          </a:p>
        </p:txBody>
      </p:sp>
      <p:sp>
        <p:nvSpPr>
          <p:cNvPr id="19471" name="Text Box 18"/>
          <p:cNvSpPr txBox="1">
            <a:spLocks noChangeArrowheads="1"/>
          </p:cNvSpPr>
          <p:nvPr>
            <p:custDataLst>
              <p:tags r:id="rId15"/>
            </p:custDataLst>
          </p:nvPr>
        </p:nvSpPr>
        <p:spPr bwMode="auto">
          <a:xfrm>
            <a:off x="914400" y="5424487"/>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 4</a:t>
            </a:r>
          </a:p>
        </p:txBody>
      </p:sp>
      <p:sp>
        <p:nvSpPr>
          <p:cNvPr id="19472" name="Text Box 19"/>
          <p:cNvSpPr txBox="1">
            <a:spLocks noChangeArrowheads="1"/>
          </p:cNvSpPr>
          <p:nvPr>
            <p:custDataLst>
              <p:tags r:id="rId16"/>
            </p:custDataLst>
          </p:nvPr>
        </p:nvSpPr>
        <p:spPr bwMode="auto">
          <a:xfrm>
            <a:off x="4800600" y="5442855"/>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t>without 4</a:t>
            </a:r>
          </a:p>
        </p:txBody>
      </p:sp>
      <p:sp>
        <p:nvSpPr>
          <p:cNvPr id="416788" name="Text Box 20"/>
          <p:cNvSpPr txBox="1">
            <a:spLocks noChangeArrowheads="1"/>
          </p:cNvSpPr>
          <p:nvPr>
            <p:custDataLst>
              <p:tags r:id="rId17"/>
            </p:custDataLst>
          </p:nvPr>
        </p:nvSpPr>
        <p:spPr bwMode="auto">
          <a:xfrm>
            <a:off x="1992086" y="4584472"/>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5</a:t>
            </a:r>
          </a:p>
        </p:txBody>
      </p:sp>
      <p:sp>
        <p:nvSpPr>
          <p:cNvPr id="416789" name="Text Box 21"/>
          <p:cNvSpPr txBox="1">
            <a:spLocks noChangeArrowheads="1"/>
          </p:cNvSpPr>
          <p:nvPr>
            <p:custDataLst>
              <p:tags r:id="rId18"/>
            </p:custDataLst>
          </p:nvPr>
        </p:nvSpPr>
        <p:spPr bwMode="auto">
          <a:xfrm>
            <a:off x="6449785" y="4789599"/>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6</a:t>
            </a:r>
          </a:p>
        </p:txBody>
      </p:sp>
      <p:sp>
        <p:nvSpPr>
          <p:cNvPr id="416790" name="Text Box 22"/>
          <p:cNvSpPr txBox="1">
            <a:spLocks noChangeArrowheads="1"/>
          </p:cNvSpPr>
          <p:nvPr>
            <p:custDataLst>
              <p:tags r:id="rId19"/>
            </p:custDataLst>
          </p:nvPr>
        </p:nvSpPr>
        <p:spPr bwMode="auto">
          <a:xfrm>
            <a:off x="1175657" y="5791199"/>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7</a:t>
            </a:r>
          </a:p>
        </p:txBody>
      </p:sp>
      <p:sp>
        <p:nvSpPr>
          <p:cNvPr id="416791" name="Text Box 23"/>
          <p:cNvSpPr txBox="1">
            <a:spLocks noChangeArrowheads="1"/>
          </p:cNvSpPr>
          <p:nvPr>
            <p:custDataLst>
              <p:tags r:id="rId20"/>
            </p:custDataLst>
          </p:nvPr>
        </p:nvSpPr>
        <p:spPr bwMode="auto">
          <a:xfrm>
            <a:off x="5029200" y="5867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a:solidFill>
                  <a:srgbClr val="FF0000"/>
                </a:solidFill>
              </a:rPr>
              <a:t>8</a:t>
            </a:r>
          </a:p>
        </p:txBody>
      </p:sp>
      <p:sp>
        <p:nvSpPr>
          <p:cNvPr id="416792" name="Text Box 24"/>
          <p:cNvSpPr txBox="1">
            <a:spLocks noChangeArrowheads="1"/>
          </p:cNvSpPr>
          <p:nvPr>
            <p:custDataLst>
              <p:tags r:id="rId21"/>
            </p:custDataLst>
          </p:nvPr>
        </p:nvSpPr>
        <p:spPr bwMode="auto">
          <a:xfrm>
            <a:off x="7358743" y="3333523"/>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solidFill>
                  <a:srgbClr val="FF0000"/>
                </a:solidFill>
              </a:rPr>
              <a:t>inferior to node 8</a:t>
            </a:r>
          </a:p>
        </p:txBody>
      </p:sp>
      <p:sp>
        <p:nvSpPr>
          <p:cNvPr id="416793" name="Text Box 25"/>
          <p:cNvSpPr txBox="1">
            <a:spLocks noChangeArrowheads="1"/>
          </p:cNvSpPr>
          <p:nvPr>
            <p:custDataLst>
              <p:tags r:id="rId22"/>
            </p:custDataLst>
          </p:nvPr>
        </p:nvSpPr>
        <p:spPr bwMode="auto">
          <a:xfrm>
            <a:off x="451757" y="3975668"/>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solidFill>
                  <a:srgbClr val="FF0000"/>
                </a:solidFill>
              </a:rPr>
              <a:t>not feasible</a:t>
            </a:r>
          </a:p>
        </p:txBody>
      </p:sp>
      <p:sp>
        <p:nvSpPr>
          <p:cNvPr id="416794" name="Text Box 26"/>
          <p:cNvSpPr txBox="1">
            <a:spLocks noChangeArrowheads="1"/>
          </p:cNvSpPr>
          <p:nvPr>
            <p:custDataLst>
              <p:tags r:id="rId23"/>
            </p:custDataLst>
          </p:nvPr>
        </p:nvSpPr>
        <p:spPr bwMode="auto">
          <a:xfrm>
            <a:off x="718457" y="6157913"/>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solidFill>
                  <a:srgbClr val="FF0000"/>
                </a:solidFill>
              </a:rPr>
              <a:t>not feasible</a:t>
            </a:r>
          </a:p>
        </p:txBody>
      </p:sp>
      <p:sp>
        <p:nvSpPr>
          <p:cNvPr id="416795" name="Text Box 27"/>
          <p:cNvSpPr txBox="1">
            <a:spLocks noChangeArrowheads="1"/>
          </p:cNvSpPr>
          <p:nvPr>
            <p:custDataLst>
              <p:tags r:id="rId24"/>
            </p:custDataLst>
          </p:nvPr>
        </p:nvSpPr>
        <p:spPr bwMode="auto">
          <a:xfrm>
            <a:off x="6128657" y="512218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solidFill>
                  <a:srgbClr val="FF0000"/>
                </a:solidFill>
              </a:rPr>
              <a:t>inferior to node 8</a:t>
            </a:r>
          </a:p>
        </p:txBody>
      </p:sp>
      <p:sp>
        <p:nvSpPr>
          <p:cNvPr id="416796" name="Text Box 28"/>
          <p:cNvSpPr txBox="1">
            <a:spLocks noChangeArrowheads="1"/>
          </p:cNvSpPr>
          <p:nvPr>
            <p:custDataLst>
              <p:tags r:id="rId25"/>
            </p:custDataLst>
          </p:nvPr>
        </p:nvSpPr>
        <p:spPr bwMode="auto">
          <a:xfrm>
            <a:off x="4392385" y="621665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dirty="0">
                <a:solidFill>
                  <a:srgbClr val="FF0000"/>
                </a:solidFill>
              </a:rPr>
              <a:t>optimal solution</a:t>
            </a:r>
          </a:p>
        </p:txBody>
      </p:sp>
      <p:sp>
        <p:nvSpPr>
          <p:cNvPr id="2" name="Slide Number Placeholder 1"/>
          <p:cNvSpPr>
            <a:spLocks noGrp="1"/>
          </p:cNvSpPr>
          <p:nvPr>
            <p:ph type="sldNum" sz="quarter" idx="12"/>
          </p:nvPr>
        </p:nvSpPr>
        <p:spPr/>
        <p:txBody>
          <a:bodyPr/>
          <a:lstStyle/>
          <a:p>
            <a:fld id="{8632C219-14A8-4148-A7C5-10BA831808F2}"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6"/>
                                        </p:tgtEl>
                                        <p:attrNameLst>
                                          <p:attrName>style.visibility</p:attrName>
                                        </p:attrNameLst>
                                      </p:cBhvr>
                                      <p:to>
                                        <p:strVal val="visible"/>
                                      </p:to>
                                    </p:set>
                                    <p:anim calcmode="lin" valueType="num">
                                      <p:cBhvr additive="base">
                                        <p:cTn id="7" dur="1000" fill="hold"/>
                                        <p:tgtEl>
                                          <p:spTgt spid="416776"/>
                                        </p:tgtEl>
                                        <p:attrNameLst>
                                          <p:attrName>ppt_x</p:attrName>
                                        </p:attrNameLst>
                                      </p:cBhvr>
                                      <p:tavLst>
                                        <p:tav tm="0">
                                          <p:val>
                                            <p:strVal val="0-#ppt_w/2"/>
                                          </p:val>
                                        </p:tav>
                                        <p:tav tm="100000">
                                          <p:val>
                                            <p:strVal val="#ppt_x"/>
                                          </p:val>
                                        </p:tav>
                                      </p:tavLst>
                                    </p:anim>
                                    <p:anim calcmode="lin" valueType="num">
                                      <p:cBhvr additive="base">
                                        <p:cTn id="8" dur="10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6778"/>
                                        </p:tgtEl>
                                        <p:attrNameLst>
                                          <p:attrName>style.visibility</p:attrName>
                                        </p:attrNameLst>
                                      </p:cBhvr>
                                      <p:to>
                                        <p:strVal val="visible"/>
                                      </p:to>
                                    </p:set>
                                    <p:anim calcmode="lin" valueType="num">
                                      <p:cBhvr additive="base">
                                        <p:cTn id="13" dur="1000" fill="hold"/>
                                        <p:tgtEl>
                                          <p:spTgt spid="416778"/>
                                        </p:tgtEl>
                                        <p:attrNameLst>
                                          <p:attrName>ppt_x</p:attrName>
                                        </p:attrNameLst>
                                      </p:cBhvr>
                                      <p:tavLst>
                                        <p:tav tm="0">
                                          <p:val>
                                            <p:strVal val="#ppt_x"/>
                                          </p:val>
                                        </p:tav>
                                        <p:tav tm="100000">
                                          <p:val>
                                            <p:strVal val="#ppt_x"/>
                                          </p:val>
                                        </p:tav>
                                      </p:tavLst>
                                    </p:anim>
                                    <p:anim calcmode="lin" valueType="num">
                                      <p:cBhvr additive="base">
                                        <p:cTn id="14" dur="1000" fill="hold"/>
                                        <p:tgtEl>
                                          <p:spTgt spid="4167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6777">
                                            <p:txEl>
                                              <p:pRg st="0" end="0"/>
                                            </p:txEl>
                                          </p:spTgt>
                                        </p:tgtEl>
                                        <p:attrNameLst>
                                          <p:attrName>style.visibility</p:attrName>
                                        </p:attrNameLst>
                                      </p:cBhvr>
                                      <p:to>
                                        <p:strVal val="visible"/>
                                      </p:to>
                                    </p:set>
                                    <p:anim calcmode="lin" valueType="num">
                                      <p:cBhvr additive="base">
                                        <p:cTn id="19" dur="500" fill="hold"/>
                                        <p:tgtEl>
                                          <p:spTgt spid="41677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67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93"/>
                                        </p:tgtEl>
                                        <p:attrNameLst>
                                          <p:attrName>style.visibility</p:attrName>
                                        </p:attrNameLst>
                                      </p:cBhvr>
                                      <p:to>
                                        <p:strVal val="visible"/>
                                      </p:to>
                                    </p:set>
                                    <p:anim calcmode="lin" valueType="num">
                                      <p:cBhvr additive="base">
                                        <p:cTn id="25" dur="500" fill="hold"/>
                                        <p:tgtEl>
                                          <p:spTgt spid="416793"/>
                                        </p:tgtEl>
                                        <p:attrNameLst>
                                          <p:attrName>ppt_x</p:attrName>
                                        </p:attrNameLst>
                                      </p:cBhvr>
                                      <p:tavLst>
                                        <p:tav tm="0">
                                          <p:val>
                                            <p:strVal val="#ppt_x"/>
                                          </p:val>
                                        </p:tav>
                                        <p:tav tm="100000">
                                          <p:val>
                                            <p:strVal val="#ppt_x"/>
                                          </p:val>
                                        </p:tav>
                                      </p:tavLst>
                                    </p:anim>
                                    <p:anim calcmode="lin" valueType="num">
                                      <p:cBhvr additive="base">
                                        <p:cTn id="26" dur="500" fill="hold"/>
                                        <p:tgtEl>
                                          <p:spTgt spid="4167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6779"/>
                                        </p:tgtEl>
                                        <p:attrNameLst>
                                          <p:attrName>style.visibility</p:attrName>
                                        </p:attrNameLst>
                                      </p:cBhvr>
                                      <p:to>
                                        <p:strVal val="visible"/>
                                      </p:to>
                                    </p:set>
                                    <p:anim calcmode="lin" valueType="num">
                                      <p:cBhvr additive="base">
                                        <p:cTn id="31" dur="500" fill="hold"/>
                                        <p:tgtEl>
                                          <p:spTgt spid="416779"/>
                                        </p:tgtEl>
                                        <p:attrNameLst>
                                          <p:attrName>ppt_x</p:attrName>
                                        </p:attrNameLst>
                                      </p:cBhvr>
                                      <p:tavLst>
                                        <p:tav tm="0">
                                          <p:val>
                                            <p:strVal val="#ppt_x"/>
                                          </p:val>
                                        </p:tav>
                                        <p:tav tm="100000">
                                          <p:val>
                                            <p:strVal val="#ppt_x"/>
                                          </p:val>
                                        </p:tav>
                                      </p:tavLst>
                                    </p:anim>
                                    <p:anim calcmode="lin" valueType="num">
                                      <p:cBhvr additive="base">
                                        <p:cTn id="32" dur="500" fill="hold"/>
                                        <p:tgtEl>
                                          <p:spTgt spid="4167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6788"/>
                                        </p:tgtEl>
                                        <p:attrNameLst>
                                          <p:attrName>style.visibility</p:attrName>
                                        </p:attrNameLst>
                                      </p:cBhvr>
                                      <p:to>
                                        <p:strVal val="visible"/>
                                      </p:to>
                                    </p:set>
                                    <p:anim calcmode="lin" valueType="num">
                                      <p:cBhvr additive="base">
                                        <p:cTn id="37" dur="500" fill="hold"/>
                                        <p:tgtEl>
                                          <p:spTgt spid="416788"/>
                                        </p:tgtEl>
                                        <p:attrNameLst>
                                          <p:attrName>ppt_x</p:attrName>
                                        </p:attrNameLst>
                                      </p:cBhvr>
                                      <p:tavLst>
                                        <p:tav tm="0">
                                          <p:val>
                                            <p:strVal val="#ppt_x"/>
                                          </p:val>
                                        </p:tav>
                                        <p:tav tm="100000">
                                          <p:val>
                                            <p:strVal val="#ppt_x"/>
                                          </p:val>
                                        </p:tav>
                                      </p:tavLst>
                                    </p:anim>
                                    <p:anim calcmode="lin" valueType="num">
                                      <p:cBhvr additive="base">
                                        <p:cTn id="38" dur="500" fill="hold"/>
                                        <p:tgtEl>
                                          <p:spTgt spid="41678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6789"/>
                                        </p:tgtEl>
                                        <p:attrNameLst>
                                          <p:attrName>style.visibility</p:attrName>
                                        </p:attrNameLst>
                                      </p:cBhvr>
                                      <p:to>
                                        <p:strVal val="visible"/>
                                      </p:to>
                                    </p:set>
                                    <p:anim calcmode="lin" valueType="num">
                                      <p:cBhvr additive="base">
                                        <p:cTn id="43" dur="500" fill="hold"/>
                                        <p:tgtEl>
                                          <p:spTgt spid="416789"/>
                                        </p:tgtEl>
                                        <p:attrNameLst>
                                          <p:attrName>ppt_x</p:attrName>
                                        </p:attrNameLst>
                                      </p:cBhvr>
                                      <p:tavLst>
                                        <p:tav tm="0">
                                          <p:val>
                                            <p:strVal val="#ppt_x"/>
                                          </p:val>
                                        </p:tav>
                                        <p:tav tm="100000">
                                          <p:val>
                                            <p:strVal val="#ppt_x"/>
                                          </p:val>
                                        </p:tav>
                                      </p:tavLst>
                                    </p:anim>
                                    <p:anim calcmode="lin" valueType="num">
                                      <p:cBhvr additive="base">
                                        <p:cTn id="44" dur="500" fill="hold"/>
                                        <p:tgtEl>
                                          <p:spTgt spid="41678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6790"/>
                                        </p:tgtEl>
                                        <p:attrNameLst>
                                          <p:attrName>style.visibility</p:attrName>
                                        </p:attrNameLst>
                                      </p:cBhvr>
                                      <p:to>
                                        <p:strVal val="visible"/>
                                      </p:to>
                                    </p:set>
                                    <p:anim calcmode="lin" valueType="num">
                                      <p:cBhvr additive="base">
                                        <p:cTn id="49" dur="500" fill="hold"/>
                                        <p:tgtEl>
                                          <p:spTgt spid="416790"/>
                                        </p:tgtEl>
                                        <p:attrNameLst>
                                          <p:attrName>ppt_x</p:attrName>
                                        </p:attrNameLst>
                                      </p:cBhvr>
                                      <p:tavLst>
                                        <p:tav tm="0">
                                          <p:val>
                                            <p:strVal val="#ppt_x"/>
                                          </p:val>
                                        </p:tav>
                                        <p:tav tm="100000">
                                          <p:val>
                                            <p:strVal val="#ppt_x"/>
                                          </p:val>
                                        </p:tav>
                                      </p:tavLst>
                                    </p:anim>
                                    <p:anim calcmode="lin" valueType="num">
                                      <p:cBhvr additive="base">
                                        <p:cTn id="50" dur="500" fill="hold"/>
                                        <p:tgtEl>
                                          <p:spTgt spid="41679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6794"/>
                                        </p:tgtEl>
                                        <p:attrNameLst>
                                          <p:attrName>style.visibility</p:attrName>
                                        </p:attrNameLst>
                                      </p:cBhvr>
                                      <p:to>
                                        <p:strVal val="visible"/>
                                      </p:to>
                                    </p:set>
                                    <p:anim calcmode="lin" valueType="num">
                                      <p:cBhvr additive="base">
                                        <p:cTn id="55" dur="500" fill="hold"/>
                                        <p:tgtEl>
                                          <p:spTgt spid="416794"/>
                                        </p:tgtEl>
                                        <p:attrNameLst>
                                          <p:attrName>ppt_x</p:attrName>
                                        </p:attrNameLst>
                                      </p:cBhvr>
                                      <p:tavLst>
                                        <p:tav tm="0">
                                          <p:val>
                                            <p:strVal val="#ppt_x"/>
                                          </p:val>
                                        </p:tav>
                                        <p:tav tm="100000">
                                          <p:val>
                                            <p:strVal val="#ppt_x"/>
                                          </p:val>
                                        </p:tav>
                                      </p:tavLst>
                                    </p:anim>
                                    <p:anim calcmode="lin" valueType="num">
                                      <p:cBhvr additive="base">
                                        <p:cTn id="56" dur="500" fill="hold"/>
                                        <p:tgtEl>
                                          <p:spTgt spid="41679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6791"/>
                                        </p:tgtEl>
                                        <p:attrNameLst>
                                          <p:attrName>style.visibility</p:attrName>
                                        </p:attrNameLst>
                                      </p:cBhvr>
                                      <p:to>
                                        <p:strVal val="visible"/>
                                      </p:to>
                                    </p:set>
                                    <p:anim calcmode="lin" valueType="num">
                                      <p:cBhvr additive="base">
                                        <p:cTn id="61" dur="500" fill="hold"/>
                                        <p:tgtEl>
                                          <p:spTgt spid="416791"/>
                                        </p:tgtEl>
                                        <p:attrNameLst>
                                          <p:attrName>ppt_x</p:attrName>
                                        </p:attrNameLst>
                                      </p:cBhvr>
                                      <p:tavLst>
                                        <p:tav tm="0">
                                          <p:val>
                                            <p:strVal val="#ppt_x"/>
                                          </p:val>
                                        </p:tav>
                                        <p:tav tm="100000">
                                          <p:val>
                                            <p:strVal val="#ppt_x"/>
                                          </p:val>
                                        </p:tav>
                                      </p:tavLst>
                                    </p:anim>
                                    <p:anim calcmode="lin" valueType="num">
                                      <p:cBhvr additive="base">
                                        <p:cTn id="62" dur="500" fill="hold"/>
                                        <p:tgtEl>
                                          <p:spTgt spid="41679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16795"/>
                                        </p:tgtEl>
                                        <p:attrNameLst>
                                          <p:attrName>style.visibility</p:attrName>
                                        </p:attrNameLst>
                                      </p:cBhvr>
                                      <p:to>
                                        <p:strVal val="visible"/>
                                      </p:to>
                                    </p:set>
                                    <p:anim calcmode="lin" valueType="num">
                                      <p:cBhvr additive="base">
                                        <p:cTn id="67" dur="500" fill="hold"/>
                                        <p:tgtEl>
                                          <p:spTgt spid="416795"/>
                                        </p:tgtEl>
                                        <p:attrNameLst>
                                          <p:attrName>ppt_x</p:attrName>
                                        </p:attrNameLst>
                                      </p:cBhvr>
                                      <p:tavLst>
                                        <p:tav tm="0">
                                          <p:val>
                                            <p:strVal val="#ppt_x"/>
                                          </p:val>
                                        </p:tav>
                                        <p:tav tm="100000">
                                          <p:val>
                                            <p:strVal val="#ppt_x"/>
                                          </p:val>
                                        </p:tav>
                                      </p:tavLst>
                                    </p:anim>
                                    <p:anim calcmode="lin" valueType="num">
                                      <p:cBhvr additive="base">
                                        <p:cTn id="68" dur="500" fill="hold"/>
                                        <p:tgtEl>
                                          <p:spTgt spid="41679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6792"/>
                                        </p:tgtEl>
                                        <p:attrNameLst>
                                          <p:attrName>style.visibility</p:attrName>
                                        </p:attrNameLst>
                                      </p:cBhvr>
                                      <p:to>
                                        <p:strVal val="visible"/>
                                      </p:to>
                                    </p:set>
                                    <p:anim calcmode="lin" valueType="num">
                                      <p:cBhvr additive="base">
                                        <p:cTn id="73" dur="500" fill="hold"/>
                                        <p:tgtEl>
                                          <p:spTgt spid="416792"/>
                                        </p:tgtEl>
                                        <p:attrNameLst>
                                          <p:attrName>ppt_x</p:attrName>
                                        </p:attrNameLst>
                                      </p:cBhvr>
                                      <p:tavLst>
                                        <p:tav tm="0">
                                          <p:val>
                                            <p:strVal val="#ppt_x"/>
                                          </p:val>
                                        </p:tav>
                                        <p:tav tm="100000">
                                          <p:val>
                                            <p:strVal val="#ppt_x"/>
                                          </p:val>
                                        </p:tav>
                                      </p:tavLst>
                                    </p:anim>
                                    <p:anim calcmode="lin" valueType="num">
                                      <p:cBhvr additive="base">
                                        <p:cTn id="74" dur="500" fill="hold"/>
                                        <p:tgtEl>
                                          <p:spTgt spid="416792"/>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6796"/>
                                        </p:tgtEl>
                                        <p:attrNameLst>
                                          <p:attrName>style.visibility</p:attrName>
                                        </p:attrNameLst>
                                      </p:cBhvr>
                                      <p:to>
                                        <p:strVal val="visible"/>
                                      </p:to>
                                    </p:set>
                                    <p:anim calcmode="lin" valueType="num">
                                      <p:cBhvr additive="base">
                                        <p:cTn id="79" dur="500" fill="hold"/>
                                        <p:tgtEl>
                                          <p:spTgt spid="416796"/>
                                        </p:tgtEl>
                                        <p:attrNameLst>
                                          <p:attrName>ppt_x</p:attrName>
                                        </p:attrNameLst>
                                      </p:cBhvr>
                                      <p:tavLst>
                                        <p:tav tm="0">
                                          <p:val>
                                            <p:strVal val="#ppt_x"/>
                                          </p:val>
                                        </p:tav>
                                        <p:tav tm="100000">
                                          <p:val>
                                            <p:strVal val="#ppt_x"/>
                                          </p:val>
                                        </p:tav>
                                      </p:tavLst>
                                    </p:anim>
                                    <p:anim calcmode="lin" valueType="num">
                                      <p:cBhvr additive="base">
                                        <p:cTn id="80" dur="500" fill="hold"/>
                                        <p:tgtEl>
                                          <p:spTgt spid="416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6" grpId="0"/>
      <p:bldP spid="416778" grpId="0"/>
      <p:bldP spid="416779" grpId="0"/>
      <p:bldP spid="416788" grpId="0"/>
      <p:bldP spid="416789" grpId="0"/>
      <p:bldP spid="416790" grpId="0"/>
      <p:bldP spid="416791" grpId="0"/>
      <p:bldP spid="416792" grpId="0"/>
      <p:bldP spid="416793" grpId="0"/>
      <p:bldP spid="416794" grpId="0"/>
      <p:bldP spid="416795" grpId="0"/>
      <p:bldP spid="4167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Branch and Bound</a:t>
            </a:r>
            <a:endParaRPr lang="en-US" dirty="0">
              <a:latin typeface="+mn-lt"/>
            </a:endParaRPr>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sz="2800" dirty="0"/>
              <a:t>The branch-and-bound design strategy is very similar to backtracking in that a state space tree is used to solve a problem. </a:t>
            </a:r>
          </a:p>
          <a:p>
            <a:pPr>
              <a:lnSpc>
                <a:spcPct val="90000"/>
              </a:lnSpc>
            </a:pPr>
            <a:r>
              <a:rPr lang="en-US" altLang="en-US" sz="2800" dirty="0"/>
              <a:t>The differences are that the branch-and-bound method </a:t>
            </a:r>
          </a:p>
          <a:p>
            <a:pPr lvl="1">
              <a:lnSpc>
                <a:spcPct val="90000"/>
              </a:lnSpc>
            </a:pPr>
            <a:r>
              <a:rPr lang="en-US" altLang="en-US" sz="2400" dirty="0"/>
              <a:t>does not limit us to any particular way of traversing the tree.</a:t>
            </a:r>
          </a:p>
          <a:p>
            <a:pPr lvl="1">
              <a:lnSpc>
                <a:spcPct val="90000"/>
              </a:lnSpc>
            </a:pPr>
            <a:r>
              <a:rPr lang="en-US" altLang="en-US" sz="2400" dirty="0"/>
              <a:t>Is used only for optimization problems. </a:t>
            </a:r>
          </a:p>
          <a:p>
            <a:pPr>
              <a:lnSpc>
                <a:spcPct val="90000"/>
              </a:lnSpc>
            </a:pPr>
            <a:r>
              <a:rPr lang="en-US" altLang="en-US" sz="2800" dirty="0"/>
              <a:t>A branch-and- bound algorithm computes a number (bound) at a node to determine whether the node is promising. The number is a bound on the value of the solution that could be made and if worse than  the value of the best solution found so far, the node is </a:t>
            </a:r>
            <a:r>
              <a:rPr lang="en-US" altLang="en-US" sz="2800" dirty="0" err="1"/>
              <a:t>nonpromising</a:t>
            </a:r>
            <a:r>
              <a:rPr lang="en-US" altLang="en-US" sz="2800" dirty="0"/>
              <a:t>.  </a:t>
            </a:r>
          </a:p>
          <a:p>
            <a:pPr>
              <a:lnSpc>
                <a:spcPct val="90000"/>
              </a:lnSpc>
            </a:pPr>
            <a:r>
              <a:rPr lang="en-US" altLang="en-US" sz="2800" dirty="0"/>
              <a:t>Otherwise, it is promising. </a:t>
            </a:r>
          </a:p>
        </p:txBody>
      </p:sp>
      <p:sp>
        <p:nvSpPr>
          <p:cNvPr id="4" name="Slide Number Placeholder 3"/>
          <p:cNvSpPr>
            <a:spLocks noGrp="1"/>
          </p:cNvSpPr>
          <p:nvPr>
            <p:ph type="sldNum" sz="quarter" idx="12"/>
          </p:nvPr>
        </p:nvSpPr>
        <p:spPr/>
        <p:txBody>
          <a:bodyPr/>
          <a:lstStyle/>
          <a:p>
            <a:fld id="{8632C219-14A8-4148-A7C5-10BA831808F2}" type="slidenum">
              <a:rPr lang="en-US" smtClean="0"/>
              <a:t>2</a:t>
            </a:fld>
            <a:endParaRPr lang="en-US"/>
          </a:p>
        </p:txBody>
      </p:sp>
    </p:spTree>
    <p:extLst>
      <p:ext uri="{BB962C8B-B14F-4D97-AF65-F5344CB8AC3E}">
        <p14:creationId xmlns:p14="http://schemas.microsoft.com/office/powerpoint/2010/main" val="725967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t>Summary </a:t>
            </a:r>
            <a:r>
              <a:rPr lang="en-US"/>
              <a:t>of State </a:t>
            </a:r>
            <a:r>
              <a:rPr lang="en-US" dirty="0"/>
              <a:t>Space Tree</a:t>
            </a:r>
          </a:p>
        </p:txBody>
      </p:sp>
      <p:sp>
        <p:nvSpPr>
          <p:cNvPr id="3" name="Content Placeholder 2"/>
          <p:cNvSpPr>
            <a:spLocks noGrp="1"/>
          </p:cNvSpPr>
          <p:nvPr>
            <p:ph idx="1"/>
          </p:nvPr>
        </p:nvSpPr>
        <p:spPr>
          <a:xfrm>
            <a:off x="457200" y="762000"/>
            <a:ext cx="8229600" cy="6096000"/>
          </a:xfrm>
        </p:spPr>
        <p:txBody>
          <a:bodyPr>
            <a:normAutofit fontScale="47500" lnSpcReduction="20000"/>
          </a:bodyPr>
          <a:lstStyle/>
          <a:p>
            <a:pPr marL="0" indent="0">
              <a:buNone/>
            </a:pPr>
            <a:r>
              <a:rPr lang="en-US" dirty="0"/>
              <a:t>To compute the upper bound, use</a:t>
            </a:r>
          </a:p>
          <a:p>
            <a:pPr marL="0" indent="0">
              <a:buNone/>
            </a:pPr>
            <a:r>
              <a:rPr lang="en-US" dirty="0" err="1"/>
              <a:t>ub</a:t>
            </a:r>
            <a:r>
              <a:rPr lang="en-US" dirty="0"/>
              <a:t> = v + (W – w)(vi+1/wi+1)</a:t>
            </a:r>
          </a:p>
          <a:p>
            <a:pPr marL="0" indent="0">
              <a:buNone/>
            </a:pPr>
            <a:r>
              <a:rPr lang="en-US" dirty="0"/>
              <a:t>So the maximum upper bound is as follows</a:t>
            </a:r>
          </a:p>
          <a:p>
            <a:pPr marL="0" indent="0">
              <a:buNone/>
            </a:pPr>
            <a:endParaRPr lang="en-US" dirty="0"/>
          </a:p>
          <a:p>
            <a:pPr marL="0" indent="0">
              <a:buNone/>
            </a:pPr>
            <a:r>
              <a:rPr lang="en-US" dirty="0"/>
              <a:t>pick no items, take maximum profit item</a:t>
            </a:r>
          </a:p>
          <a:p>
            <a:pPr marL="0" indent="0">
              <a:buNone/>
            </a:pPr>
            <a:r>
              <a:rPr lang="en-US" dirty="0" err="1"/>
              <a:t>ub</a:t>
            </a:r>
            <a:r>
              <a:rPr lang="en-US" dirty="0"/>
              <a:t> = (10 – 0)*($10) = $100</a:t>
            </a:r>
          </a:p>
          <a:p>
            <a:pPr marL="0" indent="0">
              <a:buNone/>
            </a:pPr>
            <a:endParaRPr lang="en-US" dirty="0"/>
          </a:p>
          <a:p>
            <a:pPr marL="0" indent="0">
              <a:buNone/>
            </a:pPr>
            <a:r>
              <a:rPr lang="en-US" dirty="0"/>
              <a:t>After we pick item 1, we calculate the upper bound as</a:t>
            </a:r>
          </a:p>
          <a:p>
            <a:pPr marL="0" indent="0">
              <a:buNone/>
            </a:pPr>
            <a:r>
              <a:rPr lang="en-US" dirty="0"/>
              <a:t>all of item 1 (4, $40) + partial of item 2 (7, $42)</a:t>
            </a:r>
          </a:p>
          <a:p>
            <a:pPr marL="0" indent="0">
              <a:buNone/>
            </a:pPr>
            <a:r>
              <a:rPr lang="en-US" dirty="0"/>
              <a:t>$40 + (10-4)*6 = $76</a:t>
            </a:r>
          </a:p>
          <a:p>
            <a:pPr marL="0" indent="0">
              <a:buNone/>
            </a:pPr>
            <a:endParaRPr lang="en-US" dirty="0"/>
          </a:p>
          <a:p>
            <a:pPr marL="0" indent="0">
              <a:buNone/>
            </a:pPr>
            <a:r>
              <a:rPr lang="en-US" dirty="0"/>
              <a:t>If we don’t pick item 1:</a:t>
            </a:r>
          </a:p>
          <a:p>
            <a:pPr marL="0" indent="0">
              <a:buNone/>
            </a:pPr>
            <a:r>
              <a:rPr lang="en-US" dirty="0" err="1"/>
              <a:t>ub</a:t>
            </a:r>
            <a:r>
              <a:rPr lang="en-US" dirty="0"/>
              <a:t> = (10 – 0) * ($6) = $60</a:t>
            </a:r>
          </a:p>
          <a:p>
            <a:pPr marL="0" indent="0">
              <a:buNone/>
            </a:pPr>
            <a:endParaRPr lang="en-US" dirty="0"/>
          </a:p>
          <a:p>
            <a:pPr marL="0" indent="0">
              <a:buNone/>
            </a:pPr>
            <a:r>
              <a:rPr lang="en-US" dirty="0"/>
              <a:t>pick 1  = $76 &gt; don't pick 1 = $60 so look at item 2</a:t>
            </a:r>
          </a:p>
          <a:p>
            <a:pPr marL="0" indent="0">
              <a:buNone/>
            </a:pPr>
            <a:endParaRPr lang="en-US" dirty="0"/>
          </a:p>
          <a:p>
            <a:pPr marL="0" indent="0">
              <a:buNone/>
            </a:pPr>
            <a:r>
              <a:rPr lang="en-US" dirty="0"/>
              <a:t>After we pick item 2</a:t>
            </a:r>
          </a:p>
          <a:p>
            <a:pPr marL="0" indent="0">
              <a:buNone/>
            </a:pPr>
            <a:r>
              <a:rPr lang="en-US" dirty="0"/>
              <a:t>because w = 11 - not feasible</a:t>
            </a:r>
          </a:p>
          <a:p>
            <a:pPr marL="0" indent="0">
              <a:buNone/>
            </a:pPr>
            <a:r>
              <a:rPr lang="en-US" dirty="0"/>
              <a:t>no </a:t>
            </a:r>
            <a:r>
              <a:rPr lang="en-US" dirty="0" err="1"/>
              <a:t>ub</a:t>
            </a:r>
            <a:endParaRPr lang="en-US" dirty="0"/>
          </a:p>
          <a:p>
            <a:pPr marL="0" indent="0">
              <a:buNone/>
            </a:pPr>
            <a:endParaRPr lang="en-US" dirty="0"/>
          </a:p>
          <a:p>
            <a:pPr marL="0" indent="0">
              <a:buNone/>
            </a:pPr>
            <a:r>
              <a:rPr lang="en-US" dirty="0"/>
              <a:t>If we pick item 1 but don’t pick item 2:</a:t>
            </a:r>
          </a:p>
          <a:p>
            <a:pPr marL="0" indent="0">
              <a:buNone/>
            </a:pPr>
            <a:r>
              <a:rPr lang="en-US" dirty="0"/>
              <a:t>all of item 1 (4, $40) + partial of item 3 (5, $25)</a:t>
            </a:r>
          </a:p>
          <a:p>
            <a:pPr marL="0" indent="0">
              <a:buNone/>
            </a:pPr>
            <a:r>
              <a:rPr lang="en-US" dirty="0" err="1"/>
              <a:t>ub</a:t>
            </a:r>
            <a:r>
              <a:rPr lang="en-US" dirty="0"/>
              <a:t> = $40 + (10 – 4) * ($5) = $70</a:t>
            </a:r>
          </a:p>
          <a:p>
            <a:pPr marL="0" indent="0">
              <a:buNone/>
            </a:pPr>
            <a:endParaRPr lang="en-US" dirty="0"/>
          </a:p>
          <a:p>
            <a:pPr marL="0" indent="0">
              <a:buNone/>
            </a:pPr>
            <a:r>
              <a:rPr lang="en-US" dirty="0"/>
              <a:t>pick 1, don't pick 2  = $70 &gt; don't pick 1 = $60 so look at item 3</a:t>
            </a:r>
          </a:p>
        </p:txBody>
      </p:sp>
      <p:sp>
        <p:nvSpPr>
          <p:cNvPr id="4" name="Slide Number Placeholder 3"/>
          <p:cNvSpPr>
            <a:spLocks noGrp="1"/>
          </p:cNvSpPr>
          <p:nvPr>
            <p:ph type="sldNum" sz="quarter" idx="12"/>
          </p:nvPr>
        </p:nvSpPr>
        <p:spPr/>
        <p:txBody>
          <a:bodyPr/>
          <a:lstStyle/>
          <a:p>
            <a:fld id="{8632C219-14A8-4148-A7C5-10BA831808F2}" type="slidenum">
              <a:rPr lang="en-US" smtClean="0"/>
              <a:t>20</a:t>
            </a:fld>
            <a:endParaRPr lang="en-US"/>
          </a:p>
        </p:txBody>
      </p:sp>
    </p:spTree>
    <p:extLst>
      <p:ext uri="{BB962C8B-B14F-4D97-AF65-F5344CB8AC3E}">
        <p14:creationId xmlns:p14="http://schemas.microsoft.com/office/powerpoint/2010/main" val="45784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Summary </a:t>
            </a:r>
            <a:r>
              <a:rPr lang="en-US"/>
              <a:t>of State </a:t>
            </a:r>
            <a:r>
              <a:rPr lang="en-US" dirty="0"/>
              <a:t>Space Tree</a:t>
            </a:r>
          </a:p>
        </p:txBody>
      </p:sp>
      <p:sp>
        <p:nvSpPr>
          <p:cNvPr id="3" name="Content Placeholder 2"/>
          <p:cNvSpPr>
            <a:spLocks noGrp="1"/>
          </p:cNvSpPr>
          <p:nvPr>
            <p:ph idx="1"/>
          </p:nvPr>
        </p:nvSpPr>
        <p:spPr>
          <a:xfrm>
            <a:off x="457200" y="762000"/>
            <a:ext cx="8229600" cy="6096000"/>
          </a:xfrm>
        </p:spPr>
        <p:txBody>
          <a:bodyPr>
            <a:normAutofit fontScale="47500" lnSpcReduction="20000"/>
          </a:bodyPr>
          <a:lstStyle/>
          <a:p>
            <a:pPr marL="0" indent="0">
              <a:buNone/>
            </a:pPr>
            <a:r>
              <a:rPr lang="en-US" dirty="0"/>
              <a:t>pick 1, don't pick 2  = $70 &gt; don't pick 1 = $60 so look at item 3</a:t>
            </a:r>
          </a:p>
          <a:p>
            <a:pPr marL="0" indent="0">
              <a:buNone/>
            </a:pPr>
            <a:endParaRPr lang="en-US" dirty="0"/>
          </a:p>
          <a:p>
            <a:pPr marL="0" indent="0">
              <a:buNone/>
            </a:pPr>
            <a:r>
              <a:rPr lang="en-US" dirty="0"/>
              <a:t>If we pick item 1 but don’t pick item 2 and pick item 3:</a:t>
            </a:r>
          </a:p>
          <a:p>
            <a:pPr marL="0" indent="0">
              <a:buNone/>
            </a:pPr>
            <a:r>
              <a:rPr lang="en-US" dirty="0"/>
              <a:t>all of item 1 (4, $40) + all of item 3 + partial of item 4 (3, $12)</a:t>
            </a:r>
          </a:p>
          <a:p>
            <a:pPr marL="0" indent="0">
              <a:buNone/>
            </a:pPr>
            <a:r>
              <a:rPr lang="en-US" dirty="0" err="1"/>
              <a:t>ub</a:t>
            </a:r>
            <a:r>
              <a:rPr lang="en-US" dirty="0"/>
              <a:t> = $65 + (10 – 9) * ($4) = $69</a:t>
            </a:r>
          </a:p>
          <a:p>
            <a:pPr marL="0" indent="0">
              <a:buNone/>
            </a:pPr>
            <a:endParaRPr lang="en-US" dirty="0"/>
          </a:p>
          <a:p>
            <a:pPr marL="0" indent="0">
              <a:buNone/>
            </a:pPr>
            <a:r>
              <a:rPr lang="en-US" dirty="0"/>
              <a:t>If we pick item 1 but don’t pick item 2 and don't pick item 3:</a:t>
            </a:r>
          </a:p>
          <a:p>
            <a:pPr marL="0" indent="0">
              <a:buNone/>
            </a:pPr>
            <a:r>
              <a:rPr lang="en-US" dirty="0"/>
              <a:t>all of item 1 (4, $40) + partial of item 4 (3, $12)</a:t>
            </a:r>
          </a:p>
          <a:p>
            <a:pPr marL="0" indent="0">
              <a:buNone/>
            </a:pPr>
            <a:r>
              <a:rPr lang="en-US" dirty="0" err="1"/>
              <a:t>ub</a:t>
            </a:r>
            <a:r>
              <a:rPr lang="en-US" dirty="0"/>
              <a:t> = $40 + (10 – 4) * ($4) = $64</a:t>
            </a:r>
          </a:p>
          <a:p>
            <a:pPr marL="0" indent="0">
              <a:buNone/>
            </a:pPr>
            <a:endParaRPr lang="en-US" dirty="0"/>
          </a:p>
          <a:p>
            <a:pPr marL="0" indent="0">
              <a:buNone/>
            </a:pPr>
            <a:r>
              <a:rPr lang="en-US" dirty="0"/>
              <a:t>pick 1, don't pick 2, pick 3  = $69 &gt; pick 1, don't pick 2, don't pick 3  = $64 &gt; don't pick 1 = $60 so look at item 4</a:t>
            </a:r>
          </a:p>
          <a:p>
            <a:pPr marL="0" indent="0">
              <a:buNone/>
            </a:pPr>
            <a:endParaRPr lang="en-US" dirty="0"/>
          </a:p>
          <a:p>
            <a:pPr marL="0" indent="0">
              <a:buNone/>
            </a:pPr>
            <a:r>
              <a:rPr lang="en-US" dirty="0"/>
              <a:t>After we pick item 4</a:t>
            </a:r>
          </a:p>
          <a:p>
            <a:pPr marL="0" indent="0">
              <a:buNone/>
            </a:pPr>
            <a:r>
              <a:rPr lang="en-US" dirty="0"/>
              <a:t>because w = 12 - not feasible</a:t>
            </a:r>
          </a:p>
          <a:p>
            <a:pPr marL="0" indent="0">
              <a:buNone/>
            </a:pPr>
            <a:r>
              <a:rPr lang="en-US" dirty="0"/>
              <a:t>no </a:t>
            </a:r>
            <a:r>
              <a:rPr lang="en-US" dirty="0" err="1"/>
              <a:t>ub</a:t>
            </a:r>
            <a:endParaRPr lang="en-US" dirty="0"/>
          </a:p>
          <a:p>
            <a:pPr marL="0" indent="0">
              <a:buNone/>
            </a:pPr>
            <a:endParaRPr lang="en-US" dirty="0"/>
          </a:p>
          <a:p>
            <a:pPr marL="0" indent="0">
              <a:buNone/>
            </a:pPr>
            <a:r>
              <a:rPr lang="en-US" dirty="0"/>
              <a:t>If we pick item 1 but don’t pick item 2 and pick item 3 but don't pick item 4:</a:t>
            </a:r>
          </a:p>
          <a:p>
            <a:pPr marL="0" indent="0">
              <a:buNone/>
            </a:pPr>
            <a:r>
              <a:rPr lang="en-US" dirty="0"/>
              <a:t>all of item 1 (4, $40) + all of item 3 (5,$25) + $0 (no more elements)</a:t>
            </a:r>
          </a:p>
          <a:p>
            <a:pPr marL="0" indent="0">
              <a:buNone/>
            </a:pPr>
            <a:r>
              <a:rPr lang="en-US" dirty="0" err="1"/>
              <a:t>ub</a:t>
            </a:r>
            <a:r>
              <a:rPr lang="en-US" dirty="0"/>
              <a:t> = $65 + (10 – 9) * ($0) = $65 ($0 since no more items)</a:t>
            </a:r>
          </a:p>
          <a:p>
            <a:pPr marL="0" indent="0">
              <a:buNone/>
            </a:pPr>
            <a:endParaRPr lang="en-US" dirty="0"/>
          </a:p>
          <a:p>
            <a:pPr marL="0" indent="0">
              <a:buNone/>
            </a:pPr>
            <a:r>
              <a:rPr lang="en-US" dirty="0"/>
              <a:t>pick 1, don't pick 2, pick 3, don't pick item 4  = $65 &gt; pick 1, don't pick 2, don't pick 3  = $64 </a:t>
            </a:r>
          </a:p>
          <a:p>
            <a:pPr marL="0" indent="0">
              <a:buNone/>
            </a:pPr>
            <a:r>
              <a:rPr lang="en-US" dirty="0"/>
              <a:t>                                                                                            &gt; don't pick 1 = $60 </a:t>
            </a:r>
          </a:p>
          <a:p>
            <a:pPr marL="0" indent="0">
              <a:buNone/>
            </a:pPr>
            <a:r>
              <a:rPr lang="en-US" dirty="0"/>
              <a:t>STOP .... cannot reach better solution </a:t>
            </a:r>
          </a:p>
          <a:p>
            <a:pPr marL="0" indent="0">
              <a:buNone/>
            </a:pPr>
            <a:r>
              <a:rPr lang="en-US" dirty="0"/>
              <a:t>Solution is pick item 1 but don’t pick item 2 and pick item 3 but don't pick item 4</a:t>
            </a:r>
          </a:p>
        </p:txBody>
      </p:sp>
      <p:sp>
        <p:nvSpPr>
          <p:cNvPr id="4" name="Slide Number Placeholder 3"/>
          <p:cNvSpPr>
            <a:spLocks noGrp="1"/>
          </p:cNvSpPr>
          <p:nvPr>
            <p:ph type="sldNum" sz="quarter" idx="12"/>
          </p:nvPr>
        </p:nvSpPr>
        <p:spPr/>
        <p:txBody>
          <a:bodyPr/>
          <a:lstStyle/>
          <a:p>
            <a:fld id="{8632C219-14A8-4148-A7C5-10BA831808F2}" type="slidenum">
              <a:rPr lang="en-US" smtClean="0"/>
              <a:t>21</a:t>
            </a:fld>
            <a:endParaRPr lang="en-US"/>
          </a:p>
        </p:txBody>
      </p:sp>
    </p:spTree>
    <p:extLst>
      <p:ext uri="{BB962C8B-B14F-4D97-AF65-F5344CB8AC3E}">
        <p14:creationId xmlns:p14="http://schemas.microsoft.com/office/powerpoint/2010/main" val="130129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custDataLst>
              <p:tags r:id="rId1"/>
            </p:custDataLst>
          </p:nvPr>
        </p:nvSpPr>
        <p:spPr/>
        <p:txBody>
          <a:bodyPr/>
          <a:lstStyle/>
          <a:p>
            <a:pPr eaLnBrk="1" hangingPunct="1"/>
            <a:r>
              <a:rPr lang="en-US" altLang="en-US"/>
              <a:t>Bounding</a:t>
            </a:r>
          </a:p>
        </p:txBody>
      </p:sp>
      <p:sp>
        <p:nvSpPr>
          <p:cNvPr id="20483" name="Rectangle 3"/>
          <p:cNvSpPr>
            <a:spLocks noGrp="1" noChangeArrowheads="1"/>
          </p:cNvSpPr>
          <p:nvPr>
            <p:ph idx="1"/>
            <p:custDataLst>
              <p:tags r:id="rId2"/>
            </p:custDataLst>
          </p:nvPr>
        </p:nvSpPr>
        <p:spPr>
          <a:xfrm>
            <a:off x="685800" y="2438400"/>
            <a:ext cx="7772400" cy="3810000"/>
          </a:xfrm>
        </p:spPr>
        <p:txBody>
          <a:bodyPr/>
          <a:lstStyle/>
          <a:p>
            <a:pPr eaLnBrk="1" hangingPunct="1">
              <a:lnSpc>
                <a:spcPct val="90000"/>
              </a:lnSpc>
            </a:pPr>
            <a:r>
              <a:rPr lang="en-US" altLang="en-US" sz="2400"/>
              <a:t>A bound on a node is a guarantee that any solution obtained from expanding the node will be:</a:t>
            </a:r>
          </a:p>
          <a:p>
            <a:pPr lvl="1" eaLnBrk="1" hangingPunct="1">
              <a:lnSpc>
                <a:spcPct val="90000"/>
              </a:lnSpc>
            </a:pPr>
            <a:r>
              <a:rPr lang="en-US" altLang="en-US" sz="2000"/>
              <a:t>Greater than some number (lower bound)</a:t>
            </a:r>
          </a:p>
          <a:p>
            <a:pPr lvl="1" eaLnBrk="1" hangingPunct="1">
              <a:lnSpc>
                <a:spcPct val="90000"/>
              </a:lnSpc>
            </a:pPr>
            <a:r>
              <a:rPr lang="en-US" altLang="en-US" sz="2000"/>
              <a:t>Or less than some number (upper bound)</a:t>
            </a:r>
          </a:p>
          <a:p>
            <a:pPr eaLnBrk="1" hangingPunct="1">
              <a:lnSpc>
                <a:spcPct val="90000"/>
              </a:lnSpc>
            </a:pPr>
            <a:r>
              <a:rPr lang="en-US" altLang="en-US" sz="2400"/>
              <a:t>If we are looking for a maximal optimal (knapsack), then we need an upper bound</a:t>
            </a:r>
          </a:p>
          <a:p>
            <a:pPr lvl="1" eaLnBrk="1" hangingPunct="1">
              <a:lnSpc>
                <a:spcPct val="90000"/>
              </a:lnSpc>
            </a:pPr>
            <a:r>
              <a:rPr lang="en-US" altLang="en-US" sz="2000"/>
              <a:t>For example, if the best solution we have found so far has a profit of 12 and the upper bound on a node is 10 then there is no point in expanding the node</a:t>
            </a:r>
          </a:p>
          <a:p>
            <a:pPr lvl="2" eaLnBrk="1" hangingPunct="1">
              <a:lnSpc>
                <a:spcPct val="90000"/>
              </a:lnSpc>
            </a:pPr>
            <a:r>
              <a:rPr lang="en-US" altLang="en-US" sz="1800"/>
              <a:t>The node cannot lead to anything better than a 10</a:t>
            </a:r>
          </a:p>
          <a:p>
            <a:pPr eaLnBrk="1" hangingPunct="1">
              <a:lnSpc>
                <a:spcPct val="90000"/>
              </a:lnSpc>
            </a:pPr>
            <a:endParaRPr lang="en-US" altLang="en-US" sz="2400"/>
          </a:p>
        </p:txBody>
      </p:sp>
      <p:sp>
        <p:nvSpPr>
          <p:cNvPr id="2" name="Slide Number Placeholder 1"/>
          <p:cNvSpPr>
            <a:spLocks noGrp="1"/>
          </p:cNvSpPr>
          <p:nvPr>
            <p:ph type="sldNum" sz="quarter" idx="12"/>
          </p:nvPr>
        </p:nvSpPr>
        <p:spPr/>
        <p:txBody>
          <a:bodyPr/>
          <a:lstStyle/>
          <a:p>
            <a:fld id="{8632C219-14A8-4148-A7C5-10BA831808F2}"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custDataLst>
              <p:tags r:id="rId1"/>
            </p:custDataLst>
          </p:nvPr>
        </p:nvSpPr>
        <p:spPr/>
        <p:txBody>
          <a:bodyPr/>
          <a:lstStyle/>
          <a:p>
            <a:pPr eaLnBrk="1" hangingPunct="1"/>
            <a:r>
              <a:rPr lang="en-US" altLang="en-US"/>
              <a:t>Bounding</a:t>
            </a:r>
          </a:p>
        </p:txBody>
      </p:sp>
      <p:sp>
        <p:nvSpPr>
          <p:cNvPr id="21507" name="Rectangle 3"/>
          <p:cNvSpPr>
            <a:spLocks noGrp="1" noChangeArrowheads="1"/>
          </p:cNvSpPr>
          <p:nvPr>
            <p:ph idx="1"/>
            <p:custDataLst>
              <p:tags r:id="rId2"/>
            </p:custDataLst>
          </p:nvPr>
        </p:nvSpPr>
        <p:spPr/>
        <p:txBody>
          <a:bodyPr/>
          <a:lstStyle/>
          <a:p>
            <a:pPr eaLnBrk="1" hangingPunct="1">
              <a:lnSpc>
                <a:spcPct val="90000"/>
              </a:lnSpc>
            </a:pPr>
            <a:r>
              <a:rPr lang="en-US" altLang="en-US" sz="2400"/>
              <a:t>Recall that we could either perform a depth-first or a breadth-first search</a:t>
            </a:r>
          </a:p>
          <a:p>
            <a:pPr lvl="1" eaLnBrk="1" hangingPunct="1">
              <a:lnSpc>
                <a:spcPct val="90000"/>
              </a:lnSpc>
            </a:pPr>
            <a:r>
              <a:rPr lang="en-US" altLang="en-US" sz="2000"/>
              <a:t>Without bounding, it didn’t matter which one we used because we had to expand the entire tree to find the optimal solution</a:t>
            </a:r>
          </a:p>
          <a:p>
            <a:pPr lvl="1" eaLnBrk="1" hangingPunct="1">
              <a:lnSpc>
                <a:spcPct val="90000"/>
              </a:lnSpc>
            </a:pPr>
            <a:r>
              <a:rPr lang="en-US" altLang="en-US" sz="2000"/>
              <a:t>Does it matter with bounding?</a:t>
            </a:r>
          </a:p>
          <a:p>
            <a:pPr lvl="2" eaLnBrk="1" hangingPunct="1">
              <a:lnSpc>
                <a:spcPct val="90000"/>
              </a:lnSpc>
            </a:pPr>
            <a:r>
              <a:rPr lang="en-US" altLang="en-US" sz="1800"/>
              <a:t>Hint: think about when you can prune via bounding</a:t>
            </a:r>
          </a:p>
          <a:p>
            <a:pPr lvl="2" eaLnBrk="1" hangingPunct="1">
              <a:lnSpc>
                <a:spcPct val="90000"/>
              </a:lnSpc>
            </a:pPr>
            <a:endParaRPr lang="en-US" altLang="en-US" sz="1800"/>
          </a:p>
        </p:txBody>
      </p:sp>
      <p:sp>
        <p:nvSpPr>
          <p:cNvPr id="2" name="Slide Number Placeholder 1"/>
          <p:cNvSpPr>
            <a:spLocks noGrp="1"/>
          </p:cNvSpPr>
          <p:nvPr>
            <p:ph type="sldNum" sz="quarter" idx="12"/>
          </p:nvPr>
        </p:nvSpPr>
        <p:spPr/>
        <p:txBody>
          <a:bodyPr/>
          <a:lstStyle/>
          <a:p>
            <a:fld id="{8632C219-14A8-4148-A7C5-10BA831808F2}"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custDataLst>
              <p:tags r:id="rId1"/>
            </p:custDataLst>
          </p:nvPr>
        </p:nvSpPr>
        <p:spPr/>
        <p:txBody>
          <a:bodyPr/>
          <a:lstStyle/>
          <a:p>
            <a:pPr eaLnBrk="1" hangingPunct="1"/>
            <a:r>
              <a:rPr lang="en-US" altLang="en-US"/>
              <a:t>Bounding</a:t>
            </a:r>
          </a:p>
        </p:txBody>
      </p:sp>
      <p:sp>
        <p:nvSpPr>
          <p:cNvPr id="22531" name="Rectangle 3"/>
          <p:cNvSpPr>
            <a:spLocks noGrp="1" noChangeArrowheads="1"/>
          </p:cNvSpPr>
          <p:nvPr>
            <p:ph idx="1"/>
            <p:custDataLst>
              <p:tags r:id="rId2"/>
            </p:custDataLst>
          </p:nvPr>
        </p:nvSpPr>
        <p:spPr>
          <a:xfrm>
            <a:off x="838200" y="2362200"/>
            <a:ext cx="8077200" cy="3733800"/>
          </a:xfrm>
        </p:spPr>
        <p:txBody>
          <a:bodyPr/>
          <a:lstStyle/>
          <a:p>
            <a:pPr eaLnBrk="1" hangingPunct="1"/>
            <a:r>
              <a:rPr lang="en-US" altLang="en-US" sz="2400"/>
              <a:t>We prune (via bounding) when:</a:t>
            </a:r>
          </a:p>
          <a:p>
            <a:pPr lvl="1" eaLnBrk="1" hangingPunct="1">
              <a:buFontTx/>
              <a:buNone/>
            </a:pPr>
            <a:r>
              <a:rPr lang="en-US" altLang="en-US" sz="2000"/>
              <a:t>	(currentBestSolutionCost &gt;= nodeBound)</a:t>
            </a:r>
          </a:p>
          <a:p>
            <a:pPr eaLnBrk="1" hangingPunct="1"/>
            <a:r>
              <a:rPr lang="en-US" altLang="en-US" sz="2400"/>
              <a:t>This tells us that we get more pruning if:</a:t>
            </a:r>
          </a:p>
          <a:p>
            <a:pPr lvl="1" eaLnBrk="1" hangingPunct="1"/>
            <a:r>
              <a:rPr lang="en-US" altLang="en-US" sz="2000"/>
              <a:t>The currentBestSolution is high</a:t>
            </a:r>
          </a:p>
          <a:p>
            <a:pPr lvl="1" eaLnBrk="1" hangingPunct="1"/>
            <a:r>
              <a:rPr lang="en-US" altLang="en-US" sz="2000"/>
              <a:t>And the nodeBound is low</a:t>
            </a:r>
          </a:p>
          <a:p>
            <a:pPr eaLnBrk="1" hangingPunct="1"/>
            <a:r>
              <a:rPr lang="en-US" altLang="en-US" sz="2400"/>
              <a:t>So we want to find a high solution quickly and we want the highest possible upper bound</a:t>
            </a:r>
          </a:p>
          <a:p>
            <a:pPr lvl="1" eaLnBrk="1" hangingPunct="1"/>
            <a:r>
              <a:rPr lang="en-US" altLang="en-US" sz="2000"/>
              <a:t>One has to factor in the extra computation cost of computing higher upper bounds vs. the expected pruning savings</a:t>
            </a:r>
          </a:p>
        </p:txBody>
      </p:sp>
      <p:sp>
        <p:nvSpPr>
          <p:cNvPr id="2" name="Slide Number Placeholder 1"/>
          <p:cNvSpPr>
            <a:spLocks noGrp="1"/>
          </p:cNvSpPr>
          <p:nvPr>
            <p:ph type="sldNum" sz="quarter" idx="12"/>
          </p:nvPr>
        </p:nvSpPr>
        <p:spPr/>
        <p:txBody>
          <a:bodyPr/>
          <a:lstStyle/>
          <a:p>
            <a:fld id="{8632C219-14A8-4148-A7C5-10BA831808F2}"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custDataLst>
              <p:tags r:id="rId1"/>
            </p:custDataLst>
          </p:nvPr>
        </p:nvSpPr>
        <p:spPr>
          <a:xfrm>
            <a:off x="685800" y="685800"/>
            <a:ext cx="7772400" cy="1143000"/>
          </a:xfrm>
        </p:spPr>
        <p:txBody>
          <a:bodyPr/>
          <a:lstStyle/>
          <a:p>
            <a:pPr eaLnBrk="1" hangingPunct="1"/>
            <a:r>
              <a:rPr lang="en-GB" altLang="en-US">
                <a:latin typeface="Tahoma" pitchFamily="34" charset="0"/>
              </a:rPr>
              <a:t>Enumeration in a search tree</a:t>
            </a:r>
          </a:p>
        </p:txBody>
      </p:sp>
      <p:sp>
        <p:nvSpPr>
          <p:cNvPr id="23555" name="Rectangle 3"/>
          <p:cNvSpPr>
            <a:spLocks noGrp="1" noChangeArrowheads="1"/>
          </p:cNvSpPr>
          <p:nvPr>
            <p:ph idx="1"/>
            <p:custDataLst>
              <p:tags r:id="rId2"/>
            </p:custDataLst>
          </p:nvPr>
        </p:nvSpPr>
        <p:spPr>
          <a:xfrm>
            <a:off x="228600" y="2362200"/>
            <a:ext cx="8763000" cy="4343400"/>
          </a:xfrm>
        </p:spPr>
        <p:txBody>
          <a:bodyPr/>
          <a:lstStyle/>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2400">
              <a:latin typeface="Tahoma" pitchFamily="34" charset="0"/>
            </a:endParaRPr>
          </a:p>
          <a:p>
            <a:pPr eaLnBrk="1" hangingPunct="1"/>
            <a:endParaRPr lang="en-GB" altLang="en-US" sz="1600">
              <a:latin typeface="Tahoma" pitchFamily="34" charset="0"/>
            </a:endParaRPr>
          </a:p>
          <a:p>
            <a:pPr eaLnBrk="1" hangingPunct="1"/>
            <a:r>
              <a:rPr lang="en-GB" altLang="en-US" sz="2400">
                <a:latin typeface="Tahoma" pitchFamily="34" charset="0"/>
              </a:rPr>
              <a:t>each node is a partial solution, i.e. a part of the solution space</a:t>
            </a:r>
          </a:p>
        </p:txBody>
      </p:sp>
      <p:sp>
        <p:nvSpPr>
          <p:cNvPr id="23556" name="AutoShape 4"/>
          <p:cNvSpPr>
            <a:spLocks noChangeArrowheads="1"/>
          </p:cNvSpPr>
          <p:nvPr>
            <p:custDataLst>
              <p:tags r:id="rId3"/>
            </p:custDataLst>
          </p:nvPr>
        </p:nvSpPr>
        <p:spPr bwMode="auto">
          <a:xfrm>
            <a:off x="4267200" y="2286000"/>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57" name="AutoShape 5"/>
          <p:cNvSpPr>
            <a:spLocks noChangeArrowheads="1"/>
          </p:cNvSpPr>
          <p:nvPr>
            <p:custDataLst>
              <p:tags r:id="rId4"/>
            </p:custDataLst>
          </p:nvPr>
        </p:nvSpPr>
        <p:spPr bwMode="auto">
          <a:xfrm>
            <a:off x="3124200" y="3068638"/>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58" name="AutoShape 6"/>
          <p:cNvSpPr>
            <a:spLocks noChangeArrowheads="1"/>
          </p:cNvSpPr>
          <p:nvPr>
            <p:custDataLst>
              <p:tags r:id="rId5"/>
            </p:custDataLst>
          </p:nvPr>
        </p:nvSpPr>
        <p:spPr bwMode="auto">
          <a:xfrm>
            <a:off x="5410200" y="3068638"/>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59" name="AutoShape 7"/>
          <p:cNvSpPr>
            <a:spLocks noChangeArrowheads="1"/>
          </p:cNvSpPr>
          <p:nvPr>
            <p:custDataLst>
              <p:tags r:id="rId6"/>
            </p:custDataLst>
          </p:nvPr>
        </p:nvSpPr>
        <p:spPr bwMode="auto">
          <a:xfrm>
            <a:off x="4267200" y="3068638"/>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60" name="AutoShape 8"/>
          <p:cNvSpPr>
            <a:spLocks noChangeArrowheads="1"/>
          </p:cNvSpPr>
          <p:nvPr>
            <p:custDataLst>
              <p:tags r:id="rId7"/>
            </p:custDataLst>
          </p:nvPr>
        </p:nvSpPr>
        <p:spPr bwMode="auto">
          <a:xfrm>
            <a:off x="2514600" y="4287838"/>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61" name="AutoShape 9"/>
          <p:cNvSpPr>
            <a:spLocks noChangeArrowheads="1"/>
          </p:cNvSpPr>
          <p:nvPr>
            <p:custDataLst>
              <p:tags r:id="rId8"/>
            </p:custDataLst>
          </p:nvPr>
        </p:nvSpPr>
        <p:spPr bwMode="auto">
          <a:xfrm>
            <a:off x="3733800" y="4287838"/>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cxnSp>
        <p:nvCxnSpPr>
          <p:cNvPr id="23562" name="AutoShape 10"/>
          <p:cNvCxnSpPr>
            <a:cxnSpLocks noChangeShapeType="1"/>
            <a:stCxn id="23556" idx="3"/>
            <a:endCxn id="23557" idx="7"/>
          </p:cNvCxnSpPr>
          <p:nvPr>
            <p:custDataLst>
              <p:tags r:id="rId9"/>
            </p:custDataLst>
          </p:nvPr>
        </p:nvCxnSpPr>
        <p:spPr bwMode="auto">
          <a:xfrm flipH="1">
            <a:off x="3514725" y="2676525"/>
            <a:ext cx="819150" cy="458788"/>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3" name="AutoShape 11"/>
          <p:cNvCxnSpPr>
            <a:cxnSpLocks noChangeShapeType="1"/>
            <a:stCxn id="23556" idx="5"/>
            <a:endCxn id="23558" idx="1"/>
          </p:cNvCxnSpPr>
          <p:nvPr>
            <p:custDataLst>
              <p:tags r:id="rId10"/>
            </p:custDataLst>
          </p:nvPr>
        </p:nvCxnSpPr>
        <p:spPr bwMode="auto">
          <a:xfrm>
            <a:off x="4657725" y="2676525"/>
            <a:ext cx="819150" cy="458788"/>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4" name="AutoShape 12"/>
          <p:cNvCxnSpPr>
            <a:cxnSpLocks noChangeShapeType="1"/>
            <a:stCxn id="23556" idx="4"/>
            <a:endCxn id="23559" idx="0"/>
          </p:cNvCxnSpPr>
          <p:nvPr>
            <p:custDataLst>
              <p:tags r:id="rId11"/>
            </p:custDataLst>
          </p:nvPr>
        </p:nvCxnSpPr>
        <p:spPr bwMode="auto">
          <a:xfrm>
            <a:off x="4495800" y="2743200"/>
            <a:ext cx="0" cy="325438"/>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5" name="AutoShape 13"/>
          <p:cNvCxnSpPr>
            <a:cxnSpLocks noChangeShapeType="1"/>
            <a:stCxn id="23557" idx="3"/>
            <a:endCxn id="23560" idx="0"/>
          </p:cNvCxnSpPr>
          <p:nvPr>
            <p:custDataLst>
              <p:tags r:id="rId12"/>
            </p:custDataLst>
          </p:nvPr>
        </p:nvCxnSpPr>
        <p:spPr bwMode="auto">
          <a:xfrm flipH="1">
            <a:off x="2743200" y="3459163"/>
            <a:ext cx="447675" cy="82867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6" name="AutoShape 14"/>
          <p:cNvCxnSpPr>
            <a:cxnSpLocks noChangeShapeType="1"/>
            <a:stCxn id="23557" idx="5"/>
            <a:endCxn id="23561" idx="0"/>
          </p:cNvCxnSpPr>
          <p:nvPr>
            <p:custDataLst>
              <p:tags r:id="rId13"/>
            </p:custDataLst>
          </p:nvPr>
        </p:nvCxnSpPr>
        <p:spPr bwMode="auto">
          <a:xfrm>
            <a:off x="3514725" y="3459163"/>
            <a:ext cx="447675" cy="82867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7" name="Text Box 15"/>
          <p:cNvSpPr txBox="1">
            <a:spLocks noChangeArrowheads="1"/>
          </p:cNvSpPr>
          <p:nvPr>
            <p:custDataLst>
              <p:tags r:id="rId14"/>
            </p:custDataLst>
          </p:nvPr>
        </p:nvSpPr>
        <p:spPr bwMode="auto">
          <a:xfrm>
            <a:off x="5430838" y="3983038"/>
            <a:ext cx="38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000" b="1">
                <a:latin typeface="Times New Roman" pitchFamily="18" charset="0"/>
              </a:rPr>
              <a:t>...</a:t>
            </a:r>
          </a:p>
        </p:txBody>
      </p:sp>
      <p:cxnSp>
        <p:nvCxnSpPr>
          <p:cNvPr id="23568" name="AutoShape 16"/>
          <p:cNvCxnSpPr>
            <a:cxnSpLocks noChangeShapeType="1"/>
            <a:stCxn id="23558" idx="3"/>
          </p:cNvCxnSpPr>
          <p:nvPr>
            <p:custDataLst>
              <p:tags r:id="rId15"/>
            </p:custDataLst>
          </p:nvPr>
        </p:nvCxnSpPr>
        <p:spPr bwMode="auto">
          <a:xfrm flipH="1">
            <a:off x="5029200" y="3459163"/>
            <a:ext cx="447675" cy="819150"/>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9" name="AutoShape 17"/>
          <p:cNvCxnSpPr>
            <a:cxnSpLocks noChangeShapeType="1"/>
            <a:stCxn id="23558" idx="5"/>
          </p:cNvCxnSpPr>
          <p:nvPr>
            <p:custDataLst>
              <p:tags r:id="rId16"/>
            </p:custDataLst>
          </p:nvPr>
        </p:nvCxnSpPr>
        <p:spPr bwMode="auto">
          <a:xfrm>
            <a:off x="5800725" y="3459163"/>
            <a:ext cx="438150" cy="819150"/>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0" name="Text Box 18"/>
          <p:cNvSpPr txBox="1">
            <a:spLocks noChangeArrowheads="1"/>
          </p:cNvSpPr>
          <p:nvPr>
            <p:custDataLst>
              <p:tags r:id="rId17"/>
            </p:custDataLst>
          </p:nvPr>
        </p:nvSpPr>
        <p:spPr bwMode="auto">
          <a:xfrm>
            <a:off x="2535238" y="5192713"/>
            <a:ext cx="38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4000" b="1">
                <a:latin typeface="Times New Roman" pitchFamily="18" charset="0"/>
              </a:rPr>
              <a:t>...</a:t>
            </a:r>
          </a:p>
        </p:txBody>
      </p:sp>
      <p:cxnSp>
        <p:nvCxnSpPr>
          <p:cNvPr id="23571" name="AutoShape 19"/>
          <p:cNvCxnSpPr>
            <a:cxnSpLocks noChangeShapeType="1"/>
            <a:stCxn id="23560" idx="3"/>
          </p:cNvCxnSpPr>
          <p:nvPr>
            <p:custDataLst>
              <p:tags r:id="rId18"/>
            </p:custDataLst>
          </p:nvPr>
        </p:nvCxnSpPr>
        <p:spPr bwMode="auto">
          <a:xfrm flipH="1">
            <a:off x="2133600" y="4678363"/>
            <a:ext cx="447675" cy="80962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2" name="AutoShape 20"/>
          <p:cNvCxnSpPr>
            <a:cxnSpLocks noChangeShapeType="1"/>
            <a:stCxn id="23560" idx="5"/>
          </p:cNvCxnSpPr>
          <p:nvPr>
            <p:custDataLst>
              <p:tags r:id="rId19"/>
            </p:custDataLst>
          </p:nvPr>
        </p:nvCxnSpPr>
        <p:spPr bwMode="auto">
          <a:xfrm>
            <a:off x="2905125" y="4678363"/>
            <a:ext cx="438150" cy="80962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3" name="Text Box 21"/>
          <p:cNvSpPr txBox="1">
            <a:spLocks noChangeArrowheads="1"/>
          </p:cNvSpPr>
          <p:nvPr>
            <p:custDataLst>
              <p:tags r:id="rId20"/>
            </p:custDataLst>
          </p:nvPr>
        </p:nvSpPr>
        <p:spPr bwMode="auto">
          <a:xfrm>
            <a:off x="2667000" y="1905000"/>
            <a:ext cx="148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root node</a:t>
            </a:r>
          </a:p>
        </p:txBody>
      </p:sp>
      <p:sp>
        <p:nvSpPr>
          <p:cNvPr id="23574" name="Text Box 22"/>
          <p:cNvSpPr txBox="1">
            <a:spLocks noChangeArrowheads="1"/>
          </p:cNvSpPr>
          <p:nvPr>
            <p:custDataLst>
              <p:tags r:id="rId21"/>
            </p:custDataLst>
          </p:nvPr>
        </p:nvSpPr>
        <p:spPr bwMode="auto">
          <a:xfrm>
            <a:off x="1349375" y="3059113"/>
            <a:ext cx="169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child nodes</a:t>
            </a:r>
          </a:p>
        </p:txBody>
      </p:sp>
      <p:sp>
        <p:nvSpPr>
          <p:cNvPr id="23575" name="Text Box 23"/>
          <p:cNvSpPr txBox="1">
            <a:spLocks noChangeArrowheads="1"/>
          </p:cNvSpPr>
          <p:nvPr>
            <p:custDataLst>
              <p:tags r:id="rId22"/>
            </p:custDataLst>
          </p:nvPr>
        </p:nvSpPr>
        <p:spPr bwMode="auto">
          <a:xfrm>
            <a:off x="685800" y="4287838"/>
            <a:ext cx="169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child nodes</a:t>
            </a:r>
          </a:p>
        </p:txBody>
      </p:sp>
      <p:sp>
        <p:nvSpPr>
          <p:cNvPr id="23576" name="Text Box 24"/>
          <p:cNvSpPr txBox="1">
            <a:spLocks noChangeArrowheads="1"/>
          </p:cNvSpPr>
          <p:nvPr>
            <p:custDataLst>
              <p:tags r:id="rId23"/>
            </p:custDataLst>
          </p:nvPr>
        </p:nvSpPr>
        <p:spPr bwMode="auto">
          <a:xfrm>
            <a:off x="6440488" y="1905000"/>
            <a:ext cx="114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Level 0</a:t>
            </a:r>
          </a:p>
        </p:txBody>
      </p:sp>
      <p:sp>
        <p:nvSpPr>
          <p:cNvPr id="23577" name="Text Box 25"/>
          <p:cNvSpPr txBox="1">
            <a:spLocks noChangeArrowheads="1"/>
          </p:cNvSpPr>
          <p:nvPr>
            <p:custDataLst>
              <p:tags r:id="rId24"/>
            </p:custDataLst>
          </p:nvPr>
        </p:nvSpPr>
        <p:spPr bwMode="auto">
          <a:xfrm>
            <a:off x="6435725" y="3048000"/>
            <a:ext cx="114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Level 1</a:t>
            </a:r>
          </a:p>
        </p:txBody>
      </p:sp>
      <p:sp>
        <p:nvSpPr>
          <p:cNvPr id="23578" name="Text Box 26"/>
          <p:cNvSpPr txBox="1">
            <a:spLocks noChangeArrowheads="1"/>
          </p:cNvSpPr>
          <p:nvPr>
            <p:custDataLst>
              <p:tags r:id="rId25"/>
            </p:custDataLst>
          </p:nvPr>
        </p:nvSpPr>
        <p:spPr bwMode="auto">
          <a:xfrm>
            <a:off x="6443663" y="4191000"/>
            <a:ext cx="114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a:latin typeface="Tahoma" pitchFamily="34" charset="0"/>
              </a:rPr>
              <a:t>Level 2</a:t>
            </a:r>
          </a:p>
        </p:txBody>
      </p:sp>
      <p:sp>
        <p:nvSpPr>
          <p:cNvPr id="2" name="Slide Number Placeholder 1"/>
          <p:cNvSpPr>
            <a:spLocks noGrp="1"/>
          </p:cNvSpPr>
          <p:nvPr>
            <p:ph type="sldNum" sz="quarter" idx="12"/>
          </p:nvPr>
        </p:nvSpPr>
        <p:spPr/>
        <p:txBody>
          <a:bodyPr/>
          <a:lstStyle/>
          <a:p>
            <a:fld id="{8632C219-14A8-4148-A7C5-10BA831808F2}"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custDataLst>
              <p:tags r:id="rId1"/>
            </p:custDataLst>
          </p:nvPr>
        </p:nvSpPr>
        <p:spPr/>
        <p:txBody>
          <a:bodyPr/>
          <a:lstStyle/>
          <a:p>
            <a:pPr eaLnBrk="1" hangingPunct="1"/>
            <a:r>
              <a:rPr lang="en-US" altLang="en-US"/>
              <a:t>The assignment problem</a:t>
            </a:r>
          </a:p>
        </p:txBody>
      </p:sp>
      <p:sp>
        <p:nvSpPr>
          <p:cNvPr id="24579" name="Rectangle 3"/>
          <p:cNvSpPr>
            <a:spLocks noGrp="1" noChangeArrowheads="1"/>
          </p:cNvSpPr>
          <p:nvPr>
            <p:ph idx="1"/>
            <p:custDataLst>
              <p:tags r:id="rId2"/>
            </p:custDataLst>
          </p:nvPr>
        </p:nvSpPr>
        <p:spPr/>
        <p:txBody>
          <a:bodyPr/>
          <a:lstStyle/>
          <a:p>
            <a:pPr eaLnBrk="1" hangingPunct="1"/>
            <a:r>
              <a:rPr lang="en-US" altLang="en-US"/>
              <a:t>We want to assign </a:t>
            </a:r>
            <a:r>
              <a:rPr lang="en-US" altLang="en-US" i="1"/>
              <a:t>n</a:t>
            </a:r>
            <a:r>
              <a:rPr lang="en-US" altLang="en-US"/>
              <a:t> people to </a:t>
            </a:r>
            <a:r>
              <a:rPr lang="en-US" altLang="en-US" i="1"/>
              <a:t>n</a:t>
            </a:r>
            <a:r>
              <a:rPr lang="en-US" altLang="en-US"/>
              <a:t> jobs so that the total cost of the assignment is as small as possible (lower bound)</a:t>
            </a:r>
          </a:p>
        </p:txBody>
      </p:sp>
      <p:sp>
        <p:nvSpPr>
          <p:cNvPr id="2" name="Slide Number Placeholder 1"/>
          <p:cNvSpPr>
            <a:spLocks noGrp="1"/>
          </p:cNvSpPr>
          <p:nvPr>
            <p:ph type="sldNum" sz="quarter" idx="12"/>
          </p:nvPr>
        </p:nvSpPr>
        <p:spPr/>
        <p:txBody>
          <a:bodyPr/>
          <a:lstStyle/>
          <a:p>
            <a:fld id="{8632C219-14A8-4148-A7C5-10BA831808F2}"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custDataLst>
              <p:tags r:id="rId1"/>
            </p:custDataLst>
          </p:nvPr>
        </p:nvSpPr>
        <p:spPr bwMode="auto">
          <a:xfrm>
            <a:off x="2667000" y="3886200"/>
            <a:ext cx="3657600" cy="19081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96291" name="Text Box 3"/>
          <p:cNvSpPr txBox="1">
            <a:spLocks noChangeArrowheads="1"/>
          </p:cNvSpPr>
          <p:nvPr>
            <p:custDataLst>
              <p:tags r:id="rId2"/>
            </p:custDataLst>
          </p:nvPr>
        </p:nvSpPr>
        <p:spPr bwMode="auto">
          <a:xfrm>
            <a:off x="762000" y="2362200"/>
            <a:ext cx="81534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400" b="1" dirty="0">
                <a:effectLst>
                  <a:outerShdw blurRad="38100" dist="38100" dir="2700000" algn="tl">
                    <a:srgbClr val="C0C0C0"/>
                  </a:outerShdw>
                </a:effectLst>
                <a:latin typeface="Times New Roman" pitchFamily="18" charset="0"/>
              </a:rPr>
              <a:t>Select one element in each row of the cost matrix </a:t>
            </a:r>
            <a:r>
              <a:rPr lang="en-US" altLang="en-US" sz="2400" b="1" i="1" dirty="0">
                <a:effectLst>
                  <a:outerShdw blurRad="38100" dist="38100" dir="2700000" algn="tl">
                    <a:srgbClr val="C0C0C0"/>
                  </a:outerShdw>
                </a:effectLst>
                <a:latin typeface="Times New Roman" pitchFamily="18" charset="0"/>
              </a:rPr>
              <a:t>C</a:t>
            </a:r>
            <a:r>
              <a:rPr lang="en-US" altLang="en-US" sz="2400" b="1" dirty="0">
                <a:effectLst>
                  <a:outerShdw blurRad="38100" dist="38100" dir="2700000" algn="tl">
                    <a:srgbClr val="C0C0C0"/>
                  </a:outerShdw>
                </a:effectLst>
                <a:latin typeface="Times New Roman" pitchFamily="18" charset="0"/>
              </a:rPr>
              <a:t> so that: </a:t>
            </a:r>
          </a:p>
          <a:p>
            <a:pPr>
              <a:buFontTx/>
              <a:buChar char="•"/>
              <a:defRPr/>
            </a:pPr>
            <a:r>
              <a:rPr lang="en-US" altLang="en-US" sz="2400" b="1" dirty="0">
                <a:effectLst>
                  <a:outerShdw blurRad="38100" dist="38100" dir="2700000" algn="tl">
                    <a:srgbClr val="C0C0C0"/>
                  </a:outerShdw>
                </a:effectLst>
                <a:latin typeface="Times New Roman" pitchFamily="18" charset="0"/>
              </a:rPr>
              <a:t> no two selected elements are in the same column; and </a:t>
            </a:r>
          </a:p>
          <a:p>
            <a:pPr>
              <a:buFontTx/>
              <a:buChar char="•"/>
              <a:defRPr/>
            </a:pPr>
            <a:r>
              <a:rPr lang="en-US" altLang="en-US" sz="2400" b="1" dirty="0">
                <a:effectLst>
                  <a:outerShdw blurRad="38100" dist="38100" dir="2700000" algn="tl">
                    <a:srgbClr val="C0C0C0"/>
                  </a:outerShdw>
                </a:effectLst>
                <a:latin typeface="Times New Roman" pitchFamily="18" charset="0"/>
              </a:rPr>
              <a:t> the sum is minimized</a:t>
            </a:r>
          </a:p>
          <a:p>
            <a:pPr>
              <a:defRPr/>
            </a:pPr>
            <a:r>
              <a:rPr lang="en-US" altLang="en-US" sz="2400" b="1" dirty="0">
                <a:effectLst>
                  <a:outerShdw blurRad="38100" dist="38100" dir="2700000" algn="tl">
                    <a:srgbClr val="C0C0C0"/>
                  </a:outerShdw>
                </a:effectLst>
                <a:latin typeface="Times New Roman" pitchFamily="18" charset="0"/>
              </a:rPr>
              <a:t>For example:</a:t>
            </a:r>
          </a:p>
          <a:p>
            <a:pPr>
              <a:defRPr/>
            </a:pPr>
            <a:r>
              <a:rPr lang="en-US" altLang="en-US" sz="2400" dirty="0">
                <a:latin typeface="Times New Roman" pitchFamily="18" charset="0"/>
              </a:rPr>
              <a:t>	</a:t>
            </a:r>
            <a:r>
              <a:rPr lang="en-US" altLang="en-US" sz="2400" i="1" dirty="0">
                <a:latin typeface="Times New Roman" pitchFamily="18" charset="0"/>
              </a:rPr>
              <a:t>	Job </a:t>
            </a:r>
            <a:r>
              <a:rPr lang="en-US" altLang="en-US" sz="2400" dirty="0">
                <a:latin typeface="Times New Roman" pitchFamily="18" charset="0"/>
              </a:rPr>
              <a:t>1</a:t>
            </a:r>
            <a:r>
              <a:rPr lang="en-US" altLang="en-US" sz="2400" i="1" dirty="0">
                <a:latin typeface="Times New Roman" pitchFamily="18" charset="0"/>
              </a:rPr>
              <a:t>	Job </a:t>
            </a:r>
            <a:r>
              <a:rPr lang="en-US" altLang="en-US" sz="2400" dirty="0">
                <a:latin typeface="Times New Roman" pitchFamily="18" charset="0"/>
              </a:rPr>
              <a:t>2</a:t>
            </a:r>
            <a:r>
              <a:rPr lang="en-US" altLang="en-US" sz="2400" i="1" dirty="0">
                <a:latin typeface="Times New Roman" pitchFamily="18" charset="0"/>
              </a:rPr>
              <a:t>	Job </a:t>
            </a:r>
            <a:r>
              <a:rPr lang="en-US" altLang="en-US" sz="2400" dirty="0">
                <a:latin typeface="Times New Roman" pitchFamily="18" charset="0"/>
              </a:rPr>
              <a:t>3</a:t>
            </a:r>
            <a:r>
              <a:rPr lang="en-US" altLang="en-US" sz="2400" i="1" dirty="0">
                <a:latin typeface="Times New Roman" pitchFamily="18" charset="0"/>
              </a:rPr>
              <a:t>	Job </a:t>
            </a:r>
            <a:r>
              <a:rPr lang="en-US" altLang="en-US" sz="2400" dirty="0">
                <a:latin typeface="Times New Roman" pitchFamily="18" charset="0"/>
              </a:rPr>
              <a:t>4</a:t>
            </a:r>
          </a:p>
          <a:p>
            <a:pPr>
              <a:defRPr/>
            </a:pPr>
            <a:r>
              <a:rPr lang="en-US" altLang="en-US" sz="2400" dirty="0">
                <a:latin typeface="Times New Roman" pitchFamily="18" charset="0"/>
              </a:rPr>
              <a:t>Person </a:t>
            </a:r>
            <a:r>
              <a:rPr lang="en-US" altLang="en-US" sz="2400" i="1" dirty="0">
                <a:latin typeface="Times New Roman" pitchFamily="18" charset="0"/>
              </a:rPr>
              <a:t>a</a:t>
            </a:r>
            <a:r>
              <a:rPr lang="en-US" altLang="en-US" sz="2400" dirty="0">
                <a:latin typeface="Times New Roman" pitchFamily="18" charset="0"/>
              </a:rPr>
              <a:t>	     9	     2	     7	    8</a:t>
            </a:r>
          </a:p>
          <a:p>
            <a:pPr>
              <a:defRPr/>
            </a:pPr>
            <a:r>
              <a:rPr lang="en-US" altLang="en-US" sz="2400" dirty="0">
                <a:latin typeface="Times New Roman" pitchFamily="18" charset="0"/>
              </a:rPr>
              <a:t>Person </a:t>
            </a:r>
            <a:r>
              <a:rPr lang="en-US" altLang="en-US" sz="2400" i="1" dirty="0">
                <a:latin typeface="Times New Roman" pitchFamily="18" charset="0"/>
              </a:rPr>
              <a:t>b</a:t>
            </a:r>
            <a:r>
              <a:rPr lang="en-US" altLang="en-US" sz="2400" dirty="0">
                <a:latin typeface="Times New Roman" pitchFamily="18" charset="0"/>
              </a:rPr>
              <a:t> 	     6	     4	     3	    7</a:t>
            </a:r>
          </a:p>
          <a:p>
            <a:pPr>
              <a:defRPr/>
            </a:pPr>
            <a:r>
              <a:rPr lang="en-US" altLang="en-US" sz="2400" dirty="0">
                <a:latin typeface="Times New Roman" pitchFamily="18" charset="0"/>
              </a:rPr>
              <a:t>Person </a:t>
            </a:r>
            <a:r>
              <a:rPr lang="en-US" altLang="en-US" sz="2400" i="1" dirty="0">
                <a:latin typeface="Times New Roman" pitchFamily="18" charset="0"/>
              </a:rPr>
              <a:t>c</a:t>
            </a:r>
            <a:r>
              <a:rPr lang="en-US" altLang="en-US" sz="2400" dirty="0">
                <a:latin typeface="Times New Roman" pitchFamily="18" charset="0"/>
              </a:rPr>
              <a:t>	     5	     8	     1	    8</a:t>
            </a:r>
          </a:p>
          <a:p>
            <a:pPr>
              <a:defRPr/>
            </a:pPr>
            <a:r>
              <a:rPr lang="en-US" altLang="en-US" sz="2400" dirty="0">
                <a:latin typeface="Times New Roman" pitchFamily="18" charset="0"/>
              </a:rPr>
              <a:t>Person </a:t>
            </a:r>
            <a:r>
              <a:rPr lang="en-US" altLang="en-US" sz="2400" i="1" dirty="0">
                <a:latin typeface="Times New Roman" pitchFamily="18" charset="0"/>
              </a:rPr>
              <a:t>d</a:t>
            </a:r>
            <a:r>
              <a:rPr lang="en-US" altLang="en-US" sz="2400" dirty="0">
                <a:latin typeface="Times New Roman" pitchFamily="18" charset="0"/>
              </a:rPr>
              <a:t>	     7	     6	     9	    4</a:t>
            </a:r>
          </a:p>
          <a:p>
            <a:pPr>
              <a:defRPr/>
            </a:pPr>
            <a:r>
              <a:rPr lang="en-US" altLang="en-US" sz="2400" b="1" u="sng" dirty="0">
                <a:effectLst>
                  <a:outerShdw blurRad="38100" dist="38100" dir="2700000" algn="tl">
                    <a:srgbClr val="C0C0C0"/>
                  </a:outerShdw>
                </a:effectLst>
                <a:latin typeface="Times New Roman" pitchFamily="18" charset="0"/>
              </a:rPr>
              <a:t>Lower bound</a:t>
            </a:r>
            <a:r>
              <a:rPr lang="en-US" altLang="en-US" sz="2400" b="1" dirty="0">
                <a:effectLst>
                  <a:outerShdw blurRad="38100" dist="38100" dir="2700000" algn="tl">
                    <a:srgbClr val="C0C0C0"/>
                  </a:outerShdw>
                </a:effectLst>
                <a:latin typeface="Times New Roman" pitchFamily="18" charset="0"/>
              </a:rPr>
              <a:t>: Any solution to this problem will have </a:t>
            </a:r>
          </a:p>
          <a:p>
            <a:pPr>
              <a:defRPr/>
            </a:pPr>
            <a:r>
              <a:rPr lang="en-US" altLang="en-US" sz="2400" b="1" dirty="0">
                <a:effectLst>
                  <a:outerShdw blurRad="38100" dist="38100" dir="2700000" algn="tl">
                    <a:srgbClr val="C0C0C0"/>
                  </a:outerShdw>
                </a:effectLst>
                <a:latin typeface="Times New Roman" pitchFamily="18" charset="0"/>
              </a:rPr>
              <a:t>total cost of </a:t>
            </a:r>
            <a:r>
              <a:rPr lang="en-US" altLang="en-US" sz="2400" b="1" u="sng" dirty="0">
                <a:effectLst>
                  <a:outerShdw blurRad="38100" dist="38100" dir="2700000" algn="tl">
                    <a:srgbClr val="C0C0C0"/>
                  </a:outerShdw>
                </a:effectLst>
                <a:latin typeface="Times New Roman" pitchFamily="18" charset="0"/>
              </a:rPr>
              <a:t>at least</a:t>
            </a:r>
            <a:r>
              <a:rPr lang="en-US" altLang="en-US" sz="2400" b="1" dirty="0">
                <a:effectLst>
                  <a:outerShdw blurRad="38100" dist="38100" dir="2700000" algn="tl">
                    <a:srgbClr val="C0C0C0"/>
                  </a:outerShdw>
                </a:effectLst>
                <a:latin typeface="Times New Roman" pitchFamily="18" charset="0"/>
              </a:rPr>
              <a:t>: </a:t>
            </a:r>
          </a:p>
        </p:txBody>
      </p:sp>
      <p:sp>
        <p:nvSpPr>
          <p:cNvPr id="25604" name="Rectangle 4"/>
          <p:cNvSpPr>
            <a:spLocks noGrp="1" noChangeArrowheads="1"/>
          </p:cNvSpPr>
          <p:nvPr>
            <p:ph type="title"/>
            <p:custDataLst>
              <p:tags r:id="rId3"/>
            </p:custDataLst>
          </p:nvPr>
        </p:nvSpPr>
        <p:spPr>
          <a:noFill/>
        </p:spPr>
        <p:txBody>
          <a:bodyPr/>
          <a:lstStyle/>
          <a:p>
            <a:pPr eaLnBrk="1" hangingPunct="1"/>
            <a:r>
              <a:rPr lang="en-US" altLang="en-US" dirty="0"/>
              <a:t>Example: The assignment problem</a:t>
            </a:r>
          </a:p>
        </p:txBody>
      </p:sp>
      <p:sp>
        <p:nvSpPr>
          <p:cNvPr id="396293" name="Text Box 5"/>
          <p:cNvSpPr txBox="1">
            <a:spLocks noChangeArrowheads="1"/>
          </p:cNvSpPr>
          <p:nvPr>
            <p:custDataLst>
              <p:tags r:id="rId4"/>
            </p:custDataLst>
          </p:nvPr>
        </p:nvSpPr>
        <p:spPr bwMode="auto">
          <a:xfrm>
            <a:off x="3657600" y="6096000"/>
            <a:ext cx="510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b="1" dirty="0">
                <a:solidFill>
                  <a:srgbClr val="FF0000"/>
                </a:solidFill>
              </a:rPr>
              <a:t>sum of the smallest element in each row = 10</a:t>
            </a:r>
          </a:p>
        </p:txBody>
      </p:sp>
      <p:sp>
        <p:nvSpPr>
          <p:cNvPr id="2" name="Slide Number Placeholder 1"/>
          <p:cNvSpPr>
            <a:spLocks noGrp="1"/>
          </p:cNvSpPr>
          <p:nvPr>
            <p:ph type="sldNum" sz="quarter" idx="12"/>
          </p:nvPr>
        </p:nvSpPr>
        <p:spPr/>
        <p:txBody>
          <a:bodyPr/>
          <a:lstStyle/>
          <a:p>
            <a:fld id="{8632C219-14A8-4148-A7C5-10BA831808F2}"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custDataLst>
              <p:tags r:id="rId1"/>
            </p:custDataLst>
          </p:nvPr>
        </p:nvSpPr>
        <p:spPr>
          <a:xfrm>
            <a:off x="762000" y="762000"/>
            <a:ext cx="8382000" cy="762000"/>
          </a:xfrm>
        </p:spPr>
        <p:txBody>
          <a:bodyPr/>
          <a:lstStyle/>
          <a:p>
            <a:pPr eaLnBrk="1" hangingPunct="1"/>
            <a:r>
              <a:rPr lang="en-US" altLang="en-US"/>
              <a:t>Assignment problem: lower bounds</a:t>
            </a:r>
          </a:p>
        </p:txBody>
      </p:sp>
      <p:sp>
        <p:nvSpPr>
          <p:cNvPr id="2" name="Content Placeholder 1"/>
          <p:cNvSpPr>
            <a:spLocks noGrp="1"/>
          </p:cNvSpPr>
          <p:nvPr>
            <p:ph sz="half" idx="1"/>
          </p:nvPr>
        </p:nvSpPr>
        <p:spPr/>
        <p:txBody>
          <a:bodyPr/>
          <a:lstStyle/>
          <a:p>
            <a:pPr marL="0" indent="0">
              <a:buNone/>
            </a:pPr>
            <a:r>
              <a:rPr lang="en-US"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821055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632C219-14A8-4148-A7C5-10BA831808F2}"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custDataLst>
              <p:tags r:id="rId1"/>
            </p:custDataLst>
          </p:nvPr>
        </p:nvSpPr>
        <p:spPr>
          <a:xfrm>
            <a:off x="762000" y="228600"/>
            <a:ext cx="7924800" cy="1143000"/>
          </a:xfrm>
        </p:spPr>
        <p:txBody>
          <a:bodyPr/>
          <a:lstStyle/>
          <a:p>
            <a:pPr eaLnBrk="1" hangingPunct="1"/>
            <a:r>
              <a:rPr lang="en-US" altLang="en-US"/>
              <a:t>State-space levels 0, 1, 2</a:t>
            </a:r>
          </a:p>
        </p:txBody>
      </p:sp>
      <p:sp>
        <p:nvSpPr>
          <p:cNvPr id="2" name="Content Placeholder 1"/>
          <p:cNvSpPr>
            <a:spLocks noGrp="1"/>
          </p:cNvSpPr>
          <p:nvPr>
            <p:ph idx="1"/>
          </p:nvPr>
        </p:nvSpPr>
        <p:spPr/>
        <p:txBody>
          <a:bodyPr/>
          <a:lstStyle/>
          <a:p>
            <a:pPr marL="0" indent="0">
              <a:buNone/>
            </a:pPr>
            <a:r>
              <a:rPr lang="en-US"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 y="1600200"/>
            <a:ext cx="801052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632C219-14A8-4148-A7C5-10BA831808F2}"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Branch and Bound</a:t>
            </a:r>
            <a:endParaRPr lang="en-US" dirty="0"/>
          </a:p>
        </p:txBody>
      </p:sp>
      <p:sp>
        <p:nvSpPr>
          <p:cNvPr id="3" name="Content Placeholder 2"/>
          <p:cNvSpPr>
            <a:spLocks noGrp="1"/>
          </p:cNvSpPr>
          <p:nvPr>
            <p:ph idx="1"/>
          </p:nvPr>
        </p:nvSpPr>
        <p:spPr/>
        <p:txBody>
          <a:bodyPr/>
          <a:lstStyle/>
          <a:p>
            <a:r>
              <a:rPr lang="en-US" altLang="en-US" dirty="0"/>
              <a:t>Because the optimal value is a minimum in some problems and a maximum in others, by "better" we mean smaller or larger depending on the problem. </a:t>
            </a:r>
          </a:p>
          <a:p>
            <a:r>
              <a:rPr lang="en-US" altLang="en-US" dirty="0"/>
              <a:t>As in the case for backtracking algorithms, branch-and-bound algorithms are ordinarily exponential-time (or worse) in the worst case. </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3</a:t>
            </a:fld>
            <a:endParaRPr lang="en-US"/>
          </a:p>
        </p:txBody>
      </p:sp>
    </p:spTree>
    <p:extLst>
      <p:ext uri="{BB962C8B-B14F-4D97-AF65-F5344CB8AC3E}">
        <p14:creationId xmlns:p14="http://schemas.microsoft.com/office/powerpoint/2010/main" val="36727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custDataLst>
              <p:tags r:id="rId1"/>
            </p:custDataLst>
          </p:nvPr>
        </p:nvSpPr>
        <p:spPr>
          <a:xfrm>
            <a:off x="762000" y="762000"/>
            <a:ext cx="7924800" cy="685800"/>
          </a:xfrm>
        </p:spPr>
        <p:txBody>
          <a:bodyPr>
            <a:normAutofit fontScale="90000"/>
          </a:bodyPr>
          <a:lstStyle/>
          <a:p>
            <a:pPr eaLnBrk="1" hangingPunct="1"/>
            <a:r>
              <a:rPr lang="en-US" altLang="en-US"/>
              <a:t>Complete state-space</a:t>
            </a:r>
          </a:p>
        </p:txBody>
      </p:sp>
      <p:sp>
        <p:nvSpPr>
          <p:cNvPr id="2" name="Content Placeholder 1"/>
          <p:cNvSpPr>
            <a:spLocks noGrp="1"/>
          </p:cNvSpPr>
          <p:nvPr>
            <p:ph idx="1"/>
          </p:nvPr>
        </p:nvSpPr>
        <p:spPr/>
        <p:txBody>
          <a:bodyPr/>
          <a:lstStyle/>
          <a:p>
            <a:pPr marL="0" indent="0">
              <a:buNone/>
            </a:pPr>
            <a:r>
              <a:rPr lang="en-US" dirty="0"/>
              <a:t>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45115"/>
            <a:ext cx="6538912" cy="507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632C219-14A8-4148-A7C5-10BA831808F2}"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custDataLst>
              <p:tags r:id="rId1"/>
            </p:custDataLst>
          </p:nvPr>
        </p:nvSpPr>
        <p:spPr/>
        <p:txBody>
          <a:bodyPr/>
          <a:lstStyle/>
          <a:p>
            <a:pPr eaLnBrk="1" hangingPunct="1"/>
            <a:r>
              <a:rPr lang="en-US" altLang="en-US"/>
              <a:t>Traveling Salesman Problem</a:t>
            </a:r>
          </a:p>
        </p:txBody>
      </p:sp>
      <p:sp>
        <p:nvSpPr>
          <p:cNvPr id="29699" name="Rectangle 3"/>
          <p:cNvSpPr>
            <a:spLocks noGrp="1" noChangeArrowheads="1"/>
          </p:cNvSpPr>
          <p:nvPr>
            <p:ph idx="1"/>
            <p:custDataLst>
              <p:tags r:id="rId2"/>
            </p:custDataLst>
          </p:nvPr>
        </p:nvSpPr>
        <p:spPr>
          <a:xfrm>
            <a:off x="838200" y="2362200"/>
            <a:ext cx="7693025" cy="4038600"/>
          </a:xfrm>
        </p:spPr>
        <p:txBody>
          <a:bodyPr/>
          <a:lstStyle/>
          <a:p>
            <a:pPr eaLnBrk="1" hangingPunct="1">
              <a:lnSpc>
                <a:spcPct val="80000"/>
              </a:lnSpc>
            </a:pPr>
            <a:r>
              <a:rPr lang="en-US" altLang="en-US" sz="2400"/>
              <a:t>Can apply branch &amp; bound if we come up with a reasonable lower bound on tour lengths.</a:t>
            </a:r>
          </a:p>
          <a:p>
            <a:pPr eaLnBrk="1" hangingPunct="1">
              <a:lnSpc>
                <a:spcPct val="80000"/>
              </a:lnSpc>
            </a:pPr>
            <a:r>
              <a:rPr lang="en-US" altLang="en-US" sz="2400"/>
              <a:t>Simple lower bound = finding smallest element in the intercity distance matrix D and multiplying it by number of cities </a:t>
            </a:r>
            <a:r>
              <a:rPr lang="en-US" altLang="en-US" sz="2400" i="1"/>
              <a:t>n</a:t>
            </a:r>
            <a:endParaRPr lang="en-US" altLang="en-US" sz="2400"/>
          </a:p>
          <a:p>
            <a:pPr eaLnBrk="1" hangingPunct="1">
              <a:lnSpc>
                <a:spcPct val="80000"/>
              </a:lnSpc>
            </a:pPr>
            <a:r>
              <a:rPr lang="en-US" altLang="en-US" sz="2400"/>
              <a:t>Alternate solution:</a:t>
            </a:r>
          </a:p>
          <a:p>
            <a:pPr lvl="1" eaLnBrk="1" hangingPunct="1">
              <a:lnSpc>
                <a:spcPct val="80000"/>
              </a:lnSpc>
            </a:pPr>
            <a:r>
              <a:rPr lang="en-US" altLang="en-US" sz="2000"/>
              <a:t>For each city </a:t>
            </a:r>
            <a:r>
              <a:rPr lang="en-US" altLang="en-US" sz="2000" i="1"/>
              <a:t>i</a:t>
            </a:r>
            <a:r>
              <a:rPr lang="en-US" altLang="en-US" sz="2000"/>
              <a:t>, find the sum </a:t>
            </a:r>
            <a:r>
              <a:rPr lang="en-US" altLang="en-US" sz="2000" i="1"/>
              <a:t>s</a:t>
            </a:r>
            <a:r>
              <a:rPr lang="en-US" altLang="en-US" sz="2000" i="1" baseline="-25000"/>
              <a:t>i</a:t>
            </a:r>
            <a:r>
              <a:rPr lang="en-US" altLang="en-US" sz="2000"/>
              <a:t> of the distances from city </a:t>
            </a:r>
            <a:r>
              <a:rPr lang="en-US" altLang="en-US" sz="2000" i="1"/>
              <a:t>i</a:t>
            </a:r>
            <a:r>
              <a:rPr lang="en-US" altLang="en-US" sz="2000"/>
              <a:t> to the two nearest cities;</a:t>
            </a:r>
          </a:p>
          <a:p>
            <a:pPr lvl="1" eaLnBrk="1" hangingPunct="1">
              <a:lnSpc>
                <a:spcPct val="80000"/>
              </a:lnSpc>
            </a:pPr>
            <a:r>
              <a:rPr lang="en-US" altLang="en-US" sz="2000"/>
              <a:t>compute the sum </a:t>
            </a:r>
            <a:r>
              <a:rPr lang="en-US" altLang="en-US" sz="2000" i="1"/>
              <a:t>s</a:t>
            </a:r>
            <a:r>
              <a:rPr lang="en-US" altLang="en-US" sz="2000"/>
              <a:t> of these </a:t>
            </a:r>
            <a:r>
              <a:rPr lang="en-US" altLang="en-US" sz="2000" i="1"/>
              <a:t>n</a:t>
            </a:r>
            <a:r>
              <a:rPr lang="en-US" altLang="en-US" sz="2000"/>
              <a:t> numbers;</a:t>
            </a:r>
          </a:p>
          <a:p>
            <a:pPr lvl="1" eaLnBrk="1" hangingPunct="1">
              <a:lnSpc>
                <a:spcPct val="80000"/>
              </a:lnSpc>
            </a:pPr>
            <a:r>
              <a:rPr lang="en-US" altLang="en-US" sz="2000"/>
              <a:t>divide the result by 2</a:t>
            </a:r>
          </a:p>
          <a:p>
            <a:pPr lvl="1" eaLnBrk="1" hangingPunct="1">
              <a:lnSpc>
                <a:spcPct val="80000"/>
              </a:lnSpc>
            </a:pPr>
            <a:r>
              <a:rPr lang="en-US" altLang="en-US" sz="2000"/>
              <a:t>and if all the distances are integers, round up the result to the nearest integer;</a:t>
            </a:r>
          </a:p>
        </p:txBody>
      </p:sp>
      <p:sp>
        <p:nvSpPr>
          <p:cNvPr id="2" name="Slide Number Placeholder 1"/>
          <p:cNvSpPr>
            <a:spLocks noGrp="1"/>
          </p:cNvSpPr>
          <p:nvPr>
            <p:ph type="sldNum" sz="quarter" idx="12"/>
          </p:nvPr>
        </p:nvSpPr>
        <p:spPr/>
        <p:txBody>
          <a:bodyPr/>
          <a:lstStyle/>
          <a:p>
            <a:fld id="{8632C219-14A8-4148-A7C5-10BA831808F2}"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custDataLst>
              <p:tags r:id="rId1"/>
            </p:custDataLst>
          </p:nvPr>
        </p:nvSpPr>
        <p:spPr>
          <a:xfrm>
            <a:off x="3048000" y="228600"/>
            <a:ext cx="5867400" cy="1143000"/>
          </a:xfrm>
        </p:spPr>
        <p:txBody>
          <a:bodyPr/>
          <a:lstStyle/>
          <a:p>
            <a:pPr eaLnBrk="1" hangingPunct="1"/>
            <a:r>
              <a:rPr lang="en-US" altLang="en-US" sz="3200"/>
              <a:t>Traveling salesman example:</a:t>
            </a:r>
          </a:p>
        </p:txBody>
      </p:sp>
      <p:pic>
        <p:nvPicPr>
          <p:cNvPr id="30724" name="Picture 3" descr="tspss"/>
          <p:cNvPicPr>
            <a:picLocks noGrp="1" noChangeAspect="1" noChangeArrowheads="1"/>
          </p:cNvPicPr>
          <p:nvPr>
            <p:ph sz="half" idx="2"/>
            <p:custDataLst>
              <p:tags r:id="rId2"/>
            </p:custDataLst>
          </p:nvPr>
        </p:nvPicPr>
        <p:blipFill>
          <a:blip r:embed="rId6">
            <a:extLst>
              <a:ext uri="{28A0092B-C50C-407E-A947-70E740481C1C}">
                <a14:useLocalDpi xmlns:a14="http://schemas.microsoft.com/office/drawing/2010/main" val="0"/>
              </a:ext>
            </a:extLst>
          </a:blip>
          <a:srcRect/>
          <a:stretch>
            <a:fillRect/>
          </a:stretch>
        </p:blipFill>
        <p:spPr>
          <a:xfrm>
            <a:off x="533400" y="1752600"/>
            <a:ext cx="86106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5"/>
          <p:cNvSpPr txBox="1">
            <a:spLocks noChangeArrowheads="1"/>
          </p:cNvSpPr>
          <p:nvPr>
            <p:custDataLst>
              <p:tags r:id="rId3"/>
            </p:custDataLst>
          </p:nvPr>
        </p:nvSpPr>
        <p:spPr bwMode="auto">
          <a:xfrm>
            <a:off x="4038600" y="1371600"/>
            <a:ext cx="480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a:t>lb = [(1+3)+(3+6)+(1+2)+(3+4)+(2+3)]/2 = 14</a:t>
            </a:r>
          </a:p>
        </p:txBody>
      </p:sp>
      <p:sp>
        <p:nvSpPr>
          <p:cNvPr id="2" name="Slide Number Placeholder 1"/>
          <p:cNvSpPr>
            <a:spLocks noGrp="1"/>
          </p:cNvSpPr>
          <p:nvPr>
            <p:ph type="sldNum" sz="quarter" idx="12"/>
          </p:nvPr>
        </p:nvSpPr>
        <p:spPr/>
        <p:txBody>
          <a:bodyPr/>
          <a:lstStyle/>
          <a:p>
            <a:fld id="{8632C219-14A8-4148-A7C5-10BA831808F2}" type="slidenum">
              <a:rPr lang="en-US" smtClean="0"/>
              <a:t>32</a:t>
            </a:fld>
            <a:endParaRPr lang="en-US"/>
          </a:p>
        </p:txBody>
      </p:sp>
      <p:pic>
        <p:nvPicPr>
          <p:cNvPr id="30723" name="Picture 4" descr="tspex1"/>
          <p:cNvPicPr>
            <a:picLocks noGrp="1" noChangeAspect="1" noChangeArrowheads="1"/>
          </p:cNvPicPr>
          <p:nvPr>
            <p:ph sz="half" idx="1"/>
            <p:custDataLst>
              <p:tags r:id="rId4"/>
            </p:custDataLst>
          </p:nvPr>
        </p:nvPicPr>
        <p:blipFill>
          <a:blip r:embed="rId7">
            <a:extLst>
              <a:ext uri="{28A0092B-C50C-407E-A947-70E740481C1C}">
                <a14:useLocalDpi xmlns:a14="http://schemas.microsoft.com/office/drawing/2010/main" val="0"/>
              </a:ext>
            </a:extLst>
          </a:blip>
          <a:srcRect/>
          <a:stretch>
            <a:fillRect/>
          </a:stretch>
        </p:blipFill>
        <p:spPr>
          <a:xfrm>
            <a:off x="457200" y="990600"/>
            <a:ext cx="2667000" cy="220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custDataLst>
              <p:tags r:id="rId1"/>
            </p:custDataLst>
          </p:nvPr>
        </p:nvSpPr>
        <p:spPr>
          <a:xfrm>
            <a:off x="838200" y="838200"/>
            <a:ext cx="7315200" cy="762000"/>
          </a:xfrm>
        </p:spPr>
        <p:txBody>
          <a:bodyPr/>
          <a:lstStyle/>
          <a:p>
            <a:pPr eaLnBrk="1" hangingPunct="1"/>
            <a:r>
              <a:rPr lang="en-GB" altLang="en-US" sz="2800">
                <a:latin typeface="Tahoma" pitchFamily="34" charset="0"/>
              </a:rPr>
              <a:t>Summary: Branch and bound</a:t>
            </a:r>
          </a:p>
        </p:txBody>
      </p:sp>
      <p:sp>
        <p:nvSpPr>
          <p:cNvPr id="31747" name="Rectangle 3"/>
          <p:cNvSpPr>
            <a:spLocks noGrp="1" noChangeArrowheads="1"/>
          </p:cNvSpPr>
          <p:nvPr>
            <p:ph idx="1"/>
            <p:custDataLst>
              <p:tags r:id="rId2"/>
            </p:custDataLst>
          </p:nvPr>
        </p:nvSpPr>
        <p:spPr>
          <a:xfrm>
            <a:off x="457200" y="2362200"/>
            <a:ext cx="8382000" cy="3733800"/>
          </a:xfrm>
        </p:spPr>
        <p:txBody>
          <a:bodyPr/>
          <a:lstStyle/>
          <a:p>
            <a:pPr lvl="1" eaLnBrk="1" hangingPunct="1"/>
            <a:r>
              <a:rPr lang="en-US" altLang="en-US"/>
              <a:t>Feasible solution</a:t>
            </a:r>
          </a:p>
          <a:p>
            <a:pPr lvl="1" eaLnBrk="1" hangingPunct="1"/>
            <a:r>
              <a:rPr lang="en-US" altLang="en-US"/>
              <a:t>Optimal solution</a:t>
            </a:r>
          </a:p>
          <a:p>
            <a:pPr lvl="1" eaLnBrk="1" hangingPunct="1"/>
            <a:r>
              <a:rPr lang="en-US" altLang="en-US"/>
              <a:t>Breadth-First Search</a:t>
            </a:r>
          </a:p>
          <a:p>
            <a:pPr lvl="1" eaLnBrk="1" hangingPunct="1"/>
            <a:r>
              <a:rPr lang="en-US" altLang="en-US"/>
              <a:t>Best-First Search (with branch-and-bound pruning)</a:t>
            </a:r>
          </a:p>
        </p:txBody>
      </p:sp>
      <p:sp>
        <p:nvSpPr>
          <p:cNvPr id="2" name="Slide Number Placeholder 1"/>
          <p:cNvSpPr>
            <a:spLocks noGrp="1"/>
          </p:cNvSpPr>
          <p:nvPr>
            <p:ph type="sldNum" sz="quarter" idx="12"/>
          </p:nvPr>
        </p:nvSpPr>
        <p:spPr/>
        <p:txBody>
          <a:bodyPr/>
          <a:lstStyle/>
          <a:p>
            <a:fld id="{8632C219-14A8-4148-A7C5-10BA831808F2}"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custDataLst>
              <p:tags r:id="rId1"/>
            </p:custDataLst>
          </p:nvPr>
        </p:nvSpPr>
        <p:spPr>
          <a:xfrm>
            <a:off x="990600" y="990600"/>
            <a:ext cx="6705600" cy="762000"/>
          </a:xfrm>
        </p:spPr>
        <p:txBody>
          <a:bodyPr/>
          <a:lstStyle/>
          <a:p>
            <a:pPr eaLnBrk="1" hangingPunct="1"/>
            <a:r>
              <a:rPr lang="en-GB" altLang="en-US" sz="2800">
                <a:latin typeface="Tahoma" pitchFamily="34" charset="0"/>
              </a:rPr>
              <a:t>Summary: Branch and bound</a:t>
            </a:r>
          </a:p>
        </p:txBody>
      </p:sp>
      <p:sp>
        <p:nvSpPr>
          <p:cNvPr id="32771" name="Rectangle 3"/>
          <p:cNvSpPr>
            <a:spLocks noGrp="1" noChangeArrowheads="1"/>
          </p:cNvSpPr>
          <p:nvPr>
            <p:ph idx="1"/>
            <p:custDataLst>
              <p:tags r:id="rId2"/>
            </p:custDataLst>
          </p:nvPr>
        </p:nvSpPr>
        <p:spPr>
          <a:xfrm>
            <a:off x="838200" y="2362200"/>
            <a:ext cx="8001000" cy="4114800"/>
          </a:xfrm>
        </p:spPr>
        <p:txBody>
          <a:bodyPr/>
          <a:lstStyle/>
          <a:p>
            <a:pPr eaLnBrk="1" hangingPunct="1"/>
            <a:r>
              <a:rPr lang="en-US" altLang="en-US" sz="2400"/>
              <a:t>Branch and Bound is: </a:t>
            </a:r>
          </a:p>
          <a:p>
            <a:pPr lvl="1" eaLnBrk="1" hangingPunct="1"/>
            <a:r>
              <a:rPr lang="en-US" altLang="en-US" sz="2100"/>
              <a:t>a general search method. </a:t>
            </a:r>
          </a:p>
          <a:p>
            <a:pPr lvl="1" eaLnBrk="1" hangingPunct="1"/>
            <a:r>
              <a:rPr lang="en-US" altLang="en-US" sz="2100"/>
              <a:t>minimize a function f(x), where x is restricted to some feasible region. </a:t>
            </a:r>
          </a:p>
          <a:p>
            <a:pPr eaLnBrk="1" hangingPunct="1"/>
            <a:r>
              <a:rPr lang="en-US" altLang="en-US" sz="2400"/>
              <a:t>To apply branch and bound, one must have:</a:t>
            </a:r>
          </a:p>
          <a:p>
            <a:pPr lvl="1" eaLnBrk="1" hangingPunct="1"/>
            <a:r>
              <a:rPr lang="en-US" altLang="en-US" sz="2100"/>
              <a:t>a means of computing a lower bound on an instance of the optimization problem.</a:t>
            </a:r>
          </a:p>
          <a:p>
            <a:pPr lvl="1" eaLnBrk="1" hangingPunct="1"/>
            <a:r>
              <a:rPr lang="en-US" altLang="en-US" sz="2100"/>
              <a:t>a means of dividing the feasible region of a problem to create smaller subproblems. </a:t>
            </a:r>
          </a:p>
          <a:p>
            <a:pPr lvl="1" eaLnBrk="1" hangingPunct="1"/>
            <a:r>
              <a:rPr lang="en-US" altLang="en-US" sz="2100"/>
              <a:t>a way to compute an upper bound (feasible solution) for at least some instances. </a:t>
            </a:r>
          </a:p>
        </p:txBody>
      </p:sp>
      <p:sp>
        <p:nvSpPr>
          <p:cNvPr id="2" name="Slide Number Placeholder 1"/>
          <p:cNvSpPr>
            <a:spLocks noGrp="1"/>
          </p:cNvSpPr>
          <p:nvPr>
            <p:ph type="sldNum" sz="quarter" idx="12"/>
          </p:nvPr>
        </p:nvSpPr>
        <p:spPr/>
        <p:txBody>
          <a:bodyPr/>
          <a:lstStyle/>
          <a:p>
            <a:fld id="{8632C219-14A8-4148-A7C5-10BA831808F2}"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custDataLst>
              <p:tags r:id="rId1"/>
            </p:custDataLst>
          </p:nvPr>
        </p:nvSpPr>
        <p:spPr>
          <a:xfrm>
            <a:off x="914400" y="914400"/>
            <a:ext cx="6781800" cy="762000"/>
          </a:xfrm>
        </p:spPr>
        <p:txBody>
          <a:bodyPr/>
          <a:lstStyle/>
          <a:p>
            <a:pPr eaLnBrk="1" hangingPunct="1"/>
            <a:r>
              <a:rPr lang="en-GB" altLang="en-US" sz="2800">
                <a:latin typeface="Tahoma" pitchFamily="34" charset="0"/>
              </a:rPr>
              <a:t>Summary: Branch and bound</a:t>
            </a:r>
          </a:p>
        </p:txBody>
      </p:sp>
      <p:sp>
        <p:nvSpPr>
          <p:cNvPr id="33795" name="Rectangle 3"/>
          <p:cNvSpPr>
            <a:spLocks noGrp="1" noChangeArrowheads="1"/>
          </p:cNvSpPr>
          <p:nvPr>
            <p:ph idx="1"/>
            <p:custDataLst>
              <p:tags r:id="rId2"/>
            </p:custDataLst>
          </p:nvPr>
        </p:nvSpPr>
        <p:spPr>
          <a:xfrm>
            <a:off x="762000" y="2438400"/>
            <a:ext cx="8382000" cy="3657600"/>
          </a:xfrm>
        </p:spPr>
        <p:txBody>
          <a:bodyPr>
            <a:normAutofit lnSpcReduction="10000"/>
          </a:bodyPr>
          <a:lstStyle/>
          <a:p>
            <a:pPr eaLnBrk="1" hangingPunct="1"/>
            <a:r>
              <a:rPr lang="en-US" altLang="en-US" sz="2400"/>
              <a:t>The method starts by:</a:t>
            </a:r>
          </a:p>
          <a:p>
            <a:pPr lvl="1" eaLnBrk="1" hangingPunct="1"/>
            <a:r>
              <a:rPr lang="en-US" altLang="en-US" sz="2100"/>
              <a:t>considering the original problem with the complete feasible region (called the root problem). </a:t>
            </a:r>
          </a:p>
          <a:p>
            <a:pPr lvl="1" eaLnBrk="1" hangingPunct="1"/>
            <a:r>
              <a:rPr lang="en-US" altLang="en-US" sz="2100"/>
              <a:t>The lower-bounding and upper-bounding procedures are applied to the root problem. </a:t>
            </a:r>
          </a:p>
          <a:p>
            <a:pPr lvl="1" eaLnBrk="1" hangingPunct="1"/>
            <a:r>
              <a:rPr lang="en-US" altLang="en-US" sz="2100"/>
              <a:t>If the bounds match, then an optimal solution has been found. Otherwise, the feasible region is divided into two or more regions, which together cover the whole feasible region.</a:t>
            </a:r>
          </a:p>
          <a:p>
            <a:pPr lvl="1" eaLnBrk="1" hangingPunct="1"/>
            <a:r>
              <a:rPr lang="en-US" altLang="en-US" sz="2100"/>
              <a:t>These subproblems become children of the root search node. </a:t>
            </a:r>
          </a:p>
          <a:p>
            <a:pPr lvl="1" eaLnBrk="1" hangingPunct="1"/>
            <a:r>
              <a:rPr lang="en-US" altLang="en-US" sz="2100"/>
              <a:t>The algorithm is applied recursively to the subproblems, generating a tree of subproblems. </a:t>
            </a:r>
          </a:p>
        </p:txBody>
      </p:sp>
      <p:sp>
        <p:nvSpPr>
          <p:cNvPr id="2" name="Slide Number Placeholder 1"/>
          <p:cNvSpPr>
            <a:spLocks noGrp="1"/>
          </p:cNvSpPr>
          <p:nvPr>
            <p:ph type="sldNum" sz="quarter" idx="12"/>
          </p:nvPr>
        </p:nvSpPr>
        <p:spPr/>
        <p:txBody>
          <a:bodyPr/>
          <a:lstStyle/>
          <a:p>
            <a:fld id="{8632C219-14A8-4148-A7C5-10BA831808F2}"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Grp="1" noChangeArrowheads="1"/>
          </p:cNvSpPr>
          <p:nvPr>
            <p:ph type="title"/>
            <p:custDataLst>
              <p:tags r:id="rId1"/>
            </p:custDataLst>
          </p:nvPr>
        </p:nvSpPr>
        <p:spPr>
          <a:xfrm>
            <a:off x="838200" y="914400"/>
            <a:ext cx="7315200" cy="762000"/>
          </a:xfrm>
        </p:spPr>
        <p:txBody>
          <a:bodyPr/>
          <a:lstStyle/>
          <a:p>
            <a:pPr eaLnBrk="1" hangingPunct="1"/>
            <a:r>
              <a:rPr lang="en-GB" altLang="en-US" sz="2800">
                <a:latin typeface="Tahoma" pitchFamily="34" charset="0"/>
              </a:rPr>
              <a:t>Summary: Branch and bound</a:t>
            </a:r>
          </a:p>
        </p:txBody>
      </p:sp>
      <p:sp>
        <p:nvSpPr>
          <p:cNvPr id="34819" name="Rectangle 3"/>
          <p:cNvSpPr>
            <a:spLocks noGrp="1" noChangeArrowheads="1"/>
          </p:cNvSpPr>
          <p:nvPr>
            <p:ph idx="1"/>
            <p:custDataLst>
              <p:tags r:id="rId2"/>
            </p:custDataLst>
          </p:nvPr>
        </p:nvSpPr>
        <p:spPr>
          <a:xfrm>
            <a:off x="762000" y="2438400"/>
            <a:ext cx="8077200" cy="3657600"/>
          </a:xfrm>
        </p:spPr>
        <p:txBody>
          <a:bodyPr>
            <a:normAutofit fontScale="92500"/>
          </a:bodyPr>
          <a:lstStyle/>
          <a:p>
            <a:pPr eaLnBrk="1" hangingPunct="1"/>
            <a:r>
              <a:rPr lang="en-US" altLang="en-US" sz="2500"/>
              <a:t>If an optimal solution is found to a subproblem, </a:t>
            </a:r>
          </a:p>
          <a:p>
            <a:pPr lvl="1" eaLnBrk="1" hangingPunct="1"/>
            <a:r>
              <a:rPr lang="en-US" altLang="en-US" sz="2100"/>
              <a:t>it is a feasible solution to the full problem, but not necessarily globally optimal. </a:t>
            </a:r>
          </a:p>
          <a:p>
            <a:pPr lvl="1" eaLnBrk="1" hangingPunct="1"/>
            <a:r>
              <a:rPr lang="en-US" altLang="en-US" sz="2100"/>
              <a:t>Since it is feasible, it can be used to prune the rest of the tree: </a:t>
            </a:r>
          </a:p>
          <a:p>
            <a:pPr lvl="2" eaLnBrk="1" hangingPunct="1"/>
            <a:r>
              <a:rPr lang="en-US" altLang="en-US" sz="1900"/>
              <a:t>if the lower bound for a node exceeds the best known feasible solution, no globally optimal solution can exist in the subspace of the feasible region represented by the node. </a:t>
            </a:r>
          </a:p>
          <a:p>
            <a:pPr lvl="2" eaLnBrk="1" hangingPunct="1"/>
            <a:r>
              <a:rPr lang="en-US" altLang="en-US" sz="1900"/>
              <a:t>Therefore, the node can be removed from consideration. </a:t>
            </a:r>
          </a:p>
          <a:p>
            <a:pPr lvl="1" eaLnBrk="1" hangingPunct="1"/>
            <a:r>
              <a:rPr lang="en-US" altLang="en-US" sz="2100"/>
              <a:t>The search proceeds until all nodes have been solved or pruned, or until some specified threshold is meet between the best solution found and the lower bounds on all unsolved subproblems. </a:t>
            </a:r>
            <a:endParaRPr lang="en-US" altLang="en-US" b="1"/>
          </a:p>
        </p:txBody>
      </p:sp>
      <p:sp>
        <p:nvSpPr>
          <p:cNvPr id="2" name="Slide Number Placeholder 1"/>
          <p:cNvSpPr>
            <a:spLocks noGrp="1"/>
          </p:cNvSpPr>
          <p:nvPr>
            <p:ph type="sldNum" sz="quarter" idx="12"/>
          </p:nvPr>
        </p:nvSpPr>
        <p:spPr/>
        <p:txBody>
          <a:bodyPr/>
          <a:lstStyle/>
          <a:p>
            <a:fld id="{8632C219-14A8-4148-A7C5-10BA831808F2}" type="slidenum">
              <a:rPr lang="en-US" smtClean="0"/>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Branch and Bound</a:t>
            </a:r>
            <a:endParaRPr lang="en-US" dirty="0"/>
          </a:p>
        </p:txBody>
      </p:sp>
      <p:sp>
        <p:nvSpPr>
          <p:cNvPr id="3" name="Content Placeholder 2"/>
          <p:cNvSpPr>
            <a:spLocks noGrp="1"/>
          </p:cNvSpPr>
          <p:nvPr>
            <p:ph idx="1"/>
          </p:nvPr>
        </p:nvSpPr>
        <p:spPr/>
        <p:txBody>
          <a:bodyPr/>
          <a:lstStyle/>
          <a:p>
            <a:r>
              <a:rPr lang="en-US" altLang="en-US" dirty="0"/>
              <a:t>However, they can be very efficient for many large instances.</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4</a:t>
            </a:fld>
            <a:endParaRPr lang="en-US"/>
          </a:p>
        </p:txBody>
      </p:sp>
    </p:spTree>
    <p:extLst>
      <p:ext uri="{BB962C8B-B14F-4D97-AF65-F5344CB8AC3E}">
        <p14:creationId xmlns:p14="http://schemas.microsoft.com/office/powerpoint/2010/main" val="322310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Branch and Bound</a:t>
            </a: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A backtracking algorithm, however, does not exploit the real advantage of using branch-and-bound. Besides using the bound to determine whether a node is promising, we can compare the bounds of promising nodes and visit the children of the one with the best bound. </a:t>
            </a:r>
          </a:p>
          <a:p>
            <a:r>
              <a:rPr lang="en-US" altLang="en-US" dirty="0"/>
              <a:t>In this way we often can arrive at an optimal solution faster than we would by methodically visiting the nodes in some predetermined order (such as a depth-first search). </a:t>
            </a:r>
          </a:p>
          <a:p>
            <a:r>
              <a:rPr lang="en-US" altLang="en-US" dirty="0"/>
              <a:t>This approach is called best-first search with branch-and-bound pruning. </a:t>
            </a:r>
          </a:p>
        </p:txBody>
      </p:sp>
      <p:sp>
        <p:nvSpPr>
          <p:cNvPr id="4" name="Slide Number Placeholder 3"/>
          <p:cNvSpPr>
            <a:spLocks noGrp="1"/>
          </p:cNvSpPr>
          <p:nvPr>
            <p:ph type="sldNum" sz="quarter" idx="12"/>
          </p:nvPr>
        </p:nvSpPr>
        <p:spPr/>
        <p:txBody>
          <a:bodyPr/>
          <a:lstStyle/>
          <a:p>
            <a:fld id="{8632C219-14A8-4148-A7C5-10BA831808F2}" type="slidenum">
              <a:rPr lang="en-US" smtClean="0"/>
              <a:t>5</a:t>
            </a:fld>
            <a:endParaRPr lang="en-US"/>
          </a:p>
        </p:txBody>
      </p:sp>
    </p:spTree>
    <p:extLst>
      <p:ext uri="{BB962C8B-B14F-4D97-AF65-F5344CB8AC3E}">
        <p14:creationId xmlns:p14="http://schemas.microsoft.com/office/powerpoint/2010/main" val="45746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Branch and Bound</a:t>
            </a:r>
            <a:endParaRPr lang="en-US" dirty="0"/>
          </a:p>
        </p:txBody>
      </p:sp>
      <p:sp>
        <p:nvSpPr>
          <p:cNvPr id="3" name="Content Placeholder 2"/>
          <p:cNvSpPr>
            <a:spLocks noGrp="1"/>
          </p:cNvSpPr>
          <p:nvPr>
            <p:ph idx="1"/>
          </p:nvPr>
        </p:nvSpPr>
        <p:spPr/>
        <p:txBody>
          <a:bodyPr>
            <a:normAutofit/>
          </a:bodyPr>
          <a:lstStyle/>
          <a:p>
            <a:r>
              <a:rPr lang="en-US" altLang="en-US" dirty="0"/>
              <a:t>The implementation of the approach is a simple modification of another methodical approach called breadth-first search with branch-and-bound pruning. </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6</a:t>
            </a:fld>
            <a:endParaRPr lang="en-US"/>
          </a:p>
        </p:txBody>
      </p:sp>
    </p:spTree>
    <p:extLst>
      <p:ext uri="{BB962C8B-B14F-4D97-AF65-F5344CB8AC3E}">
        <p14:creationId xmlns:p14="http://schemas.microsoft.com/office/powerpoint/2010/main" val="276672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Breadth First Search</a:t>
            </a:r>
            <a:endParaRPr lang="en-US" dirty="0"/>
          </a:p>
        </p:txBody>
      </p:sp>
      <p:sp>
        <p:nvSpPr>
          <p:cNvPr id="3" name="Content Placeholder 2"/>
          <p:cNvSpPr>
            <a:spLocks noGrp="1"/>
          </p:cNvSpPr>
          <p:nvPr>
            <p:ph idx="1"/>
          </p:nvPr>
        </p:nvSpPr>
        <p:spPr/>
        <p:txBody>
          <a:bodyPr/>
          <a:lstStyle/>
          <a:p>
            <a:r>
              <a:rPr lang="en-US" altLang="en-US" sz="2800" dirty="0"/>
              <a:t>In the case of a tree, a breadth-first search consists of visiting the root first, followed by all nodes at level 1, followed by all nodes at level 2, and so on. </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6438900" cy="3173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54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Breadth First</a:t>
            </a:r>
            <a:endParaRPr lang="en-US" dirty="0"/>
          </a:p>
        </p:txBody>
      </p:sp>
      <p:sp>
        <p:nvSpPr>
          <p:cNvPr id="3" name="Content Placeholder 2"/>
          <p:cNvSpPr>
            <a:spLocks noGrp="1"/>
          </p:cNvSpPr>
          <p:nvPr>
            <p:ph idx="1"/>
          </p:nvPr>
        </p:nvSpPr>
        <p:spPr/>
        <p:txBody>
          <a:bodyPr/>
          <a:lstStyle/>
          <a:p>
            <a:r>
              <a:rPr lang="en-US" altLang="en-US" dirty="0"/>
              <a:t>Unlike depth-first search, there is no simple recursive algorithm for breadth-first search. </a:t>
            </a:r>
          </a:p>
          <a:p>
            <a:r>
              <a:rPr lang="en-US" altLang="en-US" dirty="0"/>
              <a:t>However, we can implement it using a queue. The algorithm that follows does this. </a:t>
            </a:r>
          </a:p>
          <a:p>
            <a:r>
              <a:rPr lang="en-US" altLang="en-US" dirty="0"/>
              <a:t>Recall we insert an item at the end of the queue with a procedure called </a:t>
            </a:r>
            <a:r>
              <a:rPr lang="en-US" altLang="en-US" dirty="0" err="1"/>
              <a:t>enqueue</a:t>
            </a:r>
            <a:r>
              <a:rPr lang="en-US" altLang="en-US" dirty="0"/>
              <a:t>, and we remove an item from the front with a procedure called </a:t>
            </a:r>
            <a:r>
              <a:rPr lang="en-US" altLang="en-US" dirty="0" err="1"/>
              <a:t>dequeue</a:t>
            </a:r>
            <a:r>
              <a:rPr lang="en-US" altLang="en-US" dirty="0"/>
              <a:t>.</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8</a:t>
            </a:fld>
            <a:endParaRPr lang="en-US"/>
          </a:p>
        </p:txBody>
      </p:sp>
    </p:spTree>
    <p:extLst>
      <p:ext uri="{BB962C8B-B14F-4D97-AF65-F5344CB8AC3E}">
        <p14:creationId xmlns:p14="http://schemas.microsoft.com/office/powerpoint/2010/main" val="261002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Breadth First Search Code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en-US" b="1" dirty="0">
                <a:latin typeface="Courier New" pitchFamily="49" charset="0"/>
              </a:rPr>
              <a:t>void </a:t>
            </a:r>
            <a:r>
              <a:rPr lang="en-US" altLang="en-US" b="1" dirty="0" err="1">
                <a:latin typeface="Courier New" pitchFamily="49" charset="0"/>
              </a:rPr>
              <a:t>breadthFirst_tree_search</a:t>
            </a:r>
            <a:r>
              <a:rPr lang="en-US" altLang="en-US" b="1" dirty="0">
                <a:latin typeface="Courier New" pitchFamily="49" charset="0"/>
              </a:rPr>
              <a:t> (tree T)</a:t>
            </a:r>
            <a:endParaRPr lang="en-US" altLang="en-US" dirty="0">
              <a:latin typeface="Courier New" pitchFamily="49" charset="0"/>
            </a:endParaRPr>
          </a:p>
          <a:p>
            <a:pPr marL="0" indent="0">
              <a:buNone/>
            </a:pPr>
            <a:r>
              <a:rPr lang="en-US" altLang="en-US" b="1" dirty="0">
                <a:latin typeface="Courier New" pitchFamily="49" charset="0"/>
              </a:rPr>
              <a:t>{</a:t>
            </a:r>
            <a:endParaRPr lang="en-US" altLang="en-US" dirty="0">
              <a:latin typeface="Courier New" pitchFamily="49" charset="0"/>
            </a:endParaRPr>
          </a:p>
          <a:p>
            <a:pPr marL="0" indent="0">
              <a:buNone/>
            </a:pPr>
            <a:r>
              <a:rPr lang="en-US" altLang="en-US" b="1" dirty="0">
                <a:latin typeface="Courier New" pitchFamily="49" charset="0"/>
              </a:rPr>
              <a:t> </a:t>
            </a:r>
            <a:r>
              <a:rPr lang="en-US" altLang="en-US" b="1" dirty="0" err="1">
                <a:latin typeface="Courier New" pitchFamily="49" charset="0"/>
              </a:rPr>
              <a:t>queue_of_node</a:t>
            </a:r>
            <a:r>
              <a:rPr lang="en-US" altLang="en-US" b="1" dirty="0">
                <a:latin typeface="Courier New" pitchFamily="49" charset="0"/>
              </a:rPr>
              <a:t> Q;</a:t>
            </a:r>
            <a:endParaRPr lang="en-US" altLang="en-US" dirty="0">
              <a:latin typeface="Courier New" pitchFamily="49" charset="0"/>
            </a:endParaRPr>
          </a:p>
          <a:p>
            <a:pPr marL="0" indent="0">
              <a:buNone/>
            </a:pPr>
            <a:r>
              <a:rPr lang="en-US" altLang="en-US" b="1" dirty="0">
                <a:latin typeface="Courier New" pitchFamily="49" charset="0"/>
              </a:rPr>
              <a:t> node u, v,</a:t>
            </a:r>
            <a:endParaRPr lang="en-US" altLang="en-US" dirty="0">
              <a:latin typeface="Courier New" pitchFamily="49" charset="0"/>
            </a:endParaRPr>
          </a:p>
          <a:p>
            <a:pPr marL="0" indent="0">
              <a:buNone/>
            </a:pPr>
            <a:r>
              <a:rPr lang="en-US" altLang="en-US" b="1" dirty="0">
                <a:latin typeface="Courier New" pitchFamily="49" charset="0"/>
              </a:rPr>
              <a:t> initialize(Q); //Initialize Q to be empty.</a:t>
            </a:r>
            <a:endParaRPr lang="en-US" altLang="en-US" dirty="0">
              <a:latin typeface="Courier New" pitchFamily="49" charset="0"/>
            </a:endParaRPr>
          </a:p>
          <a:p>
            <a:pPr marL="0" indent="0">
              <a:buNone/>
            </a:pPr>
            <a:r>
              <a:rPr lang="en-US" altLang="en-US" b="1" dirty="0">
                <a:latin typeface="Courier New" pitchFamily="49" charset="0"/>
              </a:rPr>
              <a:t> v = root of T;</a:t>
            </a:r>
            <a:endParaRPr lang="en-US" altLang="en-US" dirty="0">
              <a:latin typeface="Courier New" pitchFamily="49" charset="0"/>
            </a:endParaRPr>
          </a:p>
          <a:p>
            <a:pPr marL="0" indent="0">
              <a:buNone/>
            </a:pPr>
            <a:r>
              <a:rPr lang="en-US" altLang="en-US" b="1" dirty="0">
                <a:latin typeface="Courier New" pitchFamily="49" charset="0"/>
              </a:rPr>
              <a:t> visit v;</a:t>
            </a:r>
            <a:endParaRPr lang="en-US" altLang="en-US" dirty="0">
              <a:latin typeface="Courier New" pitchFamily="49" charset="0"/>
            </a:endParaRPr>
          </a:p>
          <a:p>
            <a:pPr marL="0" indent="0">
              <a:buNone/>
            </a:pPr>
            <a:r>
              <a:rPr lang="en-US" altLang="en-US" b="1" dirty="0">
                <a:latin typeface="Courier New" pitchFamily="49" charset="0"/>
              </a:rPr>
              <a:t> </a:t>
            </a:r>
            <a:r>
              <a:rPr lang="en-US" altLang="en-US" b="1" dirty="0" err="1">
                <a:latin typeface="Courier New" pitchFamily="49" charset="0"/>
              </a:rPr>
              <a:t>enqueue</a:t>
            </a:r>
            <a:r>
              <a:rPr lang="en-US" altLang="en-US" b="1" dirty="0">
                <a:latin typeface="Courier New" pitchFamily="49" charset="0"/>
              </a:rPr>
              <a:t>(Q, v);</a:t>
            </a:r>
            <a:endParaRPr lang="en-US" altLang="en-US" dirty="0">
              <a:latin typeface="Courier New" pitchFamily="49" charset="0"/>
            </a:endParaRPr>
          </a:p>
          <a:p>
            <a:pPr marL="0" indent="0">
              <a:buNone/>
            </a:pPr>
            <a:r>
              <a:rPr lang="en-US" altLang="en-US" b="1" dirty="0">
                <a:latin typeface="Courier New" pitchFamily="49" charset="0"/>
              </a:rPr>
              <a:t> while (! empty(Q)) {</a:t>
            </a:r>
            <a:endParaRPr lang="en-US" altLang="en-US" dirty="0">
              <a:latin typeface="Courier New" pitchFamily="49" charset="0"/>
            </a:endParaRPr>
          </a:p>
          <a:p>
            <a:pPr marL="0" indent="0">
              <a:buNone/>
            </a:pPr>
            <a:r>
              <a:rPr lang="en-US" altLang="en-US" b="1" dirty="0">
                <a:latin typeface="Courier New" pitchFamily="49" charset="0"/>
              </a:rPr>
              <a:t>   </a:t>
            </a:r>
            <a:r>
              <a:rPr lang="en-US" altLang="en-US" b="1" dirty="0" err="1">
                <a:latin typeface="Courier New" pitchFamily="49" charset="0"/>
              </a:rPr>
              <a:t>dequeue</a:t>
            </a:r>
            <a:r>
              <a:rPr lang="en-US" altLang="en-US" b="1" dirty="0">
                <a:latin typeface="Courier New" pitchFamily="49" charset="0"/>
              </a:rPr>
              <a:t>(Q, v);</a:t>
            </a:r>
            <a:endParaRPr lang="en-US" altLang="en-US" dirty="0">
              <a:latin typeface="Courier New" pitchFamily="49" charset="0"/>
            </a:endParaRPr>
          </a:p>
          <a:p>
            <a:pPr marL="0" indent="0">
              <a:buNone/>
            </a:pPr>
            <a:r>
              <a:rPr lang="en-US" altLang="en-US" b="1" dirty="0">
                <a:latin typeface="Courier New" pitchFamily="49" charset="0"/>
              </a:rPr>
              <a:t>   for ( each child u of v) {</a:t>
            </a:r>
            <a:endParaRPr lang="en-US" altLang="en-US" dirty="0">
              <a:latin typeface="Courier New" pitchFamily="49" charset="0"/>
            </a:endParaRPr>
          </a:p>
          <a:p>
            <a:pPr marL="0" indent="0">
              <a:buNone/>
            </a:pPr>
            <a:r>
              <a:rPr lang="en-US" altLang="en-US" b="1" dirty="0">
                <a:latin typeface="Courier New" pitchFamily="49" charset="0"/>
              </a:rPr>
              <a:t>      visit u;</a:t>
            </a:r>
            <a:endParaRPr lang="en-US" altLang="en-US" dirty="0">
              <a:latin typeface="Courier New" pitchFamily="49" charset="0"/>
            </a:endParaRPr>
          </a:p>
          <a:p>
            <a:pPr marL="0" indent="0">
              <a:buNone/>
            </a:pPr>
            <a:r>
              <a:rPr lang="en-US" altLang="en-US" b="1" dirty="0">
                <a:latin typeface="Courier New" pitchFamily="49" charset="0"/>
              </a:rPr>
              <a:t>      </a:t>
            </a:r>
            <a:r>
              <a:rPr lang="en-US" altLang="en-US" b="1" dirty="0" err="1">
                <a:latin typeface="Courier New" pitchFamily="49" charset="0"/>
              </a:rPr>
              <a:t>enqueue</a:t>
            </a:r>
            <a:r>
              <a:rPr lang="en-US" altLang="en-US" b="1" dirty="0">
                <a:latin typeface="Courier New" pitchFamily="49" charset="0"/>
              </a:rPr>
              <a:t>(Q, u);</a:t>
            </a:r>
            <a:endParaRPr lang="en-US" altLang="en-US" dirty="0">
              <a:latin typeface="Courier New" pitchFamily="49" charset="0"/>
            </a:endParaRPr>
          </a:p>
          <a:p>
            <a:pPr marL="0" indent="0">
              <a:buNone/>
            </a:pPr>
            <a:r>
              <a:rPr lang="en-US" altLang="en-US" b="1" dirty="0">
                <a:latin typeface="Courier New" pitchFamily="49" charset="0"/>
              </a:rPr>
              <a:t>    }</a:t>
            </a:r>
            <a:endParaRPr lang="en-US" altLang="en-US" dirty="0">
              <a:latin typeface="Courier New" pitchFamily="49" charset="0"/>
            </a:endParaRPr>
          </a:p>
          <a:p>
            <a:pPr marL="0" indent="0">
              <a:buNone/>
            </a:pPr>
            <a:r>
              <a:rPr lang="en-US" altLang="en-US" b="1" dirty="0">
                <a:latin typeface="Courier New" pitchFamily="49" charset="0"/>
              </a:rPr>
              <a:t>  }</a:t>
            </a:r>
            <a:endParaRPr lang="en-US" altLang="en-US" dirty="0">
              <a:latin typeface="Courier New" pitchFamily="49" charset="0"/>
            </a:endParaRPr>
          </a:p>
          <a:p>
            <a:pPr marL="0" indent="0">
              <a:buNone/>
            </a:pPr>
            <a:r>
              <a:rPr lang="en-US" altLang="en-US" b="1" dirty="0">
                <a:latin typeface="Courier New" pitchFamily="49" charset="0"/>
              </a:rPr>
              <a:t>}</a:t>
            </a:r>
          </a:p>
          <a:p>
            <a:endParaRPr lang="en-US" dirty="0"/>
          </a:p>
        </p:txBody>
      </p:sp>
      <p:sp>
        <p:nvSpPr>
          <p:cNvPr id="4" name="Slide Number Placeholder 3"/>
          <p:cNvSpPr>
            <a:spLocks noGrp="1"/>
          </p:cNvSpPr>
          <p:nvPr>
            <p:ph type="sldNum" sz="quarter" idx="12"/>
          </p:nvPr>
        </p:nvSpPr>
        <p:spPr/>
        <p:txBody>
          <a:bodyPr/>
          <a:lstStyle/>
          <a:p>
            <a:fld id="{8632C219-14A8-4148-A7C5-10BA831808F2}" type="slidenum">
              <a:rPr lang="en-US" smtClean="0"/>
              <a:t>9</a:t>
            </a:fld>
            <a:endParaRPr lang="en-US"/>
          </a:p>
        </p:txBody>
      </p:sp>
    </p:spTree>
    <p:extLst>
      <p:ext uri="{BB962C8B-B14F-4D97-AF65-F5344CB8AC3E}">
        <p14:creationId xmlns:p14="http://schemas.microsoft.com/office/powerpoint/2010/main" val="13628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2739</TotalTime>
  <Words>2669</Words>
  <Application>Microsoft Office PowerPoint</Application>
  <PresentationFormat>On-screen Show (4:3)</PresentationFormat>
  <Paragraphs>318</Paragraphs>
  <Slides>36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Courier New</vt:lpstr>
      <vt:lpstr>Tahoma</vt:lpstr>
      <vt:lpstr>Times New Roman</vt:lpstr>
      <vt:lpstr>Wingdings</vt:lpstr>
      <vt:lpstr>Office Theme</vt:lpstr>
      <vt:lpstr>Picture</vt:lpstr>
      <vt:lpstr>Branch and Bound     </vt:lpstr>
      <vt:lpstr>Branch and Bound</vt:lpstr>
      <vt:lpstr>Branch and Bound</vt:lpstr>
      <vt:lpstr>Branch and Bound</vt:lpstr>
      <vt:lpstr>Branch and Bound</vt:lpstr>
      <vt:lpstr>Branch and Bound</vt:lpstr>
      <vt:lpstr>Breadth First Search</vt:lpstr>
      <vt:lpstr>Implementation of Breadth First</vt:lpstr>
      <vt:lpstr>Breadth First Search Code</vt:lpstr>
      <vt:lpstr>Breadth-first Search , Branch &amp; Bound Pruning Discussion</vt:lpstr>
      <vt:lpstr>Best first Search /Branch &amp; Bound</vt:lpstr>
      <vt:lpstr>Breadth-first Search , Branch &amp; Bound Pruning</vt:lpstr>
      <vt:lpstr>Breadth-first Search , Branch &amp; Bound Pruning</vt:lpstr>
      <vt:lpstr>Breadth-first Search</vt:lpstr>
      <vt:lpstr>0-1 Knapsack</vt:lpstr>
      <vt:lpstr>Best-first Search</vt:lpstr>
      <vt:lpstr>0-1 Knapsack</vt:lpstr>
      <vt:lpstr>Computing Upper Bound</vt:lpstr>
      <vt:lpstr>State Space Tree</vt:lpstr>
      <vt:lpstr>Summary of State Space Tree</vt:lpstr>
      <vt:lpstr>Summary of State Space Tree</vt:lpstr>
      <vt:lpstr>Bounding</vt:lpstr>
      <vt:lpstr>Bounding</vt:lpstr>
      <vt:lpstr>Bounding</vt:lpstr>
      <vt:lpstr>Enumeration in a search tree</vt:lpstr>
      <vt:lpstr>The assignment problem</vt:lpstr>
      <vt:lpstr>Example: The assignment problem</vt:lpstr>
      <vt:lpstr>Assignment problem: lower bounds</vt:lpstr>
      <vt:lpstr>State-space levels 0, 1, 2</vt:lpstr>
      <vt:lpstr>Complete state-space</vt:lpstr>
      <vt:lpstr>Traveling Salesman Problem</vt:lpstr>
      <vt:lpstr>Traveling salesman example:</vt:lpstr>
      <vt:lpstr>Summary: Branch and bound</vt:lpstr>
      <vt:lpstr>Summary: Branch and bound</vt:lpstr>
      <vt:lpstr>Summary: Branch and bound</vt:lpstr>
      <vt:lpstr>Summary: Branch and bound</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Steiner, Tom (T.G.)</dc:creator>
  <cp:lastModifiedBy>Tom</cp:lastModifiedBy>
  <cp:revision>13</cp:revision>
  <dcterms:created xsi:type="dcterms:W3CDTF">2014-12-01T17:14:04Z</dcterms:created>
  <dcterms:modified xsi:type="dcterms:W3CDTF">2021-04-19T19:00:15Z</dcterms:modified>
</cp:coreProperties>
</file>