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97"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80E7B2-B97E-420C-AEB3-0741D2AA936B}" type="datetimeFigureOut">
              <a:rPr lang="en-US" smtClean="0"/>
              <a:t>4/17/2021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77CAF8-C7B5-49AA-801A-03D9C3A617AD}" type="slidenum">
              <a:rPr lang="en-US" smtClean="0"/>
              <a:t>‹#›</a:t>
            </a:fld>
            <a:endParaRPr lang="en-US" dirty="0"/>
          </a:p>
        </p:txBody>
      </p:sp>
    </p:spTree>
    <p:extLst>
      <p:ext uri="{BB962C8B-B14F-4D97-AF65-F5344CB8AC3E}">
        <p14:creationId xmlns:p14="http://schemas.microsoft.com/office/powerpoint/2010/main" val="2111922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E37332B-55A9-4A1D-ADB1-619DCE8224B4}" type="datetime1">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B2749A-5417-4DFA-A5F9-941BA913BA43}" type="slidenum">
              <a:rPr lang="en-US" smtClean="0"/>
              <a:t>‹#›</a:t>
            </a:fld>
            <a:endParaRPr lang="en-US" dirty="0"/>
          </a:p>
        </p:txBody>
      </p:sp>
    </p:spTree>
    <p:extLst>
      <p:ext uri="{BB962C8B-B14F-4D97-AF65-F5344CB8AC3E}">
        <p14:creationId xmlns:p14="http://schemas.microsoft.com/office/powerpoint/2010/main" val="1014746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46EAF2-D1A0-4377-B751-F97EE3FD8FF6}" type="datetime1">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B2749A-5417-4DFA-A5F9-941BA913BA43}" type="slidenum">
              <a:rPr lang="en-US" smtClean="0"/>
              <a:t>‹#›</a:t>
            </a:fld>
            <a:endParaRPr lang="en-US" dirty="0"/>
          </a:p>
        </p:txBody>
      </p:sp>
    </p:spTree>
    <p:extLst>
      <p:ext uri="{BB962C8B-B14F-4D97-AF65-F5344CB8AC3E}">
        <p14:creationId xmlns:p14="http://schemas.microsoft.com/office/powerpoint/2010/main" val="78263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814A34-E66A-45E2-92D1-B03B66C1D148}" type="datetime1">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B2749A-5417-4DFA-A5F9-941BA913BA43}" type="slidenum">
              <a:rPr lang="en-US" smtClean="0"/>
              <a:t>‹#›</a:t>
            </a:fld>
            <a:endParaRPr lang="en-US" dirty="0"/>
          </a:p>
        </p:txBody>
      </p:sp>
    </p:spTree>
    <p:extLst>
      <p:ext uri="{BB962C8B-B14F-4D97-AF65-F5344CB8AC3E}">
        <p14:creationId xmlns:p14="http://schemas.microsoft.com/office/powerpoint/2010/main" val="202078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2BB75F-6E36-4D0B-AA24-B8FBE91B6EBA}" type="datetime1">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B2749A-5417-4DFA-A5F9-941BA913BA43}" type="slidenum">
              <a:rPr lang="en-US" smtClean="0"/>
              <a:t>‹#›</a:t>
            </a:fld>
            <a:endParaRPr lang="en-US" dirty="0"/>
          </a:p>
        </p:txBody>
      </p:sp>
    </p:spTree>
    <p:extLst>
      <p:ext uri="{BB962C8B-B14F-4D97-AF65-F5344CB8AC3E}">
        <p14:creationId xmlns:p14="http://schemas.microsoft.com/office/powerpoint/2010/main" val="417811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D9F1BF-B3C9-4C36-9925-9919FB62B4AD}" type="datetime1">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B2749A-5417-4DFA-A5F9-941BA913BA43}" type="slidenum">
              <a:rPr lang="en-US" smtClean="0"/>
              <a:t>‹#›</a:t>
            </a:fld>
            <a:endParaRPr lang="en-US" dirty="0"/>
          </a:p>
        </p:txBody>
      </p:sp>
    </p:spTree>
    <p:extLst>
      <p:ext uri="{BB962C8B-B14F-4D97-AF65-F5344CB8AC3E}">
        <p14:creationId xmlns:p14="http://schemas.microsoft.com/office/powerpoint/2010/main" val="92748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7FB162-F206-4090-8FEF-DBAAD4737B62}" type="datetime1">
              <a:rPr lang="en-US" smtClean="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B2749A-5417-4DFA-A5F9-941BA913BA43}" type="slidenum">
              <a:rPr lang="en-US" smtClean="0"/>
              <a:t>‹#›</a:t>
            </a:fld>
            <a:endParaRPr lang="en-US" dirty="0"/>
          </a:p>
        </p:txBody>
      </p:sp>
    </p:spTree>
    <p:extLst>
      <p:ext uri="{BB962C8B-B14F-4D97-AF65-F5344CB8AC3E}">
        <p14:creationId xmlns:p14="http://schemas.microsoft.com/office/powerpoint/2010/main" val="1229882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F4DBED-4045-47C9-938A-F47A24FE4256}" type="datetime1">
              <a:rPr lang="en-US" smtClean="0"/>
              <a:t>4/17/2021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B2749A-5417-4DFA-A5F9-941BA913BA43}" type="slidenum">
              <a:rPr lang="en-US" smtClean="0"/>
              <a:t>‹#›</a:t>
            </a:fld>
            <a:endParaRPr lang="en-US" dirty="0"/>
          </a:p>
        </p:txBody>
      </p:sp>
    </p:spTree>
    <p:extLst>
      <p:ext uri="{BB962C8B-B14F-4D97-AF65-F5344CB8AC3E}">
        <p14:creationId xmlns:p14="http://schemas.microsoft.com/office/powerpoint/2010/main" val="3177743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5B9CAB-4D1A-42C7-8639-F4C323570BEE}" type="datetime1">
              <a:rPr lang="en-US" smtClean="0"/>
              <a:t>4/17/2021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B2749A-5417-4DFA-A5F9-941BA913BA43}" type="slidenum">
              <a:rPr lang="en-US" smtClean="0"/>
              <a:t>‹#›</a:t>
            </a:fld>
            <a:endParaRPr lang="en-US" dirty="0"/>
          </a:p>
        </p:txBody>
      </p:sp>
    </p:spTree>
    <p:extLst>
      <p:ext uri="{BB962C8B-B14F-4D97-AF65-F5344CB8AC3E}">
        <p14:creationId xmlns:p14="http://schemas.microsoft.com/office/powerpoint/2010/main" val="3133323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7F77EE-9514-4122-B888-1302929025D7}" type="datetime1">
              <a:rPr lang="en-US" smtClean="0"/>
              <a:t>4/17/2021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B2749A-5417-4DFA-A5F9-941BA913BA43}" type="slidenum">
              <a:rPr lang="en-US" smtClean="0"/>
              <a:t>‹#›</a:t>
            </a:fld>
            <a:endParaRPr lang="en-US" dirty="0"/>
          </a:p>
        </p:txBody>
      </p:sp>
    </p:spTree>
    <p:extLst>
      <p:ext uri="{BB962C8B-B14F-4D97-AF65-F5344CB8AC3E}">
        <p14:creationId xmlns:p14="http://schemas.microsoft.com/office/powerpoint/2010/main" val="730877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D9D86B-18B6-4CDF-82B7-C3D11F48B2D1}" type="datetime1">
              <a:rPr lang="en-US" smtClean="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B2749A-5417-4DFA-A5F9-941BA913BA43}" type="slidenum">
              <a:rPr lang="en-US" smtClean="0"/>
              <a:t>‹#›</a:t>
            </a:fld>
            <a:endParaRPr lang="en-US" dirty="0"/>
          </a:p>
        </p:txBody>
      </p:sp>
    </p:spTree>
    <p:extLst>
      <p:ext uri="{BB962C8B-B14F-4D97-AF65-F5344CB8AC3E}">
        <p14:creationId xmlns:p14="http://schemas.microsoft.com/office/powerpoint/2010/main" val="1250326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0A9A41-F06E-4BBE-86BB-3744DFE8DBCC}" type="datetime1">
              <a:rPr lang="en-US" smtClean="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B2749A-5417-4DFA-A5F9-941BA913BA43}" type="slidenum">
              <a:rPr lang="en-US" smtClean="0"/>
              <a:t>‹#›</a:t>
            </a:fld>
            <a:endParaRPr lang="en-US" dirty="0"/>
          </a:p>
        </p:txBody>
      </p:sp>
    </p:spTree>
    <p:extLst>
      <p:ext uri="{BB962C8B-B14F-4D97-AF65-F5344CB8AC3E}">
        <p14:creationId xmlns:p14="http://schemas.microsoft.com/office/powerpoint/2010/main" val="3619545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B6111-7869-4C02-90F5-406B02816F3C}" type="datetime1">
              <a:rPr lang="en-US" smtClean="0"/>
              <a:t>4/17/2021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2749A-5417-4DFA-A5F9-941BA913BA43}" type="slidenum">
              <a:rPr lang="en-US" smtClean="0"/>
              <a:t>‹#›</a:t>
            </a:fld>
            <a:endParaRPr lang="en-US" dirty="0"/>
          </a:p>
        </p:txBody>
      </p:sp>
    </p:spTree>
    <p:extLst>
      <p:ext uri="{BB962C8B-B14F-4D97-AF65-F5344CB8AC3E}">
        <p14:creationId xmlns:p14="http://schemas.microsoft.com/office/powerpoint/2010/main" val="2218222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Amortized Analysis</a:t>
            </a:r>
          </a:p>
        </p:txBody>
      </p:sp>
      <p:sp>
        <p:nvSpPr>
          <p:cNvPr id="3" name="Subtitle 2"/>
          <p:cNvSpPr>
            <a:spLocks noGrp="1"/>
          </p:cNvSpPr>
          <p:nvPr>
            <p:ph type="subTitle" idx="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D5B2749A-5417-4DFA-A5F9-941BA913BA43}" type="slidenum">
              <a:rPr lang="en-US" smtClean="0"/>
              <a:t>1</a:t>
            </a:fld>
            <a:endParaRPr lang="en-US" dirty="0"/>
          </a:p>
        </p:txBody>
      </p:sp>
    </p:spTree>
    <p:extLst>
      <p:ext uri="{BB962C8B-B14F-4D97-AF65-F5344CB8AC3E}">
        <p14:creationId xmlns:p14="http://schemas.microsoft.com/office/powerpoint/2010/main" val="4200567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Augmented Stack S</a:t>
            </a:r>
          </a:p>
        </p:txBody>
      </p:sp>
      <p:sp>
        <p:nvSpPr>
          <p:cNvPr id="3" name="Content Placeholder 2"/>
          <p:cNvSpPr>
            <a:spLocks noGrp="1"/>
          </p:cNvSpPr>
          <p:nvPr>
            <p:ph idx="1"/>
          </p:nvPr>
        </p:nvSpPr>
        <p:spPr/>
        <p:txBody>
          <a:bodyPr>
            <a:normAutofit lnSpcReduction="10000"/>
          </a:bodyPr>
          <a:lstStyle/>
          <a:p>
            <a:pPr lvl="0"/>
            <a:r>
              <a:rPr lang="en-US" dirty="0"/>
              <a:t>In fact, a sequence of </a:t>
            </a:r>
            <a:r>
              <a:rPr lang="en-US" i="1" dirty="0"/>
              <a:t>n</a:t>
            </a:r>
            <a:r>
              <a:rPr lang="en-US" dirty="0"/>
              <a:t> operations on an initially empty stack cost at most </a:t>
            </a:r>
            <a:r>
              <a:rPr lang="en-US" i="1" dirty="0"/>
              <a:t>O</a:t>
            </a:r>
            <a:r>
              <a:rPr lang="en-US" dirty="0"/>
              <a:t>(</a:t>
            </a:r>
            <a:r>
              <a:rPr lang="en-US" i="1" dirty="0"/>
              <a:t>n</a:t>
            </a:r>
            <a:r>
              <a:rPr lang="en-US" dirty="0"/>
              <a:t>). Why?</a:t>
            </a:r>
          </a:p>
          <a:p>
            <a:pPr lvl="1"/>
            <a:r>
              <a:rPr lang="en-US" dirty="0"/>
              <a:t>Each object can be Pop only once (including in Multipop) for  each time </a:t>
            </a:r>
          </a:p>
          <a:p>
            <a:pPr lvl="1"/>
            <a:r>
              <a:rPr lang="en-US" dirty="0"/>
              <a:t>it is Pushed. #Pops is at most #Pushes, which is at most n</a:t>
            </a:r>
          </a:p>
          <a:p>
            <a:pPr lvl="1"/>
            <a:r>
              <a:rPr lang="en-US" dirty="0"/>
              <a:t>Thus the average cost of an operation is         </a:t>
            </a:r>
            <a:r>
              <a:rPr lang="en-US" i="1" dirty="0"/>
              <a:t>O</a:t>
            </a:r>
            <a:r>
              <a:rPr lang="en-US" dirty="0"/>
              <a:t>(</a:t>
            </a:r>
            <a:r>
              <a:rPr lang="en-US" i="1" dirty="0"/>
              <a:t>n</a:t>
            </a:r>
            <a:r>
              <a:rPr lang="en-US" dirty="0"/>
              <a:t>)/</a:t>
            </a:r>
            <a:r>
              <a:rPr lang="en-US" i="1" dirty="0"/>
              <a:t>n</a:t>
            </a:r>
            <a:r>
              <a:rPr lang="en-US" dirty="0"/>
              <a:t> = </a:t>
            </a:r>
            <a:r>
              <a:rPr lang="en-US" i="1" dirty="0"/>
              <a:t>O</a:t>
            </a:r>
            <a:r>
              <a:rPr lang="en-US" dirty="0"/>
              <a:t>(1)</a:t>
            </a:r>
          </a:p>
          <a:p>
            <a:pPr lvl="1"/>
            <a:r>
              <a:rPr lang="en-US" dirty="0"/>
              <a:t>Amortized cost in aggregate analysis is defined to be average cost</a:t>
            </a:r>
          </a:p>
        </p:txBody>
      </p:sp>
      <p:sp>
        <p:nvSpPr>
          <p:cNvPr id="4" name="Slide Number Placeholder 3"/>
          <p:cNvSpPr>
            <a:spLocks noGrp="1"/>
          </p:cNvSpPr>
          <p:nvPr>
            <p:ph type="sldNum" sz="quarter" idx="12"/>
          </p:nvPr>
        </p:nvSpPr>
        <p:spPr/>
        <p:txBody>
          <a:bodyPr/>
          <a:lstStyle/>
          <a:p>
            <a:fld id="{D5B2749A-5417-4DFA-A5F9-941BA913BA43}" type="slidenum">
              <a:rPr lang="en-US" smtClean="0"/>
              <a:t>10</a:t>
            </a:fld>
            <a:endParaRPr lang="en-US" dirty="0"/>
          </a:p>
        </p:txBody>
      </p:sp>
    </p:spTree>
    <p:extLst>
      <p:ext uri="{BB962C8B-B14F-4D97-AF65-F5344CB8AC3E}">
        <p14:creationId xmlns:p14="http://schemas.microsoft.com/office/powerpoint/2010/main" val="2855742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a:t>
            </a:r>
            <a:r>
              <a:rPr lang="en-US" i="1" dirty="0"/>
              <a:t>k</a:t>
            </a:r>
            <a:r>
              <a:rPr lang="en-US" dirty="0"/>
              <a:t>-Bit Counter </a:t>
            </a:r>
            <a:r>
              <a:rPr lang="en-US" i="1" dirty="0"/>
              <a:t>A</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Operation:</a:t>
            </a:r>
          </a:p>
          <a:p>
            <a:pPr lvl="1"/>
            <a:r>
              <a:rPr lang="en-US" dirty="0"/>
              <a:t>increment(</a:t>
            </a:r>
            <a:r>
              <a:rPr lang="en-US" i="1" dirty="0"/>
              <a:t>A</a:t>
            </a:r>
            <a:r>
              <a:rPr lang="en-US" dirty="0"/>
              <a:t>) - add 1 (initially 0)</a:t>
            </a:r>
          </a:p>
          <a:p>
            <a:pPr lvl="0"/>
            <a:r>
              <a:rPr lang="en-US" dirty="0"/>
              <a:t>Implementation:</a:t>
            </a:r>
          </a:p>
          <a:p>
            <a:pPr lvl="1"/>
            <a:r>
              <a:rPr lang="en-US" i="1" dirty="0"/>
              <a:t>k</a:t>
            </a:r>
            <a:r>
              <a:rPr lang="en-US" dirty="0"/>
              <a:t>-element binary array</a:t>
            </a:r>
          </a:p>
          <a:p>
            <a:pPr lvl="1"/>
            <a:r>
              <a:rPr lang="en-US" dirty="0"/>
              <a:t>use ripple-carry algorithm</a:t>
            </a:r>
          </a:p>
          <a:p>
            <a:pPr lvl="0"/>
            <a:r>
              <a:rPr lang="en-US" dirty="0"/>
              <a:t>Cursory analysis: </a:t>
            </a:r>
          </a:p>
          <a:p>
            <a:pPr lvl="1"/>
            <a:r>
              <a:rPr lang="en-US" dirty="0"/>
              <a:t>A single execution of increment takes </a:t>
            </a:r>
            <a:r>
              <a:rPr lang="en-US" i="1" dirty="0"/>
              <a:t>O</a:t>
            </a:r>
            <a:r>
              <a:rPr lang="en-US" dirty="0"/>
              <a:t>(</a:t>
            </a:r>
            <a:r>
              <a:rPr lang="en-US" i="1" dirty="0"/>
              <a:t>k</a:t>
            </a:r>
            <a:r>
              <a:rPr lang="en-US" dirty="0"/>
              <a:t>) in the worst case (when A contains all 1s)</a:t>
            </a:r>
          </a:p>
          <a:p>
            <a:pPr lvl="1"/>
            <a:r>
              <a:rPr lang="en-US" dirty="0"/>
              <a:t>So a sequence of </a:t>
            </a:r>
            <a:r>
              <a:rPr lang="en-US" i="1" dirty="0"/>
              <a:t>n</a:t>
            </a:r>
            <a:r>
              <a:rPr lang="en-US" dirty="0"/>
              <a:t> executions takes </a:t>
            </a:r>
            <a:r>
              <a:rPr lang="en-US" i="1" dirty="0"/>
              <a:t>O</a:t>
            </a:r>
            <a:r>
              <a:rPr lang="en-US" dirty="0"/>
              <a:t>(</a:t>
            </a:r>
            <a:r>
              <a:rPr lang="en-US" i="1" dirty="0"/>
              <a:t>nk</a:t>
            </a:r>
            <a:r>
              <a:rPr lang="en-US" dirty="0"/>
              <a:t>) in worst case (suppose initial counter is 0). </a:t>
            </a:r>
          </a:p>
          <a:p>
            <a:pPr lvl="1"/>
            <a:r>
              <a:rPr lang="en-US" dirty="0"/>
              <a:t>This bound is correct, but not tight.</a:t>
            </a:r>
          </a:p>
          <a:p>
            <a:pPr lvl="0"/>
            <a:r>
              <a:rPr lang="en-US" dirty="0"/>
              <a:t>The tight bound is </a:t>
            </a:r>
            <a:r>
              <a:rPr lang="en-US" i="1" dirty="0"/>
              <a:t>O</a:t>
            </a:r>
            <a:r>
              <a:rPr lang="en-US" dirty="0"/>
              <a:t>(</a:t>
            </a:r>
            <a:r>
              <a:rPr lang="en-US" i="1" dirty="0"/>
              <a:t>n</a:t>
            </a:r>
            <a:r>
              <a:rPr lang="en-US" dirty="0"/>
              <a:t>) for </a:t>
            </a:r>
            <a:r>
              <a:rPr lang="en-US" i="1" dirty="0"/>
              <a:t>n</a:t>
            </a:r>
            <a:r>
              <a:rPr lang="en-US" dirty="0"/>
              <a:t> executions</a:t>
            </a:r>
          </a:p>
        </p:txBody>
      </p:sp>
      <p:sp>
        <p:nvSpPr>
          <p:cNvPr id="4" name="Slide Number Placeholder 3"/>
          <p:cNvSpPr>
            <a:spLocks noGrp="1"/>
          </p:cNvSpPr>
          <p:nvPr>
            <p:ph type="sldNum" sz="quarter" idx="12"/>
          </p:nvPr>
        </p:nvSpPr>
        <p:spPr/>
        <p:txBody>
          <a:bodyPr/>
          <a:lstStyle/>
          <a:p>
            <a:fld id="{D5B2749A-5417-4DFA-A5F9-941BA913BA43}" type="slidenum">
              <a:rPr lang="en-US" smtClean="0"/>
              <a:t>11</a:t>
            </a:fld>
            <a:endParaRPr lang="en-US" dirty="0"/>
          </a:p>
        </p:txBody>
      </p:sp>
    </p:spTree>
    <p:extLst>
      <p:ext uri="{BB962C8B-B14F-4D97-AF65-F5344CB8AC3E}">
        <p14:creationId xmlns:p14="http://schemas.microsoft.com/office/powerpoint/2010/main" val="83141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Analysis</a:t>
            </a:r>
          </a:p>
        </p:txBody>
      </p:sp>
      <p:sp>
        <p:nvSpPr>
          <p:cNvPr id="3" name="Content Placeholder 2"/>
          <p:cNvSpPr>
            <a:spLocks noGrp="1"/>
          </p:cNvSpPr>
          <p:nvPr>
            <p:ph idx="1"/>
          </p:nvPr>
        </p:nvSpPr>
        <p:spPr/>
        <p:txBody>
          <a:bodyPr>
            <a:normAutofit fontScale="77500" lnSpcReduction="20000"/>
          </a:bodyPr>
          <a:lstStyle/>
          <a:p>
            <a:pPr lvl="0"/>
            <a:r>
              <a:rPr lang="en-US" dirty="0"/>
              <a:t>The first method of analysis is to simply add up the cost of n successive operations, divide by the number of operations, n, and obtain the average or amortized cost per operation.  In order to employ this approach, one would have to know what each operation on the container structure was, and what its cost would be.  This method can be employed quite successfully if either </a:t>
            </a:r>
          </a:p>
          <a:p>
            <a:pPr lvl="1"/>
            <a:r>
              <a:rPr lang="en-US" dirty="0"/>
              <a:t>evaluate after the fact what the total cost of the n observed operations was, or</a:t>
            </a:r>
          </a:p>
          <a:p>
            <a:pPr lvl="1"/>
            <a:r>
              <a:rPr lang="en-US" dirty="0"/>
              <a:t>working with a structure that only has a single operation (like the binary counter)</a:t>
            </a:r>
          </a:p>
          <a:p>
            <a:pPr lvl="0"/>
            <a:r>
              <a:rPr lang="en-US" dirty="0"/>
              <a:t>In general, given a container, we will not know in advance the succession of operations that are to be requested.</a:t>
            </a:r>
          </a:p>
          <a:p>
            <a:endParaRPr lang="en-US" dirty="0"/>
          </a:p>
        </p:txBody>
      </p:sp>
      <p:sp>
        <p:nvSpPr>
          <p:cNvPr id="4" name="Slide Number Placeholder 3"/>
          <p:cNvSpPr>
            <a:spLocks noGrp="1"/>
          </p:cNvSpPr>
          <p:nvPr>
            <p:ph type="sldNum" sz="quarter" idx="12"/>
          </p:nvPr>
        </p:nvSpPr>
        <p:spPr/>
        <p:txBody>
          <a:bodyPr/>
          <a:lstStyle/>
          <a:p>
            <a:fld id="{D5B2749A-5417-4DFA-A5F9-941BA913BA43}" type="slidenum">
              <a:rPr lang="en-US" smtClean="0"/>
              <a:t>12</a:t>
            </a:fld>
            <a:endParaRPr lang="en-US" dirty="0"/>
          </a:p>
        </p:txBody>
      </p:sp>
    </p:spTree>
    <p:extLst>
      <p:ext uri="{BB962C8B-B14F-4D97-AF65-F5344CB8AC3E}">
        <p14:creationId xmlns:p14="http://schemas.microsoft.com/office/powerpoint/2010/main" val="113059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Aggregate Method</a:t>
            </a:r>
          </a:p>
        </p:txBody>
      </p:sp>
      <p:sp>
        <p:nvSpPr>
          <p:cNvPr id="3" name="Content Placeholder 2"/>
          <p:cNvSpPr>
            <a:spLocks noGrp="1"/>
          </p:cNvSpPr>
          <p:nvPr>
            <p:ph idx="1"/>
          </p:nvPr>
        </p:nvSpPr>
        <p:spPr/>
        <p:txBody>
          <a:bodyPr/>
          <a:lstStyle/>
          <a:p>
            <a:pPr lvl="0"/>
            <a:r>
              <a:rPr lang="en-US" dirty="0"/>
              <a:t>Show that a sequence of </a:t>
            </a:r>
            <a:r>
              <a:rPr lang="en-US" i="1" dirty="0"/>
              <a:t>n</a:t>
            </a:r>
            <a:r>
              <a:rPr lang="en-US" dirty="0"/>
              <a:t> operations takes </a:t>
            </a:r>
            <a:r>
              <a:rPr lang="en-US" i="1" dirty="0"/>
              <a:t>T(n)</a:t>
            </a:r>
            <a:r>
              <a:rPr lang="en-US" dirty="0"/>
              <a:t> time</a:t>
            </a:r>
          </a:p>
          <a:p>
            <a:pPr lvl="0"/>
            <a:r>
              <a:rPr lang="en-US" dirty="0"/>
              <a:t>We can then say that the amortized cost per operation is </a:t>
            </a:r>
            <a:r>
              <a:rPr lang="en-US" i="1" dirty="0"/>
              <a:t>T(n)/n</a:t>
            </a:r>
            <a:endParaRPr lang="en-US" dirty="0"/>
          </a:p>
          <a:p>
            <a:pPr lvl="0"/>
            <a:r>
              <a:rPr lang="en-US" dirty="0"/>
              <a:t>Makes no distinction between operation types</a:t>
            </a:r>
          </a:p>
          <a:p>
            <a:endParaRPr lang="en-US" dirty="0"/>
          </a:p>
        </p:txBody>
      </p:sp>
      <p:sp>
        <p:nvSpPr>
          <p:cNvPr id="4" name="Slide Number Placeholder 3"/>
          <p:cNvSpPr>
            <a:spLocks noGrp="1"/>
          </p:cNvSpPr>
          <p:nvPr>
            <p:ph type="sldNum" sz="quarter" idx="12"/>
          </p:nvPr>
        </p:nvSpPr>
        <p:spPr/>
        <p:txBody>
          <a:bodyPr/>
          <a:lstStyle/>
          <a:p>
            <a:fld id="{D5B2749A-5417-4DFA-A5F9-941BA913BA43}" type="slidenum">
              <a:rPr lang="en-US" smtClean="0"/>
              <a:t>13</a:t>
            </a:fld>
            <a:endParaRPr lang="en-US" dirty="0"/>
          </a:p>
        </p:txBody>
      </p:sp>
    </p:spTree>
    <p:extLst>
      <p:ext uri="{BB962C8B-B14F-4D97-AF65-F5344CB8AC3E}">
        <p14:creationId xmlns:p14="http://schemas.microsoft.com/office/powerpoint/2010/main" val="666268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Simple Argument for Augmented Stack</a:t>
            </a:r>
          </a:p>
        </p:txBody>
      </p:sp>
      <p:sp>
        <p:nvSpPr>
          <p:cNvPr id="3" name="Content Placeholder 2"/>
          <p:cNvSpPr>
            <a:spLocks noGrp="1"/>
          </p:cNvSpPr>
          <p:nvPr>
            <p:ph idx="1"/>
          </p:nvPr>
        </p:nvSpPr>
        <p:spPr/>
        <p:txBody>
          <a:bodyPr/>
          <a:lstStyle/>
          <a:p>
            <a:pPr lvl="0"/>
            <a:r>
              <a:rPr lang="en-US" dirty="0"/>
              <a:t>In a sequence of </a:t>
            </a:r>
            <a:r>
              <a:rPr lang="en-US" i="1" dirty="0"/>
              <a:t>n</a:t>
            </a:r>
            <a:r>
              <a:rPr lang="en-US" dirty="0"/>
              <a:t> operations, the stack never holds more than </a:t>
            </a:r>
            <a:r>
              <a:rPr lang="en-US" i="1" dirty="0"/>
              <a:t>n</a:t>
            </a:r>
            <a:r>
              <a:rPr lang="en-US" dirty="0"/>
              <a:t> elements.</a:t>
            </a:r>
          </a:p>
          <a:p>
            <a:pPr lvl="0"/>
            <a:r>
              <a:rPr lang="en-US" dirty="0"/>
              <a:t>So cost of a multipop is </a:t>
            </a:r>
            <a:r>
              <a:rPr lang="en-US" i="1" dirty="0"/>
              <a:t>O(n)</a:t>
            </a:r>
            <a:endParaRPr lang="en-US" dirty="0"/>
          </a:p>
          <a:p>
            <a:pPr lvl="0"/>
            <a:r>
              <a:rPr lang="en-US" dirty="0"/>
              <a:t>So worst-case cost of any sequence of </a:t>
            </a:r>
            <a:r>
              <a:rPr lang="en-US" i="1" dirty="0"/>
              <a:t>n</a:t>
            </a:r>
            <a:r>
              <a:rPr lang="en-US" dirty="0"/>
              <a:t> operations is </a:t>
            </a:r>
            <a:r>
              <a:rPr lang="en-US" i="1" dirty="0"/>
              <a:t>O(n</a:t>
            </a:r>
            <a:r>
              <a:rPr lang="en-US" i="1" baseline="30000" dirty="0"/>
              <a:t>2</a:t>
            </a:r>
            <a:r>
              <a:rPr lang="en-US" i="1" dirty="0"/>
              <a:t>).</a:t>
            </a:r>
            <a:endParaRPr lang="en-US" dirty="0"/>
          </a:p>
          <a:p>
            <a:pPr lvl="0"/>
            <a:r>
              <a:rPr lang="en-US" dirty="0"/>
              <a:t>But this is an over-estimate!</a:t>
            </a:r>
          </a:p>
          <a:p>
            <a:endParaRPr lang="en-US" dirty="0"/>
          </a:p>
        </p:txBody>
      </p:sp>
      <p:sp>
        <p:nvSpPr>
          <p:cNvPr id="4" name="Slide Number Placeholder 3"/>
          <p:cNvSpPr>
            <a:spLocks noGrp="1"/>
          </p:cNvSpPr>
          <p:nvPr>
            <p:ph type="sldNum" sz="quarter" idx="12"/>
          </p:nvPr>
        </p:nvSpPr>
        <p:spPr/>
        <p:txBody>
          <a:bodyPr/>
          <a:lstStyle/>
          <a:p>
            <a:fld id="{D5B2749A-5417-4DFA-A5F9-941BA913BA43}" type="slidenum">
              <a:rPr lang="en-US" smtClean="0"/>
              <a:t>14</a:t>
            </a:fld>
            <a:endParaRPr lang="en-US" dirty="0"/>
          </a:p>
        </p:txBody>
      </p:sp>
    </p:spTree>
    <p:extLst>
      <p:ext uri="{BB962C8B-B14F-4D97-AF65-F5344CB8AC3E}">
        <p14:creationId xmlns:p14="http://schemas.microsoft.com/office/powerpoint/2010/main" val="490344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Aggregate Method for Augmented Stack</a:t>
            </a:r>
          </a:p>
        </p:txBody>
      </p:sp>
      <p:sp>
        <p:nvSpPr>
          <p:cNvPr id="3" name="Content Placeholder 2"/>
          <p:cNvSpPr>
            <a:spLocks noGrp="1"/>
          </p:cNvSpPr>
          <p:nvPr>
            <p:ph idx="1"/>
          </p:nvPr>
        </p:nvSpPr>
        <p:spPr/>
        <p:txBody>
          <a:bodyPr/>
          <a:lstStyle/>
          <a:p>
            <a:pPr lvl="0"/>
            <a:r>
              <a:rPr lang="en-US" dirty="0"/>
              <a:t>Key idea:  total number of elements popped in the entire sequence is at most the total number of Pushes done.</a:t>
            </a:r>
          </a:p>
          <a:p>
            <a:pPr lvl="1"/>
            <a:r>
              <a:rPr lang="en-US" dirty="0"/>
              <a:t>for both Pop and Multipop</a:t>
            </a:r>
          </a:p>
          <a:p>
            <a:pPr lvl="0"/>
            <a:r>
              <a:rPr lang="en-US" dirty="0"/>
              <a:t>Maximum number of Pushes is </a:t>
            </a:r>
            <a:r>
              <a:rPr lang="en-US" i="1" dirty="0"/>
              <a:t>n.</a:t>
            </a:r>
            <a:endParaRPr lang="en-US" dirty="0"/>
          </a:p>
          <a:p>
            <a:pPr lvl="0"/>
            <a:r>
              <a:rPr lang="en-US" dirty="0"/>
              <a:t>So time for entire sequence is </a:t>
            </a:r>
            <a:r>
              <a:rPr lang="en-US" i="1" dirty="0"/>
              <a:t>O(n)</a:t>
            </a:r>
            <a:r>
              <a:rPr lang="en-US" dirty="0"/>
              <a:t>.</a:t>
            </a:r>
          </a:p>
          <a:p>
            <a:pPr lvl="0"/>
            <a:r>
              <a:rPr lang="en-US" dirty="0"/>
              <a:t>And amortized cost per operation is              </a:t>
            </a:r>
            <a:r>
              <a:rPr lang="en-US" i="1" dirty="0"/>
              <a:t>O(n)/n = O(1).</a:t>
            </a:r>
            <a:endParaRPr lang="en-US" dirty="0"/>
          </a:p>
        </p:txBody>
      </p:sp>
      <p:sp>
        <p:nvSpPr>
          <p:cNvPr id="4" name="Slide Number Placeholder 3"/>
          <p:cNvSpPr>
            <a:spLocks noGrp="1"/>
          </p:cNvSpPr>
          <p:nvPr>
            <p:ph type="sldNum" sz="quarter" idx="12"/>
          </p:nvPr>
        </p:nvSpPr>
        <p:spPr/>
        <p:txBody>
          <a:bodyPr/>
          <a:lstStyle/>
          <a:p>
            <a:fld id="{D5B2749A-5417-4DFA-A5F9-941BA913BA43}" type="slidenum">
              <a:rPr lang="en-US" smtClean="0"/>
              <a:t>15</a:t>
            </a:fld>
            <a:endParaRPr lang="en-US" dirty="0"/>
          </a:p>
        </p:txBody>
      </p:sp>
    </p:spTree>
    <p:extLst>
      <p:ext uri="{BB962C8B-B14F-4D97-AF65-F5344CB8AC3E}">
        <p14:creationId xmlns:p14="http://schemas.microsoft.com/office/powerpoint/2010/main" val="3676281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Aggregate Method for </a:t>
            </a:r>
            <a:r>
              <a:rPr lang="en-US" i="1" dirty="0"/>
              <a:t>k</a:t>
            </a:r>
            <a:r>
              <a:rPr lang="en-US" dirty="0"/>
              <a:t>-Bit Counter</a:t>
            </a:r>
          </a:p>
        </p:txBody>
      </p:sp>
      <p:sp>
        <p:nvSpPr>
          <p:cNvPr id="3" name="Content Placeholder 2"/>
          <p:cNvSpPr>
            <a:spLocks noGrp="1"/>
          </p:cNvSpPr>
          <p:nvPr>
            <p:ph idx="1"/>
          </p:nvPr>
        </p:nvSpPr>
        <p:spPr/>
        <p:txBody>
          <a:bodyPr/>
          <a:lstStyle/>
          <a:p>
            <a:pPr lvl="0"/>
            <a:r>
              <a:rPr lang="en-US" dirty="0"/>
              <a:t>Worst-case time for an increment is </a:t>
            </a:r>
            <a:r>
              <a:rPr lang="en-US" i="1" dirty="0"/>
              <a:t>O(k)</a:t>
            </a:r>
            <a:r>
              <a:rPr lang="en-US" dirty="0"/>
              <a:t>, occurs when all </a:t>
            </a:r>
            <a:r>
              <a:rPr lang="en-US" i="1" dirty="0"/>
              <a:t>k</a:t>
            </a:r>
            <a:r>
              <a:rPr lang="en-US" dirty="0"/>
              <a:t> bits are flipped</a:t>
            </a:r>
          </a:p>
          <a:p>
            <a:pPr lvl="0"/>
            <a:r>
              <a:rPr lang="en-US" dirty="0"/>
              <a:t>But in a sequence of </a:t>
            </a:r>
            <a:r>
              <a:rPr lang="en-US" i="1" dirty="0"/>
              <a:t>n</a:t>
            </a:r>
            <a:r>
              <a:rPr lang="en-US" dirty="0"/>
              <a:t> operations, not all of them will cause all </a:t>
            </a:r>
            <a:r>
              <a:rPr lang="en-US" i="1" dirty="0"/>
              <a:t>k</a:t>
            </a:r>
            <a:r>
              <a:rPr lang="en-US" dirty="0"/>
              <a:t> bits to flip</a:t>
            </a:r>
          </a:p>
          <a:p>
            <a:pPr lvl="1"/>
            <a:r>
              <a:rPr lang="en-US" dirty="0"/>
              <a:t>bit 0 flips with every increment</a:t>
            </a:r>
          </a:p>
          <a:p>
            <a:pPr lvl="1"/>
            <a:r>
              <a:rPr lang="en-US" dirty="0"/>
              <a:t>bit 1 flips with every 2nd increment</a:t>
            </a:r>
          </a:p>
          <a:p>
            <a:pPr lvl="1"/>
            <a:r>
              <a:rPr lang="en-US" dirty="0"/>
              <a:t>bit 2 flips with every 4th increment …</a:t>
            </a:r>
          </a:p>
          <a:p>
            <a:pPr lvl="1"/>
            <a:r>
              <a:rPr lang="en-US" dirty="0"/>
              <a:t>bit k flips with every 2</a:t>
            </a:r>
            <a:r>
              <a:rPr lang="en-US" i="1" baseline="30000" dirty="0"/>
              <a:t>k</a:t>
            </a:r>
            <a:r>
              <a:rPr lang="en-US" dirty="0"/>
              <a:t>-th increment</a:t>
            </a:r>
          </a:p>
          <a:p>
            <a:endParaRPr lang="en-US" dirty="0"/>
          </a:p>
        </p:txBody>
      </p:sp>
      <p:sp>
        <p:nvSpPr>
          <p:cNvPr id="4" name="Slide Number Placeholder 3"/>
          <p:cNvSpPr>
            <a:spLocks noGrp="1"/>
          </p:cNvSpPr>
          <p:nvPr>
            <p:ph type="sldNum" sz="quarter" idx="12"/>
          </p:nvPr>
        </p:nvSpPr>
        <p:spPr/>
        <p:txBody>
          <a:bodyPr/>
          <a:lstStyle/>
          <a:p>
            <a:fld id="{D5B2749A-5417-4DFA-A5F9-941BA913BA43}" type="slidenum">
              <a:rPr lang="en-US" smtClean="0"/>
              <a:t>16</a:t>
            </a:fld>
            <a:endParaRPr lang="en-US" dirty="0"/>
          </a:p>
        </p:txBody>
      </p:sp>
    </p:spTree>
    <p:extLst>
      <p:ext uri="{BB962C8B-B14F-4D97-AF65-F5344CB8AC3E}">
        <p14:creationId xmlns:p14="http://schemas.microsoft.com/office/powerpoint/2010/main" val="2208546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fontScale="90000"/>
          </a:bodyPr>
          <a:lstStyle/>
          <a:p>
            <a:r>
              <a:rPr lang="en-US" dirty="0"/>
              <a:t>Aggregate Method for </a:t>
            </a:r>
            <a:r>
              <a:rPr lang="en-US" i="1" dirty="0"/>
              <a:t>k</a:t>
            </a:r>
            <a:r>
              <a:rPr lang="en-US" dirty="0"/>
              <a:t>-Bit Counter</a:t>
            </a:r>
          </a:p>
        </p:txBody>
      </p:sp>
      <p:sp>
        <p:nvSpPr>
          <p:cNvPr id="3" name="Content Placeholder 2"/>
          <p:cNvSpPr>
            <a:spLocks noGrp="1"/>
          </p:cNvSpPr>
          <p:nvPr>
            <p:ph idx="1"/>
          </p:nvPr>
        </p:nvSpPr>
        <p:spPr>
          <a:xfrm>
            <a:off x="-9939" y="1066800"/>
            <a:ext cx="9144000" cy="5334000"/>
          </a:xfrm>
        </p:spPr>
        <p:txBody>
          <a:bodyPr>
            <a:normAutofit fontScale="40000" lnSpcReduction="20000"/>
          </a:bodyPr>
          <a:lstStyle/>
          <a:p>
            <a:pPr marL="0" lvl="0" indent="0">
              <a:buNone/>
            </a:pPr>
            <a:r>
              <a:rPr lang="en-US" sz="4300" dirty="0"/>
              <a:t>Consider an m-bit binary counter with only the increment operation.  Examine a succession of increments and count the number of bits that are flipped on each increment</a:t>
            </a:r>
          </a:p>
          <a:p>
            <a:pPr marL="0" indent="0">
              <a:buNone/>
            </a:pPr>
            <a:r>
              <a:rPr lang="en-US" sz="4300" dirty="0"/>
              <a:t> </a:t>
            </a:r>
          </a:p>
          <a:p>
            <a:pPr marL="457200" lvl="1" indent="0">
              <a:buNone/>
            </a:pPr>
            <a:r>
              <a:rPr lang="en-US" sz="4300" dirty="0"/>
              <a:t>         0    0    0    0    0    0    0    0    0    0    0    0				start state</a:t>
            </a:r>
          </a:p>
          <a:p>
            <a:pPr marL="0" indent="0">
              <a:buNone/>
            </a:pPr>
            <a:r>
              <a:rPr lang="en-US" sz="4300" dirty="0"/>
              <a:t>	0    0    0    0    0    0    0    0    0    0    0    </a:t>
            </a:r>
            <a:r>
              <a:rPr lang="en-US" sz="4300" u="sng" dirty="0"/>
              <a:t>1</a:t>
            </a:r>
            <a:r>
              <a:rPr lang="en-US" sz="4300" dirty="0"/>
              <a:t>				1 bit changed</a:t>
            </a:r>
          </a:p>
          <a:p>
            <a:pPr marL="0" indent="0">
              <a:buNone/>
            </a:pPr>
            <a:r>
              <a:rPr lang="en-US" sz="4300" dirty="0"/>
              <a:t>	0    0    0    0    0    0    0    0    0    0    </a:t>
            </a:r>
            <a:r>
              <a:rPr lang="en-US" sz="4300" u="sng" dirty="0"/>
              <a:t>1    0</a:t>
            </a:r>
            <a:r>
              <a:rPr lang="en-US" sz="4300" dirty="0"/>
              <a:t>				2 bits changed</a:t>
            </a:r>
          </a:p>
          <a:p>
            <a:pPr marL="0" indent="0">
              <a:buNone/>
            </a:pPr>
            <a:r>
              <a:rPr lang="en-US" sz="4300" dirty="0"/>
              <a:t>	0    0    0    0    0    0    0    0    0    0    1    </a:t>
            </a:r>
            <a:r>
              <a:rPr lang="en-US" sz="4300" u="sng" dirty="0"/>
              <a:t>1</a:t>
            </a:r>
            <a:r>
              <a:rPr lang="en-US" sz="4300" dirty="0"/>
              <a:t>				1 bit changed</a:t>
            </a:r>
          </a:p>
          <a:p>
            <a:pPr marL="0" indent="0">
              <a:buNone/>
            </a:pPr>
            <a:r>
              <a:rPr lang="en-US" sz="4300" dirty="0"/>
              <a:t>	0    0    0    0    0    0    0    0    0    </a:t>
            </a:r>
            <a:r>
              <a:rPr lang="en-US" sz="4300" u="sng" dirty="0"/>
              <a:t>1    0    0</a:t>
            </a:r>
            <a:r>
              <a:rPr lang="en-US" sz="4300" dirty="0"/>
              <a:t>				3 bits changed</a:t>
            </a:r>
          </a:p>
          <a:p>
            <a:pPr marL="0" indent="0">
              <a:buNone/>
            </a:pPr>
            <a:r>
              <a:rPr lang="en-US" sz="4300" dirty="0"/>
              <a:t>	0    0    0    0    0    0    0    0    0    1    0    </a:t>
            </a:r>
            <a:r>
              <a:rPr lang="en-US" sz="4300" u="sng" dirty="0"/>
              <a:t>1</a:t>
            </a:r>
            <a:r>
              <a:rPr lang="en-US" sz="4300" dirty="0"/>
              <a:t>				1 bit changed</a:t>
            </a:r>
          </a:p>
          <a:p>
            <a:pPr marL="0" indent="0">
              <a:buNone/>
            </a:pPr>
            <a:r>
              <a:rPr lang="en-US" sz="4300" dirty="0"/>
              <a:t>	0    0    0    0    0    0    0    0    0    1    </a:t>
            </a:r>
            <a:r>
              <a:rPr lang="en-US" sz="4300" u="sng" dirty="0"/>
              <a:t>1    0</a:t>
            </a:r>
            <a:r>
              <a:rPr lang="en-US" sz="4300" dirty="0"/>
              <a:t>				2 bits changed</a:t>
            </a:r>
          </a:p>
          <a:p>
            <a:pPr marL="0" indent="0">
              <a:buNone/>
            </a:pPr>
            <a:r>
              <a:rPr lang="en-US" sz="4300" dirty="0"/>
              <a:t>	0    0    0    0    0    0    0    0    0    1    1    </a:t>
            </a:r>
            <a:r>
              <a:rPr lang="en-US" sz="4300" u="sng" dirty="0"/>
              <a:t>1</a:t>
            </a:r>
            <a:r>
              <a:rPr lang="en-US" sz="4300" dirty="0"/>
              <a:t>				1 bit changed</a:t>
            </a:r>
          </a:p>
          <a:p>
            <a:pPr marL="0" indent="0">
              <a:buNone/>
            </a:pPr>
            <a:r>
              <a:rPr lang="en-US" sz="4300" dirty="0"/>
              <a:t>	0    0    0    0    0    0    0    0    </a:t>
            </a:r>
            <a:r>
              <a:rPr lang="en-US" sz="4300" u="sng" dirty="0"/>
              <a:t>1    0    0    0</a:t>
            </a:r>
            <a:r>
              <a:rPr lang="en-US" sz="4300" dirty="0"/>
              <a:t>				4 bits changed</a:t>
            </a:r>
          </a:p>
          <a:p>
            <a:pPr marL="0" indent="0">
              <a:buNone/>
            </a:pPr>
            <a:r>
              <a:rPr lang="en-US" sz="4300" dirty="0"/>
              <a:t>	0    0    0    0    0    0    0    0    1    0    0    </a:t>
            </a:r>
            <a:r>
              <a:rPr lang="en-US" sz="4300" u="sng" dirty="0"/>
              <a:t>1</a:t>
            </a:r>
            <a:r>
              <a:rPr lang="en-US" sz="4300" dirty="0"/>
              <a:t>				1 bit changed</a:t>
            </a:r>
          </a:p>
          <a:p>
            <a:pPr marL="0" indent="0">
              <a:buNone/>
            </a:pPr>
            <a:r>
              <a:rPr lang="en-US" sz="4300" dirty="0"/>
              <a:t>	0    0    0    0    0    0    0    0    1    0    </a:t>
            </a:r>
            <a:r>
              <a:rPr lang="en-US" sz="4300" u="sng" dirty="0"/>
              <a:t>1    0</a:t>
            </a:r>
            <a:r>
              <a:rPr lang="en-US" sz="4300" dirty="0"/>
              <a:t>				2 bits changed</a:t>
            </a:r>
          </a:p>
          <a:p>
            <a:pPr marL="0" indent="0">
              <a:buNone/>
            </a:pPr>
            <a:r>
              <a:rPr lang="en-US" sz="4300" dirty="0"/>
              <a:t>	0    0    0    0    0    0    0    0    1    0    1    </a:t>
            </a:r>
            <a:r>
              <a:rPr lang="en-US" sz="4300" u="sng" dirty="0"/>
              <a:t>1</a:t>
            </a:r>
            <a:r>
              <a:rPr lang="en-US" sz="4300" dirty="0"/>
              <a:t>				1 bit changed</a:t>
            </a:r>
          </a:p>
          <a:p>
            <a:pPr marL="0" indent="0">
              <a:buNone/>
            </a:pPr>
            <a:r>
              <a:rPr lang="en-US" sz="4300" dirty="0"/>
              <a:t>	0    0    0    0    0    0    0    0    1    </a:t>
            </a:r>
            <a:r>
              <a:rPr lang="en-US" sz="4300" u="sng" dirty="0"/>
              <a:t>1    0    0</a:t>
            </a:r>
            <a:r>
              <a:rPr lang="en-US" sz="4300" dirty="0"/>
              <a:t>				3 bits changed</a:t>
            </a:r>
          </a:p>
          <a:p>
            <a:pPr marL="0" indent="0">
              <a:buNone/>
            </a:pPr>
            <a:r>
              <a:rPr lang="en-US" sz="4300" dirty="0"/>
              <a:t>	0    0    0    0    0    0    0    0    1    1    0    </a:t>
            </a:r>
            <a:r>
              <a:rPr lang="en-US" sz="4300" u="sng" dirty="0"/>
              <a:t>1</a:t>
            </a:r>
            <a:r>
              <a:rPr lang="en-US" sz="4300" dirty="0"/>
              <a:t>				1 bit changed</a:t>
            </a:r>
          </a:p>
          <a:p>
            <a:pPr marL="0" indent="0">
              <a:buNone/>
            </a:pPr>
            <a:r>
              <a:rPr lang="en-US" sz="4300" dirty="0"/>
              <a:t>	0    0    0    0    0    0    0    0    1    1    </a:t>
            </a:r>
            <a:r>
              <a:rPr lang="en-US" sz="4300" u="sng" dirty="0"/>
              <a:t>1    0</a:t>
            </a:r>
            <a:r>
              <a:rPr lang="en-US" sz="4300" dirty="0"/>
              <a:t>				2 bits changed</a:t>
            </a:r>
          </a:p>
          <a:p>
            <a:pPr marL="0" indent="0">
              <a:buNone/>
            </a:pPr>
            <a:r>
              <a:rPr lang="en-US" sz="4300" dirty="0"/>
              <a:t>	0    0    0    0    0    0    0    0    1    1    1    </a:t>
            </a:r>
            <a:r>
              <a:rPr lang="en-US" sz="4300" u="sng" dirty="0"/>
              <a:t>1</a:t>
            </a:r>
            <a:r>
              <a:rPr lang="en-US" sz="4300" dirty="0"/>
              <a:t>				1 bit changed</a:t>
            </a:r>
          </a:p>
          <a:p>
            <a:pPr marL="0" indent="0">
              <a:buNone/>
            </a:pPr>
            <a:r>
              <a:rPr lang="en-US" sz="4300" dirty="0"/>
              <a:t>	0    0    0    0    0    0    0    </a:t>
            </a:r>
            <a:r>
              <a:rPr lang="en-US" sz="4300" u="sng" dirty="0"/>
              <a:t>1    0    0    0    0</a:t>
            </a:r>
            <a:r>
              <a:rPr lang="en-US" sz="4300" dirty="0"/>
              <a:t>				5 bits changed</a:t>
            </a:r>
          </a:p>
          <a:p>
            <a:pPr marL="0" indent="0">
              <a:buNone/>
            </a:pPr>
            <a:endParaRPr lang="en-US" dirty="0"/>
          </a:p>
        </p:txBody>
      </p:sp>
      <p:sp>
        <p:nvSpPr>
          <p:cNvPr id="4" name="Slide Number Placeholder 3"/>
          <p:cNvSpPr>
            <a:spLocks noGrp="1"/>
          </p:cNvSpPr>
          <p:nvPr>
            <p:ph type="sldNum" sz="quarter" idx="12"/>
          </p:nvPr>
        </p:nvSpPr>
        <p:spPr/>
        <p:txBody>
          <a:bodyPr/>
          <a:lstStyle/>
          <a:p>
            <a:fld id="{D5B2749A-5417-4DFA-A5F9-941BA913BA43}" type="slidenum">
              <a:rPr lang="en-US" smtClean="0"/>
              <a:t>17</a:t>
            </a:fld>
            <a:endParaRPr lang="en-US" dirty="0"/>
          </a:p>
        </p:txBody>
      </p:sp>
    </p:spTree>
    <p:extLst>
      <p:ext uri="{BB962C8B-B14F-4D97-AF65-F5344CB8AC3E}">
        <p14:creationId xmlns:p14="http://schemas.microsoft.com/office/powerpoint/2010/main" val="1205093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Aggregate Method for </a:t>
            </a:r>
            <a:r>
              <a:rPr lang="en-US" i="1" dirty="0"/>
              <a:t>k</a:t>
            </a:r>
            <a:r>
              <a:rPr lang="en-US" dirty="0"/>
              <a:t>-Bit Counter</a:t>
            </a:r>
          </a:p>
        </p:txBody>
      </p:sp>
      <p:sp>
        <p:nvSpPr>
          <p:cNvPr id="3" name="Content Placeholder 2"/>
          <p:cNvSpPr>
            <a:spLocks noGrp="1"/>
          </p:cNvSpPr>
          <p:nvPr>
            <p:ph idx="1"/>
          </p:nvPr>
        </p:nvSpPr>
        <p:spPr/>
        <p:txBody>
          <a:bodyPr/>
          <a:lstStyle/>
          <a:p>
            <a:pPr lvl="0"/>
            <a:r>
              <a:rPr lang="en-US" dirty="0"/>
              <a:t>Total number of bit flips in </a:t>
            </a:r>
            <a:r>
              <a:rPr lang="en-US" i="1" dirty="0"/>
              <a:t>n</a:t>
            </a:r>
            <a:r>
              <a:rPr lang="en-US" dirty="0"/>
              <a:t> increment operations is</a:t>
            </a:r>
          </a:p>
          <a:p>
            <a:pPr lvl="1"/>
            <a:r>
              <a:rPr lang="en-US" i="1" dirty="0"/>
              <a:t>n + n/2 + n/4 + … + n/2</a:t>
            </a:r>
            <a:r>
              <a:rPr lang="en-US" i="1" baseline="30000" dirty="0"/>
              <a:t>k</a:t>
            </a:r>
            <a:r>
              <a:rPr lang="en-US" i="1" dirty="0"/>
              <a:t> &lt; 2n</a:t>
            </a:r>
            <a:endParaRPr lang="en-US" dirty="0"/>
          </a:p>
          <a:p>
            <a:pPr lvl="0"/>
            <a:r>
              <a:rPr lang="en-US" dirty="0"/>
              <a:t>So total cost of the sequence is </a:t>
            </a:r>
            <a:r>
              <a:rPr lang="en-US" i="1" dirty="0"/>
              <a:t>O(n).</a:t>
            </a:r>
            <a:endParaRPr lang="en-US" dirty="0"/>
          </a:p>
          <a:p>
            <a:pPr lvl="0"/>
            <a:r>
              <a:rPr lang="en-US" dirty="0"/>
              <a:t>Amortized cost per operation is </a:t>
            </a:r>
            <a:r>
              <a:rPr lang="en-US" i="1" dirty="0"/>
              <a:t>O(n)/n = O(1).</a:t>
            </a:r>
            <a:endParaRPr lang="en-US" dirty="0"/>
          </a:p>
          <a:p>
            <a:endParaRPr lang="en-US" dirty="0"/>
          </a:p>
        </p:txBody>
      </p:sp>
      <p:sp>
        <p:nvSpPr>
          <p:cNvPr id="4" name="Slide Number Placeholder 3"/>
          <p:cNvSpPr>
            <a:spLocks noGrp="1"/>
          </p:cNvSpPr>
          <p:nvPr>
            <p:ph type="sldNum" sz="quarter" idx="12"/>
          </p:nvPr>
        </p:nvSpPr>
        <p:spPr/>
        <p:txBody>
          <a:bodyPr/>
          <a:lstStyle/>
          <a:p>
            <a:fld id="{D5B2749A-5417-4DFA-A5F9-941BA913BA43}" type="slidenum">
              <a:rPr lang="en-US" smtClean="0"/>
              <a:t>18</a:t>
            </a:fld>
            <a:endParaRPr lang="en-US" dirty="0"/>
          </a:p>
        </p:txBody>
      </p:sp>
    </p:spTree>
    <p:extLst>
      <p:ext uri="{BB962C8B-B14F-4D97-AF65-F5344CB8AC3E}">
        <p14:creationId xmlns:p14="http://schemas.microsoft.com/office/powerpoint/2010/main" val="565881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Accounting Method</a:t>
            </a:r>
          </a:p>
        </p:txBody>
      </p:sp>
      <p:sp>
        <p:nvSpPr>
          <p:cNvPr id="3" name="Content Placeholder 2"/>
          <p:cNvSpPr>
            <a:spLocks noGrp="1"/>
          </p:cNvSpPr>
          <p:nvPr>
            <p:ph idx="1"/>
          </p:nvPr>
        </p:nvSpPr>
        <p:spPr/>
        <p:txBody>
          <a:bodyPr>
            <a:normAutofit fontScale="70000" lnSpcReduction="20000"/>
          </a:bodyPr>
          <a:lstStyle/>
          <a:p>
            <a:pPr lvl="0"/>
            <a:r>
              <a:rPr lang="en-US" dirty="0"/>
              <a:t>Assign a cost, called the "amortized cost", to each operation</a:t>
            </a:r>
          </a:p>
          <a:p>
            <a:pPr lvl="0"/>
            <a:r>
              <a:rPr lang="en-US" dirty="0"/>
              <a:t>amortized cost is more or less than actual cost</a:t>
            </a:r>
          </a:p>
          <a:p>
            <a:pPr lvl="0"/>
            <a:r>
              <a:rPr lang="en-US" dirty="0"/>
              <a:t>Assignment must ensure that the sum of all the amortized costs in a sequence is at least the sum of all the actual costs</a:t>
            </a:r>
          </a:p>
          <a:p>
            <a:pPr lvl="1"/>
            <a:r>
              <a:rPr lang="en-US" dirty="0"/>
              <a:t>remember, we want an upper bound on the total cost of the sequence</a:t>
            </a:r>
          </a:p>
          <a:p>
            <a:pPr lvl="0"/>
            <a:r>
              <a:rPr lang="en-US" dirty="0"/>
              <a:t>For each operation in the sequence:</a:t>
            </a:r>
          </a:p>
          <a:p>
            <a:pPr lvl="1"/>
            <a:r>
              <a:rPr lang="en-US" dirty="0"/>
              <a:t>if amortized cost &gt; actual cost then store extra as a credit with an object in the data structure</a:t>
            </a:r>
          </a:p>
          <a:p>
            <a:pPr lvl="1"/>
            <a:r>
              <a:rPr lang="en-US" dirty="0"/>
              <a:t>if amortized cost &lt; actual cost then use the stored credits to make up the difference</a:t>
            </a:r>
          </a:p>
          <a:p>
            <a:pPr lvl="0"/>
            <a:r>
              <a:rPr lang="en-US" dirty="0"/>
              <a:t>Never allowed to go into the red!  Must have enough credit saved up to pay for any future underestimates</a:t>
            </a:r>
          </a:p>
          <a:p>
            <a:pPr lvl="0"/>
            <a:r>
              <a:rPr lang="en-US" dirty="0"/>
              <a:t>As a comparison, in aggregate analysis, all operations have same amortized costs</a:t>
            </a:r>
          </a:p>
          <a:p>
            <a:endParaRPr lang="en-US" dirty="0"/>
          </a:p>
        </p:txBody>
      </p:sp>
      <p:sp>
        <p:nvSpPr>
          <p:cNvPr id="4" name="Slide Number Placeholder 3"/>
          <p:cNvSpPr>
            <a:spLocks noGrp="1"/>
          </p:cNvSpPr>
          <p:nvPr>
            <p:ph type="sldNum" sz="quarter" idx="12"/>
          </p:nvPr>
        </p:nvSpPr>
        <p:spPr/>
        <p:txBody>
          <a:bodyPr/>
          <a:lstStyle/>
          <a:p>
            <a:fld id="{D5B2749A-5417-4DFA-A5F9-941BA913BA43}" type="slidenum">
              <a:rPr lang="en-US" smtClean="0"/>
              <a:t>19</a:t>
            </a:fld>
            <a:endParaRPr lang="en-US" dirty="0"/>
          </a:p>
        </p:txBody>
      </p:sp>
    </p:spTree>
    <p:extLst>
      <p:ext uri="{BB962C8B-B14F-4D97-AF65-F5344CB8AC3E}">
        <p14:creationId xmlns:p14="http://schemas.microsoft.com/office/powerpoint/2010/main" val="2295872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Amortized Analysis</a:t>
            </a:r>
          </a:p>
        </p:txBody>
      </p:sp>
      <p:sp>
        <p:nvSpPr>
          <p:cNvPr id="3" name="Content Placeholder 2"/>
          <p:cNvSpPr>
            <a:spLocks noGrp="1"/>
          </p:cNvSpPr>
          <p:nvPr>
            <p:ph idx="1"/>
          </p:nvPr>
        </p:nvSpPr>
        <p:spPr/>
        <p:txBody>
          <a:bodyPr>
            <a:normAutofit fontScale="70000" lnSpcReduction="20000"/>
          </a:bodyPr>
          <a:lstStyle/>
          <a:p>
            <a:pPr lvl="0"/>
            <a:r>
              <a:rPr lang="en-US" dirty="0"/>
              <a:t>A data structure is a container for holding data that must be maintained through a succession of inserts, removes, and find/retrieves (or overwrites).  Using a worst-case analysis to determine the cost of each of a succession of these operations can grossly overstate both the total cost and the average cost per operation of "maintaining" this structure.  This is particularly true for self-adjusting structures such as splay trees and heaps.  A better approach is to use an amortized analysis which determines an amortized ("time" averaged) cost per operation that is determined by either:</a:t>
            </a:r>
          </a:p>
          <a:p>
            <a:pPr lvl="1"/>
            <a:r>
              <a:rPr lang="en-US" dirty="0"/>
              <a:t>Finding the total cost of n successive operations (when such a cost can be determined) and dividing by n, or </a:t>
            </a:r>
          </a:p>
          <a:p>
            <a:pPr lvl="1"/>
            <a:r>
              <a:rPr lang="en-US" dirty="0"/>
              <a:t>Associating a potential function with the data structure and evaluating the amortized cost of each operation as the cost of the operation plus the change in potential caused by the operation</a:t>
            </a:r>
          </a:p>
          <a:p>
            <a:endParaRPr lang="en-US" dirty="0"/>
          </a:p>
        </p:txBody>
      </p:sp>
      <p:sp>
        <p:nvSpPr>
          <p:cNvPr id="4" name="Slide Number Placeholder 3"/>
          <p:cNvSpPr>
            <a:spLocks noGrp="1"/>
          </p:cNvSpPr>
          <p:nvPr>
            <p:ph type="sldNum" sz="quarter" idx="12"/>
          </p:nvPr>
        </p:nvSpPr>
        <p:spPr/>
        <p:txBody>
          <a:bodyPr/>
          <a:lstStyle/>
          <a:p>
            <a:fld id="{D5B2749A-5417-4DFA-A5F9-941BA913BA43}" type="slidenum">
              <a:rPr lang="en-US" smtClean="0"/>
              <a:t>2</a:t>
            </a:fld>
            <a:endParaRPr lang="en-US" dirty="0"/>
          </a:p>
        </p:txBody>
      </p:sp>
    </p:spTree>
    <p:extLst>
      <p:ext uri="{BB962C8B-B14F-4D97-AF65-F5344CB8AC3E}">
        <p14:creationId xmlns:p14="http://schemas.microsoft.com/office/powerpoint/2010/main" val="3727963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Accounting Method vs. Aggregate Method</a:t>
            </a:r>
          </a:p>
        </p:txBody>
      </p:sp>
      <p:sp>
        <p:nvSpPr>
          <p:cNvPr id="3" name="Content Placeholder 2"/>
          <p:cNvSpPr>
            <a:spLocks noGrp="1"/>
          </p:cNvSpPr>
          <p:nvPr>
            <p:ph idx="1"/>
          </p:nvPr>
        </p:nvSpPr>
        <p:spPr/>
        <p:txBody>
          <a:bodyPr/>
          <a:lstStyle/>
          <a:p>
            <a:pPr lvl="0"/>
            <a:r>
              <a:rPr lang="en-US" dirty="0"/>
              <a:t>Aggregate method:</a:t>
            </a:r>
          </a:p>
          <a:p>
            <a:pPr lvl="1"/>
            <a:r>
              <a:rPr lang="en-US" dirty="0"/>
              <a:t>first analyze entire sequence</a:t>
            </a:r>
          </a:p>
          <a:p>
            <a:pPr lvl="1"/>
            <a:r>
              <a:rPr lang="en-US" dirty="0"/>
              <a:t>then calculate amortized cost per operation</a:t>
            </a:r>
          </a:p>
          <a:p>
            <a:endParaRPr lang="en-US" dirty="0"/>
          </a:p>
        </p:txBody>
      </p:sp>
      <p:sp>
        <p:nvSpPr>
          <p:cNvPr id="4" name="Slide Number Placeholder 3"/>
          <p:cNvSpPr>
            <a:spLocks noGrp="1"/>
          </p:cNvSpPr>
          <p:nvPr>
            <p:ph type="sldNum" sz="quarter" idx="12"/>
          </p:nvPr>
        </p:nvSpPr>
        <p:spPr/>
        <p:txBody>
          <a:bodyPr/>
          <a:lstStyle/>
          <a:p>
            <a:fld id="{D5B2749A-5417-4DFA-A5F9-941BA913BA43}" type="slidenum">
              <a:rPr lang="en-US" smtClean="0"/>
              <a:t>20</a:t>
            </a:fld>
            <a:endParaRPr lang="en-US" dirty="0"/>
          </a:p>
        </p:txBody>
      </p:sp>
    </p:spTree>
    <p:extLst>
      <p:ext uri="{BB962C8B-B14F-4D97-AF65-F5344CB8AC3E}">
        <p14:creationId xmlns:p14="http://schemas.microsoft.com/office/powerpoint/2010/main" val="2066029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sz="3600" dirty="0"/>
              <a:t>Accounting Method vs. Aggregate Method</a:t>
            </a:r>
          </a:p>
        </p:txBody>
      </p:sp>
      <p:sp>
        <p:nvSpPr>
          <p:cNvPr id="3" name="Content Placeholder 2"/>
          <p:cNvSpPr>
            <a:spLocks noGrp="1"/>
          </p:cNvSpPr>
          <p:nvPr>
            <p:ph idx="1"/>
          </p:nvPr>
        </p:nvSpPr>
        <p:spPr>
          <a:xfrm>
            <a:off x="457200" y="838200"/>
            <a:ext cx="8229600" cy="6019800"/>
          </a:xfrm>
        </p:spPr>
        <p:txBody>
          <a:bodyPr>
            <a:normAutofit fontScale="70000" lnSpcReduction="20000"/>
          </a:bodyPr>
          <a:lstStyle/>
          <a:p>
            <a:pPr lvl="0"/>
            <a:r>
              <a:rPr lang="en-US" dirty="0"/>
              <a:t>Accounting method:</a:t>
            </a:r>
          </a:p>
          <a:p>
            <a:pPr lvl="1"/>
            <a:r>
              <a:rPr lang="en-US" dirty="0"/>
              <a:t>Idea:</a:t>
            </a:r>
          </a:p>
          <a:p>
            <a:pPr lvl="2"/>
            <a:r>
              <a:rPr lang="en-US" dirty="0"/>
              <a:t>Assign differing charges to different operations</a:t>
            </a:r>
          </a:p>
          <a:p>
            <a:pPr lvl="2"/>
            <a:r>
              <a:rPr lang="en-US" dirty="0"/>
              <a:t>The amount of the charge is called amortized cost</a:t>
            </a:r>
          </a:p>
          <a:p>
            <a:pPr lvl="2"/>
            <a:r>
              <a:rPr lang="en-US" dirty="0"/>
              <a:t>amortized cost is more or less than actual cost</a:t>
            </a:r>
          </a:p>
          <a:p>
            <a:pPr lvl="2"/>
            <a:r>
              <a:rPr lang="en-US" dirty="0"/>
              <a:t>When amortized cost </a:t>
            </a:r>
            <a:r>
              <a:rPr lang="en-US" b="1" dirty="0"/>
              <a:t>&gt;</a:t>
            </a:r>
            <a:r>
              <a:rPr lang="en-US" dirty="0"/>
              <a:t> actual cost, the difference is saved in specific objects as credits</a:t>
            </a:r>
          </a:p>
          <a:p>
            <a:pPr lvl="2"/>
            <a:r>
              <a:rPr lang="en-US" dirty="0"/>
              <a:t>The credits can be used by later operations whose amortized cost </a:t>
            </a:r>
            <a:r>
              <a:rPr lang="en-US" b="1" dirty="0"/>
              <a:t>&lt;</a:t>
            </a:r>
            <a:r>
              <a:rPr lang="en-US" dirty="0"/>
              <a:t> actual cost</a:t>
            </a:r>
          </a:p>
          <a:p>
            <a:pPr lvl="1"/>
            <a:r>
              <a:rPr lang="en-US" dirty="0"/>
              <a:t>As a comparison, in aggregate analysis, all operations have same amortized costs.</a:t>
            </a:r>
          </a:p>
          <a:p>
            <a:pPr lvl="1"/>
            <a:r>
              <a:rPr lang="en-US" dirty="0"/>
              <a:t>So:</a:t>
            </a:r>
          </a:p>
          <a:p>
            <a:pPr lvl="2"/>
            <a:r>
              <a:rPr lang="en-US" dirty="0"/>
              <a:t>first assign amortized cost per operation</a:t>
            </a:r>
          </a:p>
          <a:p>
            <a:pPr lvl="2"/>
            <a:r>
              <a:rPr lang="en-US" dirty="0"/>
              <a:t>check that they are valid (never go into the red)</a:t>
            </a:r>
          </a:p>
          <a:p>
            <a:pPr lvl="2"/>
            <a:r>
              <a:rPr lang="en-US" dirty="0"/>
              <a:t>then compute cost of entire sequence of operations</a:t>
            </a:r>
          </a:p>
          <a:p>
            <a:pPr lvl="1"/>
            <a:r>
              <a:rPr lang="en-US" dirty="0"/>
              <a:t>Conditions: </a:t>
            </a:r>
          </a:p>
          <a:p>
            <a:pPr lvl="2"/>
            <a:r>
              <a:rPr lang="en-US" dirty="0"/>
              <a:t>suppose actual cost is </a:t>
            </a:r>
            <a:r>
              <a:rPr lang="en-US" i="1" dirty="0"/>
              <a:t>c</a:t>
            </a:r>
            <a:r>
              <a:rPr lang="en-US" i="1" baseline="-25000" dirty="0"/>
              <a:t>i</a:t>
            </a:r>
            <a:r>
              <a:rPr lang="en-US" dirty="0"/>
              <a:t> for the </a:t>
            </a:r>
            <a:r>
              <a:rPr lang="en-US" i="1" dirty="0"/>
              <a:t>i</a:t>
            </a:r>
            <a:r>
              <a:rPr lang="en-US" dirty="0"/>
              <a:t>th operation in the sequence, and amortized cost is </a:t>
            </a:r>
            <a:r>
              <a:rPr lang="en-US" i="1" dirty="0"/>
              <a:t>c</a:t>
            </a:r>
            <a:r>
              <a:rPr lang="en-US" i="1" baseline="-25000" dirty="0"/>
              <a:t>i</a:t>
            </a:r>
            <a:r>
              <a:rPr lang="en-US" dirty="0"/>
              <a:t>' </a:t>
            </a:r>
          </a:p>
          <a:p>
            <a:pPr lvl="2"/>
            <a:r>
              <a:rPr lang="en-US" dirty="0"/>
              <a:t> </a:t>
            </a:r>
            <a:r>
              <a:rPr lang="en-US" dirty="0">
                <a:sym typeface="Symbol"/>
              </a:rPr>
              <a:t></a:t>
            </a:r>
            <a:r>
              <a:rPr lang="en-US" i="1" baseline="-25000" dirty="0"/>
              <a:t>i</a:t>
            </a:r>
            <a:r>
              <a:rPr lang="en-US" baseline="-25000" dirty="0"/>
              <a:t>=1</a:t>
            </a:r>
            <a:r>
              <a:rPr lang="en-US" i="1" baseline="30000" dirty="0"/>
              <a:t>n </a:t>
            </a:r>
            <a:r>
              <a:rPr lang="en-US" i="1" dirty="0"/>
              <a:t>c</a:t>
            </a:r>
            <a:r>
              <a:rPr lang="en-US" i="1" baseline="-25000" dirty="0"/>
              <a:t>i</a:t>
            </a:r>
            <a:r>
              <a:rPr lang="en-US" dirty="0"/>
              <a:t>' </a:t>
            </a:r>
            <a:r>
              <a:rPr lang="en-US" dirty="0">
                <a:sym typeface="Symbol"/>
              </a:rPr>
              <a:t></a:t>
            </a:r>
            <a:r>
              <a:rPr lang="en-US" i="1" baseline="-25000" dirty="0"/>
              <a:t>i</a:t>
            </a:r>
            <a:r>
              <a:rPr lang="en-US" baseline="-25000" dirty="0"/>
              <a:t>=1</a:t>
            </a:r>
            <a:r>
              <a:rPr lang="en-US" i="1" baseline="30000" dirty="0"/>
              <a:t>n </a:t>
            </a:r>
            <a:r>
              <a:rPr lang="en-US" i="1" dirty="0"/>
              <a:t>c</a:t>
            </a:r>
            <a:r>
              <a:rPr lang="en-US" i="1" baseline="-25000" dirty="0"/>
              <a:t>i </a:t>
            </a:r>
            <a:r>
              <a:rPr lang="en-US" dirty="0"/>
              <a:t> should hold</a:t>
            </a:r>
          </a:p>
          <a:p>
            <a:pPr lvl="3"/>
            <a:r>
              <a:rPr lang="en-US" dirty="0"/>
              <a:t>want to show the average cost per operation is small using amortized cost,  need the total amortized cost is an upper bound of total actual cost</a:t>
            </a:r>
          </a:p>
          <a:p>
            <a:pPr lvl="3"/>
            <a:r>
              <a:rPr lang="en-US" dirty="0"/>
              <a:t>holds for all sequences of operations</a:t>
            </a:r>
          </a:p>
          <a:p>
            <a:pPr lvl="2"/>
            <a:r>
              <a:rPr lang="en-US" dirty="0"/>
              <a:t>Total credits is </a:t>
            </a:r>
            <a:r>
              <a:rPr lang="en-US" dirty="0">
                <a:sym typeface="Symbol"/>
              </a:rPr>
              <a:t></a:t>
            </a:r>
            <a:r>
              <a:rPr lang="en-US" i="1" baseline="-25000" dirty="0"/>
              <a:t>i</a:t>
            </a:r>
            <a:r>
              <a:rPr lang="en-US" baseline="-25000" dirty="0"/>
              <a:t>=1</a:t>
            </a:r>
            <a:r>
              <a:rPr lang="en-US" i="1" baseline="30000" dirty="0"/>
              <a:t>n </a:t>
            </a:r>
            <a:r>
              <a:rPr lang="en-US" i="1" dirty="0"/>
              <a:t>c</a:t>
            </a:r>
            <a:r>
              <a:rPr lang="en-US" i="1" baseline="-25000" dirty="0"/>
              <a:t>i</a:t>
            </a:r>
            <a:r>
              <a:rPr lang="en-US" dirty="0"/>
              <a:t>' - </a:t>
            </a:r>
            <a:r>
              <a:rPr lang="en-US" dirty="0">
                <a:sym typeface="Symbol"/>
              </a:rPr>
              <a:t></a:t>
            </a:r>
            <a:r>
              <a:rPr lang="en-US" i="1" baseline="-25000" dirty="0"/>
              <a:t>i</a:t>
            </a:r>
            <a:r>
              <a:rPr lang="en-US" baseline="-25000" dirty="0"/>
              <a:t>=1</a:t>
            </a:r>
            <a:r>
              <a:rPr lang="en-US" i="1" baseline="30000" dirty="0"/>
              <a:t>n </a:t>
            </a:r>
            <a:r>
              <a:rPr lang="en-US" i="1" dirty="0"/>
              <a:t>c</a:t>
            </a:r>
            <a:r>
              <a:rPr lang="en-US" i="1" baseline="-25000" dirty="0"/>
              <a:t>i </a:t>
            </a:r>
            <a:r>
              <a:rPr lang="en-US" i="1" dirty="0"/>
              <a:t>, </a:t>
            </a:r>
            <a:r>
              <a:rPr lang="en-US" dirty="0"/>
              <a:t>which should be nonnegative </a:t>
            </a:r>
          </a:p>
          <a:p>
            <a:pPr lvl="3"/>
            <a:r>
              <a:rPr lang="en-US" dirty="0"/>
              <a:t>Moreover, </a:t>
            </a:r>
            <a:r>
              <a:rPr lang="en-US" dirty="0">
                <a:sym typeface="Symbol"/>
              </a:rPr>
              <a:t></a:t>
            </a:r>
            <a:r>
              <a:rPr lang="en-US" i="1" baseline="-25000" dirty="0"/>
              <a:t>i</a:t>
            </a:r>
            <a:r>
              <a:rPr lang="en-US" baseline="-25000" dirty="0"/>
              <a:t>=1</a:t>
            </a:r>
            <a:r>
              <a:rPr lang="en-US" i="1" baseline="30000" dirty="0"/>
              <a:t>t </a:t>
            </a:r>
            <a:r>
              <a:rPr lang="en-US" i="1" dirty="0"/>
              <a:t>c</a:t>
            </a:r>
            <a:r>
              <a:rPr lang="en-US" i="1" baseline="-25000" dirty="0"/>
              <a:t>i</a:t>
            </a:r>
            <a:r>
              <a:rPr lang="en-US" dirty="0"/>
              <a:t>' - </a:t>
            </a:r>
            <a:r>
              <a:rPr lang="en-US" dirty="0">
                <a:sym typeface="Symbol"/>
              </a:rPr>
              <a:t></a:t>
            </a:r>
            <a:r>
              <a:rPr lang="en-US" i="1" baseline="-25000" dirty="0"/>
              <a:t>i</a:t>
            </a:r>
            <a:r>
              <a:rPr lang="en-US" baseline="-25000" dirty="0"/>
              <a:t>=1</a:t>
            </a:r>
            <a:r>
              <a:rPr lang="en-US" i="1" baseline="30000" dirty="0"/>
              <a:t>t </a:t>
            </a:r>
            <a:r>
              <a:rPr lang="en-US" i="1" dirty="0"/>
              <a:t>c</a:t>
            </a:r>
            <a:r>
              <a:rPr lang="en-US" i="1" baseline="-25000" dirty="0"/>
              <a:t>i  </a:t>
            </a:r>
            <a:r>
              <a:rPr lang="en-US" dirty="0"/>
              <a:t>≥0 for any</a:t>
            </a:r>
            <a:r>
              <a:rPr lang="en-US" i="1" baseline="-25000" dirty="0"/>
              <a:t> </a:t>
            </a:r>
            <a:r>
              <a:rPr lang="en-US" i="1" dirty="0"/>
              <a:t>t</a:t>
            </a:r>
            <a:r>
              <a:rPr lang="en-US" dirty="0"/>
              <a:t>&gt;0</a:t>
            </a:r>
          </a:p>
        </p:txBody>
      </p:sp>
      <p:sp>
        <p:nvSpPr>
          <p:cNvPr id="4" name="Slide Number Placeholder 3"/>
          <p:cNvSpPr>
            <a:spLocks noGrp="1"/>
          </p:cNvSpPr>
          <p:nvPr>
            <p:ph type="sldNum" sz="quarter" idx="12"/>
          </p:nvPr>
        </p:nvSpPr>
        <p:spPr/>
        <p:txBody>
          <a:bodyPr/>
          <a:lstStyle/>
          <a:p>
            <a:fld id="{D5B2749A-5417-4DFA-A5F9-941BA913BA43}" type="slidenum">
              <a:rPr lang="en-US" smtClean="0"/>
              <a:t>21</a:t>
            </a:fld>
            <a:endParaRPr lang="en-US" dirty="0"/>
          </a:p>
        </p:txBody>
      </p:sp>
    </p:spTree>
    <p:extLst>
      <p:ext uri="{BB962C8B-B14F-4D97-AF65-F5344CB8AC3E}">
        <p14:creationId xmlns:p14="http://schemas.microsoft.com/office/powerpoint/2010/main" val="1328412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Accounting Method for Augmented Stack</a:t>
            </a:r>
          </a:p>
        </p:txBody>
      </p:sp>
      <p:sp>
        <p:nvSpPr>
          <p:cNvPr id="3" name="Content Placeholder 2"/>
          <p:cNvSpPr>
            <a:spLocks noGrp="1"/>
          </p:cNvSpPr>
          <p:nvPr>
            <p:ph idx="1"/>
          </p:nvPr>
        </p:nvSpPr>
        <p:spPr/>
        <p:txBody>
          <a:bodyPr>
            <a:normAutofit fontScale="92500" lnSpcReduction="20000"/>
          </a:bodyPr>
          <a:lstStyle/>
          <a:p>
            <a:pPr lvl="0"/>
            <a:r>
              <a:rPr lang="en-US" dirty="0"/>
              <a:t>Actual costs:</a:t>
            </a:r>
          </a:p>
          <a:p>
            <a:pPr lvl="1"/>
            <a:r>
              <a:rPr lang="en-US" dirty="0"/>
              <a:t>push :1, pop :1, multipop: min(|</a:t>
            </a:r>
            <a:r>
              <a:rPr lang="en-US" i="1" dirty="0"/>
              <a:t>S</a:t>
            </a:r>
            <a:r>
              <a:rPr lang="en-US" dirty="0"/>
              <a:t>|,</a:t>
            </a:r>
            <a:r>
              <a:rPr lang="en-US" i="1" dirty="0"/>
              <a:t>k</a:t>
            </a:r>
            <a:r>
              <a:rPr lang="en-US" dirty="0"/>
              <a:t>)</a:t>
            </a:r>
          </a:p>
          <a:p>
            <a:pPr lvl="0"/>
            <a:r>
              <a:rPr lang="en-US" dirty="0"/>
              <a:t>Let assign the following amortized costs:</a:t>
            </a:r>
          </a:p>
          <a:p>
            <a:pPr lvl="1"/>
            <a:r>
              <a:rPr lang="en-US" dirty="0"/>
              <a:t>Push:2, Pop: 0, Multipop: 0</a:t>
            </a:r>
          </a:p>
          <a:p>
            <a:pPr lvl="0"/>
            <a:r>
              <a:rPr lang="en-US" dirty="0"/>
              <a:t>For Push, actual cost is 1.  Store the extra 1 as a credit, associated with the pushed element.</a:t>
            </a:r>
          </a:p>
          <a:p>
            <a:pPr lvl="0"/>
            <a:r>
              <a:rPr lang="en-US" dirty="0"/>
              <a:t>Pay for each popped element (either from Pop or Multipop) using the associated credit</a:t>
            </a:r>
          </a:p>
          <a:p>
            <a:pPr lvl="0"/>
            <a:r>
              <a:rPr lang="en-US" dirty="0"/>
              <a:t>There is always enough credit to pay for each operation (never go into red).</a:t>
            </a:r>
          </a:p>
        </p:txBody>
      </p:sp>
      <p:sp>
        <p:nvSpPr>
          <p:cNvPr id="4" name="Slide Number Placeholder 3"/>
          <p:cNvSpPr>
            <a:spLocks noGrp="1"/>
          </p:cNvSpPr>
          <p:nvPr>
            <p:ph type="sldNum" sz="quarter" idx="12"/>
          </p:nvPr>
        </p:nvSpPr>
        <p:spPr/>
        <p:txBody>
          <a:bodyPr/>
          <a:lstStyle/>
          <a:p>
            <a:fld id="{D5B2749A-5417-4DFA-A5F9-941BA913BA43}" type="slidenum">
              <a:rPr lang="en-US" smtClean="0"/>
              <a:t>22</a:t>
            </a:fld>
            <a:endParaRPr lang="en-US" dirty="0"/>
          </a:p>
        </p:txBody>
      </p:sp>
    </p:spTree>
    <p:extLst>
      <p:ext uri="{BB962C8B-B14F-4D97-AF65-F5344CB8AC3E}">
        <p14:creationId xmlns:p14="http://schemas.microsoft.com/office/powerpoint/2010/main" val="738614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Accounting Method for Augmented Stack</a:t>
            </a:r>
          </a:p>
        </p:txBody>
      </p:sp>
      <p:sp>
        <p:nvSpPr>
          <p:cNvPr id="3" name="Content Placeholder 2"/>
          <p:cNvSpPr>
            <a:spLocks noGrp="1"/>
          </p:cNvSpPr>
          <p:nvPr>
            <p:ph idx="1"/>
          </p:nvPr>
        </p:nvSpPr>
        <p:spPr/>
        <p:txBody>
          <a:bodyPr>
            <a:normAutofit lnSpcReduction="10000"/>
          </a:bodyPr>
          <a:lstStyle/>
          <a:p>
            <a:pPr lvl="0"/>
            <a:r>
              <a:rPr lang="en-US" dirty="0"/>
              <a:t>Similar to a stack of plates in a cafeteria</a:t>
            </a:r>
          </a:p>
          <a:p>
            <a:pPr lvl="1"/>
            <a:r>
              <a:rPr lang="en-US" dirty="0"/>
              <a:t>Suppose $1 represents a unit cost.</a:t>
            </a:r>
          </a:p>
          <a:p>
            <a:pPr lvl="1"/>
            <a:r>
              <a:rPr lang="en-US" dirty="0"/>
              <a:t>When pushing a plate, use one dollar to pay the actual cost of the push and leave one dollar on the plate as credit.</a:t>
            </a:r>
          </a:p>
          <a:p>
            <a:pPr lvl="1"/>
            <a:r>
              <a:rPr lang="en-US" dirty="0"/>
              <a:t>Whenever Popping a plate, the one dollar on the plate is used to pay the actual cost of the Pop. (same for Multipop).</a:t>
            </a:r>
          </a:p>
          <a:p>
            <a:pPr lvl="1"/>
            <a:r>
              <a:rPr lang="en-US" dirty="0"/>
              <a:t>By charging Push a little more, do not charge Pop or Multipop</a:t>
            </a:r>
          </a:p>
        </p:txBody>
      </p:sp>
      <p:sp>
        <p:nvSpPr>
          <p:cNvPr id="4" name="Slide Number Placeholder 3"/>
          <p:cNvSpPr>
            <a:spLocks noGrp="1"/>
          </p:cNvSpPr>
          <p:nvPr>
            <p:ph type="sldNum" sz="quarter" idx="12"/>
          </p:nvPr>
        </p:nvSpPr>
        <p:spPr/>
        <p:txBody>
          <a:bodyPr/>
          <a:lstStyle/>
          <a:p>
            <a:fld id="{D5B2749A-5417-4DFA-A5F9-941BA913BA43}" type="slidenum">
              <a:rPr lang="en-US" smtClean="0"/>
              <a:t>23</a:t>
            </a:fld>
            <a:endParaRPr lang="en-US" dirty="0"/>
          </a:p>
        </p:txBody>
      </p:sp>
    </p:spTree>
    <p:extLst>
      <p:ext uri="{BB962C8B-B14F-4D97-AF65-F5344CB8AC3E}">
        <p14:creationId xmlns:p14="http://schemas.microsoft.com/office/powerpoint/2010/main" val="1934352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Accounting Method for Augmented Stack</a:t>
            </a:r>
          </a:p>
        </p:txBody>
      </p:sp>
      <p:sp>
        <p:nvSpPr>
          <p:cNvPr id="3" name="Content Placeholder 2"/>
          <p:cNvSpPr>
            <a:spLocks noGrp="1"/>
          </p:cNvSpPr>
          <p:nvPr>
            <p:ph idx="1"/>
          </p:nvPr>
        </p:nvSpPr>
        <p:spPr/>
        <p:txBody>
          <a:bodyPr/>
          <a:lstStyle/>
          <a:p>
            <a:pPr lvl="0"/>
            <a:r>
              <a:rPr lang="en-US" dirty="0"/>
              <a:t>The total amortized cost for </a:t>
            </a:r>
            <a:r>
              <a:rPr lang="en-US" i="1" dirty="0"/>
              <a:t>n</a:t>
            </a:r>
            <a:r>
              <a:rPr lang="en-US" dirty="0"/>
              <a:t> Push, Pop, Multipop is </a:t>
            </a:r>
            <a:r>
              <a:rPr lang="en-US" i="1" dirty="0"/>
              <a:t>O</a:t>
            </a:r>
            <a:r>
              <a:rPr lang="en-US" dirty="0"/>
              <a:t>(</a:t>
            </a:r>
            <a:r>
              <a:rPr lang="en-US" i="1" dirty="0"/>
              <a:t>n</a:t>
            </a:r>
            <a:r>
              <a:rPr lang="en-US" dirty="0"/>
              <a:t>), thus </a:t>
            </a:r>
            <a:r>
              <a:rPr lang="en-US" i="1" dirty="0"/>
              <a:t>O</a:t>
            </a:r>
            <a:r>
              <a:rPr lang="en-US" dirty="0"/>
              <a:t>(1) for average amortized cost for each operation.</a:t>
            </a:r>
          </a:p>
          <a:p>
            <a:pPr lvl="1"/>
            <a:r>
              <a:rPr lang="en-US" dirty="0"/>
              <a:t>Each amortized cost is </a:t>
            </a:r>
            <a:r>
              <a:rPr lang="en-US" i="1" dirty="0"/>
              <a:t>O(1)</a:t>
            </a:r>
            <a:endParaRPr lang="en-US" dirty="0"/>
          </a:p>
          <a:p>
            <a:pPr lvl="1"/>
            <a:r>
              <a:rPr lang="en-US" dirty="0"/>
              <a:t>So cost of entire sequence of </a:t>
            </a:r>
            <a:r>
              <a:rPr lang="en-US" i="1" dirty="0"/>
              <a:t>n</a:t>
            </a:r>
            <a:r>
              <a:rPr lang="en-US" dirty="0"/>
              <a:t> operations is </a:t>
            </a:r>
            <a:r>
              <a:rPr lang="en-US" i="1" dirty="0"/>
              <a:t>O(n)</a:t>
            </a:r>
            <a:endParaRPr lang="en-US" dirty="0"/>
          </a:p>
          <a:p>
            <a:pPr lvl="0"/>
            <a:r>
              <a:rPr lang="en-US" dirty="0"/>
              <a:t>Conditions hold: total amortized cost ≥total actual cost, and amount of credits never becomes negative. </a:t>
            </a:r>
          </a:p>
        </p:txBody>
      </p:sp>
      <p:sp>
        <p:nvSpPr>
          <p:cNvPr id="4" name="Slide Number Placeholder 3"/>
          <p:cNvSpPr>
            <a:spLocks noGrp="1"/>
          </p:cNvSpPr>
          <p:nvPr>
            <p:ph type="sldNum" sz="quarter" idx="12"/>
          </p:nvPr>
        </p:nvSpPr>
        <p:spPr/>
        <p:txBody>
          <a:bodyPr/>
          <a:lstStyle/>
          <a:p>
            <a:fld id="{D5B2749A-5417-4DFA-A5F9-941BA913BA43}" type="slidenum">
              <a:rPr lang="en-US" smtClean="0"/>
              <a:t>24</a:t>
            </a:fld>
            <a:endParaRPr lang="en-US" dirty="0"/>
          </a:p>
        </p:txBody>
      </p:sp>
    </p:spTree>
    <p:extLst>
      <p:ext uri="{BB962C8B-B14F-4D97-AF65-F5344CB8AC3E}">
        <p14:creationId xmlns:p14="http://schemas.microsoft.com/office/powerpoint/2010/main" val="4021888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Accounting Method for </a:t>
            </a:r>
            <a:r>
              <a:rPr lang="en-US" i="1" dirty="0"/>
              <a:t>k</a:t>
            </a:r>
            <a:r>
              <a:rPr lang="en-US" dirty="0"/>
              <a:t>-Bit Counter</a:t>
            </a:r>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pPr lvl="0"/>
            <a:r>
              <a:rPr lang="en-US" dirty="0"/>
              <a:t>Assign amortized cost for increment operation to be 2.</a:t>
            </a:r>
          </a:p>
          <a:p>
            <a:pPr lvl="0"/>
            <a:r>
              <a:rPr lang="en-US" dirty="0"/>
              <a:t>Actual cost is the number of bits flipped:</a:t>
            </a:r>
          </a:p>
          <a:p>
            <a:pPr lvl="1"/>
            <a:r>
              <a:rPr lang="en-US" dirty="0"/>
              <a:t>a series of 1's are reset to 0</a:t>
            </a:r>
          </a:p>
          <a:p>
            <a:pPr lvl="1"/>
            <a:r>
              <a:rPr lang="en-US" dirty="0"/>
              <a:t>then a 0 is set to 1</a:t>
            </a:r>
          </a:p>
          <a:p>
            <a:pPr lvl="0"/>
            <a:r>
              <a:rPr lang="en-US" dirty="0"/>
              <a:t>Idea:  </a:t>
            </a:r>
          </a:p>
          <a:p>
            <a:pPr lvl="1"/>
            <a:r>
              <a:rPr lang="en-US" dirty="0"/>
              <a:t>1 is used to pay for flipping a 0 to 1.  The extra 1 is stored with the bit to pay for the next change (when it is flipped back to 0)</a:t>
            </a:r>
          </a:p>
          <a:p>
            <a:pPr lvl="1"/>
            <a:r>
              <a:rPr lang="en-US" dirty="0"/>
              <a:t>Let $1 represent each unit of cost (i.e., the flip of one bit).</a:t>
            </a:r>
          </a:p>
          <a:p>
            <a:pPr lvl="1"/>
            <a:r>
              <a:rPr lang="en-US" dirty="0"/>
              <a:t>Charge an amortized cost of $2 to set a bit to 1.</a:t>
            </a:r>
          </a:p>
          <a:p>
            <a:pPr lvl="1"/>
            <a:r>
              <a:rPr lang="en-US" dirty="0"/>
              <a:t>Whenever a bit is set, use $1 to pay the actual cost, and store another $1 on the bit as credit.</a:t>
            </a:r>
          </a:p>
          <a:p>
            <a:pPr lvl="1"/>
            <a:r>
              <a:rPr lang="en-US" dirty="0"/>
              <a:t>When a bit is reset, the stored $1 pays the cost.</a:t>
            </a:r>
          </a:p>
          <a:p>
            <a:pPr lvl="1"/>
            <a:r>
              <a:rPr lang="en-US" dirty="0"/>
              <a:t>At any point, a 1 in the counter stores $1, the number of 1’s is never negative, so is the total credits.</a:t>
            </a:r>
          </a:p>
          <a:p>
            <a:pPr lvl="1"/>
            <a:r>
              <a:rPr lang="en-US" dirty="0"/>
              <a:t>At most one bit is set in each operation, so the amortized cost of an operation is at most $2.</a:t>
            </a:r>
          </a:p>
          <a:p>
            <a:pPr lvl="1"/>
            <a:r>
              <a:rPr lang="en-US" dirty="0"/>
              <a:t>Thus, total amortized cost of </a:t>
            </a:r>
            <a:r>
              <a:rPr lang="en-US" i="1" dirty="0"/>
              <a:t>n</a:t>
            </a:r>
            <a:r>
              <a:rPr lang="en-US" dirty="0"/>
              <a:t> operations is </a:t>
            </a:r>
            <a:r>
              <a:rPr lang="en-US" i="1" dirty="0"/>
              <a:t>O</a:t>
            </a:r>
            <a:r>
              <a:rPr lang="en-US" dirty="0"/>
              <a:t>(</a:t>
            </a:r>
            <a:r>
              <a:rPr lang="en-US" i="1" dirty="0"/>
              <a:t>n</a:t>
            </a:r>
            <a:r>
              <a:rPr lang="en-US" dirty="0"/>
              <a:t>), and average is </a:t>
            </a:r>
            <a:r>
              <a:rPr lang="en-US" i="1" dirty="0"/>
              <a:t>O</a:t>
            </a:r>
            <a:r>
              <a:rPr lang="en-US" dirty="0"/>
              <a:t>(1).</a:t>
            </a:r>
          </a:p>
        </p:txBody>
      </p:sp>
      <p:sp>
        <p:nvSpPr>
          <p:cNvPr id="4" name="Slide Number Placeholder 3"/>
          <p:cNvSpPr>
            <a:spLocks noGrp="1"/>
          </p:cNvSpPr>
          <p:nvPr>
            <p:ph type="sldNum" sz="quarter" idx="12"/>
          </p:nvPr>
        </p:nvSpPr>
        <p:spPr/>
        <p:txBody>
          <a:bodyPr/>
          <a:lstStyle/>
          <a:p>
            <a:fld id="{D5B2749A-5417-4DFA-A5F9-941BA913BA43}" type="slidenum">
              <a:rPr lang="en-US" smtClean="0"/>
              <a:t>25</a:t>
            </a:fld>
            <a:endParaRPr lang="en-US" dirty="0"/>
          </a:p>
        </p:txBody>
      </p:sp>
    </p:spTree>
    <p:extLst>
      <p:ext uri="{BB962C8B-B14F-4D97-AF65-F5344CB8AC3E}">
        <p14:creationId xmlns:p14="http://schemas.microsoft.com/office/powerpoint/2010/main" val="4275433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Accounting Method for </a:t>
            </a:r>
            <a:r>
              <a:rPr lang="en-US" i="1" dirty="0"/>
              <a:t>k</a:t>
            </a:r>
            <a:r>
              <a:rPr lang="en-US" dirty="0"/>
              <a:t>-Bit Counter</a:t>
            </a:r>
          </a:p>
        </p:txBody>
      </p:sp>
      <p:sp>
        <p:nvSpPr>
          <p:cNvPr id="3" name="Content Placeholder 2"/>
          <p:cNvSpPr>
            <a:spLocks noGrp="1"/>
          </p:cNvSpPr>
          <p:nvPr>
            <p:ph idx="1"/>
          </p:nvPr>
        </p:nvSpPr>
        <p:spPr/>
        <p:txBody>
          <a:bodyPr/>
          <a:lstStyle/>
          <a:p>
            <a:pPr lvl="0"/>
            <a:r>
              <a:rPr lang="en-US" dirty="0"/>
              <a:t>All changes from 1 to 0 are paid for with previously stored credit (never go into red)</a:t>
            </a:r>
          </a:p>
          <a:p>
            <a:pPr lvl="0"/>
            <a:r>
              <a:rPr lang="en-US" dirty="0"/>
              <a:t>Amortized time per operation is </a:t>
            </a:r>
            <a:r>
              <a:rPr lang="en-US" i="1" dirty="0"/>
              <a:t>O(1)</a:t>
            </a:r>
            <a:endParaRPr lang="en-US" dirty="0"/>
          </a:p>
          <a:p>
            <a:pPr lvl="0"/>
            <a:r>
              <a:rPr lang="en-US" dirty="0"/>
              <a:t>total cost of sequence is </a:t>
            </a:r>
            <a:r>
              <a:rPr lang="en-US" i="1" dirty="0"/>
              <a:t>O(n)</a:t>
            </a:r>
            <a:endParaRPr lang="en-US" dirty="0"/>
          </a:p>
        </p:txBody>
      </p:sp>
      <p:sp>
        <p:nvSpPr>
          <p:cNvPr id="4" name="Slide Number Placeholder 3"/>
          <p:cNvSpPr>
            <a:spLocks noGrp="1"/>
          </p:cNvSpPr>
          <p:nvPr>
            <p:ph type="sldNum" sz="quarter" idx="12"/>
          </p:nvPr>
        </p:nvSpPr>
        <p:spPr/>
        <p:txBody>
          <a:bodyPr/>
          <a:lstStyle/>
          <a:p>
            <a:fld id="{D5B2749A-5417-4DFA-A5F9-941BA913BA43}" type="slidenum">
              <a:rPr lang="en-US" smtClean="0"/>
              <a:t>26</a:t>
            </a:fld>
            <a:endParaRPr lang="en-US" dirty="0"/>
          </a:p>
        </p:txBody>
      </p:sp>
    </p:spTree>
    <p:extLst>
      <p:ext uri="{BB962C8B-B14F-4D97-AF65-F5344CB8AC3E}">
        <p14:creationId xmlns:p14="http://schemas.microsoft.com/office/powerpoint/2010/main" val="1106381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Method</a:t>
            </a:r>
          </a:p>
        </p:txBody>
      </p:sp>
      <p:sp>
        <p:nvSpPr>
          <p:cNvPr id="3" name="Content Placeholder 2"/>
          <p:cNvSpPr>
            <a:spLocks noGrp="1"/>
          </p:cNvSpPr>
          <p:nvPr>
            <p:ph idx="1"/>
          </p:nvPr>
        </p:nvSpPr>
        <p:spPr/>
        <p:txBody>
          <a:bodyPr>
            <a:normAutofit fontScale="70000" lnSpcReduction="20000"/>
          </a:bodyPr>
          <a:lstStyle/>
          <a:p>
            <a:pPr lvl="0"/>
            <a:r>
              <a:rPr lang="en-US" dirty="0"/>
              <a:t>Similar to accounting method something prepaid is used later</a:t>
            </a:r>
          </a:p>
          <a:p>
            <a:pPr lvl="0"/>
            <a:r>
              <a:rPr lang="en-US" dirty="0"/>
              <a:t>Different from accounting method</a:t>
            </a:r>
          </a:p>
          <a:p>
            <a:pPr lvl="1"/>
            <a:r>
              <a:rPr lang="en-US" dirty="0"/>
              <a:t>The prepaid work not as credit, but as “potential energy”, or “potential”.</a:t>
            </a:r>
          </a:p>
          <a:p>
            <a:pPr lvl="1"/>
            <a:r>
              <a:rPr lang="en-US" dirty="0"/>
              <a:t>The potential is associated with the data structure as a whole rather than with specific objects within the data structure</a:t>
            </a:r>
          </a:p>
          <a:p>
            <a:pPr lvl="0"/>
            <a:r>
              <a:rPr lang="en-US" dirty="0"/>
              <a:t>Amortized costs are assigned in a more complicated way</a:t>
            </a:r>
          </a:p>
          <a:p>
            <a:pPr lvl="1"/>
            <a:r>
              <a:rPr lang="en-US" dirty="0"/>
              <a:t> based on a potential function</a:t>
            </a:r>
          </a:p>
          <a:p>
            <a:pPr lvl="1"/>
            <a:r>
              <a:rPr lang="en-US" dirty="0"/>
              <a:t>and the current state of the data structure</a:t>
            </a:r>
          </a:p>
          <a:p>
            <a:pPr lvl="0"/>
            <a:r>
              <a:rPr lang="en-US" dirty="0"/>
              <a:t>Must ensure that sum of amortized costs of all operations in the sequence is at least the sum of the actual costs of all operations in the sequence.</a:t>
            </a:r>
          </a:p>
          <a:p>
            <a:pPr lvl="0"/>
            <a:r>
              <a:rPr lang="en-US" dirty="0"/>
              <a:t>Define potential function </a:t>
            </a:r>
            <a:r>
              <a:rPr lang="en-US" dirty="0">
                <a:sym typeface="Symbol"/>
              </a:rPr>
              <a:t></a:t>
            </a:r>
            <a:r>
              <a:rPr lang="en-US" dirty="0"/>
              <a:t> which maps any state of the data structure to a real number</a:t>
            </a:r>
          </a:p>
        </p:txBody>
      </p:sp>
      <p:sp>
        <p:nvSpPr>
          <p:cNvPr id="4" name="Slide Number Placeholder 3"/>
          <p:cNvSpPr>
            <a:spLocks noGrp="1"/>
          </p:cNvSpPr>
          <p:nvPr>
            <p:ph type="sldNum" sz="quarter" idx="12"/>
          </p:nvPr>
        </p:nvSpPr>
        <p:spPr/>
        <p:txBody>
          <a:bodyPr/>
          <a:lstStyle/>
          <a:p>
            <a:fld id="{D5B2749A-5417-4DFA-A5F9-941BA913BA43}" type="slidenum">
              <a:rPr lang="en-US" smtClean="0"/>
              <a:t>27</a:t>
            </a:fld>
            <a:endParaRPr lang="en-US" dirty="0"/>
          </a:p>
        </p:txBody>
      </p:sp>
    </p:spTree>
    <p:extLst>
      <p:ext uri="{BB962C8B-B14F-4D97-AF65-F5344CB8AC3E}">
        <p14:creationId xmlns:p14="http://schemas.microsoft.com/office/powerpoint/2010/main" val="239797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a:t>Potential Method</a:t>
            </a:r>
          </a:p>
        </p:txBody>
      </p:sp>
      <p:sp>
        <p:nvSpPr>
          <p:cNvPr id="3" name="Content Placeholder 2"/>
          <p:cNvSpPr>
            <a:spLocks noGrp="1"/>
          </p:cNvSpPr>
          <p:nvPr>
            <p:ph idx="1"/>
          </p:nvPr>
        </p:nvSpPr>
        <p:spPr>
          <a:xfrm>
            <a:off x="457200" y="838200"/>
            <a:ext cx="8229600" cy="6019800"/>
          </a:xfrm>
        </p:spPr>
        <p:txBody>
          <a:bodyPr>
            <a:normAutofit fontScale="70000" lnSpcReduction="20000"/>
          </a:bodyPr>
          <a:lstStyle/>
          <a:p>
            <a:pPr lvl="0"/>
            <a:r>
              <a:rPr lang="en-US" dirty="0"/>
              <a:t>Notation:</a:t>
            </a:r>
          </a:p>
          <a:p>
            <a:pPr lvl="1"/>
            <a:r>
              <a:rPr lang="en-US" i="1" dirty="0"/>
              <a:t>D</a:t>
            </a:r>
            <a:r>
              <a:rPr lang="en-US" i="1" baseline="-25000" dirty="0"/>
              <a:t>0</a:t>
            </a:r>
            <a:r>
              <a:rPr lang="en-US" dirty="0"/>
              <a:t> - initial state of data structure</a:t>
            </a:r>
          </a:p>
          <a:p>
            <a:pPr lvl="1"/>
            <a:r>
              <a:rPr lang="en-US" i="1" dirty="0"/>
              <a:t>D</a:t>
            </a:r>
            <a:r>
              <a:rPr lang="en-US" i="1" baseline="-25000" dirty="0"/>
              <a:t>i</a:t>
            </a:r>
            <a:r>
              <a:rPr lang="en-US" dirty="0"/>
              <a:t> - state of data structure after i-th operation</a:t>
            </a:r>
          </a:p>
          <a:p>
            <a:pPr lvl="1"/>
            <a:r>
              <a:rPr lang="en-US" i="1" dirty="0"/>
              <a:t>c</a:t>
            </a:r>
            <a:r>
              <a:rPr lang="en-US" i="1" baseline="-25000" dirty="0"/>
              <a:t>i</a:t>
            </a:r>
            <a:r>
              <a:rPr lang="en-US" dirty="0"/>
              <a:t> - actual cost of i-th operation</a:t>
            </a:r>
          </a:p>
          <a:p>
            <a:pPr lvl="1"/>
            <a:r>
              <a:rPr lang="en-US" i="1" dirty="0"/>
              <a:t>m</a:t>
            </a:r>
            <a:r>
              <a:rPr lang="en-US" i="1" baseline="-25000" dirty="0"/>
              <a:t>i</a:t>
            </a:r>
            <a:r>
              <a:rPr lang="en-US" dirty="0"/>
              <a:t> - amortized cost of i-th operation</a:t>
            </a:r>
          </a:p>
          <a:p>
            <a:pPr lvl="1"/>
            <a:r>
              <a:rPr lang="en-US" dirty="0"/>
              <a:t>thus </a:t>
            </a:r>
            <a:r>
              <a:rPr lang="en-US" i="1" dirty="0"/>
              <a:t>n</a:t>
            </a:r>
            <a:r>
              <a:rPr lang="en-US" dirty="0"/>
              <a:t> operations, resulting in </a:t>
            </a:r>
            <a:r>
              <a:rPr lang="en-US" i="1" dirty="0"/>
              <a:t>D</a:t>
            </a:r>
            <a:r>
              <a:rPr lang="en-US" baseline="-25000" dirty="0"/>
              <a:t>0</a:t>
            </a:r>
            <a:r>
              <a:rPr lang="en-US" dirty="0"/>
              <a:t>, </a:t>
            </a:r>
            <a:r>
              <a:rPr lang="en-US" i="1" dirty="0"/>
              <a:t>D</a:t>
            </a:r>
            <a:r>
              <a:rPr lang="en-US" baseline="-25000" dirty="0"/>
              <a:t>1</a:t>
            </a:r>
            <a:r>
              <a:rPr lang="en-US" dirty="0"/>
              <a:t>,…, </a:t>
            </a:r>
            <a:r>
              <a:rPr lang="en-US" i="1" dirty="0"/>
              <a:t>D</a:t>
            </a:r>
            <a:r>
              <a:rPr lang="en-US" i="1" baseline="-25000" dirty="0"/>
              <a:t>n</a:t>
            </a:r>
            <a:r>
              <a:rPr lang="en-US" dirty="0"/>
              <a:t> with costs </a:t>
            </a:r>
            <a:r>
              <a:rPr lang="en-US" i="1" dirty="0"/>
              <a:t>c</a:t>
            </a:r>
            <a:r>
              <a:rPr lang="en-US" baseline="-25000" dirty="0"/>
              <a:t>1</a:t>
            </a:r>
            <a:r>
              <a:rPr lang="en-US" dirty="0"/>
              <a:t>, </a:t>
            </a:r>
            <a:r>
              <a:rPr lang="en-US" i="1" dirty="0"/>
              <a:t>c</a:t>
            </a:r>
            <a:r>
              <a:rPr lang="en-US" baseline="-25000" dirty="0"/>
              <a:t>2</a:t>
            </a:r>
            <a:r>
              <a:rPr lang="en-US" dirty="0"/>
              <a:t>,…, </a:t>
            </a:r>
            <a:r>
              <a:rPr lang="en-US" i="1" dirty="0"/>
              <a:t>c</a:t>
            </a:r>
            <a:r>
              <a:rPr lang="en-US" i="1" baseline="-25000" dirty="0"/>
              <a:t>n</a:t>
            </a:r>
            <a:endParaRPr lang="en-US" dirty="0"/>
          </a:p>
          <a:p>
            <a:pPr lvl="0"/>
            <a:r>
              <a:rPr lang="en-US" dirty="0"/>
              <a:t>A potential function </a:t>
            </a:r>
            <a:r>
              <a:rPr lang="en-US" dirty="0">
                <a:sym typeface="Symbol"/>
              </a:rPr>
              <a:t></a:t>
            </a:r>
            <a:r>
              <a:rPr lang="en-US" dirty="0"/>
              <a:t>: {</a:t>
            </a:r>
            <a:r>
              <a:rPr lang="en-US" i="1" dirty="0"/>
              <a:t>D</a:t>
            </a:r>
            <a:r>
              <a:rPr lang="en-US" i="1" baseline="-25000" dirty="0"/>
              <a:t>i</a:t>
            </a:r>
            <a:r>
              <a:rPr lang="en-US" dirty="0"/>
              <a:t>} </a:t>
            </a:r>
            <a:r>
              <a:rPr lang="en-US" dirty="0">
                <a:sym typeface="Wingdings"/>
              </a:rPr>
              <a:t></a:t>
            </a:r>
            <a:r>
              <a:rPr lang="en-US" dirty="0"/>
              <a:t> R (real numbers)</a:t>
            </a:r>
          </a:p>
          <a:p>
            <a:pPr lvl="0"/>
            <a:r>
              <a:rPr lang="en-US" dirty="0">
                <a:sym typeface="Symbol"/>
              </a:rPr>
              <a:t></a:t>
            </a:r>
            <a:r>
              <a:rPr lang="en-US" dirty="0"/>
              <a:t>(</a:t>
            </a:r>
            <a:r>
              <a:rPr lang="en-US" i="1" dirty="0"/>
              <a:t>D</a:t>
            </a:r>
            <a:r>
              <a:rPr lang="en-US" i="1" baseline="-25000" dirty="0"/>
              <a:t>i</a:t>
            </a:r>
            <a:r>
              <a:rPr lang="en-US" dirty="0"/>
              <a:t>) is called the potential of </a:t>
            </a:r>
            <a:r>
              <a:rPr lang="en-US" i="1" dirty="0"/>
              <a:t>D</a:t>
            </a:r>
            <a:r>
              <a:rPr lang="en-US" i="1" baseline="-25000" dirty="0"/>
              <a:t>i</a:t>
            </a:r>
            <a:endParaRPr lang="en-US" dirty="0"/>
          </a:p>
          <a:p>
            <a:pPr lvl="0"/>
            <a:r>
              <a:rPr lang="en-US" dirty="0"/>
              <a:t>Define amortized cost of i-th operation:</a:t>
            </a:r>
          </a:p>
          <a:p>
            <a:r>
              <a:rPr lang="en-US" dirty="0"/>
              <a:t>	</a:t>
            </a:r>
            <a:r>
              <a:rPr lang="en-US" i="1" dirty="0"/>
              <a:t>m</a:t>
            </a:r>
            <a:r>
              <a:rPr lang="en-US" i="1" baseline="-25000" dirty="0"/>
              <a:t>i</a:t>
            </a:r>
            <a:r>
              <a:rPr lang="en-US" dirty="0"/>
              <a:t> = </a:t>
            </a:r>
            <a:r>
              <a:rPr lang="en-US" i="1" dirty="0"/>
              <a:t>c</a:t>
            </a:r>
            <a:r>
              <a:rPr lang="en-US" i="1" baseline="-25000" dirty="0"/>
              <a:t>i</a:t>
            </a:r>
            <a:r>
              <a:rPr lang="en-US" dirty="0"/>
              <a:t> + </a:t>
            </a:r>
            <a:r>
              <a:rPr lang="en-US" dirty="0">
                <a:sym typeface="Symbol"/>
              </a:rPr>
              <a:t></a:t>
            </a:r>
            <a:r>
              <a:rPr lang="en-US" dirty="0"/>
              <a:t>(</a:t>
            </a:r>
            <a:r>
              <a:rPr lang="en-US" i="1" dirty="0"/>
              <a:t>D</a:t>
            </a:r>
            <a:r>
              <a:rPr lang="en-US" i="1" baseline="-25000" dirty="0"/>
              <a:t>i</a:t>
            </a:r>
            <a:r>
              <a:rPr lang="en-US" dirty="0"/>
              <a:t>) – </a:t>
            </a:r>
            <a:r>
              <a:rPr lang="en-US" dirty="0">
                <a:sym typeface="Symbol"/>
              </a:rPr>
              <a:t></a:t>
            </a:r>
            <a:r>
              <a:rPr lang="en-US" dirty="0"/>
              <a:t>(</a:t>
            </a:r>
            <a:r>
              <a:rPr lang="en-US" i="1" dirty="0"/>
              <a:t>D</a:t>
            </a:r>
            <a:r>
              <a:rPr lang="en-US" i="1" baseline="-25000" dirty="0"/>
              <a:t>i–1</a:t>
            </a:r>
            <a:r>
              <a:rPr lang="en-US" dirty="0"/>
              <a:t>)          (actual cost + potential change)</a:t>
            </a:r>
          </a:p>
          <a:p>
            <a:pPr lvl="0"/>
            <a:r>
              <a:rPr lang="en-US" dirty="0"/>
              <a:t>This is the actual cost plus the change in the potential from previous state to current state</a:t>
            </a:r>
          </a:p>
          <a:p>
            <a:pPr lvl="0"/>
            <a:r>
              <a:rPr lang="en-US" dirty="0"/>
              <a:t>Sum of all the amortized costs is sum of all the actual costs plus </a:t>
            </a:r>
            <a:r>
              <a:rPr lang="en-US" dirty="0">
                <a:sym typeface="Symbol"/>
              </a:rPr>
              <a:t></a:t>
            </a:r>
            <a:r>
              <a:rPr lang="en-US" dirty="0"/>
              <a:t>(</a:t>
            </a:r>
            <a:r>
              <a:rPr lang="en-US" i="1" dirty="0"/>
              <a:t>D</a:t>
            </a:r>
            <a:r>
              <a:rPr lang="en-US" i="1" baseline="-25000" dirty="0"/>
              <a:t>n</a:t>
            </a:r>
            <a:r>
              <a:rPr lang="en-US" dirty="0"/>
              <a:t>) — </a:t>
            </a:r>
            <a:r>
              <a:rPr lang="en-US" dirty="0">
                <a:sym typeface="Symbol"/>
              </a:rPr>
              <a:t></a:t>
            </a:r>
            <a:r>
              <a:rPr lang="en-US" dirty="0"/>
              <a:t>(</a:t>
            </a:r>
            <a:r>
              <a:rPr lang="en-US" i="1" dirty="0"/>
              <a:t>D</a:t>
            </a:r>
            <a:r>
              <a:rPr lang="en-US" i="1" baseline="-25000" dirty="0"/>
              <a:t>0</a:t>
            </a:r>
            <a:r>
              <a:rPr lang="en-US" dirty="0"/>
              <a:t>) </a:t>
            </a:r>
          </a:p>
          <a:p>
            <a:pPr lvl="1"/>
            <a:r>
              <a:rPr lang="en-US" dirty="0"/>
              <a:t>must ensure this last term is nonnegative</a:t>
            </a:r>
          </a:p>
          <a:p>
            <a:pPr lvl="1"/>
            <a:r>
              <a:rPr lang="en-US" dirty="0">
                <a:sym typeface="Symbol"/>
              </a:rPr>
              <a:t></a:t>
            </a:r>
            <a:r>
              <a:rPr lang="en-US" i="1" baseline="-25000" dirty="0"/>
              <a:t>i</a:t>
            </a:r>
            <a:r>
              <a:rPr lang="en-US" baseline="-25000" dirty="0"/>
              <a:t>=1</a:t>
            </a:r>
            <a:r>
              <a:rPr lang="en-US" i="1" baseline="30000" dirty="0"/>
              <a:t>n </a:t>
            </a:r>
            <a:r>
              <a:rPr lang="en-US" i="1" dirty="0"/>
              <a:t>c</a:t>
            </a:r>
            <a:r>
              <a:rPr lang="en-US" i="1" baseline="-25000" dirty="0"/>
              <a:t>i</a:t>
            </a:r>
            <a:r>
              <a:rPr lang="en-US" i="1" dirty="0"/>
              <a:t>'</a:t>
            </a:r>
            <a:r>
              <a:rPr lang="en-US" i="1" baseline="30000" dirty="0"/>
              <a:t> </a:t>
            </a:r>
            <a:r>
              <a:rPr lang="en-US" i="1" dirty="0"/>
              <a:t>= </a:t>
            </a:r>
            <a:r>
              <a:rPr lang="en-US" dirty="0">
                <a:sym typeface="Symbol"/>
              </a:rPr>
              <a:t></a:t>
            </a:r>
            <a:r>
              <a:rPr lang="en-US" i="1" baseline="-25000" dirty="0"/>
              <a:t>i</a:t>
            </a:r>
            <a:r>
              <a:rPr lang="en-US" baseline="-25000" dirty="0"/>
              <a:t>=1</a:t>
            </a:r>
            <a:r>
              <a:rPr lang="en-US" i="1" baseline="30000" dirty="0"/>
              <a:t>n</a:t>
            </a:r>
            <a:r>
              <a:rPr lang="en-US" i="1" dirty="0"/>
              <a:t> </a:t>
            </a:r>
            <a:r>
              <a:rPr lang="en-US" dirty="0"/>
              <a:t>(</a:t>
            </a:r>
            <a:r>
              <a:rPr lang="en-US" i="1" dirty="0"/>
              <a:t>c</a:t>
            </a:r>
            <a:r>
              <a:rPr lang="en-US" i="1" baseline="-25000" dirty="0"/>
              <a:t>i </a:t>
            </a:r>
            <a:r>
              <a:rPr lang="en-US" dirty="0"/>
              <a:t>+ </a:t>
            </a:r>
            <a:r>
              <a:rPr lang="en-US" dirty="0">
                <a:sym typeface="Symbol"/>
              </a:rPr>
              <a:t></a:t>
            </a:r>
            <a:r>
              <a:rPr lang="en-US" dirty="0"/>
              <a:t>(</a:t>
            </a:r>
            <a:r>
              <a:rPr lang="en-US" i="1" dirty="0"/>
              <a:t>D</a:t>
            </a:r>
            <a:r>
              <a:rPr lang="en-US" i="1" baseline="-25000" dirty="0"/>
              <a:t>i</a:t>
            </a:r>
            <a:r>
              <a:rPr lang="en-US" dirty="0"/>
              <a:t>) - </a:t>
            </a:r>
            <a:r>
              <a:rPr lang="en-US" dirty="0">
                <a:sym typeface="Symbol"/>
              </a:rPr>
              <a:t></a:t>
            </a:r>
            <a:r>
              <a:rPr lang="en-US" dirty="0"/>
              <a:t>(</a:t>
            </a:r>
            <a:r>
              <a:rPr lang="en-US" i="1" dirty="0"/>
              <a:t>D</a:t>
            </a:r>
            <a:r>
              <a:rPr lang="en-US" i="1" baseline="-25000" dirty="0"/>
              <a:t>i</a:t>
            </a:r>
            <a:r>
              <a:rPr lang="en-US" baseline="-25000" dirty="0"/>
              <a:t>-1</a:t>
            </a:r>
            <a:r>
              <a:rPr lang="en-US" dirty="0"/>
              <a:t>)) </a:t>
            </a:r>
          </a:p>
          <a:p>
            <a:r>
              <a:rPr lang="en-US" dirty="0"/>
              <a:t>             = </a:t>
            </a:r>
            <a:r>
              <a:rPr lang="en-US" dirty="0">
                <a:sym typeface="Symbol"/>
              </a:rPr>
              <a:t></a:t>
            </a:r>
            <a:r>
              <a:rPr lang="en-US" i="1" baseline="-25000" dirty="0"/>
              <a:t>i</a:t>
            </a:r>
            <a:r>
              <a:rPr lang="en-US" baseline="-25000" dirty="0"/>
              <a:t>=1</a:t>
            </a:r>
            <a:r>
              <a:rPr lang="en-US" i="1" baseline="30000" dirty="0"/>
              <a:t>n</a:t>
            </a:r>
            <a:r>
              <a:rPr lang="en-US" i="1" dirty="0"/>
              <a:t>c</a:t>
            </a:r>
            <a:r>
              <a:rPr lang="en-US" i="1" baseline="-25000" dirty="0"/>
              <a:t>i </a:t>
            </a:r>
            <a:r>
              <a:rPr lang="en-US" dirty="0"/>
              <a:t>+ </a:t>
            </a:r>
            <a:r>
              <a:rPr lang="en-US" dirty="0">
                <a:sym typeface="Symbol"/>
              </a:rPr>
              <a:t></a:t>
            </a:r>
            <a:r>
              <a:rPr lang="en-US" dirty="0"/>
              <a:t>(</a:t>
            </a:r>
            <a:r>
              <a:rPr lang="en-US" i="1" dirty="0"/>
              <a:t>D</a:t>
            </a:r>
            <a:r>
              <a:rPr lang="en-US" i="1" baseline="-25000" dirty="0"/>
              <a:t>n</a:t>
            </a:r>
            <a:r>
              <a:rPr lang="en-US" dirty="0"/>
              <a:t>) - </a:t>
            </a:r>
            <a:r>
              <a:rPr lang="en-US" dirty="0">
                <a:sym typeface="Symbol"/>
              </a:rPr>
              <a:t></a:t>
            </a:r>
            <a:r>
              <a:rPr lang="en-US" dirty="0"/>
              <a:t>(</a:t>
            </a:r>
            <a:r>
              <a:rPr lang="en-US" i="1" dirty="0"/>
              <a:t>D</a:t>
            </a:r>
            <a:r>
              <a:rPr lang="en-US" baseline="-25000" dirty="0"/>
              <a:t>0</a:t>
            </a:r>
            <a:r>
              <a:rPr lang="en-US" dirty="0"/>
              <a:t>)</a:t>
            </a:r>
          </a:p>
        </p:txBody>
      </p:sp>
      <p:sp>
        <p:nvSpPr>
          <p:cNvPr id="4" name="Slide Number Placeholder 3"/>
          <p:cNvSpPr>
            <a:spLocks noGrp="1"/>
          </p:cNvSpPr>
          <p:nvPr>
            <p:ph type="sldNum" sz="quarter" idx="12"/>
          </p:nvPr>
        </p:nvSpPr>
        <p:spPr/>
        <p:txBody>
          <a:bodyPr/>
          <a:lstStyle/>
          <a:p>
            <a:fld id="{D5B2749A-5417-4DFA-A5F9-941BA913BA43}" type="slidenum">
              <a:rPr lang="en-US" smtClean="0"/>
              <a:t>28</a:t>
            </a:fld>
            <a:endParaRPr lang="en-US" dirty="0"/>
          </a:p>
        </p:txBody>
      </p:sp>
    </p:spTree>
    <p:extLst>
      <p:ext uri="{BB962C8B-B14F-4D97-AF65-F5344CB8AC3E}">
        <p14:creationId xmlns:p14="http://schemas.microsoft.com/office/powerpoint/2010/main" val="517124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Function</a:t>
            </a:r>
          </a:p>
        </p:txBody>
      </p:sp>
      <p:sp>
        <p:nvSpPr>
          <p:cNvPr id="3" name="Content Placeholder 2"/>
          <p:cNvSpPr>
            <a:spLocks noGrp="1"/>
          </p:cNvSpPr>
          <p:nvPr>
            <p:ph idx="1"/>
          </p:nvPr>
        </p:nvSpPr>
        <p:spPr/>
        <p:txBody>
          <a:bodyPr>
            <a:normAutofit fontScale="77500" lnSpcReduction="20000"/>
          </a:bodyPr>
          <a:lstStyle/>
          <a:p>
            <a:pPr lvl="0"/>
            <a:r>
              <a:rPr lang="en-US" dirty="0"/>
              <a:t>Usually </a:t>
            </a:r>
            <a:r>
              <a:rPr lang="en-US" dirty="0">
                <a:sym typeface="Symbol"/>
              </a:rPr>
              <a:t></a:t>
            </a:r>
            <a:r>
              <a:rPr lang="en-US" dirty="0"/>
              <a:t> is defined so that</a:t>
            </a:r>
          </a:p>
          <a:p>
            <a:pPr lvl="1"/>
            <a:r>
              <a:rPr lang="en-US" dirty="0">
                <a:sym typeface="Symbol"/>
              </a:rPr>
              <a:t></a:t>
            </a:r>
            <a:r>
              <a:rPr lang="en-US" dirty="0"/>
              <a:t>(</a:t>
            </a:r>
            <a:r>
              <a:rPr lang="en-US" i="1" dirty="0"/>
              <a:t>D</a:t>
            </a:r>
            <a:r>
              <a:rPr lang="en-US" i="1" baseline="-25000" dirty="0"/>
              <a:t>0</a:t>
            </a:r>
            <a:r>
              <a:rPr lang="en-US" dirty="0"/>
              <a:t>) = 0 and</a:t>
            </a:r>
          </a:p>
          <a:p>
            <a:pPr lvl="1"/>
            <a:r>
              <a:rPr lang="en-US" dirty="0">
                <a:sym typeface="Symbol"/>
              </a:rPr>
              <a:t></a:t>
            </a:r>
            <a:r>
              <a:rPr lang="en-US" dirty="0"/>
              <a:t>(</a:t>
            </a:r>
            <a:r>
              <a:rPr lang="en-US" i="1" dirty="0"/>
              <a:t>D</a:t>
            </a:r>
            <a:r>
              <a:rPr lang="en-US" i="1" baseline="-25000" dirty="0"/>
              <a:t>i</a:t>
            </a:r>
            <a:r>
              <a:rPr lang="en-US" dirty="0"/>
              <a:t>) ≥ 0</a:t>
            </a:r>
          </a:p>
          <a:p>
            <a:pPr lvl="0"/>
            <a:r>
              <a:rPr lang="en-US" dirty="0"/>
              <a:t>so it is easy to see that </a:t>
            </a:r>
            <a:r>
              <a:rPr lang="en-US" dirty="0">
                <a:sym typeface="Symbol"/>
              </a:rPr>
              <a:t></a:t>
            </a:r>
            <a:r>
              <a:rPr lang="en-US" dirty="0"/>
              <a:t>(</a:t>
            </a:r>
            <a:r>
              <a:rPr lang="en-US" i="1" dirty="0"/>
              <a:t>D</a:t>
            </a:r>
            <a:r>
              <a:rPr lang="en-US" i="1" baseline="-25000" dirty="0"/>
              <a:t>n</a:t>
            </a:r>
            <a:r>
              <a:rPr lang="en-US" dirty="0"/>
              <a:t>) — </a:t>
            </a:r>
            <a:r>
              <a:rPr lang="en-US" dirty="0">
                <a:sym typeface="Symbol"/>
              </a:rPr>
              <a:t></a:t>
            </a:r>
            <a:r>
              <a:rPr lang="en-US" dirty="0"/>
              <a:t>(</a:t>
            </a:r>
            <a:r>
              <a:rPr lang="en-US" i="1" dirty="0"/>
              <a:t>D</a:t>
            </a:r>
            <a:r>
              <a:rPr lang="en-US" i="1" baseline="-25000" dirty="0"/>
              <a:t>0</a:t>
            </a:r>
            <a:r>
              <a:rPr lang="en-US" dirty="0"/>
              <a:t>) is nonnegative</a:t>
            </a:r>
          </a:p>
          <a:p>
            <a:pPr lvl="0"/>
            <a:r>
              <a:rPr lang="en-US" dirty="0"/>
              <a:t>If </a:t>
            </a:r>
            <a:r>
              <a:rPr lang="en-US" dirty="0">
                <a:sym typeface="Symbol"/>
              </a:rPr>
              <a:t></a:t>
            </a:r>
            <a:r>
              <a:rPr lang="en-US" dirty="0"/>
              <a:t>(</a:t>
            </a:r>
            <a:r>
              <a:rPr lang="en-US" i="1" dirty="0"/>
              <a:t>D</a:t>
            </a:r>
            <a:r>
              <a:rPr lang="en-US" i="1" baseline="-25000" dirty="0"/>
              <a:t>n</a:t>
            </a:r>
            <a:r>
              <a:rPr lang="en-US" dirty="0"/>
              <a:t>) </a:t>
            </a:r>
            <a:r>
              <a:rPr lang="en-US" dirty="0">
                <a:sym typeface="Symbol"/>
              </a:rPr>
              <a:t></a:t>
            </a:r>
            <a:r>
              <a:rPr lang="en-US" dirty="0"/>
              <a:t> </a:t>
            </a:r>
            <a:r>
              <a:rPr lang="en-US" dirty="0">
                <a:sym typeface="Symbol"/>
              </a:rPr>
              <a:t></a:t>
            </a:r>
            <a:r>
              <a:rPr lang="en-US" dirty="0"/>
              <a:t>(</a:t>
            </a:r>
            <a:r>
              <a:rPr lang="en-US" i="1" dirty="0"/>
              <a:t>D</a:t>
            </a:r>
            <a:r>
              <a:rPr lang="en-US" baseline="-25000" dirty="0"/>
              <a:t>0</a:t>
            </a:r>
            <a:r>
              <a:rPr lang="en-US" dirty="0"/>
              <a:t>), then total amortized cost is an upper bound of total actual cost</a:t>
            </a:r>
          </a:p>
          <a:p>
            <a:pPr lvl="0"/>
            <a:r>
              <a:rPr lang="en-US" dirty="0"/>
              <a:t>But do not know how many operations, so </a:t>
            </a:r>
            <a:r>
              <a:rPr lang="en-US" dirty="0">
                <a:sym typeface="Symbol"/>
              </a:rPr>
              <a:t></a:t>
            </a:r>
            <a:r>
              <a:rPr lang="en-US" dirty="0"/>
              <a:t>(</a:t>
            </a:r>
            <a:r>
              <a:rPr lang="en-US" i="1" dirty="0"/>
              <a:t>D</a:t>
            </a:r>
            <a:r>
              <a:rPr lang="en-US" i="1" baseline="-25000" dirty="0"/>
              <a:t>i</a:t>
            </a:r>
            <a:r>
              <a:rPr lang="en-US" dirty="0"/>
              <a:t>) </a:t>
            </a:r>
            <a:r>
              <a:rPr lang="en-US" dirty="0">
                <a:sym typeface="Symbol"/>
              </a:rPr>
              <a:t></a:t>
            </a:r>
            <a:r>
              <a:rPr lang="en-US" dirty="0"/>
              <a:t> </a:t>
            </a:r>
            <a:r>
              <a:rPr lang="en-US" dirty="0">
                <a:sym typeface="Symbol"/>
              </a:rPr>
              <a:t></a:t>
            </a:r>
            <a:r>
              <a:rPr lang="en-US" dirty="0"/>
              <a:t>(</a:t>
            </a:r>
            <a:r>
              <a:rPr lang="en-US" i="1" dirty="0"/>
              <a:t>D</a:t>
            </a:r>
            <a:r>
              <a:rPr lang="en-US" baseline="-25000" dirty="0"/>
              <a:t>0</a:t>
            </a:r>
            <a:r>
              <a:rPr lang="en-US" dirty="0"/>
              <a:t>) is required for any </a:t>
            </a:r>
            <a:r>
              <a:rPr lang="en-US" i="1" dirty="0"/>
              <a:t>i</a:t>
            </a:r>
            <a:endParaRPr lang="en-US" dirty="0"/>
          </a:p>
          <a:p>
            <a:pPr lvl="0"/>
            <a:r>
              <a:rPr lang="en-US" dirty="0"/>
              <a:t>It is convenient to define </a:t>
            </a:r>
            <a:r>
              <a:rPr lang="en-US" dirty="0">
                <a:sym typeface="Symbol"/>
              </a:rPr>
              <a:t></a:t>
            </a:r>
            <a:r>
              <a:rPr lang="en-US" dirty="0"/>
              <a:t>(</a:t>
            </a:r>
            <a:r>
              <a:rPr lang="en-US" i="1" dirty="0"/>
              <a:t>D</a:t>
            </a:r>
            <a:r>
              <a:rPr lang="en-US" baseline="-25000" dirty="0"/>
              <a:t>0</a:t>
            </a:r>
            <a:r>
              <a:rPr lang="en-US" dirty="0"/>
              <a:t>)=0,and so </a:t>
            </a:r>
            <a:r>
              <a:rPr lang="en-US" dirty="0">
                <a:sym typeface="Symbol"/>
              </a:rPr>
              <a:t></a:t>
            </a:r>
            <a:r>
              <a:rPr lang="en-US" dirty="0"/>
              <a:t>(</a:t>
            </a:r>
            <a:r>
              <a:rPr lang="en-US" i="1" dirty="0"/>
              <a:t>D</a:t>
            </a:r>
            <a:r>
              <a:rPr lang="en-US" i="1" baseline="-25000" dirty="0"/>
              <a:t>i</a:t>
            </a:r>
            <a:r>
              <a:rPr lang="en-US" dirty="0"/>
              <a:t>) </a:t>
            </a:r>
            <a:r>
              <a:rPr lang="en-US" dirty="0">
                <a:sym typeface="Symbol"/>
              </a:rPr>
              <a:t></a:t>
            </a:r>
            <a:r>
              <a:rPr lang="en-US" dirty="0"/>
              <a:t>0, for all </a:t>
            </a:r>
            <a:r>
              <a:rPr lang="en-US" i="1" dirty="0"/>
              <a:t>i</a:t>
            </a:r>
            <a:endParaRPr lang="en-US" dirty="0"/>
          </a:p>
          <a:p>
            <a:pPr lvl="0"/>
            <a:r>
              <a:rPr lang="en-US" dirty="0"/>
              <a:t>If the potential change is positive (i.e., </a:t>
            </a:r>
            <a:r>
              <a:rPr lang="en-US" dirty="0">
                <a:sym typeface="Symbol"/>
              </a:rPr>
              <a:t></a:t>
            </a:r>
            <a:r>
              <a:rPr lang="en-US" dirty="0"/>
              <a:t>(</a:t>
            </a:r>
            <a:r>
              <a:rPr lang="en-US" i="1" dirty="0"/>
              <a:t>D</a:t>
            </a:r>
            <a:r>
              <a:rPr lang="en-US" i="1" baseline="-25000" dirty="0"/>
              <a:t>i</a:t>
            </a:r>
            <a:r>
              <a:rPr lang="en-US" dirty="0"/>
              <a:t>) - </a:t>
            </a:r>
            <a:r>
              <a:rPr lang="en-US" dirty="0">
                <a:sym typeface="Symbol"/>
              </a:rPr>
              <a:t></a:t>
            </a:r>
            <a:r>
              <a:rPr lang="en-US" dirty="0"/>
              <a:t>(</a:t>
            </a:r>
            <a:r>
              <a:rPr lang="en-US" i="1" dirty="0"/>
              <a:t>D</a:t>
            </a:r>
            <a:r>
              <a:rPr lang="en-US" i="1" baseline="-25000" dirty="0"/>
              <a:t>i</a:t>
            </a:r>
            <a:r>
              <a:rPr lang="en-US" baseline="-25000" dirty="0"/>
              <a:t>-1</a:t>
            </a:r>
            <a:r>
              <a:rPr lang="en-US" dirty="0"/>
              <a:t>)&gt;0), then </a:t>
            </a:r>
            <a:r>
              <a:rPr lang="en-US" i="1" dirty="0"/>
              <a:t>c</a:t>
            </a:r>
            <a:r>
              <a:rPr lang="en-US" i="1" baseline="-25000" dirty="0"/>
              <a:t>i</a:t>
            </a:r>
            <a:r>
              <a:rPr lang="en-US" i="1" dirty="0"/>
              <a:t>'</a:t>
            </a:r>
            <a:r>
              <a:rPr lang="en-US" dirty="0"/>
              <a:t> is an overcharge (so store the increase as potential) otherwise, undercharge (discharge the potential to pay the actual cost) </a:t>
            </a:r>
          </a:p>
        </p:txBody>
      </p:sp>
      <p:sp>
        <p:nvSpPr>
          <p:cNvPr id="4" name="Slide Number Placeholder 3"/>
          <p:cNvSpPr>
            <a:spLocks noGrp="1"/>
          </p:cNvSpPr>
          <p:nvPr>
            <p:ph type="sldNum" sz="quarter" idx="12"/>
          </p:nvPr>
        </p:nvSpPr>
        <p:spPr/>
        <p:txBody>
          <a:bodyPr/>
          <a:lstStyle/>
          <a:p>
            <a:fld id="{D5B2749A-5417-4DFA-A5F9-941BA913BA43}" type="slidenum">
              <a:rPr lang="en-US" smtClean="0"/>
              <a:t>29</a:t>
            </a:fld>
            <a:endParaRPr lang="en-US" dirty="0"/>
          </a:p>
        </p:txBody>
      </p:sp>
    </p:spTree>
    <p:extLst>
      <p:ext uri="{BB962C8B-B14F-4D97-AF65-F5344CB8AC3E}">
        <p14:creationId xmlns:p14="http://schemas.microsoft.com/office/powerpoint/2010/main" val="150037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Amortized Analysis</a:t>
            </a:r>
          </a:p>
        </p:txBody>
      </p:sp>
      <p:sp>
        <p:nvSpPr>
          <p:cNvPr id="3" name="Content Placeholder 2"/>
          <p:cNvSpPr>
            <a:spLocks noGrp="1"/>
          </p:cNvSpPr>
          <p:nvPr>
            <p:ph idx="1"/>
          </p:nvPr>
        </p:nvSpPr>
        <p:spPr/>
        <p:txBody>
          <a:bodyPr>
            <a:normAutofit/>
          </a:bodyPr>
          <a:lstStyle/>
          <a:p>
            <a:pPr lvl="0"/>
            <a:r>
              <a:rPr lang="en-US" dirty="0"/>
              <a:t>In general, seek to place a big-O bound on the amortized cost of each operation</a:t>
            </a:r>
          </a:p>
          <a:p>
            <a:pPr lvl="0"/>
            <a:r>
              <a:rPr lang="en-US" dirty="0"/>
              <a:t>Not just consider one operation, but a sequence of operations on a given data structure </a:t>
            </a:r>
          </a:p>
          <a:p>
            <a:pPr lvl="0"/>
            <a:r>
              <a:rPr lang="en-US" dirty="0"/>
              <a:t>Average cost over a sequence of operations</a:t>
            </a:r>
          </a:p>
          <a:p>
            <a:endParaRPr lang="en-US" dirty="0"/>
          </a:p>
        </p:txBody>
      </p:sp>
      <p:sp>
        <p:nvSpPr>
          <p:cNvPr id="4" name="Slide Number Placeholder 3"/>
          <p:cNvSpPr>
            <a:spLocks noGrp="1"/>
          </p:cNvSpPr>
          <p:nvPr>
            <p:ph type="sldNum" sz="quarter" idx="12"/>
          </p:nvPr>
        </p:nvSpPr>
        <p:spPr/>
        <p:txBody>
          <a:bodyPr/>
          <a:lstStyle/>
          <a:p>
            <a:fld id="{D5B2749A-5417-4DFA-A5F9-941BA913BA43}" type="slidenum">
              <a:rPr lang="en-US" smtClean="0"/>
              <a:t>3</a:t>
            </a:fld>
            <a:endParaRPr lang="en-US" dirty="0"/>
          </a:p>
        </p:txBody>
      </p:sp>
    </p:spTree>
    <p:extLst>
      <p:ext uri="{BB962C8B-B14F-4D97-AF65-F5344CB8AC3E}">
        <p14:creationId xmlns:p14="http://schemas.microsoft.com/office/powerpoint/2010/main" val="1821657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fontScale="90000"/>
          </a:bodyPr>
          <a:lstStyle/>
          <a:p>
            <a:r>
              <a:rPr lang="en-US" dirty="0"/>
              <a:t>Potential Method for Augmented Stack</a:t>
            </a:r>
          </a:p>
        </p:txBody>
      </p:sp>
      <p:sp>
        <p:nvSpPr>
          <p:cNvPr id="3" name="Content Placeholder 2"/>
          <p:cNvSpPr>
            <a:spLocks noGrp="1"/>
          </p:cNvSpPr>
          <p:nvPr>
            <p:ph idx="1"/>
          </p:nvPr>
        </p:nvSpPr>
        <p:spPr>
          <a:xfrm>
            <a:off x="457200" y="762000"/>
            <a:ext cx="8229600" cy="6096000"/>
          </a:xfrm>
        </p:spPr>
        <p:txBody>
          <a:bodyPr>
            <a:normAutofit fontScale="62500" lnSpcReduction="20000"/>
          </a:bodyPr>
          <a:lstStyle/>
          <a:p>
            <a:pPr lvl="0"/>
            <a:r>
              <a:rPr lang="en-US" dirty="0"/>
              <a:t>Define </a:t>
            </a:r>
            <a:r>
              <a:rPr lang="en-US" dirty="0">
                <a:sym typeface="Symbol"/>
              </a:rPr>
              <a:t></a:t>
            </a:r>
            <a:r>
              <a:rPr lang="en-US" dirty="0"/>
              <a:t>(</a:t>
            </a:r>
            <a:r>
              <a:rPr lang="en-US" i="1" dirty="0"/>
              <a:t>D</a:t>
            </a:r>
            <a:r>
              <a:rPr lang="en-US" i="1" baseline="-25000" dirty="0"/>
              <a:t>i</a:t>
            </a:r>
            <a:r>
              <a:rPr lang="en-US" dirty="0"/>
              <a:t>) to be number of elements in the stack after the i-th operation</a:t>
            </a:r>
          </a:p>
          <a:p>
            <a:pPr lvl="0"/>
            <a:r>
              <a:rPr lang="en-US" dirty="0"/>
              <a:t>Check:</a:t>
            </a:r>
          </a:p>
          <a:p>
            <a:pPr lvl="1"/>
            <a:r>
              <a:rPr lang="en-US" dirty="0">
                <a:sym typeface="Symbol"/>
              </a:rPr>
              <a:t></a:t>
            </a:r>
            <a:r>
              <a:rPr lang="en-US" dirty="0"/>
              <a:t>(</a:t>
            </a:r>
            <a:r>
              <a:rPr lang="en-US" i="1" dirty="0"/>
              <a:t>D</a:t>
            </a:r>
            <a:r>
              <a:rPr lang="en-US" i="1" baseline="-25000" dirty="0"/>
              <a:t>0</a:t>
            </a:r>
            <a:r>
              <a:rPr lang="en-US" dirty="0"/>
              <a:t>) = 0, since stack is initially empty</a:t>
            </a:r>
          </a:p>
          <a:p>
            <a:pPr lvl="1"/>
            <a:r>
              <a:rPr lang="en-US" dirty="0">
                <a:sym typeface="Symbol"/>
              </a:rPr>
              <a:t></a:t>
            </a:r>
            <a:r>
              <a:rPr lang="en-US" dirty="0"/>
              <a:t>(</a:t>
            </a:r>
            <a:r>
              <a:rPr lang="en-US" i="1" dirty="0"/>
              <a:t>D</a:t>
            </a:r>
            <a:r>
              <a:rPr lang="en-US" i="1" baseline="-25000" dirty="0"/>
              <a:t>i</a:t>
            </a:r>
            <a:r>
              <a:rPr lang="en-US" dirty="0"/>
              <a:t>) ≥ 0, since can't have a negative number of elements in the stack</a:t>
            </a:r>
          </a:p>
          <a:p>
            <a:pPr lvl="0"/>
            <a:r>
              <a:rPr lang="en-US" dirty="0"/>
              <a:t>Next calculate amortized cost of each operation…</a:t>
            </a:r>
          </a:p>
          <a:p>
            <a:pPr lvl="0"/>
            <a:r>
              <a:rPr lang="en-US" dirty="0"/>
              <a:t>If i-th operation is a Push and stack has </a:t>
            </a:r>
            <a:r>
              <a:rPr lang="en-US" i="1" dirty="0"/>
              <a:t>s</a:t>
            </a:r>
            <a:r>
              <a:rPr lang="en-US" dirty="0"/>
              <a:t> elements:</a:t>
            </a:r>
          </a:p>
          <a:p>
            <a:pPr lvl="1"/>
            <a:r>
              <a:rPr lang="en-US" i="1" dirty="0"/>
              <a:t>m</a:t>
            </a:r>
            <a:r>
              <a:rPr lang="en-US" i="1" baseline="-25000" dirty="0"/>
              <a:t>i</a:t>
            </a:r>
            <a:r>
              <a:rPr lang="en-US" dirty="0"/>
              <a:t> = </a:t>
            </a:r>
            <a:r>
              <a:rPr lang="en-US" i="1" dirty="0"/>
              <a:t>c</a:t>
            </a:r>
            <a:r>
              <a:rPr lang="en-US" i="1" baseline="-25000" dirty="0"/>
              <a:t>i</a:t>
            </a:r>
            <a:r>
              <a:rPr lang="en-US" dirty="0"/>
              <a:t> + </a:t>
            </a:r>
            <a:r>
              <a:rPr lang="en-US" dirty="0">
                <a:sym typeface="Symbol"/>
              </a:rPr>
              <a:t></a:t>
            </a:r>
            <a:r>
              <a:rPr lang="en-US" dirty="0"/>
              <a:t>(</a:t>
            </a:r>
            <a:r>
              <a:rPr lang="en-US" i="1" dirty="0"/>
              <a:t>D</a:t>
            </a:r>
            <a:r>
              <a:rPr lang="en-US" i="1" baseline="-25000" dirty="0"/>
              <a:t>i</a:t>
            </a:r>
            <a:r>
              <a:rPr lang="en-US" dirty="0"/>
              <a:t>) — </a:t>
            </a:r>
            <a:r>
              <a:rPr lang="en-US" dirty="0">
                <a:sym typeface="Symbol"/>
              </a:rPr>
              <a:t></a:t>
            </a:r>
            <a:r>
              <a:rPr lang="en-US" dirty="0"/>
              <a:t>(</a:t>
            </a:r>
            <a:r>
              <a:rPr lang="en-US" i="1" dirty="0"/>
              <a:t>D</a:t>
            </a:r>
            <a:r>
              <a:rPr lang="en-US" i="1" baseline="-25000" dirty="0"/>
              <a:t>i-1</a:t>
            </a:r>
            <a:r>
              <a:rPr lang="en-US" dirty="0"/>
              <a:t>) </a:t>
            </a:r>
          </a:p>
          <a:p>
            <a:pPr marL="0" indent="0">
              <a:buNone/>
            </a:pPr>
            <a:r>
              <a:rPr lang="en-US" dirty="0"/>
              <a:t>     		  = 1 + (</a:t>
            </a:r>
            <a:r>
              <a:rPr lang="en-US" i="1" dirty="0"/>
              <a:t>s</a:t>
            </a:r>
            <a:r>
              <a:rPr lang="en-US" dirty="0"/>
              <a:t>+1) — </a:t>
            </a:r>
            <a:r>
              <a:rPr lang="en-US" i="1" dirty="0"/>
              <a:t>s</a:t>
            </a:r>
            <a:endParaRPr lang="en-US" dirty="0"/>
          </a:p>
          <a:p>
            <a:pPr marL="0" indent="0">
              <a:buNone/>
            </a:pPr>
            <a:r>
              <a:rPr lang="en-US" dirty="0"/>
              <a:t>		  = 2</a:t>
            </a:r>
          </a:p>
          <a:p>
            <a:pPr lvl="0"/>
            <a:r>
              <a:rPr lang="en-US" dirty="0"/>
              <a:t>If i-th operation is a pop and stack has </a:t>
            </a:r>
            <a:r>
              <a:rPr lang="en-US" i="1" dirty="0"/>
              <a:t>s</a:t>
            </a:r>
            <a:r>
              <a:rPr lang="en-US" dirty="0"/>
              <a:t> elements:</a:t>
            </a:r>
          </a:p>
          <a:p>
            <a:pPr lvl="1"/>
            <a:r>
              <a:rPr lang="en-US" i="1" dirty="0"/>
              <a:t>m</a:t>
            </a:r>
            <a:r>
              <a:rPr lang="en-US" i="1" baseline="-25000" dirty="0"/>
              <a:t>i</a:t>
            </a:r>
            <a:r>
              <a:rPr lang="en-US" dirty="0"/>
              <a:t> = </a:t>
            </a:r>
            <a:r>
              <a:rPr lang="en-US" i="1" dirty="0"/>
              <a:t>c</a:t>
            </a:r>
            <a:r>
              <a:rPr lang="en-US" i="1" baseline="-25000" dirty="0"/>
              <a:t>i</a:t>
            </a:r>
            <a:r>
              <a:rPr lang="en-US" dirty="0"/>
              <a:t> + </a:t>
            </a:r>
            <a:r>
              <a:rPr lang="en-US" dirty="0">
                <a:sym typeface="Symbol"/>
              </a:rPr>
              <a:t></a:t>
            </a:r>
            <a:r>
              <a:rPr lang="en-US" dirty="0"/>
              <a:t>(</a:t>
            </a:r>
            <a:r>
              <a:rPr lang="en-US" i="1" dirty="0"/>
              <a:t>D</a:t>
            </a:r>
            <a:r>
              <a:rPr lang="en-US" i="1" baseline="-25000" dirty="0"/>
              <a:t>i</a:t>
            </a:r>
            <a:r>
              <a:rPr lang="en-US" dirty="0"/>
              <a:t>) — </a:t>
            </a:r>
            <a:r>
              <a:rPr lang="en-US" dirty="0">
                <a:sym typeface="Symbol"/>
              </a:rPr>
              <a:t></a:t>
            </a:r>
            <a:r>
              <a:rPr lang="en-US" dirty="0"/>
              <a:t>(</a:t>
            </a:r>
            <a:r>
              <a:rPr lang="en-US" i="1" dirty="0"/>
              <a:t>D</a:t>
            </a:r>
            <a:r>
              <a:rPr lang="en-US" i="1" baseline="-25000" dirty="0"/>
              <a:t>i-1</a:t>
            </a:r>
            <a:r>
              <a:rPr lang="en-US" dirty="0"/>
              <a:t>) </a:t>
            </a:r>
          </a:p>
          <a:p>
            <a:pPr marL="0" indent="0">
              <a:buNone/>
            </a:pPr>
            <a:r>
              <a:rPr lang="en-US" dirty="0"/>
              <a:t>      		 = 1 + (</a:t>
            </a:r>
            <a:r>
              <a:rPr lang="en-US" i="1" dirty="0"/>
              <a:t>s</a:t>
            </a:r>
            <a:r>
              <a:rPr lang="en-US" dirty="0"/>
              <a:t>–1) — </a:t>
            </a:r>
            <a:r>
              <a:rPr lang="en-US" i="1" dirty="0"/>
              <a:t>s</a:t>
            </a:r>
            <a:endParaRPr lang="en-US" dirty="0"/>
          </a:p>
          <a:p>
            <a:pPr marL="0" indent="0">
              <a:buNone/>
            </a:pPr>
            <a:r>
              <a:rPr lang="en-US" dirty="0"/>
              <a:t>		  = 0</a:t>
            </a:r>
          </a:p>
          <a:p>
            <a:pPr lvl="0"/>
            <a:r>
              <a:rPr lang="en-US" dirty="0"/>
              <a:t>If i-th operation is a Multipop(</a:t>
            </a:r>
            <a:r>
              <a:rPr lang="en-US" i="1" dirty="0"/>
              <a:t>k</a:t>
            </a:r>
            <a:r>
              <a:rPr lang="en-US" dirty="0"/>
              <a:t>) and stack has </a:t>
            </a:r>
            <a:r>
              <a:rPr lang="en-US" i="1" dirty="0"/>
              <a:t>s</a:t>
            </a:r>
            <a:r>
              <a:rPr lang="en-US" dirty="0"/>
              <a:t> elements:</a:t>
            </a:r>
          </a:p>
          <a:p>
            <a:pPr lvl="1"/>
            <a:r>
              <a:rPr lang="en-US" dirty="0"/>
              <a:t>Let </a:t>
            </a:r>
            <a:r>
              <a:rPr lang="en-US" i="1" dirty="0"/>
              <a:t>x</a:t>
            </a:r>
            <a:r>
              <a:rPr lang="en-US" dirty="0"/>
              <a:t> = min(</a:t>
            </a:r>
            <a:r>
              <a:rPr lang="en-US" i="1" dirty="0"/>
              <a:t>s,k</a:t>
            </a:r>
            <a:r>
              <a:rPr lang="en-US" dirty="0"/>
              <a:t>)</a:t>
            </a:r>
          </a:p>
          <a:p>
            <a:pPr lvl="1"/>
            <a:r>
              <a:rPr lang="en-US" i="1" dirty="0"/>
              <a:t>m</a:t>
            </a:r>
            <a:r>
              <a:rPr lang="en-US" i="1" baseline="-25000" dirty="0"/>
              <a:t>i</a:t>
            </a:r>
            <a:r>
              <a:rPr lang="en-US" dirty="0"/>
              <a:t> = </a:t>
            </a:r>
            <a:r>
              <a:rPr lang="en-US" i="1" dirty="0"/>
              <a:t>c</a:t>
            </a:r>
            <a:r>
              <a:rPr lang="en-US" i="1" baseline="-25000" dirty="0"/>
              <a:t>i</a:t>
            </a:r>
            <a:r>
              <a:rPr lang="en-US" dirty="0"/>
              <a:t> + </a:t>
            </a:r>
            <a:r>
              <a:rPr lang="en-US" dirty="0">
                <a:sym typeface="Symbol"/>
              </a:rPr>
              <a:t></a:t>
            </a:r>
            <a:r>
              <a:rPr lang="en-US" dirty="0"/>
              <a:t>(</a:t>
            </a:r>
            <a:r>
              <a:rPr lang="en-US" i="1" dirty="0"/>
              <a:t>D</a:t>
            </a:r>
            <a:r>
              <a:rPr lang="en-US" i="1" baseline="-25000" dirty="0"/>
              <a:t>i</a:t>
            </a:r>
            <a:r>
              <a:rPr lang="en-US" dirty="0"/>
              <a:t>) — </a:t>
            </a:r>
            <a:r>
              <a:rPr lang="en-US" dirty="0">
                <a:sym typeface="Symbol"/>
              </a:rPr>
              <a:t></a:t>
            </a:r>
            <a:r>
              <a:rPr lang="en-US" dirty="0"/>
              <a:t>(</a:t>
            </a:r>
            <a:r>
              <a:rPr lang="en-US" i="1" dirty="0"/>
              <a:t>D</a:t>
            </a:r>
            <a:r>
              <a:rPr lang="en-US" i="1" baseline="-25000" dirty="0"/>
              <a:t>i-1</a:t>
            </a:r>
            <a:r>
              <a:rPr lang="en-US" dirty="0"/>
              <a:t>) </a:t>
            </a:r>
          </a:p>
          <a:p>
            <a:pPr marL="0" indent="0">
              <a:buNone/>
            </a:pPr>
            <a:r>
              <a:rPr lang="en-US" dirty="0"/>
              <a:t>       		  =  </a:t>
            </a:r>
            <a:r>
              <a:rPr lang="en-US" i="1" dirty="0"/>
              <a:t>x</a:t>
            </a:r>
            <a:r>
              <a:rPr lang="en-US" dirty="0"/>
              <a:t> + (</a:t>
            </a:r>
            <a:r>
              <a:rPr lang="en-US" i="1" dirty="0"/>
              <a:t>s</a:t>
            </a:r>
            <a:r>
              <a:rPr lang="en-US" dirty="0"/>
              <a:t>–</a:t>
            </a:r>
            <a:r>
              <a:rPr lang="en-US" i="1" dirty="0"/>
              <a:t>x</a:t>
            </a:r>
            <a:r>
              <a:rPr lang="en-US" dirty="0"/>
              <a:t>) — </a:t>
            </a:r>
            <a:r>
              <a:rPr lang="en-US" i="1" dirty="0"/>
              <a:t>s</a:t>
            </a:r>
            <a:endParaRPr lang="en-US" dirty="0"/>
          </a:p>
          <a:p>
            <a:pPr marL="0" indent="0">
              <a:buNone/>
            </a:pPr>
            <a:r>
              <a:rPr lang="en-US" dirty="0"/>
              <a:t>		  = 0</a:t>
            </a:r>
          </a:p>
          <a:p>
            <a:pPr lvl="0"/>
            <a:r>
              <a:rPr lang="en-US" dirty="0"/>
              <a:t>All operations have </a:t>
            </a:r>
            <a:r>
              <a:rPr lang="en-US" i="1" dirty="0"/>
              <a:t>O(1)</a:t>
            </a:r>
            <a:r>
              <a:rPr lang="en-US" dirty="0"/>
              <a:t> amortized time</a:t>
            </a:r>
          </a:p>
          <a:p>
            <a:pPr lvl="0"/>
            <a:r>
              <a:rPr lang="en-US" dirty="0"/>
              <a:t>So cost of entire sequence is </a:t>
            </a:r>
            <a:r>
              <a:rPr lang="en-US" i="1" dirty="0"/>
              <a:t>O(n)</a:t>
            </a:r>
            <a:endParaRPr lang="en-US" dirty="0"/>
          </a:p>
          <a:p>
            <a:endParaRPr lang="en-US" dirty="0"/>
          </a:p>
        </p:txBody>
      </p:sp>
      <p:sp>
        <p:nvSpPr>
          <p:cNvPr id="4" name="Slide Number Placeholder 3"/>
          <p:cNvSpPr>
            <a:spLocks noGrp="1"/>
          </p:cNvSpPr>
          <p:nvPr>
            <p:ph type="sldNum" sz="quarter" idx="12"/>
          </p:nvPr>
        </p:nvSpPr>
        <p:spPr/>
        <p:txBody>
          <a:bodyPr/>
          <a:lstStyle/>
          <a:p>
            <a:fld id="{D5B2749A-5417-4DFA-A5F9-941BA913BA43}" type="slidenum">
              <a:rPr lang="en-US" smtClean="0"/>
              <a:t>30</a:t>
            </a:fld>
            <a:endParaRPr lang="en-US" dirty="0"/>
          </a:p>
        </p:txBody>
      </p:sp>
    </p:spTree>
    <p:extLst>
      <p:ext uri="{BB962C8B-B14F-4D97-AF65-F5344CB8AC3E}">
        <p14:creationId xmlns:p14="http://schemas.microsoft.com/office/powerpoint/2010/main" val="4127365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Another View</a:t>
            </a:r>
          </a:p>
        </p:txBody>
      </p:sp>
      <p:sp>
        <p:nvSpPr>
          <p:cNvPr id="3" name="Content Placeholder 2"/>
          <p:cNvSpPr>
            <a:spLocks noGrp="1"/>
          </p:cNvSpPr>
          <p:nvPr>
            <p:ph idx="1"/>
          </p:nvPr>
        </p:nvSpPr>
        <p:spPr>
          <a:xfrm>
            <a:off x="457200" y="685800"/>
            <a:ext cx="8229600" cy="6172200"/>
          </a:xfrm>
        </p:spPr>
        <p:txBody>
          <a:bodyPr>
            <a:normAutofit fontScale="85000" lnSpcReduction="20000"/>
          </a:bodyPr>
          <a:lstStyle/>
          <a:p>
            <a:pPr lvl="0"/>
            <a:r>
              <a:rPr lang="en-US" dirty="0"/>
              <a:t>Potential for a stack is the number of objects in the stack</a:t>
            </a:r>
          </a:p>
          <a:p>
            <a:pPr lvl="0"/>
            <a:r>
              <a:rPr lang="en-US" dirty="0"/>
              <a:t>So </a:t>
            </a:r>
            <a:r>
              <a:rPr lang="en-US" dirty="0">
                <a:sym typeface="Symbol"/>
              </a:rPr>
              <a:t></a:t>
            </a:r>
            <a:r>
              <a:rPr lang="en-US" dirty="0"/>
              <a:t>(</a:t>
            </a:r>
            <a:r>
              <a:rPr lang="en-US" i="1" dirty="0"/>
              <a:t>D</a:t>
            </a:r>
            <a:r>
              <a:rPr lang="en-US" baseline="-25000" dirty="0"/>
              <a:t>0</a:t>
            </a:r>
            <a:r>
              <a:rPr lang="en-US" dirty="0"/>
              <a:t>)=0, and  </a:t>
            </a:r>
            <a:r>
              <a:rPr lang="en-US" dirty="0">
                <a:sym typeface="Symbol"/>
              </a:rPr>
              <a:t></a:t>
            </a:r>
            <a:r>
              <a:rPr lang="en-US" dirty="0"/>
              <a:t>(</a:t>
            </a:r>
            <a:r>
              <a:rPr lang="en-US" i="1" dirty="0"/>
              <a:t>D</a:t>
            </a:r>
            <a:r>
              <a:rPr lang="en-US" i="1" baseline="-25000" dirty="0"/>
              <a:t>i</a:t>
            </a:r>
            <a:r>
              <a:rPr lang="en-US" dirty="0"/>
              <a:t>) </a:t>
            </a:r>
            <a:r>
              <a:rPr lang="en-US" dirty="0">
                <a:sym typeface="Symbol"/>
              </a:rPr>
              <a:t></a:t>
            </a:r>
            <a:r>
              <a:rPr lang="en-US" dirty="0"/>
              <a:t>0</a:t>
            </a:r>
          </a:p>
          <a:p>
            <a:pPr lvl="0"/>
            <a:r>
              <a:rPr lang="en-US" dirty="0"/>
              <a:t>Amortized cost of stack operations:</a:t>
            </a:r>
          </a:p>
          <a:p>
            <a:pPr lvl="1"/>
            <a:r>
              <a:rPr lang="en-US" dirty="0"/>
              <a:t>Push: </a:t>
            </a:r>
          </a:p>
          <a:p>
            <a:pPr lvl="2"/>
            <a:r>
              <a:rPr lang="en-US" dirty="0"/>
              <a:t>Potential change: </a:t>
            </a:r>
            <a:r>
              <a:rPr lang="en-US" dirty="0">
                <a:sym typeface="Symbol"/>
              </a:rPr>
              <a:t></a:t>
            </a:r>
            <a:r>
              <a:rPr lang="en-US" dirty="0"/>
              <a:t>(</a:t>
            </a:r>
            <a:r>
              <a:rPr lang="en-US" i="1" dirty="0"/>
              <a:t>D</a:t>
            </a:r>
            <a:r>
              <a:rPr lang="en-US" i="1" baseline="-25000" dirty="0"/>
              <a:t>i</a:t>
            </a:r>
            <a:r>
              <a:rPr lang="en-US" dirty="0"/>
              <a:t>)- </a:t>
            </a:r>
            <a:r>
              <a:rPr lang="en-US" dirty="0">
                <a:sym typeface="Symbol"/>
              </a:rPr>
              <a:t></a:t>
            </a:r>
            <a:r>
              <a:rPr lang="en-US" dirty="0"/>
              <a:t>(</a:t>
            </a:r>
            <a:r>
              <a:rPr lang="en-US" i="1" dirty="0"/>
              <a:t>D</a:t>
            </a:r>
            <a:r>
              <a:rPr lang="en-US" i="1" baseline="-25000" dirty="0"/>
              <a:t>i</a:t>
            </a:r>
            <a:r>
              <a:rPr lang="en-US" baseline="-25000" dirty="0"/>
              <a:t>-1</a:t>
            </a:r>
            <a:r>
              <a:rPr lang="en-US" dirty="0"/>
              <a:t>) =(</a:t>
            </a:r>
            <a:r>
              <a:rPr lang="en-US" i="1" dirty="0"/>
              <a:t>s</a:t>
            </a:r>
            <a:r>
              <a:rPr lang="en-US" dirty="0"/>
              <a:t>+1)-</a:t>
            </a:r>
            <a:r>
              <a:rPr lang="en-US" i="1" dirty="0"/>
              <a:t>s</a:t>
            </a:r>
            <a:r>
              <a:rPr lang="en-US" dirty="0"/>
              <a:t> =1</a:t>
            </a:r>
          </a:p>
          <a:p>
            <a:pPr lvl="2"/>
            <a:r>
              <a:rPr lang="en-US" dirty="0"/>
              <a:t>Amortized cost: </a:t>
            </a:r>
            <a:r>
              <a:rPr lang="en-US" i="1" dirty="0"/>
              <a:t>c</a:t>
            </a:r>
            <a:r>
              <a:rPr lang="en-US" i="1" baseline="-25000" dirty="0"/>
              <a:t>i</a:t>
            </a:r>
            <a:r>
              <a:rPr lang="en-US" i="1" dirty="0"/>
              <a:t>'</a:t>
            </a:r>
            <a:r>
              <a:rPr lang="en-US" dirty="0"/>
              <a:t> = </a:t>
            </a:r>
            <a:r>
              <a:rPr lang="en-US" i="1" dirty="0"/>
              <a:t>c</a:t>
            </a:r>
            <a:r>
              <a:rPr lang="en-US" i="1" baseline="-25000" dirty="0"/>
              <a:t>i </a:t>
            </a:r>
            <a:r>
              <a:rPr lang="en-US" dirty="0"/>
              <a:t>+ </a:t>
            </a:r>
            <a:r>
              <a:rPr lang="en-US" dirty="0">
                <a:sym typeface="Symbol"/>
              </a:rPr>
              <a:t></a:t>
            </a:r>
            <a:r>
              <a:rPr lang="en-US" dirty="0"/>
              <a:t>(</a:t>
            </a:r>
            <a:r>
              <a:rPr lang="en-US" i="1" dirty="0"/>
              <a:t>D</a:t>
            </a:r>
            <a:r>
              <a:rPr lang="en-US" i="1" baseline="-25000" dirty="0"/>
              <a:t>i</a:t>
            </a:r>
            <a:r>
              <a:rPr lang="en-US" dirty="0"/>
              <a:t>) - </a:t>
            </a:r>
            <a:r>
              <a:rPr lang="en-US" dirty="0">
                <a:sym typeface="Symbol"/>
              </a:rPr>
              <a:t></a:t>
            </a:r>
            <a:r>
              <a:rPr lang="en-US" dirty="0"/>
              <a:t>(</a:t>
            </a:r>
            <a:r>
              <a:rPr lang="en-US" i="1" dirty="0"/>
              <a:t>D</a:t>
            </a:r>
            <a:r>
              <a:rPr lang="en-US" i="1" baseline="-25000" dirty="0"/>
              <a:t>i</a:t>
            </a:r>
            <a:r>
              <a:rPr lang="en-US" baseline="-25000" dirty="0"/>
              <a:t>-1</a:t>
            </a:r>
            <a:r>
              <a:rPr lang="en-US" dirty="0"/>
              <a:t>)=1+1=2</a:t>
            </a:r>
          </a:p>
          <a:p>
            <a:pPr lvl="1"/>
            <a:r>
              <a:rPr lang="en-US" dirty="0"/>
              <a:t>Pop: </a:t>
            </a:r>
          </a:p>
          <a:p>
            <a:pPr lvl="2"/>
            <a:r>
              <a:rPr lang="en-US" dirty="0"/>
              <a:t>Potential change: </a:t>
            </a:r>
            <a:r>
              <a:rPr lang="en-US" dirty="0">
                <a:sym typeface="Symbol"/>
              </a:rPr>
              <a:t></a:t>
            </a:r>
            <a:r>
              <a:rPr lang="en-US" dirty="0"/>
              <a:t>(</a:t>
            </a:r>
            <a:r>
              <a:rPr lang="en-US" i="1" dirty="0"/>
              <a:t>D</a:t>
            </a:r>
            <a:r>
              <a:rPr lang="en-US" i="1" baseline="-25000" dirty="0"/>
              <a:t>i</a:t>
            </a:r>
            <a:r>
              <a:rPr lang="en-US" dirty="0"/>
              <a:t>)- </a:t>
            </a:r>
            <a:r>
              <a:rPr lang="en-US" dirty="0">
                <a:sym typeface="Symbol"/>
              </a:rPr>
              <a:t></a:t>
            </a:r>
            <a:r>
              <a:rPr lang="en-US" dirty="0"/>
              <a:t>(</a:t>
            </a:r>
            <a:r>
              <a:rPr lang="en-US" i="1" dirty="0"/>
              <a:t>D</a:t>
            </a:r>
            <a:r>
              <a:rPr lang="en-US" i="1" baseline="-25000" dirty="0"/>
              <a:t>i</a:t>
            </a:r>
            <a:r>
              <a:rPr lang="en-US" baseline="-25000" dirty="0"/>
              <a:t>-1</a:t>
            </a:r>
            <a:r>
              <a:rPr lang="en-US" dirty="0"/>
              <a:t>) =(</a:t>
            </a:r>
            <a:r>
              <a:rPr lang="en-US" i="1" dirty="0"/>
              <a:t>s</a:t>
            </a:r>
            <a:r>
              <a:rPr lang="en-US" dirty="0"/>
              <a:t>-1) –</a:t>
            </a:r>
            <a:r>
              <a:rPr lang="en-US" i="1" dirty="0"/>
              <a:t>s</a:t>
            </a:r>
            <a:r>
              <a:rPr lang="en-US" dirty="0"/>
              <a:t>= -1</a:t>
            </a:r>
          </a:p>
          <a:p>
            <a:pPr lvl="2"/>
            <a:r>
              <a:rPr lang="en-US" dirty="0"/>
              <a:t>Amortized cost: </a:t>
            </a:r>
            <a:r>
              <a:rPr lang="en-US" i="1" dirty="0"/>
              <a:t>c</a:t>
            </a:r>
            <a:r>
              <a:rPr lang="en-US" i="1" baseline="-25000" dirty="0"/>
              <a:t>i</a:t>
            </a:r>
            <a:r>
              <a:rPr lang="en-US" i="1" dirty="0"/>
              <a:t>'</a:t>
            </a:r>
            <a:r>
              <a:rPr lang="en-US" dirty="0"/>
              <a:t> = </a:t>
            </a:r>
            <a:r>
              <a:rPr lang="en-US" i="1" dirty="0"/>
              <a:t>c</a:t>
            </a:r>
            <a:r>
              <a:rPr lang="en-US" i="1" baseline="-25000" dirty="0"/>
              <a:t>i </a:t>
            </a:r>
            <a:r>
              <a:rPr lang="en-US" dirty="0"/>
              <a:t>+ </a:t>
            </a:r>
            <a:r>
              <a:rPr lang="en-US" dirty="0">
                <a:sym typeface="Symbol"/>
              </a:rPr>
              <a:t></a:t>
            </a:r>
            <a:r>
              <a:rPr lang="en-US" dirty="0"/>
              <a:t>(</a:t>
            </a:r>
            <a:r>
              <a:rPr lang="en-US" i="1" dirty="0"/>
              <a:t>D</a:t>
            </a:r>
            <a:r>
              <a:rPr lang="en-US" i="1" baseline="-25000" dirty="0"/>
              <a:t>i</a:t>
            </a:r>
            <a:r>
              <a:rPr lang="en-US" dirty="0"/>
              <a:t>) - </a:t>
            </a:r>
            <a:r>
              <a:rPr lang="en-US" dirty="0">
                <a:sym typeface="Symbol"/>
              </a:rPr>
              <a:t></a:t>
            </a:r>
            <a:r>
              <a:rPr lang="en-US" dirty="0"/>
              <a:t>(</a:t>
            </a:r>
            <a:r>
              <a:rPr lang="en-US" i="1" dirty="0"/>
              <a:t>D</a:t>
            </a:r>
            <a:r>
              <a:rPr lang="en-US" i="1" baseline="-25000" dirty="0"/>
              <a:t>i</a:t>
            </a:r>
            <a:r>
              <a:rPr lang="en-US" baseline="-25000" dirty="0"/>
              <a:t>-1</a:t>
            </a:r>
            <a:r>
              <a:rPr lang="en-US" dirty="0"/>
              <a:t>)=1+(-1)=0</a:t>
            </a:r>
          </a:p>
          <a:p>
            <a:pPr lvl="1"/>
            <a:r>
              <a:rPr lang="en-US" dirty="0"/>
              <a:t>Multipop(</a:t>
            </a:r>
            <a:r>
              <a:rPr lang="en-US" i="1" dirty="0"/>
              <a:t>S</a:t>
            </a:r>
            <a:r>
              <a:rPr lang="en-US" dirty="0"/>
              <a:t>,</a:t>
            </a:r>
            <a:r>
              <a:rPr lang="en-US" i="1" dirty="0"/>
              <a:t>k</a:t>
            </a:r>
            <a:r>
              <a:rPr lang="en-US" dirty="0"/>
              <a:t>):  </a:t>
            </a:r>
            <a:r>
              <a:rPr lang="en-US" i="1" dirty="0"/>
              <a:t>k'</a:t>
            </a:r>
            <a:r>
              <a:rPr lang="en-US" dirty="0"/>
              <a:t>=min(|S|,</a:t>
            </a:r>
            <a:r>
              <a:rPr lang="en-US" i="1" dirty="0"/>
              <a:t>k</a:t>
            </a:r>
            <a:r>
              <a:rPr lang="en-US" dirty="0"/>
              <a:t>)</a:t>
            </a:r>
          </a:p>
          <a:p>
            <a:pPr lvl="2"/>
            <a:r>
              <a:rPr lang="en-US" dirty="0"/>
              <a:t>Potential change: </a:t>
            </a:r>
            <a:r>
              <a:rPr lang="en-US" dirty="0">
                <a:sym typeface="Symbol"/>
              </a:rPr>
              <a:t></a:t>
            </a:r>
            <a:r>
              <a:rPr lang="en-US" dirty="0"/>
              <a:t>(</a:t>
            </a:r>
            <a:r>
              <a:rPr lang="en-US" i="1" dirty="0"/>
              <a:t>D</a:t>
            </a:r>
            <a:r>
              <a:rPr lang="en-US" i="1" baseline="-25000" dirty="0"/>
              <a:t>i</a:t>
            </a:r>
            <a:r>
              <a:rPr lang="en-US" dirty="0"/>
              <a:t>)- </a:t>
            </a:r>
            <a:r>
              <a:rPr lang="en-US" dirty="0">
                <a:sym typeface="Symbol"/>
              </a:rPr>
              <a:t></a:t>
            </a:r>
            <a:r>
              <a:rPr lang="en-US" dirty="0"/>
              <a:t>(</a:t>
            </a:r>
            <a:r>
              <a:rPr lang="en-US" i="1" dirty="0"/>
              <a:t>D</a:t>
            </a:r>
            <a:r>
              <a:rPr lang="en-US" i="1" baseline="-25000" dirty="0"/>
              <a:t>i</a:t>
            </a:r>
            <a:r>
              <a:rPr lang="en-US" baseline="-25000" dirty="0"/>
              <a:t>-1</a:t>
            </a:r>
            <a:r>
              <a:rPr lang="en-US" dirty="0"/>
              <a:t>) =</a:t>
            </a:r>
            <a:r>
              <a:rPr lang="en-US" i="1" dirty="0"/>
              <a:t> </a:t>
            </a:r>
            <a:r>
              <a:rPr lang="en-US" dirty="0"/>
              <a:t>–</a:t>
            </a:r>
            <a:r>
              <a:rPr lang="en-US" i="1" dirty="0"/>
              <a:t>k'</a:t>
            </a:r>
            <a:endParaRPr lang="en-US" dirty="0"/>
          </a:p>
          <a:p>
            <a:pPr lvl="2"/>
            <a:r>
              <a:rPr lang="en-US" dirty="0"/>
              <a:t>Amortized cost: </a:t>
            </a:r>
            <a:r>
              <a:rPr lang="en-US" i="1" dirty="0"/>
              <a:t>c</a:t>
            </a:r>
            <a:r>
              <a:rPr lang="en-US" i="1" baseline="-25000" dirty="0"/>
              <a:t>i</a:t>
            </a:r>
            <a:r>
              <a:rPr lang="en-US" i="1" dirty="0"/>
              <a:t>'</a:t>
            </a:r>
            <a:r>
              <a:rPr lang="en-US" dirty="0"/>
              <a:t> = </a:t>
            </a:r>
            <a:r>
              <a:rPr lang="en-US" i="1" dirty="0"/>
              <a:t>c</a:t>
            </a:r>
            <a:r>
              <a:rPr lang="en-US" i="1" baseline="-25000" dirty="0"/>
              <a:t>i </a:t>
            </a:r>
            <a:r>
              <a:rPr lang="en-US" dirty="0"/>
              <a:t>+ </a:t>
            </a:r>
            <a:r>
              <a:rPr lang="en-US" dirty="0">
                <a:sym typeface="Symbol"/>
              </a:rPr>
              <a:t></a:t>
            </a:r>
            <a:r>
              <a:rPr lang="en-US" dirty="0"/>
              <a:t>(</a:t>
            </a:r>
            <a:r>
              <a:rPr lang="en-US" i="1" dirty="0"/>
              <a:t>D</a:t>
            </a:r>
            <a:r>
              <a:rPr lang="en-US" i="1" baseline="-25000" dirty="0"/>
              <a:t>i</a:t>
            </a:r>
            <a:r>
              <a:rPr lang="en-US" dirty="0"/>
              <a:t>) - </a:t>
            </a:r>
            <a:r>
              <a:rPr lang="en-US" dirty="0">
                <a:sym typeface="Symbol"/>
              </a:rPr>
              <a:t></a:t>
            </a:r>
            <a:r>
              <a:rPr lang="en-US" dirty="0"/>
              <a:t>(</a:t>
            </a:r>
            <a:r>
              <a:rPr lang="en-US" i="1" dirty="0"/>
              <a:t>D</a:t>
            </a:r>
            <a:r>
              <a:rPr lang="en-US" i="1" baseline="-25000" dirty="0"/>
              <a:t>i</a:t>
            </a:r>
            <a:r>
              <a:rPr lang="en-US" baseline="-25000" dirty="0"/>
              <a:t>-1</a:t>
            </a:r>
            <a:r>
              <a:rPr lang="en-US" dirty="0"/>
              <a:t>)=</a:t>
            </a:r>
            <a:r>
              <a:rPr lang="en-US" i="1" dirty="0"/>
              <a:t>k'</a:t>
            </a:r>
            <a:r>
              <a:rPr lang="en-US" dirty="0"/>
              <a:t>+(-</a:t>
            </a:r>
            <a:r>
              <a:rPr lang="en-US" i="1" dirty="0"/>
              <a:t>k'</a:t>
            </a:r>
            <a:r>
              <a:rPr lang="en-US" dirty="0"/>
              <a:t>)=0</a:t>
            </a:r>
          </a:p>
          <a:p>
            <a:pPr lvl="0"/>
            <a:r>
              <a:rPr lang="en-US" dirty="0"/>
              <a:t>So amortized cost of each operation is </a:t>
            </a:r>
            <a:r>
              <a:rPr lang="en-US" i="1" dirty="0"/>
              <a:t>O</a:t>
            </a:r>
            <a:r>
              <a:rPr lang="en-US" dirty="0"/>
              <a:t>(1),  and total amortized cost of </a:t>
            </a:r>
            <a:r>
              <a:rPr lang="en-US" i="1" dirty="0"/>
              <a:t>n</a:t>
            </a:r>
            <a:r>
              <a:rPr lang="en-US" dirty="0"/>
              <a:t> operations is </a:t>
            </a:r>
            <a:r>
              <a:rPr lang="en-US" i="1" dirty="0"/>
              <a:t>O</a:t>
            </a:r>
            <a:r>
              <a:rPr lang="en-US" dirty="0"/>
              <a:t>(</a:t>
            </a:r>
            <a:r>
              <a:rPr lang="en-US" i="1" dirty="0"/>
              <a:t>n</a:t>
            </a:r>
            <a:r>
              <a:rPr lang="en-US" dirty="0"/>
              <a:t>)</a:t>
            </a:r>
          </a:p>
          <a:p>
            <a:pPr lvl="0"/>
            <a:r>
              <a:rPr lang="en-US" dirty="0"/>
              <a:t>Since total amortized cost is an upper bound of actual cost, the worse case cost of </a:t>
            </a:r>
            <a:r>
              <a:rPr lang="en-US" i="1" dirty="0"/>
              <a:t>n</a:t>
            </a:r>
            <a:r>
              <a:rPr lang="en-US" dirty="0"/>
              <a:t> operations is </a:t>
            </a:r>
            <a:r>
              <a:rPr lang="en-US" i="1" dirty="0"/>
              <a:t>O</a:t>
            </a:r>
            <a:r>
              <a:rPr lang="en-US" dirty="0"/>
              <a:t>(</a:t>
            </a:r>
            <a:r>
              <a:rPr lang="en-US" i="1" dirty="0"/>
              <a:t>n</a:t>
            </a:r>
            <a:r>
              <a:rPr lang="en-US" dirty="0"/>
              <a:t>)</a:t>
            </a:r>
          </a:p>
        </p:txBody>
      </p:sp>
      <p:sp>
        <p:nvSpPr>
          <p:cNvPr id="4" name="Slide Number Placeholder 3"/>
          <p:cNvSpPr>
            <a:spLocks noGrp="1"/>
          </p:cNvSpPr>
          <p:nvPr>
            <p:ph type="sldNum" sz="quarter" idx="12"/>
          </p:nvPr>
        </p:nvSpPr>
        <p:spPr/>
        <p:txBody>
          <a:bodyPr/>
          <a:lstStyle/>
          <a:p>
            <a:fld id="{D5B2749A-5417-4DFA-A5F9-941BA913BA43}" type="slidenum">
              <a:rPr lang="en-US" smtClean="0"/>
              <a:t>31</a:t>
            </a:fld>
            <a:endParaRPr lang="en-US" dirty="0"/>
          </a:p>
        </p:txBody>
      </p:sp>
    </p:spTree>
    <p:extLst>
      <p:ext uri="{BB962C8B-B14F-4D97-AF65-F5344CB8AC3E}">
        <p14:creationId xmlns:p14="http://schemas.microsoft.com/office/powerpoint/2010/main" val="2029484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Potential Method for </a:t>
            </a:r>
            <a:r>
              <a:rPr lang="en-US" i="1" dirty="0"/>
              <a:t>k-</a:t>
            </a:r>
            <a:r>
              <a:rPr lang="en-US" dirty="0"/>
              <a:t>Bit Counter</a:t>
            </a:r>
          </a:p>
        </p:txBody>
      </p:sp>
      <p:sp>
        <p:nvSpPr>
          <p:cNvPr id="3" name="Content Placeholder 2"/>
          <p:cNvSpPr>
            <a:spLocks noGrp="1"/>
          </p:cNvSpPr>
          <p:nvPr>
            <p:ph idx="1"/>
          </p:nvPr>
        </p:nvSpPr>
        <p:spPr>
          <a:xfrm>
            <a:off x="0" y="1600200"/>
            <a:ext cx="9144000" cy="5257800"/>
          </a:xfrm>
        </p:spPr>
        <p:txBody>
          <a:bodyPr>
            <a:normAutofit fontScale="77500" lnSpcReduction="20000"/>
          </a:bodyPr>
          <a:lstStyle/>
          <a:p>
            <a:pPr lvl="0"/>
            <a:r>
              <a:rPr lang="en-US" dirty="0"/>
              <a:t>Define </a:t>
            </a:r>
            <a:r>
              <a:rPr lang="en-US" dirty="0">
                <a:sym typeface="Symbol"/>
              </a:rPr>
              <a:t></a:t>
            </a:r>
            <a:r>
              <a:rPr lang="en-US" dirty="0"/>
              <a:t>(</a:t>
            </a:r>
            <a:r>
              <a:rPr lang="en-US" i="1" dirty="0"/>
              <a:t>D</a:t>
            </a:r>
            <a:r>
              <a:rPr lang="en-US" i="1" baseline="-25000" dirty="0"/>
              <a:t>i</a:t>
            </a:r>
            <a:r>
              <a:rPr lang="en-US" dirty="0"/>
              <a:t>) to be number of 1's in the counter after the i-th operation</a:t>
            </a:r>
          </a:p>
          <a:p>
            <a:pPr lvl="0"/>
            <a:r>
              <a:rPr lang="en-US" dirty="0"/>
              <a:t>Check:</a:t>
            </a:r>
          </a:p>
          <a:p>
            <a:pPr lvl="1"/>
            <a:r>
              <a:rPr lang="en-US" dirty="0">
                <a:sym typeface="Symbol"/>
              </a:rPr>
              <a:t></a:t>
            </a:r>
            <a:r>
              <a:rPr lang="en-US" dirty="0"/>
              <a:t>(</a:t>
            </a:r>
            <a:r>
              <a:rPr lang="en-US" i="1" dirty="0"/>
              <a:t>D</a:t>
            </a:r>
            <a:r>
              <a:rPr lang="en-US" i="1" baseline="-25000" dirty="0"/>
              <a:t>0</a:t>
            </a:r>
            <a:r>
              <a:rPr lang="en-US" dirty="0"/>
              <a:t>) = 0, since counter is initially all 0's</a:t>
            </a:r>
          </a:p>
          <a:p>
            <a:pPr lvl="1"/>
            <a:r>
              <a:rPr lang="en-US" dirty="0">
                <a:sym typeface="Symbol"/>
              </a:rPr>
              <a:t></a:t>
            </a:r>
            <a:r>
              <a:rPr lang="en-US" dirty="0"/>
              <a:t>(</a:t>
            </a:r>
            <a:r>
              <a:rPr lang="en-US" i="1" dirty="0"/>
              <a:t>D</a:t>
            </a:r>
            <a:r>
              <a:rPr lang="en-US" i="1" baseline="-25000" dirty="0"/>
              <a:t>i</a:t>
            </a:r>
            <a:r>
              <a:rPr lang="en-US" dirty="0"/>
              <a:t>) ≥ 0, since can't have a negative number of 1's in the counter</a:t>
            </a:r>
          </a:p>
          <a:p>
            <a:pPr lvl="0"/>
            <a:r>
              <a:rPr lang="en-US" dirty="0"/>
              <a:t>Next calculate amortized cost of the increment operation…</a:t>
            </a:r>
          </a:p>
          <a:p>
            <a:pPr lvl="0"/>
            <a:r>
              <a:rPr lang="en-US" dirty="0"/>
              <a:t>Let </a:t>
            </a:r>
            <a:r>
              <a:rPr lang="en-US" i="1" dirty="0"/>
              <a:t>b</a:t>
            </a:r>
            <a:r>
              <a:rPr lang="en-US" dirty="0"/>
              <a:t> = number of 1's just before i-th operation</a:t>
            </a:r>
          </a:p>
          <a:p>
            <a:pPr lvl="0"/>
            <a:r>
              <a:rPr lang="en-US" dirty="0"/>
              <a:t>Let </a:t>
            </a:r>
            <a:r>
              <a:rPr lang="en-US" i="1" dirty="0"/>
              <a:t>x</a:t>
            </a:r>
            <a:r>
              <a:rPr lang="en-US" dirty="0"/>
              <a:t> = number of 1's that are changed to 0 in i-th operation</a:t>
            </a:r>
          </a:p>
          <a:p>
            <a:pPr lvl="0"/>
            <a:r>
              <a:rPr lang="en-US" i="1" dirty="0"/>
              <a:t>m</a:t>
            </a:r>
            <a:r>
              <a:rPr lang="en-US" i="1" baseline="-25000" dirty="0"/>
              <a:t>i</a:t>
            </a:r>
            <a:r>
              <a:rPr lang="en-US" dirty="0"/>
              <a:t> = </a:t>
            </a:r>
            <a:r>
              <a:rPr lang="en-US" i="1" dirty="0"/>
              <a:t>c</a:t>
            </a:r>
            <a:r>
              <a:rPr lang="en-US" i="1" baseline="-25000" dirty="0"/>
              <a:t>i</a:t>
            </a:r>
            <a:r>
              <a:rPr lang="en-US" dirty="0"/>
              <a:t> + </a:t>
            </a:r>
            <a:r>
              <a:rPr lang="en-US" dirty="0">
                <a:sym typeface="Symbol"/>
              </a:rPr>
              <a:t></a:t>
            </a:r>
            <a:r>
              <a:rPr lang="en-US" dirty="0"/>
              <a:t>(</a:t>
            </a:r>
            <a:r>
              <a:rPr lang="en-US" i="1" dirty="0"/>
              <a:t>D</a:t>
            </a:r>
            <a:r>
              <a:rPr lang="en-US" i="1" baseline="-25000" dirty="0"/>
              <a:t>i</a:t>
            </a:r>
            <a:r>
              <a:rPr lang="en-US" dirty="0"/>
              <a:t>) — </a:t>
            </a:r>
            <a:r>
              <a:rPr lang="en-US" dirty="0">
                <a:sym typeface="Symbol"/>
              </a:rPr>
              <a:t></a:t>
            </a:r>
            <a:r>
              <a:rPr lang="en-US" dirty="0"/>
              <a:t>(</a:t>
            </a:r>
            <a:r>
              <a:rPr lang="en-US" i="1" dirty="0"/>
              <a:t>D</a:t>
            </a:r>
            <a:r>
              <a:rPr lang="en-US" i="1" baseline="-25000" dirty="0"/>
              <a:t>i-1</a:t>
            </a:r>
            <a:r>
              <a:rPr lang="en-US" dirty="0"/>
              <a:t>)      </a:t>
            </a:r>
            <a:r>
              <a:rPr lang="en-US" sz="2600" dirty="0"/>
              <a:t>x 1's are changed to 0 and one 0 is changed to 1</a:t>
            </a:r>
          </a:p>
          <a:p>
            <a:pPr marL="0" indent="0">
              <a:buNone/>
            </a:pPr>
            <a:r>
              <a:rPr lang="en-US" dirty="0"/>
              <a:t>       	= </a:t>
            </a:r>
            <a:r>
              <a:rPr lang="en-US" i="1" dirty="0"/>
              <a:t>(x+1) + (b–x+1) – b</a:t>
            </a:r>
            <a:endParaRPr lang="en-US" dirty="0"/>
          </a:p>
          <a:p>
            <a:pPr marL="0" indent="0">
              <a:buNone/>
            </a:pPr>
            <a:r>
              <a:rPr lang="en-US" i="1" dirty="0"/>
              <a:t>      	 = 2</a:t>
            </a:r>
            <a:endParaRPr lang="en-US" dirty="0"/>
          </a:p>
          <a:p>
            <a:pPr lvl="0"/>
            <a:r>
              <a:rPr lang="en-US" dirty="0"/>
              <a:t>All ops have </a:t>
            </a:r>
            <a:r>
              <a:rPr lang="en-US" i="1" dirty="0"/>
              <a:t>O(1)</a:t>
            </a:r>
            <a:r>
              <a:rPr lang="en-US" dirty="0"/>
              <a:t> amortized time</a:t>
            </a:r>
          </a:p>
          <a:p>
            <a:pPr lvl="0"/>
            <a:r>
              <a:rPr lang="en-US" dirty="0"/>
              <a:t>So total cost of sequence is </a:t>
            </a:r>
            <a:r>
              <a:rPr lang="en-US" i="1" dirty="0"/>
              <a:t>O(n)</a:t>
            </a:r>
            <a:endParaRPr lang="en-US" dirty="0"/>
          </a:p>
        </p:txBody>
      </p:sp>
      <p:sp>
        <p:nvSpPr>
          <p:cNvPr id="4" name="Slide Number Placeholder 3"/>
          <p:cNvSpPr>
            <a:spLocks noGrp="1"/>
          </p:cNvSpPr>
          <p:nvPr>
            <p:ph type="sldNum" sz="quarter" idx="12"/>
          </p:nvPr>
        </p:nvSpPr>
        <p:spPr/>
        <p:txBody>
          <a:bodyPr/>
          <a:lstStyle/>
          <a:p>
            <a:fld id="{D5B2749A-5417-4DFA-A5F9-941BA913BA43}" type="slidenum">
              <a:rPr lang="en-US" smtClean="0"/>
              <a:t>32</a:t>
            </a:fld>
            <a:endParaRPr lang="en-US" dirty="0"/>
          </a:p>
        </p:txBody>
      </p:sp>
    </p:spTree>
    <p:extLst>
      <p:ext uri="{BB962C8B-B14F-4D97-AF65-F5344CB8AC3E}">
        <p14:creationId xmlns:p14="http://schemas.microsoft.com/office/powerpoint/2010/main" val="36097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Probabilistic vs Amortized Analysis</a:t>
            </a:r>
          </a:p>
        </p:txBody>
      </p:sp>
      <p:sp>
        <p:nvSpPr>
          <p:cNvPr id="3" name="Content Placeholder 2"/>
          <p:cNvSpPr>
            <a:spLocks noGrp="1"/>
          </p:cNvSpPr>
          <p:nvPr>
            <p:ph idx="1"/>
          </p:nvPr>
        </p:nvSpPr>
        <p:spPr/>
        <p:txBody>
          <a:bodyPr>
            <a:normAutofit fontScale="92500" lnSpcReduction="20000"/>
          </a:bodyPr>
          <a:lstStyle/>
          <a:p>
            <a:pPr lvl="0"/>
            <a:r>
              <a:rPr lang="en-US" dirty="0"/>
              <a:t>Probabilistic analysis:</a:t>
            </a:r>
          </a:p>
          <a:p>
            <a:pPr lvl="1"/>
            <a:r>
              <a:rPr lang="en-US" dirty="0"/>
              <a:t>Average case running time: average over all possible inputs for one algorithm (operation)</a:t>
            </a:r>
          </a:p>
          <a:p>
            <a:pPr lvl="1"/>
            <a:r>
              <a:rPr lang="en-US" dirty="0"/>
              <a:t>If using probability, called expected running time</a:t>
            </a:r>
          </a:p>
          <a:p>
            <a:pPr marL="0" indent="0">
              <a:buNone/>
            </a:pPr>
            <a:endParaRPr lang="en-US" dirty="0"/>
          </a:p>
          <a:p>
            <a:pPr lvl="0"/>
            <a:r>
              <a:rPr lang="en-US" dirty="0"/>
              <a:t>Amortized analysis:</a:t>
            </a:r>
          </a:p>
          <a:p>
            <a:pPr lvl="1"/>
            <a:r>
              <a:rPr lang="en-US" dirty="0"/>
              <a:t>No involvement of probability</a:t>
            </a:r>
          </a:p>
          <a:p>
            <a:pPr lvl="1"/>
            <a:r>
              <a:rPr lang="en-US" dirty="0"/>
              <a:t>Average performance on a sequence of operations, even some operation is expensive</a:t>
            </a:r>
          </a:p>
          <a:p>
            <a:pPr lvl="1"/>
            <a:r>
              <a:rPr lang="en-US" dirty="0"/>
              <a:t>Guarantee average performance of each operation among the sequence in worst case</a:t>
            </a:r>
          </a:p>
        </p:txBody>
      </p:sp>
      <p:sp>
        <p:nvSpPr>
          <p:cNvPr id="4" name="Slide Number Placeholder 3"/>
          <p:cNvSpPr>
            <a:spLocks noGrp="1"/>
          </p:cNvSpPr>
          <p:nvPr>
            <p:ph type="sldNum" sz="quarter" idx="12"/>
          </p:nvPr>
        </p:nvSpPr>
        <p:spPr/>
        <p:txBody>
          <a:bodyPr/>
          <a:lstStyle/>
          <a:p>
            <a:fld id="{D5B2749A-5417-4DFA-A5F9-941BA913BA43}" type="slidenum">
              <a:rPr lang="en-US" smtClean="0"/>
              <a:t>4</a:t>
            </a:fld>
            <a:endParaRPr lang="en-US" dirty="0"/>
          </a:p>
        </p:txBody>
      </p:sp>
    </p:spTree>
    <p:extLst>
      <p:ext uri="{BB962C8B-B14F-4D97-AF65-F5344CB8AC3E}">
        <p14:creationId xmlns:p14="http://schemas.microsoft.com/office/powerpoint/2010/main" val="1199144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Three Methods of Amortized Analysis</a:t>
            </a:r>
          </a:p>
        </p:txBody>
      </p:sp>
      <p:sp>
        <p:nvSpPr>
          <p:cNvPr id="3" name="Content Placeholder 2"/>
          <p:cNvSpPr>
            <a:spLocks noGrp="1"/>
          </p:cNvSpPr>
          <p:nvPr>
            <p:ph idx="1"/>
          </p:nvPr>
        </p:nvSpPr>
        <p:spPr/>
        <p:txBody>
          <a:bodyPr>
            <a:normAutofit fontScale="85000" lnSpcReduction="10000"/>
          </a:bodyPr>
          <a:lstStyle/>
          <a:p>
            <a:pPr lvl="0"/>
            <a:r>
              <a:rPr lang="en-US" dirty="0"/>
              <a:t>Aggregate analysis:</a:t>
            </a:r>
          </a:p>
          <a:p>
            <a:pPr lvl="1"/>
            <a:r>
              <a:rPr lang="en-US" dirty="0"/>
              <a:t>Total cost of </a:t>
            </a:r>
            <a:r>
              <a:rPr lang="en-US" i="1" dirty="0"/>
              <a:t>n</a:t>
            </a:r>
            <a:r>
              <a:rPr lang="en-US" dirty="0"/>
              <a:t> operations/</a:t>
            </a:r>
            <a:r>
              <a:rPr lang="en-US" i="1" dirty="0"/>
              <a:t>n</a:t>
            </a:r>
            <a:endParaRPr lang="en-US" dirty="0"/>
          </a:p>
          <a:p>
            <a:pPr lvl="0"/>
            <a:r>
              <a:rPr lang="en-US" dirty="0"/>
              <a:t>Accounting method:</a:t>
            </a:r>
          </a:p>
          <a:p>
            <a:pPr lvl="1"/>
            <a:r>
              <a:rPr lang="en-US" dirty="0"/>
              <a:t>Assign each type of operation an (different) amortized cost</a:t>
            </a:r>
          </a:p>
          <a:p>
            <a:pPr lvl="1"/>
            <a:r>
              <a:rPr lang="en-US" dirty="0"/>
              <a:t> overcharge some operations </a:t>
            </a:r>
          </a:p>
          <a:p>
            <a:pPr lvl="1"/>
            <a:r>
              <a:rPr lang="en-US" dirty="0"/>
              <a:t>store the overcharge as credit on specific objects </a:t>
            </a:r>
          </a:p>
          <a:p>
            <a:pPr lvl="1"/>
            <a:r>
              <a:rPr lang="en-US" dirty="0"/>
              <a:t>then use the credit for compensation for some later operations</a:t>
            </a:r>
          </a:p>
          <a:p>
            <a:pPr lvl="0"/>
            <a:r>
              <a:rPr lang="en-US" dirty="0"/>
              <a:t>Potential method:</a:t>
            </a:r>
          </a:p>
          <a:p>
            <a:pPr lvl="1"/>
            <a:r>
              <a:rPr lang="en-US" dirty="0"/>
              <a:t>Same as accounting method</a:t>
            </a:r>
          </a:p>
          <a:p>
            <a:pPr lvl="1"/>
            <a:r>
              <a:rPr lang="en-US" dirty="0"/>
              <a:t>But store the credit as “potential energy” and as a whole</a:t>
            </a:r>
          </a:p>
          <a:p>
            <a:endParaRPr lang="en-US" dirty="0"/>
          </a:p>
        </p:txBody>
      </p:sp>
      <p:sp>
        <p:nvSpPr>
          <p:cNvPr id="4" name="Slide Number Placeholder 3"/>
          <p:cNvSpPr>
            <a:spLocks noGrp="1"/>
          </p:cNvSpPr>
          <p:nvPr>
            <p:ph type="sldNum" sz="quarter" idx="12"/>
          </p:nvPr>
        </p:nvSpPr>
        <p:spPr/>
        <p:txBody>
          <a:bodyPr/>
          <a:lstStyle/>
          <a:p>
            <a:fld id="{D5B2749A-5417-4DFA-A5F9-941BA913BA43}" type="slidenum">
              <a:rPr lang="en-US" smtClean="0"/>
              <a:t>5</a:t>
            </a:fld>
            <a:endParaRPr lang="en-US" dirty="0"/>
          </a:p>
        </p:txBody>
      </p:sp>
    </p:spTree>
    <p:extLst>
      <p:ext uri="{BB962C8B-B14F-4D97-AF65-F5344CB8AC3E}">
        <p14:creationId xmlns:p14="http://schemas.microsoft.com/office/powerpoint/2010/main" val="91007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Analyzing Calls to a Data Structure</a:t>
            </a:r>
          </a:p>
        </p:txBody>
      </p:sp>
      <p:sp>
        <p:nvSpPr>
          <p:cNvPr id="3" name="Content Placeholder 2"/>
          <p:cNvSpPr>
            <a:spLocks noGrp="1"/>
          </p:cNvSpPr>
          <p:nvPr>
            <p:ph idx="1"/>
          </p:nvPr>
        </p:nvSpPr>
        <p:spPr/>
        <p:txBody>
          <a:bodyPr>
            <a:normAutofit fontScale="92500" lnSpcReduction="20000"/>
          </a:bodyPr>
          <a:lstStyle/>
          <a:p>
            <a:pPr lvl="0"/>
            <a:r>
              <a:rPr lang="en-US" dirty="0"/>
              <a:t>Some algorithms involve repeated calls to one or more data structures</a:t>
            </a:r>
          </a:p>
          <a:p>
            <a:pPr lvl="0"/>
            <a:r>
              <a:rPr lang="en-US" dirty="0"/>
              <a:t>Example:  Heapsort</a:t>
            </a:r>
          </a:p>
          <a:p>
            <a:pPr lvl="1"/>
            <a:r>
              <a:rPr lang="en-US" dirty="0"/>
              <a:t>repeatedly insert keys into a priority queue (heap)</a:t>
            </a:r>
          </a:p>
          <a:p>
            <a:pPr lvl="1"/>
            <a:r>
              <a:rPr lang="en-US" dirty="0"/>
              <a:t>repeatedly remove the smallest key from the heap</a:t>
            </a:r>
          </a:p>
          <a:p>
            <a:pPr lvl="0"/>
            <a:r>
              <a:rPr lang="en-US" dirty="0"/>
              <a:t>When analyzing the running time of the overall algorithm, need to sum up the time spent in all the calls to the data structure</a:t>
            </a:r>
          </a:p>
          <a:p>
            <a:pPr lvl="0"/>
            <a:r>
              <a:rPr lang="en-US" dirty="0"/>
              <a:t>When different calls take different times, how can we accurately calculate the total time?</a:t>
            </a:r>
          </a:p>
        </p:txBody>
      </p:sp>
      <p:sp>
        <p:nvSpPr>
          <p:cNvPr id="4" name="Slide Number Placeholder 3"/>
          <p:cNvSpPr>
            <a:spLocks noGrp="1"/>
          </p:cNvSpPr>
          <p:nvPr>
            <p:ph type="sldNum" sz="quarter" idx="12"/>
          </p:nvPr>
        </p:nvSpPr>
        <p:spPr/>
        <p:txBody>
          <a:bodyPr/>
          <a:lstStyle/>
          <a:p>
            <a:fld id="{D5B2749A-5417-4DFA-A5F9-941BA913BA43}" type="slidenum">
              <a:rPr lang="en-US" smtClean="0"/>
              <a:t>6</a:t>
            </a:fld>
            <a:endParaRPr lang="en-US" dirty="0"/>
          </a:p>
        </p:txBody>
      </p:sp>
    </p:spTree>
    <p:extLst>
      <p:ext uri="{BB962C8B-B14F-4D97-AF65-F5344CB8AC3E}">
        <p14:creationId xmlns:p14="http://schemas.microsoft.com/office/powerpoint/2010/main" val="808467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Heapsort Example</a:t>
            </a:r>
          </a:p>
        </p:txBody>
      </p:sp>
      <p:sp>
        <p:nvSpPr>
          <p:cNvPr id="3" name="Content Placeholder 2"/>
          <p:cNvSpPr>
            <a:spLocks noGrp="1"/>
          </p:cNvSpPr>
          <p:nvPr>
            <p:ph idx="1"/>
          </p:nvPr>
        </p:nvSpPr>
        <p:spPr/>
        <p:txBody>
          <a:bodyPr>
            <a:normAutofit fontScale="92500" lnSpcReduction="10000"/>
          </a:bodyPr>
          <a:lstStyle/>
          <a:p>
            <a:pPr lvl="0"/>
            <a:r>
              <a:rPr lang="en-US" dirty="0"/>
              <a:t>Each of the </a:t>
            </a:r>
            <a:r>
              <a:rPr lang="en-US" i="1" dirty="0"/>
              <a:t>n</a:t>
            </a:r>
            <a:r>
              <a:rPr lang="en-US" dirty="0"/>
              <a:t> calls to insert into the heap operates on a heap with at most </a:t>
            </a:r>
            <a:r>
              <a:rPr lang="en-US" i="1" dirty="0"/>
              <a:t>n</a:t>
            </a:r>
            <a:r>
              <a:rPr lang="en-US" dirty="0"/>
              <a:t> elements</a:t>
            </a:r>
          </a:p>
          <a:p>
            <a:pPr lvl="0"/>
            <a:r>
              <a:rPr lang="en-US" dirty="0"/>
              <a:t>Inserting into a heap with </a:t>
            </a:r>
            <a:r>
              <a:rPr lang="en-US" i="1" dirty="0"/>
              <a:t>n</a:t>
            </a:r>
            <a:r>
              <a:rPr lang="en-US" dirty="0"/>
              <a:t> elements takes    </a:t>
            </a:r>
            <a:r>
              <a:rPr lang="en-US" i="1" dirty="0"/>
              <a:t>O</a:t>
            </a:r>
            <a:r>
              <a:rPr lang="en-US" dirty="0"/>
              <a:t>(log</a:t>
            </a:r>
            <a:r>
              <a:rPr lang="en-US" i="1" dirty="0"/>
              <a:t> n</a:t>
            </a:r>
            <a:r>
              <a:rPr lang="en-US" dirty="0"/>
              <a:t>) time</a:t>
            </a:r>
          </a:p>
          <a:p>
            <a:pPr lvl="0"/>
            <a:r>
              <a:rPr lang="en-US" dirty="0"/>
              <a:t>So total time spent doing the insertions is         </a:t>
            </a:r>
            <a:r>
              <a:rPr lang="en-US" i="1" dirty="0"/>
              <a:t>O</a:t>
            </a:r>
            <a:r>
              <a:rPr lang="en-US" dirty="0"/>
              <a:t>(</a:t>
            </a:r>
            <a:r>
              <a:rPr lang="en-US" i="1" dirty="0"/>
              <a:t>n</a:t>
            </a:r>
            <a:r>
              <a:rPr lang="en-US" dirty="0"/>
              <a:t> log </a:t>
            </a:r>
            <a:r>
              <a:rPr lang="en-US" i="1" dirty="0"/>
              <a:t>n</a:t>
            </a:r>
            <a:r>
              <a:rPr lang="en-US" dirty="0"/>
              <a:t>) time</a:t>
            </a:r>
          </a:p>
          <a:p>
            <a:pPr lvl="0"/>
            <a:r>
              <a:rPr lang="en-US" dirty="0"/>
              <a:t>But maybe this is an over-estimate!</a:t>
            </a:r>
          </a:p>
          <a:p>
            <a:pPr lvl="1"/>
            <a:r>
              <a:rPr lang="en-US" dirty="0"/>
              <a:t>different insertions take different amounts of time</a:t>
            </a:r>
          </a:p>
          <a:p>
            <a:pPr lvl="1"/>
            <a:r>
              <a:rPr lang="en-US" dirty="0"/>
              <a:t>many of the insertions are on significantly smaller heaps</a:t>
            </a:r>
          </a:p>
        </p:txBody>
      </p:sp>
      <p:sp>
        <p:nvSpPr>
          <p:cNvPr id="4" name="Slide Number Placeholder 3"/>
          <p:cNvSpPr>
            <a:spLocks noGrp="1"/>
          </p:cNvSpPr>
          <p:nvPr>
            <p:ph type="sldNum" sz="quarter" idx="12"/>
          </p:nvPr>
        </p:nvSpPr>
        <p:spPr/>
        <p:txBody>
          <a:bodyPr/>
          <a:lstStyle/>
          <a:p>
            <a:fld id="{D5B2749A-5417-4DFA-A5F9-941BA913BA43}" type="slidenum">
              <a:rPr lang="en-US" smtClean="0"/>
              <a:t>7</a:t>
            </a:fld>
            <a:endParaRPr lang="en-US" dirty="0"/>
          </a:p>
        </p:txBody>
      </p:sp>
    </p:spTree>
    <p:extLst>
      <p:ext uri="{BB962C8B-B14F-4D97-AF65-F5344CB8AC3E}">
        <p14:creationId xmlns:p14="http://schemas.microsoft.com/office/powerpoint/2010/main" val="174484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Amortized Analysis</a:t>
            </a:r>
          </a:p>
        </p:txBody>
      </p:sp>
      <p:sp>
        <p:nvSpPr>
          <p:cNvPr id="3" name="Content Placeholder 2"/>
          <p:cNvSpPr>
            <a:spLocks noGrp="1"/>
          </p:cNvSpPr>
          <p:nvPr>
            <p:ph idx="1"/>
          </p:nvPr>
        </p:nvSpPr>
        <p:spPr/>
        <p:txBody>
          <a:bodyPr>
            <a:normAutofit lnSpcReduction="10000"/>
          </a:bodyPr>
          <a:lstStyle/>
          <a:p>
            <a:pPr lvl="0"/>
            <a:r>
              <a:rPr lang="en-US" dirty="0"/>
              <a:t>Purpose is to accurately compute the </a:t>
            </a:r>
            <a:r>
              <a:rPr lang="en-US" i="1" dirty="0"/>
              <a:t>total</a:t>
            </a:r>
            <a:r>
              <a:rPr lang="en-US" dirty="0"/>
              <a:t> time spent in executing a sequence of operations on a data structure</a:t>
            </a:r>
          </a:p>
          <a:p>
            <a:pPr lvl="0"/>
            <a:r>
              <a:rPr lang="en-US" dirty="0"/>
              <a:t>Three different approaches:</a:t>
            </a:r>
          </a:p>
          <a:p>
            <a:pPr lvl="1"/>
            <a:r>
              <a:rPr lang="en-US" dirty="0"/>
              <a:t>aggregate method:  brute force</a:t>
            </a:r>
          </a:p>
          <a:p>
            <a:pPr lvl="1"/>
            <a:r>
              <a:rPr lang="en-US" dirty="0"/>
              <a:t>accounting method:  assign costs to each operation so that it is easy to sum them up while still ensuring that result is accurate</a:t>
            </a:r>
          </a:p>
          <a:p>
            <a:pPr lvl="1"/>
            <a:r>
              <a:rPr lang="en-US" dirty="0"/>
              <a:t>potential method:  a more sophisticated version of the accounting method</a:t>
            </a:r>
          </a:p>
          <a:p>
            <a:endParaRPr lang="en-US" dirty="0"/>
          </a:p>
        </p:txBody>
      </p:sp>
      <p:sp>
        <p:nvSpPr>
          <p:cNvPr id="4" name="Slide Number Placeholder 3"/>
          <p:cNvSpPr>
            <a:spLocks noGrp="1"/>
          </p:cNvSpPr>
          <p:nvPr>
            <p:ph type="sldNum" sz="quarter" idx="12"/>
          </p:nvPr>
        </p:nvSpPr>
        <p:spPr/>
        <p:txBody>
          <a:bodyPr/>
          <a:lstStyle/>
          <a:p>
            <a:fld id="{D5B2749A-5417-4DFA-A5F9-941BA913BA43}" type="slidenum">
              <a:rPr lang="en-US" smtClean="0"/>
              <a:t>8</a:t>
            </a:fld>
            <a:endParaRPr lang="en-US" dirty="0"/>
          </a:p>
        </p:txBody>
      </p:sp>
    </p:spTree>
    <p:extLst>
      <p:ext uri="{BB962C8B-B14F-4D97-AF65-F5344CB8AC3E}">
        <p14:creationId xmlns:p14="http://schemas.microsoft.com/office/powerpoint/2010/main" val="531658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Augmented Stack S</a:t>
            </a:r>
          </a:p>
        </p:txBody>
      </p:sp>
      <p:sp>
        <p:nvSpPr>
          <p:cNvPr id="3" name="Content Placeholder 2"/>
          <p:cNvSpPr>
            <a:spLocks noGrp="1"/>
          </p:cNvSpPr>
          <p:nvPr>
            <p:ph idx="1"/>
          </p:nvPr>
        </p:nvSpPr>
        <p:spPr/>
        <p:txBody>
          <a:bodyPr/>
          <a:lstStyle/>
          <a:p>
            <a:pPr lvl="0"/>
            <a:r>
              <a:rPr lang="en-US" dirty="0"/>
              <a:t>Operations are:</a:t>
            </a:r>
          </a:p>
          <a:p>
            <a:pPr lvl="1"/>
            <a:r>
              <a:rPr lang="en-US" dirty="0"/>
              <a:t>Push(</a:t>
            </a:r>
            <a:r>
              <a:rPr lang="en-US" i="1" dirty="0"/>
              <a:t>S,x</a:t>
            </a:r>
            <a:r>
              <a:rPr lang="en-US" dirty="0"/>
              <a:t>)</a:t>
            </a:r>
          </a:p>
          <a:p>
            <a:pPr lvl="1"/>
            <a:r>
              <a:rPr lang="en-US" dirty="0"/>
              <a:t>Pop(</a:t>
            </a:r>
            <a:r>
              <a:rPr lang="en-US" i="1" dirty="0"/>
              <a:t>S</a:t>
            </a:r>
            <a:r>
              <a:rPr lang="en-US" dirty="0"/>
              <a:t>)</a:t>
            </a:r>
          </a:p>
          <a:p>
            <a:pPr lvl="1"/>
            <a:r>
              <a:rPr lang="en-US" dirty="0"/>
              <a:t>Multipop(</a:t>
            </a:r>
            <a:r>
              <a:rPr lang="en-US" i="1" dirty="0"/>
              <a:t>S,k</a:t>
            </a:r>
            <a:r>
              <a:rPr lang="en-US" dirty="0"/>
              <a:t>) - pop the top </a:t>
            </a:r>
            <a:r>
              <a:rPr lang="en-US" i="1" dirty="0"/>
              <a:t>k</a:t>
            </a:r>
            <a:r>
              <a:rPr lang="en-US" dirty="0"/>
              <a:t> elements</a:t>
            </a:r>
          </a:p>
          <a:p>
            <a:pPr lvl="0"/>
            <a:r>
              <a:rPr lang="en-US" dirty="0"/>
              <a:t>Implement with either array or linked list</a:t>
            </a:r>
          </a:p>
          <a:p>
            <a:pPr lvl="1"/>
            <a:r>
              <a:rPr lang="en-US" dirty="0"/>
              <a:t>time for Push is O(1)</a:t>
            </a:r>
          </a:p>
          <a:p>
            <a:pPr lvl="1"/>
            <a:r>
              <a:rPr lang="en-US" dirty="0"/>
              <a:t>time for Pop is O(1)</a:t>
            </a:r>
          </a:p>
          <a:p>
            <a:pPr lvl="1"/>
            <a:r>
              <a:rPr lang="en-US" dirty="0"/>
              <a:t>time for Multipop is O(min(|</a:t>
            </a:r>
            <a:r>
              <a:rPr lang="en-US" i="1" dirty="0"/>
              <a:t>S</a:t>
            </a:r>
            <a:r>
              <a:rPr lang="en-US" dirty="0"/>
              <a:t>|,</a:t>
            </a:r>
            <a:r>
              <a:rPr lang="en-US" i="1" dirty="0"/>
              <a:t>k</a:t>
            </a:r>
            <a:r>
              <a:rPr lang="en-US" dirty="0"/>
              <a:t>))</a:t>
            </a:r>
          </a:p>
        </p:txBody>
      </p:sp>
      <p:sp>
        <p:nvSpPr>
          <p:cNvPr id="4" name="Slide Number Placeholder 3"/>
          <p:cNvSpPr>
            <a:spLocks noGrp="1"/>
          </p:cNvSpPr>
          <p:nvPr>
            <p:ph type="sldNum" sz="quarter" idx="12"/>
          </p:nvPr>
        </p:nvSpPr>
        <p:spPr/>
        <p:txBody>
          <a:bodyPr/>
          <a:lstStyle/>
          <a:p>
            <a:fld id="{D5B2749A-5417-4DFA-A5F9-941BA913BA43}" type="slidenum">
              <a:rPr lang="en-US" smtClean="0"/>
              <a:t>9</a:t>
            </a:fld>
            <a:endParaRPr lang="en-US" dirty="0"/>
          </a:p>
        </p:txBody>
      </p:sp>
    </p:spTree>
    <p:extLst>
      <p:ext uri="{BB962C8B-B14F-4D97-AF65-F5344CB8AC3E}">
        <p14:creationId xmlns:p14="http://schemas.microsoft.com/office/powerpoint/2010/main" val="1489627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3578</Words>
  <Application>Microsoft Office PowerPoint</Application>
  <PresentationFormat>On-screen Show (4:3)</PresentationFormat>
  <Paragraphs>315</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Amortized Analysis</vt:lpstr>
      <vt:lpstr>Amortized Analysis</vt:lpstr>
      <vt:lpstr>Amortized Analysis</vt:lpstr>
      <vt:lpstr>Probabilistic vs Amortized Analysis</vt:lpstr>
      <vt:lpstr>Three Methods of Amortized Analysis</vt:lpstr>
      <vt:lpstr>Analyzing Calls to a Data Structure</vt:lpstr>
      <vt:lpstr>Heapsort Example</vt:lpstr>
      <vt:lpstr>Amortized Analysis</vt:lpstr>
      <vt:lpstr>Example #1:  Augmented Stack S</vt:lpstr>
      <vt:lpstr>Example #1:  Augmented Stack S</vt:lpstr>
      <vt:lpstr>Example #2: k-Bit Counter A</vt:lpstr>
      <vt:lpstr>Aggregate Analysis</vt:lpstr>
      <vt:lpstr>Aggregate Method</vt:lpstr>
      <vt:lpstr>Simple Argument for Augmented Stack</vt:lpstr>
      <vt:lpstr>Aggregate Method for Augmented Stack</vt:lpstr>
      <vt:lpstr>Aggregate Method for k-Bit Counter</vt:lpstr>
      <vt:lpstr>Aggregate Method for k-Bit Counter</vt:lpstr>
      <vt:lpstr>Aggregate Method for k-Bit Counter</vt:lpstr>
      <vt:lpstr>Accounting Method</vt:lpstr>
      <vt:lpstr>Accounting Method vs. Aggregate Method</vt:lpstr>
      <vt:lpstr>Accounting Method vs. Aggregate Method</vt:lpstr>
      <vt:lpstr>Accounting Method for Augmented Stack</vt:lpstr>
      <vt:lpstr>Accounting Method for Augmented Stack</vt:lpstr>
      <vt:lpstr>Accounting Method for Augmented Stack</vt:lpstr>
      <vt:lpstr>Accounting Method for k-Bit Counter</vt:lpstr>
      <vt:lpstr>Accounting Method for k-Bit Counter</vt:lpstr>
      <vt:lpstr>Potential Method</vt:lpstr>
      <vt:lpstr>Potential Method</vt:lpstr>
      <vt:lpstr>Potential Function</vt:lpstr>
      <vt:lpstr>Potential Method for Augmented Stack</vt:lpstr>
      <vt:lpstr>Another View</vt:lpstr>
      <vt:lpstr>Potential Method for k-Bit Counter</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Amortized Analysis</dc:title>
  <dc:creator>Steiner, Tom (T.G.)</dc:creator>
  <cp:lastModifiedBy>Steiner, Tom (T.G.)</cp:lastModifiedBy>
  <cp:revision>7</cp:revision>
  <dcterms:created xsi:type="dcterms:W3CDTF">2014-12-03T18:54:29Z</dcterms:created>
  <dcterms:modified xsi:type="dcterms:W3CDTF">2021-04-17T16:57:28Z</dcterms:modified>
</cp:coreProperties>
</file>