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65" d="100"/>
          <a:sy n="65" d="100"/>
        </p:scale>
        <p:origin x="57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2CED40-24B3-4C66-B3A8-628C2DA7B876}" type="datetimeFigureOut">
              <a:rPr lang="en-US" smtClean="0"/>
              <a:t>4/18/2019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9FD69D-AE13-4C6D-B2A0-07DCC8F2A377}" type="slidenum">
              <a:rPr lang="en-US" smtClean="0"/>
              <a:t>‹#›</a:t>
            </a:fld>
            <a:endParaRPr lang="en-US"/>
          </a:p>
        </p:txBody>
      </p:sp>
    </p:spTree>
    <p:extLst>
      <p:ext uri="{BB962C8B-B14F-4D97-AF65-F5344CB8AC3E}">
        <p14:creationId xmlns:p14="http://schemas.microsoft.com/office/powerpoint/2010/main" val="361432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A14BF9-B284-455E-91CA-098453B12F54}" type="datetime1">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F2316-F150-421E-95BF-6646415DCCBC}" type="slidenum">
              <a:rPr lang="en-US" smtClean="0"/>
              <a:t>‹#›</a:t>
            </a:fld>
            <a:endParaRPr lang="en-US"/>
          </a:p>
        </p:txBody>
      </p:sp>
    </p:spTree>
    <p:extLst>
      <p:ext uri="{BB962C8B-B14F-4D97-AF65-F5344CB8AC3E}">
        <p14:creationId xmlns:p14="http://schemas.microsoft.com/office/powerpoint/2010/main" val="2949286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CB08BA-1A71-43DA-9911-34A8631BA8D8}" type="datetime1">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F2316-F150-421E-95BF-6646415DCCBC}" type="slidenum">
              <a:rPr lang="en-US" smtClean="0"/>
              <a:t>‹#›</a:t>
            </a:fld>
            <a:endParaRPr lang="en-US"/>
          </a:p>
        </p:txBody>
      </p:sp>
    </p:spTree>
    <p:extLst>
      <p:ext uri="{BB962C8B-B14F-4D97-AF65-F5344CB8AC3E}">
        <p14:creationId xmlns:p14="http://schemas.microsoft.com/office/powerpoint/2010/main" val="3857967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3DC966-FFA7-4CB5-B563-ADC5989FA671}" type="datetime1">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F2316-F150-421E-95BF-6646415DCCBC}" type="slidenum">
              <a:rPr lang="en-US" smtClean="0"/>
              <a:t>‹#›</a:t>
            </a:fld>
            <a:endParaRPr lang="en-US"/>
          </a:p>
        </p:txBody>
      </p:sp>
    </p:spTree>
    <p:extLst>
      <p:ext uri="{BB962C8B-B14F-4D97-AF65-F5344CB8AC3E}">
        <p14:creationId xmlns:p14="http://schemas.microsoft.com/office/powerpoint/2010/main" val="200497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25A901-B376-413D-9D6D-DB0C9326026B}" type="datetime1">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F2316-F150-421E-95BF-6646415DCCBC}" type="slidenum">
              <a:rPr lang="en-US" smtClean="0"/>
              <a:t>‹#›</a:t>
            </a:fld>
            <a:endParaRPr lang="en-US"/>
          </a:p>
        </p:txBody>
      </p:sp>
    </p:spTree>
    <p:extLst>
      <p:ext uri="{BB962C8B-B14F-4D97-AF65-F5344CB8AC3E}">
        <p14:creationId xmlns:p14="http://schemas.microsoft.com/office/powerpoint/2010/main" val="2579161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DD92E0-A29D-4D07-BFAA-17F087E00386}" type="datetime1">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6F2316-F150-421E-95BF-6646415DCCBC}" type="slidenum">
              <a:rPr lang="en-US" smtClean="0"/>
              <a:t>‹#›</a:t>
            </a:fld>
            <a:endParaRPr lang="en-US"/>
          </a:p>
        </p:txBody>
      </p:sp>
    </p:spTree>
    <p:extLst>
      <p:ext uri="{BB962C8B-B14F-4D97-AF65-F5344CB8AC3E}">
        <p14:creationId xmlns:p14="http://schemas.microsoft.com/office/powerpoint/2010/main" val="1298634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8737EB-3873-4D66-86DE-9D8FAB138B59}" type="datetime1">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6F2316-F150-421E-95BF-6646415DCCBC}" type="slidenum">
              <a:rPr lang="en-US" smtClean="0"/>
              <a:t>‹#›</a:t>
            </a:fld>
            <a:endParaRPr lang="en-US"/>
          </a:p>
        </p:txBody>
      </p:sp>
    </p:spTree>
    <p:extLst>
      <p:ext uri="{BB962C8B-B14F-4D97-AF65-F5344CB8AC3E}">
        <p14:creationId xmlns:p14="http://schemas.microsoft.com/office/powerpoint/2010/main" val="768545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5D0F4D-CD59-46D2-BC3F-873D1FD00907}" type="datetime1">
              <a:rPr lang="en-US" smtClean="0"/>
              <a:t>4/18/2019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6F2316-F150-421E-95BF-6646415DCCBC}" type="slidenum">
              <a:rPr lang="en-US" smtClean="0"/>
              <a:t>‹#›</a:t>
            </a:fld>
            <a:endParaRPr lang="en-US"/>
          </a:p>
        </p:txBody>
      </p:sp>
    </p:spTree>
    <p:extLst>
      <p:ext uri="{BB962C8B-B14F-4D97-AF65-F5344CB8AC3E}">
        <p14:creationId xmlns:p14="http://schemas.microsoft.com/office/powerpoint/2010/main" val="677851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9A3D23-5D93-4756-BF71-F40484D89A0A}" type="datetime1">
              <a:rPr lang="en-US" smtClean="0"/>
              <a:t>4/18/2019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6F2316-F150-421E-95BF-6646415DCCBC}" type="slidenum">
              <a:rPr lang="en-US" smtClean="0"/>
              <a:t>‹#›</a:t>
            </a:fld>
            <a:endParaRPr lang="en-US"/>
          </a:p>
        </p:txBody>
      </p:sp>
    </p:spTree>
    <p:extLst>
      <p:ext uri="{BB962C8B-B14F-4D97-AF65-F5344CB8AC3E}">
        <p14:creationId xmlns:p14="http://schemas.microsoft.com/office/powerpoint/2010/main" val="3860592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D3C830-2DB1-44E5-BB5E-A6AE0F22FEF2}" type="datetime1">
              <a:rPr lang="en-US" smtClean="0"/>
              <a:t>4/18/2019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6F2316-F150-421E-95BF-6646415DCCBC}" type="slidenum">
              <a:rPr lang="en-US" smtClean="0"/>
              <a:t>‹#›</a:t>
            </a:fld>
            <a:endParaRPr lang="en-US"/>
          </a:p>
        </p:txBody>
      </p:sp>
    </p:spTree>
    <p:extLst>
      <p:ext uri="{BB962C8B-B14F-4D97-AF65-F5344CB8AC3E}">
        <p14:creationId xmlns:p14="http://schemas.microsoft.com/office/powerpoint/2010/main" val="2001867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C4612C-A6E3-4F1F-80B3-2E360C5BF308}" type="datetime1">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6F2316-F150-421E-95BF-6646415DCCBC}" type="slidenum">
              <a:rPr lang="en-US" smtClean="0"/>
              <a:t>‹#›</a:t>
            </a:fld>
            <a:endParaRPr lang="en-US"/>
          </a:p>
        </p:txBody>
      </p:sp>
    </p:spTree>
    <p:extLst>
      <p:ext uri="{BB962C8B-B14F-4D97-AF65-F5344CB8AC3E}">
        <p14:creationId xmlns:p14="http://schemas.microsoft.com/office/powerpoint/2010/main" val="526300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3BB524-0F73-44D1-BA52-63A106FB711C}" type="datetime1">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6F2316-F150-421E-95BF-6646415DCCBC}" type="slidenum">
              <a:rPr lang="en-US" smtClean="0"/>
              <a:t>‹#›</a:t>
            </a:fld>
            <a:endParaRPr lang="en-US"/>
          </a:p>
        </p:txBody>
      </p:sp>
    </p:spTree>
    <p:extLst>
      <p:ext uri="{BB962C8B-B14F-4D97-AF65-F5344CB8AC3E}">
        <p14:creationId xmlns:p14="http://schemas.microsoft.com/office/powerpoint/2010/main" val="3605085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B0C142-0EB7-456F-96D6-2A72BFA46D8B}" type="datetime1">
              <a:rPr lang="en-US" smtClean="0"/>
              <a:t>4/18/2019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6F2316-F150-421E-95BF-6646415DCCBC}" type="slidenum">
              <a:rPr lang="en-US" smtClean="0"/>
              <a:t>‹#›</a:t>
            </a:fld>
            <a:endParaRPr lang="en-US"/>
          </a:p>
        </p:txBody>
      </p:sp>
    </p:spTree>
    <p:extLst>
      <p:ext uri="{BB962C8B-B14F-4D97-AF65-F5344CB8AC3E}">
        <p14:creationId xmlns:p14="http://schemas.microsoft.com/office/powerpoint/2010/main" val="1063884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Randomized Algorithms </a:t>
            </a:r>
          </a:p>
        </p:txBody>
      </p:sp>
      <p:sp>
        <p:nvSpPr>
          <p:cNvPr id="3" name="Subtitle 2"/>
          <p:cNvSpPr>
            <a:spLocks noGrp="1"/>
          </p:cNvSpPr>
          <p:nvPr>
            <p:ph type="subTitle" idx="1"/>
          </p:nvPr>
        </p:nvSpPr>
        <p:spPr/>
        <p:txBody>
          <a:bodyPr/>
          <a:lstStyle/>
          <a:p>
            <a:r>
              <a:rPr lang="en-US" smtClean="0"/>
              <a:t> </a:t>
            </a:r>
            <a:endParaRPr lang="en-US"/>
          </a:p>
        </p:txBody>
      </p:sp>
      <p:sp>
        <p:nvSpPr>
          <p:cNvPr id="4" name="Slide Number Placeholder 3"/>
          <p:cNvSpPr>
            <a:spLocks noGrp="1"/>
          </p:cNvSpPr>
          <p:nvPr>
            <p:ph type="sldNum" sz="quarter" idx="12"/>
          </p:nvPr>
        </p:nvSpPr>
        <p:spPr/>
        <p:txBody>
          <a:bodyPr/>
          <a:lstStyle/>
          <a:p>
            <a:fld id="{456F2316-F150-421E-95BF-6646415DCCBC}" type="slidenum">
              <a:rPr lang="en-US" smtClean="0"/>
              <a:t>1</a:t>
            </a:fld>
            <a:endParaRPr lang="en-US"/>
          </a:p>
        </p:txBody>
      </p:sp>
    </p:spTree>
    <p:extLst>
      <p:ext uri="{BB962C8B-B14F-4D97-AF65-F5344CB8AC3E}">
        <p14:creationId xmlns:p14="http://schemas.microsoft.com/office/powerpoint/2010/main" val="2501483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Randomized </a:t>
            </a:r>
            <a:r>
              <a:rPr lang="en-US" smtClean="0"/>
              <a:t>Algorithms Characteristics </a:t>
            </a:r>
            <a:br>
              <a:rPr lang="en-US" smtClean="0"/>
            </a:br>
            <a:r>
              <a:rPr lang="en-US" smtClean="0"/>
              <a:t>and Categories</a:t>
            </a:r>
            <a:endParaRPr lang="en-US"/>
          </a:p>
        </p:txBody>
      </p:sp>
      <p:sp>
        <p:nvSpPr>
          <p:cNvPr id="3" name="Content Placeholder 2"/>
          <p:cNvSpPr>
            <a:spLocks noGrp="1"/>
          </p:cNvSpPr>
          <p:nvPr>
            <p:ph idx="1"/>
          </p:nvPr>
        </p:nvSpPr>
        <p:spPr>
          <a:xfrm>
            <a:off x="838200" y="1582616"/>
            <a:ext cx="10515600" cy="5275384"/>
          </a:xfrm>
        </p:spPr>
        <p:txBody>
          <a:bodyPr>
            <a:normAutofit fontScale="92500" lnSpcReduction="20000"/>
          </a:bodyPr>
          <a:lstStyle/>
          <a:p>
            <a:pPr lvl="0"/>
            <a:r>
              <a:rPr lang="en-US"/>
              <a:t>Main characteristic: </a:t>
            </a:r>
          </a:p>
          <a:p>
            <a:pPr marL="457200" lvl="1" indent="0">
              <a:buNone/>
            </a:pPr>
            <a:r>
              <a:rPr lang="en-US" sz="2800"/>
              <a:t>The same algorithm may behave differently when it is applied twice to the same Instance</a:t>
            </a:r>
          </a:p>
          <a:p>
            <a:pPr marL="457200" lvl="1" indent="0">
              <a:buNone/>
            </a:pPr>
            <a:r>
              <a:rPr lang="en-US" sz="2800"/>
              <a:t>Execution time and even the result obtained may vary considerably from one use to the next</a:t>
            </a:r>
          </a:p>
          <a:p>
            <a:pPr lvl="0"/>
            <a:r>
              <a:rPr lang="en-US"/>
              <a:t>Major open questions in field:  </a:t>
            </a:r>
          </a:p>
          <a:p>
            <a:pPr marL="0" indent="0">
              <a:buNone/>
            </a:pPr>
            <a:r>
              <a:rPr lang="en-US"/>
              <a:t>    </a:t>
            </a:r>
            <a:r>
              <a:rPr lang="en-US"/>
              <a:t>	</a:t>
            </a:r>
            <a:r>
              <a:rPr lang="en-US" smtClean="0"/>
              <a:t>Does </a:t>
            </a:r>
            <a:r>
              <a:rPr lang="en-US"/>
              <a:t>every efficient randomized algorithm have an efficient deterministic counterpart?</a:t>
            </a:r>
          </a:p>
          <a:p>
            <a:pPr marL="0" indent="0">
              <a:buNone/>
            </a:pPr>
            <a:r>
              <a:rPr lang="en-US"/>
              <a:t>    </a:t>
            </a:r>
            <a:r>
              <a:rPr lang="en-US"/>
              <a:t>	</a:t>
            </a:r>
            <a:r>
              <a:rPr lang="en-US" smtClean="0"/>
              <a:t>How </a:t>
            </a:r>
            <a:r>
              <a:rPr lang="en-US"/>
              <a:t>to decrease the probability of making errors?</a:t>
            </a:r>
          </a:p>
          <a:p>
            <a:pPr lvl="0"/>
            <a:r>
              <a:rPr lang="en-US"/>
              <a:t>Randomized algorithms fall into four main design categories: </a:t>
            </a:r>
          </a:p>
          <a:p>
            <a:pPr marL="0" indent="0">
              <a:buNone/>
            </a:pPr>
            <a:r>
              <a:rPr lang="en-US"/>
              <a:t>   	1. Numerical probabilistic algorithms</a:t>
            </a:r>
          </a:p>
          <a:p>
            <a:pPr marL="0" indent="0">
              <a:buNone/>
            </a:pPr>
            <a:r>
              <a:rPr lang="en-US"/>
              <a:t>   	2. Randomizations of deterministic algorithms(Sherwood algorithms)</a:t>
            </a:r>
          </a:p>
          <a:p>
            <a:pPr marL="0" indent="0">
              <a:buNone/>
            </a:pPr>
            <a:r>
              <a:rPr lang="en-US"/>
              <a:t>   	3. Las Vegas algorithms</a:t>
            </a:r>
          </a:p>
          <a:p>
            <a:pPr marL="0" indent="0">
              <a:buNone/>
            </a:pPr>
            <a:r>
              <a:rPr lang="en-US"/>
              <a:t>   	4. Monte Carlo algorithms</a:t>
            </a:r>
          </a:p>
          <a:p>
            <a:endParaRPr lang="en-US"/>
          </a:p>
        </p:txBody>
      </p:sp>
      <p:sp>
        <p:nvSpPr>
          <p:cNvPr id="4" name="Slide Number Placeholder 3"/>
          <p:cNvSpPr>
            <a:spLocks noGrp="1"/>
          </p:cNvSpPr>
          <p:nvPr>
            <p:ph type="sldNum" sz="quarter" idx="12"/>
          </p:nvPr>
        </p:nvSpPr>
        <p:spPr/>
        <p:txBody>
          <a:bodyPr/>
          <a:lstStyle/>
          <a:p>
            <a:fld id="{456F2316-F150-421E-95BF-6646415DCCBC}" type="slidenum">
              <a:rPr lang="en-US" smtClean="0"/>
              <a:t>10</a:t>
            </a:fld>
            <a:endParaRPr lang="en-US"/>
          </a:p>
        </p:txBody>
      </p:sp>
    </p:spTree>
    <p:extLst>
      <p:ext uri="{BB962C8B-B14F-4D97-AF65-F5344CB8AC3E}">
        <p14:creationId xmlns:p14="http://schemas.microsoft.com/office/powerpoint/2010/main" val="3375778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Las </a:t>
            </a:r>
            <a:r>
              <a:rPr lang="en-US"/>
              <a:t>Vegas </a:t>
            </a:r>
            <a:r>
              <a:rPr lang="en-US" smtClean="0"/>
              <a:t>Algorithms  </a:t>
            </a:r>
            <a:r>
              <a:rPr lang="en-US"/>
              <a:t/>
            </a:r>
            <a:br>
              <a:rPr lang="en-US"/>
            </a:br>
            <a:endParaRPr lang="en-US"/>
          </a:p>
        </p:txBody>
      </p:sp>
      <p:sp>
        <p:nvSpPr>
          <p:cNvPr id="3" name="Content Placeholder 2"/>
          <p:cNvSpPr>
            <a:spLocks noGrp="1"/>
          </p:cNvSpPr>
          <p:nvPr>
            <p:ph idx="1"/>
          </p:nvPr>
        </p:nvSpPr>
        <p:spPr/>
        <p:txBody>
          <a:bodyPr>
            <a:normAutofit/>
          </a:bodyPr>
          <a:lstStyle/>
          <a:p>
            <a:pPr lvl="1"/>
            <a:r>
              <a:rPr lang="en-US" sz="2800"/>
              <a:t>Always produce the same (correct) output for the same input</a:t>
            </a:r>
          </a:p>
          <a:p>
            <a:pPr lvl="1"/>
            <a:r>
              <a:rPr lang="en-US" sz="2800"/>
              <a:t>Execution time depends on the randomizer</a:t>
            </a:r>
          </a:p>
          <a:p>
            <a:pPr lvl="1"/>
            <a:r>
              <a:rPr lang="en-US" sz="2800"/>
              <a:t>Goal is often to minimize the odds of encountering worst case performance</a:t>
            </a:r>
          </a:p>
          <a:p>
            <a:pPr lvl="1"/>
            <a:r>
              <a:rPr lang="en-US" sz="2800"/>
              <a:t>Example:  Randomized quick sort</a:t>
            </a:r>
          </a:p>
          <a:p>
            <a:endParaRPr lang="en-US"/>
          </a:p>
        </p:txBody>
      </p:sp>
      <p:sp>
        <p:nvSpPr>
          <p:cNvPr id="4" name="Slide Number Placeholder 3"/>
          <p:cNvSpPr>
            <a:spLocks noGrp="1"/>
          </p:cNvSpPr>
          <p:nvPr>
            <p:ph type="sldNum" sz="quarter" idx="12"/>
          </p:nvPr>
        </p:nvSpPr>
        <p:spPr/>
        <p:txBody>
          <a:bodyPr/>
          <a:lstStyle/>
          <a:p>
            <a:fld id="{456F2316-F150-421E-95BF-6646415DCCBC}" type="slidenum">
              <a:rPr lang="en-US" smtClean="0"/>
              <a:t>11</a:t>
            </a:fld>
            <a:endParaRPr lang="en-US"/>
          </a:p>
        </p:txBody>
      </p:sp>
    </p:spTree>
    <p:extLst>
      <p:ext uri="{BB962C8B-B14F-4D97-AF65-F5344CB8AC3E}">
        <p14:creationId xmlns:p14="http://schemas.microsoft.com/office/powerpoint/2010/main" val="1349775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Monte </a:t>
            </a:r>
            <a:r>
              <a:rPr lang="en-US"/>
              <a:t>Carlo </a:t>
            </a:r>
            <a:r>
              <a:rPr lang="en-US" smtClean="0"/>
              <a:t>Algorithms</a:t>
            </a:r>
            <a:endParaRPr lang="en-US"/>
          </a:p>
        </p:txBody>
      </p:sp>
      <p:sp>
        <p:nvSpPr>
          <p:cNvPr id="3" name="Content Placeholder 2"/>
          <p:cNvSpPr>
            <a:spLocks noGrp="1"/>
          </p:cNvSpPr>
          <p:nvPr>
            <p:ph idx="1"/>
          </p:nvPr>
        </p:nvSpPr>
        <p:spPr/>
        <p:txBody>
          <a:bodyPr/>
          <a:lstStyle/>
          <a:p>
            <a:pPr lvl="1"/>
            <a:r>
              <a:rPr lang="en-US" sz="2800"/>
              <a:t>Occasionally gives an incorrect answer</a:t>
            </a:r>
          </a:p>
          <a:p>
            <a:pPr lvl="1"/>
            <a:r>
              <a:rPr lang="en-US" sz="2800"/>
              <a:t>The probability of an incorrect answer is required to be low.</a:t>
            </a:r>
          </a:p>
          <a:p>
            <a:pPr lvl="1"/>
            <a:r>
              <a:rPr lang="en-US" sz="2800"/>
              <a:t>Typically does not display variation in execution time for a particular input</a:t>
            </a:r>
          </a:p>
          <a:p>
            <a:pPr lvl="1"/>
            <a:r>
              <a:rPr lang="en-US" sz="2800"/>
              <a:t>Goal is to provide an answer that has a high likelihood of being correct in a reasonable time</a:t>
            </a:r>
          </a:p>
          <a:p>
            <a:pPr lvl="1"/>
            <a:r>
              <a:rPr lang="en-US" sz="2800"/>
              <a:t>Example:  Determining primality of an integer with several hundred decimal digits.</a:t>
            </a:r>
          </a:p>
          <a:p>
            <a:endParaRPr lang="en-US"/>
          </a:p>
        </p:txBody>
      </p:sp>
      <p:sp>
        <p:nvSpPr>
          <p:cNvPr id="4" name="Slide Number Placeholder 3"/>
          <p:cNvSpPr>
            <a:spLocks noGrp="1"/>
          </p:cNvSpPr>
          <p:nvPr>
            <p:ph type="sldNum" sz="quarter" idx="12"/>
          </p:nvPr>
        </p:nvSpPr>
        <p:spPr/>
        <p:txBody>
          <a:bodyPr/>
          <a:lstStyle/>
          <a:p>
            <a:fld id="{456F2316-F150-421E-95BF-6646415DCCBC}" type="slidenum">
              <a:rPr lang="en-US" smtClean="0"/>
              <a:t>12</a:t>
            </a:fld>
            <a:endParaRPr lang="en-US"/>
          </a:p>
        </p:txBody>
      </p:sp>
    </p:spTree>
    <p:extLst>
      <p:ext uri="{BB962C8B-B14F-4D97-AF65-F5344CB8AC3E}">
        <p14:creationId xmlns:p14="http://schemas.microsoft.com/office/powerpoint/2010/main" val="1863940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Sherwood </a:t>
            </a:r>
            <a:r>
              <a:rPr lang="en-US" smtClean="0"/>
              <a:t>Algorithms</a:t>
            </a:r>
            <a:endParaRPr lang="en-US"/>
          </a:p>
        </p:txBody>
      </p:sp>
      <p:sp>
        <p:nvSpPr>
          <p:cNvPr id="3" name="Content Placeholder 2"/>
          <p:cNvSpPr>
            <a:spLocks noGrp="1"/>
          </p:cNvSpPr>
          <p:nvPr>
            <p:ph idx="1"/>
          </p:nvPr>
        </p:nvSpPr>
        <p:spPr/>
        <p:txBody>
          <a:bodyPr>
            <a:normAutofit fontScale="92500" lnSpcReduction="10000"/>
          </a:bodyPr>
          <a:lstStyle/>
          <a:p>
            <a:pPr lvl="0"/>
            <a:r>
              <a:rPr lang="en-US"/>
              <a:t>Always finds the correct answer and is as reliable as a deterministic algorithm. </a:t>
            </a:r>
          </a:p>
          <a:p>
            <a:pPr lvl="0"/>
            <a:r>
              <a:rPr lang="en-US"/>
              <a:t>Used to speed up the processing of bad cases, when a deterministic algorithm works considerable faster in average cases than in the worst case. </a:t>
            </a:r>
          </a:p>
          <a:p>
            <a:pPr lvl="0"/>
            <a:r>
              <a:rPr lang="en-US"/>
              <a:t>Tend to cause the expected behavior of each input to approach the average behavior of the deterministic algorithm so that </a:t>
            </a:r>
            <a:r>
              <a:rPr lang="en-US" i="1"/>
              <a:t>A</a:t>
            </a:r>
            <a:r>
              <a:rPr lang="en-US" baseline="-25000"/>
              <a:t>exp</a:t>
            </a:r>
            <a:r>
              <a:rPr lang="en-US"/>
              <a:t>(</a:t>
            </a:r>
            <a:r>
              <a:rPr lang="en-US" i="1"/>
              <a:t>n</a:t>
            </a:r>
            <a:r>
              <a:rPr lang="en-US"/>
              <a:t>) is approximately equal to </a:t>
            </a:r>
            <a:r>
              <a:rPr lang="en-US" i="1"/>
              <a:t>A</a:t>
            </a:r>
            <a:r>
              <a:rPr lang="en-US"/>
              <a:t>(</a:t>
            </a:r>
            <a:r>
              <a:rPr lang="en-US" i="1"/>
              <a:t>n</a:t>
            </a:r>
            <a:r>
              <a:rPr lang="en-US"/>
              <a:t>). </a:t>
            </a:r>
          </a:p>
          <a:p>
            <a:pPr lvl="0"/>
            <a:r>
              <a:rPr lang="en-US"/>
              <a:t>Thus, have the most potential of being useful when the average complexity </a:t>
            </a:r>
            <a:r>
              <a:rPr lang="en-US" i="1"/>
              <a:t>A</a:t>
            </a:r>
            <a:r>
              <a:rPr lang="en-US"/>
              <a:t>(</a:t>
            </a:r>
            <a:r>
              <a:rPr lang="en-US" i="1"/>
              <a:t>n</a:t>
            </a:r>
            <a:r>
              <a:rPr lang="en-US"/>
              <a:t>) of the deterministic algorithm is significantly smaller than the worst-case complexity </a:t>
            </a:r>
            <a:r>
              <a:rPr lang="en-US" i="1"/>
              <a:t>W</a:t>
            </a:r>
            <a:r>
              <a:rPr lang="en-US"/>
              <a:t>(</a:t>
            </a:r>
            <a:r>
              <a:rPr lang="en-US" i="1"/>
              <a:t>n</a:t>
            </a:r>
            <a:r>
              <a:rPr lang="en-US"/>
              <a:t>). Then a suitable randomization usually results in a </a:t>
            </a:r>
            <a:r>
              <a:rPr lang="en-US" i="1"/>
              <a:t>W</a:t>
            </a:r>
            <a:r>
              <a:rPr lang="en-US" baseline="-25000"/>
              <a:t>exp</a:t>
            </a:r>
            <a:r>
              <a:rPr lang="en-US"/>
              <a:t>(</a:t>
            </a:r>
            <a:r>
              <a:rPr lang="en-US" i="1"/>
              <a:t>n</a:t>
            </a:r>
            <a:r>
              <a:rPr lang="en-US"/>
              <a:t>) that is also significantly smaller than </a:t>
            </a:r>
            <a:r>
              <a:rPr lang="en-US" i="1"/>
              <a:t>W</a:t>
            </a:r>
            <a:r>
              <a:rPr lang="en-US"/>
              <a:t>(</a:t>
            </a:r>
            <a:r>
              <a:rPr lang="en-US" i="1"/>
              <a:t>n</a:t>
            </a:r>
            <a:r>
              <a:rPr lang="en-US"/>
              <a:t>).</a:t>
            </a:r>
          </a:p>
          <a:p>
            <a:endParaRPr lang="en-US"/>
          </a:p>
        </p:txBody>
      </p:sp>
      <p:sp>
        <p:nvSpPr>
          <p:cNvPr id="4" name="Slide Number Placeholder 3"/>
          <p:cNvSpPr>
            <a:spLocks noGrp="1"/>
          </p:cNvSpPr>
          <p:nvPr>
            <p:ph type="sldNum" sz="quarter" idx="12"/>
          </p:nvPr>
        </p:nvSpPr>
        <p:spPr/>
        <p:txBody>
          <a:bodyPr/>
          <a:lstStyle/>
          <a:p>
            <a:fld id="{456F2316-F150-421E-95BF-6646415DCCBC}" type="slidenum">
              <a:rPr lang="en-US" smtClean="0"/>
              <a:t>13</a:t>
            </a:fld>
            <a:endParaRPr lang="en-US"/>
          </a:p>
        </p:txBody>
      </p:sp>
    </p:spTree>
    <p:extLst>
      <p:ext uri="{BB962C8B-B14F-4D97-AF65-F5344CB8AC3E}">
        <p14:creationId xmlns:p14="http://schemas.microsoft.com/office/powerpoint/2010/main" val="840290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 </a:t>
            </a:r>
            <a:endParaRPr lang="en-US"/>
          </a:p>
        </p:txBody>
      </p:sp>
      <p:pic>
        <p:nvPicPr>
          <p:cNvPr id="5" name="Content Placeholder 4"/>
          <p:cNvPicPr>
            <a:picLocks noGrp="1" noChangeAspect="1"/>
          </p:cNvPicPr>
          <p:nvPr>
            <p:ph idx="1"/>
          </p:nvPr>
        </p:nvPicPr>
        <p:blipFill>
          <a:blip r:embed="rId2"/>
          <a:stretch>
            <a:fillRect/>
          </a:stretch>
        </p:blipFill>
        <p:spPr>
          <a:xfrm>
            <a:off x="2142770" y="378558"/>
            <a:ext cx="7906459" cy="5811838"/>
          </a:xfrm>
          <a:prstGeom prst="rect">
            <a:avLst/>
          </a:prstGeom>
        </p:spPr>
      </p:pic>
      <p:sp>
        <p:nvSpPr>
          <p:cNvPr id="4" name="Slide Number Placeholder 3"/>
          <p:cNvSpPr>
            <a:spLocks noGrp="1"/>
          </p:cNvSpPr>
          <p:nvPr>
            <p:ph type="sldNum" sz="quarter" idx="12"/>
          </p:nvPr>
        </p:nvSpPr>
        <p:spPr/>
        <p:txBody>
          <a:bodyPr/>
          <a:lstStyle/>
          <a:p>
            <a:fld id="{456F2316-F150-421E-95BF-6646415DCCBC}" type="slidenum">
              <a:rPr lang="en-US" smtClean="0"/>
              <a:t>14</a:t>
            </a:fld>
            <a:endParaRPr lang="en-US"/>
          </a:p>
        </p:txBody>
      </p:sp>
    </p:spTree>
    <p:extLst>
      <p:ext uri="{BB962C8B-B14F-4D97-AF65-F5344CB8AC3E}">
        <p14:creationId xmlns:p14="http://schemas.microsoft.com/office/powerpoint/2010/main" val="1058641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Illustration</a:t>
            </a:r>
            <a:br>
              <a:rPr lang="en-US"/>
            </a:br>
            <a:endParaRPr lang="en-US"/>
          </a:p>
        </p:txBody>
      </p:sp>
      <p:sp>
        <p:nvSpPr>
          <p:cNvPr id="3" name="Content Placeholder 2"/>
          <p:cNvSpPr>
            <a:spLocks noGrp="1"/>
          </p:cNvSpPr>
          <p:nvPr>
            <p:ph idx="1"/>
          </p:nvPr>
        </p:nvSpPr>
        <p:spPr>
          <a:xfrm>
            <a:off x="838200" y="1122240"/>
            <a:ext cx="10896600" cy="5735760"/>
          </a:xfrm>
        </p:spPr>
        <p:txBody>
          <a:bodyPr>
            <a:normAutofit fontScale="77500" lnSpcReduction="20000"/>
          </a:bodyPr>
          <a:lstStyle/>
          <a:p>
            <a:pPr lvl="0"/>
            <a:r>
              <a:rPr lang="en-US" sz="4100"/>
              <a:t>How a randomized algorithm would answer the question “When did </a:t>
            </a:r>
            <a:r>
              <a:rPr lang="en-US" sz="4100"/>
              <a:t>the </a:t>
            </a:r>
            <a:r>
              <a:rPr lang="en-US" sz="4100" smtClean="0"/>
              <a:t>WWII </a:t>
            </a:r>
            <a:r>
              <a:rPr lang="en-US" sz="4100"/>
              <a:t>begin?”</a:t>
            </a:r>
          </a:p>
          <a:p>
            <a:r>
              <a:rPr lang="en-US" sz="4100"/>
              <a:t>Numerical algorithm (5 calls): </a:t>
            </a:r>
          </a:p>
          <a:p>
            <a:pPr marL="0" indent="0">
              <a:buNone/>
            </a:pPr>
            <a:r>
              <a:rPr lang="en-US" sz="4100" smtClean="0"/>
              <a:t> </a:t>
            </a:r>
            <a:r>
              <a:rPr lang="en-US" sz="4100"/>
              <a:t>{1940±2; 1939±2; 1937±2;1915±2; 1942±2}  in a confidence </a:t>
            </a:r>
            <a:r>
              <a:rPr lang="en-US" sz="4100"/>
              <a:t>interval </a:t>
            </a:r>
            <a:r>
              <a:rPr lang="en-US" sz="4100" smtClean="0"/>
              <a:t>   	with </a:t>
            </a:r>
            <a:r>
              <a:rPr lang="en-US" sz="4100"/>
              <a:t>probability </a:t>
            </a:r>
            <a:r>
              <a:rPr lang="en-US" sz="4100" i="1"/>
              <a:t>p</a:t>
            </a:r>
            <a:r>
              <a:rPr lang="en-US" sz="4100"/>
              <a:t>%</a:t>
            </a:r>
          </a:p>
          <a:p>
            <a:r>
              <a:rPr lang="en-US" sz="4100"/>
              <a:t>Monte Carlo algorithm (10 calls): </a:t>
            </a:r>
          </a:p>
          <a:p>
            <a:pPr marL="0" indent="0">
              <a:buNone/>
            </a:pPr>
            <a:r>
              <a:rPr lang="en-US" sz="4100"/>
              <a:t>	{1939; 1939; 1939; 1941;1939; 1939; 1939; 1939; 56BC; 1939} ← is correct with probability </a:t>
            </a:r>
            <a:r>
              <a:rPr lang="en-US" sz="4100" i="1"/>
              <a:t>p</a:t>
            </a:r>
            <a:r>
              <a:rPr lang="en-US" sz="4100"/>
              <a:t>%</a:t>
            </a:r>
          </a:p>
          <a:p>
            <a:pPr lvl="0"/>
            <a:r>
              <a:rPr lang="en-US" sz="4100"/>
              <a:t>Las Vegas algorithm (10 calls): {1939; 1939; Fail!;1939;1939; 1939; 1939; 1939; Fail !; 1939} ← may fail with probability ε%</a:t>
            </a:r>
          </a:p>
          <a:p>
            <a:pPr lvl="0"/>
            <a:r>
              <a:rPr lang="en-US" sz="4100"/>
              <a:t>Sherwood algorithm (10 calls): {1939; 1939; 1939;1939;1939; 1939; 1939; 1939; 1939; 1939} ← success 100%</a:t>
            </a:r>
          </a:p>
          <a:p>
            <a:endParaRPr lang="en-US"/>
          </a:p>
          <a:p>
            <a:endParaRPr lang="en-US"/>
          </a:p>
        </p:txBody>
      </p:sp>
      <p:sp>
        <p:nvSpPr>
          <p:cNvPr id="4" name="Slide Number Placeholder 3"/>
          <p:cNvSpPr>
            <a:spLocks noGrp="1"/>
          </p:cNvSpPr>
          <p:nvPr>
            <p:ph type="sldNum" sz="quarter" idx="12"/>
          </p:nvPr>
        </p:nvSpPr>
        <p:spPr/>
        <p:txBody>
          <a:bodyPr/>
          <a:lstStyle/>
          <a:p>
            <a:fld id="{456F2316-F150-421E-95BF-6646415DCCBC}" type="slidenum">
              <a:rPr lang="en-US" smtClean="0"/>
              <a:t>15</a:t>
            </a:fld>
            <a:endParaRPr lang="en-US"/>
          </a:p>
        </p:txBody>
      </p:sp>
    </p:spTree>
    <p:extLst>
      <p:ext uri="{BB962C8B-B14F-4D97-AF65-F5344CB8AC3E}">
        <p14:creationId xmlns:p14="http://schemas.microsoft.com/office/powerpoint/2010/main" val="431640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738"/>
            <a:ext cx="10515600" cy="1325563"/>
          </a:xfrm>
        </p:spPr>
        <p:txBody>
          <a:bodyPr/>
          <a:lstStyle/>
          <a:p>
            <a:pPr algn="ctr"/>
            <a:r>
              <a:rPr lang="en-US"/>
              <a:t>Example</a:t>
            </a:r>
            <a:br>
              <a:rPr lang="en-US"/>
            </a:br>
            <a:endParaRPr lang="en-US"/>
          </a:p>
        </p:txBody>
      </p:sp>
      <p:sp>
        <p:nvSpPr>
          <p:cNvPr id="3" name="Content Placeholder 2"/>
          <p:cNvSpPr>
            <a:spLocks noGrp="1"/>
          </p:cNvSpPr>
          <p:nvPr>
            <p:ph idx="1"/>
          </p:nvPr>
        </p:nvSpPr>
        <p:spPr>
          <a:xfrm>
            <a:off x="838200" y="996462"/>
            <a:ext cx="10515600" cy="5861537"/>
          </a:xfrm>
        </p:spPr>
        <p:txBody>
          <a:bodyPr>
            <a:normAutofit fontScale="77500" lnSpcReduction="20000"/>
          </a:bodyPr>
          <a:lstStyle/>
          <a:p>
            <a:pPr lvl="0"/>
            <a:r>
              <a:rPr lang="en-US" sz="2900"/>
              <a:t>The hiring problem</a:t>
            </a:r>
          </a:p>
          <a:p>
            <a:r>
              <a:rPr lang="en-US" sz="2900"/>
              <a:t>Suppose that you need to hire a new office assistant. Your previous attempts at hiring have been unsuccessful, you are committed to having, at all times, the best possible person for the job. Therefore, you decide that, after interviewing each applicant, if that applicant is better qualified than the current office assistant, you will fire the current office assistant and hire the new applicant. You are willing to pay the resulting price of this strategy, but you wish to estimate what that price will be.</a:t>
            </a:r>
          </a:p>
          <a:p>
            <a:pPr marL="457200" lvl="1" indent="0">
              <a:buNone/>
            </a:pPr>
            <a:r>
              <a:rPr lang="en-US" sz="2900"/>
              <a:t>HireAssistant(</a:t>
            </a:r>
            <a:r>
              <a:rPr lang="en-US" sz="2900" i="1"/>
              <a:t>n</a:t>
            </a:r>
            <a:r>
              <a:rPr lang="en-US" sz="2900"/>
              <a:t>)</a:t>
            </a:r>
          </a:p>
          <a:p>
            <a:pPr marL="457200" lvl="1" indent="0">
              <a:buNone/>
            </a:pPr>
            <a:r>
              <a:rPr lang="en-US" sz="2900" i="1"/>
              <a:t>best ← 0</a:t>
            </a:r>
            <a:r>
              <a:rPr lang="en-US" sz="2900"/>
              <a:t>   // candidate 0 is a least-qualified dummy candidate</a:t>
            </a:r>
          </a:p>
          <a:p>
            <a:pPr marL="457200" lvl="1" indent="0">
              <a:buNone/>
            </a:pPr>
            <a:r>
              <a:rPr lang="en-US" sz="2900"/>
              <a:t> for </a:t>
            </a:r>
            <a:r>
              <a:rPr lang="en-US" sz="2900" i="1"/>
              <a:t>i ← </a:t>
            </a:r>
            <a:r>
              <a:rPr lang="en-US" sz="2900"/>
              <a:t>1 to </a:t>
            </a:r>
            <a:r>
              <a:rPr lang="en-US" sz="2900" i="1"/>
              <a:t>n </a:t>
            </a:r>
            <a:r>
              <a:rPr lang="en-US" sz="2900"/>
              <a:t>do</a:t>
            </a:r>
          </a:p>
          <a:p>
            <a:pPr marL="457200" lvl="1" indent="0">
              <a:buNone/>
            </a:pPr>
            <a:r>
              <a:rPr lang="en-US" sz="2900"/>
              <a:t>       interview candidate </a:t>
            </a:r>
            <a:r>
              <a:rPr lang="en-US" sz="2900" i="1"/>
              <a:t>i</a:t>
            </a:r>
            <a:endParaRPr lang="en-US" sz="2900"/>
          </a:p>
          <a:p>
            <a:pPr marL="457200" lvl="1" indent="0">
              <a:buNone/>
            </a:pPr>
            <a:r>
              <a:rPr lang="en-US" sz="2900"/>
              <a:t>       if candidate </a:t>
            </a:r>
            <a:r>
              <a:rPr lang="en-US" sz="2900" i="1"/>
              <a:t>i</a:t>
            </a:r>
            <a:r>
              <a:rPr lang="en-US" sz="2900"/>
              <a:t> is better than candidate </a:t>
            </a:r>
            <a:r>
              <a:rPr lang="en-US" sz="2900" i="1"/>
              <a:t>best </a:t>
            </a:r>
            <a:r>
              <a:rPr lang="en-US" sz="2900"/>
              <a:t>then</a:t>
            </a:r>
          </a:p>
          <a:p>
            <a:pPr marL="457200" lvl="1" indent="0">
              <a:buNone/>
            </a:pPr>
            <a:r>
              <a:rPr lang="en-US" sz="2900"/>
              <a:t>                </a:t>
            </a:r>
            <a:r>
              <a:rPr lang="en-US" sz="2900" i="1"/>
              <a:t>best ← i</a:t>
            </a:r>
            <a:endParaRPr lang="en-US" sz="2900"/>
          </a:p>
          <a:p>
            <a:pPr marL="457200" lvl="1" indent="0">
              <a:buNone/>
            </a:pPr>
            <a:r>
              <a:rPr lang="en-US" sz="2900"/>
              <a:t>                hire candidate </a:t>
            </a:r>
            <a:r>
              <a:rPr lang="en-US" sz="2900" i="1"/>
              <a:t>i</a:t>
            </a:r>
            <a:endParaRPr lang="en-US" sz="2900"/>
          </a:p>
          <a:p>
            <a:pPr lvl="0"/>
            <a:r>
              <a:rPr lang="en-US" sz="2900"/>
              <a:t>Interviewing has a low cost, say</a:t>
            </a:r>
            <a:r>
              <a:rPr lang="en-US" sz="2900" i="1"/>
              <a:t> c</a:t>
            </a:r>
            <a:r>
              <a:rPr lang="en-US" sz="2900" i="1" baseline="-25000"/>
              <a:t>i</a:t>
            </a:r>
            <a:r>
              <a:rPr lang="en-US" sz="2900"/>
              <a:t>, whereas hiring is expensive, costing </a:t>
            </a:r>
            <a:r>
              <a:rPr lang="en-US" sz="2900" i="1"/>
              <a:t>c</a:t>
            </a:r>
            <a:r>
              <a:rPr lang="en-US" sz="2900" i="1" baseline="-25000"/>
              <a:t>h</a:t>
            </a:r>
            <a:r>
              <a:rPr lang="en-US" sz="2900"/>
              <a:t>. Let </a:t>
            </a:r>
            <a:r>
              <a:rPr lang="en-US" sz="2900" i="1"/>
              <a:t>m</a:t>
            </a:r>
            <a:r>
              <a:rPr lang="en-US" sz="2900"/>
              <a:t> be the number of people hired. Then the total cost associated with this algorithm is </a:t>
            </a:r>
            <a:r>
              <a:rPr lang="en-US" sz="2900" i="1"/>
              <a:t>O(nc</a:t>
            </a:r>
            <a:r>
              <a:rPr lang="en-US" sz="2900" i="1" baseline="-25000"/>
              <a:t>i</a:t>
            </a:r>
            <a:r>
              <a:rPr lang="en-US" sz="2900" i="1"/>
              <a:t> + mc</a:t>
            </a:r>
            <a:r>
              <a:rPr lang="en-US" sz="2900" i="1" baseline="-25000"/>
              <a:t>h</a:t>
            </a:r>
            <a:r>
              <a:rPr lang="en-US" sz="2900" i="1"/>
              <a:t>)</a:t>
            </a:r>
            <a:r>
              <a:rPr lang="en-US" sz="2900"/>
              <a:t>.</a:t>
            </a:r>
          </a:p>
          <a:p>
            <a:pPr lvl="0"/>
            <a:r>
              <a:rPr lang="en-US" sz="2900"/>
              <a:t>Worst-case /Best-case analysis</a:t>
            </a:r>
          </a:p>
          <a:p>
            <a:endParaRPr lang="en-US"/>
          </a:p>
        </p:txBody>
      </p:sp>
      <p:sp>
        <p:nvSpPr>
          <p:cNvPr id="4" name="Slide Number Placeholder 3"/>
          <p:cNvSpPr>
            <a:spLocks noGrp="1"/>
          </p:cNvSpPr>
          <p:nvPr>
            <p:ph type="sldNum" sz="quarter" idx="12"/>
          </p:nvPr>
        </p:nvSpPr>
        <p:spPr/>
        <p:txBody>
          <a:bodyPr/>
          <a:lstStyle/>
          <a:p>
            <a:fld id="{456F2316-F150-421E-95BF-6646415DCCBC}" type="slidenum">
              <a:rPr lang="en-US" smtClean="0"/>
              <a:t>16</a:t>
            </a:fld>
            <a:endParaRPr lang="en-US"/>
          </a:p>
        </p:txBody>
      </p:sp>
    </p:spTree>
    <p:extLst>
      <p:ext uri="{BB962C8B-B14F-4D97-AF65-F5344CB8AC3E}">
        <p14:creationId xmlns:p14="http://schemas.microsoft.com/office/powerpoint/2010/main" val="1254959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Randomized </a:t>
            </a:r>
            <a:r>
              <a:rPr lang="en-US" smtClean="0"/>
              <a:t>Hire Algorithm</a:t>
            </a:r>
            <a:r>
              <a:rPr lang="en-US"/>
              <a:t/>
            </a:r>
            <a:br>
              <a:rPr lang="en-US"/>
            </a:br>
            <a:endParaRPr lang="en-US"/>
          </a:p>
        </p:txBody>
      </p:sp>
      <p:sp>
        <p:nvSpPr>
          <p:cNvPr id="3" name="Content Placeholder 2"/>
          <p:cNvSpPr>
            <a:spLocks noGrp="1"/>
          </p:cNvSpPr>
          <p:nvPr>
            <p:ph idx="1"/>
          </p:nvPr>
        </p:nvSpPr>
        <p:spPr/>
        <p:txBody>
          <a:bodyPr/>
          <a:lstStyle/>
          <a:p>
            <a:pPr marL="0" indent="0">
              <a:buNone/>
            </a:pPr>
            <a:r>
              <a:rPr lang="en-US"/>
              <a:t>RandomizedHireAssistant(</a:t>
            </a:r>
            <a:r>
              <a:rPr lang="en-US" i="1"/>
              <a:t>n</a:t>
            </a:r>
            <a:r>
              <a:rPr lang="en-US"/>
              <a:t>)</a:t>
            </a:r>
          </a:p>
          <a:p>
            <a:pPr marL="0" indent="0">
              <a:buNone/>
            </a:pPr>
            <a:r>
              <a:rPr lang="en-US"/>
              <a:t> randomly permute the list of candidates</a:t>
            </a:r>
          </a:p>
          <a:p>
            <a:pPr marL="0" indent="0">
              <a:buNone/>
            </a:pPr>
            <a:r>
              <a:rPr lang="en-US"/>
              <a:t> </a:t>
            </a:r>
            <a:r>
              <a:rPr lang="en-US" i="1"/>
              <a:t>best </a:t>
            </a:r>
            <a:r>
              <a:rPr lang="en-US"/>
              <a:t>← 0  //candidate 0 is a least-qualified dummy candidate</a:t>
            </a:r>
          </a:p>
          <a:p>
            <a:pPr marL="0" indent="0">
              <a:buNone/>
            </a:pPr>
            <a:r>
              <a:rPr lang="en-US"/>
              <a:t> for </a:t>
            </a:r>
            <a:r>
              <a:rPr lang="en-US" i="1"/>
              <a:t>i </a:t>
            </a:r>
            <a:r>
              <a:rPr lang="en-US"/>
              <a:t>← 1 to </a:t>
            </a:r>
            <a:r>
              <a:rPr lang="en-US" i="1"/>
              <a:t>n </a:t>
            </a:r>
            <a:r>
              <a:rPr lang="en-US"/>
              <a:t>do</a:t>
            </a:r>
          </a:p>
          <a:p>
            <a:pPr marL="0" indent="0">
              <a:buNone/>
            </a:pPr>
            <a:r>
              <a:rPr lang="en-US"/>
              <a:t>        interview candidate </a:t>
            </a:r>
            <a:r>
              <a:rPr lang="en-US" i="1"/>
              <a:t>i</a:t>
            </a:r>
            <a:endParaRPr lang="en-US"/>
          </a:p>
          <a:p>
            <a:pPr marL="0" indent="0">
              <a:buNone/>
            </a:pPr>
            <a:r>
              <a:rPr lang="en-US"/>
              <a:t>        if candidate </a:t>
            </a:r>
            <a:r>
              <a:rPr lang="en-US" i="1"/>
              <a:t>i </a:t>
            </a:r>
            <a:r>
              <a:rPr lang="en-US"/>
              <a:t>is better than candidate </a:t>
            </a:r>
            <a:r>
              <a:rPr lang="en-US" i="1"/>
              <a:t>best </a:t>
            </a:r>
            <a:r>
              <a:rPr lang="en-US"/>
              <a:t>then</a:t>
            </a:r>
          </a:p>
          <a:p>
            <a:pPr marL="0" indent="0">
              <a:buNone/>
            </a:pPr>
            <a:r>
              <a:rPr lang="en-US"/>
              <a:t>                    </a:t>
            </a:r>
            <a:r>
              <a:rPr lang="en-US" i="1"/>
              <a:t>best </a:t>
            </a:r>
            <a:r>
              <a:rPr lang="en-US"/>
              <a:t>← </a:t>
            </a:r>
            <a:r>
              <a:rPr lang="en-US" i="1"/>
              <a:t>i</a:t>
            </a:r>
            <a:endParaRPr lang="en-US"/>
          </a:p>
          <a:p>
            <a:pPr marL="0" indent="0">
              <a:buNone/>
            </a:pPr>
            <a:r>
              <a:rPr lang="en-US"/>
              <a:t>                    hire candidate </a:t>
            </a:r>
            <a:r>
              <a:rPr lang="en-US" i="1"/>
              <a:t>i</a:t>
            </a:r>
            <a:endParaRPr lang="en-US"/>
          </a:p>
          <a:p>
            <a:endParaRPr lang="en-US"/>
          </a:p>
        </p:txBody>
      </p:sp>
      <p:sp>
        <p:nvSpPr>
          <p:cNvPr id="4" name="Slide Number Placeholder 3"/>
          <p:cNvSpPr>
            <a:spLocks noGrp="1"/>
          </p:cNvSpPr>
          <p:nvPr>
            <p:ph type="sldNum" sz="quarter" idx="12"/>
          </p:nvPr>
        </p:nvSpPr>
        <p:spPr/>
        <p:txBody>
          <a:bodyPr/>
          <a:lstStyle/>
          <a:p>
            <a:fld id="{456F2316-F150-421E-95BF-6646415DCCBC}" type="slidenum">
              <a:rPr lang="en-US" smtClean="0"/>
              <a:t>17</a:t>
            </a:fld>
            <a:endParaRPr lang="en-US"/>
          </a:p>
        </p:txBody>
      </p:sp>
    </p:spTree>
    <p:extLst>
      <p:ext uri="{BB962C8B-B14F-4D97-AF65-F5344CB8AC3E}">
        <p14:creationId xmlns:p14="http://schemas.microsoft.com/office/powerpoint/2010/main" val="322613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Randomized </a:t>
            </a:r>
            <a:r>
              <a:rPr lang="en-US" smtClean="0"/>
              <a:t>Sampling</a:t>
            </a:r>
            <a:r>
              <a:rPr lang="en-US"/>
              <a:t/>
            </a:r>
            <a:br>
              <a:rPr lang="en-US"/>
            </a:br>
            <a:endParaRPr lang="en-US"/>
          </a:p>
        </p:txBody>
      </p:sp>
      <p:sp>
        <p:nvSpPr>
          <p:cNvPr id="3" name="Content Placeholder 2"/>
          <p:cNvSpPr>
            <a:spLocks noGrp="1"/>
          </p:cNvSpPr>
          <p:nvPr>
            <p:ph idx="1"/>
          </p:nvPr>
        </p:nvSpPr>
        <p:spPr/>
        <p:txBody>
          <a:bodyPr/>
          <a:lstStyle/>
          <a:p>
            <a:pPr lvl="0"/>
            <a:r>
              <a:rPr lang="en-US"/>
              <a:t>Consider the problem of selecting a sample of </a:t>
            </a:r>
            <a:r>
              <a:rPr lang="en-US" i="1"/>
              <a:t>m</a:t>
            </a:r>
            <a:r>
              <a:rPr lang="en-US"/>
              <a:t> elements randomly from a set of </a:t>
            </a:r>
            <a:r>
              <a:rPr lang="en-US" i="1"/>
              <a:t>n</a:t>
            </a:r>
            <a:r>
              <a:rPr lang="en-US"/>
              <a:t> elements,where </a:t>
            </a:r>
            <a:r>
              <a:rPr lang="en-US" i="1"/>
              <a:t>m</a:t>
            </a:r>
            <a:r>
              <a:rPr lang="en-US"/>
              <a:t>&lt;</a:t>
            </a:r>
            <a:r>
              <a:rPr lang="en-US" i="1"/>
              <a:t>n</a:t>
            </a:r>
            <a:r>
              <a:rPr lang="en-US"/>
              <a:t>. For simplicity, we will assume that the elements are positive integers between 1 and </a:t>
            </a:r>
            <a:r>
              <a:rPr lang="en-US" i="1"/>
              <a:t>n</a:t>
            </a:r>
            <a:r>
              <a:rPr lang="en-US"/>
              <a:t>. Namely</a:t>
            </a:r>
          </a:p>
          <a:p>
            <a:r>
              <a:rPr lang="en-US"/>
              <a:t>   	Input: Two positive integers </a:t>
            </a:r>
            <a:r>
              <a:rPr lang="en-US" i="1"/>
              <a:t>m</a:t>
            </a:r>
            <a:r>
              <a:rPr lang="en-US"/>
              <a:t>,</a:t>
            </a:r>
            <a:r>
              <a:rPr lang="en-US" i="1"/>
              <a:t>n</a:t>
            </a:r>
            <a:r>
              <a:rPr lang="en-US"/>
              <a:t> with </a:t>
            </a:r>
            <a:r>
              <a:rPr lang="en-US" i="1"/>
              <a:t>m</a:t>
            </a:r>
            <a:r>
              <a:rPr lang="en-US"/>
              <a:t>&lt;</a:t>
            </a:r>
            <a:r>
              <a:rPr lang="en-US" i="1"/>
              <a:t>n</a:t>
            </a:r>
            <a:r>
              <a:rPr lang="en-US"/>
              <a:t>.</a:t>
            </a:r>
          </a:p>
          <a:p>
            <a:r>
              <a:rPr lang="en-US"/>
              <a:t> Output: An array </a:t>
            </a:r>
            <a:r>
              <a:rPr lang="en-US" i="1"/>
              <a:t>a</a:t>
            </a:r>
            <a:r>
              <a:rPr lang="en-US"/>
              <a:t>[1..</a:t>
            </a:r>
            <a:r>
              <a:rPr lang="en-US" i="1"/>
              <a:t>m</a:t>
            </a:r>
            <a:r>
              <a:rPr lang="en-US"/>
              <a:t>] of </a:t>
            </a:r>
            <a:r>
              <a:rPr lang="en-US" i="1"/>
              <a:t>m</a:t>
            </a:r>
            <a:r>
              <a:rPr lang="en-US"/>
              <a:t> distinct positive integers selected randomly from the set {1,2,…,</a:t>
            </a:r>
            <a:r>
              <a:rPr lang="en-US" i="1"/>
              <a:t>n</a:t>
            </a:r>
            <a:r>
              <a:rPr lang="en-US"/>
              <a:t>}.</a:t>
            </a:r>
          </a:p>
          <a:p>
            <a:endParaRPr lang="en-US"/>
          </a:p>
        </p:txBody>
      </p:sp>
      <p:sp>
        <p:nvSpPr>
          <p:cNvPr id="4" name="Slide Number Placeholder 3"/>
          <p:cNvSpPr>
            <a:spLocks noGrp="1"/>
          </p:cNvSpPr>
          <p:nvPr>
            <p:ph type="sldNum" sz="quarter" idx="12"/>
          </p:nvPr>
        </p:nvSpPr>
        <p:spPr/>
        <p:txBody>
          <a:bodyPr/>
          <a:lstStyle/>
          <a:p>
            <a:fld id="{456F2316-F150-421E-95BF-6646415DCCBC}" type="slidenum">
              <a:rPr lang="en-US" smtClean="0"/>
              <a:t>18</a:t>
            </a:fld>
            <a:endParaRPr lang="en-US"/>
          </a:p>
        </p:txBody>
      </p:sp>
    </p:spTree>
    <p:extLst>
      <p:ext uri="{BB962C8B-B14F-4D97-AF65-F5344CB8AC3E}">
        <p14:creationId xmlns:p14="http://schemas.microsoft.com/office/powerpoint/2010/main" val="4240104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Selection Method</a:t>
            </a:r>
            <a:br>
              <a:rPr lang="en-US"/>
            </a:br>
            <a:endParaRPr lang="en-US"/>
          </a:p>
        </p:txBody>
      </p:sp>
      <p:sp>
        <p:nvSpPr>
          <p:cNvPr id="3" name="Content Placeholder 2"/>
          <p:cNvSpPr>
            <a:spLocks noGrp="1"/>
          </p:cNvSpPr>
          <p:nvPr>
            <p:ph idx="1"/>
          </p:nvPr>
        </p:nvSpPr>
        <p:spPr/>
        <p:txBody>
          <a:bodyPr/>
          <a:lstStyle/>
          <a:p>
            <a:r>
              <a:rPr lang="en-US"/>
              <a:t>Consider the following selection method. First mark all the </a:t>
            </a:r>
            <a:r>
              <a:rPr lang="en-US" i="1"/>
              <a:t>n</a:t>
            </a:r>
            <a:r>
              <a:rPr lang="en-US"/>
              <a:t> elements as unselected. Next, repeat the following step until exactly </a:t>
            </a:r>
            <a:r>
              <a:rPr lang="en-US" i="1"/>
              <a:t>m</a:t>
            </a:r>
            <a:r>
              <a:rPr lang="en-US"/>
              <a:t> elements have been selected. Generate a random number </a:t>
            </a:r>
            <a:r>
              <a:rPr lang="en-US" i="1"/>
              <a:t>r</a:t>
            </a:r>
            <a:r>
              <a:rPr lang="en-US"/>
              <a:t> between 1and </a:t>
            </a:r>
            <a:r>
              <a:rPr lang="en-US" i="1"/>
              <a:t>n</a:t>
            </a:r>
            <a:r>
              <a:rPr lang="en-US"/>
              <a:t>. If </a:t>
            </a:r>
            <a:r>
              <a:rPr lang="en-US" i="1"/>
              <a:t>r</a:t>
            </a:r>
            <a:r>
              <a:rPr lang="en-US"/>
              <a:t> is marked unselected,then mark it selected and add it to the sample. This method is described more precisely in Algorithm RandomizedSampling. Where, </a:t>
            </a:r>
            <a:r>
              <a:rPr lang="en-US" i="1"/>
              <a:t>s</a:t>
            </a:r>
            <a:r>
              <a:rPr lang="en-US"/>
              <a:t>[1..</a:t>
            </a:r>
            <a:r>
              <a:rPr lang="en-US" i="1"/>
              <a:t>n</a:t>
            </a:r>
            <a:r>
              <a:rPr lang="en-US"/>
              <a:t>] is a boolean array indicating whether an integer has been selected.</a:t>
            </a:r>
          </a:p>
          <a:p>
            <a:endParaRPr lang="en-US"/>
          </a:p>
        </p:txBody>
      </p:sp>
      <p:sp>
        <p:nvSpPr>
          <p:cNvPr id="4" name="Slide Number Placeholder 3"/>
          <p:cNvSpPr>
            <a:spLocks noGrp="1"/>
          </p:cNvSpPr>
          <p:nvPr>
            <p:ph type="sldNum" sz="quarter" idx="12"/>
          </p:nvPr>
        </p:nvSpPr>
        <p:spPr/>
        <p:txBody>
          <a:bodyPr/>
          <a:lstStyle/>
          <a:p>
            <a:fld id="{456F2316-F150-421E-95BF-6646415DCCBC}" type="slidenum">
              <a:rPr lang="en-US" smtClean="0"/>
              <a:t>19</a:t>
            </a:fld>
            <a:endParaRPr lang="en-US"/>
          </a:p>
        </p:txBody>
      </p:sp>
    </p:spTree>
    <p:extLst>
      <p:ext uri="{BB962C8B-B14F-4D97-AF65-F5344CB8AC3E}">
        <p14:creationId xmlns:p14="http://schemas.microsoft.com/office/powerpoint/2010/main" val="683424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t>Randomized Algorithms (</a:t>
            </a:r>
            <a:r>
              <a:rPr lang="en-US"/>
              <a:t>Probabilistic </a:t>
            </a:r>
            <a:r>
              <a:rPr lang="en-US" smtClean="0"/>
              <a:t>Algorithm</a:t>
            </a:r>
            <a:r>
              <a:rPr lang="en-US"/>
              <a:t>) </a:t>
            </a:r>
            <a:br>
              <a:rPr lang="en-US"/>
            </a:br>
            <a:endParaRPr lang="en-US"/>
          </a:p>
        </p:txBody>
      </p:sp>
      <p:sp>
        <p:nvSpPr>
          <p:cNvPr id="3" name="Content Placeholder 2"/>
          <p:cNvSpPr>
            <a:spLocks noGrp="1"/>
          </p:cNvSpPr>
          <p:nvPr>
            <p:ph idx="1"/>
          </p:nvPr>
        </p:nvSpPr>
        <p:spPr/>
        <p:txBody>
          <a:bodyPr>
            <a:normAutofit fontScale="92500" lnSpcReduction="20000"/>
          </a:bodyPr>
          <a:lstStyle/>
          <a:p>
            <a:pPr lvl="0"/>
            <a:r>
              <a:rPr lang="en-US"/>
              <a:t>Flip a coin, when you do not know how to make a decision!</a:t>
            </a:r>
          </a:p>
          <a:p>
            <a:pPr lvl="0"/>
            <a:r>
              <a:rPr lang="en-US"/>
              <a:t>QuickSort with randomly picked up pivot is an example. </a:t>
            </a:r>
          </a:p>
          <a:p>
            <a:pPr lvl="0"/>
            <a:r>
              <a:rPr lang="en-US"/>
              <a:t>The internal working of the algorithm is never same even for the same input. Randomized algorithms may have different output for same input.</a:t>
            </a:r>
          </a:p>
          <a:p>
            <a:pPr lvl="0"/>
            <a:r>
              <a:rPr lang="en-US"/>
              <a:t>Sensitive to the embedded random number generating algorithms. Computers work with pseudo-random number generators, dependent on the key, fed at the initiation of a generator. Typically clock digits (least significant ones) are used as a key.</a:t>
            </a:r>
          </a:p>
          <a:p>
            <a:pPr lvl="0"/>
            <a:r>
              <a:rPr lang="en-US"/>
              <a:t>There are powerful randomized algorithms that can non-deterministically solve some problems more efficiently. Examples:  Genetic Algorithms, or GSAT. Often these algorithms do not guarantee any solution, or are “</a:t>
            </a:r>
            <a:r>
              <a:rPr lang="en-US" i="1"/>
              <a:t>incomplete</a:t>
            </a:r>
            <a:r>
              <a:rPr lang="en-US"/>
              <a:t>” algorithms!</a:t>
            </a:r>
          </a:p>
          <a:p>
            <a:endParaRPr lang="en-US"/>
          </a:p>
        </p:txBody>
      </p:sp>
      <p:sp>
        <p:nvSpPr>
          <p:cNvPr id="4" name="Slide Number Placeholder 3"/>
          <p:cNvSpPr>
            <a:spLocks noGrp="1"/>
          </p:cNvSpPr>
          <p:nvPr>
            <p:ph type="sldNum" sz="quarter" idx="12"/>
          </p:nvPr>
        </p:nvSpPr>
        <p:spPr/>
        <p:txBody>
          <a:bodyPr/>
          <a:lstStyle/>
          <a:p>
            <a:fld id="{456F2316-F150-421E-95BF-6646415DCCBC}" type="slidenum">
              <a:rPr lang="en-US" smtClean="0"/>
              <a:t>2</a:t>
            </a:fld>
            <a:endParaRPr lang="en-US"/>
          </a:p>
        </p:txBody>
      </p:sp>
    </p:spTree>
    <p:extLst>
      <p:ext uri="{BB962C8B-B14F-4D97-AF65-F5344CB8AC3E}">
        <p14:creationId xmlns:p14="http://schemas.microsoft.com/office/powerpoint/2010/main" val="983787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Random Sampling Algorithm</a:t>
            </a:r>
            <a:br>
              <a:rPr lang="en-US"/>
            </a:br>
            <a:endParaRPr lang="en-US"/>
          </a:p>
        </p:txBody>
      </p:sp>
      <p:sp>
        <p:nvSpPr>
          <p:cNvPr id="3" name="Content Placeholder 2"/>
          <p:cNvSpPr>
            <a:spLocks noGrp="1"/>
          </p:cNvSpPr>
          <p:nvPr>
            <p:ph idx="1"/>
          </p:nvPr>
        </p:nvSpPr>
        <p:spPr/>
        <p:txBody>
          <a:bodyPr>
            <a:normAutofit fontScale="92500" lnSpcReduction="20000"/>
          </a:bodyPr>
          <a:lstStyle/>
          <a:p>
            <a:pPr marL="0" lvl="0" indent="0">
              <a:buNone/>
            </a:pPr>
            <a:r>
              <a:rPr lang="en-US"/>
              <a:t>RandomSampling(</a:t>
            </a:r>
            <a:r>
              <a:rPr lang="en-US" i="1"/>
              <a:t>s</a:t>
            </a:r>
            <a:r>
              <a:rPr lang="en-US"/>
              <a:t>,</a:t>
            </a:r>
            <a:r>
              <a:rPr lang="en-US" i="1"/>
              <a:t>m</a:t>
            </a:r>
            <a:r>
              <a:rPr lang="en-US"/>
              <a:t>)</a:t>
            </a:r>
          </a:p>
          <a:p>
            <a:pPr marL="0" indent="0">
              <a:buNone/>
            </a:pPr>
            <a:r>
              <a:rPr lang="en-US"/>
              <a:t>   for </a:t>
            </a:r>
            <a:r>
              <a:rPr lang="en-US" i="1"/>
              <a:t>i</a:t>
            </a:r>
            <a:r>
              <a:rPr lang="en-US"/>
              <a:t>←1 to </a:t>
            </a:r>
            <a:r>
              <a:rPr lang="en-US" i="1"/>
              <a:t>n </a:t>
            </a:r>
            <a:r>
              <a:rPr lang="en-US"/>
              <a:t>do</a:t>
            </a:r>
          </a:p>
          <a:p>
            <a:pPr marL="0" indent="0">
              <a:buNone/>
            </a:pPr>
            <a:r>
              <a:rPr lang="en-US"/>
              <a:t>         </a:t>
            </a:r>
            <a:r>
              <a:rPr lang="en-US" i="1"/>
              <a:t>s</a:t>
            </a:r>
            <a:r>
              <a:rPr lang="en-US"/>
              <a:t>[</a:t>
            </a:r>
            <a:r>
              <a:rPr lang="en-US" i="1"/>
              <a:t>i</a:t>
            </a:r>
            <a:r>
              <a:rPr lang="en-US"/>
              <a:t>]←false</a:t>
            </a:r>
          </a:p>
          <a:p>
            <a:pPr marL="0" indent="0">
              <a:buNone/>
            </a:pPr>
            <a:r>
              <a:rPr lang="en-US"/>
              <a:t>   </a:t>
            </a:r>
            <a:r>
              <a:rPr lang="en-US" i="1"/>
              <a:t>k </a:t>
            </a:r>
            <a:r>
              <a:rPr lang="en-US"/>
              <a:t>← 0</a:t>
            </a:r>
          </a:p>
          <a:p>
            <a:pPr marL="0" indent="0">
              <a:buNone/>
            </a:pPr>
            <a:r>
              <a:rPr lang="en-US"/>
              <a:t>   while </a:t>
            </a:r>
            <a:r>
              <a:rPr lang="en-US" i="1"/>
              <a:t>k</a:t>
            </a:r>
            <a:r>
              <a:rPr lang="en-US"/>
              <a:t>&lt;</a:t>
            </a:r>
            <a:r>
              <a:rPr lang="en-US" i="1"/>
              <a:t>m </a:t>
            </a:r>
            <a:r>
              <a:rPr lang="en-US"/>
              <a:t>do</a:t>
            </a:r>
          </a:p>
          <a:p>
            <a:pPr marL="0" indent="0">
              <a:buNone/>
            </a:pPr>
            <a:r>
              <a:rPr lang="en-US"/>
              <a:t>         </a:t>
            </a:r>
            <a:r>
              <a:rPr lang="en-US" i="1"/>
              <a:t> r</a:t>
            </a:r>
            <a:r>
              <a:rPr lang="en-US"/>
              <a:t> ← Randomi(1,</a:t>
            </a:r>
            <a:r>
              <a:rPr lang="en-US" i="1"/>
              <a:t>n</a:t>
            </a:r>
            <a:r>
              <a:rPr lang="en-US"/>
              <a:t>)</a:t>
            </a:r>
          </a:p>
          <a:p>
            <a:pPr marL="0" indent="0">
              <a:buNone/>
            </a:pPr>
            <a:r>
              <a:rPr lang="en-US"/>
              <a:t>          if not </a:t>
            </a:r>
            <a:r>
              <a:rPr lang="en-US" i="1"/>
              <a:t>s</a:t>
            </a:r>
            <a:r>
              <a:rPr lang="en-US"/>
              <a:t>[</a:t>
            </a:r>
            <a:r>
              <a:rPr lang="en-US" i="1"/>
              <a:t>r</a:t>
            </a:r>
            <a:r>
              <a:rPr lang="en-US"/>
              <a:t>] then</a:t>
            </a:r>
          </a:p>
          <a:p>
            <a:pPr marL="0" indent="0">
              <a:buNone/>
            </a:pPr>
            <a:r>
              <a:rPr lang="en-US"/>
              <a:t>                  </a:t>
            </a:r>
            <a:r>
              <a:rPr lang="en-US" i="1"/>
              <a:t>k </a:t>
            </a:r>
            <a:r>
              <a:rPr lang="en-US"/>
              <a:t>← </a:t>
            </a:r>
            <a:r>
              <a:rPr lang="en-US" i="1"/>
              <a:t>k</a:t>
            </a:r>
            <a:r>
              <a:rPr lang="en-US"/>
              <a:t>+1</a:t>
            </a:r>
          </a:p>
          <a:p>
            <a:pPr marL="0" indent="0">
              <a:buNone/>
            </a:pPr>
            <a:r>
              <a:rPr lang="en-US"/>
              <a:t>                 </a:t>
            </a:r>
            <a:r>
              <a:rPr lang="en-US" i="1"/>
              <a:t>a</a:t>
            </a:r>
            <a:r>
              <a:rPr lang="en-US"/>
              <a:t>[</a:t>
            </a:r>
            <a:r>
              <a:rPr lang="en-US" i="1"/>
              <a:t>k</a:t>
            </a:r>
            <a:r>
              <a:rPr lang="en-US"/>
              <a:t>] ← </a:t>
            </a:r>
            <a:r>
              <a:rPr lang="en-US" i="1"/>
              <a:t>r</a:t>
            </a:r>
            <a:endParaRPr lang="en-US"/>
          </a:p>
          <a:p>
            <a:pPr marL="0" indent="0">
              <a:buNone/>
            </a:pPr>
            <a:r>
              <a:rPr lang="en-US"/>
              <a:t>                 </a:t>
            </a:r>
            <a:r>
              <a:rPr lang="en-US" i="1"/>
              <a:t>s</a:t>
            </a:r>
            <a:r>
              <a:rPr lang="en-US"/>
              <a:t>[</a:t>
            </a:r>
            <a:r>
              <a:rPr lang="en-US" i="1"/>
              <a:t>r</a:t>
            </a:r>
            <a:r>
              <a:rPr lang="en-US"/>
              <a:t>] ← true</a:t>
            </a:r>
          </a:p>
          <a:p>
            <a:endParaRPr lang="en-US"/>
          </a:p>
        </p:txBody>
      </p:sp>
      <p:sp>
        <p:nvSpPr>
          <p:cNvPr id="4" name="Slide Number Placeholder 3"/>
          <p:cNvSpPr>
            <a:spLocks noGrp="1"/>
          </p:cNvSpPr>
          <p:nvPr>
            <p:ph type="sldNum" sz="quarter" idx="12"/>
          </p:nvPr>
        </p:nvSpPr>
        <p:spPr/>
        <p:txBody>
          <a:bodyPr/>
          <a:lstStyle/>
          <a:p>
            <a:fld id="{456F2316-F150-421E-95BF-6646415DCCBC}" type="slidenum">
              <a:rPr lang="en-US" smtClean="0"/>
              <a:t>20</a:t>
            </a:fld>
            <a:endParaRPr lang="en-US"/>
          </a:p>
        </p:txBody>
      </p:sp>
    </p:spTree>
    <p:extLst>
      <p:ext uri="{BB962C8B-B14F-4D97-AF65-F5344CB8AC3E}">
        <p14:creationId xmlns:p14="http://schemas.microsoft.com/office/powerpoint/2010/main" val="3122534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What is Monte Carlo Analysis?</a:t>
            </a:r>
            <a:br>
              <a:rPr lang="en-US"/>
            </a:br>
            <a:endParaRPr lang="en-US"/>
          </a:p>
        </p:txBody>
      </p:sp>
      <p:sp>
        <p:nvSpPr>
          <p:cNvPr id="3" name="Content Placeholder 2"/>
          <p:cNvSpPr>
            <a:spLocks noGrp="1"/>
          </p:cNvSpPr>
          <p:nvPr>
            <p:ph idx="1"/>
          </p:nvPr>
        </p:nvSpPr>
        <p:spPr/>
        <p:txBody>
          <a:bodyPr/>
          <a:lstStyle/>
          <a:p>
            <a:pPr lvl="0"/>
            <a:r>
              <a:rPr lang="en-US"/>
              <a:t>It is a tool for combining </a:t>
            </a:r>
            <a:r>
              <a:rPr lang="en-US" i="1"/>
              <a:t>distributions</a:t>
            </a:r>
            <a:r>
              <a:rPr lang="en-US"/>
              <a:t>, and thereby propagating more than just summary statistics</a:t>
            </a:r>
          </a:p>
          <a:p>
            <a:pPr lvl="0"/>
            <a:r>
              <a:rPr lang="en-US"/>
              <a:t>It uses random number generation, rather than analytic calculations</a:t>
            </a:r>
          </a:p>
          <a:p>
            <a:pPr lvl="0"/>
            <a:r>
              <a:rPr lang="en-US"/>
              <a:t>It is increasingly popular due to high speed personal computers</a:t>
            </a:r>
          </a:p>
          <a:p>
            <a:endParaRPr lang="en-US"/>
          </a:p>
        </p:txBody>
      </p:sp>
      <p:sp>
        <p:nvSpPr>
          <p:cNvPr id="4" name="Slide Number Placeholder 3"/>
          <p:cNvSpPr>
            <a:spLocks noGrp="1"/>
          </p:cNvSpPr>
          <p:nvPr>
            <p:ph type="sldNum" sz="quarter" idx="12"/>
          </p:nvPr>
        </p:nvSpPr>
        <p:spPr/>
        <p:txBody>
          <a:bodyPr/>
          <a:lstStyle/>
          <a:p>
            <a:fld id="{456F2316-F150-421E-95BF-6646415DCCBC}" type="slidenum">
              <a:rPr lang="en-US" smtClean="0"/>
              <a:t>21</a:t>
            </a:fld>
            <a:endParaRPr lang="en-US"/>
          </a:p>
        </p:txBody>
      </p:sp>
    </p:spTree>
    <p:extLst>
      <p:ext uri="{BB962C8B-B14F-4D97-AF65-F5344CB8AC3E}">
        <p14:creationId xmlns:p14="http://schemas.microsoft.com/office/powerpoint/2010/main" val="4140778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Why Perform Monte Carlo Analysis?</a:t>
            </a:r>
            <a:br>
              <a:rPr lang="en-US"/>
            </a:br>
            <a:endParaRPr lang="en-US"/>
          </a:p>
        </p:txBody>
      </p:sp>
      <p:sp>
        <p:nvSpPr>
          <p:cNvPr id="3" name="Content Placeholder 2"/>
          <p:cNvSpPr>
            <a:spLocks noGrp="1"/>
          </p:cNvSpPr>
          <p:nvPr>
            <p:ph idx="1"/>
          </p:nvPr>
        </p:nvSpPr>
        <p:spPr/>
        <p:txBody>
          <a:bodyPr/>
          <a:lstStyle/>
          <a:p>
            <a:pPr lvl="0"/>
            <a:r>
              <a:rPr lang="en-US"/>
              <a:t>Combining distributions </a:t>
            </a:r>
          </a:p>
          <a:p>
            <a:pPr lvl="0"/>
            <a:r>
              <a:rPr lang="en-US"/>
              <a:t>With more than two distributions, solving analytically is very difficult</a:t>
            </a:r>
          </a:p>
          <a:p>
            <a:pPr lvl="0"/>
            <a:r>
              <a:rPr lang="en-US"/>
              <a:t>Simple calculations lose information</a:t>
            </a:r>
          </a:p>
          <a:p>
            <a:pPr lvl="1"/>
            <a:r>
              <a:rPr lang="en-US"/>
              <a:t> Mean </a:t>
            </a:r>
            <a:r>
              <a:rPr lang="en-US">
                <a:sym typeface="Symbol" panose="05050102010706020507" pitchFamily="18" charset="2"/>
              </a:rPr>
              <a:t></a:t>
            </a:r>
            <a:r>
              <a:rPr lang="en-US"/>
              <a:t> mean = mean</a:t>
            </a:r>
          </a:p>
          <a:p>
            <a:pPr lvl="1"/>
            <a:r>
              <a:rPr lang="en-US"/>
              <a:t>95% %ile </a:t>
            </a:r>
            <a:r>
              <a:rPr lang="en-US">
                <a:sym typeface="Symbol" panose="05050102010706020507" pitchFamily="18" charset="2"/>
              </a:rPr>
              <a:t></a:t>
            </a:r>
            <a:r>
              <a:rPr lang="en-US"/>
              <a:t> 95%ile </a:t>
            </a:r>
            <a:r>
              <a:rPr lang="en-US">
                <a:sym typeface="Symbol" panose="05050102010706020507" pitchFamily="18" charset="2"/>
              </a:rPr>
              <a:t></a:t>
            </a:r>
            <a:r>
              <a:rPr lang="en-US"/>
              <a:t> 95%ile!</a:t>
            </a:r>
          </a:p>
          <a:p>
            <a:pPr lvl="1"/>
            <a:r>
              <a:rPr lang="en-US"/>
              <a:t>Gets “worse” with 3 or more distributions</a:t>
            </a:r>
          </a:p>
          <a:p>
            <a:endParaRPr lang="en-US"/>
          </a:p>
        </p:txBody>
      </p:sp>
      <p:sp>
        <p:nvSpPr>
          <p:cNvPr id="4" name="Slide Number Placeholder 3"/>
          <p:cNvSpPr>
            <a:spLocks noGrp="1"/>
          </p:cNvSpPr>
          <p:nvPr>
            <p:ph type="sldNum" sz="quarter" idx="12"/>
          </p:nvPr>
        </p:nvSpPr>
        <p:spPr/>
        <p:txBody>
          <a:bodyPr/>
          <a:lstStyle/>
          <a:p>
            <a:fld id="{456F2316-F150-421E-95BF-6646415DCCBC}" type="slidenum">
              <a:rPr lang="en-US" smtClean="0"/>
              <a:t>22</a:t>
            </a:fld>
            <a:endParaRPr lang="en-US"/>
          </a:p>
        </p:txBody>
      </p:sp>
    </p:spTree>
    <p:extLst>
      <p:ext uri="{BB962C8B-B14F-4D97-AF65-F5344CB8AC3E}">
        <p14:creationId xmlns:p14="http://schemas.microsoft.com/office/powerpoint/2010/main" val="3929989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Monte Carlo Analysis</a:t>
            </a:r>
            <a:br>
              <a:rPr lang="en-US"/>
            </a:br>
            <a:endParaRPr lang="en-US"/>
          </a:p>
        </p:txBody>
      </p:sp>
      <p:sp>
        <p:nvSpPr>
          <p:cNvPr id="3" name="Content Placeholder 2"/>
          <p:cNvSpPr>
            <a:spLocks noGrp="1"/>
          </p:cNvSpPr>
          <p:nvPr>
            <p:ph idx="1"/>
          </p:nvPr>
        </p:nvSpPr>
        <p:spPr/>
        <p:txBody>
          <a:bodyPr/>
          <a:lstStyle/>
          <a:p>
            <a:pPr lvl="0"/>
            <a:r>
              <a:rPr lang="en-US"/>
              <a:t>Takes an equation </a:t>
            </a:r>
          </a:p>
          <a:p>
            <a:pPr lvl="1"/>
            <a:r>
              <a:rPr lang="en-US"/>
              <a:t>example: Risk = probability </a:t>
            </a:r>
            <a:r>
              <a:rPr lang="en-US">
                <a:sym typeface="Symbol" panose="05050102010706020507" pitchFamily="18" charset="2"/>
              </a:rPr>
              <a:t></a:t>
            </a:r>
            <a:r>
              <a:rPr lang="en-US"/>
              <a:t> consequence</a:t>
            </a:r>
          </a:p>
          <a:p>
            <a:pPr lvl="0"/>
            <a:r>
              <a:rPr lang="en-US"/>
              <a:t>Instead of simple numbers, draws randomly from defined distributions</a:t>
            </a:r>
          </a:p>
          <a:p>
            <a:pPr lvl="0"/>
            <a:r>
              <a:rPr lang="en-US"/>
              <a:t>Multiplies the two, stores the answer</a:t>
            </a:r>
          </a:p>
          <a:p>
            <a:pPr lvl="0"/>
            <a:r>
              <a:rPr lang="en-US"/>
              <a:t>Repeats this over and over and over…</a:t>
            </a:r>
          </a:p>
          <a:p>
            <a:pPr lvl="0"/>
            <a:r>
              <a:rPr lang="en-US"/>
              <a:t>Then the set of results is displayed as a new, combined distribution</a:t>
            </a:r>
          </a:p>
          <a:p>
            <a:endParaRPr lang="en-US"/>
          </a:p>
        </p:txBody>
      </p:sp>
      <p:sp>
        <p:nvSpPr>
          <p:cNvPr id="4" name="Slide Number Placeholder 3"/>
          <p:cNvSpPr>
            <a:spLocks noGrp="1"/>
          </p:cNvSpPr>
          <p:nvPr>
            <p:ph type="sldNum" sz="quarter" idx="12"/>
          </p:nvPr>
        </p:nvSpPr>
        <p:spPr/>
        <p:txBody>
          <a:bodyPr/>
          <a:lstStyle/>
          <a:p>
            <a:fld id="{456F2316-F150-421E-95BF-6646415DCCBC}" type="slidenum">
              <a:rPr lang="en-US" smtClean="0"/>
              <a:t>23</a:t>
            </a:fld>
            <a:endParaRPr lang="en-US"/>
          </a:p>
        </p:txBody>
      </p:sp>
    </p:spTree>
    <p:extLst>
      <p:ext uri="{BB962C8B-B14F-4D97-AF65-F5344CB8AC3E}">
        <p14:creationId xmlns:p14="http://schemas.microsoft.com/office/powerpoint/2010/main" val="60276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a:t>Two Types of Random Numbers</a:t>
            </a:r>
            <a:r>
              <a:rPr lang="en-US"/>
              <a:t/>
            </a:r>
            <a:br>
              <a:rPr lang="en-US"/>
            </a:br>
            <a:endParaRPr lang="en-US"/>
          </a:p>
        </p:txBody>
      </p:sp>
      <p:sp>
        <p:nvSpPr>
          <p:cNvPr id="3" name="Content Placeholder 2"/>
          <p:cNvSpPr>
            <a:spLocks noGrp="1"/>
          </p:cNvSpPr>
          <p:nvPr>
            <p:ph idx="1"/>
          </p:nvPr>
        </p:nvSpPr>
        <p:spPr/>
        <p:txBody>
          <a:bodyPr/>
          <a:lstStyle/>
          <a:p>
            <a:pPr lvl="0"/>
            <a:r>
              <a:rPr lang="en-GB"/>
              <a:t>Pseudorandom numbers are numbers that appear random.</a:t>
            </a:r>
            <a:endParaRPr lang="en-US"/>
          </a:p>
          <a:p>
            <a:pPr lvl="1"/>
            <a:r>
              <a:rPr lang="en-GB" smtClean="0"/>
              <a:t>They </a:t>
            </a:r>
            <a:r>
              <a:rPr lang="en-GB"/>
              <a:t>are obtained in a deterministic.</a:t>
            </a:r>
            <a:endParaRPr lang="en-US"/>
          </a:p>
          <a:p>
            <a:pPr lvl="1"/>
            <a:r>
              <a:rPr lang="en-GB"/>
              <a:t>They are repeatable.</a:t>
            </a:r>
            <a:endParaRPr lang="en-US"/>
          </a:p>
          <a:p>
            <a:pPr lvl="1"/>
            <a:r>
              <a:rPr lang="en-GB"/>
              <a:t>They are predictable.</a:t>
            </a:r>
            <a:endParaRPr lang="en-US"/>
          </a:p>
          <a:p>
            <a:pPr lvl="0"/>
            <a:r>
              <a:rPr lang="en-GB"/>
              <a:t>Truly random numbers are generated in non-deterministic ways.  </a:t>
            </a:r>
            <a:endParaRPr lang="en-US"/>
          </a:p>
          <a:p>
            <a:pPr lvl="1"/>
            <a:r>
              <a:rPr lang="en-GB"/>
              <a:t> They are not predictable. </a:t>
            </a:r>
            <a:endParaRPr lang="en-US"/>
          </a:p>
          <a:p>
            <a:pPr lvl="1"/>
            <a:r>
              <a:rPr lang="en-GB"/>
              <a:t> They are not repeatable.</a:t>
            </a:r>
            <a:endParaRPr lang="en-US"/>
          </a:p>
        </p:txBody>
      </p:sp>
      <p:sp>
        <p:nvSpPr>
          <p:cNvPr id="4" name="Slide Number Placeholder 3"/>
          <p:cNvSpPr>
            <a:spLocks noGrp="1"/>
          </p:cNvSpPr>
          <p:nvPr>
            <p:ph type="sldNum" sz="quarter" idx="12"/>
          </p:nvPr>
        </p:nvSpPr>
        <p:spPr/>
        <p:txBody>
          <a:bodyPr/>
          <a:lstStyle/>
          <a:p>
            <a:fld id="{456F2316-F150-421E-95BF-6646415DCCBC}" type="slidenum">
              <a:rPr lang="en-US" smtClean="0"/>
              <a:t>3</a:t>
            </a:fld>
            <a:endParaRPr lang="en-US"/>
          </a:p>
        </p:txBody>
      </p:sp>
    </p:spTree>
    <p:extLst>
      <p:ext uri="{BB962C8B-B14F-4D97-AF65-F5344CB8AC3E}">
        <p14:creationId xmlns:p14="http://schemas.microsoft.com/office/powerpoint/2010/main" val="2639424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Random Number Generators</a:t>
            </a:r>
            <a:br>
              <a:rPr lang="en-US"/>
            </a:br>
            <a:endParaRPr lang="en-US"/>
          </a:p>
        </p:txBody>
      </p:sp>
      <p:sp>
        <p:nvSpPr>
          <p:cNvPr id="3" name="Content Placeholder 2"/>
          <p:cNvSpPr>
            <a:spLocks noGrp="1"/>
          </p:cNvSpPr>
          <p:nvPr>
            <p:ph idx="1"/>
          </p:nvPr>
        </p:nvSpPr>
        <p:spPr/>
        <p:txBody>
          <a:bodyPr>
            <a:normAutofit fontScale="92500" lnSpcReduction="20000"/>
          </a:bodyPr>
          <a:lstStyle/>
          <a:p>
            <a:pPr lvl="0"/>
            <a:r>
              <a:rPr lang="en-US"/>
              <a:t>Random numbers are generated in a sequence, by a called routine and the sequence is supposed to be aperiodic - never repeats.</a:t>
            </a:r>
          </a:p>
          <a:p>
            <a:pPr lvl="0"/>
            <a:r>
              <a:rPr lang="en-US"/>
              <a:t>A typical method: x(i+1) = Ax(i) mod M, where M is a prime number and A is an integer.</a:t>
            </a:r>
          </a:p>
          <a:p>
            <a:pPr lvl="0"/>
            <a:r>
              <a:rPr lang="en-US"/>
              <a:t>x(i) should never become 0, hence mod is taken with a prime number M. With the proper choice of A, the sequence will repeat itself after M-1 elements in the sequence (bad choice of A causes a shorter period): hence, they are called pseudo-random numbers.</a:t>
            </a:r>
          </a:p>
          <a:p>
            <a:pPr lvl="0"/>
            <a:r>
              <a:rPr lang="en-US"/>
              <a:t>Example, M=11, A=7, and x(0)=1 (the seed), the sequence is 7,5,2,3,10,4,6,9,8,1,	7,5,2,....</a:t>
            </a:r>
          </a:p>
          <a:p>
            <a:pPr lvl="0"/>
            <a:r>
              <a:rPr lang="en-US"/>
              <a:t>A large prime number should be used to avoid repetition.</a:t>
            </a:r>
          </a:p>
          <a:p>
            <a:pPr lvl="0"/>
            <a:r>
              <a:rPr lang="en-US"/>
              <a:t>The seed should not be zero. It could be the least significant digits of the clock.</a:t>
            </a:r>
          </a:p>
          <a:p>
            <a:endParaRPr lang="en-US"/>
          </a:p>
        </p:txBody>
      </p:sp>
      <p:sp>
        <p:nvSpPr>
          <p:cNvPr id="4" name="Slide Number Placeholder 3"/>
          <p:cNvSpPr>
            <a:spLocks noGrp="1"/>
          </p:cNvSpPr>
          <p:nvPr>
            <p:ph type="sldNum" sz="quarter" idx="12"/>
          </p:nvPr>
        </p:nvSpPr>
        <p:spPr/>
        <p:txBody>
          <a:bodyPr/>
          <a:lstStyle/>
          <a:p>
            <a:fld id="{456F2316-F150-421E-95BF-6646415DCCBC}" type="slidenum">
              <a:rPr lang="en-US" smtClean="0"/>
              <a:t>4</a:t>
            </a:fld>
            <a:endParaRPr lang="en-US"/>
          </a:p>
        </p:txBody>
      </p:sp>
    </p:spTree>
    <p:extLst>
      <p:ext uri="{BB962C8B-B14F-4D97-AF65-F5344CB8AC3E}">
        <p14:creationId xmlns:p14="http://schemas.microsoft.com/office/powerpoint/2010/main" val="6630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t>Psuedo-Random Number Generators</a:t>
            </a:r>
            <a:r>
              <a:rPr lang="en-US"/>
              <a:t/>
            </a:r>
            <a:br>
              <a:rPr lang="en-US"/>
            </a:br>
            <a:endParaRPr lang="en-US"/>
          </a:p>
        </p:txBody>
      </p:sp>
      <p:sp>
        <p:nvSpPr>
          <p:cNvPr id="3" name="Content Placeholder 2"/>
          <p:cNvSpPr>
            <a:spLocks noGrp="1"/>
          </p:cNvSpPr>
          <p:nvPr>
            <p:ph idx="1"/>
          </p:nvPr>
        </p:nvSpPr>
        <p:spPr/>
        <p:txBody>
          <a:bodyPr/>
          <a:lstStyle/>
          <a:p>
            <a:pPr lvl="0"/>
            <a:r>
              <a:rPr lang="en-US"/>
              <a:t>We really don’t have truly random random number generators.</a:t>
            </a:r>
          </a:p>
          <a:p>
            <a:pPr lvl="0"/>
            <a:r>
              <a:rPr lang="en-US"/>
              <a:t>To generate psuedo-random sequence, let </a:t>
            </a:r>
            <a:r>
              <a:rPr lang="en-US" i="1"/>
              <a:t>s</a:t>
            </a:r>
            <a:r>
              <a:rPr lang="en-US"/>
              <a:t>∈</a:t>
            </a:r>
            <a:r>
              <a:rPr lang="en-US" i="1"/>
              <a:t>X </a:t>
            </a:r>
            <a:r>
              <a:rPr lang="en-US"/>
              <a:t>be a seed. This seed defines </a:t>
            </a:r>
            <a:r>
              <a:rPr lang="en-US"/>
              <a:t>a </a:t>
            </a:r>
            <a:r>
              <a:rPr lang="en-US" smtClean="0"/>
              <a:t>sequence</a:t>
            </a:r>
          </a:p>
          <a:p>
            <a:pPr lvl="0"/>
            <a:endParaRPr lang="en-US"/>
          </a:p>
          <a:p>
            <a:pPr lvl="0"/>
            <a:endParaRPr lang="en-US" smtClean="0"/>
          </a:p>
          <a:p>
            <a:pPr lvl="0"/>
            <a:endParaRPr lang="en-US" smtClean="0"/>
          </a:p>
          <a:p>
            <a:r>
              <a:rPr lang="en-US"/>
              <a:t>Where, </a:t>
            </a:r>
            <a:r>
              <a:rPr lang="en-US" i="1"/>
              <a:t>f </a:t>
            </a:r>
            <a:r>
              <a:rPr lang="en-US"/>
              <a:t>: </a:t>
            </a:r>
            <a:r>
              <a:rPr lang="en-US" i="1"/>
              <a:t>X→X</a:t>
            </a:r>
            <a:r>
              <a:rPr lang="en-US"/>
              <a:t> and </a:t>
            </a:r>
            <a:r>
              <a:rPr lang="en-US" i="1"/>
              <a:t>g</a:t>
            </a:r>
            <a:r>
              <a:rPr lang="en-US"/>
              <a:t>: </a:t>
            </a:r>
            <a:r>
              <a:rPr lang="en-US" i="1"/>
              <a:t>X→Y</a:t>
            </a:r>
            <a:r>
              <a:rPr lang="en-US"/>
              <a:t>, </a:t>
            </a:r>
            <a:r>
              <a:rPr lang="en-US" i="1"/>
              <a:t>X</a:t>
            </a:r>
            <a:r>
              <a:rPr lang="en-US"/>
              <a:t> is a sufficiently large set and </a:t>
            </a:r>
            <a:r>
              <a:rPr lang="en-US" i="1"/>
              <a:t>Y</a:t>
            </a:r>
            <a:r>
              <a:rPr lang="en-US"/>
              <a:t> is the domain of pseudorandom values to be generated. </a:t>
            </a:r>
            <a:r>
              <a:rPr lang="en-US" i="1"/>
              <a:t>y</a:t>
            </a:r>
            <a:r>
              <a:rPr lang="en-US" i="1" baseline="-25000"/>
              <a:t>i</a:t>
            </a:r>
            <a:r>
              <a:rPr lang="en-US"/>
              <a:t> is the pseudorandom sequence </a:t>
            </a:r>
            <a:r>
              <a:rPr lang="en-GB"/>
              <a:t>   </a:t>
            </a:r>
            <a:endParaRPr lang="en-US"/>
          </a:p>
          <a:p>
            <a:pPr lvl="0"/>
            <a:endParaRPr lang="en-US"/>
          </a:p>
          <a:p>
            <a:endParaRPr lang="en-US"/>
          </a:p>
        </p:txBody>
      </p:sp>
      <p:sp>
        <p:nvSpPr>
          <p:cNvPr id="4" name="Slide Number Placeholder 3"/>
          <p:cNvSpPr>
            <a:spLocks noGrp="1"/>
          </p:cNvSpPr>
          <p:nvPr>
            <p:ph type="sldNum" sz="quarter" idx="12"/>
          </p:nvPr>
        </p:nvSpPr>
        <p:spPr/>
        <p:txBody>
          <a:bodyPr/>
          <a:lstStyle/>
          <a:p>
            <a:fld id="{456F2316-F150-421E-95BF-6646415DCCBC}" type="slidenum">
              <a:rPr lang="en-US" smtClean="0"/>
              <a:t>5</a:t>
            </a:fld>
            <a:endParaRPr lang="en-US"/>
          </a:p>
        </p:txBody>
      </p:sp>
      <p:pic>
        <p:nvPicPr>
          <p:cNvPr id="15" name="Picture 14"/>
          <p:cNvPicPr>
            <a:picLocks noChangeAspect="1"/>
          </p:cNvPicPr>
          <p:nvPr/>
        </p:nvPicPr>
        <p:blipFill>
          <a:blip r:embed="rId2"/>
          <a:stretch>
            <a:fillRect/>
          </a:stretch>
        </p:blipFill>
        <p:spPr>
          <a:xfrm>
            <a:off x="3199101" y="3188677"/>
            <a:ext cx="3061908" cy="1570892"/>
          </a:xfrm>
          <a:prstGeom prst="rect">
            <a:avLst/>
          </a:prstGeom>
        </p:spPr>
      </p:pic>
    </p:spTree>
    <p:extLst>
      <p:ext uri="{BB962C8B-B14F-4D97-AF65-F5344CB8AC3E}">
        <p14:creationId xmlns:p14="http://schemas.microsoft.com/office/powerpoint/2010/main" val="1016663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Randomly </a:t>
            </a:r>
            <a:r>
              <a:rPr lang="en-US" smtClean="0"/>
              <a:t>Permuting Arrays</a:t>
            </a:r>
            <a:r>
              <a:rPr lang="en-US"/>
              <a:t/>
            </a:r>
            <a:br>
              <a:rPr lang="en-US"/>
            </a:br>
            <a:endParaRPr lang="en-US"/>
          </a:p>
        </p:txBody>
      </p:sp>
      <p:sp>
        <p:nvSpPr>
          <p:cNvPr id="3" name="Content Placeholder 2"/>
          <p:cNvSpPr>
            <a:spLocks noGrp="1"/>
          </p:cNvSpPr>
          <p:nvPr>
            <p:ph idx="1"/>
          </p:nvPr>
        </p:nvSpPr>
        <p:spPr>
          <a:xfrm>
            <a:off x="838200" y="1066800"/>
            <a:ext cx="10515600" cy="5791200"/>
          </a:xfrm>
        </p:spPr>
        <p:txBody>
          <a:bodyPr>
            <a:normAutofit fontScale="70000" lnSpcReduction="20000"/>
          </a:bodyPr>
          <a:lstStyle/>
          <a:p>
            <a:pPr lvl="0"/>
            <a:r>
              <a:rPr lang="en-US"/>
              <a:t>Many randomized algorithms randomize the input by permuting the given input array.</a:t>
            </a:r>
          </a:p>
          <a:p>
            <a:pPr lvl="0"/>
            <a:r>
              <a:rPr lang="en-US"/>
              <a:t>We assume that we are given an array </a:t>
            </a:r>
            <a:r>
              <a:rPr lang="en-US" i="1"/>
              <a:t>B </a:t>
            </a:r>
            <a:r>
              <a:rPr lang="en-US"/>
              <a:t>which, without loss of generality, contains the elements 1 through </a:t>
            </a:r>
            <a:r>
              <a:rPr lang="en-US" i="1"/>
              <a:t>n</a:t>
            </a:r>
            <a:r>
              <a:rPr lang="en-US"/>
              <a:t>. Our goal is to produce a random permutation of the array.</a:t>
            </a:r>
          </a:p>
          <a:p>
            <a:pPr lvl="0"/>
            <a:r>
              <a:rPr lang="en-US"/>
              <a:t>One common method is to assign each element </a:t>
            </a:r>
            <a:r>
              <a:rPr lang="en-US" i="1"/>
              <a:t>B</a:t>
            </a:r>
            <a:r>
              <a:rPr lang="en-US"/>
              <a:t>[</a:t>
            </a:r>
            <a:r>
              <a:rPr lang="en-US" i="1"/>
              <a:t>i</a:t>
            </a:r>
            <a:r>
              <a:rPr lang="en-US"/>
              <a:t>] of the array a random priority </a:t>
            </a:r>
            <a:r>
              <a:rPr lang="en-US" i="1"/>
              <a:t>P</a:t>
            </a:r>
            <a:r>
              <a:rPr lang="en-US"/>
              <a:t>[</a:t>
            </a:r>
            <a:r>
              <a:rPr lang="en-US" i="1"/>
              <a:t>i</a:t>
            </a:r>
            <a:r>
              <a:rPr lang="en-US"/>
              <a:t>], and then sort the elements of </a:t>
            </a:r>
            <a:r>
              <a:rPr lang="en-US" i="1"/>
              <a:t>B </a:t>
            </a:r>
            <a:r>
              <a:rPr lang="en-US"/>
              <a:t>according to these priorities.</a:t>
            </a:r>
          </a:p>
          <a:p>
            <a:pPr marL="0" indent="0">
              <a:buNone/>
            </a:pPr>
            <a:r>
              <a:rPr lang="en-US" smtClean="0"/>
              <a:t>	PermuteBySorting(</a:t>
            </a:r>
            <a:r>
              <a:rPr lang="en-US" i="1" smtClean="0"/>
              <a:t>B</a:t>
            </a:r>
            <a:r>
              <a:rPr lang="en-US"/>
              <a:t>)</a:t>
            </a:r>
          </a:p>
          <a:p>
            <a:pPr marL="0" indent="0">
              <a:buNone/>
            </a:pPr>
            <a:r>
              <a:rPr lang="en-US" smtClean="0"/>
              <a:t>	</a:t>
            </a:r>
            <a:r>
              <a:rPr lang="en-US"/>
              <a:t>	</a:t>
            </a:r>
            <a:r>
              <a:rPr lang="en-US" i="1"/>
              <a:t>n </a:t>
            </a:r>
            <a:r>
              <a:rPr lang="en-US"/>
              <a:t>← </a:t>
            </a:r>
            <a:r>
              <a:rPr lang="en-US" i="1"/>
              <a:t>length</a:t>
            </a:r>
            <a:r>
              <a:rPr lang="en-US"/>
              <a:t>[</a:t>
            </a:r>
            <a:r>
              <a:rPr lang="en-US" i="1"/>
              <a:t>B</a:t>
            </a:r>
            <a:r>
              <a:rPr lang="en-US"/>
              <a:t>]</a:t>
            </a:r>
          </a:p>
          <a:p>
            <a:pPr marL="0" indent="0">
              <a:buNone/>
            </a:pPr>
            <a:r>
              <a:rPr lang="en-US" smtClean="0"/>
              <a:t>		for </a:t>
            </a:r>
            <a:r>
              <a:rPr lang="en-US" i="1"/>
              <a:t>i </a:t>
            </a:r>
            <a:r>
              <a:rPr lang="en-US"/>
              <a:t>← 1 to</a:t>
            </a:r>
            <a:r>
              <a:rPr lang="en-US" i="1"/>
              <a:t> n </a:t>
            </a:r>
            <a:r>
              <a:rPr lang="en-US"/>
              <a:t>do</a:t>
            </a:r>
          </a:p>
          <a:p>
            <a:pPr marL="0" indent="0">
              <a:buNone/>
            </a:pPr>
            <a:r>
              <a:rPr lang="en-US" smtClean="0"/>
              <a:t>		    </a:t>
            </a:r>
            <a:r>
              <a:rPr lang="en-US" i="1" smtClean="0"/>
              <a:t>P</a:t>
            </a:r>
            <a:r>
              <a:rPr lang="en-US" smtClean="0"/>
              <a:t>[</a:t>
            </a:r>
            <a:r>
              <a:rPr lang="en-US" i="1" smtClean="0"/>
              <a:t>i</a:t>
            </a:r>
            <a:r>
              <a:rPr lang="en-US"/>
              <a:t>] ← Randomi(1, </a:t>
            </a:r>
            <a:r>
              <a:rPr lang="en-US" i="1"/>
              <a:t>n</a:t>
            </a:r>
            <a:r>
              <a:rPr lang="en-US" baseline="30000"/>
              <a:t>3</a:t>
            </a:r>
            <a:r>
              <a:rPr lang="en-US"/>
              <a:t>)</a:t>
            </a:r>
          </a:p>
          <a:p>
            <a:pPr marL="0" indent="0">
              <a:buNone/>
            </a:pPr>
            <a:r>
              <a:rPr lang="en-US" smtClean="0"/>
              <a:t>		sort </a:t>
            </a:r>
            <a:r>
              <a:rPr lang="en-US" i="1"/>
              <a:t>B</a:t>
            </a:r>
            <a:r>
              <a:rPr lang="en-US"/>
              <a:t>, using </a:t>
            </a:r>
            <a:r>
              <a:rPr lang="en-US" i="1"/>
              <a:t>P </a:t>
            </a:r>
            <a:r>
              <a:rPr lang="en-US"/>
              <a:t>as sort keys</a:t>
            </a:r>
          </a:p>
          <a:p>
            <a:pPr marL="0" indent="0">
              <a:buNone/>
            </a:pPr>
            <a:r>
              <a:rPr lang="en-US" smtClean="0"/>
              <a:t>		return </a:t>
            </a:r>
            <a:r>
              <a:rPr lang="en-US" i="1"/>
              <a:t>B</a:t>
            </a:r>
            <a:endParaRPr lang="en-US"/>
          </a:p>
          <a:p>
            <a:pPr lvl="0"/>
            <a:r>
              <a:rPr lang="en-US"/>
              <a:t>A better method for generating a random permutation is to permute the given array in place.</a:t>
            </a:r>
          </a:p>
          <a:p>
            <a:pPr lvl="0"/>
            <a:r>
              <a:rPr lang="en-US"/>
              <a:t>The procedure RandomizeInPlace does so in </a:t>
            </a:r>
            <a:r>
              <a:rPr lang="en-US" i="1"/>
              <a:t>O</a:t>
            </a:r>
            <a:r>
              <a:rPr lang="en-US"/>
              <a:t>(</a:t>
            </a:r>
            <a:r>
              <a:rPr lang="en-US" i="1"/>
              <a:t>n</a:t>
            </a:r>
            <a:r>
              <a:rPr lang="en-US"/>
              <a:t>) time. In iteration </a:t>
            </a:r>
            <a:r>
              <a:rPr lang="en-US" i="1"/>
              <a:t>i</a:t>
            </a:r>
            <a:r>
              <a:rPr lang="en-US"/>
              <a:t>, the element </a:t>
            </a:r>
            <a:r>
              <a:rPr lang="en-US" i="1"/>
              <a:t>B</a:t>
            </a:r>
            <a:r>
              <a:rPr lang="en-US"/>
              <a:t>[</a:t>
            </a:r>
            <a:r>
              <a:rPr lang="en-US" i="1"/>
              <a:t>i</a:t>
            </a:r>
            <a:r>
              <a:rPr lang="en-US"/>
              <a:t>] is chosen randomly from among elements </a:t>
            </a:r>
            <a:r>
              <a:rPr lang="en-US" i="1"/>
              <a:t>B</a:t>
            </a:r>
            <a:r>
              <a:rPr lang="en-US"/>
              <a:t>[</a:t>
            </a:r>
            <a:r>
              <a:rPr lang="en-US" i="1"/>
              <a:t>i</a:t>
            </a:r>
            <a:r>
              <a:rPr lang="en-US"/>
              <a:t>] through </a:t>
            </a:r>
            <a:r>
              <a:rPr lang="en-US" i="1"/>
              <a:t>B</a:t>
            </a:r>
            <a:r>
              <a:rPr lang="en-US"/>
              <a:t>[</a:t>
            </a:r>
            <a:r>
              <a:rPr lang="en-US" i="1"/>
              <a:t>n</a:t>
            </a:r>
            <a:r>
              <a:rPr lang="en-US"/>
              <a:t>]. Subsequent to iteration </a:t>
            </a:r>
            <a:r>
              <a:rPr lang="en-US" i="1"/>
              <a:t>i</a:t>
            </a:r>
            <a:r>
              <a:rPr lang="en-US"/>
              <a:t>, </a:t>
            </a:r>
            <a:r>
              <a:rPr lang="en-US" i="1"/>
              <a:t>B</a:t>
            </a:r>
            <a:r>
              <a:rPr lang="en-US"/>
              <a:t>[</a:t>
            </a:r>
            <a:r>
              <a:rPr lang="en-US" i="1"/>
              <a:t>i</a:t>
            </a:r>
            <a:r>
              <a:rPr lang="en-US"/>
              <a:t>] is never altered.</a:t>
            </a:r>
          </a:p>
          <a:p>
            <a:pPr marL="914400" lvl="2" indent="0">
              <a:buNone/>
            </a:pPr>
            <a:r>
              <a:rPr lang="en-US" sz="2900"/>
              <a:t>RandomizeInPlace(</a:t>
            </a:r>
            <a:r>
              <a:rPr lang="en-US" sz="2900" i="1"/>
              <a:t>B</a:t>
            </a:r>
            <a:r>
              <a:rPr lang="en-US" sz="2900"/>
              <a:t>)</a:t>
            </a:r>
          </a:p>
          <a:p>
            <a:pPr marL="914400" lvl="2" indent="0">
              <a:buNone/>
            </a:pPr>
            <a:r>
              <a:rPr lang="en-US" sz="2900" i="1"/>
              <a:t>n </a:t>
            </a:r>
            <a:r>
              <a:rPr lang="en-US" sz="2900"/>
              <a:t>← </a:t>
            </a:r>
            <a:r>
              <a:rPr lang="en-US" sz="2900" i="1"/>
              <a:t>length</a:t>
            </a:r>
            <a:r>
              <a:rPr lang="en-US" sz="2900"/>
              <a:t>[</a:t>
            </a:r>
            <a:r>
              <a:rPr lang="en-US" sz="2900" i="1"/>
              <a:t>B</a:t>
            </a:r>
            <a:r>
              <a:rPr lang="en-US" sz="2900"/>
              <a:t>]</a:t>
            </a:r>
          </a:p>
          <a:p>
            <a:pPr marL="914400" lvl="2" indent="0">
              <a:buNone/>
            </a:pPr>
            <a:r>
              <a:rPr lang="en-US" sz="2900"/>
              <a:t>for </a:t>
            </a:r>
            <a:r>
              <a:rPr lang="en-US" sz="2900" i="1"/>
              <a:t>i </a:t>
            </a:r>
            <a:r>
              <a:rPr lang="en-US" sz="2900"/>
              <a:t>←1 to </a:t>
            </a:r>
            <a:r>
              <a:rPr lang="en-US" sz="2900" i="1"/>
              <a:t>n </a:t>
            </a:r>
            <a:r>
              <a:rPr lang="en-US" sz="2900"/>
              <a:t>do</a:t>
            </a:r>
          </a:p>
          <a:p>
            <a:pPr marL="914400" lvl="2" indent="0">
              <a:buNone/>
            </a:pPr>
            <a:r>
              <a:rPr lang="en-US" sz="2900"/>
              <a:t>      swap </a:t>
            </a:r>
            <a:r>
              <a:rPr lang="en-US" sz="2900" i="1"/>
              <a:t>B</a:t>
            </a:r>
            <a:r>
              <a:rPr lang="en-US" sz="2900"/>
              <a:t>[</a:t>
            </a:r>
            <a:r>
              <a:rPr lang="en-US" sz="2900" i="1"/>
              <a:t>i</a:t>
            </a:r>
            <a:r>
              <a:rPr lang="en-US" sz="2900"/>
              <a:t>] ↔</a:t>
            </a:r>
            <a:r>
              <a:rPr lang="en-US" sz="2900" i="1"/>
              <a:t>B</a:t>
            </a:r>
            <a:r>
              <a:rPr lang="en-US" sz="2900"/>
              <a:t>[randomi(</a:t>
            </a:r>
            <a:r>
              <a:rPr lang="en-US" sz="2900" i="1"/>
              <a:t>i,n</a:t>
            </a:r>
            <a:r>
              <a:rPr lang="en-US" sz="2900"/>
              <a:t>)]</a:t>
            </a:r>
          </a:p>
          <a:p>
            <a:endParaRPr lang="en-US"/>
          </a:p>
        </p:txBody>
      </p:sp>
      <p:sp>
        <p:nvSpPr>
          <p:cNvPr id="4" name="Slide Number Placeholder 3"/>
          <p:cNvSpPr>
            <a:spLocks noGrp="1"/>
          </p:cNvSpPr>
          <p:nvPr>
            <p:ph type="sldNum" sz="quarter" idx="12"/>
          </p:nvPr>
        </p:nvSpPr>
        <p:spPr/>
        <p:txBody>
          <a:bodyPr/>
          <a:lstStyle/>
          <a:p>
            <a:fld id="{456F2316-F150-421E-95BF-6646415DCCBC}" type="slidenum">
              <a:rPr lang="en-US" smtClean="0"/>
              <a:t>6</a:t>
            </a:fld>
            <a:endParaRPr lang="en-US"/>
          </a:p>
        </p:txBody>
      </p:sp>
    </p:spTree>
    <p:extLst>
      <p:ext uri="{BB962C8B-B14F-4D97-AF65-F5344CB8AC3E}">
        <p14:creationId xmlns:p14="http://schemas.microsoft.com/office/powerpoint/2010/main" val="398401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Randomized Algorithm</a:t>
            </a:r>
            <a:br>
              <a:rPr lang="en-US"/>
            </a:br>
            <a:endParaRPr lang="en-US"/>
          </a:p>
        </p:txBody>
      </p:sp>
      <p:sp>
        <p:nvSpPr>
          <p:cNvPr id="3" name="Content Placeholder 2"/>
          <p:cNvSpPr>
            <a:spLocks noGrp="1"/>
          </p:cNvSpPr>
          <p:nvPr>
            <p:ph idx="1"/>
          </p:nvPr>
        </p:nvSpPr>
        <p:spPr/>
        <p:txBody>
          <a:bodyPr/>
          <a:lstStyle/>
          <a:p>
            <a:pPr lvl="0"/>
            <a:r>
              <a:rPr lang="en-US"/>
              <a:t>An algorithm is randomized algorithm if its behavior is determined not only by its input but also by values produced by a random-number generator.</a:t>
            </a:r>
          </a:p>
          <a:p>
            <a:pPr lvl="0"/>
            <a:r>
              <a:rPr lang="en-US"/>
              <a:t>Randomization and probabilistic analysis are themes that cut across many areas of computer science, especially algorithm design.</a:t>
            </a:r>
          </a:p>
          <a:p>
            <a:endParaRPr lang="en-US"/>
          </a:p>
        </p:txBody>
      </p:sp>
      <p:sp>
        <p:nvSpPr>
          <p:cNvPr id="4" name="Slide Number Placeholder 3"/>
          <p:cNvSpPr>
            <a:spLocks noGrp="1"/>
          </p:cNvSpPr>
          <p:nvPr>
            <p:ph type="sldNum" sz="quarter" idx="12"/>
          </p:nvPr>
        </p:nvSpPr>
        <p:spPr/>
        <p:txBody>
          <a:bodyPr/>
          <a:lstStyle/>
          <a:p>
            <a:fld id="{456F2316-F150-421E-95BF-6646415DCCBC}" type="slidenum">
              <a:rPr lang="en-US" smtClean="0"/>
              <a:t>7</a:t>
            </a:fld>
            <a:endParaRPr lang="en-US"/>
          </a:p>
        </p:txBody>
      </p:sp>
    </p:spTree>
    <p:extLst>
      <p:ext uri="{BB962C8B-B14F-4D97-AF65-F5344CB8AC3E}">
        <p14:creationId xmlns:p14="http://schemas.microsoft.com/office/powerpoint/2010/main" val="1285474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Deterministic vs. Randomized Algorithm</a:t>
            </a:r>
            <a:br>
              <a:rPr lang="en-US"/>
            </a:br>
            <a:endParaRPr lang="en-US"/>
          </a:p>
        </p:txBody>
      </p:sp>
      <p:sp>
        <p:nvSpPr>
          <p:cNvPr id="3" name="Content Placeholder 2"/>
          <p:cNvSpPr>
            <a:spLocks noGrp="1"/>
          </p:cNvSpPr>
          <p:nvPr>
            <p:ph idx="1"/>
          </p:nvPr>
        </p:nvSpPr>
        <p:spPr/>
        <p:txBody>
          <a:bodyPr/>
          <a:lstStyle/>
          <a:p>
            <a:pPr lvl="0"/>
            <a:r>
              <a:rPr lang="en-US"/>
              <a:t>Deterministic Algorithm: Identical behavior for different runs for a given input.</a:t>
            </a:r>
          </a:p>
          <a:p>
            <a:pPr lvl="0"/>
            <a:r>
              <a:rPr lang="en-US"/>
              <a:t>Randomized Algorithm :  Behavior is generally different for different runs for a given input</a:t>
            </a:r>
          </a:p>
          <a:p>
            <a:endParaRPr lang="en-US"/>
          </a:p>
        </p:txBody>
      </p:sp>
      <p:sp>
        <p:nvSpPr>
          <p:cNvPr id="4" name="Slide Number Placeholder 3"/>
          <p:cNvSpPr>
            <a:spLocks noGrp="1"/>
          </p:cNvSpPr>
          <p:nvPr>
            <p:ph type="sldNum" sz="quarter" idx="12"/>
          </p:nvPr>
        </p:nvSpPr>
        <p:spPr/>
        <p:txBody>
          <a:bodyPr/>
          <a:lstStyle/>
          <a:p>
            <a:fld id="{456F2316-F150-421E-95BF-6646415DCCBC}" type="slidenum">
              <a:rPr lang="en-US" smtClean="0"/>
              <a:t>8</a:t>
            </a:fld>
            <a:endParaRPr lang="en-US"/>
          </a:p>
        </p:txBody>
      </p:sp>
    </p:spTree>
    <p:extLst>
      <p:ext uri="{BB962C8B-B14F-4D97-AF65-F5344CB8AC3E}">
        <p14:creationId xmlns:p14="http://schemas.microsoft.com/office/powerpoint/2010/main" val="1262314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t>Thoughts</a:t>
            </a:r>
            <a:br>
              <a:rPr lang="en-US"/>
            </a:br>
            <a:endParaRPr lang="en-US"/>
          </a:p>
        </p:txBody>
      </p:sp>
      <p:sp>
        <p:nvSpPr>
          <p:cNvPr id="3" name="Content Placeholder 2"/>
          <p:cNvSpPr>
            <a:spLocks noGrp="1"/>
          </p:cNvSpPr>
          <p:nvPr>
            <p:ph idx="1"/>
          </p:nvPr>
        </p:nvSpPr>
        <p:spPr/>
        <p:txBody>
          <a:bodyPr/>
          <a:lstStyle/>
          <a:p>
            <a:pPr lvl="0"/>
            <a:r>
              <a:rPr lang="en-US"/>
              <a:t>For some</a:t>
            </a:r>
            <a:r>
              <a:rPr lang="en-US" i="1"/>
              <a:t> </a:t>
            </a:r>
            <a:r>
              <a:rPr lang="en-US"/>
              <a:t>problems, it is better to randomly choose, instead of taking the time to take the best choice.</a:t>
            </a:r>
          </a:p>
          <a:p>
            <a:pPr lvl="0"/>
            <a:r>
              <a:rPr lang="en-US"/>
              <a:t>Factors:</a:t>
            </a:r>
          </a:p>
          <a:p>
            <a:pPr lvl="1"/>
            <a:r>
              <a:rPr lang="en-US" sz="2800"/>
              <a:t>How much difference</a:t>
            </a:r>
            <a:r>
              <a:rPr lang="en-US" sz="2800" i="1"/>
              <a:t> </a:t>
            </a:r>
            <a:r>
              <a:rPr lang="en-US" sz="2800"/>
              <a:t>are between random choices and the best choice</a:t>
            </a:r>
          </a:p>
          <a:p>
            <a:pPr lvl="1"/>
            <a:r>
              <a:rPr lang="en-US" sz="2800"/>
              <a:t>How long does it take to calculate the best choice</a:t>
            </a:r>
          </a:p>
          <a:p>
            <a:pPr lvl="0"/>
            <a:r>
              <a:rPr lang="en-US"/>
              <a:t>Probabilistic algorithms might return different answers on the same problem instance</a:t>
            </a:r>
          </a:p>
          <a:p>
            <a:endParaRPr lang="en-US"/>
          </a:p>
        </p:txBody>
      </p:sp>
      <p:sp>
        <p:nvSpPr>
          <p:cNvPr id="4" name="Slide Number Placeholder 3"/>
          <p:cNvSpPr>
            <a:spLocks noGrp="1"/>
          </p:cNvSpPr>
          <p:nvPr>
            <p:ph type="sldNum" sz="quarter" idx="12"/>
          </p:nvPr>
        </p:nvSpPr>
        <p:spPr/>
        <p:txBody>
          <a:bodyPr/>
          <a:lstStyle/>
          <a:p>
            <a:fld id="{456F2316-F150-421E-95BF-6646415DCCBC}" type="slidenum">
              <a:rPr lang="en-US" smtClean="0"/>
              <a:t>9</a:t>
            </a:fld>
            <a:endParaRPr lang="en-US"/>
          </a:p>
        </p:txBody>
      </p:sp>
    </p:spTree>
    <p:extLst>
      <p:ext uri="{BB962C8B-B14F-4D97-AF65-F5344CB8AC3E}">
        <p14:creationId xmlns:p14="http://schemas.microsoft.com/office/powerpoint/2010/main" val="3739498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1434</Words>
  <Application>Microsoft Office PowerPoint</Application>
  <PresentationFormat>Widescreen</PresentationFormat>
  <Paragraphs>174</Paragraphs>
  <Slides>23</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9" baseType="lpstr">
      <vt:lpstr>Arial</vt:lpstr>
      <vt:lpstr>Calibri</vt:lpstr>
      <vt:lpstr>Calibri Light</vt:lpstr>
      <vt:lpstr>Symbol</vt:lpstr>
      <vt:lpstr>Office Theme</vt:lpstr>
      <vt:lpstr>Equation.3</vt:lpstr>
      <vt:lpstr>Randomized Algorithms </vt:lpstr>
      <vt:lpstr>Randomized Algorithms (Probabilistic Algorithm)  </vt:lpstr>
      <vt:lpstr>Two Types of Random Numbers </vt:lpstr>
      <vt:lpstr>Random Number Generators </vt:lpstr>
      <vt:lpstr>Psuedo-Random Number Generators </vt:lpstr>
      <vt:lpstr>Randomly Permuting Arrays </vt:lpstr>
      <vt:lpstr>Randomized Algorithm </vt:lpstr>
      <vt:lpstr>Deterministic vs. Randomized Algorithm </vt:lpstr>
      <vt:lpstr>Thoughts </vt:lpstr>
      <vt:lpstr>Randomized Algorithms Characteristics  and Categories</vt:lpstr>
      <vt:lpstr>Las Vegas Algorithms   </vt:lpstr>
      <vt:lpstr>Monte Carlo Algorithms</vt:lpstr>
      <vt:lpstr>Sherwood Algorithms</vt:lpstr>
      <vt:lpstr> </vt:lpstr>
      <vt:lpstr>Illustration </vt:lpstr>
      <vt:lpstr>Example </vt:lpstr>
      <vt:lpstr>Randomized Hire Algorithm </vt:lpstr>
      <vt:lpstr>Randomized Sampling </vt:lpstr>
      <vt:lpstr>Selection Method </vt:lpstr>
      <vt:lpstr>Random Sampling Algorithm </vt:lpstr>
      <vt:lpstr>What is Monte Carlo Analysis? </vt:lpstr>
      <vt:lpstr>Why Perform Monte Carlo Analysis? </vt:lpstr>
      <vt:lpstr>Monte Carlo Analysis </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Randomized Algorithms</dc:title>
  <dc:creator>Steiner, Tom (T.G.)</dc:creator>
  <cp:lastModifiedBy>Steiner, Tom (T.G.)</cp:lastModifiedBy>
  <cp:revision>4</cp:revision>
  <dcterms:created xsi:type="dcterms:W3CDTF">2019-04-18T17:33:21Z</dcterms:created>
  <dcterms:modified xsi:type="dcterms:W3CDTF">2019-04-18T17:59:57Z</dcterms:modified>
</cp:coreProperties>
</file>