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7" r:id="rId2"/>
    <p:sldId id="258" r:id="rId3"/>
    <p:sldId id="259" r:id="rId4"/>
    <p:sldId id="325" r:id="rId5"/>
    <p:sldId id="261" r:id="rId6"/>
    <p:sldId id="262" r:id="rId7"/>
    <p:sldId id="265" r:id="rId8"/>
    <p:sldId id="266" r:id="rId9"/>
    <p:sldId id="1662" r:id="rId10"/>
    <p:sldId id="268" r:id="rId11"/>
    <p:sldId id="269" r:id="rId12"/>
    <p:sldId id="270" r:id="rId13"/>
    <p:sldId id="271"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0" r:id="rId28"/>
    <p:sldId id="321" r:id="rId29"/>
    <p:sldId id="322" r:id="rId30"/>
    <p:sldId id="323" r:id="rId31"/>
    <p:sldId id="324" r:id="rId32"/>
    <p:sldId id="331" r:id="rId33"/>
    <p:sldId id="332" r:id="rId34"/>
    <p:sldId id="333" r:id="rId35"/>
    <p:sldId id="334" r:id="rId36"/>
    <p:sldId id="336" r:id="rId37"/>
    <p:sldId id="337" r:id="rId38"/>
    <p:sldId id="338" r:id="rId39"/>
    <p:sldId id="339" r:id="rId40"/>
    <p:sldId id="340" r:id="rId41"/>
    <p:sldId id="341" r:id="rId42"/>
    <p:sldId id="342" r:id="rId43"/>
    <p:sldId id="343" r:id="rId44"/>
    <p:sldId id="344" r:id="rId45"/>
    <p:sldId id="345" r:id="rId46"/>
    <p:sldId id="346" r:id="rId47"/>
    <p:sldId id="347" r:id="rId48"/>
    <p:sldId id="348" r:id="rId49"/>
    <p:sldId id="349" r:id="rId50"/>
    <p:sldId id="350" r:id="rId51"/>
    <p:sldId id="351" r:id="rId52"/>
    <p:sldId id="352" r:id="rId53"/>
    <p:sldId id="353" r:id="rId54"/>
    <p:sldId id="354"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744" autoAdjust="0"/>
  </p:normalViewPr>
  <p:slideViewPr>
    <p:cSldViewPr>
      <p:cViewPr varScale="1">
        <p:scale>
          <a:sx n="60" d="100"/>
          <a:sy n="60" d="100"/>
        </p:scale>
        <p:origin x="1460" y="4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D1E148F-7348-4C3F-8795-433CDBF3A652}" type="datetimeFigureOut">
              <a:rPr lang="en-US" smtClean="0"/>
              <a:t>6/7/2021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4EF687-FA59-4145-A73D-A03363318415}" type="slidenum">
              <a:rPr lang="en-US" smtClean="0"/>
              <a:t>‹#›</a:t>
            </a:fld>
            <a:endParaRPr lang="en-US"/>
          </a:p>
        </p:txBody>
      </p:sp>
    </p:spTree>
    <p:extLst>
      <p:ext uri="{BB962C8B-B14F-4D97-AF65-F5344CB8AC3E}">
        <p14:creationId xmlns:p14="http://schemas.microsoft.com/office/powerpoint/2010/main" val="190314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940E49F-588A-4C47-8089-AF91EA70878C}"/>
              </a:ext>
            </a:extLst>
          </p:cNvPr>
          <p:cNvSpPr>
            <a:spLocks noGrp="1" noChangeArrowheads="1"/>
          </p:cNvSpPr>
          <p:nvPr>
            <p:ph type="body" idx="1"/>
          </p:nvPr>
        </p:nvSpPr>
        <p:spPr>
          <a:xfrm>
            <a:off x="515938" y="4343400"/>
            <a:ext cx="5910262" cy="41163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645" tIns="46983" rIns="95645" bIns="46983"/>
          <a:lstStyle/>
          <a:p>
            <a:endParaRPr lang="en-US" altLang="ko-KR" dirty="0">
              <a:ea typeface="Gulim" panose="020B0600000101010101" pitchFamily="34" charset="-127"/>
            </a:endParaRPr>
          </a:p>
        </p:txBody>
      </p:sp>
      <p:sp>
        <p:nvSpPr>
          <p:cNvPr id="13315" name="Rectangle 3">
            <a:extLst>
              <a:ext uri="{FF2B5EF4-FFF2-40B4-BE49-F238E27FC236}">
                <a16:creationId xmlns:a16="http://schemas.microsoft.com/office/drawing/2014/main" id="{59456491-F7AD-4C56-B28A-26115FFDF9D0}"/>
              </a:ext>
            </a:extLst>
          </p:cNvPr>
          <p:cNvSpPr>
            <a:spLocks noGrp="1" noRot="1" noChangeAspect="1" noChangeArrowheads="1" noTextEdit="1"/>
          </p:cNvSpPr>
          <p:nvPr>
            <p:ph type="sldImg"/>
          </p:nvPr>
        </p:nvSpPr>
        <p:spPr>
          <a:xfrm>
            <a:off x="1162050" y="588963"/>
            <a:ext cx="4549775" cy="3413125"/>
          </a:xfrm>
          <a:ln>
            <a:noFill/>
          </a:ln>
          <a:extLst>
            <a:ext uri="{91240B29-F687-4F45-9708-019B960494DF}">
              <a14:hiddenLine xmlns:a14="http://schemas.microsoft.com/office/drawing/2010/main" w="9525">
                <a:solidFill>
                  <a:srgbClr val="000000"/>
                </a:solidFill>
                <a:miter lim="800000"/>
                <a:headEnd/>
                <a:tailEnd/>
              </a14:hiddenLine>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5AA58035-4ABB-47D8-97F1-312FDF9F4F02}" type="slidenum">
              <a:rPr lang="en-US" altLang="en-US">
                <a:latin typeface="Arial" panose="020B0604020202020204" pitchFamily="34" charset="0"/>
              </a:rPr>
              <a:pPr fontAlgn="base">
                <a:spcBef>
                  <a:spcPct val="0"/>
                </a:spcBef>
                <a:spcAft>
                  <a:spcPct val="0"/>
                </a:spcAft>
              </a:pPr>
              <a:t>32</a:t>
            </a:fld>
            <a:endParaRPr lang="en-US" altLang="en-US">
              <a:latin typeface="Arial" panose="020B0604020202020204" pitchFamily="34" charset="0"/>
            </a:endParaRPr>
          </a:p>
        </p:txBody>
      </p:sp>
      <p:sp>
        <p:nvSpPr>
          <p:cNvPr id="12291"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2"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2043970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B14D448B-DC4C-45D4-B8D4-022A72941545}" type="slidenum">
              <a:rPr lang="en-US" altLang="en-US">
                <a:latin typeface="Arial" panose="020B0604020202020204" pitchFamily="34" charset="0"/>
              </a:rPr>
              <a:pPr fontAlgn="base">
                <a:spcBef>
                  <a:spcPct val="0"/>
                </a:spcBef>
                <a:spcAft>
                  <a:spcPct val="0"/>
                </a:spcAft>
              </a:pPr>
              <a:t>34</a:t>
            </a:fld>
            <a:endParaRPr lang="en-US" altLang="en-US">
              <a:latin typeface="Arial" panose="020B0604020202020204" pitchFamily="34" charset="0"/>
            </a:endParaRPr>
          </a:p>
        </p:txBody>
      </p:sp>
      <p:sp>
        <p:nvSpPr>
          <p:cNvPr id="15363"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4" name="Rectangle 3"/>
          <p:cNvSpPr>
            <a:spLocks noGrp="1" noChangeArrowheads="1"/>
          </p:cNvSpPr>
          <p:nvPr>
            <p:ph type="body" idx="1"/>
          </p:nvPr>
        </p:nvSpPr>
        <p:spPr bwMode="auto">
          <a:xfrm>
            <a:off x="914400" y="4343400"/>
            <a:ext cx="5029200" cy="4481513"/>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ea typeface="ＭＳ Ｐゴシック" panose="020B0600070205080204" pitchFamily="34" charset="-128"/>
            </a:endParaRPr>
          </a:p>
        </p:txBody>
      </p:sp>
    </p:spTree>
    <p:extLst>
      <p:ext uri="{BB962C8B-B14F-4D97-AF65-F5344CB8AC3E}">
        <p14:creationId xmlns:p14="http://schemas.microsoft.com/office/powerpoint/2010/main" val="1784643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286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D4509A20-6ED0-4257-9403-816B755DA7F8}" type="slidenum">
              <a:rPr lang="en-US" altLang="en-US">
                <a:latin typeface="Arial" panose="020B0604020202020204" pitchFamily="34" charset="0"/>
              </a:rPr>
              <a:pPr fontAlgn="base">
                <a:spcBef>
                  <a:spcPct val="0"/>
                </a:spcBef>
                <a:spcAft>
                  <a:spcPct val="0"/>
                </a:spcAft>
              </a:pPr>
              <a:t>44</a:t>
            </a:fld>
            <a:endParaRPr lang="en-US" altLang="en-US">
              <a:latin typeface="Arial" panose="020B0604020202020204" pitchFamily="34" charset="0"/>
            </a:endParaRPr>
          </a:p>
        </p:txBody>
      </p:sp>
    </p:spTree>
    <p:extLst>
      <p:ext uri="{BB962C8B-B14F-4D97-AF65-F5344CB8AC3E}">
        <p14:creationId xmlns:p14="http://schemas.microsoft.com/office/powerpoint/2010/main" val="11066194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6FCC670F-FB03-4948-ADB2-7FA436E2B16E}" type="slidenum">
              <a:rPr lang="en-US" altLang="en-US">
                <a:latin typeface="Arial" panose="020B0604020202020204" pitchFamily="34" charset="0"/>
              </a:rPr>
              <a:pPr fontAlgn="base">
                <a:spcBef>
                  <a:spcPct val="0"/>
                </a:spcBef>
                <a:spcAft>
                  <a:spcPct val="0"/>
                </a:spcAft>
              </a:pPr>
              <a:t>45</a:t>
            </a:fld>
            <a:endParaRPr lang="en-US" altLang="en-US">
              <a:latin typeface="Arial" panose="020B0604020202020204" pitchFamily="34" charset="0"/>
            </a:endParaRPr>
          </a:p>
        </p:txBody>
      </p:sp>
    </p:spTree>
    <p:extLst>
      <p:ext uri="{BB962C8B-B14F-4D97-AF65-F5344CB8AC3E}">
        <p14:creationId xmlns:p14="http://schemas.microsoft.com/office/powerpoint/2010/main" val="8154787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800CF70E-1D61-464A-A0EB-FBA4E3BB03FA}" type="slidenum">
              <a:rPr lang="en-US" altLang="en-US">
                <a:latin typeface="Arial" panose="020B0604020202020204" pitchFamily="34" charset="0"/>
              </a:rPr>
              <a:pPr fontAlgn="base">
                <a:spcBef>
                  <a:spcPct val="0"/>
                </a:spcBef>
                <a:spcAft>
                  <a:spcPct val="0"/>
                </a:spcAft>
              </a:pPr>
              <a:t>46</a:t>
            </a:fld>
            <a:endParaRPr lang="en-US" altLang="en-US">
              <a:latin typeface="Arial" panose="020B0604020202020204" pitchFamily="34" charset="0"/>
            </a:endParaRPr>
          </a:p>
        </p:txBody>
      </p:sp>
    </p:spTree>
    <p:extLst>
      <p:ext uri="{BB962C8B-B14F-4D97-AF65-F5344CB8AC3E}">
        <p14:creationId xmlns:p14="http://schemas.microsoft.com/office/powerpoint/2010/main" val="18633046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348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74982D90-4322-4ADA-ACBB-B8662A459E03}" type="slidenum">
              <a:rPr lang="en-US" altLang="en-US">
                <a:latin typeface="Arial" panose="020B0604020202020204" pitchFamily="34" charset="0"/>
              </a:rPr>
              <a:pPr fontAlgn="base">
                <a:spcBef>
                  <a:spcPct val="0"/>
                </a:spcBef>
                <a:spcAft>
                  <a:spcPct val="0"/>
                </a:spcAft>
              </a:pPr>
              <a:t>47</a:t>
            </a:fld>
            <a:endParaRPr lang="en-US" altLang="en-US">
              <a:latin typeface="Arial" panose="020B0604020202020204" pitchFamily="34" charset="0"/>
            </a:endParaRPr>
          </a:p>
        </p:txBody>
      </p:sp>
    </p:spTree>
    <p:extLst>
      <p:ext uri="{BB962C8B-B14F-4D97-AF65-F5344CB8AC3E}">
        <p14:creationId xmlns:p14="http://schemas.microsoft.com/office/powerpoint/2010/main" val="542778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368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DC4AFE69-10B4-4F01-9FA3-E15356259B4E}" type="slidenum">
              <a:rPr lang="en-US" altLang="en-US">
                <a:latin typeface="Arial" panose="020B0604020202020204" pitchFamily="34" charset="0"/>
              </a:rPr>
              <a:pPr fontAlgn="base">
                <a:spcBef>
                  <a:spcPct val="0"/>
                </a:spcBef>
                <a:spcAft>
                  <a:spcPct val="0"/>
                </a:spcAft>
              </a:pPr>
              <a:t>48</a:t>
            </a:fld>
            <a:endParaRPr lang="en-US" altLang="en-US">
              <a:latin typeface="Arial" panose="020B0604020202020204" pitchFamily="34" charset="0"/>
            </a:endParaRPr>
          </a:p>
        </p:txBody>
      </p:sp>
    </p:spTree>
    <p:extLst>
      <p:ext uri="{BB962C8B-B14F-4D97-AF65-F5344CB8AC3E}">
        <p14:creationId xmlns:p14="http://schemas.microsoft.com/office/powerpoint/2010/main" val="23755598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a:ea typeface="ＭＳ Ｐゴシック" panose="020B0600070205080204" pitchFamily="34" charset="-128"/>
            </a:endParaRPr>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ＭＳ Ｐゴシック" panose="020B0600070205080204" pitchFamily="34" charset="-128"/>
              </a:defRPr>
            </a:lvl1pPr>
            <a:lvl2pPr marL="742950" indent="-285750">
              <a:spcBef>
                <a:spcPct val="30000"/>
              </a:spcBef>
              <a:defRPr sz="1200">
                <a:solidFill>
                  <a:schemeClr val="tx1"/>
                </a:solidFill>
                <a:latin typeface="Calibri" panose="020F0502020204030204" pitchFamily="34" charset="0"/>
                <a:ea typeface="ＭＳ Ｐゴシック" panose="020B0600070205080204" pitchFamily="34" charset="-128"/>
              </a:defRPr>
            </a:lvl2pPr>
            <a:lvl3pPr marL="1143000" indent="-228600">
              <a:spcBef>
                <a:spcPct val="30000"/>
              </a:spcBef>
              <a:defRPr sz="1200">
                <a:solidFill>
                  <a:schemeClr val="tx1"/>
                </a:solidFill>
                <a:latin typeface="Calibri" panose="020F0502020204030204" pitchFamily="34" charset="0"/>
                <a:ea typeface="ＭＳ Ｐゴシック" panose="020B0600070205080204" pitchFamily="34" charset="-128"/>
              </a:defRPr>
            </a:lvl3pPr>
            <a:lvl4pPr marL="1600200" indent="-228600">
              <a:spcBef>
                <a:spcPct val="30000"/>
              </a:spcBef>
              <a:defRPr sz="1200">
                <a:solidFill>
                  <a:schemeClr val="tx1"/>
                </a:solidFill>
                <a:latin typeface="Calibri" panose="020F0502020204030204" pitchFamily="34" charset="0"/>
                <a:ea typeface="ＭＳ Ｐゴシック" panose="020B0600070205080204" pitchFamily="34" charset="-128"/>
              </a:defRPr>
            </a:lvl4pPr>
            <a:lvl5pPr marL="2057400" indent="-228600">
              <a:spcBef>
                <a:spcPct val="30000"/>
              </a:spcBef>
              <a:defRPr sz="1200">
                <a:solidFill>
                  <a:schemeClr val="tx1"/>
                </a:solidFill>
                <a:latin typeface="Calibri" panose="020F050202020403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ＭＳ Ｐゴシック" panose="020B0600070205080204" pitchFamily="34" charset="-128"/>
              </a:defRPr>
            </a:lvl9pPr>
          </a:lstStyle>
          <a:p>
            <a:pPr fontAlgn="base">
              <a:spcBef>
                <a:spcPct val="0"/>
              </a:spcBef>
              <a:spcAft>
                <a:spcPct val="0"/>
              </a:spcAft>
            </a:pPr>
            <a:fld id="{57E7A0B2-088D-4DC8-A2D2-1271C79AE33A}" type="slidenum">
              <a:rPr lang="en-US" altLang="en-US">
                <a:latin typeface="Arial" panose="020B0604020202020204" pitchFamily="34" charset="0"/>
              </a:rPr>
              <a:pPr fontAlgn="base">
                <a:spcBef>
                  <a:spcPct val="0"/>
                </a:spcBef>
                <a:spcAft>
                  <a:spcPct val="0"/>
                </a:spcAft>
              </a:pPr>
              <a:t>50</a:t>
            </a:fld>
            <a:endParaRPr lang="en-US" altLang="en-US">
              <a:latin typeface="Arial" panose="020B0604020202020204" pitchFamily="34" charset="0"/>
            </a:endParaRPr>
          </a:p>
        </p:txBody>
      </p:sp>
    </p:spTree>
    <p:extLst>
      <p:ext uri="{BB962C8B-B14F-4D97-AF65-F5344CB8AC3E}">
        <p14:creationId xmlns:p14="http://schemas.microsoft.com/office/powerpoint/2010/main" val="2013934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63B7E5C-B519-4AEF-B03D-766D0D357904}" type="datetime1">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2354535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844E3F0-D10D-420D-90B1-71C216A3F830}" type="datetime1">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493362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CF7B458-5B3C-4174-8ABA-8905B9B0049E}" type="datetime1">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3501416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76800" y="1600200"/>
            <a:ext cx="3810000" cy="4530725"/>
          </a:xfrm>
        </p:spPr>
        <p:txBody>
          <a:bodyPr/>
          <a:lstStyle/>
          <a:p>
            <a:pPr lvl="0"/>
            <a:endParaRPr lang="en-US" noProof="0"/>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BE38C0BD-594B-4D9F-A5A7-4A8797BF3760}" type="slidenum">
              <a:rPr lang="en-US" altLang="en-US"/>
              <a:pPr>
                <a:defRPr/>
              </a:pPr>
              <a:t>‹#›</a:t>
            </a:fld>
            <a:endParaRPr lang="en-US" altLang="en-US"/>
          </a:p>
        </p:txBody>
      </p:sp>
    </p:spTree>
    <p:extLst>
      <p:ext uri="{BB962C8B-B14F-4D97-AF65-F5344CB8AC3E}">
        <p14:creationId xmlns:p14="http://schemas.microsoft.com/office/powerpoint/2010/main" val="19778990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77813"/>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9144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76800" y="1600200"/>
            <a:ext cx="38100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9"/>
          <p:cNvSpPr>
            <a:spLocks noGrp="1" noChangeArrowheads="1"/>
          </p:cNvSpPr>
          <p:nvPr>
            <p:ph type="dt" sz="half" idx="10"/>
          </p:nvPr>
        </p:nvSpPr>
        <p:spPr/>
        <p:txBody>
          <a:bodyPr/>
          <a:lstStyle>
            <a:lvl1pPr>
              <a:defRPr/>
            </a:lvl1pPr>
          </a:lstStyle>
          <a:p>
            <a:pPr>
              <a:defRPr/>
            </a:pPr>
            <a:endParaRPr lang="en-US"/>
          </a:p>
        </p:txBody>
      </p:sp>
      <p:sp>
        <p:nvSpPr>
          <p:cNvPr id="6" name="Rectangle 10"/>
          <p:cNvSpPr>
            <a:spLocks noGrp="1" noChangeArrowheads="1"/>
          </p:cNvSpPr>
          <p:nvPr>
            <p:ph type="ftr" sz="quarter" idx="11"/>
          </p:nvPr>
        </p:nvSpPr>
        <p:spPr/>
        <p:txBody>
          <a:bodyPr/>
          <a:lstStyle>
            <a:lvl1pPr>
              <a:defRPr/>
            </a:lvl1pPr>
          </a:lstStyle>
          <a:p>
            <a:pPr>
              <a:defRPr/>
            </a:pPr>
            <a:endParaRPr lang="en-US"/>
          </a:p>
        </p:txBody>
      </p:sp>
      <p:sp>
        <p:nvSpPr>
          <p:cNvPr id="7" name="Rectangle 11"/>
          <p:cNvSpPr>
            <a:spLocks noGrp="1" noChangeArrowheads="1"/>
          </p:cNvSpPr>
          <p:nvPr>
            <p:ph type="sldNum" sz="quarter" idx="12"/>
          </p:nvPr>
        </p:nvSpPr>
        <p:spPr/>
        <p:txBody>
          <a:bodyPr/>
          <a:lstStyle>
            <a:lvl1pPr>
              <a:defRPr smtClean="0"/>
            </a:lvl1pPr>
          </a:lstStyle>
          <a:p>
            <a:pPr>
              <a:defRPr/>
            </a:pPr>
            <a:fld id="{3747922D-10AB-4317-8587-F0AFB2E45214}" type="slidenum">
              <a:rPr lang="en-US" altLang="en-US"/>
              <a:pPr>
                <a:defRPr/>
              </a:pPr>
              <a:t>‹#›</a:t>
            </a:fld>
            <a:endParaRPr lang="en-US" altLang="en-US"/>
          </a:p>
        </p:txBody>
      </p:sp>
    </p:spTree>
    <p:extLst>
      <p:ext uri="{BB962C8B-B14F-4D97-AF65-F5344CB8AC3E}">
        <p14:creationId xmlns:p14="http://schemas.microsoft.com/office/powerpoint/2010/main" val="39741974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7056AB-488E-4863-A2C6-B4C2F7D0F4AE}" type="datetime1">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2271373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E939BD-5E45-4224-80C3-109E9D926D9A}" type="datetime1">
              <a:rPr lang="en-US" smtClean="0"/>
              <a:t>6/7/2021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28822861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BEC1CC4-84A9-4E30-B532-E28C74ADC32A}" type="datetime1">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265701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2BB2B9-FC36-4487-B0A3-00E640E91608}" type="datetime1">
              <a:rPr lang="en-US" smtClean="0"/>
              <a:t>6/7/2021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43802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CC004F-7DD4-4BE0-988E-B3A5A8026947}" type="datetime1">
              <a:rPr lang="en-US" smtClean="0"/>
              <a:t>6/7/2021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4192812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B02A88-E39A-4206-8969-C646E72F775B}" type="datetime1">
              <a:rPr lang="en-US" smtClean="0"/>
              <a:t>6/7/2021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3066269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3D9574-827E-405B-8C4C-41C800D7646E}" type="datetime1">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3960636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57902E-9433-440E-A03B-6AD3193ADED7}" type="datetime1">
              <a:rPr lang="en-US" smtClean="0"/>
              <a:t>6/7/2021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85722A-A63C-46CB-8956-9898EF785BC7}" type="slidenum">
              <a:rPr lang="en-US" smtClean="0"/>
              <a:t>‹#›</a:t>
            </a:fld>
            <a:endParaRPr lang="en-US"/>
          </a:p>
        </p:txBody>
      </p:sp>
    </p:spTree>
    <p:extLst>
      <p:ext uri="{BB962C8B-B14F-4D97-AF65-F5344CB8AC3E}">
        <p14:creationId xmlns:p14="http://schemas.microsoft.com/office/powerpoint/2010/main" val="1056821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D4AC72-D7E6-4920-9B11-836495255C05}" type="datetime1">
              <a:rPr lang="en-US" smtClean="0"/>
              <a:t>6/7/2021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85722A-A63C-46CB-8956-9898EF785BC7}" type="slidenum">
              <a:rPr lang="en-US" smtClean="0"/>
              <a:t>‹#›</a:t>
            </a:fld>
            <a:endParaRPr lang="en-US"/>
          </a:p>
        </p:txBody>
      </p:sp>
    </p:spTree>
    <p:extLst>
      <p:ext uri="{BB962C8B-B14F-4D97-AF65-F5344CB8AC3E}">
        <p14:creationId xmlns:p14="http://schemas.microsoft.com/office/powerpoint/2010/main" val="3340883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1.bin"/><Relationship Id="rId1" Type="http://schemas.openxmlformats.org/officeDocument/2006/relationships/slideLayout" Target="../slideLayouts/slideLayout12.xml"/><Relationship Id="rId4" Type="http://schemas.openxmlformats.org/officeDocument/2006/relationships/image" Target="../media/image5.jpeg"/></Relationships>
</file>

<file path=ppt/slides/_rels/slide4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normAutofit/>
          </a:bodyPr>
          <a:lstStyle/>
          <a:p>
            <a:pPr marL="0" indent="0" algn="ctr">
              <a:buNone/>
            </a:pPr>
            <a:r>
              <a:rPr lang="en-US" altLang="en-US" sz="9600" dirty="0"/>
              <a:t>B/B</a:t>
            </a:r>
            <a:r>
              <a:rPr lang="en-US" altLang="en-US" sz="9600"/>
              <a:t>+ Trees</a:t>
            </a:r>
            <a:endParaRPr lang="en-US" sz="9600" dirty="0"/>
          </a:p>
        </p:txBody>
      </p:sp>
      <p:sp>
        <p:nvSpPr>
          <p:cNvPr id="4" name="Slide Number Placeholder 3"/>
          <p:cNvSpPr>
            <a:spLocks noGrp="1"/>
          </p:cNvSpPr>
          <p:nvPr>
            <p:ph type="sldNum" sz="quarter" idx="12"/>
          </p:nvPr>
        </p:nvSpPr>
        <p:spPr/>
        <p:txBody>
          <a:bodyPr/>
          <a:lstStyle/>
          <a:p>
            <a:fld id="{4F85722A-A63C-46CB-8956-9898EF785BC7}" type="slidenum">
              <a:rPr lang="en-US" smtClean="0"/>
              <a:t>1</a:t>
            </a:fld>
            <a:endParaRPr lang="en-US"/>
          </a:p>
        </p:txBody>
      </p:sp>
    </p:spTree>
    <p:extLst>
      <p:ext uri="{BB962C8B-B14F-4D97-AF65-F5344CB8AC3E}">
        <p14:creationId xmlns:p14="http://schemas.microsoft.com/office/powerpoint/2010/main" val="31695708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Minimizing Random Disk Access</a:t>
            </a:r>
          </a:p>
        </p:txBody>
      </p:sp>
      <p:sp>
        <p:nvSpPr>
          <p:cNvPr id="3" name="Content Placeholder 2"/>
          <p:cNvSpPr>
            <a:spLocks noGrp="1"/>
          </p:cNvSpPr>
          <p:nvPr>
            <p:ph idx="1"/>
          </p:nvPr>
        </p:nvSpPr>
        <p:spPr/>
        <p:txBody>
          <a:bodyPr/>
          <a:lstStyle/>
          <a:p>
            <a:pPr marL="0" indent="0">
              <a:buNone/>
            </a:pPr>
            <a:r>
              <a:rPr lang="en-US" dirty="0"/>
              <a:t>In our example, almost all of our data structure is on disk.</a:t>
            </a:r>
          </a:p>
          <a:p>
            <a:pPr marL="0" indent="0">
              <a:buNone/>
            </a:pPr>
            <a:r>
              <a:rPr lang="en-US" dirty="0"/>
              <a:t>Thus, hopping through a tree amounts to random accesses to disk. Ouch!</a:t>
            </a:r>
          </a:p>
          <a:p>
            <a:pPr marL="0" indent="0">
              <a:buNone/>
            </a:pPr>
            <a:r>
              <a:rPr lang="en-US" dirty="0"/>
              <a:t>How can this problem be addressed?</a:t>
            </a:r>
          </a:p>
          <a:p>
            <a:r>
              <a:rPr lang="en-US" dirty="0"/>
              <a:t>Decrease depth with big “</a:t>
            </a:r>
            <a:r>
              <a:rPr lang="en-US" dirty="0" err="1"/>
              <a:t>fanout</a:t>
            </a:r>
            <a:r>
              <a:rPr lang="en-US" dirty="0"/>
              <a:t>”</a:t>
            </a:r>
          </a:p>
          <a:p>
            <a:r>
              <a:rPr lang="en-US" dirty="0"/>
              <a:t>Array storage of children</a:t>
            </a:r>
          </a:p>
          <a:p>
            <a:r>
              <a:rPr lang="en-US" dirty="0"/>
              <a:t>Store keys in nodes</a:t>
            </a:r>
          </a:p>
          <a:p>
            <a:pPr marL="0" indent="0">
              <a:buNone/>
            </a:pPr>
            <a:endParaRPr lang="en-US" dirty="0"/>
          </a:p>
        </p:txBody>
      </p:sp>
      <p:sp>
        <p:nvSpPr>
          <p:cNvPr id="4" name="Slide Number Placeholder 3"/>
          <p:cNvSpPr>
            <a:spLocks noGrp="1"/>
          </p:cNvSpPr>
          <p:nvPr>
            <p:ph type="sldNum" sz="quarter" idx="12"/>
          </p:nvPr>
        </p:nvSpPr>
        <p:spPr/>
        <p:txBody>
          <a:bodyPr/>
          <a:lstStyle/>
          <a:p>
            <a:fld id="{4F85722A-A63C-46CB-8956-9898EF785BC7}" type="slidenum">
              <a:rPr lang="en-US" smtClean="0"/>
              <a:t>10</a:t>
            </a:fld>
            <a:endParaRPr lang="en-US"/>
          </a:p>
        </p:txBody>
      </p:sp>
    </p:spTree>
    <p:extLst>
      <p:ext uri="{BB962C8B-B14F-4D97-AF65-F5344CB8AC3E}">
        <p14:creationId xmlns:p14="http://schemas.microsoft.com/office/powerpoint/2010/main" val="304312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err="1"/>
              <a:t>ary</a:t>
            </a:r>
            <a:r>
              <a:rPr lang="en-US" dirty="0"/>
              <a:t> Search Tree</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Suppose, somehow, devise a search tree with maximum branching factor M:</a:t>
            </a:r>
          </a:p>
          <a:p>
            <a:pPr marL="0" indent="0">
              <a:buNone/>
            </a:pPr>
            <a:endParaRPr lang="en-US" dirty="0"/>
          </a:p>
          <a:p>
            <a:pPr marL="0" indent="0">
              <a:buNone/>
            </a:pPr>
            <a:endParaRPr lang="en-US" dirty="0"/>
          </a:p>
          <a:p>
            <a:pPr marL="0" indent="0">
              <a:buNone/>
            </a:pPr>
            <a:endParaRPr lang="en-US" dirty="0"/>
          </a:p>
          <a:p>
            <a:pPr marL="0" indent="0">
              <a:buNone/>
            </a:pPr>
            <a:r>
              <a:rPr lang="en-US" dirty="0"/>
              <a:t>Complete tree has height	O(</a:t>
            </a:r>
            <a:r>
              <a:rPr lang="en-US" dirty="0" err="1"/>
              <a:t>log</a:t>
            </a:r>
            <a:r>
              <a:rPr lang="en-US" baseline="-25000" dirty="0" err="1"/>
              <a:t>m</a:t>
            </a:r>
            <a:r>
              <a:rPr lang="en-US" dirty="0"/>
              <a:t> n)</a:t>
            </a:r>
          </a:p>
          <a:p>
            <a:pPr marL="0" indent="0">
              <a:buNone/>
            </a:pPr>
            <a:r>
              <a:rPr lang="en-US" dirty="0"/>
              <a:t># hops for </a:t>
            </a:r>
            <a:r>
              <a:rPr lang="en-US" i="1" dirty="0"/>
              <a:t>find			</a:t>
            </a:r>
            <a:r>
              <a:rPr lang="en-US" dirty="0"/>
              <a:t>for arbitrary tree</a:t>
            </a:r>
          </a:p>
          <a:p>
            <a:pPr marL="0" indent="0">
              <a:buNone/>
            </a:pPr>
            <a:r>
              <a:rPr lang="en-US" dirty="0"/>
              <a:t>					worst: O(n)</a:t>
            </a:r>
          </a:p>
          <a:p>
            <a:pPr marL="0" indent="0">
              <a:buNone/>
            </a:pPr>
            <a:r>
              <a:rPr lang="en-US" dirty="0"/>
              <a:t>					balanced: O(</a:t>
            </a:r>
            <a:r>
              <a:rPr lang="en-US" dirty="0" err="1"/>
              <a:t>log</a:t>
            </a:r>
            <a:r>
              <a:rPr lang="en-US" baseline="-25000" dirty="0" err="1"/>
              <a:t>M</a:t>
            </a:r>
            <a:r>
              <a:rPr lang="en-US" dirty="0"/>
              <a:t> n)</a:t>
            </a:r>
          </a:p>
          <a:p>
            <a:pPr marL="0" indent="0">
              <a:buNone/>
            </a:pPr>
            <a:r>
              <a:rPr lang="en-US" dirty="0"/>
              <a:t>Runtime of </a:t>
            </a:r>
            <a:r>
              <a:rPr lang="en-US" i="1" dirty="0"/>
              <a:t>find</a:t>
            </a:r>
            <a:r>
              <a:rPr lang="en-US" dirty="0"/>
              <a:t> 			worst: O(n)</a:t>
            </a:r>
          </a:p>
          <a:p>
            <a:pPr marL="0" indent="0">
              <a:buNone/>
            </a:pPr>
            <a:r>
              <a:rPr lang="en-US" dirty="0"/>
              <a:t>					balanced: O(</a:t>
            </a:r>
            <a:r>
              <a:rPr lang="en-US" dirty="0" err="1"/>
              <a:t>log</a:t>
            </a:r>
            <a:r>
              <a:rPr lang="en-US" baseline="-25000" dirty="0" err="1"/>
              <a:t>M</a:t>
            </a:r>
            <a:r>
              <a:rPr lang="en-US" dirty="0"/>
              <a:t> n)</a:t>
            </a:r>
          </a:p>
          <a:p>
            <a:pPr marL="0" indent="0">
              <a:buNone/>
            </a:pPr>
            <a:endParaRPr lang="en-US" dirty="0"/>
          </a:p>
        </p:txBody>
      </p:sp>
      <p:sp>
        <p:nvSpPr>
          <p:cNvPr id="4" name="Slide Number Placeholder 3"/>
          <p:cNvSpPr>
            <a:spLocks noGrp="1"/>
          </p:cNvSpPr>
          <p:nvPr>
            <p:ph type="sldNum" sz="quarter" idx="12"/>
          </p:nvPr>
        </p:nvSpPr>
        <p:spPr/>
        <p:txBody>
          <a:bodyPr/>
          <a:lstStyle/>
          <a:p>
            <a:fld id="{4F85722A-A63C-46CB-8956-9898EF785BC7}" type="slidenum">
              <a:rPr lang="en-US" smtClean="0"/>
              <a:t>11</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2362200"/>
            <a:ext cx="4333875" cy="94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64537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B-Trees</a:t>
            </a:r>
          </a:p>
        </p:txBody>
      </p:sp>
      <p:sp>
        <p:nvSpPr>
          <p:cNvPr id="3" name="Content Placeholder 2"/>
          <p:cNvSpPr>
            <a:spLocks noGrp="1"/>
          </p:cNvSpPr>
          <p:nvPr>
            <p:ph idx="1"/>
          </p:nvPr>
        </p:nvSpPr>
        <p:spPr/>
        <p:txBody>
          <a:bodyPr/>
          <a:lstStyle/>
          <a:p>
            <a:pPr marL="0" indent="0">
              <a:buNone/>
            </a:pPr>
            <a:r>
              <a:rPr lang="en-US" dirty="0"/>
              <a:t>How do we make an M-</a:t>
            </a:r>
            <a:r>
              <a:rPr lang="en-US" dirty="0" err="1"/>
              <a:t>ary</a:t>
            </a:r>
            <a:r>
              <a:rPr lang="en-US" dirty="0"/>
              <a:t> search tree work?</a:t>
            </a:r>
          </a:p>
          <a:p>
            <a:pPr marL="0" indent="0">
              <a:buNone/>
            </a:pPr>
            <a:r>
              <a:rPr lang="en-US" dirty="0"/>
              <a:t>• Each node has (up to) M-1 keys.</a:t>
            </a:r>
          </a:p>
          <a:p>
            <a:pPr marL="0" indent="0">
              <a:buNone/>
            </a:pPr>
            <a:r>
              <a:rPr lang="en-US" dirty="0"/>
              <a:t>• Order property:</a:t>
            </a:r>
          </a:p>
          <a:p>
            <a:pPr marL="400050" lvl="1" indent="0">
              <a:buNone/>
            </a:pPr>
            <a:r>
              <a:rPr lang="en-US" dirty="0"/>
              <a:t>– subtree between two keys x and y </a:t>
            </a:r>
          </a:p>
          <a:p>
            <a:pPr marL="400050" lvl="1" indent="0">
              <a:buNone/>
            </a:pPr>
            <a:r>
              <a:rPr lang="en-US" dirty="0"/>
              <a:t>contain leaves with values v                 M = 7</a:t>
            </a:r>
          </a:p>
          <a:p>
            <a:pPr marL="400050" lvl="1" indent="0">
              <a:buNone/>
            </a:pPr>
            <a:r>
              <a:rPr lang="en-US" dirty="0"/>
              <a:t>such that x &lt; v &lt; y </a:t>
            </a:r>
          </a:p>
        </p:txBody>
      </p:sp>
      <p:sp>
        <p:nvSpPr>
          <p:cNvPr id="4" name="Slide Number Placeholder 3"/>
          <p:cNvSpPr>
            <a:spLocks noGrp="1"/>
          </p:cNvSpPr>
          <p:nvPr>
            <p:ph type="sldNum" sz="quarter" idx="12"/>
          </p:nvPr>
        </p:nvSpPr>
        <p:spPr/>
        <p:txBody>
          <a:bodyPr/>
          <a:lstStyle/>
          <a:p>
            <a:fld id="{4F85722A-A63C-46CB-8956-9898EF785BC7}" type="slidenum">
              <a:rPr lang="en-US" smtClean="0"/>
              <a:t>12</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0" y="4343399"/>
            <a:ext cx="3505200" cy="2428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4095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B-Tree Structure Properties</a:t>
            </a:r>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pPr marL="0" indent="0">
              <a:buNone/>
            </a:pPr>
            <a:r>
              <a:rPr lang="en-US" dirty="0"/>
              <a:t>Root (special case) </a:t>
            </a:r>
          </a:p>
          <a:p>
            <a:pPr marL="0" indent="0">
              <a:buNone/>
            </a:pPr>
            <a:r>
              <a:rPr lang="en-US" dirty="0"/>
              <a:t>	– has between 2 and M children (or root 	could be a leaf) </a:t>
            </a:r>
          </a:p>
          <a:p>
            <a:pPr marL="0" indent="0">
              <a:buNone/>
            </a:pPr>
            <a:r>
              <a:rPr lang="en-US" dirty="0"/>
              <a:t>Internal nodes</a:t>
            </a:r>
          </a:p>
          <a:p>
            <a:pPr marL="0" indent="0">
              <a:buNone/>
            </a:pPr>
            <a:r>
              <a:rPr lang="en-US" dirty="0"/>
              <a:t>	– store up to </a:t>
            </a:r>
            <a:r>
              <a:rPr lang="en-US"/>
              <a:t>M-1 keys</a:t>
            </a:r>
          </a:p>
          <a:p>
            <a:pPr marL="0" indent="0">
              <a:buNone/>
            </a:pPr>
            <a:r>
              <a:rPr lang="en-US" dirty="0"/>
              <a:t>	– have between ⎡M/2⎤ and M children</a:t>
            </a:r>
          </a:p>
          <a:p>
            <a:pPr marL="0" indent="0">
              <a:buNone/>
            </a:pPr>
            <a:r>
              <a:rPr lang="en-US" dirty="0"/>
              <a:t>Leaf nodes</a:t>
            </a:r>
          </a:p>
          <a:p>
            <a:pPr marL="0" indent="0">
              <a:buNone/>
            </a:pPr>
            <a:r>
              <a:rPr lang="en-US" dirty="0"/>
              <a:t>	– store between ⎡(M-1)/2⎤ and M-1 sorted 	keys</a:t>
            </a:r>
          </a:p>
          <a:p>
            <a:pPr marL="0" indent="0">
              <a:buNone/>
            </a:pPr>
            <a:r>
              <a:rPr lang="en-US" dirty="0"/>
              <a:t>	– all at the same depth</a:t>
            </a:r>
          </a:p>
        </p:txBody>
      </p:sp>
      <p:sp>
        <p:nvSpPr>
          <p:cNvPr id="4" name="Slide Number Placeholder 3"/>
          <p:cNvSpPr>
            <a:spLocks noGrp="1"/>
          </p:cNvSpPr>
          <p:nvPr>
            <p:ph type="sldNum" sz="quarter" idx="12"/>
          </p:nvPr>
        </p:nvSpPr>
        <p:spPr/>
        <p:txBody>
          <a:bodyPr/>
          <a:lstStyle/>
          <a:p>
            <a:fld id="{4F85722A-A63C-46CB-8956-9898EF785BC7}" type="slidenum">
              <a:rPr lang="en-US" smtClean="0"/>
              <a:t>13</a:t>
            </a:fld>
            <a:endParaRPr lang="en-US"/>
          </a:p>
        </p:txBody>
      </p:sp>
    </p:spTree>
    <p:extLst>
      <p:ext uri="{BB962C8B-B14F-4D97-AF65-F5344CB8AC3E}">
        <p14:creationId xmlns:p14="http://schemas.microsoft.com/office/powerpoint/2010/main" val="1815921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B6A056B-0595-4DBF-92C5-4CF948D76B3F}" type="slidenum">
              <a:rPr lang="en-US" altLang="en-US" sz="1400">
                <a:solidFill>
                  <a:schemeClr val="bg2"/>
                </a:solidFill>
              </a:rPr>
              <a:pPr/>
              <a:t>14</a:t>
            </a:fld>
            <a:endParaRPr lang="en-US" altLang="en-US" sz="1400">
              <a:solidFill>
                <a:schemeClr val="bg2"/>
              </a:solidFill>
            </a:endParaRPr>
          </a:p>
        </p:txBody>
      </p:sp>
      <p:grpSp>
        <p:nvGrpSpPr>
          <p:cNvPr id="9219" name="Group 143"/>
          <p:cNvGrpSpPr>
            <a:grpSpLocks/>
          </p:cNvGrpSpPr>
          <p:nvPr/>
        </p:nvGrpSpPr>
        <p:grpSpPr bwMode="auto">
          <a:xfrm>
            <a:off x="3810000" y="3833813"/>
            <a:ext cx="2384425" cy="366712"/>
            <a:chOff x="2400" y="2415"/>
            <a:chExt cx="1502" cy="231"/>
          </a:xfrm>
        </p:grpSpPr>
        <p:grpSp>
          <p:nvGrpSpPr>
            <p:cNvPr id="9317" name="Group 139"/>
            <p:cNvGrpSpPr>
              <a:grpSpLocks/>
            </p:cNvGrpSpPr>
            <p:nvPr/>
          </p:nvGrpSpPr>
          <p:grpSpPr bwMode="auto">
            <a:xfrm>
              <a:off x="3305" y="2415"/>
              <a:ext cx="302" cy="225"/>
              <a:chOff x="3305" y="2426"/>
              <a:chExt cx="302" cy="225"/>
            </a:xfrm>
          </p:grpSpPr>
          <p:sp>
            <p:nvSpPr>
              <p:cNvPr id="9330" name="Text Box 128"/>
              <p:cNvSpPr txBox="1">
                <a:spLocks noChangeArrowheads="1"/>
              </p:cNvSpPr>
              <p:nvPr/>
            </p:nvSpPr>
            <p:spPr bwMode="auto">
              <a:xfrm flipV="1">
                <a:off x="3305" y="2426"/>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31" name="Line 129"/>
              <p:cNvSpPr>
                <a:spLocks noChangeShapeType="1"/>
              </p:cNvSpPr>
              <p:nvPr/>
            </p:nvSpPr>
            <p:spPr bwMode="auto">
              <a:xfrm flipH="1">
                <a:off x="3305" y="242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18" name="Group 140"/>
            <p:cNvGrpSpPr>
              <a:grpSpLocks/>
            </p:cNvGrpSpPr>
            <p:nvPr/>
          </p:nvGrpSpPr>
          <p:grpSpPr bwMode="auto">
            <a:xfrm>
              <a:off x="2997" y="2415"/>
              <a:ext cx="308" cy="231"/>
              <a:chOff x="2997" y="2426"/>
              <a:chExt cx="308" cy="231"/>
            </a:xfrm>
          </p:grpSpPr>
          <p:sp>
            <p:nvSpPr>
              <p:cNvPr id="9328" name="Text Box 127"/>
              <p:cNvSpPr txBox="1">
                <a:spLocks noChangeArrowheads="1"/>
              </p:cNvSpPr>
              <p:nvPr/>
            </p:nvSpPr>
            <p:spPr bwMode="auto">
              <a:xfrm flipV="1">
                <a:off x="3004" y="2426"/>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29" name="Line 130"/>
              <p:cNvSpPr>
                <a:spLocks noChangeShapeType="1"/>
              </p:cNvSpPr>
              <p:nvPr/>
            </p:nvSpPr>
            <p:spPr bwMode="auto">
              <a:xfrm flipH="1">
                <a:off x="2997"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19" name="Group 141"/>
            <p:cNvGrpSpPr>
              <a:grpSpLocks/>
            </p:cNvGrpSpPr>
            <p:nvPr/>
          </p:nvGrpSpPr>
          <p:grpSpPr bwMode="auto">
            <a:xfrm>
              <a:off x="2702" y="2415"/>
              <a:ext cx="309" cy="231"/>
              <a:chOff x="2702" y="2426"/>
              <a:chExt cx="309" cy="231"/>
            </a:xfrm>
          </p:grpSpPr>
          <p:sp>
            <p:nvSpPr>
              <p:cNvPr id="9326" name="Text Box 126"/>
              <p:cNvSpPr txBox="1">
                <a:spLocks noChangeArrowheads="1"/>
              </p:cNvSpPr>
              <p:nvPr/>
            </p:nvSpPr>
            <p:spPr bwMode="auto">
              <a:xfrm flipV="1">
                <a:off x="2702" y="2426"/>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27" name="Line 131"/>
              <p:cNvSpPr>
                <a:spLocks noChangeShapeType="1"/>
              </p:cNvSpPr>
              <p:nvPr/>
            </p:nvSpPr>
            <p:spPr bwMode="auto">
              <a:xfrm flipH="1">
                <a:off x="2709"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20" name="Group 142"/>
            <p:cNvGrpSpPr>
              <a:grpSpLocks/>
            </p:cNvGrpSpPr>
            <p:nvPr/>
          </p:nvGrpSpPr>
          <p:grpSpPr bwMode="auto">
            <a:xfrm>
              <a:off x="2400" y="2415"/>
              <a:ext cx="323" cy="231"/>
              <a:chOff x="2400" y="2426"/>
              <a:chExt cx="323" cy="231"/>
            </a:xfrm>
          </p:grpSpPr>
          <p:sp>
            <p:nvSpPr>
              <p:cNvPr id="9324" name="Text Box 125"/>
              <p:cNvSpPr txBox="1">
                <a:spLocks noChangeArrowheads="1"/>
              </p:cNvSpPr>
              <p:nvPr/>
            </p:nvSpPr>
            <p:spPr bwMode="auto">
              <a:xfrm flipV="1">
                <a:off x="2400" y="2426"/>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25" name="Line 132"/>
              <p:cNvSpPr>
                <a:spLocks noChangeShapeType="1"/>
              </p:cNvSpPr>
              <p:nvPr/>
            </p:nvSpPr>
            <p:spPr bwMode="auto">
              <a:xfrm flipH="1">
                <a:off x="2421" y="2432"/>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321" name="Group 138"/>
            <p:cNvGrpSpPr>
              <a:grpSpLocks/>
            </p:cNvGrpSpPr>
            <p:nvPr/>
          </p:nvGrpSpPr>
          <p:grpSpPr bwMode="auto">
            <a:xfrm>
              <a:off x="3600" y="2415"/>
              <a:ext cx="302" cy="225"/>
              <a:chOff x="3600" y="2415"/>
              <a:chExt cx="302" cy="225"/>
            </a:xfrm>
          </p:grpSpPr>
          <p:sp>
            <p:nvSpPr>
              <p:cNvPr id="9322" name="Text Box 133"/>
              <p:cNvSpPr txBox="1">
                <a:spLocks noChangeArrowheads="1"/>
              </p:cNvSpPr>
              <p:nvPr/>
            </p:nvSpPr>
            <p:spPr bwMode="auto">
              <a:xfrm flipV="1">
                <a:off x="3600" y="2415"/>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23" name="Line 134"/>
              <p:cNvSpPr>
                <a:spLocks noChangeShapeType="1"/>
              </p:cNvSpPr>
              <p:nvPr/>
            </p:nvSpPr>
            <p:spPr bwMode="auto">
              <a:xfrm flipH="1">
                <a:off x="3600" y="241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
        <p:nvSpPr>
          <p:cNvPr id="9220" name="Line 137"/>
          <p:cNvSpPr>
            <a:spLocks noChangeShapeType="1"/>
          </p:cNvSpPr>
          <p:nvPr/>
        </p:nvSpPr>
        <p:spPr bwMode="auto">
          <a:xfrm flipV="1">
            <a:off x="7924800" y="3962400"/>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1" name="Line 136"/>
          <p:cNvSpPr>
            <a:spLocks noChangeShapeType="1"/>
          </p:cNvSpPr>
          <p:nvPr/>
        </p:nvSpPr>
        <p:spPr bwMode="auto">
          <a:xfrm flipV="1">
            <a:off x="3810000" y="3962400"/>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222"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dirty="0">
                <a:solidFill>
                  <a:schemeClr val="tx1"/>
                </a:solidFill>
              </a:rPr>
              <a:t>B-Tree Example</a:t>
            </a:r>
          </a:p>
        </p:txBody>
      </p:sp>
      <p:sp>
        <p:nvSpPr>
          <p:cNvPr id="9223" name="Line 3"/>
          <p:cNvSpPr>
            <a:spLocks noChangeShapeType="1"/>
          </p:cNvSpPr>
          <p:nvPr/>
        </p:nvSpPr>
        <p:spPr bwMode="auto">
          <a:xfrm flipH="1">
            <a:off x="1577975" y="2316163"/>
            <a:ext cx="1797050" cy="2413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4" name="Line 4"/>
          <p:cNvSpPr>
            <a:spLocks noChangeShapeType="1"/>
          </p:cNvSpPr>
          <p:nvPr/>
        </p:nvSpPr>
        <p:spPr bwMode="auto">
          <a:xfrm>
            <a:off x="3810000" y="2286000"/>
            <a:ext cx="3995738" cy="149383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5" name="Line 5"/>
          <p:cNvSpPr>
            <a:spLocks noChangeShapeType="1"/>
          </p:cNvSpPr>
          <p:nvPr/>
        </p:nvSpPr>
        <p:spPr bwMode="auto">
          <a:xfrm>
            <a:off x="2098675" y="2832100"/>
            <a:ext cx="2854325" cy="9017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6" name="Line 6"/>
          <p:cNvSpPr>
            <a:spLocks noChangeShapeType="1"/>
          </p:cNvSpPr>
          <p:nvPr/>
        </p:nvSpPr>
        <p:spPr bwMode="auto">
          <a:xfrm>
            <a:off x="1828800" y="2971800"/>
            <a:ext cx="1143000" cy="8382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7" name="Line 7"/>
          <p:cNvSpPr>
            <a:spLocks noChangeShapeType="1"/>
          </p:cNvSpPr>
          <p:nvPr/>
        </p:nvSpPr>
        <p:spPr bwMode="auto">
          <a:xfrm flipH="1">
            <a:off x="1219200" y="2817813"/>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8" name="Line 8"/>
          <p:cNvSpPr>
            <a:spLocks noChangeShapeType="1"/>
          </p:cNvSpPr>
          <p:nvPr/>
        </p:nvSpPr>
        <p:spPr bwMode="auto">
          <a:xfrm flipH="1">
            <a:off x="5867400" y="3962400"/>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29" name="Line 9"/>
          <p:cNvSpPr>
            <a:spLocks noChangeShapeType="1"/>
          </p:cNvSpPr>
          <p:nvPr/>
        </p:nvSpPr>
        <p:spPr bwMode="auto">
          <a:xfrm flipH="1">
            <a:off x="1828800" y="3962400"/>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30" name="Text Box 10"/>
          <p:cNvSpPr txBox="1">
            <a:spLocks noChangeArrowheads="1"/>
          </p:cNvSpPr>
          <p:nvPr/>
        </p:nvSpPr>
        <p:spPr bwMode="auto">
          <a:xfrm flipV="1">
            <a:off x="3135313" y="2111375"/>
            <a:ext cx="477837" cy="358775"/>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1" name="Text Box 11"/>
          <p:cNvSpPr txBox="1">
            <a:spLocks noChangeArrowheads="1"/>
          </p:cNvSpPr>
          <p:nvPr/>
        </p:nvSpPr>
        <p:spPr bwMode="auto">
          <a:xfrm flipV="1">
            <a:off x="3613150" y="2111375"/>
            <a:ext cx="479425" cy="358775"/>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2" name="Text Box 12"/>
          <p:cNvSpPr txBox="1">
            <a:spLocks noChangeArrowheads="1"/>
          </p:cNvSpPr>
          <p:nvPr/>
        </p:nvSpPr>
        <p:spPr bwMode="auto">
          <a:xfrm flipV="1">
            <a:off x="1577975" y="2611438"/>
            <a:ext cx="477838" cy="358775"/>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3" name="Text Box 13"/>
          <p:cNvSpPr txBox="1">
            <a:spLocks noChangeArrowheads="1"/>
          </p:cNvSpPr>
          <p:nvPr/>
        </p:nvSpPr>
        <p:spPr bwMode="auto">
          <a:xfrm flipV="1">
            <a:off x="1098550" y="2611438"/>
            <a:ext cx="479425" cy="358775"/>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4" name="Text Box 14"/>
          <p:cNvSpPr txBox="1">
            <a:spLocks noChangeArrowheads="1"/>
          </p:cNvSpPr>
          <p:nvPr/>
        </p:nvSpPr>
        <p:spPr bwMode="auto">
          <a:xfrm flipV="1">
            <a:off x="2055813" y="2611438"/>
            <a:ext cx="481012" cy="358775"/>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5" name="Text Box 27"/>
          <p:cNvSpPr txBox="1">
            <a:spLocks noChangeArrowheads="1"/>
          </p:cNvSpPr>
          <p:nvPr/>
        </p:nvSpPr>
        <p:spPr bwMode="auto">
          <a:xfrm flipV="1">
            <a:off x="6846888" y="3635375"/>
            <a:ext cx="479425" cy="360363"/>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6" name="Text Box 28"/>
          <p:cNvSpPr txBox="1">
            <a:spLocks noChangeArrowheads="1"/>
          </p:cNvSpPr>
          <p:nvPr/>
        </p:nvSpPr>
        <p:spPr bwMode="auto">
          <a:xfrm flipV="1">
            <a:off x="7326313" y="3635375"/>
            <a:ext cx="477837" cy="360363"/>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7" name="Text Box 29"/>
          <p:cNvSpPr txBox="1">
            <a:spLocks noChangeArrowheads="1"/>
          </p:cNvSpPr>
          <p:nvPr/>
        </p:nvSpPr>
        <p:spPr bwMode="auto">
          <a:xfrm flipV="1">
            <a:off x="7804150" y="3635375"/>
            <a:ext cx="479425" cy="360363"/>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8" name="Text Box 30"/>
          <p:cNvSpPr txBox="1">
            <a:spLocks noChangeArrowheads="1"/>
          </p:cNvSpPr>
          <p:nvPr/>
        </p:nvSpPr>
        <p:spPr bwMode="auto">
          <a:xfrm flipV="1">
            <a:off x="8283575" y="3635375"/>
            <a:ext cx="479425" cy="360363"/>
          </a:xfrm>
          <a:prstGeom prst="rect">
            <a:avLst/>
          </a:prstGeom>
          <a:solidFill>
            <a:srgbClr val="FFFFFF"/>
          </a:solidFill>
          <a:ln w="9525">
            <a:solidFill>
              <a:srgbClr val="000000"/>
            </a:solidFill>
            <a:miter lim="800000"/>
            <a:headEnd/>
            <a:tailEnd/>
          </a:ln>
        </p:spPr>
        <p:txBody>
          <a:bodyPr rot="10800000"/>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p:txBody>
      </p:sp>
      <p:sp>
        <p:nvSpPr>
          <p:cNvPr id="9239" name="Text Box 31"/>
          <p:cNvSpPr txBox="1">
            <a:spLocks noChangeArrowheads="1"/>
          </p:cNvSpPr>
          <p:nvPr/>
        </p:nvSpPr>
        <p:spPr bwMode="auto">
          <a:xfrm>
            <a:off x="7566025" y="34290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51</a:t>
            </a:r>
          </a:p>
        </p:txBody>
      </p:sp>
      <p:sp>
        <p:nvSpPr>
          <p:cNvPr id="9240" name="Text Box 32"/>
          <p:cNvSpPr txBox="1">
            <a:spLocks noChangeArrowheads="1"/>
          </p:cNvSpPr>
          <p:nvPr/>
        </p:nvSpPr>
        <p:spPr bwMode="auto">
          <a:xfrm>
            <a:off x="8043863" y="3429000"/>
            <a:ext cx="479425"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62</a:t>
            </a:r>
          </a:p>
        </p:txBody>
      </p:sp>
      <p:sp>
        <p:nvSpPr>
          <p:cNvPr id="9241" name="Text Box 33"/>
          <p:cNvSpPr txBox="1">
            <a:spLocks noChangeArrowheads="1"/>
          </p:cNvSpPr>
          <p:nvPr/>
        </p:nvSpPr>
        <p:spPr bwMode="auto">
          <a:xfrm>
            <a:off x="7085013" y="3429000"/>
            <a:ext cx="481012"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42</a:t>
            </a:r>
          </a:p>
        </p:txBody>
      </p:sp>
      <p:sp>
        <p:nvSpPr>
          <p:cNvPr id="9242" name="Text Box 57"/>
          <p:cNvSpPr txBox="1">
            <a:spLocks noChangeArrowheads="1"/>
          </p:cNvSpPr>
          <p:nvPr/>
        </p:nvSpPr>
        <p:spPr bwMode="auto">
          <a:xfrm>
            <a:off x="1339850" y="2403475"/>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9243" name="Text Box 58"/>
          <p:cNvSpPr txBox="1">
            <a:spLocks noChangeArrowheads="1"/>
          </p:cNvSpPr>
          <p:nvPr/>
        </p:nvSpPr>
        <p:spPr bwMode="auto">
          <a:xfrm>
            <a:off x="1817688" y="2403475"/>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9244" name="Text Box 73"/>
          <p:cNvSpPr txBox="1">
            <a:spLocks noChangeArrowheads="1"/>
          </p:cNvSpPr>
          <p:nvPr/>
        </p:nvSpPr>
        <p:spPr bwMode="auto">
          <a:xfrm>
            <a:off x="3375025" y="19050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grpSp>
        <p:nvGrpSpPr>
          <p:cNvPr id="9245" name="Group 79"/>
          <p:cNvGrpSpPr>
            <a:grpSpLocks/>
          </p:cNvGrpSpPr>
          <p:nvPr/>
        </p:nvGrpSpPr>
        <p:grpSpPr bwMode="auto">
          <a:xfrm>
            <a:off x="6999288" y="5424488"/>
            <a:ext cx="1916112" cy="366712"/>
            <a:chOff x="4011" y="2730"/>
            <a:chExt cx="1207" cy="231"/>
          </a:xfrm>
        </p:grpSpPr>
        <p:sp>
          <p:nvSpPr>
            <p:cNvPr id="9309" name="Text Box 45"/>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10" name="Text Box 46"/>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11" name="Text Box 47"/>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12" name="Text Box 48"/>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13" name="Line 5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4" name="Line 7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5" name="Line 7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16" name="Line 7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46" name="Group 80"/>
          <p:cNvGrpSpPr>
            <a:grpSpLocks/>
          </p:cNvGrpSpPr>
          <p:nvPr/>
        </p:nvGrpSpPr>
        <p:grpSpPr bwMode="auto">
          <a:xfrm>
            <a:off x="4941888" y="5424488"/>
            <a:ext cx="1916112" cy="366712"/>
            <a:chOff x="4011" y="2730"/>
            <a:chExt cx="1207" cy="231"/>
          </a:xfrm>
        </p:grpSpPr>
        <p:sp>
          <p:nvSpPr>
            <p:cNvPr id="9301" name="Text Box 81"/>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02" name="Text Box 82"/>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03" name="Text Box 83"/>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04" name="Text Box 84"/>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305" name="Line 85"/>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6" name="Line 86"/>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7" name="Line 87"/>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8" name="Line 88"/>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47" name="Group 89"/>
          <p:cNvGrpSpPr>
            <a:grpSpLocks/>
          </p:cNvGrpSpPr>
          <p:nvPr/>
        </p:nvGrpSpPr>
        <p:grpSpPr bwMode="auto">
          <a:xfrm>
            <a:off x="2808288" y="5424488"/>
            <a:ext cx="1916112" cy="366712"/>
            <a:chOff x="4011" y="2730"/>
            <a:chExt cx="1207" cy="231"/>
          </a:xfrm>
        </p:grpSpPr>
        <p:sp>
          <p:nvSpPr>
            <p:cNvPr id="9293" name="Text Box 90"/>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94" name="Text Box 91"/>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95" name="Text Box 92"/>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96" name="Text Box 93"/>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97" name="Line 94"/>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8" name="Line 95"/>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9" name="Line 96"/>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300" name="Line 97"/>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48" name="Group 98"/>
          <p:cNvGrpSpPr>
            <a:grpSpLocks/>
          </p:cNvGrpSpPr>
          <p:nvPr/>
        </p:nvGrpSpPr>
        <p:grpSpPr bwMode="auto">
          <a:xfrm>
            <a:off x="152400" y="3851275"/>
            <a:ext cx="1916113" cy="366713"/>
            <a:chOff x="4011" y="2730"/>
            <a:chExt cx="1207" cy="231"/>
          </a:xfrm>
        </p:grpSpPr>
        <p:sp>
          <p:nvSpPr>
            <p:cNvPr id="9285" name="Text Box 99"/>
            <p:cNvSpPr txBox="1">
              <a:spLocks noChangeArrowheads="1"/>
            </p:cNvSpPr>
            <p:nvPr/>
          </p:nvSpPr>
          <p:spPr bwMode="auto">
            <a:xfrm flipV="1">
              <a:off x="4011"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6" name="Text Box 100"/>
            <p:cNvSpPr txBox="1">
              <a:spLocks noChangeArrowheads="1"/>
            </p:cNvSpPr>
            <p:nvPr/>
          </p:nvSpPr>
          <p:spPr bwMode="auto">
            <a:xfrm flipV="1">
              <a:off x="4313"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7" name="Text Box 101"/>
            <p:cNvSpPr txBox="1">
              <a:spLocks noChangeArrowheads="1"/>
            </p:cNvSpPr>
            <p:nvPr/>
          </p:nvSpPr>
          <p:spPr bwMode="auto">
            <a:xfrm flipV="1">
              <a:off x="4615" y="2730"/>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8" name="Text Box 102"/>
            <p:cNvSpPr txBox="1">
              <a:spLocks noChangeArrowheads="1"/>
            </p:cNvSpPr>
            <p:nvPr/>
          </p:nvSpPr>
          <p:spPr bwMode="auto">
            <a:xfrm flipV="1">
              <a:off x="4916" y="2730"/>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9" name="Line 103"/>
            <p:cNvSpPr>
              <a:spLocks noChangeShapeType="1"/>
            </p:cNvSpPr>
            <p:nvPr/>
          </p:nvSpPr>
          <p:spPr bwMode="auto">
            <a:xfrm flipH="1">
              <a:off x="4916" y="2730"/>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0" name="Line 104"/>
            <p:cNvSpPr>
              <a:spLocks noChangeShapeType="1"/>
            </p:cNvSpPr>
            <p:nvPr/>
          </p:nvSpPr>
          <p:spPr bwMode="auto">
            <a:xfrm flipH="1">
              <a:off x="4608"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1" name="Line 105"/>
            <p:cNvSpPr>
              <a:spLocks noChangeShapeType="1"/>
            </p:cNvSpPr>
            <p:nvPr/>
          </p:nvSpPr>
          <p:spPr bwMode="auto">
            <a:xfrm flipH="1">
              <a:off x="4320"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92" name="Line 106"/>
            <p:cNvSpPr>
              <a:spLocks noChangeShapeType="1"/>
            </p:cNvSpPr>
            <p:nvPr/>
          </p:nvSpPr>
          <p:spPr bwMode="auto">
            <a:xfrm flipH="1">
              <a:off x="4032" y="2736"/>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49" name="Group 116"/>
          <p:cNvGrpSpPr>
            <a:grpSpLocks/>
          </p:cNvGrpSpPr>
          <p:nvPr/>
        </p:nvGrpSpPr>
        <p:grpSpPr bwMode="auto">
          <a:xfrm>
            <a:off x="1154113" y="5424488"/>
            <a:ext cx="1436687" cy="366712"/>
            <a:chOff x="336" y="3369"/>
            <a:chExt cx="905" cy="231"/>
          </a:xfrm>
        </p:grpSpPr>
        <p:sp>
          <p:nvSpPr>
            <p:cNvPr id="9279" name="Text Box 10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0" name="Text Box 10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1" name="Text Box 11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82" name="Line 113"/>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3" name="Line 114"/>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84" name="Line 115"/>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9250" name="Group 117"/>
          <p:cNvGrpSpPr>
            <a:grpSpLocks/>
          </p:cNvGrpSpPr>
          <p:nvPr/>
        </p:nvGrpSpPr>
        <p:grpSpPr bwMode="auto">
          <a:xfrm>
            <a:off x="2209800" y="3851275"/>
            <a:ext cx="1436688" cy="366713"/>
            <a:chOff x="336" y="3369"/>
            <a:chExt cx="905" cy="231"/>
          </a:xfrm>
        </p:grpSpPr>
        <p:sp>
          <p:nvSpPr>
            <p:cNvPr id="9273" name="Text Box 118"/>
            <p:cNvSpPr txBox="1">
              <a:spLocks noChangeArrowheads="1"/>
            </p:cNvSpPr>
            <p:nvPr/>
          </p:nvSpPr>
          <p:spPr bwMode="auto">
            <a:xfrm flipV="1">
              <a:off x="336" y="3369"/>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74" name="Text Box 119"/>
            <p:cNvSpPr txBox="1">
              <a:spLocks noChangeArrowheads="1"/>
            </p:cNvSpPr>
            <p:nvPr/>
          </p:nvSpPr>
          <p:spPr bwMode="auto">
            <a:xfrm flipV="1">
              <a:off x="638" y="3369"/>
              <a:ext cx="302"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75" name="Text Box 120"/>
            <p:cNvSpPr txBox="1">
              <a:spLocks noChangeArrowheads="1"/>
            </p:cNvSpPr>
            <p:nvPr/>
          </p:nvSpPr>
          <p:spPr bwMode="auto">
            <a:xfrm flipV="1">
              <a:off x="940" y="3369"/>
              <a:ext cx="301" cy="22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sz="1600">
                <a:latin typeface="Times New Roman" panose="02020603050405020304" pitchFamily="18" charset="0"/>
              </a:endParaRPr>
            </a:p>
            <a:p>
              <a:endParaRPr lang="en-US" altLang="en-US" sz="1600">
                <a:latin typeface="Times New Roman" panose="02020603050405020304" pitchFamily="18" charset="0"/>
              </a:endParaRPr>
            </a:p>
          </p:txBody>
        </p:sp>
        <p:sp>
          <p:nvSpPr>
            <p:cNvPr id="9276" name="Line 121"/>
            <p:cNvSpPr>
              <a:spLocks noChangeShapeType="1"/>
            </p:cNvSpPr>
            <p:nvPr/>
          </p:nvSpPr>
          <p:spPr bwMode="auto">
            <a:xfrm flipH="1">
              <a:off x="933"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7" name="Line 122"/>
            <p:cNvSpPr>
              <a:spLocks noChangeShapeType="1"/>
            </p:cNvSpPr>
            <p:nvPr/>
          </p:nvSpPr>
          <p:spPr bwMode="auto">
            <a:xfrm flipH="1">
              <a:off x="645"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278" name="Line 123"/>
            <p:cNvSpPr>
              <a:spLocks noChangeShapeType="1"/>
            </p:cNvSpPr>
            <p:nvPr/>
          </p:nvSpPr>
          <p:spPr bwMode="auto">
            <a:xfrm flipH="1">
              <a:off x="357" y="3375"/>
              <a:ext cx="302" cy="22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9251" name="Text Box 49"/>
          <p:cNvSpPr txBox="1">
            <a:spLocks noChangeArrowheads="1"/>
          </p:cNvSpPr>
          <p:nvPr/>
        </p:nvSpPr>
        <p:spPr bwMode="auto">
          <a:xfrm>
            <a:off x="5648325" y="5207000"/>
            <a:ext cx="481013"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55</a:t>
            </a:r>
          </a:p>
          <a:p>
            <a:endParaRPr lang="en-US" altLang="en-US" sz="1600">
              <a:latin typeface="Times New Roman" panose="02020603050405020304" pitchFamily="18" charset="0"/>
            </a:endParaRPr>
          </a:p>
        </p:txBody>
      </p:sp>
      <p:sp>
        <p:nvSpPr>
          <p:cNvPr id="9252" name="Text Box 50"/>
          <p:cNvSpPr txBox="1">
            <a:spLocks noChangeArrowheads="1"/>
          </p:cNvSpPr>
          <p:nvPr/>
        </p:nvSpPr>
        <p:spPr bwMode="auto">
          <a:xfrm>
            <a:off x="6129338" y="5207000"/>
            <a:ext cx="477837"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60</a:t>
            </a:r>
          </a:p>
          <a:p>
            <a:endParaRPr lang="en-US" altLang="en-US" sz="1600">
              <a:latin typeface="Times New Roman" panose="02020603050405020304" pitchFamily="18" charset="0"/>
            </a:endParaRPr>
          </a:p>
        </p:txBody>
      </p:sp>
      <p:sp>
        <p:nvSpPr>
          <p:cNvPr id="9253" name="Text Box 51"/>
          <p:cNvSpPr txBox="1">
            <a:spLocks noChangeArrowheads="1"/>
          </p:cNvSpPr>
          <p:nvPr/>
        </p:nvSpPr>
        <p:spPr bwMode="auto">
          <a:xfrm>
            <a:off x="7716838" y="5216525"/>
            <a:ext cx="481012"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70</a:t>
            </a:r>
          </a:p>
          <a:p>
            <a:endParaRPr lang="en-US" altLang="en-US" sz="1600">
              <a:latin typeface="Times New Roman" panose="02020603050405020304" pitchFamily="18" charset="0"/>
            </a:endParaRPr>
          </a:p>
        </p:txBody>
      </p:sp>
      <p:sp>
        <p:nvSpPr>
          <p:cNvPr id="9254" name="Text Box 52"/>
          <p:cNvSpPr txBox="1">
            <a:spLocks noChangeArrowheads="1"/>
          </p:cNvSpPr>
          <p:nvPr/>
        </p:nvSpPr>
        <p:spPr bwMode="auto">
          <a:xfrm>
            <a:off x="7239000" y="5216525"/>
            <a:ext cx="477838"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64</a:t>
            </a:r>
          </a:p>
          <a:p>
            <a:endParaRPr lang="en-US" altLang="en-US" sz="1600">
              <a:latin typeface="Times New Roman" panose="02020603050405020304" pitchFamily="18" charset="0"/>
            </a:endParaRPr>
          </a:p>
        </p:txBody>
      </p:sp>
      <p:sp>
        <p:nvSpPr>
          <p:cNvPr id="9255" name="Text Box 53"/>
          <p:cNvSpPr txBox="1">
            <a:spLocks noChangeArrowheads="1"/>
          </p:cNvSpPr>
          <p:nvPr/>
        </p:nvSpPr>
        <p:spPr bwMode="auto">
          <a:xfrm>
            <a:off x="8197850" y="5216525"/>
            <a:ext cx="477838"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90</a:t>
            </a:r>
          </a:p>
          <a:p>
            <a:endParaRPr lang="en-US" altLang="en-US" sz="1600">
              <a:latin typeface="Times New Roman" panose="02020603050405020304" pitchFamily="18" charset="0"/>
            </a:endParaRPr>
          </a:p>
        </p:txBody>
      </p:sp>
      <p:sp>
        <p:nvSpPr>
          <p:cNvPr id="9256" name="Text Box 56"/>
          <p:cNvSpPr txBox="1">
            <a:spLocks noChangeArrowheads="1"/>
          </p:cNvSpPr>
          <p:nvPr/>
        </p:nvSpPr>
        <p:spPr bwMode="auto">
          <a:xfrm>
            <a:off x="3090863" y="5207000"/>
            <a:ext cx="477837"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45</a:t>
            </a:r>
          </a:p>
          <a:p>
            <a:endParaRPr lang="en-US" altLang="en-US" sz="1600">
              <a:latin typeface="Times New Roman" panose="02020603050405020304" pitchFamily="18" charset="0"/>
            </a:endParaRPr>
          </a:p>
        </p:txBody>
      </p:sp>
      <p:sp>
        <p:nvSpPr>
          <p:cNvPr id="9257" name="Text Box 59"/>
          <p:cNvSpPr txBox="1">
            <a:spLocks noChangeArrowheads="1"/>
          </p:cNvSpPr>
          <p:nvPr/>
        </p:nvSpPr>
        <p:spPr bwMode="auto">
          <a:xfrm>
            <a:off x="392113" y="3636963"/>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9258" name="Text Box 60"/>
          <p:cNvSpPr txBox="1">
            <a:spLocks noChangeArrowheads="1"/>
          </p:cNvSpPr>
          <p:nvPr/>
        </p:nvSpPr>
        <p:spPr bwMode="auto">
          <a:xfrm>
            <a:off x="869950" y="3636963"/>
            <a:ext cx="479425"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9259" name="Text Box 61"/>
          <p:cNvSpPr txBox="1">
            <a:spLocks noChangeArrowheads="1"/>
          </p:cNvSpPr>
          <p:nvPr/>
        </p:nvSpPr>
        <p:spPr bwMode="auto">
          <a:xfrm>
            <a:off x="1349375" y="3636963"/>
            <a:ext cx="477838"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a:t>
            </a:r>
          </a:p>
        </p:txBody>
      </p:sp>
      <p:sp>
        <p:nvSpPr>
          <p:cNvPr id="9260" name="Text Box 62"/>
          <p:cNvSpPr txBox="1">
            <a:spLocks noChangeArrowheads="1"/>
          </p:cNvSpPr>
          <p:nvPr/>
        </p:nvSpPr>
        <p:spPr bwMode="auto">
          <a:xfrm>
            <a:off x="2460625" y="3636963"/>
            <a:ext cx="477838"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9261" name="Text Box 63"/>
          <p:cNvSpPr txBox="1">
            <a:spLocks noChangeArrowheads="1"/>
          </p:cNvSpPr>
          <p:nvPr/>
        </p:nvSpPr>
        <p:spPr bwMode="auto">
          <a:xfrm>
            <a:off x="2938463" y="3636963"/>
            <a:ext cx="479425"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9262" name="Text Box 64"/>
          <p:cNvSpPr txBox="1">
            <a:spLocks noChangeArrowheads="1"/>
          </p:cNvSpPr>
          <p:nvPr/>
        </p:nvSpPr>
        <p:spPr bwMode="auto">
          <a:xfrm>
            <a:off x="3994150" y="3636963"/>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13</a:t>
            </a:r>
          </a:p>
        </p:txBody>
      </p:sp>
      <p:sp>
        <p:nvSpPr>
          <p:cNvPr id="9263" name="Text Box 65"/>
          <p:cNvSpPr txBox="1">
            <a:spLocks noChangeArrowheads="1"/>
          </p:cNvSpPr>
          <p:nvPr/>
        </p:nvSpPr>
        <p:spPr bwMode="auto">
          <a:xfrm>
            <a:off x="4475163" y="3636963"/>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15</a:t>
            </a:r>
          </a:p>
        </p:txBody>
      </p:sp>
      <p:sp>
        <p:nvSpPr>
          <p:cNvPr id="9264" name="Text Box 66"/>
          <p:cNvSpPr txBox="1">
            <a:spLocks noChangeArrowheads="1"/>
          </p:cNvSpPr>
          <p:nvPr/>
        </p:nvSpPr>
        <p:spPr bwMode="auto">
          <a:xfrm>
            <a:off x="4953000" y="3636963"/>
            <a:ext cx="477838"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18</a:t>
            </a:r>
          </a:p>
        </p:txBody>
      </p:sp>
      <p:sp>
        <p:nvSpPr>
          <p:cNvPr id="9265" name="Text Box 67"/>
          <p:cNvSpPr txBox="1">
            <a:spLocks noChangeArrowheads="1"/>
          </p:cNvSpPr>
          <p:nvPr/>
        </p:nvSpPr>
        <p:spPr bwMode="auto">
          <a:xfrm>
            <a:off x="5430838" y="3636963"/>
            <a:ext cx="479425"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9266" name="Text Box 68"/>
          <p:cNvSpPr txBox="1">
            <a:spLocks noChangeArrowheads="1"/>
          </p:cNvSpPr>
          <p:nvPr/>
        </p:nvSpPr>
        <p:spPr bwMode="auto">
          <a:xfrm>
            <a:off x="1362075" y="5207000"/>
            <a:ext cx="477838"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27</a:t>
            </a:r>
          </a:p>
          <a:p>
            <a:endParaRPr lang="en-US" altLang="en-US" sz="1600">
              <a:latin typeface="Times New Roman" panose="02020603050405020304" pitchFamily="18" charset="0"/>
            </a:endParaRPr>
          </a:p>
        </p:txBody>
      </p:sp>
      <p:sp>
        <p:nvSpPr>
          <p:cNvPr id="9267" name="Text Box 69"/>
          <p:cNvSpPr txBox="1">
            <a:spLocks noChangeArrowheads="1"/>
          </p:cNvSpPr>
          <p:nvPr/>
        </p:nvSpPr>
        <p:spPr bwMode="auto">
          <a:xfrm>
            <a:off x="1839913" y="5207000"/>
            <a:ext cx="477837"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29</a:t>
            </a:r>
          </a:p>
          <a:p>
            <a:endParaRPr lang="en-US" altLang="en-US" sz="1600">
              <a:latin typeface="Times New Roman" panose="02020603050405020304" pitchFamily="18" charset="0"/>
            </a:endParaRPr>
          </a:p>
        </p:txBody>
      </p:sp>
      <p:sp>
        <p:nvSpPr>
          <p:cNvPr id="9268" name="Text Box 70"/>
          <p:cNvSpPr txBox="1">
            <a:spLocks noChangeArrowheads="1"/>
          </p:cNvSpPr>
          <p:nvPr/>
        </p:nvSpPr>
        <p:spPr bwMode="auto">
          <a:xfrm>
            <a:off x="3568700" y="5207000"/>
            <a:ext cx="481013"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46</a:t>
            </a:r>
          </a:p>
          <a:p>
            <a:endParaRPr lang="en-US" altLang="en-US" sz="1600">
              <a:latin typeface="Times New Roman" panose="02020603050405020304" pitchFamily="18" charset="0"/>
            </a:endParaRPr>
          </a:p>
        </p:txBody>
      </p:sp>
      <p:sp>
        <p:nvSpPr>
          <p:cNvPr id="9269" name="Text Box 71"/>
          <p:cNvSpPr txBox="1">
            <a:spLocks noChangeArrowheads="1"/>
          </p:cNvSpPr>
          <p:nvPr/>
        </p:nvSpPr>
        <p:spPr bwMode="auto">
          <a:xfrm>
            <a:off x="4049713" y="5207000"/>
            <a:ext cx="477837"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48</a:t>
            </a:r>
          </a:p>
          <a:p>
            <a:endParaRPr lang="en-US" altLang="en-US" sz="1600">
              <a:latin typeface="Times New Roman" panose="02020603050405020304" pitchFamily="18" charset="0"/>
            </a:endParaRPr>
          </a:p>
        </p:txBody>
      </p:sp>
      <p:sp>
        <p:nvSpPr>
          <p:cNvPr id="9270" name="Text Box 72"/>
          <p:cNvSpPr txBox="1">
            <a:spLocks noChangeArrowheads="1"/>
          </p:cNvSpPr>
          <p:nvPr/>
        </p:nvSpPr>
        <p:spPr bwMode="auto">
          <a:xfrm>
            <a:off x="5170488" y="5207000"/>
            <a:ext cx="477837" cy="358775"/>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53</a:t>
            </a:r>
          </a:p>
          <a:p>
            <a:endParaRPr lang="en-US" altLang="en-US" sz="1600">
              <a:latin typeface="Times New Roman" panose="02020603050405020304" pitchFamily="18" charset="0"/>
            </a:endParaRPr>
          </a:p>
        </p:txBody>
      </p:sp>
      <p:sp>
        <p:nvSpPr>
          <p:cNvPr id="9271" name="Text Box 144"/>
          <p:cNvSpPr txBox="1">
            <a:spLocks noChangeArrowheads="1"/>
          </p:cNvSpPr>
          <p:nvPr/>
        </p:nvSpPr>
        <p:spPr bwMode="auto">
          <a:xfrm>
            <a:off x="6172200" y="1905000"/>
            <a:ext cx="2667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a:t>A B-tree of </a:t>
            </a:r>
            <a:r>
              <a:rPr lang="en-US" altLang="en-US" b="1"/>
              <a:t>order 5</a:t>
            </a:r>
            <a:r>
              <a:rPr lang="en-US" altLang="en-US"/>
              <a:t> containing 26 items</a:t>
            </a:r>
            <a:endParaRPr lang="en-US" altLang="en-US" sz="2400">
              <a:latin typeface="Times" panose="02020603050405020304" pitchFamily="18" charset="0"/>
            </a:endParaRPr>
          </a:p>
        </p:txBody>
      </p:sp>
      <p:sp>
        <p:nvSpPr>
          <p:cNvPr id="29841" name="Text Box 145"/>
          <p:cNvSpPr txBox="1">
            <a:spLocks noChangeArrowheads="1"/>
          </p:cNvSpPr>
          <p:nvPr/>
        </p:nvSpPr>
        <p:spPr bwMode="auto">
          <a:xfrm>
            <a:off x="441325" y="5851525"/>
            <a:ext cx="4195763"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GB" altLang="en-US" sz="1600" i="1">
                <a:effectLst>
                  <a:outerShdw blurRad="38100" dist="38100" dir="2700000" algn="tl">
                    <a:srgbClr val="C0C0C0"/>
                  </a:outerShdw>
                </a:effectLst>
              </a:rPr>
              <a:t>Note that all the leaves are at the same level</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608269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69E668DC-23B8-4F51-8C6B-59C013B7BEC5}" type="slidenum">
              <a:rPr lang="en-US" altLang="en-US" sz="1400">
                <a:solidFill>
                  <a:schemeClr val="bg2"/>
                </a:solidFill>
              </a:rPr>
              <a:pPr/>
              <a:t>15</a:t>
            </a:fld>
            <a:endParaRPr lang="en-US" altLang="en-US" sz="1400">
              <a:solidFill>
                <a:schemeClr val="bg2"/>
              </a:solidFill>
            </a:endParaRPr>
          </a:p>
        </p:txBody>
      </p:sp>
      <p:sp>
        <p:nvSpPr>
          <p:cNvPr id="10243" name="Rectangle 3"/>
          <p:cNvSpPr>
            <a:spLocks noGrp="1" noChangeArrowheads="1"/>
          </p:cNvSpPr>
          <p:nvPr>
            <p:ph type="body" idx="1"/>
          </p:nvPr>
        </p:nvSpPr>
        <p:spPr>
          <a:xfrm>
            <a:off x="457200" y="1848623"/>
            <a:ext cx="8229600" cy="4525963"/>
          </a:xfrm>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85000" lnSpcReduction="20000"/>
          </a:bodyPr>
          <a:lstStyle/>
          <a:p>
            <a:pPr>
              <a:lnSpc>
                <a:spcPct val="90000"/>
              </a:lnSpc>
            </a:pPr>
            <a:r>
              <a:rPr lang="en-US" altLang="en-US"/>
              <a:t>Suppose we start with an empty B-tree and keys arrive in the following order:1  12  8  2  25  5  14  28  17  7  52  16  48  68  3  26  29  53  55  45</a:t>
            </a:r>
          </a:p>
          <a:p>
            <a:pPr>
              <a:lnSpc>
                <a:spcPct val="90000"/>
              </a:lnSpc>
            </a:pPr>
            <a:r>
              <a:rPr lang="en-US" altLang="en-US"/>
              <a:t>We want to construct a B-tree of order 5</a:t>
            </a:r>
          </a:p>
          <a:p>
            <a:pPr>
              <a:lnSpc>
                <a:spcPct val="90000"/>
              </a:lnSpc>
            </a:pPr>
            <a:r>
              <a:rPr lang="en-US" altLang="en-US"/>
              <a:t>The first four items go into the root:</a:t>
            </a:r>
          </a:p>
          <a:p>
            <a:pPr>
              <a:lnSpc>
                <a:spcPct val="90000"/>
              </a:lnSpc>
            </a:pPr>
            <a:endParaRPr lang="en-US" altLang="en-US"/>
          </a:p>
          <a:p>
            <a:pPr>
              <a:lnSpc>
                <a:spcPct val="90000"/>
              </a:lnSpc>
            </a:pPr>
            <a:endParaRPr lang="en-US" altLang="en-US"/>
          </a:p>
          <a:p>
            <a:pPr>
              <a:lnSpc>
                <a:spcPct val="90000"/>
              </a:lnSpc>
            </a:pPr>
            <a:endParaRPr lang="en-US" altLang="en-US"/>
          </a:p>
          <a:p>
            <a:pPr>
              <a:lnSpc>
                <a:spcPct val="90000"/>
              </a:lnSpc>
            </a:pPr>
            <a:r>
              <a:rPr lang="en-US" altLang="en-US"/>
              <a:t>To put the fifth item in the root would violate condition 5</a:t>
            </a:r>
          </a:p>
          <a:p>
            <a:pPr>
              <a:lnSpc>
                <a:spcPct val="90000"/>
              </a:lnSpc>
            </a:pPr>
            <a:r>
              <a:rPr lang="en-US" altLang="en-US"/>
              <a:t>Therefore, when 25 arrives, pick the middle key to make a new root</a:t>
            </a:r>
          </a:p>
          <a:p>
            <a:pPr>
              <a:lnSpc>
                <a:spcPct val="90000"/>
              </a:lnSpc>
            </a:pPr>
            <a:endParaRPr lang="en-US" altLang="en-US"/>
          </a:p>
        </p:txBody>
      </p:sp>
      <p:sp>
        <p:nvSpPr>
          <p:cNvPr id="10244"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Constructing a B-tree</a:t>
            </a:r>
          </a:p>
        </p:txBody>
      </p:sp>
      <p:sp>
        <p:nvSpPr>
          <p:cNvPr id="10245" name="Text Box 4"/>
          <p:cNvSpPr txBox="1">
            <a:spLocks noChangeArrowheads="1"/>
          </p:cNvSpPr>
          <p:nvPr/>
        </p:nvSpPr>
        <p:spPr bwMode="auto">
          <a:xfrm>
            <a:off x="3352800" y="42116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0246" name="Text Box 5"/>
          <p:cNvSpPr txBox="1">
            <a:spLocks noChangeArrowheads="1"/>
          </p:cNvSpPr>
          <p:nvPr/>
        </p:nvSpPr>
        <p:spPr bwMode="auto">
          <a:xfrm>
            <a:off x="3833813" y="42116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0247" name="Text Box 6"/>
          <p:cNvSpPr txBox="1">
            <a:spLocks noChangeArrowheads="1"/>
          </p:cNvSpPr>
          <p:nvPr/>
        </p:nvSpPr>
        <p:spPr bwMode="auto">
          <a:xfrm>
            <a:off x="4311650" y="4211638"/>
            <a:ext cx="477838"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0248" name="Text Box 7"/>
          <p:cNvSpPr txBox="1">
            <a:spLocks noChangeArrowheads="1"/>
          </p:cNvSpPr>
          <p:nvPr/>
        </p:nvSpPr>
        <p:spPr bwMode="auto">
          <a:xfrm>
            <a:off x="4789488" y="4211638"/>
            <a:ext cx="479425"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Tree>
    <p:extLst>
      <p:ext uri="{BB962C8B-B14F-4D97-AF65-F5344CB8AC3E}">
        <p14:creationId xmlns:p14="http://schemas.microsoft.com/office/powerpoint/2010/main" val="2508666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299AA554-5EAA-4C97-8E5F-47C2FCD14587}" type="slidenum">
              <a:rPr lang="en-US" altLang="en-US" sz="1400">
                <a:solidFill>
                  <a:schemeClr val="bg2"/>
                </a:solidFill>
              </a:rPr>
              <a:pPr/>
              <a:t>16</a:t>
            </a:fld>
            <a:endParaRPr lang="en-US" altLang="en-US" sz="1400">
              <a:solidFill>
                <a:schemeClr val="bg2"/>
              </a:solidFill>
            </a:endParaRPr>
          </a:p>
        </p:txBody>
      </p:sp>
      <p:sp>
        <p:nvSpPr>
          <p:cNvPr id="11267" name="Line 10"/>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8" name="Line 11"/>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69"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Constructing a B-tree</a:t>
            </a:r>
          </a:p>
        </p:txBody>
      </p:sp>
      <p:sp>
        <p:nvSpPr>
          <p:cNvPr id="11270" name="Text Box 5"/>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1271" name="Text Box 6"/>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1272" name="Text Box 7"/>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1273" name="Text Box 8"/>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1274" name="Text Box 9"/>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grpSp>
        <p:nvGrpSpPr>
          <p:cNvPr id="31767" name="Group 23"/>
          <p:cNvGrpSpPr>
            <a:grpSpLocks/>
          </p:cNvGrpSpPr>
          <p:nvPr/>
        </p:nvGrpSpPr>
        <p:grpSpPr bwMode="auto">
          <a:xfrm>
            <a:off x="685800" y="3581400"/>
            <a:ext cx="7848600" cy="2057400"/>
            <a:chOff x="432" y="2256"/>
            <a:chExt cx="4944" cy="1296"/>
          </a:xfrm>
        </p:grpSpPr>
        <p:sp>
          <p:nvSpPr>
            <p:cNvPr id="11276" name="Text Box 12"/>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6, 14, 28 get added to the leaf nodes:</a:t>
              </a:r>
              <a:endParaRPr lang="en-US" altLang="en-US" sz="2400">
                <a:latin typeface="Times" panose="02020603050405020304" pitchFamily="18" charset="0"/>
              </a:endParaRPr>
            </a:p>
          </p:txBody>
        </p:sp>
        <p:sp>
          <p:nvSpPr>
            <p:cNvPr id="11277" name="Line 13"/>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8" name="Line 14"/>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9" name="Text Box 15"/>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1280" name="Text Box 16"/>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1281" name="Text Box 17"/>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1282" name="Text Box 18"/>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1283" name="Text Box 19"/>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11284" name="Text Box 20"/>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11285" name="Text Box 21"/>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1286" name="Text Box 22"/>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grpSp>
    </p:spTree>
    <p:extLst>
      <p:ext uri="{BB962C8B-B14F-4D97-AF65-F5344CB8AC3E}">
        <p14:creationId xmlns:p14="http://schemas.microsoft.com/office/powerpoint/2010/main" val="8377952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EEF4DA3-DFD6-4C28-BDE4-A2349F741B19}" type="slidenum">
              <a:rPr lang="en-US" altLang="en-US" sz="1400">
                <a:solidFill>
                  <a:schemeClr val="bg2"/>
                </a:solidFill>
              </a:rPr>
              <a:pPr/>
              <a:t>17</a:t>
            </a:fld>
            <a:endParaRPr lang="en-US" altLang="en-US" sz="1400">
              <a:solidFill>
                <a:schemeClr val="bg2"/>
              </a:solidFill>
            </a:endParaRPr>
          </a:p>
        </p:txBody>
      </p:sp>
      <p:sp>
        <p:nvSpPr>
          <p:cNvPr id="12291" name="Line 13"/>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2" name="Line 14"/>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3" name="Line 15"/>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294"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Constructing a B-tree</a:t>
            </a:r>
          </a:p>
        </p:txBody>
      </p:sp>
      <p:sp>
        <p:nvSpPr>
          <p:cNvPr id="12295" name="Text Box 3"/>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Adding 17 to the right leaf node would over-fill it, so we take the middle key, promote it (to the root) and split the leaf</a:t>
            </a:r>
          </a:p>
        </p:txBody>
      </p:sp>
      <p:sp>
        <p:nvSpPr>
          <p:cNvPr id="12296" name="Text Box 4"/>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2297" name="Text Box 5"/>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12298" name="Text Box 6"/>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2299" name="Text Box 7"/>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12300" name="Text Box 8"/>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2301" name="Text Box 9"/>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12302" name="Text Box 10"/>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2303" name="Text Box 11"/>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2304" name="Text Box 12"/>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grpSp>
        <p:nvGrpSpPr>
          <p:cNvPr id="32802" name="Group 34"/>
          <p:cNvGrpSpPr>
            <a:grpSpLocks/>
          </p:cNvGrpSpPr>
          <p:nvPr/>
        </p:nvGrpSpPr>
        <p:grpSpPr bwMode="auto">
          <a:xfrm>
            <a:off x="533400" y="4038600"/>
            <a:ext cx="8229600" cy="1828800"/>
            <a:chOff x="336" y="2544"/>
            <a:chExt cx="5184" cy="1152"/>
          </a:xfrm>
        </p:grpSpPr>
        <p:sp>
          <p:nvSpPr>
            <p:cNvPr id="12306" name="Text Box 16"/>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panose="02020603050405020304" pitchFamily="18" charset="0"/>
                </a:rPr>
                <a:t>7, 52, 16, 48 get added to the leaf nodes</a:t>
              </a:r>
            </a:p>
          </p:txBody>
        </p:sp>
        <p:sp>
          <p:nvSpPr>
            <p:cNvPr id="12307" name="Line 17"/>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8" name="Line 18"/>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09" name="Line 19"/>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310" name="Text Box 20"/>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2311" name="Text Box 21"/>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12312" name="Text Box 22"/>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2313" name="Text Box 23"/>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12314" name="Text Box 24"/>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2315" name="Text Box 25"/>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12316" name="Text Box 26"/>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2317" name="Text Box 27"/>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2318" name="Text Box 28"/>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12319" name="Text Box 29"/>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12320" name="Text Box 30"/>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12321" name="Text Box 31"/>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12322" name="Text Box 33"/>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grpSp>
    </p:spTree>
    <p:extLst>
      <p:ext uri="{BB962C8B-B14F-4D97-AF65-F5344CB8AC3E}">
        <p14:creationId xmlns:p14="http://schemas.microsoft.com/office/powerpoint/2010/main" val="18499906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CD0E2A1-A22E-48FE-B30B-735D476BACF5}" type="slidenum">
              <a:rPr lang="en-US" altLang="en-US" sz="1400">
                <a:solidFill>
                  <a:schemeClr val="bg2"/>
                </a:solidFill>
              </a:rPr>
              <a:pPr/>
              <a:t>18</a:t>
            </a:fld>
            <a:endParaRPr lang="en-US" altLang="en-US" sz="1400">
              <a:solidFill>
                <a:schemeClr val="bg2"/>
              </a:solidFill>
            </a:endParaRPr>
          </a:p>
        </p:txBody>
      </p:sp>
      <p:sp>
        <p:nvSpPr>
          <p:cNvPr id="13315" name="Line 23"/>
          <p:cNvSpPr>
            <a:spLocks noChangeShapeType="1"/>
          </p:cNvSpPr>
          <p:nvPr/>
        </p:nvSpPr>
        <p:spPr bwMode="auto">
          <a:xfrm flipH="1">
            <a:off x="1219200" y="35052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6" name="Line 24"/>
          <p:cNvSpPr>
            <a:spLocks noChangeShapeType="1"/>
          </p:cNvSpPr>
          <p:nvPr/>
        </p:nvSpPr>
        <p:spPr bwMode="auto">
          <a:xfrm flipH="1">
            <a:off x="2362200" y="35052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7" name="Line 25"/>
          <p:cNvSpPr>
            <a:spLocks noChangeShapeType="1"/>
          </p:cNvSpPr>
          <p:nvPr/>
        </p:nvSpPr>
        <p:spPr bwMode="auto">
          <a:xfrm flipH="1">
            <a:off x="3657600" y="35052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8" name="Line 26"/>
          <p:cNvSpPr>
            <a:spLocks noChangeShapeType="1"/>
          </p:cNvSpPr>
          <p:nvPr/>
        </p:nvSpPr>
        <p:spPr bwMode="auto">
          <a:xfrm>
            <a:off x="4495800" y="35052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19" name="Line 27"/>
          <p:cNvSpPr>
            <a:spLocks noChangeShapeType="1"/>
          </p:cNvSpPr>
          <p:nvPr/>
        </p:nvSpPr>
        <p:spPr bwMode="auto">
          <a:xfrm>
            <a:off x="4800600" y="35052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320"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Constructing a B-tree (contd.)</a:t>
            </a:r>
          </a:p>
        </p:txBody>
      </p:sp>
      <p:sp>
        <p:nvSpPr>
          <p:cNvPr id="13321" name="Text Box 3"/>
          <p:cNvSpPr txBox="1">
            <a:spLocks noChangeArrowheads="1"/>
          </p:cNvSpPr>
          <p:nvPr/>
        </p:nvSpPr>
        <p:spPr bwMode="auto">
          <a:xfrm>
            <a:off x="304800" y="1752600"/>
            <a:ext cx="8534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panose="02020603050405020304" pitchFamily="18" charset="0"/>
              </a:rPr>
              <a:t>Adding 68 causes us to split the right most leaf, promoting 48 to the root, and adding 3 causes us to split the left most leaf, promoting 3 to the root; 26, 29, 53, 55 then go into the leaves</a:t>
            </a:r>
          </a:p>
        </p:txBody>
      </p:sp>
      <p:sp>
        <p:nvSpPr>
          <p:cNvPr id="13322" name="Text Box 4"/>
          <p:cNvSpPr txBox="1">
            <a:spLocks noChangeArrowheads="1"/>
          </p:cNvSpPr>
          <p:nvPr/>
        </p:nvSpPr>
        <p:spPr bwMode="auto">
          <a:xfrm>
            <a:off x="3048000" y="3124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13323" name="Text Box 5"/>
          <p:cNvSpPr txBox="1">
            <a:spLocks noChangeArrowheads="1"/>
          </p:cNvSpPr>
          <p:nvPr/>
        </p:nvSpPr>
        <p:spPr bwMode="auto">
          <a:xfrm>
            <a:off x="3529013" y="3124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3324" name="Text Box 6"/>
          <p:cNvSpPr txBox="1">
            <a:spLocks noChangeArrowheads="1"/>
          </p:cNvSpPr>
          <p:nvPr/>
        </p:nvSpPr>
        <p:spPr bwMode="auto">
          <a:xfrm>
            <a:off x="3962400" y="3124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13325" name="Text Box 7"/>
          <p:cNvSpPr txBox="1">
            <a:spLocks noChangeArrowheads="1"/>
          </p:cNvSpPr>
          <p:nvPr/>
        </p:nvSpPr>
        <p:spPr bwMode="auto">
          <a:xfrm>
            <a:off x="4443413" y="3124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13326" name="Text Box 8"/>
          <p:cNvSpPr txBox="1">
            <a:spLocks noChangeArrowheads="1"/>
          </p:cNvSpPr>
          <p:nvPr/>
        </p:nvSpPr>
        <p:spPr bwMode="auto">
          <a:xfrm>
            <a:off x="6584950" y="42878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13327" name="Text Box 9"/>
          <p:cNvSpPr txBox="1">
            <a:spLocks noChangeArrowheads="1"/>
          </p:cNvSpPr>
          <p:nvPr/>
        </p:nvSpPr>
        <p:spPr bwMode="auto">
          <a:xfrm>
            <a:off x="7065963" y="42878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13328" name="Text Box 10"/>
          <p:cNvSpPr txBox="1">
            <a:spLocks noChangeArrowheads="1"/>
          </p:cNvSpPr>
          <p:nvPr/>
        </p:nvSpPr>
        <p:spPr bwMode="auto">
          <a:xfrm>
            <a:off x="7499350" y="42878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13329" name="Text Box 11"/>
          <p:cNvSpPr txBox="1">
            <a:spLocks noChangeArrowheads="1"/>
          </p:cNvSpPr>
          <p:nvPr/>
        </p:nvSpPr>
        <p:spPr bwMode="auto">
          <a:xfrm>
            <a:off x="7980363" y="42878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13330" name="Text Box 12"/>
          <p:cNvSpPr txBox="1">
            <a:spLocks noChangeArrowheads="1"/>
          </p:cNvSpPr>
          <p:nvPr/>
        </p:nvSpPr>
        <p:spPr bwMode="auto">
          <a:xfrm>
            <a:off x="4495800" y="42878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3331" name="Text Box 13"/>
          <p:cNvSpPr txBox="1">
            <a:spLocks noChangeArrowheads="1"/>
          </p:cNvSpPr>
          <p:nvPr/>
        </p:nvSpPr>
        <p:spPr bwMode="auto">
          <a:xfrm>
            <a:off x="4976813" y="42878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13332" name="Text Box 14"/>
          <p:cNvSpPr txBox="1">
            <a:spLocks noChangeArrowheads="1"/>
          </p:cNvSpPr>
          <p:nvPr/>
        </p:nvSpPr>
        <p:spPr bwMode="auto">
          <a:xfrm>
            <a:off x="5410200" y="4287838"/>
            <a:ext cx="481013"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13333" name="Text Box 15"/>
          <p:cNvSpPr txBox="1">
            <a:spLocks noChangeArrowheads="1"/>
          </p:cNvSpPr>
          <p:nvPr/>
        </p:nvSpPr>
        <p:spPr bwMode="auto">
          <a:xfrm>
            <a:off x="5891213" y="4287838"/>
            <a:ext cx="477837" cy="360362"/>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13334" name="Text Box 16"/>
          <p:cNvSpPr txBox="1">
            <a:spLocks noChangeArrowheads="1"/>
          </p:cNvSpPr>
          <p:nvPr/>
        </p:nvSpPr>
        <p:spPr bwMode="auto">
          <a:xfrm>
            <a:off x="6858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3335" name="Text Box 17"/>
          <p:cNvSpPr txBox="1">
            <a:spLocks noChangeArrowheads="1"/>
          </p:cNvSpPr>
          <p:nvPr/>
        </p:nvSpPr>
        <p:spPr bwMode="auto">
          <a:xfrm>
            <a:off x="11668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3336" name="Text Box 18"/>
          <p:cNvSpPr txBox="1">
            <a:spLocks noChangeArrowheads="1"/>
          </p:cNvSpPr>
          <p:nvPr/>
        </p:nvSpPr>
        <p:spPr bwMode="auto">
          <a:xfrm>
            <a:off x="186055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13337" name="Text Box 19"/>
          <p:cNvSpPr txBox="1">
            <a:spLocks noChangeArrowheads="1"/>
          </p:cNvSpPr>
          <p:nvPr/>
        </p:nvSpPr>
        <p:spPr bwMode="auto">
          <a:xfrm>
            <a:off x="234156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13338" name="Text Box 20"/>
          <p:cNvSpPr txBox="1">
            <a:spLocks noChangeArrowheads="1"/>
          </p:cNvSpPr>
          <p:nvPr/>
        </p:nvSpPr>
        <p:spPr bwMode="auto">
          <a:xfrm>
            <a:off x="29718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3339" name="Text Box 21"/>
          <p:cNvSpPr txBox="1">
            <a:spLocks noChangeArrowheads="1"/>
          </p:cNvSpPr>
          <p:nvPr/>
        </p:nvSpPr>
        <p:spPr bwMode="auto">
          <a:xfrm>
            <a:off x="34528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13340" name="Text Box 22"/>
          <p:cNvSpPr txBox="1">
            <a:spLocks noChangeArrowheads="1"/>
          </p:cNvSpPr>
          <p:nvPr/>
        </p:nvSpPr>
        <p:spPr bwMode="auto">
          <a:xfrm>
            <a:off x="3886200" y="42672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grpSp>
        <p:nvGrpSpPr>
          <p:cNvPr id="33826" name="Group 34"/>
          <p:cNvGrpSpPr>
            <a:grpSpLocks/>
          </p:cNvGrpSpPr>
          <p:nvPr/>
        </p:nvGrpSpPr>
        <p:grpSpPr bwMode="auto">
          <a:xfrm>
            <a:off x="381000" y="4876800"/>
            <a:ext cx="8305800" cy="1066800"/>
            <a:chOff x="240" y="3072"/>
            <a:chExt cx="5232" cy="672"/>
          </a:xfrm>
        </p:grpSpPr>
        <p:sp>
          <p:nvSpPr>
            <p:cNvPr id="13342" name="Text Box 28"/>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Adding 45 causes a split of</a:t>
              </a:r>
              <a:r>
                <a:rPr lang="en-US" altLang="en-US" sz="2400">
                  <a:latin typeface="Times" panose="02020603050405020304" pitchFamily="18" charset="0"/>
                </a:rPr>
                <a:t> </a:t>
              </a:r>
            </a:p>
          </p:txBody>
        </p:sp>
        <p:sp>
          <p:nvSpPr>
            <p:cNvPr id="13343" name="Text Box 29"/>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3344" name="Text Box 30"/>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13345" name="Text Box 31"/>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13346" name="Text Box 32"/>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13347" name="Text Box 33"/>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spcBef>
                  <a:spcPct val="50000"/>
                </a:spcBef>
              </a:pPr>
              <a:r>
                <a:rPr lang="en-US" altLang="en-US" sz="2400">
                  <a:latin typeface="Times New Roman" panose="02020603050405020304" pitchFamily="18" charset="0"/>
                </a:rPr>
                <a:t>and promoting 28 to the root then causes the root to split</a:t>
              </a:r>
              <a:endParaRPr lang="en-US" altLang="en-US" sz="2400">
                <a:latin typeface="Times" panose="02020603050405020304" pitchFamily="18" charset="0"/>
              </a:endParaRPr>
            </a:p>
          </p:txBody>
        </p:sp>
      </p:grpSp>
    </p:spTree>
    <p:extLst>
      <p:ext uri="{BB962C8B-B14F-4D97-AF65-F5344CB8AC3E}">
        <p14:creationId xmlns:p14="http://schemas.microsoft.com/office/powerpoint/2010/main" val="3128853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38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70850679-2BC4-4F94-9A39-760EF734D989}" type="slidenum">
              <a:rPr lang="en-US" altLang="en-US" sz="1400">
                <a:solidFill>
                  <a:schemeClr val="bg2"/>
                </a:solidFill>
              </a:rPr>
              <a:pPr/>
              <a:t>19</a:t>
            </a:fld>
            <a:endParaRPr lang="en-US" altLang="en-US" sz="1400">
              <a:solidFill>
                <a:schemeClr val="bg2"/>
              </a:solidFill>
            </a:endParaRPr>
          </a:p>
        </p:txBody>
      </p:sp>
      <p:sp>
        <p:nvSpPr>
          <p:cNvPr id="14339" name="Line 25"/>
          <p:cNvSpPr>
            <a:spLocks noChangeShapeType="1"/>
          </p:cNvSpPr>
          <p:nvPr/>
        </p:nvSpPr>
        <p:spPr bwMode="auto">
          <a:xfrm flipH="1">
            <a:off x="762000" y="3352800"/>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0" name="Line 26"/>
          <p:cNvSpPr>
            <a:spLocks noChangeShapeType="1"/>
          </p:cNvSpPr>
          <p:nvPr/>
        </p:nvSpPr>
        <p:spPr bwMode="auto">
          <a:xfrm flipH="1">
            <a:off x="1981200" y="3352800"/>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1" name="Line 27"/>
          <p:cNvSpPr>
            <a:spLocks noChangeShapeType="1"/>
          </p:cNvSpPr>
          <p:nvPr/>
        </p:nvSpPr>
        <p:spPr bwMode="auto">
          <a:xfrm>
            <a:off x="2819400" y="3352800"/>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2" name="Line 28"/>
          <p:cNvSpPr>
            <a:spLocks noChangeShapeType="1"/>
          </p:cNvSpPr>
          <p:nvPr/>
        </p:nvSpPr>
        <p:spPr bwMode="auto">
          <a:xfrm flipH="1">
            <a:off x="4724400" y="3352800"/>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Line 29"/>
          <p:cNvSpPr>
            <a:spLocks noChangeShapeType="1"/>
          </p:cNvSpPr>
          <p:nvPr/>
        </p:nvSpPr>
        <p:spPr bwMode="auto">
          <a:xfrm flipH="1">
            <a:off x="5943600" y="3352800"/>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4" name="Line 30"/>
          <p:cNvSpPr>
            <a:spLocks noChangeShapeType="1"/>
          </p:cNvSpPr>
          <p:nvPr/>
        </p:nvSpPr>
        <p:spPr bwMode="auto">
          <a:xfrm>
            <a:off x="6400800" y="3352800"/>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5" name="Line 23"/>
          <p:cNvSpPr>
            <a:spLocks noChangeShapeType="1"/>
          </p:cNvSpPr>
          <p:nvPr/>
        </p:nvSpPr>
        <p:spPr bwMode="auto">
          <a:xfrm flipH="1">
            <a:off x="2438400" y="2438400"/>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6" name="Line 24"/>
          <p:cNvSpPr>
            <a:spLocks noChangeShapeType="1"/>
          </p:cNvSpPr>
          <p:nvPr/>
        </p:nvSpPr>
        <p:spPr bwMode="auto">
          <a:xfrm>
            <a:off x="4114800" y="2438400"/>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7"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Constructing a B-tree</a:t>
            </a:r>
          </a:p>
        </p:txBody>
      </p:sp>
      <p:sp>
        <p:nvSpPr>
          <p:cNvPr id="14348" name="Text Box 3"/>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17</a:t>
            </a:r>
          </a:p>
        </p:txBody>
      </p:sp>
      <p:sp>
        <p:nvSpPr>
          <p:cNvPr id="14349" name="Text Box 4"/>
          <p:cNvSpPr txBox="1">
            <a:spLocks noChangeArrowheads="1"/>
          </p:cNvSpPr>
          <p:nvPr/>
        </p:nvSpPr>
        <p:spPr bwMode="auto">
          <a:xfrm>
            <a:off x="1957388" y="2971800"/>
            <a:ext cx="481012"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3</a:t>
            </a:r>
          </a:p>
        </p:txBody>
      </p:sp>
      <p:sp>
        <p:nvSpPr>
          <p:cNvPr id="14350" name="Text Box 5"/>
          <p:cNvSpPr txBox="1">
            <a:spLocks noChangeArrowheads="1"/>
          </p:cNvSpPr>
          <p:nvPr/>
        </p:nvSpPr>
        <p:spPr bwMode="auto">
          <a:xfrm>
            <a:off x="2438400" y="29718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8</a:t>
            </a:r>
          </a:p>
        </p:txBody>
      </p:sp>
      <p:sp>
        <p:nvSpPr>
          <p:cNvPr id="14351" name="Text Box 6"/>
          <p:cNvSpPr txBox="1">
            <a:spLocks noChangeArrowheads="1"/>
          </p:cNvSpPr>
          <p:nvPr/>
        </p:nvSpPr>
        <p:spPr bwMode="auto">
          <a:xfrm>
            <a:off x="5614988" y="2971800"/>
            <a:ext cx="481012"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28</a:t>
            </a:r>
          </a:p>
        </p:txBody>
      </p:sp>
      <p:sp>
        <p:nvSpPr>
          <p:cNvPr id="14352" name="Text Box 7"/>
          <p:cNvSpPr txBox="1">
            <a:spLocks noChangeArrowheads="1"/>
          </p:cNvSpPr>
          <p:nvPr/>
        </p:nvSpPr>
        <p:spPr bwMode="auto">
          <a:xfrm>
            <a:off x="6096000" y="29718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48</a:t>
            </a:r>
          </a:p>
        </p:txBody>
      </p:sp>
      <p:sp>
        <p:nvSpPr>
          <p:cNvPr id="14353" name="Text Box 8"/>
          <p:cNvSpPr txBox="1">
            <a:spLocks noChangeArrowheads="1"/>
          </p:cNvSpPr>
          <p:nvPr/>
        </p:nvSpPr>
        <p:spPr bwMode="auto">
          <a:xfrm>
            <a:off x="3048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a:t>
            </a:r>
          </a:p>
        </p:txBody>
      </p:sp>
      <p:sp>
        <p:nvSpPr>
          <p:cNvPr id="14354" name="Text Box 9"/>
          <p:cNvSpPr txBox="1">
            <a:spLocks noChangeArrowheads="1"/>
          </p:cNvSpPr>
          <p:nvPr/>
        </p:nvSpPr>
        <p:spPr bwMode="auto">
          <a:xfrm>
            <a:off x="7858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a:t>
            </a:r>
          </a:p>
        </p:txBody>
      </p:sp>
      <p:sp>
        <p:nvSpPr>
          <p:cNvPr id="14355" name="Text Box 10"/>
          <p:cNvSpPr txBox="1">
            <a:spLocks noChangeArrowheads="1"/>
          </p:cNvSpPr>
          <p:nvPr/>
        </p:nvSpPr>
        <p:spPr bwMode="auto">
          <a:xfrm>
            <a:off x="15240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a:t>
            </a:r>
          </a:p>
        </p:txBody>
      </p:sp>
      <p:sp>
        <p:nvSpPr>
          <p:cNvPr id="14356" name="Text Box 11"/>
          <p:cNvSpPr txBox="1">
            <a:spLocks noChangeArrowheads="1"/>
          </p:cNvSpPr>
          <p:nvPr/>
        </p:nvSpPr>
        <p:spPr bwMode="auto">
          <a:xfrm>
            <a:off x="20050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7</a:t>
            </a:r>
          </a:p>
        </p:txBody>
      </p:sp>
      <p:sp>
        <p:nvSpPr>
          <p:cNvPr id="14357" name="Text Box 12"/>
          <p:cNvSpPr txBox="1">
            <a:spLocks noChangeArrowheads="1"/>
          </p:cNvSpPr>
          <p:nvPr/>
        </p:nvSpPr>
        <p:spPr bwMode="auto">
          <a:xfrm>
            <a:off x="26670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12</a:t>
            </a:r>
          </a:p>
        </p:txBody>
      </p:sp>
      <p:sp>
        <p:nvSpPr>
          <p:cNvPr id="14358" name="Text Box 13"/>
          <p:cNvSpPr txBox="1">
            <a:spLocks noChangeArrowheads="1"/>
          </p:cNvSpPr>
          <p:nvPr/>
        </p:nvSpPr>
        <p:spPr bwMode="auto">
          <a:xfrm>
            <a:off x="31480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14</a:t>
            </a:r>
          </a:p>
        </p:txBody>
      </p:sp>
      <p:sp>
        <p:nvSpPr>
          <p:cNvPr id="14359" name="Text Box 14"/>
          <p:cNvSpPr txBox="1">
            <a:spLocks noChangeArrowheads="1"/>
          </p:cNvSpPr>
          <p:nvPr/>
        </p:nvSpPr>
        <p:spPr bwMode="auto">
          <a:xfrm>
            <a:off x="3581400" y="4267200"/>
            <a:ext cx="477838"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16</a:t>
            </a:r>
          </a:p>
        </p:txBody>
      </p:sp>
      <p:sp>
        <p:nvSpPr>
          <p:cNvPr id="14360" name="Text Box 15"/>
          <p:cNvSpPr txBox="1">
            <a:spLocks noChangeArrowheads="1"/>
          </p:cNvSpPr>
          <p:nvPr/>
        </p:nvSpPr>
        <p:spPr bwMode="auto">
          <a:xfrm>
            <a:off x="673735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52</a:t>
            </a:r>
          </a:p>
        </p:txBody>
      </p:sp>
      <p:sp>
        <p:nvSpPr>
          <p:cNvPr id="14361" name="Text Box 16"/>
          <p:cNvSpPr txBox="1">
            <a:spLocks noChangeArrowheads="1"/>
          </p:cNvSpPr>
          <p:nvPr/>
        </p:nvSpPr>
        <p:spPr bwMode="auto">
          <a:xfrm>
            <a:off x="721836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53</a:t>
            </a:r>
          </a:p>
        </p:txBody>
      </p:sp>
      <p:sp>
        <p:nvSpPr>
          <p:cNvPr id="14362" name="Text Box 17"/>
          <p:cNvSpPr txBox="1">
            <a:spLocks noChangeArrowheads="1"/>
          </p:cNvSpPr>
          <p:nvPr/>
        </p:nvSpPr>
        <p:spPr bwMode="auto">
          <a:xfrm>
            <a:off x="765175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55</a:t>
            </a:r>
          </a:p>
        </p:txBody>
      </p:sp>
      <p:sp>
        <p:nvSpPr>
          <p:cNvPr id="14363" name="Text Box 18"/>
          <p:cNvSpPr txBox="1">
            <a:spLocks noChangeArrowheads="1"/>
          </p:cNvSpPr>
          <p:nvPr/>
        </p:nvSpPr>
        <p:spPr bwMode="auto">
          <a:xfrm>
            <a:off x="813276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68</a:t>
            </a:r>
          </a:p>
        </p:txBody>
      </p:sp>
      <p:sp>
        <p:nvSpPr>
          <p:cNvPr id="14364" name="Text Box 19"/>
          <p:cNvSpPr txBox="1">
            <a:spLocks noChangeArrowheads="1"/>
          </p:cNvSpPr>
          <p:nvPr/>
        </p:nvSpPr>
        <p:spPr bwMode="auto">
          <a:xfrm>
            <a:off x="42672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25</a:t>
            </a:r>
          </a:p>
        </p:txBody>
      </p:sp>
      <p:sp>
        <p:nvSpPr>
          <p:cNvPr id="14365" name="Text Box 20"/>
          <p:cNvSpPr txBox="1">
            <a:spLocks noChangeArrowheads="1"/>
          </p:cNvSpPr>
          <p:nvPr/>
        </p:nvSpPr>
        <p:spPr bwMode="auto">
          <a:xfrm>
            <a:off x="47482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26</a:t>
            </a:r>
          </a:p>
        </p:txBody>
      </p:sp>
      <p:sp>
        <p:nvSpPr>
          <p:cNvPr id="14366" name="Text Box 21"/>
          <p:cNvSpPr txBox="1">
            <a:spLocks noChangeArrowheads="1"/>
          </p:cNvSpPr>
          <p:nvPr/>
        </p:nvSpPr>
        <p:spPr bwMode="auto">
          <a:xfrm>
            <a:off x="5486400" y="4267200"/>
            <a:ext cx="481013"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29</a:t>
            </a:r>
          </a:p>
        </p:txBody>
      </p:sp>
      <p:sp>
        <p:nvSpPr>
          <p:cNvPr id="14367" name="Text Box 22"/>
          <p:cNvSpPr txBox="1">
            <a:spLocks noChangeArrowheads="1"/>
          </p:cNvSpPr>
          <p:nvPr/>
        </p:nvSpPr>
        <p:spPr bwMode="auto">
          <a:xfrm>
            <a:off x="5967413" y="4267200"/>
            <a:ext cx="477837" cy="360363"/>
          </a:xfrm>
          <a:prstGeom prst="rect">
            <a:avLst/>
          </a:prstGeom>
          <a:solidFill>
            <a:srgbClr val="FFFFFF"/>
          </a:solidFill>
          <a:ln w="9525">
            <a:solidFill>
              <a:srgbClr val="000000"/>
            </a:solidFill>
            <a:miter lim="800000"/>
            <a:headEnd/>
            <a:tailEnd/>
          </a:ln>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r>
              <a:rPr lang="en-US" altLang="en-US" sz="1600">
                <a:latin typeface="Times New Roman" panose="02020603050405020304" pitchFamily="18" charset="0"/>
              </a:rPr>
              <a:t>45</a:t>
            </a:r>
          </a:p>
        </p:txBody>
      </p:sp>
    </p:spTree>
    <p:extLst>
      <p:ext uri="{BB962C8B-B14F-4D97-AF65-F5344CB8AC3E}">
        <p14:creationId xmlns:p14="http://schemas.microsoft.com/office/powerpoint/2010/main" val="3725702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a:t>
            </a:r>
            <a:endParaRPr lang="en-US" dirty="0"/>
          </a:p>
        </p:txBody>
      </p:sp>
      <p:sp>
        <p:nvSpPr>
          <p:cNvPr id="3" name="Content Placeholder 2"/>
          <p:cNvSpPr>
            <a:spLocks noGrp="1"/>
          </p:cNvSpPr>
          <p:nvPr>
            <p:ph idx="1"/>
          </p:nvPr>
        </p:nvSpPr>
        <p:spPr/>
        <p:txBody>
          <a:bodyPr>
            <a:normAutofit lnSpcReduction="10000"/>
          </a:bodyPr>
          <a:lstStyle/>
          <a:p>
            <a:r>
              <a:rPr lang="en-US" dirty="0"/>
              <a:t>When data is too large to fit in main memory, then the number of disk accesses becomes important.</a:t>
            </a:r>
          </a:p>
          <a:p>
            <a:r>
              <a:rPr lang="en-US" dirty="0"/>
              <a:t>A disk access is unbelievably expensive compared to a typical computer instruction.</a:t>
            </a:r>
          </a:p>
          <a:p>
            <a:r>
              <a:rPr lang="en-US" dirty="0"/>
              <a:t>One disk access is equivalent to 200,000 or more instructions.</a:t>
            </a:r>
          </a:p>
          <a:p>
            <a:r>
              <a:rPr lang="en-US" dirty="0"/>
              <a:t>The number of disk accesses will dominate the running time.</a:t>
            </a:r>
          </a:p>
        </p:txBody>
      </p:sp>
      <p:sp>
        <p:nvSpPr>
          <p:cNvPr id="4" name="Slide Number Placeholder 3"/>
          <p:cNvSpPr>
            <a:spLocks noGrp="1"/>
          </p:cNvSpPr>
          <p:nvPr>
            <p:ph type="sldNum" sz="quarter" idx="12"/>
          </p:nvPr>
        </p:nvSpPr>
        <p:spPr/>
        <p:txBody>
          <a:bodyPr/>
          <a:lstStyle/>
          <a:p>
            <a:fld id="{4F85722A-A63C-46CB-8956-9898EF785BC7}" type="slidenum">
              <a:rPr lang="en-US" smtClean="0"/>
              <a:t>2</a:t>
            </a:fld>
            <a:endParaRPr lang="en-US"/>
          </a:p>
        </p:txBody>
      </p:sp>
    </p:spTree>
    <p:extLst>
      <p:ext uri="{BB962C8B-B14F-4D97-AF65-F5344CB8AC3E}">
        <p14:creationId xmlns:p14="http://schemas.microsoft.com/office/powerpoint/2010/main" val="24564426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0DB1EF53-883A-4A69-A185-54CF3AA51629}" type="slidenum">
              <a:rPr lang="en-US" altLang="en-US" sz="1400">
                <a:solidFill>
                  <a:schemeClr val="bg2"/>
                </a:solidFill>
              </a:rPr>
              <a:pPr/>
              <a:t>20</a:t>
            </a:fld>
            <a:endParaRPr lang="en-US" altLang="en-US" sz="1400">
              <a:solidFill>
                <a:schemeClr val="bg2"/>
              </a:solidFill>
            </a:endParaRPr>
          </a:p>
        </p:txBody>
      </p:sp>
      <p:sp>
        <p:nvSpPr>
          <p:cNvPr id="15363"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Inserting into a B-Tree</a:t>
            </a:r>
          </a:p>
        </p:txBody>
      </p:sp>
      <p:sp>
        <p:nvSpPr>
          <p:cNvPr id="15364"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85000" lnSpcReduction="10000"/>
          </a:bodyPr>
          <a:lstStyle/>
          <a:p>
            <a:r>
              <a:rPr lang="en-US" altLang="en-US"/>
              <a:t>Attempt to insert the new key into a leaf</a:t>
            </a:r>
          </a:p>
          <a:p>
            <a:r>
              <a:rPr lang="en-US" altLang="en-US"/>
              <a:t>If this would result in that leaf becoming too big, split the leaf into two, promoting the middle key to the leaf’s parent</a:t>
            </a:r>
          </a:p>
          <a:p>
            <a:r>
              <a:rPr lang="en-US" altLang="en-US"/>
              <a:t>If this would result in the parent becoming too big, split the parent into two, promoting the middle key</a:t>
            </a:r>
          </a:p>
          <a:p>
            <a:r>
              <a:rPr lang="en-US" altLang="en-US"/>
              <a:t>This strategy might have to be repeated all the way to the top</a:t>
            </a:r>
          </a:p>
          <a:p>
            <a:r>
              <a:rPr lang="en-US" altLang="en-US"/>
              <a:t>If necessary, the root is split in two and the middle key is promoted to a new root, making the tree one level higher</a:t>
            </a:r>
          </a:p>
        </p:txBody>
      </p:sp>
    </p:spTree>
    <p:extLst>
      <p:ext uri="{BB962C8B-B14F-4D97-AF65-F5344CB8AC3E}">
        <p14:creationId xmlns:p14="http://schemas.microsoft.com/office/powerpoint/2010/main" val="132698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E9D068BC-32DF-4B4E-9199-7AB0EF91D9DC}" type="slidenum">
              <a:rPr lang="en-US" altLang="en-US" sz="1400">
                <a:solidFill>
                  <a:schemeClr val="bg2"/>
                </a:solidFill>
              </a:rPr>
              <a:pPr/>
              <a:t>21</a:t>
            </a:fld>
            <a:endParaRPr lang="en-US" altLang="en-US" sz="1400">
              <a:solidFill>
                <a:schemeClr val="bg2"/>
              </a:solidFill>
            </a:endParaRPr>
          </a:p>
        </p:txBody>
      </p:sp>
      <p:sp>
        <p:nvSpPr>
          <p:cNvPr id="16387"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Removal from a B-tree</a:t>
            </a:r>
          </a:p>
        </p:txBody>
      </p:sp>
      <p:sp>
        <p:nvSpPr>
          <p:cNvPr id="16388"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92500" lnSpcReduction="20000"/>
          </a:bodyPr>
          <a:lstStyle/>
          <a:p>
            <a:pPr>
              <a:lnSpc>
                <a:spcPct val="90000"/>
              </a:lnSpc>
            </a:pPr>
            <a:r>
              <a:rPr lang="en-GB" altLang="en-US"/>
              <a:t>During insertion, the key always goes </a:t>
            </a:r>
            <a:r>
              <a:rPr lang="en-GB" altLang="en-US" i="1"/>
              <a:t>into</a:t>
            </a:r>
            <a:r>
              <a:rPr lang="en-GB" altLang="en-US"/>
              <a:t> a </a:t>
            </a:r>
            <a:r>
              <a:rPr lang="en-GB" altLang="en-US" i="1"/>
              <a:t>leaf</a:t>
            </a:r>
            <a:r>
              <a:rPr lang="en-GB" altLang="en-US"/>
              <a:t>.  For deletion we wish to remove </a:t>
            </a:r>
            <a:r>
              <a:rPr lang="en-GB" altLang="en-US" i="1"/>
              <a:t>from</a:t>
            </a:r>
            <a:r>
              <a:rPr lang="en-GB" altLang="en-US"/>
              <a:t> a leaf.  There are three possible ways we can do this:</a:t>
            </a:r>
          </a:p>
          <a:p>
            <a:pPr>
              <a:lnSpc>
                <a:spcPct val="90000"/>
              </a:lnSpc>
            </a:pPr>
            <a:r>
              <a:rPr lang="en-GB" altLang="en-US"/>
              <a:t>1 - If the key is already in a leaf node, and removing it doesn’t cause that leaf node to have too few keys, then simply remove the key to be deleted.</a:t>
            </a:r>
          </a:p>
          <a:p>
            <a:pPr>
              <a:lnSpc>
                <a:spcPct val="90000"/>
              </a:lnSpc>
            </a:pPr>
            <a:r>
              <a:rPr lang="en-GB" altLang="en-US"/>
              <a:t>2 - If the key is </a:t>
            </a:r>
            <a:r>
              <a:rPr lang="en-GB" altLang="en-US" i="1"/>
              <a:t>not</a:t>
            </a:r>
            <a:r>
              <a:rPr lang="en-GB" altLang="en-US"/>
              <a:t> in a leaf then it is guaranteed (by the nature of a B-tree) that its predecessor or successor will be in a leaf -- in this case we can delete the key and promote the predecessor or successor key to the non-leaf deleted key’s position.</a:t>
            </a:r>
          </a:p>
        </p:txBody>
      </p:sp>
    </p:spTree>
    <p:extLst>
      <p:ext uri="{BB962C8B-B14F-4D97-AF65-F5344CB8AC3E}">
        <p14:creationId xmlns:p14="http://schemas.microsoft.com/office/powerpoint/2010/main" val="2711788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C91BBF25-5766-48D8-A785-0DCBAF5EDA5C}" type="slidenum">
              <a:rPr lang="en-US" altLang="en-US" sz="1400">
                <a:solidFill>
                  <a:schemeClr val="bg2"/>
                </a:solidFill>
              </a:rPr>
              <a:pPr/>
              <a:t>22</a:t>
            </a:fld>
            <a:endParaRPr lang="en-US" altLang="en-US" sz="1400">
              <a:solidFill>
                <a:schemeClr val="bg2"/>
              </a:solidFill>
            </a:endParaRPr>
          </a:p>
        </p:txBody>
      </p:sp>
      <p:sp>
        <p:nvSpPr>
          <p:cNvPr id="17411"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Removal from a B-tree</a:t>
            </a:r>
            <a:endParaRPr lang="en-GB" altLang="en-US"/>
          </a:p>
        </p:txBody>
      </p:sp>
      <p:sp>
        <p:nvSpPr>
          <p:cNvPr id="17412"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85000" lnSpcReduction="20000"/>
          </a:bodyPr>
          <a:lstStyle/>
          <a:p>
            <a:r>
              <a:rPr lang="en-GB" altLang="en-US"/>
              <a:t>If (1) or (2) lead to a leaf node containing less than the minimum number of keys then we have to look at the siblings immediately adjacent to the leaf in question:  </a:t>
            </a:r>
          </a:p>
          <a:p>
            <a:pPr lvl="1"/>
            <a:r>
              <a:rPr lang="en-GB" altLang="en-US"/>
              <a:t>3: if one of them has more than the min. number of keys then we can promote one of its keys to the parent and take the parent key into our lacking leaf </a:t>
            </a:r>
          </a:p>
          <a:p>
            <a:pPr lvl="1"/>
            <a:r>
              <a:rPr lang="en-GB" altLang="en-US"/>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US"/>
          </a:p>
        </p:txBody>
      </p:sp>
    </p:spTree>
    <p:extLst>
      <p:ext uri="{BB962C8B-B14F-4D97-AF65-F5344CB8AC3E}">
        <p14:creationId xmlns:p14="http://schemas.microsoft.com/office/powerpoint/2010/main" val="3909173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B92CFD61-52C0-4E5F-B19B-C7EF5E25E87E}" type="slidenum">
              <a:rPr lang="en-US" altLang="en-US" sz="1400">
                <a:solidFill>
                  <a:schemeClr val="bg2"/>
                </a:solidFill>
              </a:rPr>
              <a:pPr/>
              <a:t>23</a:t>
            </a:fld>
            <a:endParaRPr lang="en-US" altLang="en-US" sz="1400">
              <a:solidFill>
                <a:schemeClr val="bg2"/>
              </a:solidFill>
            </a:endParaRPr>
          </a:p>
        </p:txBody>
      </p:sp>
      <p:sp>
        <p:nvSpPr>
          <p:cNvPr id="18435"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Type #1: Simple leaf deletion</a:t>
            </a:r>
          </a:p>
        </p:txBody>
      </p:sp>
      <p:grpSp>
        <p:nvGrpSpPr>
          <p:cNvPr id="18436" name="Group 46"/>
          <p:cNvGrpSpPr>
            <a:grpSpLocks/>
          </p:cNvGrpSpPr>
          <p:nvPr/>
        </p:nvGrpSpPr>
        <p:grpSpPr bwMode="auto">
          <a:xfrm>
            <a:off x="990600" y="2209800"/>
            <a:ext cx="6858000" cy="2133600"/>
            <a:chOff x="624" y="1392"/>
            <a:chExt cx="4320" cy="1344"/>
          </a:xfrm>
        </p:grpSpPr>
        <p:grpSp>
          <p:nvGrpSpPr>
            <p:cNvPr id="18444" name="Group 14"/>
            <p:cNvGrpSpPr>
              <a:grpSpLocks/>
            </p:cNvGrpSpPr>
            <p:nvPr/>
          </p:nvGrpSpPr>
          <p:grpSpPr bwMode="auto">
            <a:xfrm>
              <a:off x="2160" y="1392"/>
              <a:ext cx="1200" cy="432"/>
              <a:chOff x="2160" y="1392"/>
              <a:chExt cx="1200" cy="432"/>
            </a:xfrm>
          </p:grpSpPr>
          <p:sp>
            <p:nvSpPr>
              <p:cNvPr id="18467" name="Rectangle 5"/>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6088" name="Rectangle 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46089" name="Rectangle 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sp>
            <p:nvSpPr>
              <p:cNvPr id="46090" name="Rectangle 1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52</a:t>
                </a:r>
              </a:p>
            </p:txBody>
          </p:sp>
        </p:grpSp>
        <p:grpSp>
          <p:nvGrpSpPr>
            <p:cNvPr id="18445" name="Group 15"/>
            <p:cNvGrpSpPr>
              <a:grpSpLocks/>
            </p:cNvGrpSpPr>
            <p:nvPr/>
          </p:nvGrpSpPr>
          <p:grpSpPr bwMode="auto">
            <a:xfrm>
              <a:off x="624" y="2304"/>
              <a:ext cx="1200" cy="432"/>
              <a:chOff x="2160" y="1392"/>
              <a:chExt cx="1200" cy="432"/>
            </a:xfrm>
          </p:grpSpPr>
          <p:sp>
            <p:nvSpPr>
              <p:cNvPr id="18463" name="Rectangle 1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6097" name="Rectangle 1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a:t>
                </a:r>
              </a:p>
            </p:txBody>
          </p:sp>
          <p:sp>
            <p:nvSpPr>
              <p:cNvPr id="46098" name="Rectangle 1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46099" name="Rectangle 1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grpSp>
        <p:grpSp>
          <p:nvGrpSpPr>
            <p:cNvPr id="18446" name="Group 34"/>
            <p:cNvGrpSpPr>
              <a:grpSpLocks/>
            </p:cNvGrpSpPr>
            <p:nvPr/>
          </p:nvGrpSpPr>
          <p:grpSpPr bwMode="auto">
            <a:xfrm>
              <a:off x="1920" y="2304"/>
              <a:ext cx="816" cy="432"/>
              <a:chOff x="2160" y="2304"/>
              <a:chExt cx="816" cy="432"/>
            </a:xfrm>
          </p:grpSpPr>
          <p:sp>
            <p:nvSpPr>
              <p:cNvPr id="18460" name="Rectangle 2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6102" name="Rectangle 2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46103" name="Rectangle 2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22</a:t>
                </a:r>
              </a:p>
            </p:txBody>
          </p:sp>
        </p:grpSp>
        <p:grpSp>
          <p:nvGrpSpPr>
            <p:cNvPr id="18447" name="Group 25"/>
            <p:cNvGrpSpPr>
              <a:grpSpLocks/>
            </p:cNvGrpSpPr>
            <p:nvPr/>
          </p:nvGrpSpPr>
          <p:grpSpPr bwMode="auto">
            <a:xfrm>
              <a:off x="3744" y="2304"/>
              <a:ext cx="1200" cy="432"/>
              <a:chOff x="2160" y="1392"/>
              <a:chExt cx="1200" cy="432"/>
            </a:xfrm>
          </p:grpSpPr>
          <p:sp>
            <p:nvSpPr>
              <p:cNvPr id="18456" name="Rectangle 26"/>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6107" name="Rectangle 27"/>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46108" name="Rectangle 28"/>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46109" name="Rectangle 29"/>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72</a:t>
                </a:r>
              </a:p>
            </p:txBody>
          </p:sp>
        </p:grpSp>
        <p:sp>
          <p:nvSpPr>
            <p:cNvPr id="18448" name="Line 30"/>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Line 31"/>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Line 32"/>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Line 33"/>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8452" name="Group 40"/>
            <p:cNvGrpSpPr>
              <a:grpSpLocks/>
            </p:cNvGrpSpPr>
            <p:nvPr/>
          </p:nvGrpSpPr>
          <p:grpSpPr bwMode="auto">
            <a:xfrm>
              <a:off x="2832" y="2304"/>
              <a:ext cx="816" cy="432"/>
              <a:chOff x="2160" y="2304"/>
              <a:chExt cx="816" cy="432"/>
            </a:xfrm>
          </p:grpSpPr>
          <p:sp>
            <p:nvSpPr>
              <p:cNvPr id="18453" name="Rectangle 4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6122" name="Rectangle 4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sp>
            <p:nvSpPr>
              <p:cNvPr id="46123" name="Rectangle 4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grpSp>
      <p:sp>
        <p:nvSpPr>
          <p:cNvPr id="18437" name="Text Box 44"/>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pPr algn="ctr"/>
            <a:r>
              <a:rPr lang="en-GB" altLang="en-US" sz="1800"/>
              <a:t>Delete 2:  Since there are enough</a:t>
            </a:r>
          </a:p>
          <a:p>
            <a:pPr algn="ctr"/>
            <a:r>
              <a:rPr lang="en-GB" altLang="en-US" sz="1800"/>
              <a:t>keys in the node, just delete it</a:t>
            </a:r>
            <a:endParaRPr lang="en-GB" altLang="en-US" sz="2800"/>
          </a:p>
        </p:txBody>
      </p:sp>
      <p:sp>
        <p:nvSpPr>
          <p:cNvPr id="18438" name="Line 45"/>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128" name="Text Box 48"/>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800"/>
              <a:t>Assuming a 5-way</a:t>
            </a:r>
          </a:p>
          <a:p>
            <a:pPr algn="ctr">
              <a:defRPr/>
            </a:pPr>
            <a:r>
              <a:rPr lang="en-GB" altLang="en-US" sz="1800"/>
              <a:t>B-Tree, as before...</a:t>
            </a:r>
            <a:endParaRPr lang="en-GB" altLang="en-US" sz="2800" i="1">
              <a:effectLst>
                <a:outerShdw blurRad="38100" dist="38100" dir="2700000" algn="tl">
                  <a:srgbClr val="C0C0C0"/>
                </a:outerShdw>
              </a:effectLst>
            </a:endParaRPr>
          </a:p>
        </p:txBody>
      </p:sp>
      <p:sp>
        <p:nvSpPr>
          <p:cNvPr id="46129" name="Text Box 49"/>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grpSp>
        <p:nvGrpSpPr>
          <p:cNvPr id="46131" name="Group 51"/>
          <p:cNvGrpSpPr>
            <a:grpSpLocks/>
          </p:cNvGrpSpPr>
          <p:nvPr/>
        </p:nvGrpSpPr>
        <p:grpSpPr bwMode="auto">
          <a:xfrm>
            <a:off x="914400" y="3581400"/>
            <a:ext cx="685800" cy="914400"/>
            <a:chOff x="576" y="2256"/>
            <a:chExt cx="432" cy="576"/>
          </a:xfrm>
        </p:grpSpPr>
        <p:sp>
          <p:nvSpPr>
            <p:cNvPr id="18442" name="Rectangle 47"/>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18443" name="Line 50"/>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extLst>
      <p:ext uri="{BB962C8B-B14F-4D97-AF65-F5344CB8AC3E}">
        <p14:creationId xmlns:p14="http://schemas.microsoft.com/office/powerpoint/2010/main" val="35493020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142C8050-3CE2-4D53-9BB9-38A6ECE0BA2E}" type="slidenum">
              <a:rPr lang="en-US" altLang="en-US" sz="1400">
                <a:solidFill>
                  <a:schemeClr val="bg2"/>
                </a:solidFill>
              </a:rPr>
              <a:pPr/>
              <a:t>24</a:t>
            </a:fld>
            <a:endParaRPr lang="en-US" altLang="en-US" sz="1400">
              <a:solidFill>
                <a:schemeClr val="bg2"/>
              </a:solidFill>
            </a:endParaRPr>
          </a:p>
        </p:txBody>
      </p:sp>
      <p:sp>
        <p:nvSpPr>
          <p:cNvPr id="19459" name="Rectangle 2050"/>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Type #2: Simple non-leaf deletion</a:t>
            </a:r>
          </a:p>
        </p:txBody>
      </p:sp>
      <p:grpSp>
        <p:nvGrpSpPr>
          <p:cNvPr id="19460" name="Group 2080"/>
          <p:cNvGrpSpPr>
            <a:grpSpLocks/>
          </p:cNvGrpSpPr>
          <p:nvPr/>
        </p:nvGrpSpPr>
        <p:grpSpPr bwMode="auto">
          <a:xfrm>
            <a:off x="1600200" y="2209800"/>
            <a:ext cx="6248400" cy="2133600"/>
            <a:chOff x="1008" y="1392"/>
            <a:chExt cx="3936" cy="1344"/>
          </a:xfrm>
        </p:grpSpPr>
        <p:grpSp>
          <p:nvGrpSpPr>
            <p:cNvPr id="19475" name="Group 2052"/>
            <p:cNvGrpSpPr>
              <a:grpSpLocks/>
            </p:cNvGrpSpPr>
            <p:nvPr/>
          </p:nvGrpSpPr>
          <p:grpSpPr bwMode="auto">
            <a:xfrm>
              <a:off x="2160" y="1392"/>
              <a:ext cx="1200" cy="432"/>
              <a:chOff x="2160" y="1392"/>
              <a:chExt cx="1200" cy="432"/>
            </a:xfrm>
          </p:grpSpPr>
          <p:sp>
            <p:nvSpPr>
              <p:cNvPr id="19497" name="Rectangle 2053"/>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34" name="Rectangle 2054"/>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48135" name="Rectangle 2055"/>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sp>
            <p:nvSpPr>
              <p:cNvPr id="48136" name="Rectangle 2056"/>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52</a:t>
                </a:r>
              </a:p>
            </p:txBody>
          </p:sp>
        </p:grpSp>
        <p:grpSp>
          <p:nvGrpSpPr>
            <p:cNvPr id="19476" name="Group 2079"/>
            <p:cNvGrpSpPr>
              <a:grpSpLocks/>
            </p:cNvGrpSpPr>
            <p:nvPr/>
          </p:nvGrpSpPr>
          <p:grpSpPr bwMode="auto">
            <a:xfrm>
              <a:off x="1008" y="2304"/>
              <a:ext cx="816" cy="432"/>
              <a:chOff x="1008" y="2304"/>
              <a:chExt cx="816" cy="432"/>
            </a:xfrm>
          </p:grpSpPr>
          <p:sp>
            <p:nvSpPr>
              <p:cNvPr id="19494" name="Rectangle 2058"/>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40" name="Rectangle 206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48141" name="Rectangle 206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grpSp>
        <p:grpSp>
          <p:nvGrpSpPr>
            <p:cNvPr id="19477" name="Group 2062"/>
            <p:cNvGrpSpPr>
              <a:grpSpLocks/>
            </p:cNvGrpSpPr>
            <p:nvPr/>
          </p:nvGrpSpPr>
          <p:grpSpPr bwMode="auto">
            <a:xfrm>
              <a:off x="1920" y="2304"/>
              <a:ext cx="816" cy="432"/>
              <a:chOff x="2160" y="2304"/>
              <a:chExt cx="816" cy="432"/>
            </a:xfrm>
          </p:grpSpPr>
          <p:sp>
            <p:nvSpPr>
              <p:cNvPr id="19491" name="Rectangle 206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44" name="Rectangle 206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48145" name="Rectangle 206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22</a:t>
                </a:r>
              </a:p>
            </p:txBody>
          </p:sp>
        </p:grpSp>
        <p:grpSp>
          <p:nvGrpSpPr>
            <p:cNvPr id="19478" name="Group 2066"/>
            <p:cNvGrpSpPr>
              <a:grpSpLocks/>
            </p:cNvGrpSpPr>
            <p:nvPr/>
          </p:nvGrpSpPr>
          <p:grpSpPr bwMode="auto">
            <a:xfrm>
              <a:off x="3744" y="2304"/>
              <a:ext cx="1200" cy="432"/>
              <a:chOff x="2160" y="1392"/>
              <a:chExt cx="1200" cy="432"/>
            </a:xfrm>
          </p:grpSpPr>
          <p:sp>
            <p:nvSpPr>
              <p:cNvPr id="19487" name="Rectangle 2067"/>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48" name="Rectangle 2068"/>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48149" name="Rectangle 2069"/>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48150" name="Rectangle 2070"/>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72</a:t>
                </a:r>
              </a:p>
            </p:txBody>
          </p:sp>
        </p:grpSp>
        <p:sp>
          <p:nvSpPr>
            <p:cNvPr id="19479" name="Line 2071"/>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0" name="Line 2072"/>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1" name="Line 2073"/>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2" name="Line 2074"/>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19483" name="Group 2075"/>
            <p:cNvGrpSpPr>
              <a:grpSpLocks/>
            </p:cNvGrpSpPr>
            <p:nvPr/>
          </p:nvGrpSpPr>
          <p:grpSpPr bwMode="auto">
            <a:xfrm>
              <a:off x="2832" y="2304"/>
              <a:ext cx="816" cy="432"/>
              <a:chOff x="2160" y="2304"/>
              <a:chExt cx="816" cy="432"/>
            </a:xfrm>
          </p:grpSpPr>
          <p:sp>
            <p:nvSpPr>
              <p:cNvPr id="19484" name="Rectangle 2076"/>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57" name="Rectangle 2077"/>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sp>
            <p:nvSpPr>
              <p:cNvPr id="48158" name="Rectangle 2078"/>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grpSp>
      <p:sp>
        <p:nvSpPr>
          <p:cNvPr id="48161" name="Text Box 2081"/>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Delete 52</a:t>
            </a:r>
            <a:endParaRPr lang="en-GB" altLang="en-US" sz="2800" i="1">
              <a:effectLst>
                <a:outerShdw blurRad="38100" dist="38100" dir="2700000" algn="tl">
                  <a:srgbClr val="C0C0C0"/>
                </a:outerShdw>
              </a:effectLst>
            </a:endParaRPr>
          </a:p>
        </p:txBody>
      </p:sp>
      <p:sp>
        <p:nvSpPr>
          <p:cNvPr id="19462" name="Line 2082"/>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3" name="Line 2083"/>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165" name="Text Box 2085"/>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Borrow the predecessor</a:t>
            </a:r>
          </a:p>
          <a:p>
            <a:pPr algn="ctr">
              <a:defRPr/>
            </a:pPr>
            <a:r>
              <a:rPr lang="en-GB" altLang="en-US"/>
              <a:t>or (in this case) successor</a:t>
            </a:r>
            <a:endParaRPr lang="en-GB" altLang="en-US" sz="2800" i="1">
              <a:effectLst>
                <a:outerShdw blurRad="38100" dist="38100" dir="2700000" algn="tl">
                  <a:srgbClr val="C0C0C0"/>
                </a:outerShdw>
              </a:effectLst>
            </a:endParaRPr>
          </a:p>
        </p:txBody>
      </p:sp>
      <p:grpSp>
        <p:nvGrpSpPr>
          <p:cNvPr id="48170" name="Group 2090"/>
          <p:cNvGrpSpPr>
            <a:grpSpLocks/>
          </p:cNvGrpSpPr>
          <p:nvPr/>
        </p:nvGrpSpPr>
        <p:grpSpPr bwMode="auto">
          <a:xfrm>
            <a:off x="4724400" y="2286000"/>
            <a:ext cx="838200" cy="1219200"/>
            <a:chOff x="2976" y="1440"/>
            <a:chExt cx="528" cy="768"/>
          </a:xfrm>
        </p:grpSpPr>
        <p:sp>
          <p:nvSpPr>
            <p:cNvPr id="19473" name="Line 2087"/>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Rectangle 2089"/>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grpSp>
        <p:nvGrpSpPr>
          <p:cNvPr id="48172" name="Group 2092"/>
          <p:cNvGrpSpPr>
            <a:grpSpLocks/>
          </p:cNvGrpSpPr>
          <p:nvPr/>
        </p:nvGrpSpPr>
        <p:grpSpPr bwMode="auto">
          <a:xfrm>
            <a:off x="5410200" y="2743200"/>
            <a:ext cx="1143000" cy="1524000"/>
            <a:chOff x="3408" y="1728"/>
            <a:chExt cx="720" cy="960"/>
          </a:xfrm>
        </p:grpSpPr>
        <p:sp>
          <p:nvSpPr>
            <p:cNvPr id="19471" name="Line 2086"/>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2" name="Rectangle 2091"/>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sp>
        <p:nvSpPr>
          <p:cNvPr id="48173" name="Rectangle 2093"/>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48175" name="Rectangle 2095"/>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76" name="Rectangle 2096"/>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8177" name="Text Box 2097"/>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11125652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0221729-74CE-4A83-9FF1-F3986425DAB7}" type="slidenum">
              <a:rPr lang="en-US" altLang="en-US" sz="1400">
                <a:solidFill>
                  <a:schemeClr val="bg2"/>
                </a:solidFill>
              </a:rPr>
              <a:pPr/>
              <a:t>25</a:t>
            </a:fld>
            <a:endParaRPr lang="en-US" altLang="en-US" sz="1400">
              <a:solidFill>
                <a:schemeClr val="bg2"/>
              </a:solidFill>
            </a:endParaRPr>
          </a:p>
        </p:txBody>
      </p:sp>
      <p:sp>
        <p:nvSpPr>
          <p:cNvPr id="20483" name="Rectangle 2"/>
          <p:cNvSpPr>
            <a:spLocks noGrp="1" noChangeArrowheads="1"/>
          </p:cNvSpPr>
          <p:nvPr>
            <p:ph type="title"/>
          </p:nvPr>
        </p:nvSpPr>
        <p:spPr/>
        <p:txBody>
          <a:bodyPr/>
          <a:lstStyle/>
          <a:p>
            <a:r>
              <a:rPr lang="en-GB" altLang="en-US" b="0">
                <a:solidFill>
                  <a:schemeClr val="tx1"/>
                </a:solidFill>
              </a:rPr>
              <a:t>Type #3: Enough siblings</a:t>
            </a:r>
          </a:p>
        </p:txBody>
      </p:sp>
      <p:grpSp>
        <p:nvGrpSpPr>
          <p:cNvPr id="20484" name="Group 3"/>
          <p:cNvGrpSpPr>
            <a:grpSpLocks/>
          </p:cNvGrpSpPr>
          <p:nvPr/>
        </p:nvGrpSpPr>
        <p:grpSpPr bwMode="auto">
          <a:xfrm>
            <a:off x="1600200" y="2209800"/>
            <a:ext cx="5486400" cy="2133600"/>
            <a:chOff x="1008" y="1392"/>
            <a:chExt cx="3456" cy="1344"/>
          </a:xfrm>
        </p:grpSpPr>
        <p:grpSp>
          <p:nvGrpSpPr>
            <p:cNvPr id="20496" name="Group 4"/>
            <p:cNvGrpSpPr>
              <a:grpSpLocks/>
            </p:cNvGrpSpPr>
            <p:nvPr/>
          </p:nvGrpSpPr>
          <p:grpSpPr bwMode="auto">
            <a:xfrm>
              <a:off x="2160" y="1392"/>
              <a:ext cx="816" cy="432"/>
              <a:chOff x="2160" y="1392"/>
              <a:chExt cx="816" cy="432"/>
            </a:xfrm>
          </p:grpSpPr>
          <p:sp>
            <p:nvSpPr>
              <p:cNvPr id="20514" name="Rectangle 5"/>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1206" name="Rectangle 6"/>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51207" name="Rectangle 7"/>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grpSp>
        <p:grpSp>
          <p:nvGrpSpPr>
            <p:cNvPr id="20497" name="Group 8"/>
            <p:cNvGrpSpPr>
              <a:grpSpLocks/>
            </p:cNvGrpSpPr>
            <p:nvPr/>
          </p:nvGrpSpPr>
          <p:grpSpPr bwMode="auto">
            <a:xfrm>
              <a:off x="1008" y="2304"/>
              <a:ext cx="816" cy="432"/>
              <a:chOff x="1008" y="2304"/>
              <a:chExt cx="816" cy="432"/>
            </a:xfrm>
          </p:grpSpPr>
          <p:sp>
            <p:nvSpPr>
              <p:cNvPr id="20511" name="Rectangle 9"/>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1210" name="Rectangle 10"/>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51211" name="Rectangle 11"/>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grpSp>
        <p:grpSp>
          <p:nvGrpSpPr>
            <p:cNvPr id="20498" name="Group 12"/>
            <p:cNvGrpSpPr>
              <a:grpSpLocks/>
            </p:cNvGrpSpPr>
            <p:nvPr/>
          </p:nvGrpSpPr>
          <p:grpSpPr bwMode="auto">
            <a:xfrm>
              <a:off x="1920" y="2304"/>
              <a:ext cx="816" cy="432"/>
              <a:chOff x="2160" y="2304"/>
              <a:chExt cx="816" cy="432"/>
            </a:xfrm>
          </p:grpSpPr>
          <p:sp>
            <p:nvSpPr>
              <p:cNvPr id="20508" name="Rectangle 13"/>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1214" name="Rectangle 14"/>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51215" name="Rectangle 15"/>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22</a:t>
                </a:r>
              </a:p>
            </p:txBody>
          </p:sp>
        </p:grpSp>
        <p:sp>
          <p:nvSpPr>
            <p:cNvPr id="20499" name="Line 16"/>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0" name="Line 17"/>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501" name="Line 18"/>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0502" name="Group 19"/>
            <p:cNvGrpSpPr>
              <a:grpSpLocks/>
            </p:cNvGrpSpPr>
            <p:nvPr/>
          </p:nvGrpSpPr>
          <p:grpSpPr bwMode="auto">
            <a:xfrm>
              <a:off x="2832" y="2304"/>
              <a:ext cx="1632" cy="432"/>
              <a:chOff x="2832" y="2304"/>
              <a:chExt cx="1632" cy="432"/>
            </a:xfrm>
          </p:grpSpPr>
          <p:sp>
            <p:nvSpPr>
              <p:cNvPr id="20503" name="Rectangle 2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1221"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51222"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51223" name="Rectangle 23"/>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sp>
            <p:nvSpPr>
              <p:cNvPr id="51224"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grpSp>
      <p:sp>
        <p:nvSpPr>
          <p:cNvPr id="51225" name="Text Box 25"/>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Delete 22</a:t>
            </a:r>
            <a:endParaRPr lang="en-GB" altLang="en-US" sz="2800" i="1">
              <a:effectLst>
                <a:outerShdw blurRad="38100" dist="38100" dir="2700000" algn="tl">
                  <a:srgbClr val="C0C0C0"/>
                </a:outerShdw>
              </a:effectLst>
            </a:endParaRPr>
          </a:p>
        </p:txBody>
      </p:sp>
      <p:grpSp>
        <p:nvGrpSpPr>
          <p:cNvPr id="51230" name="Group 30"/>
          <p:cNvGrpSpPr>
            <a:grpSpLocks/>
          </p:cNvGrpSpPr>
          <p:nvPr/>
        </p:nvGrpSpPr>
        <p:grpSpPr bwMode="auto">
          <a:xfrm>
            <a:off x="3657600" y="3733800"/>
            <a:ext cx="1143000" cy="1524000"/>
            <a:chOff x="2304" y="2352"/>
            <a:chExt cx="720" cy="960"/>
          </a:xfrm>
        </p:grpSpPr>
        <p:sp>
          <p:nvSpPr>
            <p:cNvPr id="20493" name="Line 26"/>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4" name="Rectangle 27"/>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20495" name="Rectangle 29"/>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grpSp>
      <p:grpSp>
        <p:nvGrpSpPr>
          <p:cNvPr id="51236" name="Group 36"/>
          <p:cNvGrpSpPr>
            <a:grpSpLocks/>
          </p:cNvGrpSpPr>
          <p:nvPr/>
        </p:nvGrpSpPr>
        <p:grpSpPr bwMode="auto">
          <a:xfrm>
            <a:off x="4114800" y="2819400"/>
            <a:ext cx="3605213" cy="762000"/>
            <a:chOff x="2592" y="1776"/>
            <a:chExt cx="2271" cy="480"/>
          </a:xfrm>
        </p:grpSpPr>
        <p:grpSp>
          <p:nvGrpSpPr>
            <p:cNvPr id="20489" name="Group 34"/>
            <p:cNvGrpSpPr>
              <a:grpSpLocks/>
            </p:cNvGrpSpPr>
            <p:nvPr/>
          </p:nvGrpSpPr>
          <p:grpSpPr bwMode="auto">
            <a:xfrm>
              <a:off x="2592" y="1872"/>
              <a:ext cx="384" cy="384"/>
              <a:chOff x="2592" y="1872"/>
              <a:chExt cx="384" cy="384"/>
            </a:xfrm>
          </p:grpSpPr>
          <p:sp>
            <p:nvSpPr>
              <p:cNvPr id="20491" name="Line 32"/>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0492" name="Line 33"/>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51235" name="Text Box 35"/>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Demote root key and</a:t>
              </a:r>
            </a:p>
            <a:p>
              <a:pPr algn="ctr">
                <a:defRPr/>
              </a:pPr>
              <a:r>
                <a:rPr lang="en-GB" altLang="en-US"/>
                <a:t>promote leaf key</a:t>
              </a:r>
              <a:endParaRPr lang="en-GB" altLang="en-US" sz="2800" i="1">
                <a:effectLst>
                  <a:outerShdw blurRad="38100" dist="38100" dir="2700000" algn="tl">
                    <a:srgbClr val="C0C0C0"/>
                  </a:outerShdw>
                </a:effectLst>
              </a:endParaRPr>
            </a:p>
          </p:txBody>
        </p:sp>
      </p:grpSp>
      <p:sp>
        <p:nvSpPr>
          <p:cNvPr id="51237" name="Text Box 37"/>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39254849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9530B7DF-2992-4C5E-AC66-C3B5DFC11E64}" type="slidenum">
              <a:rPr lang="en-US" altLang="en-US" sz="1400">
                <a:solidFill>
                  <a:schemeClr val="bg2"/>
                </a:solidFill>
              </a:rPr>
              <a:pPr/>
              <a:t>26</a:t>
            </a:fld>
            <a:endParaRPr lang="en-US" altLang="en-US" sz="1400">
              <a:solidFill>
                <a:schemeClr val="bg2"/>
              </a:solidFill>
            </a:endParaRPr>
          </a:p>
        </p:txBody>
      </p:sp>
      <p:sp>
        <p:nvSpPr>
          <p:cNvPr id="21507" name="Rectangle 13"/>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21508"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Type #3: Enough siblings</a:t>
            </a:r>
          </a:p>
        </p:txBody>
      </p:sp>
      <p:sp>
        <p:nvSpPr>
          <p:cNvPr id="21509" name="Rectangle 5"/>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2230" name="Rectangle 6"/>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52231" name="Rectangle 7"/>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sp>
        <p:nvSpPr>
          <p:cNvPr id="21512" name="Rectangle 9"/>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2234" name="Rectangle 10"/>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52235" name="Rectangle 11"/>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sp>
        <p:nvSpPr>
          <p:cNvPr id="52238" name="Rectangle 14"/>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21516" name="Line 16"/>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7"/>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8"/>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247" name="Rectangle 23"/>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grpSp>
        <p:nvGrpSpPr>
          <p:cNvPr id="21520" name="Group 25"/>
          <p:cNvGrpSpPr>
            <a:grpSpLocks/>
          </p:cNvGrpSpPr>
          <p:nvPr/>
        </p:nvGrpSpPr>
        <p:grpSpPr bwMode="auto">
          <a:xfrm>
            <a:off x="5105400" y="3657600"/>
            <a:ext cx="1981200" cy="685800"/>
            <a:chOff x="3216" y="2304"/>
            <a:chExt cx="1248" cy="432"/>
          </a:xfrm>
        </p:grpSpPr>
        <p:sp>
          <p:nvSpPr>
            <p:cNvPr id="21522" name="Rectangle 20"/>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2245" name="Rectangle 21"/>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52246" name="Rectangle 2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52248" name="Rectangle 24"/>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sp>
        <p:nvSpPr>
          <p:cNvPr id="52250" name="Text Box 26"/>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37154044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4ACFBBFA-E46A-4BB3-A2EE-FCFA8ABB89E1}" type="slidenum">
              <a:rPr lang="en-US" altLang="en-US" sz="1400">
                <a:solidFill>
                  <a:schemeClr val="bg2"/>
                </a:solidFill>
              </a:rPr>
              <a:pPr/>
              <a:t>27</a:t>
            </a:fld>
            <a:endParaRPr lang="en-US" altLang="en-US" sz="1400">
              <a:solidFill>
                <a:schemeClr val="bg2"/>
              </a:solidFill>
            </a:endParaRPr>
          </a:p>
        </p:txBody>
      </p:sp>
      <p:sp>
        <p:nvSpPr>
          <p:cNvPr id="22531" name="Rectangle 1026"/>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90000"/>
          </a:bodyPr>
          <a:lstStyle/>
          <a:p>
            <a:r>
              <a:rPr lang="en-GB" altLang="en-US" b="0">
                <a:solidFill>
                  <a:schemeClr val="tx1"/>
                </a:solidFill>
              </a:rPr>
              <a:t>Type #4: </a:t>
            </a:r>
            <a:br>
              <a:rPr lang="en-GB" altLang="en-US" b="0">
                <a:solidFill>
                  <a:schemeClr val="tx1"/>
                </a:solidFill>
              </a:rPr>
            </a:br>
            <a:r>
              <a:rPr lang="en-GB" altLang="en-US" b="0">
                <a:solidFill>
                  <a:schemeClr val="tx1"/>
                </a:solidFill>
              </a:rPr>
              <a:t>Too few keys in node and its siblings</a:t>
            </a:r>
          </a:p>
        </p:txBody>
      </p:sp>
      <p:grpSp>
        <p:nvGrpSpPr>
          <p:cNvPr id="22532" name="Group 1055"/>
          <p:cNvGrpSpPr>
            <a:grpSpLocks/>
          </p:cNvGrpSpPr>
          <p:nvPr/>
        </p:nvGrpSpPr>
        <p:grpSpPr bwMode="auto">
          <a:xfrm>
            <a:off x="1600200" y="2209800"/>
            <a:ext cx="5638800" cy="2133600"/>
            <a:chOff x="1008" y="1392"/>
            <a:chExt cx="3552" cy="1344"/>
          </a:xfrm>
        </p:grpSpPr>
        <p:grpSp>
          <p:nvGrpSpPr>
            <p:cNvPr id="22549" name="Group 1028"/>
            <p:cNvGrpSpPr>
              <a:grpSpLocks/>
            </p:cNvGrpSpPr>
            <p:nvPr/>
          </p:nvGrpSpPr>
          <p:grpSpPr bwMode="auto">
            <a:xfrm>
              <a:off x="2160" y="1392"/>
              <a:ext cx="1200" cy="432"/>
              <a:chOff x="2160" y="1392"/>
              <a:chExt cx="1200" cy="432"/>
            </a:xfrm>
          </p:grpSpPr>
          <p:sp>
            <p:nvSpPr>
              <p:cNvPr id="22570" name="Rectangle 1029"/>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9158"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49159"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sp>
            <p:nvSpPr>
              <p:cNvPr id="49160" name="Rectangle 1032"/>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grpSp>
        <p:grpSp>
          <p:nvGrpSpPr>
            <p:cNvPr id="22550" name="Group 1033"/>
            <p:cNvGrpSpPr>
              <a:grpSpLocks/>
            </p:cNvGrpSpPr>
            <p:nvPr/>
          </p:nvGrpSpPr>
          <p:grpSpPr bwMode="auto">
            <a:xfrm>
              <a:off x="1008" y="2304"/>
              <a:ext cx="816" cy="432"/>
              <a:chOff x="1008" y="2304"/>
              <a:chExt cx="816" cy="432"/>
            </a:xfrm>
          </p:grpSpPr>
          <p:sp>
            <p:nvSpPr>
              <p:cNvPr id="22567"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9163"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49164"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grpSp>
        <p:grpSp>
          <p:nvGrpSpPr>
            <p:cNvPr id="22551" name="Group 1037"/>
            <p:cNvGrpSpPr>
              <a:grpSpLocks/>
            </p:cNvGrpSpPr>
            <p:nvPr/>
          </p:nvGrpSpPr>
          <p:grpSpPr bwMode="auto">
            <a:xfrm>
              <a:off x="1920" y="2304"/>
              <a:ext cx="816" cy="432"/>
              <a:chOff x="2160" y="2304"/>
              <a:chExt cx="816" cy="432"/>
            </a:xfrm>
          </p:grpSpPr>
          <p:sp>
            <p:nvSpPr>
              <p:cNvPr id="22564"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9167"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49168"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22</a:t>
                </a:r>
              </a:p>
            </p:txBody>
          </p:sp>
        </p:grpSp>
        <p:grpSp>
          <p:nvGrpSpPr>
            <p:cNvPr id="22552" name="Group 1054"/>
            <p:cNvGrpSpPr>
              <a:grpSpLocks/>
            </p:cNvGrpSpPr>
            <p:nvPr/>
          </p:nvGrpSpPr>
          <p:grpSpPr bwMode="auto">
            <a:xfrm>
              <a:off x="3744" y="2304"/>
              <a:ext cx="816" cy="432"/>
              <a:chOff x="4128" y="2304"/>
              <a:chExt cx="816" cy="432"/>
            </a:xfrm>
          </p:grpSpPr>
          <p:sp>
            <p:nvSpPr>
              <p:cNvPr id="22561" name="Rectangle 1042"/>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9172" name="Rectangle 1044"/>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49173" name="Rectangle 1045"/>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72</a:t>
                </a:r>
              </a:p>
            </p:txBody>
          </p:sp>
        </p:grpSp>
        <p:sp>
          <p:nvSpPr>
            <p:cNvPr id="22553" name="Line 1046"/>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4" name="Line 1047"/>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5" name="Line 1048"/>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556" name="Line 1049"/>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2557" name="Group 1050"/>
            <p:cNvGrpSpPr>
              <a:grpSpLocks/>
            </p:cNvGrpSpPr>
            <p:nvPr/>
          </p:nvGrpSpPr>
          <p:grpSpPr bwMode="auto">
            <a:xfrm>
              <a:off x="2832" y="2304"/>
              <a:ext cx="816" cy="432"/>
              <a:chOff x="2160" y="2304"/>
              <a:chExt cx="816" cy="432"/>
            </a:xfrm>
          </p:grpSpPr>
          <p:sp>
            <p:nvSpPr>
              <p:cNvPr id="22558" name="Rectangle 1051"/>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49180" name="Rectangle 1052"/>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sp>
            <p:nvSpPr>
              <p:cNvPr id="49181" name="Rectangle 1053"/>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grpSp>
      <p:sp>
        <p:nvSpPr>
          <p:cNvPr id="49185" name="Text Box 1057"/>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Delete 72</a:t>
            </a:r>
            <a:endParaRPr lang="en-GB" altLang="en-US" sz="2800" i="1">
              <a:effectLst>
                <a:outerShdw blurRad="38100" dist="38100" dir="2700000" algn="tl">
                  <a:srgbClr val="C0C0C0"/>
                </a:outerShdw>
              </a:effectLst>
            </a:endParaRPr>
          </a:p>
        </p:txBody>
      </p:sp>
      <p:sp>
        <p:nvSpPr>
          <p:cNvPr id="22534" name="Line 1058"/>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grpSp>
        <p:nvGrpSpPr>
          <p:cNvPr id="49190" name="Group 1062"/>
          <p:cNvGrpSpPr>
            <a:grpSpLocks/>
          </p:cNvGrpSpPr>
          <p:nvPr/>
        </p:nvGrpSpPr>
        <p:grpSpPr bwMode="auto">
          <a:xfrm>
            <a:off x="6629400" y="3657600"/>
            <a:ext cx="685800" cy="762000"/>
            <a:chOff x="4176" y="2304"/>
            <a:chExt cx="432" cy="480"/>
          </a:xfrm>
        </p:grpSpPr>
        <p:sp>
          <p:nvSpPr>
            <p:cNvPr id="22547" name="Rectangle 1060"/>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22548" name="Line 1061"/>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191" name="Text Box 1063"/>
          <p:cNvSpPr txBox="1">
            <a:spLocks noChangeArrowheads="1"/>
          </p:cNvSpPr>
          <p:nvPr/>
        </p:nvSpPr>
        <p:spPr bwMode="auto">
          <a:xfrm>
            <a:off x="6096000" y="4427538"/>
            <a:ext cx="1828800" cy="823912"/>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defRPr/>
            </a:pPr>
            <a:r>
              <a:rPr lang="en-GB" altLang="en-US"/>
              <a:t>Too few keys!</a:t>
            </a:r>
          </a:p>
          <a:p>
            <a:pPr algn="ctr">
              <a:defRPr/>
            </a:pPr>
            <a:endParaRPr lang="en-GB" altLang="en-US" sz="2800" i="1">
              <a:effectLst>
                <a:outerShdw blurRad="38100" dist="38100" dir="2700000" algn="tl">
                  <a:srgbClr val="C0C0C0"/>
                </a:outerShdw>
              </a:effectLst>
            </a:endParaRPr>
          </a:p>
        </p:txBody>
      </p:sp>
      <p:grpSp>
        <p:nvGrpSpPr>
          <p:cNvPr id="49201" name="Group 1073"/>
          <p:cNvGrpSpPr>
            <a:grpSpLocks/>
          </p:cNvGrpSpPr>
          <p:nvPr/>
        </p:nvGrpSpPr>
        <p:grpSpPr bwMode="auto">
          <a:xfrm>
            <a:off x="4419600" y="2133600"/>
            <a:ext cx="2286000" cy="2286000"/>
            <a:chOff x="2784" y="1344"/>
            <a:chExt cx="1440" cy="1440"/>
          </a:xfrm>
        </p:grpSpPr>
        <p:grpSp>
          <p:nvGrpSpPr>
            <p:cNvPr id="22539" name="Group 1071"/>
            <p:cNvGrpSpPr>
              <a:grpSpLocks/>
            </p:cNvGrpSpPr>
            <p:nvPr/>
          </p:nvGrpSpPr>
          <p:grpSpPr bwMode="auto">
            <a:xfrm>
              <a:off x="2784" y="1344"/>
              <a:ext cx="1440" cy="1440"/>
              <a:chOff x="2784" y="1344"/>
              <a:chExt cx="1440" cy="1440"/>
            </a:xfrm>
          </p:grpSpPr>
          <p:sp>
            <p:nvSpPr>
              <p:cNvPr id="22541" name="Line 1065"/>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2" name="Line 1066"/>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3" name="Line 1067"/>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4" name="Line 1068"/>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US"/>
              </a:p>
            </p:txBody>
          </p:sp>
          <p:sp>
            <p:nvSpPr>
              <p:cNvPr id="22545" name="Line 1069"/>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22546" name="Line 1070"/>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grpSp>
        <p:sp>
          <p:nvSpPr>
            <p:cNvPr id="49200" name="Text Box 1072"/>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a:t>Join back together</a:t>
              </a:r>
              <a:endParaRPr lang="en-GB" altLang="en-US" sz="2800" i="1">
                <a:effectLst>
                  <a:outerShdw blurRad="38100" dist="38100" dir="2700000" algn="tl">
                    <a:srgbClr val="C0C0C0"/>
                  </a:outerShdw>
                </a:effectLst>
              </a:endParaRPr>
            </a:p>
          </p:txBody>
        </p:sp>
      </p:grpSp>
      <p:sp>
        <p:nvSpPr>
          <p:cNvPr id="49202" name="Text Box 1074"/>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1729166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510CA5B4-C63A-43DB-B938-C7781053CE79}" type="slidenum">
              <a:rPr lang="en-US" altLang="en-US" sz="1400">
                <a:solidFill>
                  <a:schemeClr val="bg2"/>
                </a:solidFill>
              </a:rPr>
              <a:pPr/>
              <a:t>28</a:t>
            </a:fld>
            <a:endParaRPr lang="en-US" altLang="en-US" sz="1400">
              <a:solidFill>
                <a:schemeClr val="bg2"/>
              </a:solidFill>
            </a:endParaRPr>
          </a:p>
        </p:txBody>
      </p:sp>
      <p:sp>
        <p:nvSpPr>
          <p:cNvPr id="23555" name="Rectangle 1026"/>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90000"/>
          </a:bodyPr>
          <a:lstStyle/>
          <a:p>
            <a:r>
              <a:rPr lang="en-GB" altLang="en-US" b="0">
                <a:solidFill>
                  <a:schemeClr val="tx1"/>
                </a:solidFill>
              </a:rPr>
              <a:t>Type #4: </a:t>
            </a:r>
            <a:br>
              <a:rPr lang="en-GB" altLang="en-US" b="0">
                <a:solidFill>
                  <a:schemeClr val="tx1"/>
                </a:solidFill>
              </a:rPr>
            </a:br>
            <a:r>
              <a:rPr lang="en-GB" altLang="en-US" b="0">
                <a:solidFill>
                  <a:schemeClr val="tx1"/>
                </a:solidFill>
              </a:rPr>
              <a:t>Too few keys in node and its siblings</a:t>
            </a:r>
          </a:p>
        </p:txBody>
      </p:sp>
      <p:grpSp>
        <p:nvGrpSpPr>
          <p:cNvPr id="23556" name="Group 1055"/>
          <p:cNvGrpSpPr>
            <a:grpSpLocks/>
          </p:cNvGrpSpPr>
          <p:nvPr/>
        </p:nvGrpSpPr>
        <p:grpSpPr bwMode="auto">
          <a:xfrm>
            <a:off x="1600200" y="2209800"/>
            <a:ext cx="5486400" cy="2133600"/>
            <a:chOff x="1008" y="1392"/>
            <a:chExt cx="3456" cy="1344"/>
          </a:xfrm>
        </p:grpSpPr>
        <p:grpSp>
          <p:nvGrpSpPr>
            <p:cNvPr id="23558" name="Group 1054"/>
            <p:cNvGrpSpPr>
              <a:grpSpLocks/>
            </p:cNvGrpSpPr>
            <p:nvPr/>
          </p:nvGrpSpPr>
          <p:grpSpPr bwMode="auto">
            <a:xfrm>
              <a:off x="2160" y="1392"/>
              <a:ext cx="816" cy="432"/>
              <a:chOff x="2160" y="1392"/>
              <a:chExt cx="816" cy="432"/>
            </a:xfrm>
          </p:grpSpPr>
          <p:sp>
            <p:nvSpPr>
              <p:cNvPr id="23576" name="Rectangle 1029"/>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0182" name="Rectangle 1030"/>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12</a:t>
                </a:r>
              </a:p>
            </p:txBody>
          </p:sp>
          <p:sp>
            <p:nvSpPr>
              <p:cNvPr id="50183" name="Rectangle 1031"/>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29</a:t>
                </a:r>
              </a:p>
            </p:txBody>
          </p:sp>
        </p:grpSp>
        <p:grpSp>
          <p:nvGrpSpPr>
            <p:cNvPr id="23559" name="Group 1033"/>
            <p:cNvGrpSpPr>
              <a:grpSpLocks/>
            </p:cNvGrpSpPr>
            <p:nvPr/>
          </p:nvGrpSpPr>
          <p:grpSpPr bwMode="auto">
            <a:xfrm>
              <a:off x="1008" y="2304"/>
              <a:ext cx="816" cy="432"/>
              <a:chOff x="1008" y="2304"/>
              <a:chExt cx="816" cy="432"/>
            </a:xfrm>
          </p:grpSpPr>
          <p:sp>
            <p:nvSpPr>
              <p:cNvPr id="23573" name="Rectangle 1034"/>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0187" name="Rectangle 1035"/>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7</a:t>
                </a:r>
              </a:p>
            </p:txBody>
          </p:sp>
          <p:sp>
            <p:nvSpPr>
              <p:cNvPr id="50188" name="Rectangle 1036"/>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9</a:t>
                </a:r>
              </a:p>
            </p:txBody>
          </p:sp>
        </p:grpSp>
        <p:grpSp>
          <p:nvGrpSpPr>
            <p:cNvPr id="23560" name="Group 1037"/>
            <p:cNvGrpSpPr>
              <a:grpSpLocks/>
            </p:cNvGrpSpPr>
            <p:nvPr/>
          </p:nvGrpSpPr>
          <p:grpSpPr bwMode="auto">
            <a:xfrm>
              <a:off x="1920" y="2304"/>
              <a:ext cx="816" cy="432"/>
              <a:chOff x="2160" y="2304"/>
              <a:chExt cx="816" cy="432"/>
            </a:xfrm>
          </p:grpSpPr>
          <p:sp>
            <p:nvSpPr>
              <p:cNvPr id="23570" name="Rectangle 1038"/>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0191" name="Rectangle 1039"/>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15</a:t>
                </a:r>
              </a:p>
            </p:txBody>
          </p:sp>
          <p:sp>
            <p:nvSpPr>
              <p:cNvPr id="50192" name="Rectangle 1040"/>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22</a:t>
                </a:r>
              </a:p>
            </p:txBody>
          </p:sp>
        </p:grpSp>
        <p:sp>
          <p:nvSpPr>
            <p:cNvPr id="23561" name="Line 1045"/>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1046"/>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3" name="Line 1048"/>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64" name="Group 1053"/>
            <p:cNvGrpSpPr>
              <a:grpSpLocks/>
            </p:cNvGrpSpPr>
            <p:nvPr/>
          </p:nvGrpSpPr>
          <p:grpSpPr bwMode="auto">
            <a:xfrm>
              <a:off x="2832" y="2304"/>
              <a:ext cx="1632" cy="432"/>
              <a:chOff x="2832" y="2304"/>
              <a:chExt cx="1632" cy="432"/>
            </a:xfrm>
          </p:grpSpPr>
          <p:sp>
            <p:nvSpPr>
              <p:cNvPr id="23565" name="Rectangle 1050"/>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endParaRPr lang="en-US" altLang="en-US"/>
              </a:p>
            </p:txBody>
          </p:sp>
          <p:sp>
            <p:nvSpPr>
              <p:cNvPr id="50195" name="Rectangle 1043"/>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69</a:t>
                </a:r>
              </a:p>
            </p:txBody>
          </p:sp>
          <p:sp>
            <p:nvSpPr>
              <p:cNvPr id="50184" name="Rectangle 1032"/>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56</a:t>
                </a:r>
              </a:p>
            </p:txBody>
          </p:sp>
          <p:sp>
            <p:nvSpPr>
              <p:cNvPr id="50203" name="Rectangle 1051"/>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31</a:t>
                </a:r>
              </a:p>
            </p:txBody>
          </p:sp>
          <p:sp>
            <p:nvSpPr>
              <p:cNvPr id="50204" name="Rectangle 1052"/>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r>
                  <a:rPr lang="en-GB" altLang="en-US" sz="2800" i="1">
                    <a:effectLst>
                      <a:outerShdw blurRad="38100" dist="38100" dir="2700000" algn="tl">
                        <a:srgbClr val="C0C0C0"/>
                      </a:outerShdw>
                    </a:effectLst>
                  </a:rPr>
                  <a:t>43</a:t>
                </a:r>
              </a:p>
            </p:txBody>
          </p:sp>
        </p:grpSp>
      </p:grpSp>
      <p:sp>
        <p:nvSpPr>
          <p:cNvPr id="50208" name="Text Box 1056"/>
          <p:cNvSpPr txBox="1">
            <a:spLocks noChangeArrowheads="1"/>
          </p:cNvSpPr>
          <p:nvPr/>
        </p:nvSpPr>
        <p:spPr bwMode="auto">
          <a:xfrm>
            <a:off x="5265738" y="5865813"/>
            <a:ext cx="336708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defRPr/>
            </a:pPr>
            <a:r>
              <a:rPr lang="en-GB" altLang="en-US" sz="1400" i="1"/>
              <a:t>Note when printed: this slide is animated</a:t>
            </a:r>
            <a:endParaRPr lang="en-GB" altLang="en-US" sz="2800" i="1">
              <a:effectLst>
                <a:outerShdw blurRad="38100" dist="38100" dir="2700000" algn="tl">
                  <a:srgbClr val="C0C0C0"/>
                </a:outerShdw>
              </a:effectLst>
            </a:endParaRPr>
          </a:p>
        </p:txBody>
      </p:sp>
    </p:spTree>
    <p:extLst>
      <p:ext uri="{BB962C8B-B14F-4D97-AF65-F5344CB8AC3E}">
        <p14:creationId xmlns:p14="http://schemas.microsoft.com/office/powerpoint/2010/main" val="34183213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9F592E5-7067-4663-A9CB-AB0FD77D4E94}" type="slidenum">
              <a:rPr lang="en-US" altLang="en-US" sz="1400">
                <a:solidFill>
                  <a:schemeClr val="bg2"/>
                </a:solidFill>
              </a:rPr>
              <a:pPr/>
              <a:t>29</a:t>
            </a:fld>
            <a:endParaRPr lang="en-US" altLang="en-US" sz="1400">
              <a:solidFill>
                <a:schemeClr val="bg2"/>
              </a:solidFill>
            </a:endParaRPr>
          </a:p>
        </p:txBody>
      </p:sp>
      <p:sp>
        <p:nvSpPr>
          <p:cNvPr id="24579"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Analysis of B-Trees</a:t>
            </a:r>
          </a:p>
        </p:txBody>
      </p:sp>
      <p:sp>
        <p:nvSpPr>
          <p:cNvPr id="37891" name="Rectangle 3"/>
          <p:cNvSpPr>
            <a:spLocks noGrp="1" noChangeArrowheads="1"/>
          </p:cNvSpPr>
          <p:nvPr>
            <p:ph type="body" idx="1"/>
          </p:nvPr>
        </p:nvSpPr>
        <p:spPr>
          <a:ln>
            <a:noFill/>
          </a:ln>
        </p:spPr>
        <p:txBody>
          <a:bodyPr/>
          <a:lstStyle/>
          <a:p>
            <a:pPr>
              <a:defRPr/>
            </a:pPr>
            <a:r>
              <a:rPr lang="en-US" altLang="en-US" sz="2000"/>
              <a:t>The maximum number of items in a B-tree of order </a:t>
            </a:r>
            <a:r>
              <a:rPr lang="en-US" altLang="en-US" sz="2000" i="1"/>
              <a:t>m</a:t>
            </a:r>
            <a:r>
              <a:rPr lang="en-US" altLang="en-US" sz="2000"/>
              <a:t> and height </a:t>
            </a:r>
            <a:r>
              <a:rPr lang="en-US" altLang="en-US" sz="2000" i="1"/>
              <a:t>h</a:t>
            </a:r>
            <a:r>
              <a:rPr lang="en-US" altLang="en-US" sz="2000"/>
              <a:t>:</a:t>
            </a:r>
          </a:p>
          <a:p>
            <a:pPr lvl="1">
              <a:buFontTx/>
              <a:buNone/>
              <a:defRPr/>
            </a:pPr>
            <a:r>
              <a:rPr lang="en-US" altLang="en-US" sz="1800"/>
              <a:t>root		</a:t>
            </a:r>
            <a:r>
              <a:rPr lang="en-US" altLang="en-US" sz="1800" i="1"/>
              <a:t>m</a:t>
            </a:r>
            <a:r>
              <a:rPr lang="en-US" altLang="en-US" sz="1800"/>
              <a:t> – 1</a:t>
            </a:r>
          </a:p>
          <a:p>
            <a:pPr lvl="1">
              <a:buFontTx/>
              <a:buNone/>
              <a:defRPr/>
            </a:pPr>
            <a:r>
              <a:rPr lang="en-US" altLang="en-US" sz="1800"/>
              <a:t>level 1	</a:t>
            </a:r>
            <a:r>
              <a:rPr lang="en-US" altLang="en-US" sz="1800" i="1"/>
              <a:t>m</a:t>
            </a:r>
            <a:r>
              <a:rPr lang="en-US" altLang="en-US" sz="1800"/>
              <a:t>(</a:t>
            </a:r>
            <a:r>
              <a:rPr lang="en-US" altLang="en-US" sz="1800" i="1"/>
              <a:t>m</a:t>
            </a:r>
            <a:r>
              <a:rPr lang="en-US" altLang="en-US" sz="1800"/>
              <a:t> – 1)</a:t>
            </a:r>
          </a:p>
          <a:p>
            <a:pPr lvl="1">
              <a:buFontTx/>
              <a:buNone/>
              <a:defRPr/>
            </a:pPr>
            <a:r>
              <a:rPr lang="en-US" altLang="en-US" sz="1800"/>
              <a:t>level 2	</a:t>
            </a:r>
            <a:r>
              <a:rPr lang="en-US" altLang="en-US" sz="1800" i="1"/>
              <a:t>m</a:t>
            </a:r>
            <a:r>
              <a:rPr lang="en-US" altLang="en-US" sz="1800" baseline="30000"/>
              <a:t>2</a:t>
            </a:r>
            <a:r>
              <a:rPr lang="en-US" altLang="en-US" sz="1800"/>
              <a:t>(</a:t>
            </a:r>
            <a:r>
              <a:rPr lang="en-US" altLang="en-US" sz="1800" i="1"/>
              <a:t>m</a:t>
            </a:r>
            <a:r>
              <a:rPr lang="en-US" altLang="en-US" sz="1800"/>
              <a:t> – 1)</a:t>
            </a:r>
          </a:p>
          <a:p>
            <a:pPr lvl="1">
              <a:buFontTx/>
              <a:buNone/>
              <a:defRPr/>
            </a:pPr>
            <a:r>
              <a:rPr lang="en-US" altLang="en-US" sz="1800"/>
              <a:t>.  .  .	</a:t>
            </a:r>
          </a:p>
          <a:p>
            <a:pPr lvl="1">
              <a:buFontTx/>
              <a:buNone/>
              <a:defRPr/>
            </a:pPr>
            <a:r>
              <a:rPr lang="en-US" altLang="en-US" sz="1800"/>
              <a:t>level h	</a:t>
            </a:r>
            <a:r>
              <a:rPr lang="en-US" altLang="en-US" sz="1800" i="1"/>
              <a:t>m</a:t>
            </a:r>
            <a:r>
              <a:rPr lang="en-US" altLang="en-US" sz="1800" i="1" baseline="30000"/>
              <a:t>h</a:t>
            </a:r>
            <a:r>
              <a:rPr lang="en-US" altLang="en-US" sz="1800"/>
              <a:t>(</a:t>
            </a:r>
            <a:r>
              <a:rPr lang="en-US" altLang="en-US" sz="1800" i="1"/>
              <a:t>m</a:t>
            </a:r>
            <a:r>
              <a:rPr lang="en-US" altLang="en-US" sz="1800"/>
              <a:t> – 1)</a:t>
            </a:r>
          </a:p>
          <a:p>
            <a:pPr>
              <a:lnSpc>
                <a:spcPct val="120000"/>
              </a:lnSpc>
              <a:defRPr/>
            </a:pPr>
            <a:r>
              <a:rPr lang="en-US" altLang="en-US" sz="2000"/>
              <a:t>So, the total number of items is</a:t>
            </a:r>
            <a:br>
              <a:rPr lang="en-US" altLang="en-US" sz="2000"/>
            </a:br>
            <a:r>
              <a:rPr lang="en-US" altLang="en-US" sz="2000"/>
              <a:t>		</a:t>
            </a:r>
            <a:r>
              <a:rPr lang="de-DE" altLang="en-US" sz="2000"/>
              <a:t>(1 + </a:t>
            </a:r>
            <a:r>
              <a:rPr lang="de-DE" altLang="en-US" sz="2000" i="1"/>
              <a:t>m</a:t>
            </a:r>
            <a:r>
              <a:rPr lang="de-DE" altLang="en-US" sz="2000"/>
              <a:t> + </a:t>
            </a:r>
            <a:r>
              <a:rPr lang="de-DE" altLang="en-US" sz="2000" i="1"/>
              <a:t>m</a:t>
            </a:r>
            <a:r>
              <a:rPr lang="de-DE" altLang="en-US" sz="2000" baseline="30000"/>
              <a:t>2</a:t>
            </a:r>
            <a:r>
              <a:rPr lang="de-DE" altLang="en-US" sz="2000"/>
              <a:t> + </a:t>
            </a:r>
            <a:r>
              <a:rPr lang="de-DE" altLang="en-US" sz="2000" i="1"/>
              <a:t>m</a:t>
            </a:r>
            <a:r>
              <a:rPr lang="de-DE" altLang="en-US" sz="2000" baseline="30000"/>
              <a:t>3</a:t>
            </a:r>
            <a:r>
              <a:rPr lang="de-DE" altLang="en-US" sz="2000"/>
              <a:t> + … + </a:t>
            </a:r>
            <a:r>
              <a:rPr lang="de-DE" altLang="en-US" sz="2000" i="1"/>
              <a:t>m</a:t>
            </a:r>
            <a:r>
              <a:rPr lang="de-DE" altLang="en-US" sz="2000" i="1" baseline="30000"/>
              <a:t>h</a:t>
            </a:r>
            <a:r>
              <a:rPr lang="de-DE" altLang="en-US" sz="2000"/>
              <a:t>)(</a:t>
            </a:r>
            <a:r>
              <a:rPr lang="de-DE" altLang="en-US" sz="2000" i="1"/>
              <a:t>m</a:t>
            </a:r>
            <a:r>
              <a:rPr lang="de-DE" altLang="en-US" sz="2000"/>
              <a:t> – 1) =</a:t>
            </a:r>
            <a:br>
              <a:rPr lang="de-DE" altLang="en-US" sz="2000"/>
            </a:br>
            <a:r>
              <a:rPr lang="de-DE" altLang="en-US" sz="2000"/>
              <a:t>		[(</a:t>
            </a:r>
            <a:r>
              <a:rPr lang="de-DE" altLang="en-US" sz="2000" i="1"/>
              <a:t>m</a:t>
            </a:r>
            <a:r>
              <a:rPr lang="de-DE" altLang="en-US" sz="2000" i="1" baseline="30000"/>
              <a:t>h</a:t>
            </a:r>
            <a:r>
              <a:rPr lang="de-DE" altLang="en-US" sz="2000" baseline="30000"/>
              <a:t>+1</a:t>
            </a:r>
            <a:r>
              <a:rPr lang="de-DE" altLang="en-US" sz="2000"/>
              <a:t> – 1)/ (</a:t>
            </a:r>
            <a:r>
              <a:rPr lang="de-DE" altLang="en-US" sz="2000" i="1"/>
              <a:t>m</a:t>
            </a:r>
            <a:r>
              <a:rPr lang="de-DE" altLang="en-US" sz="2000"/>
              <a:t> – 1)] (</a:t>
            </a:r>
            <a:r>
              <a:rPr lang="de-DE" altLang="en-US" sz="2000" i="1"/>
              <a:t>m</a:t>
            </a:r>
            <a:r>
              <a:rPr lang="de-DE" altLang="en-US" sz="2000"/>
              <a:t> – 1) = </a:t>
            </a:r>
            <a:r>
              <a:rPr lang="de-DE" altLang="en-US" sz="2000" i="1">
                <a:effectLst>
                  <a:outerShdw blurRad="38100" dist="38100" dir="2700000" algn="tl">
                    <a:srgbClr val="C0C0C0"/>
                  </a:outerShdw>
                </a:effectLst>
              </a:rPr>
              <a:t>m</a:t>
            </a:r>
            <a:r>
              <a:rPr lang="de-DE" altLang="en-US" sz="2000" i="1" baseline="30000">
                <a:effectLst>
                  <a:outerShdw blurRad="38100" dist="38100" dir="2700000" algn="tl">
                    <a:srgbClr val="C0C0C0"/>
                  </a:outerShdw>
                </a:effectLst>
              </a:rPr>
              <a:t>h</a:t>
            </a:r>
            <a:r>
              <a:rPr lang="de-DE" altLang="en-US" sz="2000" baseline="30000">
                <a:effectLst>
                  <a:outerShdw blurRad="38100" dist="38100" dir="2700000" algn="tl">
                    <a:srgbClr val="C0C0C0"/>
                  </a:outerShdw>
                </a:effectLst>
              </a:rPr>
              <a:t>+1</a:t>
            </a:r>
            <a:r>
              <a:rPr lang="de-DE" altLang="en-US" sz="2000">
                <a:effectLst>
                  <a:outerShdw blurRad="38100" dist="38100" dir="2700000" algn="tl">
                    <a:srgbClr val="C0C0C0"/>
                  </a:outerShdw>
                </a:effectLst>
              </a:rPr>
              <a:t> – 1</a:t>
            </a:r>
            <a:endParaRPr lang="de-DE" altLang="en-US" sz="2000"/>
          </a:p>
          <a:p>
            <a:pPr>
              <a:lnSpc>
                <a:spcPct val="120000"/>
              </a:lnSpc>
              <a:defRPr/>
            </a:pPr>
            <a:r>
              <a:rPr lang="en-US" altLang="en-US" sz="2000"/>
              <a:t>When </a:t>
            </a:r>
            <a:r>
              <a:rPr lang="en-US" altLang="en-US" sz="2000" i="1"/>
              <a:t>m</a:t>
            </a:r>
            <a:r>
              <a:rPr lang="en-US" altLang="en-US" sz="2000"/>
              <a:t> = 5 and </a:t>
            </a:r>
            <a:r>
              <a:rPr lang="en-US" altLang="en-US" sz="2000" i="1"/>
              <a:t>h</a:t>
            </a:r>
            <a:r>
              <a:rPr lang="en-US" altLang="en-US" sz="2000"/>
              <a:t> = 2 this gives 5</a:t>
            </a:r>
            <a:r>
              <a:rPr lang="en-US" altLang="en-US" sz="2000" baseline="30000"/>
              <a:t>3</a:t>
            </a:r>
            <a:r>
              <a:rPr lang="en-US" altLang="en-US" sz="2000"/>
              <a:t> – 1 = 124</a:t>
            </a:r>
          </a:p>
        </p:txBody>
      </p:sp>
    </p:spTree>
    <p:extLst>
      <p:ext uri="{BB962C8B-B14F-4D97-AF65-F5344CB8AC3E}">
        <p14:creationId xmlns:p14="http://schemas.microsoft.com/office/powerpoint/2010/main" val="27287768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Motivation (cont.)</a:t>
            </a:r>
            <a:endParaRPr lang="en-US" dirty="0"/>
          </a:p>
        </p:txBody>
      </p:sp>
      <p:sp>
        <p:nvSpPr>
          <p:cNvPr id="3" name="Content Placeholder 2"/>
          <p:cNvSpPr>
            <a:spLocks noGrp="1"/>
          </p:cNvSpPr>
          <p:nvPr>
            <p:ph idx="1"/>
          </p:nvPr>
        </p:nvSpPr>
        <p:spPr/>
        <p:txBody>
          <a:bodyPr/>
          <a:lstStyle/>
          <a:p>
            <a:r>
              <a:rPr lang="en-US" dirty="0"/>
              <a:t>Secondary memory (disk) is divided into equal-sized </a:t>
            </a:r>
            <a:r>
              <a:rPr lang="en-US" u="sng" dirty="0"/>
              <a:t>blocks</a:t>
            </a:r>
            <a:r>
              <a:rPr lang="en-US" dirty="0"/>
              <a:t> (typical sizes are 512, 2048, 4096 or 8192 bytes).</a:t>
            </a:r>
          </a:p>
          <a:p>
            <a:r>
              <a:rPr lang="en-US" dirty="0"/>
              <a:t>The basic I/O operation transfers the contents of one disk block to/from main memory.</a:t>
            </a:r>
          </a:p>
          <a:p>
            <a:r>
              <a:rPr lang="en-US" dirty="0"/>
              <a:t>Goal is to devise a </a:t>
            </a:r>
            <a:r>
              <a:rPr lang="en-US" u="sng" dirty="0"/>
              <a:t>multiway search tree </a:t>
            </a:r>
            <a:r>
              <a:rPr lang="en-US" dirty="0"/>
              <a:t>that will minimize file accesses (by exploiting disk block read).</a:t>
            </a:r>
          </a:p>
        </p:txBody>
      </p:sp>
      <p:sp>
        <p:nvSpPr>
          <p:cNvPr id="4" name="Slide Number Placeholder 3"/>
          <p:cNvSpPr>
            <a:spLocks noGrp="1"/>
          </p:cNvSpPr>
          <p:nvPr>
            <p:ph type="sldNum" sz="quarter" idx="12"/>
          </p:nvPr>
        </p:nvSpPr>
        <p:spPr/>
        <p:txBody>
          <a:bodyPr/>
          <a:lstStyle/>
          <a:p>
            <a:fld id="{4F85722A-A63C-46CB-8956-9898EF785BC7}" type="slidenum">
              <a:rPr lang="en-US" smtClean="0"/>
              <a:t>3</a:t>
            </a:fld>
            <a:endParaRPr lang="en-US"/>
          </a:p>
        </p:txBody>
      </p:sp>
    </p:spTree>
    <p:extLst>
      <p:ext uri="{BB962C8B-B14F-4D97-AF65-F5344CB8AC3E}">
        <p14:creationId xmlns:p14="http://schemas.microsoft.com/office/powerpoint/2010/main" val="21492001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38552249-083C-40B2-B7E8-1929225F69AE}" type="slidenum">
              <a:rPr lang="en-US" altLang="en-US" sz="1400">
                <a:solidFill>
                  <a:schemeClr val="bg2"/>
                </a:solidFill>
              </a:rPr>
              <a:pPr/>
              <a:t>30</a:t>
            </a:fld>
            <a:endParaRPr lang="en-US" altLang="en-US" sz="1400">
              <a:solidFill>
                <a:schemeClr val="bg2"/>
              </a:solidFill>
            </a:endParaRPr>
          </a:p>
        </p:txBody>
      </p:sp>
      <p:sp>
        <p:nvSpPr>
          <p:cNvPr id="25603"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Reasons for using B-Trees</a:t>
            </a:r>
          </a:p>
        </p:txBody>
      </p:sp>
      <p:sp>
        <p:nvSpPr>
          <p:cNvPr id="25604"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lnSpcReduction="10000"/>
          </a:bodyPr>
          <a:lstStyle/>
          <a:p>
            <a:pPr>
              <a:lnSpc>
                <a:spcPct val="90000"/>
              </a:lnSpc>
            </a:pPr>
            <a:r>
              <a:rPr lang="en-US" altLang="en-US" dirty="0"/>
              <a:t>When searching tables held on disc, the cost of each disc transfer is high but doesn't depend much on the amount of data transferred, especially if consecutive items are transferred</a:t>
            </a:r>
          </a:p>
          <a:p>
            <a:pPr lvl="1">
              <a:lnSpc>
                <a:spcPct val="90000"/>
              </a:lnSpc>
            </a:pPr>
            <a:r>
              <a:rPr lang="en-US" altLang="en-US" dirty="0"/>
              <a:t>If we use a B-tree of order 101, say, we can transfer each node in one disc read operation</a:t>
            </a:r>
          </a:p>
          <a:p>
            <a:pPr lvl="1">
              <a:lnSpc>
                <a:spcPct val="90000"/>
              </a:lnSpc>
            </a:pPr>
            <a:r>
              <a:rPr lang="en-US" altLang="en-US" dirty="0"/>
              <a:t>A B-tree of order 101 and height 3 can hold 101</a:t>
            </a:r>
            <a:r>
              <a:rPr lang="en-US" altLang="en-US" baseline="30000" dirty="0"/>
              <a:t>4</a:t>
            </a:r>
            <a:r>
              <a:rPr lang="en-US" altLang="en-US" dirty="0"/>
              <a:t> – 1 items (approximately 100 million) and any item can be accessed with 3 disc reads (assuming we hold the root in memory)</a:t>
            </a:r>
          </a:p>
        </p:txBody>
      </p:sp>
    </p:spTree>
    <p:extLst>
      <p:ext uri="{BB962C8B-B14F-4D97-AF65-F5344CB8AC3E}">
        <p14:creationId xmlns:p14="http://schemas.microsoft.com/office/powerpoint/2010/main" val="10228659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A9325DAA-4CA7-4A09-93D8-0C4E210606C5}" type="slidenum">
              <a:rPr lang="en-US" altLang="en-US" sz="1400">
                <a:solidFill>
                  <a:schemeClr val="bg2"/>
                </a:solidFill>
              </a:rPr>
              <a:pPr/>
              <a:t>31</a:t>
            </a:fld>
            <a:endParaRPr lang="en-US" altLang="en-US" sz="1400">
              <a:solidFill>
                <a:schemeClr val="bg2"/>
              </a:solidFill>
            </a:endParaRPr>
          </a:p>
        </p:txBody>
      </p:sp>
      <p:sp>
        <p:nvSpPr>
          <p:cNvPr id="26627"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GB" altLang="en-US" b="0">
                <a:solidFill>
                  <a:schemeClr val="tx1"/>
                </a:solidFill>
              </a:rPr>
              <a:t>Comparing Trees</a:t>
            </a:r>
          </a:p>
        </p:txBody>
      </p:sp>
      <p:sp>
        <p:nvSpPr>
          <p:cNvPr id="26628"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77500" lnSpcReduction="20000"/>
          </a:bodyPr>
          <a:lstStyle/>
          <a:p>
            <a:r>
              <a:rPr lang="en-GB" altLang="en-US"/>
              <a:t>Binary trees</a:t>
            </a:r>
          </a:p>
          <a:p>
            <a:pPr lvl="1"/>
            <a:r>
              <a:rPr lang="en-GB" altLang="en-US"/>
              <a:t>Can become </a:t>
            </a:r>
            <a:r>
              <a:rPr lang="en-GB" altLang="en-US" i="1"/>
              <a:t>unbalanced</a:t>
            </a:r>
            <a:r>
              <a:rPr lang="en-GB" altLang="en-US"/>
              <a:t> and </a:t>
            </a:r>
            <a:r>
              <a:rPr lang="en-GB" altLang="en-US" i="1"/>
              <a:t>lose</a:t>
            </a:r>
            <a:r>
              <a:rPr lang="en-GB" altLang="en-US"/>
              <a:t> their good time complexity (big O)</a:t>
            </a:r>
          </a:p>
          <a:p>
            <a:pPr lvl="1"/>
            <a:r>
              <a:rPr lang="en-GB" altLang="en-US"/>
              <a:t>AVL trees are strict binary trees that </a:t>
            </a:r>
            <a:r>
              <a:rPr lang="en-GB" altLang="en-US" i="1"/>
              <a:t>overcome the balance problem</a:t>
            </a:r>
            <a:endParaRPr lang="en-GB" altLang="en-US"/>
          </a:p>
          <a:p>
            <a:pPr lvl="1"/>
            <a:r>
              <a:rPr lang="en-GB" altLang="en-US"/>
              <a:t>Heaps remain balanced but only </a:t>
            </a:r>
            <a:r>
              <a:rPr lang="en-GB" altLang="en-US" i="1"/>
              <a:t>prioritise</a:t>
            </a:r>
            <a:r>
              <a:rPr lang="en-GB" altLang="en-US"/>
              <a:t> (not order) the keys</a:t>
            </a:r>
          </a:p>
          <a:p>
            <a:pPr lvl="1"/>
            <a:endParaRPr lang="en-GB" altLang="en-US"/>
          </a:p>
          <a:p>
            <a:r>
              <a:rPr lang="en-GB" altLang="en-US"/>
              <a:t>Multi-way trees</a:t>
            </a:r>
          </a:p>
          <a:p>
            <a:pPr lvl="1"/>
            <a:r>
              <a:rPr lang="en-GB" altLang="en-US"/>
              <a:t>B-Trees can be </a:t>
            </a:r>
            <a:r>
              <a:rPr lang="en-GB" altLang="en-US" i="1"/>
              <a:t>m</a:t>
            </a:r>
            <a:r>
              <a:rPr lang="en-GB" altLang="en-US"/>
              <a:t>-way, they can have any (odd) number of children</a:t>
            </a:r>
          </a:p>
          <a:p>
            <a:pPr lvl="1"/>
            <a:r>
              <a:rPr lang="en-GB" altLang="en-US"/>
              <a:t>One B-Tree, the 2-3 (or 3-way) B-Tree, </a:t>
            </a:r>
            <a:r>
              <a:rPr lang="en-GB" altLang="en-US" i="1"/>
              <a:t>approximates</a:t>
            </a:r>
            <a:r>
              <a:rPr lang="en-GB" altLang="en-US"/>
              <a:t> a permanently balanced binary tree, exchanging the AVL tree’s balancing operations for insertion and (more complex) deletion operations</a:t>
            </a:r>
          </a:p>
        </p:txBody>
      </p:sp>
    </p:spTree>
    <p:extLst>
      <p:ext uri="{BB962C8B-B14F-4D97-AF65-F5344CB8AC3E}">
        <p14:creationId xmlns:p14="http://schemas.microsoft.com/office/powerpoint/2010/main" val="607813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0"/>
            <a:ext cx="7772400" cy="1143000"/>
          </a:xfrm>
        </p:spPr>
        <p:txBody>
          <a:bodyPr/>
          <a:lstStyle/>
          <a:p>
            <a:pPr algn="ctr"/>
            <a:r>
              <a:rPr lang="en-US" altLang="en-US"/>
              <a:t>What is a B+ Tree?</a:t>
            </a:r>
            <a:endParaRPr lang="en-US" altLang="en-US" baseline="30000">
              <a:sym typeface="Symbol" panose="05050102010706020507" pitchFamily="18" charset="2"/>
            </a:endParaRPr>
          </a:p>
        </p:txBody>
      </p:sp>
      <p:sp>
        <p:nvSpPr>
          <p:cNvPr id="179228" name="Rectangle 28"/>
          <p:cNvSpPr>
            <a:spLocks noChangeArrowheads="1"/>
          </p:cNvSpPr>
          <p:nvPr/>
        </p:nvSpPr>
        <p:spPr bwMode="auto">
          <a:xfrm>
            <a:off x="609600" y="914400"/>
            <a:ext cx="7924800" cy="4114800"/>
          </a:xfrm>
          <a:prstGeom prst="rect">
            <a:avLst/>
          </a:prstGeom>
          <a:noFill/>
          <a:ln>
            <a:noFill/>
          </a:ln>
          <a:effectLst/>
          <a:extLst>
            <a:ext uri="{909E8E84-426E-40dd-AFC4-6F175D3DCCD1}"/>
            <a:ext uri="{91240B29-F687-4f45-9708-019B960494DF}"/>
            <a:ext uri="{AF507438-7753-43e0-B8FC-AC1667EBCBE1}"/>
          </a:extLst>
        </p:spPr>
        <p:txBody>
          <a:bodyPr/>
          <a:lstStyle/>
          <a:p>
            <a:pPr marL="457200" indent="-457200" eaLnBrk="1" fontAlgn="auto" hangingPunct="1">
              <a:spcBef>
                <a:spcPct val="20000"/>
              </a:spcBef>
              <a:spcAft>
                <a:spcPts val="0"/>
              </a:spcAft>
              <a:buFont typeface="Arial" panose="020B0604020202020204" pitchFamily="34" charset="0"/>
              <a:buChar char="•"/>
              <a:defRPr/>
            </a:pPr>
            <a:r>
              <a:rPr lang="en-US" sz="2200" dirty="0">
                <a:latin typeface="+mn-lt"/>
                <a:ea typeface="ＭＳ Ｐゴシック" charset="0"/>
              </a:rPr>
              <a:t>A variation of B trees in which</a:t>
            </a:r>
            <a:endParaRPr lang="en-US" sz="2200" dirty="0">
              <a:solidFill>
                <a:schemeClr val="bg2"/>
              </a:solidFill>
              <a:latin typeface="+mn-lt"/>
              <a:ea typeface="ＭＳ Ｐゴシック" charset="0"/>
            </a:endParaRPr>
          </a:p>
          <a:p>
            <a:pPr marL="800100" lvl="1" indent="-342900" eaLnBrk="1" fontAlgn="auto" hangingPunct="1">
              <a:spcBef>
                <a:spcPct val="20000"/>
              </a:spcBef>
              <a:spcAft>
                <a:spcPts val="0"/>
              </a:spcAft>
              <a:buFont typeface="Arial" panose="020B0604020202020204" pitchFamily="34" charset="0"/>
              <a:buChar char="•"/>
              <a:defRPr/>
            </a:pPr>
            <a:r>
              <a:rPr lang="en-US" sz="2200" dirty="0">
                <a:latin typeface="+mn-lt"/>
                <a:ea typeface="ＭＳ Ｐゴシック" charset="0"/>
              </a:rPr>
              <a:t>internal nodes contain only search keys (no data)</a:t>
            </a:r>
          </a:p>
          <a:p>
            <a:pPr marL="800100" lvl="1" indent="-342900" eaLnBrk="1" fontAlgn="auto" hangingPunct="1">
              <a:spcBef>
                <a:spcPct val="20000"/>
              </a:spcBef>
              <a:spcAft>
                <a:spcPts val="0"/>
              </a:spcAft>
              <a:buFont typeface="Arial" panose="020B0604020202020204" pitchFamily="34" charset="0"/>
              <a:buChar char="•"/>
              <a:defRPr/>
            </a:pPr>
            <a:r>
              <a:rPr lang="en-US" sz="2200" dirty="0">
                <a:latin typeface="+mn-lt"/>
                <a:ea typeface="ＭＳ Ｐゴシック" charset="0"/>
              </a:rPr>
              <a:t>Leaf nodes contain pointers to data records</a:t>
            </a:r>
          </a:p>
          <a:p>
            <a:pPr marL="800100" lvl="1" indent="-342900" eaLnBrk="1" fontAlgn="auto" hangingPunct="1">
              <a:spcBef>
                <a:spcPct val="20000"/>
              </a:spcBef>
              <a:spcAft>
                <a:spcPts val="0"/>
              </a:spcAft>
              <a:buFont typeface="Arial" panose="020B0604020202020204" pitchFamily="34" charset="0"/>
              <a:buChar char="•"/>
              <a:defRPr/>
            </a:pPr>
            <a:r>
              <a:rPr lang="en-US" sz="2200" dirty="0">
                <a:latin typeface="+mn-lt"/>
                <a:ea typeface="ＭＳ Ｐゴシック" charset="0"/>
              </a:rPr>
              <a:t>Data records are in sorted order by the search key</a:t>
            </a:r>
          </a:p>
          <a:p>
            <a:pPr marL="800100" lvl="1" indent="-342900" eaLnBrk="1" fontAlgn="auto" hangingPunct="1">
              <a:spcBef>
                <a:spcPct val="20000"/>
              </a:spcBef>
              <a:spcAft>
                <a:spcPts val="0"/>
              </a:spcAft>
              <a:buFont typeface="Arial" panose="020B0604020202020204" pitchFamily="34" charset="0"/>
              <a:buChar char="•"/>
              <a:defRPr/>
            </a:pPr>
            <a:r>
              <a:rPr lang="en-US" sz="2200" dirty="0">
                <a:latin typeface="+mn-lt"/>
                <a:ea typeface="ＭＳ Ｐゴシック" charset="0"/>
              </a:rPr>
              <a:t>All leaves are at the same depth</a:t>
            </a:r>
          </a:p>
          <a:p>
            <a:pPr marL="285750" indent="-285750" eaLnBrk="1" fontAlgn="auto" hangingPunct="1">
              <a:spcAft>
                <a:spcPts val="0"/>
              </a:spcAft>
              <a:buFont typeface="Arial" panose="020B0604020202020204" pitchFamily="34" charset="0"/>
              <a:buChar char="•"/>
              <a:defRPr/>
            </a:pPr>
            <a:r>
              <a:rPr lang="en-US" altLang="en-US" sz="2200" dirty="0">
                <a:latin typeface="+mn-lt"/>
                <a:ea typeface="ＭＳ Ｐゴシック" panose="020B0600070205080204" pitchFamily="34" charset="-128"/>
              </a:rPr>
              <a:t>The properties of </a:t>
            </a:r>
            <a:r>
              <a:rPr lang="en-US" altLang="en-US" sz="2200" dirty="0" err="1">
                <a:latin typeface="+mn-lt"/>
                <a:ea typeface="ＭＳ Ｐゴシック" panose="020B0600070205080204" pitchFamily="34" charset="-128"/>
              </a:rPr>
              <a:t>B+Trees</a:t>
            </a:r>
            <a:r>
              <a:rPr lang="en-US" altLang="en-US" sz="2200" dirty="0">
                <a:latin typeface="+mn-lt"/>
                <a:ea typeface="ＭＳ Ｐゴシック" panose="020B0600070205080204" pitchFamily="34" charset="-128"/>
              </a:rPr>
              <a:t> are a bit more complex than previous tree structures </a:t>
            </a:r>
            <a:r>
              <a:rPr lang="en-US" altLang="ja-JP" sz="2200" dirty="0">
                <a:latin typeface="+mn-lt"/>
                <a:ea typeface="ＭＳ Ｐゴシック" panose="020B0600070205080204" pitchFamily="34" charset="-128"/>
              </a:rPr>
              <a:t>looked at.</a:t>
            </a:r>
          </a:p>
          <a:p>
            <a:pPr marL="285750" indent="-285750" eaLnBrk="1" fontAlgn="auto" hangingPunct="1">
              <a:spcAft>
                <a:spcPts val="0"/>
              </a:spcAft>
              <a:buFont typeface="Arial" panose="020B0604020202020204" pitchFamily="34" charset="0"/>
              <a:buChar char="•"/>
              <a:defRPr/>
            </a:pPr>
            <a:endParaRPr lang="en-US" altLang="en-US" sz="2200" dirty="0">
              <a:latin typeface="+mn-lt"/>
              <a:ea typeface="ＭＳ Ｐゴシック" panose="020B0600070205080204" pitchFamily="34" charset="-128"/>
            </a:endParaRPr>
          </a:p>
          <a:p>
            <a:pPr marL="285750" indent="-285750" eaLnBrk="1" fontAlgn="auto" hangingPunct="1">
              <a:spcAft>
                <a:spcPts val="0"/>
              </a:spcAft>
              <a:buFont typeface="Arial" panose="020B0604020202020204" pitchFamily="34" charset="0"/>
              <a:buChar char="•"/>
              <a:defRPr/>
            </a:pPr>
            <a:r>
              <a:rPr lang="en-US" altLang="en-US" sz="2200" dirty="0">
                <a:latin typeface="+mn-lt"/>
                <a:ea typeface="ＭＳ Ｐゴシック" panose="020B0600070205080204" pitchFamily="34" charset="-128"/>
              </a:rPr>
              <a:t>The maximum branching factor is M (tunable for a given tree).</a:t>
            </a:r>
          </a:p>
          <a:p>
            <a:pPr marL="285750" indent="-285750" eaLnBrk="1" fontAlgn="auto" hangingPunct="1">
              <a:spcAft>
                <a:spcPts val="0"/>
              </a:spcAft>
              <a:buFont typeface="Arial" panose="020B0604020202020204" pitchFamily="34" charset="0"/>
              <a:buChar char="•"/>
              <a:defRPr/>
            </a:pPr>
            <a:endParaRPr lang="en-US" altLang="en-US" sz="2200" dirty="0">
              <a:latin typeface="+mn-lt"/>
              <a:ea typeface="ＭＳ Ｐゴシック" panose="020B0600070205080204" pitchFamily="34" charset="-128"/>
            </a:endParaRPr>
          </a:p>
          <a:p>
            <a:pPr marL="285750" indent="-285750" eaLnBrk="1" fontAlgn="auto" hangingPunct="1">
              <a:spcAft>
                <a:spcPts val="0"/>
              </a:spcAft>
              <a:buFont typeface="Arial" panose="020B0604020202020204" pitchFamily="34" charset="0"/>
              <a:buChar char="•"/>
              <a:defRPr/>
            </a:pPr>
            <a:r>
              <a:rPr lang="en-US" altLang="en-US" sz="2200" dirty="0">
                <a:latin typeface="+mn-lt"/>
                <a:ea typeface="ＭＳ Ｐゴシック" panose="020B0600070205080204" pitchFamily="34" charset="-128"/>
              </a:rPr>
              <a:t>The root has between 2 and M children or at most L keys.  (L is another parameter)</a:t>
            </a:r>
          </a:p>
          <a:p>
            <a:pPr marL="285750" indent="-285750" eaLnBrk="1" fontAlgn="auto" hangingPunct="1">
              <a:spcAft>
                <a:spcPts val="0"/>
              </a:spcAft>
              <a:buFont typeface="Arial" panose="020B0604020202020204" pitchFamily="34" charset="0"/>
              <a:buChar char="•"/>
              <a:defRPr/>
            </a:pPr>
            <a:r>
              <a:rPr lang="en-US" altLang="en-US" sz="2200" dirty="0">
                <a:latin typeface="+mn-lt"/>
                <a:ea typeface="ＭＳ Ｐゴシック" panose="020B0600070205080204" pitchFamily="34" charset="-128"/>
              </a:rPr>
              <a:t>These restrictions will be different for the root than for other nodes.</a:t>
            </a:r>
          </a:p>
          <a:p>
            <a:pPr lvl="2" eaLnBrk="1" fontAlgn="auto" hangingPunct="1">
              <a:spcBef>
                <a:spcPct val="20000"/>
              </a:spcBef>
              <a:spcAft>
                <a:spcPts val="0"/>
              </a:spcAft>
              <a:defRPr/>
            </a:pPr>
            <a:endParaRPr lang="en-US" sz="2400" dirty="0">
              <a:solidFill>
                <a:schemeClr val="bg2"/>
              </a:solidFill>
              <a:latin typeface="+mn-lt"/>
              <a:ea typeface="ＭＳ Ｐゴシック" charset="0"/>
            </a:endParaRPr>
          </a:p>
        </p:txBody>
      </p:sp>
      <p:sp>
        <p:nvSpPr>
          <p:cNvPr id="11268" name="Rectangle 41"/>
          <p:cNvSpPr>
            <a:spLocks noChangeArrowheads="1"/>
          </p:cNvSpPr>
          <p:nvPr/>
        </p:nvSpPr>
        <p:spPr bwMode="auto">
          <a:xfrm rot="3490613">
            <a:off x="5059363" y="6400800"/>
            <a:ext cx="204788"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baseline="30000">
              <a:latin typeface="Arial" panose="020B0604020202020204" pitchFamily="34" charset="0"/>
              <a:ea typeface="ＭＳ Ｐゴシック" panose="020B0600070205080204" pitchFamily="34" charset="-128"/>
              <a:sym typeface="Symbol" panose="05050102010706020507" pitchFamily="18" charset="2"/>
            </a:endParaRPr>
          </a:p>
          <a:p>
            <a:pPr eaLnBrk="1" hangingPunct="1"/>
            <a:endParaRPr lang="en-US" altLang="en-US">
              <a:latin typeface="Arial" panose="020B0604020202020204" pitchFamily="34" charset="0"/>
              <a:ea typeface="ＭＳ Ｐゴシック" panose="020B0600070205080204" pitchFamily="34" charset="-128"/>
              <a:sym typeface="Symbol" panose="05050102010706020507" pitchFamily="18" charset="2"/>
            </a:endParaRPr>
          </a:p>
        </p:txBody>
      </p:sp>
    </p:spTree>
    <p:extLst>
      <p:ext uri="{BB962C8B-B14F-4D97-AF65-F5344CB8AC3E}">
        <p14:creationId xmlns:p14="http://schemas.microsoft.com/office/powerpoint/2010/main" val="2421678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381000" y="228600"/>
            <a:ext cx="8229600" cy="1143000"/>
          </a:xfrm>
        </p:spPr>
        <p:txBody>
          <a:bodyPr rtlCol="0">
            <a:normAutofit fontScale="90000"/>
          </a:bodyPr>
          <a:lstStyle/>
          <a:p>
            <a:pPr algn="ctr" fontAlgn="auto">
              <a:spcAft>
                <a:spcPts val="0"/>
              </a:spcAft>
              <a:defRPr/>
            </a:pPr>
            <a:r>
              <a:rPr lang="en-US" sz="4400" dirty="0"/>
              <a:t>Definition of a </a:t>
            </a:r>
            <a:r>
              <a:rPr lang="en-US" sz="4400" dirty="0" err="1"/>
              <a:t>B+Tree</a:t>
            </a:r>
            <a:br>
              <a:rPr lang="en-US" sz="4400" dirty="0"/>
            </a:br>
            <a:endParaRPr lang="en-US" dirty="0"/>
          </a:p>
        </p:txBody>
      </p:sp>
      <p:sp>
        <p:nvSpPr>
          <p:cNvPr id="13315" name="Rectangle 3"/>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sz="2400" dirty="0"/>
              <a:t>A B+ tree is a balanced tree in which every path from the root of the tree to a leaf is of the same length, and each non-leaf node of the tree has between [M/2] and [M] children, where m is fixed for a particular tree. </a:t>
            </a:r>
          </a:p>
        </p:txBody>
      </p:sp>
    </p:spTree>
    <p:extLst>
      <p:ext uri="{BB962C8B-B14F-4D97-AF65-F5344CB8AC3E}">
        <p14:creationId xmlns:p14="http://schemas.microsoft.com/office/powerpoint/2010/main" val="3575885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60"/>
          <p:cNvSpPr>
            <a:spLocks noChangeArrowheads="1"/>
          </p:cNvSpPr>
          <p:nvPr/>
        </p:nvSpPr>
        <p:spPr bwMode="auto">
          <a:xfrm>
            <a:off x="5314950" y="3048000"/>
            <a:ext cx="2076450" cy="6731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1600" b="1">
                <a:solidFill>
                  <a:schemeClr val="bg2"/>
                </a:solidFill>
                <a:latin typeface="Courier New" panose="02070309020205020404" pitchFamily="49" charset="0"/>
                <a:ea typeface="ＭＳ Ｐゴシック" panose="020B0600070205080204" pitchFamily="34" charset="-128"/>
              </a:rPr>
              <a:t> </a:t>
            </a:r>
            <a:r>
              <a:rPr lang="en-US" altLang="en-US" sz="5400" b="1">
                <a:solidFill>
                  <a:schemeClr val="bg2"/>
                </a:solidFill>
                <a:latin typeface="Courier New" panose="02070309020205020404" pitchFamily="49" charset="0"/>
                <a:ea typeface="ＭＳ Ｐゴシック" panose="020B0600070205080204" pitchFamily="34" charset="-128"/>
              </a:rPr>
              <a:t>…</a:t>
            </a:r>
            <a:endParaRPr lang="en-US" altLang="en-US" sz="6600" b="1">
              <a:solidFill>
                <a:schemeClr val="bg2"/>
              </a:solidFill>
              <a:latin typeface="Courier New" panose="02070309020205020404" pitchFamily="49" charset="0"/>
              <a:ea typeface="ＭＳ Ｐゴシック" panose="020B0600070205080204" pitchFamily="34" charset="-128"/>
            </a:endParaRPr>
          </a:p>
          <a:p>
            <a:pPr algn="ctr" eaLnBrk="1" hangingPunct="1"/>
            <a:endParaRPr lang="en-US" altLang="en-US" sz="1200" b="1">
              <a:solidFill>
                <a:schemeClr val="bg2"/>
              </a:solidFill>
              <a:latin typeface="Courier New" panose="02070309020205020404" pitchFamily="49" charset="0"/>
              <a:ea typeface="ＭＳ Ｐゴシック" panose="020B0600070205080204" pitchFamily="34" charset="-128"/>
            </a:endParaRPr>
          </a:p>
          <a:p>
            <a:pPr algn="ctr" eaLnBrk="1" hangingPunct="1"/>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339" name="Group 61"/>
          <p:cNvGrpSpPr>
            <a:grpSpLocks/>
          </p:cNvGrpSpPr>
          <p:nvPr/>
        </p:nvGrpSpPr>
        <p:grpSpPr bwMode="auto">
          <a:xfrm>
            <a:off x="5314950" y="3048000"/>
            <a:ext cx="2076450" cy="673100"/>
            <a:chOff x="4414" y="2400"/>
            <a:chExt cx="192" cy="192"/>
          </a:xfrm>
        </p:grpSpPr>
        <p:sp>
          <p:nvSpPr>
            <p:cNvPr id="14476" name="Line 62"/>
            <p:cNvSpPr>
              <a:spLocks noChangeShapeType="1"/>
            </p:cNvSpPr>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7" name="Line 63"/>
            <p:cNvSpPr>
              <a:spLocks noChangeShapeType="1"/>
            </p:cNvSpPr>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8" name="Line 64"/>
            <p:cNvSpPr>
              <a:spLocks noChangeShapeType="1"/>
            </p:cNvSpPr>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9" name="Line 65"/>
            <p:cNvSpPr>
              <a:spLocks noChangeShapeType="1"/>
            </p:cNvSpPr>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80" name="Line 66"/>
            <p:cNvSpPr>
              <a:spLocks noChangeShapeType="1"/>
            </p:cNvSpPr>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81" name="Line 67"/>
            <p:cNvSpPr>
              <a:spLocks noChangeShapeType="1"/>
            </p:cNvSpPr>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82" name="Line 68"/>
            <p:cNvSpPr>
              <a:spLocks noChangeShapeType="1"/>
            </p:cNvSpPr>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83" name="Line 69"/>
            <p:cNvSpPr>
              <a:spLocks noChangeShapeType="1"/>
            </p:cNvSpPr>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0" name="Rectangle 74"/>
          <p:cNvSpPr>
            <a:spLocks noChangeArrowheads="1"/>
          </p:cNvSpPr>
          <p:nvPr/>
        </p:nvSpPr>
        <p:spPr bwMode="auto">
          <a:xfrm>
            <a:off x="4641850" y="3048000"/>
            <a:ext cx="673100" cy="6731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30000">
                <a:solidFill>
                  <a:schemeClr val="bg2"/>
                </a:solidFill>
                <a:latin typeface="Courier New" panose="02070309020205020404" pitchFamily="49" charset="0"/>
                <a:ea typeface="ＭＳ Ｐゴシック" panose="020B0600070205080204" pitchFamily="34" charset="-128"/>
              </a:rPr>
              <a:t>__</a:t>
            </a:r>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341" name="Group 75"/>
          <p:cNvGrpSpPr>
            <a:grpSpLocks/>
          </p:cNvGrpSpPr>
          <p:nvPr/>
        </p:nvGrpSpPr>
        <p:grpSpPr bwMode="auto">
          <a:xfrm>
            <a:off x="4641850" y="3048000"/>
            <a:ext cx="673100" cy="673100"/>
            <a:chOff x="4414" y="2400"/>
            <a:chExt cx="192" cy="192"/>
          </a:xfrm>
        </p:grpSpPr>
        <p:sp>
          <p:nvSpPr>
            <p:cNvPr id="14468" name="Line 76"/>
            <p:cNvSpPr>
              <a:spLocks noChangeShapeType="1"/>
            </p:cNvSpPr>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9" name="Line 77"/>
            <p:cNvSpPr>
              <a:spLocks noChangeShapeType="1"/>
            </p:cNvSpPr>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0" name="Line 78"/>
            <p:cNvSpPr>
              <a:spLocks noChangeShapeType="1"/>
            </p:cNvSpPr>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1" name="Line 79"/>
            <p:cNvSpPr>
              <a:spLocks noChangeShapeType="1"/>
            </p:cNvSpPr>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2" name="Line 80"/>
            <p:cNvSpPr>
              <a:spLocks noChangeShapeType="1"/>
            </p:cNvSpPr>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3" name="Line 81"/>
            <p:cNvSpPr>
              <a:spLocks noChangeShapeType="1"/>
            </p:cNvSpPr>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4" name="Line 82"/>
            <p:cNvSpPr>
              <a:spLocks noChangeShapeType="1"/>
            </p:cNvSpPr>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75" name="Line 83"/>
            <p:cNvSpPr>
              <a:spLocks noChangeShapeType="1"/>
            </p:cNvSpPr>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2" name="Rectangle 96"/>
          <p:cNvSpPr>
            <a:spLocks noChangeArrowheads="1"/>
          </p:cNvSpPr>
          <p:nvPr/>
        </p:nvSpPr>
        <p:spPr bwMode="auto">
          <a:xfrm>
            <a:off x="7391400" y="3048000"/>
            <a:ext cx="673100" cy="673100"/>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30000">
                <a:solidFill>
                  <a:schemeClr val="bg2"/>
                </a:solidFill>
                <a:latin typeface="Courier New" panose="02070309020205020404" pitchFamily="49" charset="0"/>
                <a:ea typeface="ＭＳ Ｐゴシック" panose="020B0600070205080204" pitchFamily="34" charset="-128"/>
              </a:rPr>
              <a:t>__</a:t>
            </a:r>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343" name="Group 97"/>
          <p:cNvGrpSpPr>
            <a:grpSpLocks/>
          </p:cNvGrpSpPr>
          <p:nvPr/>
        </p:nvGrpSpPr>
        <p:grpSpPr bwMode="auto">
          <a:xfrm>
            <a:off x="7391400" y="3048000"/>
            <a:ext cx="673100" cy="673100"/>
            <a:chOff x="4414" y="2400"/>
            <a:chExt cx="192" cy="192"/>
          </a:xfrm>
        </p:grpSpPr>
        <p:sp>
          <p:nvSpPr>
            <p:cNvPr id="14460" name="Line 98"/>
            <p:cNvSpPr>
              <a:spLocks noChangeShapeType="1"/>
            </p:cNvSpPr>
            <p:nvPr/>
          </p:nvSpPr>
          <p:spPr bwMode="auto">
            <a:xfrm>
              <a:off x="4414"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1" name="Line 99"/>
            <p:cNvSpPr>
              <a:spLocks noChangeShapeType="1"/>
            </p:cNvSpPr>
            <p:nvPr/>
          </p:nvSpPr>
          <p:spPr bwMode="auto">
            <a:xfrm>
              <a:off x="4414"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2" name="Line 100"/>
            <p:cNvSpPr>
              <a:spLocks noChangeShapeType="1"/>
            </p:cNvSpPr>
            <p:nvPr/>
          </p:nvSpPr>
          <p:spPr bwMode="auto">
            <a:xfrm>
              <a:off x="4606" y="2496"/>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3" name="Line 101"/>
            <p:cNvSpPr>
              <a:spLocks noChangeShapeType="1"/>
            </p:cNvSpPr>
            <p:nvPr/>
          </p:nvSpPr>
          <p:spPr bwMode="auto">
            <a:xfrm>
              <a:off x="4606" y="2400"/>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4" name="Line 102"/>
            <p:cNvSpPr>
              <a:spLocks noChangeShapeType="1"/>
            </p:cNvSpPr>
            <p:nvPr/>
          </p:nvSpPr>
          <p:spPr bwMode="auto">
            <a:xfrm rot="-5400000">
              <a:off x="4558"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5" name="Line 103"/>
            <p:cNvSpPr>
              <a:spLocks noChangeShapeType="1"/>
            </p:cNvSpPr>
            <p:nvPr/>
          </p:nvSpPr>
          <p:spPr bwMode="auto">
            <a:xfrm rot="-5400000">
              <a:off x="4462" y="2544"/>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6" name="Line 104"/>
            <p:cNvSpPr>
              <a:spLocks noChangeShapeType="1"/>
            </p:cNvSpPr>
            <p:nvPr/>
          </p:nvSpPr>
          <p:spPr bwMode="auto">
            <a:xfrm rot="-5400000">
              <a:off x="4558"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67" name="Line 105"/>
            <p:cNvSpPr>
              <a:spLocks noChangeShapeType="1"/>
            </p:cNvSpPr>
            <p:nvPr/>
          </p:nvSpPr>
          <p:spPr bwMode="auto">
            <a:xfrm rot="-5400000">
              <a:off x="4462" y="2352"/>
              <a:ext cx="0" cy="96"/>
            </a:xfrm>
            <a:prstGeom prst="line">
              <a:avLst/>
            </a:prstGeom>
            <a:noFill/>
            <a:ln w="12700">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44" name="Rectangle 5"/>
          <p:cNvSpPr>
            <a:spLocks noChangeArrowheads="1"/>
          </p:cNvSpPr>
          <p:nvPr/>
        </p:nvSpPr>
        <p:spPr bwMode="auto">
          <a:xfrm>
            <a:off x="990600" y="3048000"/>
            <a:ext cx="673100" cy="6731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urier New" panose="02070309020205020404" pitchFamily="49" charset="0"/>
                <a:ea typeface="ＭＳ Ｐゴシック" panose="020B0600070205080204" pitchFamily="34" charset="-128"/>
              </a:rPr>
              <a:t>k</a:t>
            </a:r>
            <a:r>
              <a:rPr lang="en-US" altLang="en-US" sz="2000" b="1" baseline="-25000">
                <a:latin typeface="Courier New" panose="02070309020205020404" pitchFamily="49" charset="0"/>
                <a:ea typeface="ＭＳ Ｐゴシック" panose="020B0600070205080204" pitchFamily="34" charset="-128"/>
              </a:rPr>
              <a:t>0</a:t>
            </a:r>
            <a:endParaRPr lang="en-US" altLang="en-US" sz="2000" b="1">
              <a:latin typeface="Courier New" panose="02070309020205020404" pitchFamily="49" charset="0"/>
              <a:ea typeface="ＭＳ Ｐゴシック" panose="020B0600070205080204" pitchFamily="34" charset="-128"/>
            </a:endParaRPr>
          </a:p>
        </p:txBody>
      </p:sp>
      <p:sp>
        <p:nvSpPr>
          <p:cNvPr id="14345" name="Line 7"/>
          <p:cNvSpPr>
            <a:spLocks noChangeShapeType="1"/>
          </p:cNvSpPr>
          <p:nvPr/>
        </p:nvSpPr>
        <p:spPr bwMode="auto">
          <a:xfrm>
            <a:off x="990600" y="3384550"/>
            <a:ext cx="0" cy="336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6" name="Line 9"/>
          <p:cNvSpPr>
            <a:spLocks noChangeShapeType="1"/>
          </p:cNvSpPr>
          <p:nvPr/>
        </p:nvSpPr>
        <p:spPr bwMode="auto">
          <a:xfrm>
            <a:off x="1663700" y="3384550"/>
            <a:ext cx="0" cy="336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7" name="Line 10"/>
          <p:cNvSpPr>
            <a:spLocks noChangeShapeType="1"/>
          </p:cNvSpPr>
          <p:nvPr/>
        </p:nvSpPr>
        <p:spPr bwMode="auto">
          <a:xfrm>
            <a:off x="1663700" y="3048000"/>
            <a:ext cx="0" cy="336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8" name="Line 11"/>
          <p:cNvSpPr>
            <a:spLocks noChangeShapeType="1"/>
          </p:cNvSpPr>
          <p:nvPr/>
        </p:nvSpPr>
        <p:spPr bwMode="auto">
          <a:xfrm rot="-5400000">
            <a:off x="1495425" y="3552825"/>
            <a:ext cx="0" cy="336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49" name="Line 12"/>
          <p:cNvSpPr>
            <a:spLocks noChangeShapeType="1"/>
          </p:cNvSpPr>
          <p:nvPr/>
        </p:nvSpPr>
        <p:spPr bwMode="auto">
          <a:xfrm rot="-5400000">
            <a:off x="1158875" y="3552825"/>
            <a:ext cx="0" cy="3365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50" name="Rectangle 16"/>
          <p:cNvSpPr>
            <a:spLocks noChangeArrowheads="1"/>
          </p:cNvSpPr>
          <p:nvPr/>
        </p:nvSpPr>
        <p:spPr bwMode="auto">
          <a:xfrm>
            <a:off x="1676400" y="3048000"/>
            <a:ext cx="673100" cy="6731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urier New" panose="02070309020205020404" pitchFamily="49" charset="0"/>
                <a:ea typeface="ＭＳ Ｐゴシック" panose="020B0600070205080204" pitchFamily="34" charset="-128"/>
              </a:rPr>
              <a:t>k</a:t>
            </a:r>
            <a:r>
              <a:rPr lang="en-US" altLang="en-US" sz="2000" b="1" baseline="-25000">
                <a:latin typeface="Courier New" panose="02070309020205020404" pitchFamily="49" charset="0"/>
                <a:ea typeface="ＭＳ Ｐゴシック" panose="020B0600070205080204" pitchFamily="34" charset="-128"/>
              </a:rPr>
              <a:t>1</a:t>
            </a:r>
          </a:p>
        </p:txBody>
      </p:sp>
      <p:sp>
        <p:nvSpPr>
          <p:cNvPr id="14351" name="Rectangle 27"/>
          <p:cNvSpPr>
            <a:spLocks noChangeArrowheads="1"/>
          </p:cNvSpPr>
          <p:nvPr/>
        </p:nvSpPr>
        <p:spPr bwMode="auto">
          <a:xfrm>
            <a:off x="2336800" y="3048000"/>
            <a:ext cx="1625600" cy="6731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600" b="1">
                <a:latin typeface="Courier New" panose="02070309020205020404" pitchFamily="49" charset="0"/>
                <a:ea typeface="ＭＳ Ｐゴシック" panose="020B0600070205080204" pitchFamily="34" charset="-128"/>
              </a:rPr>
              <a:t>…</a:t>
            </a:r>
          </a:p>
          <a:p>
            <a:pPr algn="ctr" eaLnBrk="1" hangingPunct="1"/>
            <a:endParaRPr lang="en-US" altLang="en-US" sz="1200" b="1">
              <a:latin typeface="Courier New" panose="02070309020205020404" pitchFamily="49" charset="0"/>
              <a:ea typeface="ＭＳ Ｐゴシック" panose="020B0600070205080204" pitchFamily="34" charset="-128"/>
            </a:endParaRPr>
          </a:p>
          <a:p>
            <a:pPr algn="ctr" eaLnBrk="1" hangingPunct="1"/>
            <a:endParaRPr lang="en-US" altLang="en-US" sz="2000" b="1">
              <a:latin typeface="Courier New" panose="02070309020205020404" pitchFamily="49" charset="0"/>
              <a:ea typeface="ＭＳ Ｐゴシック" panose="020B0600070205080204" pitchFamily="34" charset="-128"/>
            </a:endParaRPr>
          </a:p>
        </p:txBody>
      </p:sp>
      <p:grpSp>
        <p:nvGrpSpPr>
          <p:cNvPr id="14352" name="Group 28"/>
          <p:cNvGrpSpPr>
            <a:grpSpLocks/>
          </p:cNvGrpSpPr>
          <p:nvPr/>
        </p:nvGrpSpPr>
        <p:grpSpPr bwMode="auto">
          <a:xfrm>
            <a:off x="2336800" y="3048000"/>
            <a:ext cx="1625600" cy="673100"/>
            <a:chOff x="4414" y="2400"/>
            <a:chExt cx="192" cy="192"/>
          </a:xfrm>
        </p:grpSpPr>
        <p:sp>
          <p:nvSpPr>
            <p:cNvPr id="14452" name="Line 29"/>
            <p:cNvSpPr>
              <a:spLocks noChangeShapeType="1"/>
            </p:cNvSpPr>
            <p:nvPr/>
          </p:nvSpPr>
          <p:spPr bwMode="auto">
            <a:xfrm>
              <a:off x="4414"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3" name="Line 30"/>
            <p:cNvSpPr>
              <a:spLocks noChangeShapeType="1"/>
            </p:cNvSpPr>
            <p:nvPr/>
          </p:nvSpPr>
          <p:spPr bwMode="auto">
            <a:xfrm>
              <a:off x="4414"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4" name="Line 31"/>
            <p:cNvSpPr>
              <a:spLocks noChangeShapeType="1"/>
            </p:cNvSpPr>
            <p:nvPr/>
          </p:nvSpPr>
          <p:spPr bwMode="auto">
            <a:xfrm>
              <a:off x="4606" y="2496"/>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5" name="Line 32"/>
            <p:cNvSpPr>
              <a:spLocks noChangeShapeType="1"/>
            </p:cNvSpPr>
            <p:nvPr/>
          </p:nvSpPr>
          <p:spPr bwMode="auto">
            <a:xfrm>
              <a:off x="4606" y="2400"/>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6" name="Line 33"/>
            <p:cNvSpPr>
              <a:spLocks noChangeShapeType="1"/>
            </p:cNvSpPr>
            <p:nvPr/>
          </p:nvSpPr>
          <p:spPr bwMode="auto">
            <a:xfrm rot="-5400000">
              <a:off x="4558"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7" name="Line 34"/>
            <p:cNvSpPr>
              <a:spLocks noChangeShapeType="1"/>
            </p:cNvSpPr>
            <p:nvPr/>
          </p:nvSpPr>
          <p:spPr bwMode="auto">
            <a:xfrm rot="-5400000">
              <a:off x="4462" y="2544"/>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8" name="Line 35"/>
            <p:cNvSpPr>
              <a:spLocks noChangeShapeType="1"/>
            </p:cNvSpPr>
            <p:nvPr/>
          </p:nvSpPr>
          <p:spPr bwMode="auto">
            <a:xfrm rot="-5400000">
              <a:off x="4558"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9" name="Line 36"/>
            <p:cNvSpPr>
              <a:spLocks noChangeShapeType="1"/>
            </p:cNvSpPr>
            <p:nvPr/>
          </p:nvSpPr>
          <p:spPr bwMode="auto">
            <a:xfrm rot="-5400000">
              <a:off x="4462" y="2352"/>
              <a:ext cx="0"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4353" name="Rectangle 38"/>
          <p:cNvSpPr>
            <a:spLocks noChangeArrowheads="1"/>
          </p:cNvSpPr>
          <p:nvPr/>
        </p:nvSpPr>
        <p:spPr bwMode="auto">
          <a:xfrm>
            <a:off x="3962400" y="3048000"/>
            <a:ext cx="673100" cy="6731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latin typeface="Courier New" panose="02070309020205020404" pitchFamily="49" charset="0"/>
                <a:ea typeface="ＭＳ Ｐゴシック" panose="020B0600070205080204" pitchFamily="34" charset="-128"/>
              </a:rPr>
              <a:t>k</a:t>
            </a:r>
            <a:r>
              <a:rPr lang="en-US" altLang="en-US" sz="2000" b="1" baseline="-25000">
                <a:latin typeface="Courier New" panose="02070309020205020404" pitchFamily="49" charset="0"/>
                <a:ea typeface="ＭＳ Ｐゴシック" panose="020B0600070205080204" pitchFamily="34" charset="-128"/>
              </a:rPr>
              <a:t>i-1</a:t>
            </a:r>
          </a:p>
        </p:txBody>
      </p:sp>
      <p:sp>
        <p:nvSpPr>
          <p:cNvPr id="14354" name="Rectangle 106"/>
          <p:cNvSpPr>
            <a:spLocks noGrp="1" noChangeArrowheads="1"/>
          </p:cNvSpPr>
          <p:nvPr>
            <p:ph type="title"/>
          </p:nvPr>
        </p:nvSpPr>
        <p:spPr/>
        <p:txBody>
          <a:bodyPr/>
          <a:lstStyle/>
          <a:p>
            <a:pPr algn="ctr"/>
            <a:r>
              <a:rPr lang="en-US" altLang="en-US"/>
              <a:t>B+ Tree Nodes</a:t>
            </a:r>
          </a:p>
        </p:txBody>
      </p:sp>
      <p:sp>
        <p:nvSpPr>
          <p:cNvPr id="181355" name="Rectangle 107"/>
          <p:cNvSpPr>
            <a:spLocks noGrp="1" noChangeArrowheads="1"/>
          </p:cNvSpPr>
          <p:nvPr>
            <p:ph idx="1"/>
          </p:nvPr>
        </p:nvSpPr>
        <p:spPr>
          <a:xfrm>
            <a:off x="685800" y="1676400"/>
            <a:ext cx="8229600" cy="1066800"/>
          </a:xfrm>
        </p:spPr>
        <p:txBody>
          <a:bodyPr>
            <a:normAutofit fontScale="92500" lnSpcReduction="10000"/>
          </a:bodyPr>
          <a:lstStyle/>
          <a:p>
            <a:pPr fontAlgn="auto">
              <a:spcAft>
                <a:spcPts val="0"/>
              </a:spcAft>
              <a:defRPr/>
            </a:pPr>
            <a:r>
              <a:rPr lang="en-US" sz="2400" dirty="0"/>
              <a:t>Internal node</a:t>
            </a:r>
          </a:p>
          <a:p>
            <a:pPr lvl="1" fontAlgn="auto">
              <a:spcAft>
                <a:spcPts val="0"/>
              </a:spcAft>
              <a:defRPr/>
            </a:pPr>
            <a:r>
              <a:rPr lang="en-US" sz="2200" dirty="0"/>
              <a:t>Pointer (Key, </a:t>
            </a:r>
            <a:r>
              <a:rPr lang="en-US" sz="2200" dirty="0" err="1"/>
              <a:t>NodePointer</a:t>
            </a:r>
            <a:r>
              <a:rPr lang="en-US" sz="2200" dirty="0"/>
              <a:t>)*M-1 in each node</a:t>
            </a:r>
          </a:p>
          <a:p>
            <a:pPr lvl="1" fontAlgn="auto">
              <a:spcAft>
                <a:spcPts val="0"/>
              </a:spcAft>
              <a:defRPr/>
            </a:pPr>
            <a:r>
              <a:rPr lang="en-US" sz="2200" dirty="0"/>
              <a:t>First </a:t>
            </a:r>
            <a:r>
              <a:rPr lang="en-US" sz="2200" dirty="0" err="1"/>
              <a:t>i</a:t>
            </a:r>
            <a:r>
              <a:rPr lang="en-US" sz="2200" dirty="0"/>
              <a:t> keys are currently in use</a:t>
            </a:r>
          </a:p>
        </p:txBody>
      </p:sp>
      <p:sp>
        <p:nvSpPr>
          <p:cNvPr id="14356" name="Rectangle 108"/>
          <p:cNvSpPr>
            <a:spLocks noChangeArrowheads="1"/>
          </p:cNvSpPr>
          <p:nvPr/>
        </p:nvSpPr>
        <p:spPr bwMode="auto">
          <a:xfrm>
            <a:off x="685800" y="4114800"/>
            <a:ext cx="77724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20000"/>
              </a:spcBef>
              <a:buFontTx/>
              <a:buChar char="•"/>
            </a:pPr>
            <a:r>
              <a:rPr lang="en-US" altLang="en-US" sz="2800">
                <a:latin typeface="Arial" panose="020B0604020202020204" pitchFamily="34" charset="0"/>
                <a:ea typeface="ＭＳ Ｐゴシック" panose="020B0600070205080204" pitchFamily="34" charset="-128"/>
              </a:rPr>
              <a:t>Leaf</a:t>
            </a:r>
          </a:p>
          <a:p>
            <a:pPr lvl="1" eaLnBrk="1" hangingPunct="1">
              <a:spcBef>
                <a:spcPct val="20000"/>
              </a:spcBef>
              <a:buFontTx/>
              <a:buChar char="–"/>
            </a:pPr>
            <a:r>
              <a:rPr lang="en-US" altLang="en-US" b="1">
                <a:latin typeface="Courier New" panose="02070309020205020404" pitchFamily="49" charset="0"/>
                <a:ea typeface="ＭＳ Ｐゴシック" panose="020B0600070205080204" pitchFamily="34" charset="-128"/>
              </a:rPr>
              <a:t>(Key, DataPointer)* L in each node</a:t>
            </a:r>
          </a:p>
          <a:p>
            <a:pPr lvl="1" eaLnBrk="1" hangingPunct="1">
              <a:spcBef>
                <a:spcPct val="20000"/>
              </a:spcBef>
              <a:buFontTx/>
              <a:buChar char="–"/>
            </a:pPr>
            <a:r>
              <a:rPr lang="en-US" altLang="en-US" b="1">
                <a:latin typeface="Courier New" panose="02070309020205020404" pitchFamily="49" charset="0"/>
                <a:ea typeface="ＭＳ Ｐゴシック" panose="020B0600070205080204" pitchFamily="34" charset="-128"/>
              </a:rPr>
              <a:t> first j Keys currently in use</a:t>
            </a:r>
          </a:p>
          <a:p>
            <a:pPr lvl="1" eaLnBrk="1" hangingPunct="1">
              <a:spcBef>
                <a:spcPct val="20000"/>
              </a:spcBef>
              <a:buFontTx/>
              <a:buChar char="–"/>
            </a:pPr>
            <a:endParaRPr lang="en-US" altLang="en-US">
              <a:latin typeface="Arial" panose="020B0604020202020204" pitchFamily="34" charset="0"/>
              <a:ea typeface="ＭＳ Ｐゴシック" panose="020B0600070205080204" pitchFamily="34" charset="-128"/>
            </a:endParaRPr>
          </a:p>
        </p:txBody>
      </p:sp>
      <p:grpSp>
        <p:nvGrpSpPr>
          <p:cNvPr id="14357" name="Group 109"/>
          <p:cNvGrpSpPr>
            <a:grpSpLocks/>
          </p:cNvGrpSpPr>
          <p:nvPr/>
        </p:nvGrpSpPr>
        <p:grpSpPr bwMode="auto">
          <a:xfrm>
            <a:off x="1012825" y="5410200"/>
            <a:ext cx="673100" cy="673100"/>
            <a:chOff x="4272" y="2400"/>
            <a:chExt cx="192" cy="192"/>
          </a:xfrm>
        </p:grpSpPr>
        <p:sp>
          <p:nvSpPr>
            <p:cNvPr id="14442" name="Rectangle 110"/>
            <p:cNvSpPr>
              <a:spLocks noChangeArrowheads="1"/>
            </p:cNvSpPr>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339933"/>
                  </a:solidFill>
                  <a:latin typeface="Courier New" panose="02070309020205020404" pitchFamily="49" charset="0"/>
                  <a:ea typeface="ＭＳ Ｐゴシック" panose="020B0600070205080204" pitchFamily="34" charset="-128"/>
                </a:rPr>
                <a:t>k</a:t>
              </a:r>
              <a:r>
                <a:rPr lang="en-US" altLang="en-US" sz="2000" b="1" baseline="-25000">
                  <a:solidFill>
                    <a:srgbClr val="339933"/>
                  </a:solidFill>
                  <a:latin typeface="Courier New" panose="02070309020205020404" pitchFamily="49" charset="0"/>
                  <a:ea typeface="ＭＳ Ｐゴシック" panose="020B0600070205080204" pitchFamily="34" charset="-128"/>
                </a:rPr>
                <a:t>0</a:t>
              </a:r>
              <a:endParaRPr lang="en-US" altLang="en-US" sz="2000" b="1">
                <a:solidFill>
                  <a:srgbClr val="339933"/>
                </a:solidFill>
                <a:latin typeface="Courier New" panose="02070309020205020404" pitchFamily="49" charset="0"/>
                <a:ea typeface="ＭＳ Ｐゴシック" panose="020B0600070205080204" pitchFamily="34" charset="-128"/>
              </a:endParaRPr>
            </a:p>
          </p:txBody>
        </p:sp>
        <p:grpSp>
          <p:nvGrpSpPr>
            <p:cNvPr id="14443" name="Group 111"/>
            <p:cNvGrpSpPr>
              <a:grpSpLocks/>
            </p:cNvGrpSpPr>
            <p:nvPr/>
          </p:nvGrpSpPr>
          <p:grpSpPr bwMode="auto">
            <a:xfrm>
              <a:off x="4272" y="2400"/>
              <a:ext cx="192" cy="192"/>
              <a:chOff x="4414" y="2400"/>
              <a:chExt cx="192" cy="192"/>
            </a:xfrm>
          </p:grpSpPr>
          <p:sp>
            <p:nvSpPr>
              <p:cNvPr id="14444" name="Line 112"/>
              <p:cNvSpPr>
                <a:spLocks noChangeShapeType="1"/>
              </p:cNvSpPr>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5" name="Line 113"/>
              <p:cNvSpPr>
                <a:spLocks noChangeShapeType="1"/>
              </p:cNvSpPr>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6" name="Line 114"/>
              <p:cNvSpPr>
                <a:spLocks noChangeShapeType="1"/>
              </p:cNvSpPr>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7" name="Line 115"/>
              <p:cNvSpPr>
                <a:spLocks noChangeShapeType="1"/>
              </p:cNvSpPr>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8" name="Line 116"/>
              <p:cNvSpPr>
                <a:spLocks noChangeShapeType="1"/>
              </p:cNvSpPr>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9" name="Line 117"/>
              <p:cNvSpPr>
                <a:spLocks noChangeShapeType="1"/>
              </p:cNvSpPr>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0" name="Line 118"/>
              <p:cNvSpPr>
                <a:spLocks noChangeShapeType="1"/>
              </p:cNvSpPr>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51" name="Line 119"/>
              <p:cNvSpPr>
                <a:spLocks noChangeShapeType="1"/>
              </p:cNvSpPr>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8" name="Group 120"/>
          <p:cNvGrpSpPr>
            <a:grpSpLocks/>
          </p:cNvGrpSpPr>
          <p:nvPr/>
        </p:nvGrpSpPr>
        <p:grpSpPr bwMode="auto">
          <a:xfrm>
            <a:off x="1685925" y="5410200"/>
            <a:ext cx="673100" cy="673100"/>
            <a:chOff x="4272" y="2400"/>
            <a:chExt cx="192" cy="192"/>
          </a:xfrm>
        </p:grpSpPr>
        <p:sp>
          <p:nvSpPr>
            <p:cNvPr id="14432" name="Rectangle 121"/>
            <p:cNvSpPr>
              <a:spLocks noChangeArrowheads="1"/>
            </p:cNvSpPr>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339933"/>
                  </a:solidFill>
                  <a:latin typeface="Courier New" panose="02070309020205020404" pitchFamily="49" charset="0"/>
                  <a:ea typeface="ＭＳ Ｐゴシック" panose="020B0600070205080204" pitchFamily="34" charset="-128"/>
                </a:rPr>
                <a:t>k</a:t>
              </a:r>
              <a:r>
                <a:rPr lang="en-US" altLang="en-US" sz="2000" b="1" baseline="-25000">
                  <a:solidFill>
                    <a:srgbClr val="339933"/>
                  </a:solidFill>
                  <a:latin typeface="Courier New" panose="02070309020205020404" pitchFamily="49" charset="0"/>
                  <a:ea typeface="ＭＳ Ｐゴシック" panose="020B0600070205080204" pitchFamily="34" charset="-128"/>
                </a:rPr>
                <a:t>1</a:t>
              </a:r>
            </a:p>
          </p:txBody>
        </p:sp>
        <p:grpSp>
          <p:nvGrpSpPr>
            <p:cNvPr id="14433" name="Group 122"/>
            <p:cNvGrpSpPr>
              <a:grpSpLocks/>
            </p:cNvGrpSpPr>
            <p:nvPr/>
          </p:nvGrpSpPr>
          <p:grpSpPr bwMode="auto">
            <a:xfrm>
              <a:off x="4272" y="2400"/>
              <a:ext cx="192" cy="192"/>
              <a:chOff x="4414" y="2400"/>
              <a:chExt cx="192" cy="192"/>
            </a:xfrm>
          </p:grpSpPr>
          <p:sp>
            <p:nvSpPr>
              <p:cNvPr id="14434" name="Line 123"/>
              <p:cNvSpPr>
                <a:spLocks noChangeShapeType="1"/>
              </p:cNvSpPr>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5" name="Line 124"/>
              <p:cNvSpPr>
                <a:spLocks noChangeShapeType="1"/>
              </p:cNvSpPr>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6" name="Line 125"/>
              <p:cNvSpPr>
                <a:spLocks noChangeShapeType="1"/>
              </p:cNvSpPr>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7" name="Line 126"/>
              <p:cNvSpPr>
                <a:spLocks noChangeShapeType="1"/>
              </p:cNvSpPr>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8" name="Line 127"/>
              <p:cNvSpPr>
                <a:spLocks noChangeShapeType="1"/>
              </p:cNvSpPr>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9" name="Line 128"/>
              <p:cNvSpPr>
                <a:spLocks noChangeShapeType="1"/>
              </p:cNvSpPr>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0" name="Line 129"/>
              <p:cNvSpPr>
                <a:spLocks noChangeShapeType="1"/>
              </p:cNvSpPr>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41" name="Line 130"/>
              <p:cNvSpPr>
                <a:spLocks noChangeShapeType="1"/>
              </p:cNvSpPr>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59" name="Group 131"/>
          <p:cNvGrpSpPr>
            <a:grpSpLocks/>
          </p:cNvGrpSpPr>
          <p:nvPr/>
        </p:nvGrpSpPr>
        <p:grpSpPr bwMode="auto">
          <a:xfrm>
            <a:off x="2359025" y="5410200"/>
            <a:ext cx="2311400" cy="673100"/>
            <a:chOff x="4272" y="2400"/>
            <a:chExt cx="192" cy="192"/>
          </a:xfrm>
        </p:grpSpPr>
        <p:sp>
          <p:nvSpPr>
            <p:cNvPr id="14422" name="Rectangle 132"/>
            <p:cNvSpPr>
              <a:spLocks noChangeArrowheads="1"/>
            </p:cNvSpPr>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6600" b="1">
                  <a:solidFill>
                    <a:srgbClr val="339933"/>
                  </a:solidFill>
                  <a:latin typeface="Courier New" panose="02070309020205020404" pitchFamily="49" charset="0"/>
                  <a:ea typeface="ＭＳ Ｐゴシック" panose="020B0600070205080204" pitchFamily="34" charset="-128"/>
                </a:rPr>
                <a:t>…</a:t>
              </a:r>
            </a:p>
            <a:p>
              <a:pPr algn="ctr" eaLnBrk="1" hangingPunct="1"/>
              <a:endParaRPr lang="en-US" altLang="en-US" sz="1200" b="1">
                <a:solidFill>
                  <a:srgbClr val="339933"/>
                </a:solidFill>
                <a:latin typeface="Courier New" panose="02070309020205020404" pitchFamily="49" charset="0"/>
                <a:ea typeface="ＭＳ Ｐゴシック" panose="020B0600070205080204" pitchFamily="34" charset="-128"/>
              </a:endParaRPr>
            </a:p>
            <a:p>
              <a:pPr algn="ctr" eaLnBrk="1" hangingPunct="1"/>
              <a:endParaRPr lang="en-US" altLang="en-US" sz="2000" b="1">
                <a:solidFill>
                  <a:srgbClr val="339933"/>
                </a:solidFill>
                <a:latin typeface="Courier New" panose="02070309020205020404" pitchFamily="49" charset="0"/>
                <a:ea typeface="ＭＳ Ｐゴシック" panose="020B0600070205080204" pitchFamily="34" charset="-128"/>
              </a:endParaRPr>
            </a:p>
          </p:txBody>
        </p:sp>
        <p:grpSp>
          <p:nvGrpSpPr>
            <p:cNvPr id="14423" name="Group 133"/>
            <p:cNvGrpSpPr>
              <a:grpSpLocks/>
            </p:cNvGrpSpPr>
            <p:nvPr/>
          </p:nvGrpSpPr>
          <p:grpSpPr bwMode="auto">
            <a:xfrm>
              <a:off x="4272" y="2400"/>
              <a:ext cx="192" cy="192"/>
              <a:chOff x="4414" y="2400"/>
              <a:chExt cx="192" cy="192"/>
            </a:xfrm>
          </p:grpSpPr>
          <p:sp>
            <p:nvSpPr>
              <p:cNvPr id="14424" name="Line 134"/>
              <p:cNvSpPr>
                <a:spLocks noChangeShapeType="1"/>
              </p:cNvSpPr>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5" name="Line 135"/>
              <p:cNvSpPr>
                <a:spLocks noChangeShapeType="1"/>
              </p:cNvSpPr>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6" name="Line 136"/>
              <p:cNvSpPr>
                <a:spLocks noChangeShapeType="1"/>
              </p:cNvSpPr>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7" name="Line 137"/>
              <p:cNvSpPr>
                <a:spLocks noChangeShapeType="1"/>
              </p:cNvSpPr>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8" name="Line 138"/>
              <p:cNvSpPr>
                <a:spLocks noChangeShapeType="1"/>
              </p:cNvSpPr>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9" name="Line 139"/>
              <p:cNvSpPr>
                <a:spLocks noChangeShapeType="1"/>
              </p:cNvSpPr>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0" name="Line 140"/>
              <p:cNvSpPr>
                <a:spLocks noChangeShapeType="1"/>
              </p:cNvSpPr>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31" name="Line 141"/>
              <p:cNvSpPr>
                <a:spLocks noChangeShapeType="1"/>
              </p:cNvSpPr>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60" name="Group 142"/>
          <p:cNvGrpSpPr>
            <a:grpSpLocks/>
          </p:cNvGrpSpPr>
          <p:nvPr/>
        </p:nvGrpSpPr>
        <p:grpSpPr bwMode="auto">
          <a:xfrm>
            <a:off x="4670425" y="5410200"/>
            <a:ext cx="673100" cy="673100"/>
            <a:chOff x="4272" y="2400"/>
            <a:chExt cx="192" cy="192"/>
          </a:xfrm>
        </p:grpSpPr>
        <p:sp>
          <p:nvSpPr>
            <p:cNvPr id="14412" name="Rectangle 143"/>
            <p:cNvSpPr>
              <a:spLocks noChangeArrowheads="1"/>
            </p:cNvSpPr>
            <p:nvPr/>
          </p:nvSpPr>
          <p:spPr bwMode="auto">
            <a:xfrm>
              <a:off x="4272" y="2400"/>
              <a:ext cx="192" cy="192"/>
            </a:xfrm>
            <a:prstGeom prst="rect">
              <a:avLst/>
            </a:prstGeom>
            <a:noFill/>
            <a:ln w="28575">
              <a:solidFill>
                <a:srgbClr val="339933"/>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rgbClr val="339933"/>
                  </a:solidFill>
                  <a:latin typeface="Courier New" panose="02070309020205020404" pitchFamily="49" charset="0"/>
                  <a:ea typeface="ＭＳ Ｐゴシック" panose="020B0600070205080204" pitchFamily="34" charset="-128"/>
                </a:rPr>
                <a:t>k</a:t>
              </a:r>
              <a:r>
                <a:rPr lang="en-US" altLang="en-US" sz="2000" b="1" baseline="-25000">
                  <a:solidFill>
                    <a:srgbClr val="339933"/>
                  </a:solidFill>
                  <a:latin typeface="Courier New" panose="02070309020205020404" pitchFamily="49" charset="0"/>
                  <a:ea typeface="ＭＳ Ｐゴシック" panose="020B0600070205080204" pitchFamily="34" charset="-128"/>
                </a:rPr>
                <a:t>j-1</a:t>
              </a:r>
            </a:p>
          </p:txBody>
        </p:sp>
        <p:grpSp>
          <p:nvGrpSpPr>
            <p:cNvPr id="14413" name="Group 144"/>
            <p:cNvGrpSpPr>
              <a:grpSpLocks/>
            </p:cNvGrpSpPr>
            <p:nvPr/>
          </p:nvGrpSpPr>
          <p:grpSpPr bwMode="auto">
            <a:xfrm>
              <a:off x="4272" y="2400"/>
              <a:ext cx="192" cy="192"/>
              <a:chOff x="4414" y="2400"/>
              <a:chExt cx="192" cy="192"/>
            </a:xfrm>
          </p:grpSpPr>
          <p:sp>
            <p:nvSpPr>
              <p:cNvPr id="14414" name="Line 145"/>
              <p:cNvSpPr>
                <a:spLocks noChangeShapeType="1"/>
              </p:cNvSpPr>
              <p:nvPr/>
            </p:nvSpPr>
            <p:spPr bwMode="auto">
              <a:xfrm>
                <a:off x="4414"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5" name="Line 146"/>
              <p:cNvSpPr>
                <a:spLocks noChangeShapeType="1"/>
              </p:cNvSpPr>
              <p:nvPr/>
            </p:nvSpPr>
            <p:spPr bwMode="auto">
              <a:xfrm>
                <a:off x="4414"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6" name="Line 147"/>
              <p:cNvSpPr>
                <a:spLocks noChangeShapeType="1"/>
              </p:cNvSpPr>
              <p:nvPr/>
            </p:nvSpPr>
            <p:spPr bwMode="auto">
              <a:xfrm>
                <a:off x="4606" y="2496"/>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7" name="Line 148"/>
              <p:cNvSpPr>
                <a:spLocks noChangeShapeType="1"/>
              </p:cNvSpPr>
              <p:nvPr/>
            </p:nvSpPr>
            <p:spPr bwMode="auto">
              <a:xfrm>
                <a:off x="4606" y="2400"/>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8" name="Line 149"/>
              <p:cNvSpPr>
                <a:spLocks noChangeShapeType="1"/>
              </p:cNvSpPr>
              <p:nvPr/>
            </p:nvSpPr>
            <p:spPr bwMode="auto">
              <a:xfrm rot="-5400000">
                <a:off x="4558"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9" name="Line 150"/>
              <p:cNvSpPr>
                <a:spLocks noChangeShapeType="1"/>
              </p:cNvSpPr>
              <p:nvPr/>
            </p:nvSpPr>
            <p:spPr bwMode="auto">
              <a:xfrm rot="-5400000">
                <a:off x="4462" y="2544"/>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0" name="Line 151"/>
              <p:cNvSpPr>
                <a:spLocks noChangeShapeType="1"/>
              </p:cNvSpPr>
              <p:nvPr/>
            </p:nvSpPr>
            <p:spPr bwMode="auto">
              <a:xfrm rot="-5400000">
                <a:off x="4558"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21" name="Line 152"/>
              <p:cNvSpPr>
                <a:spLocks noChangeShapeType="1"/>
              </p:cNvSpPr>
              <p:nvPr/>
            </p:nvSpPr>
            <p:spPr bwMode="auto">
              <a:xfrm rot="-5400000">
                <a:off x="4462" y="2352"/>
                <a:ext cx="0" cy="96"/>
              </a:xfrm>
              <a:prstGeom prst="line">
                <a:avLst/>
              </a:prstGeom>
              <a:noFill/>
              <a:ln w="28575">
                <a:solidFill>
                  <a:srgbClr val="339933"/>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61" name="Group 153"/>
          <p:cNvGrpSpPr>
            <a:grpSpLocks/>
          </p:cNvGrpSpPr>
          <p:nvPr/>
        </p:nvGrpSpPr>
        <p:grpSpPr bwMode="auto">
          <a:xfrm>
            <a:off x="6019800" y="5410200"/>
            <a:ext cx="2076450" cy="673100"/>
            <a:chOff x="4272" y="2400"/>
            <a:chExt cx="192" cy="192"/>
          </a:xfrm>
        </p:grpSpPr>
        <p:sp>
          <p:nvSpPr>
            <p:cNvPr id="14402" name="Rectangle 154"/>
            <p:cNvSpPr>
              <a:spLocks noChangeArrowheads="1"/>
            </p:cNvSpPr>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a:solidFill>
                    <a:schemeClr val="bg2"/>
                  </a:solidFill>
                  <a:latin typeface="Courier New" panose="02070309020205020404" pitchFamily="49" charset="0"/>
                  <a:ea typeface="ＭＳ Ｐゴシック" panose="020B0600070205080204" pitchFamily="34" charset="-128"/>
                </a:rPr>
                <a:t> </a:t>
              </a:r>
              <a:r>
                <a:rPr lang="en-US" altLang="en-US" sz="5400" b="1">
                  <a:solidFill>
                    <a:schemeClr val="bg2"/>
                  </a:solidFill>
                  <a:latin typeface="Courier New" panose="02070309020205020404" pitchFamily="49" charset="0"/>
                  <a:ea typeface="ＭＳ Ｐゴシック" panose="020B0600070205080204" pitchFamily="34" charset="-128"/>
                </a:rPr>
                <a:t>…</a:t>
              </a:r>
              <a:endParaRPr lang="en-US" altLang="en-US" sz="6600" b="1">
                <a:solidFill>
                  <a:schemeClr val="bg2"/>
                </a:solidFill>
                <a:latin typeface="Courier New" panose="02070309020205020404" pitchFamily="49" charset="0"/>
                <a:ea typeface="ＭＳ Ｐゴシック" panose="020B0600070205080204" pitchFamily="34" charset="-128"/>
              </a:endParaRPr>
            </a:p>
            <a:p>
              <a:pPr algn="ctr" eaLnBrk="1" hangingPunct="1"/>
              <a:endParaRPr lang="en-US" altLang="en-US" sz="1200" b="1">
                <a:solidFill>
                  <a:schemeClr val="bg2"/>
                </a:solidFill>
                <a:latin typeface="Courier New" panose="02070309020205020404" pitchFamily="49" charset="0"/>
                <a:ea typeface="ＭＳ Ｐゴシック" panose="020B0600070205080204" pitchFamily="34" charset="-128"/>
              </a:endParaRPr>
            </a:p>
            <a:p>
              <a:pPr algn="ctr" eaLnBrk="1" hangingPunct="1"/>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403" name="Group 155"/>
            <p:cNvGrpSpPr>
              <a:grpSpLocks/>
            </p:cNvGrpSpPr>
            <p:nvPr/>
          </p:nvGrpSpPr>
          <p:grpSpPr bwMode="auto">
            <a:xfrm>
              <a:off x="4272" y="2400"/>
              <a:ext cx="192" cy="192"/>
              <a:chOff x="4414" y="2400"/>
              <a:chExt cx="192" cy="192"/>
            </a:xfrm>
          </p:grpSpPr>
          <p:sp>
            <p:nvSpPr>
              <p:cNvPr id="14404" name="Line 156"/>
              <p:cNvSpPr>
                <a:spLocks noChangeShapeType="1"/>
              </p:cNvSpPr>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5" name="Line 157"/>
              <p:cNvSpPr>
                <a:spLocks noChangeShapeType="1"/>
              </p:cNvSpPr>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6" name="Line 158"/>
              <p:cNvSpPr>
                <a:spLocks noChangeShapeType="1"/>
              </p:cNvSpPr>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7" name="Line 159"/>
              <p:cNvSpPr>
                <a:spLocks noChangeShapeType="1"/>
              </p:cNvSpPr>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8" name="Line 160"/>
              <p:cNvSpPr>
                <a:spLocks noChangeShapeType="1"/>
              </p:cNvSpPr>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9" name="Line 161"/>
              <p:cNvSpPr>
                <a:spLocks noChangeShapeType="1"/>
              </p:cNvSpPr>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0" name="Line 162"/>
              <p:cNvSpPr>
                <a:spLocks noChangeShapeType="1"/>
              </p:cNvSpPr>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11" name="Line 163"/>
              <p:cNvSpPr>
                <a:spLocks noChangeShapeType="1"/>
              </p:cNvSpPr>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62" name="Group 164"/>
          <p:cNvGrpSpPr>
            <a:grpSpLocks/>
          </p:cNvGrpSpPr>
          <p:nvPr/>
        </p:nvGrpSpPr>
        <p:grpSpPr bwMode="auto">
          <a:xfrm>
            <a:off x="5346700" y="5410200"/>
            <a:ext cx="673100" cy="673100"/>
            <a:chOff x="4272" y="2400"/>
            <a:chExt cx="192" cy="192"/>
          </a:xfrm>
        </p:grpSpPr>
        <p:sp>
          <p:nvSpPr>
            <p:cNvPr id="14392" name="Rectangle 165"/>
            <p:cNvSpPr>
              <a:spLocks noChangeArrowheads="1"/>
            </p:cNvSpPr>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30000">
                  <a:solidFill>
                    <a:schemeClr val="bg2"/>
                  </a:solidFill>
                  <a:latin typeface="Courier New" panose="02070309020205020404" pitchFamily="49" charset="0"/>
                  <a:ea typeface="ＭＳ Ｐゴシック" panose="020B0600070205080204" pitchFamily="34" charset="-128"/>
                </a:rPr>
                <a:t>__</a:t>
              </a:r>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393" name="Group 166"/>
            <p:cNvGrpSpPr>
              <a:grpSpLocks/>
            </p:cNvGrpSpPr>
            <p:nvPr/>
          </p:nvGrpSpPr>
          <p:grpSpPr bwMode="auto">
            <a:xfrm>
              <a:off x="4272" y="2400"/>
              <a:ext cx="192" cy="192"/>
              <a:chOff x="4414" y="2400"/>
              <a:chExt cx="192" cy="192"/>
            </a:xfrm>
          </p:grpSpPr>
          <p:sp>
            <p:nvSpPr>
              <p:cNvPr id="14394" name="Line 167"/>
              <p:cNvSpPr>
                <a:spLocks noChangeShapeType="1"/>
              </p:cNvSpPr>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5" name="Line 168"/>
              <p:cNvSpPr>
                <a:spLocks noChangeShapeType="1"/>
              </p:cNvSpPr>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6" name="Line 169"/>
              <p:cNvSpPr>
                <a:spLocks noChangeShapeType="1"/>
              </p:cNvSpPr>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7" name="Line 170"/>
              <p:cNvSpPr>
                <a:spLocks noChangeShapeType="1"/>
              </p:cNvSpPr>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8" name="Line 171"/>
              <p:cNvSpPr>
                <a:spLocks noChangeShapeType="1"/>
              </p:cNvSpPr>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9" name="Line 172"/>
              <p:cNvSpPr>
                <a:spLocks noChangeShapeType="1"/>
              </p:cNvSpPr>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0" name="Line 173"/>
              <p:cNvSpPr>
                <a:spLocks noChangeShapeType="1"/>
              </p:cNvSpPr>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401" name="Line 174"/>
              <p:cNvSpPr>
                <a:spLocks noChangeShapeType="1"/>
              </p:cNvSpPr>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4363" name="Group 175"/>
          <p:cNvGrpSpPr>
            <a:grpSpLocks/>
          </p:cNvGrpSpPr>
          <p:nvPr/>
        </p:nvGrpSpPr>
        <p:grpSpPr bwMode="auto">
          <a:xfrm>
            <a:off x="8096250" y="5410200"/>
            <a:ext cx="673100" cy="673100"/>
            <a:chOff x="4272" y="2400"/>
            <a:chExt cx="192" cy="192"/>
          </a:xfrm>
        </p:grpSpPr>
        <p:sp>
          <p:nvSpPr>
            <p:cNvPr id="14382" name="Rectangle 176"/>
            <p:cNvSpPr>
              <a:spLocks noChangeArrowheads="1"/>
            </p:cNvSpPr>
            <p:nvPr/>
          </p:nvSpPr>
          <p:spPr bwMode="auto">
            <a:xfrm>
              <a:off x="4272" y="2400"/>
              <a:ext cx="192" cy="192"/>
            </a:xfrm>
            <a:prstGeom prst="rect">
              <a:avLst/>
            </a:prstGeom>
            <a:noFill/>
            <a:ln w="9525">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sz="2000" b="1" baseline="30000">
                  <a:solidFill>
                    <a:schemeClr val="bg2"/>
                  </a:solidFill>
                  <a:latin typeface="Courier New" panose="02070309020205020404" pitchFamily="49" charset="0"/>
                  <a:ea typeface="ＭＳ Ｐゴシック" panose="020B0600070205080204" pitchFamily="34" charset="-128"/>
                </a:rPr>
                <a:t>__</a:t>
              </a:r>
              <a:endParaRPr lang="en-US" altLang="en-US" sz="2000" b="1">
                <a:solidFill>
                  <a:schemeClr val="bg2"/>
                </a:solidFill>
                <a:latin typeface="Courier New" panose="02070309020205020404" pitchFamily="49" charset="0"/>
                <a:ea typeface="ＭＳ Ｐゴシック" panose="020B0600070205080204" pitchFamily="34" charset="-128"/>
              </a:endParaRPr>
            </a:p>
          </p:txBody>
        </p:sp>
        <p:grpSp>
          <p:nvGrpSpPr>
            <p:cNvPr id="14383" name="Group 177"/>
            <p:cNvGrpSpPr>
              <a:grpSpLocks/>
            </p:cNvGrpSpPr>
            <p:nvPr/>
          </p:nvGrpSpPr>
          <p:grpSpPr bwMode="auto">
            <a:xfrm>
              <a:off x="4272" y="2400"/>
              <a:ext cx="192" cy="192"/>
              <a:chOff x="4414" y="2400"/>
              <a:chExt cx="192" cy="192"/>
            </a:xfrm>
          </p:grpSpPr>
          <p:sp>
            <p:nvSpPr>
              <p:cNvPr id="14384" name="Line 178"/>
              <p:cNvSpPr>
                <a:spLocks noChangeShapeType="1"/>
              </p:cNvSpPr>
              <p:nvPr/>
            </p:nvSpPr>
            <p:spPr bwMode="auto">
              <a:xfrm>
                <a:off x="4414"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5" name="Line 179"/>
              <p:cNvSpPr>
                <a:spLocks noChangeShapeType="1"/>
              </p:cNvSpPr>
              <p:nvPr/>
            </p:nvSpPr>
            <p:spPr bwMode="auto">
              <a:xfrm>
                <a:off x="4414"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6" name="Line 180"/>
              <p:cNvSpPr>
                <a:spLocks noChangeShapeType="1"/>
              </p:cNvSpPr>
              <p:nvPr/>
            </p:nvSpPr>
            <p:spPr bwMode="auto">
              <a:xfrm>
                <a:off x="4606" y="2496"/>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7" name="Line 181"/>
              <p:cNvSpPr>
                <a:spLocks noChangeShapeType="1"/>
              </p:cNvSpPr>
              <p:nvPr/>
            </p:nvSpPr>
            <p:spPr bwMode="auto">
              <a:xfrm>
                <a:off x="4606" y="2400"/>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8" name="Line 182"/>
              <p:cNvSpPr>
                <a:spLocks noChangeShapeType="1"/>
              </p:cNvSpPr>
              <p:nvPr/>
            </p:nvSpPr>
            <p:spPr bwMode="auto">
              <a:xfrm rot="-5400000">
                <a:off x="4558"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89" name="Line 183"/>
              <p:cNvSpPr>
                <a:spLocks noChangeShapeType="1"/>
              </p:cNvSpPr>
              <p:nvPr/>
            </p:nvSpPr>
            <p:spPr bwMode="auto">
              <a:xfrm rot="-5400000">
                <a:off x="4462" y="2544"/>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0" name="Line 184"/>
              <p:cNvSpPr>
                <a:spLocks noChangeShapeType="1"/>
              </p:cNvSpPr>
              <p:nvPr/>
            </p:nvSpPr>
            <p:spPr bwMode="auto">
              <a:xfrm rot="-5400000">
                <a:off x="4558"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91" name="Line 185"/>
              <p:cNvSpPr>
                <a:spLocks noChangeShapeType="1"/>
              </p:cNvSpPr>
              <p:nvPr/>
            </p:nvSpPr>
            <p:spPr bwMode="auto">
              <a:xfrm rot="-5400000">
                <a:off x="4462" y="2352"/>
                <a:ext cx="0" cy="96"/>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4364" name="Text Box 186"/>
          <p:cNvSpPr txBox="1">
            <a:spLocks noChangeArrowheads="1"/>
          </p:cNvSpPr>
          <p:nvPr/>
        </p:nvSpPr>
        <p:spPr bwMode="auto">
          <a:xfrm>
            <a:off x="1127125" y="368300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0</a:t>
            </a:r>
          </a:p>
        </p:txBody>
      </p:sp>
      <p:sp>
        <p:nvSpPr>
          <p:cNvPr id="14365" name="Text Box 187"/>
          <p:cNvSpPr txBox="1">
            <a:spLocks noChangeArrowheads="1"/>
          </p:cNvSpPr>
          <p:nvPr/>
        </p:nvSpPr>
        <p:spPr bwMode="auto">
          <a:xfrm>
            <a:off x="1828800" y="368300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1</a:t>
            </a:r>
          </a:p>
        </p:txBody>
      </p:sp>
      <p:sp>
        <p:nvSpPr>
          <p:cNvPr id="14366" name="Text Box 188"/>
          <p:cNvSpPr txBox="1">
            <a:spLocks noChangeArrowheads="1"/>
          </p:cNvSpPr>
          <p:nvPr/>
        </p:nvSpPr>
        <p:spPr bwMode="auto">
          <a:xfrm>
            <a:off x="7315200" y="3683000"/>
            <a:ext cx="8905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i="1">
                <a:latin typeface="Courier New" panose="02070309020205020404" pitchFamily="49" charset="0"/>
                <a:ea typeface="ＭＳ Ｐゴシック" panose="020B0600070205080204" pitchFamily="34" charset="-128"/>
              </a:rPr>
              <a:t>M </a:t>
            </a:r>
            <a:r>
              <a:rPr lang="en-US" altLang="en-US" b="1">
                <a:latin typeface="Courier New" panose="02070309020205020404" pitchFamily="49" charset="0"/>
                <a:ea typeface="ＭＳ Ｐゴシック" panose="020B0600070205080204" pitchFamily="34" charset="-128"/>
              </a:rPr>
              <a:t>- 2</a:t>
            </a:r>
          </a:p>
        </p:txBody>
      </p:sp>
      <p:sp>
        <p:nvSpPr>
          <p:cNvPr id="14367" name="Text Box 189"/>
          <p:cNvSpPr txBox="1">
            <a:spLocks noChangeArrowheads="1"/>
          </p:cNvSpPr>
          <p:nvPr/>
        </p:nvSpPr>
        <p:spPr bwMode="auto">
          <a:xfrm>
            <a:off x="1143000" y="603250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0</a:t>
            </a:r>
          </a:p>
        </p:txBody>
      </p:sp>
      <p:sp>
        <p:nvSpPr>
          <p:cNvPr id="14368" name="Text Box 190"/>
          <p:cNvSpPr txBox="1">
            <a:spLocks noChangeArrowheads="1"/>
          </p:cNvSpPr>
          <p:nvPr/>
        </p:nvSpPr>
        <p:spPr bwMode="auto">
          <a:xfrm>
            <a:off x="1844675" y="6032500"/>
            <a:ext cx="3238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1</a:t>
            </a:r>
          </a:p>
        </p:txBody>
      </p:sp>
      <p:sp>
        <p:nvSpPr>
          <p:cNvPr id="14369" name="Text Box 191"/>
          <p:cNvSpPr txBox="1">
            <a:spLocks noChangeArrowheads="1"/>
          </p:cNvSpPr>
          <p:nvPr/>
        </p:nvSpPr>
        <p:spPr bwMode="auto">
          <a:xfrm>
            <a:off x="8278813" y="6032500"/>
            <a:ext cx="6143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i="1">
                <a:latin typeface="Courier New" panose="02070309020205020404" pitchFamily="49" charset="0"/>
                <a:ea typeface="ＭＳ Ｐゴシック" panose="020B0600070205080204" pitchFamily="34" charset="-128"/>
              </a:rPr>
              <a:t>L-1</a:t>
            </a:r>
            <a:endParaRPr lang="en-US" altLang="en-US" b="1">
              <a:latin typeface="Courier New" panose="02070309020205020404" pitchFamily="49" charset="0"/>
              <a:ea typeface="ＭＳ Ｐゴシック" panose="020B0600070205080204" pitchFamily="34" charset="-128"/>
            </a:endParaRPr>
          </a:p>
        </p:txBody>
      </p:sp>
      <p:sp>
        <p:nvSpPr>
          <p:cNvPr id="14370" name="Text Box 192"/>
          <p:cNvSpPr txBox="1">
            <a:spLocks noChangeArrowheads="1"/>
          </p:cNvSpPr>
          <p:nvPr/>
        </p:nvSpPr>
        <p:spPr bwMode="auto">
          <a:xfrm>
            <a:off x="4159250" y="3683000"/>
            <a:ext cx="6000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i-1</a:t>
            </a:r>
          </a:p>
        </p:txBody>
      </p:sp>
      <p:sp>
        <p:nvSpPr>
          <p:cNvPr id="14371" name="Text Box 193"/>
          <p:cNvSpPr txBox="1">
            <a:spLocks noChangeArrowheads="1"/>
          </p:cNvSpPr>
          <p:nvPr/>
        </p:nvSpPr>
        <p:spPr bwMode="auto">
          <a:xfrm>
            <a:off x="3175" y="6484938"/>
            <a:ext cx="1662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Data for k</a:t>
            </a:r>
            <a:r>
              <a:rPr lang="en-US" altLang="en-US" b="1" baseline="-25000">
                <a:latin typeface="Courier New" panose="02070309020205020404" pitchFamily="49" charset="0"/>
                <a:ea typeface="ＭＳ Ｐゴシック" panose="020B0600070205080204" pitchFamily="34" charset="-128"/>
              </a:rPr>
              <a:t>0</a:t>
            </a:r>
          </a:p>
        </p:txBody>
      </p:sp>
      <p:cxnSp>
        <p:nvCxnSpPr>
          <p:cNvPr id="14372" name="AutoShape 194"/>
          <p:cNvCxnSpPr>
            <a:cxnSpLocks noChangeShapeType="1"/>
          </p:cNvCxnSpPr>
          <p:nvPr/>
        </p:nvCxnSpPr>
        <p:spPr bwMode="auto">
          <a:xfrm flipH="1">
            <a:off x="1066800" y="6096000"/>
            <a:ext cx="214313"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3" name="AutoShape 195"/>
          <p:cNvCxnSpPr>
            <a:cxnSpLocks noChangeShapeType="1"/>
          </p:cNvCxnSpPr>
          <p:nvPr/>
        </p:nvCxnSpPr>
        <p:spPr bwMode="auto">
          <a:xfrm flipH="1">
            <a:off x="1600200" y="3733800"/>
            <a:ext cx="49213"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4" name="AutoShape 196"/>
          <p:cNvCxnSpPr>
            <a:cxnSpLocks noChangeShapeType="1"/>
            <a:stCxn id="14457" idx="0"/>
          </p:cNvCxnSpPr>
          <p:nvPr/>
        </p:nvCxnSpPr>
        <p:spPr bwMode="auto">
          <a:xfrm>
            <a:off x="2322513" y="3719513"/>
            <a:ext cx="115887" cy="3952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5" name="AutoShape 197"/>
          <p:cNvCxnSpPr>
            <a:cxnSpLocks noChangeShapeType="1"/>
          </p:cNvCxnSpPr>
          <p:nvPr/>
        </p:nvCxnSpPr>
        <p:spPr bwMode="auto">
          <a:xfrm flipH="1">
            <a:off x="3886200" y="3733800"/>
            <a:ext cx="65088"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6" name="AutoShape 198"/>
          <p:cNvCxnSpPr>
            <a:cxnSpLocks noChangeShapeType="1"/>
          </p:cNvCxnSpPr>
          <p:nvPr/>
        </p:nvCxnSpPr>
        <p:spPr bwMode="auto">
          <a:xfrm>
            <a:off x="4648200" y="3733800"/>
            <a:ext cx="73025"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7" name="AutoShape 194"/>
          <p:cNvCxnSpPr>
            <a:cxnSpLocks noChangeShapeType="1"/>
          </p:cNvCxnSpPr>
          <p:nvPr/>
        </p:nvCxnSpPr>
        <p:spPr bwMode="auto">
          <a:xfrm flipH="1">
            <a:off x="762000" y="3733800"/>
            <a:ext cx="214313"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8" name="AutoShape 194"/>
          <p:cNvCxnSpPr>
            <a:cxnSpLocks noChangeShapeType="1"/>
          </p:cNvCxnSpPr>
          <p:nvPr/>
        </p:nvCxnSpPr>
        <p:spPr bwMode="auto">
          <a:xfrm flipH="1">
            <a:off x="2057400" y="6096000"/>
            <a:ext cx="214313"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4379" name="AutoShape 194"/>
          <p:cNvCxnSpPr>
            <a:cxnSpLocks noChangeShapeType="1"/>
          </p:cNvCxnSpPr>
          <p:nvPr/>
        </p:nvCxnSpPr>
        <p:spPr bwMode="auto">
          <a:xfrm flipH="1">
            <a:off x="4724400" y="6096000"/>
            <a:ext cx="214313" cy="3952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4380" name="Text Box 193"/>
          <p:cNvSpPr txBox="1">
            <a:spLocks noChangeArrowheads="1"/>
          </p:cNvSpPr>
          <p:nvPr/>
        </p:nvSpPr>
        <p:spPr bwMode="auto">
          <a:xfrm>
            <a:off x="4191000" y="6400800"/>
            <a:ext cx="18462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Data for k</a:t>
            </a:r>
            <a:r>
              <a:rPr lang="en-US" altLang="en-US" b="1" baseline="-25000">
                <a:latin typeface="Courier New" panose="02070309020205020404" pitchFamily="49" charset="0"/>
                <a:ea typeface="ＭＳ Ｐゴシック" panose="020B0600070205080204" pitchFamily="34" charset="-128"/>
              </a:rPr>
              <a:t>j-1</a:t>
            </a:r>
          </a:p>
        </p:txBody>
      </p:sp>
      <p:sp>
        <p:nvSpPr>
          <p:cNvPr id="14381" name="Text Box 193"/>
          <p:cNvSpPr txBox="1">
            <a:spLocks noChangeArrowheads="1"/>
          </p:cNvSpPr>
          <p:nvPr/>
        </p:nvSpPr>
        <p:spPr bwMode="auto">
          <a:xfrm>
            <a:off x="1828800" y="6488113"/>
            <a:ext cx="16621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a:latin typeface="Courier New" panose="02070309020205020404" pitchFamily="49" charset="0"/>
                <a:ea typeface="ＭＳ Ｐゴシック" panose="020B0600070205080204" pitchFamily="34" charset="-128"/>
              </a:rPr>
              <a:t>Data for k</a:t>
            </a:r>
            <a:r>
              <a:rPr lang="en-US" altLang="en-US" b="1" baseline="-25000">
                <a:latin typeface="Courier New" panose="02070309020205020404" pitchFamily="49" charset="0"/>
                <a:ea typeface="ＭＳ Ｐゴシック" panose="020B0600070205080204" pitchFamily="34" charset="-128"/>
              </a:rPr>
              <a:t>2</a:t>
            </a:r>
          </a:p>
        </p:txBody>
      </p:sp>
    </p:spTree>
    <p:extLst>
      <p:ext uri="{BB962C8B-B14F-4D97-AF65-F5344CB8AC3E}">
        <p14:creationId xmlns:p14="http://schemas.microsoft.com/office/powerpoint/2010/main" val="35092992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algn="ctr"/>
            <a:r>
              <a:rPr lang="en-US" altLang="en-US"/>
              <a:t>B+ Tree Nodes</a:t>
            </a:r>
          </a:p>
        </p:txBody>
      </p:sp>
      <p:sp>
        <p:nvSpPr>
          <p:cNvPr id="16387" name="Content Placeholder 2"/>
          <p:cNvSpPr>
            <a:spLocks noGrp="1"/>
          </p:cNvSpPr>
          <p:nvPr>
            <p:ph idx="1"/>
          </p:nvPr>
        </p:nvSpPr>
        <p:spPr bwMode="auto"/>
        <p:txBody>
          <a:bodyPr wrap="square" numCol="1" anchor="t" anchorCtr="0" compatLnSpc="1">
            <a:prstTxWarp prst="textNoShape">
              <a:avLst/>
            </a:prstTxWarp>
          </a:bodyPr>
          <a:lstStyle/>
          <a:p>
            <a:pPr>
              <a:spcBef>
                <a:spcPct val="0"/>
              </a:spcBef>
            </a:pPr>
            <a:r>
              <a:rPr lang="en-US" altLang="en-US" sz="2400" dirty="0">
                <a:ea typeface="ＭＳ Ｐゴシック" panose="020B0600070205080204" pitchFamily="34" charset="-128"/>
              </a:rPr>
              <a:t>Internal nodes are arrays of pointers to children interspersed with search keys.</a:t>
            </a:r>
          </a:p>
          <a:p>
            <a:pPr>
              <a:spcBef>
                <a:spcPct val="0"/>
              </a:spcBef>
            </a:pPr>
            <a:r>
              <a:rPr lang="en-US" altLang="en-US" sz="2400" dirty="0">
                <a:ea typeface="ＭＳ Ｐゴシック" panose="020B0600070205080204" pitchFamily="34" charset="-128"/>
              </a:rPr>
              <a:t>Why must they be arrays rather than linked lists?</a:t>
            </a:r>
          </a:p>
          <a:p>
            <a:pPr lvl="1">
              <a:spcBef>
                <a:spcPct val="0"/>
              </a:spcBef>
            </a:pPr>
            <a:r>
              <a:rPr lang="en-US" altLang="en-US" sz="2400" dirty="0">
                <a:ea typeface="ＭＳ Ｐゴシック" panose="020B0600070205080204" pitchFamily="34" charset="-128"/>
              </a:rPr>
              <a:t>Because want contiguous memory!</a:t>
            </a:r>
          </a:p>
          <a:p>
            <a:pPr>
              <a:spcBef>
                <a:spcPct val="0"/>
              </a:spcBef>
            </a:pPr>
            <a:r>
              <a:rPr lang="en-US" altLang="en-US" sz="2400" dirty="0">
                <a:ea typeface="ＭＳ Ｐゴシック" panose="020B0600070205080204" pitchFamily="34" charset="-128"/>
              </a:rPr>
              <a:t>If the node has just I+1 children, it has I search keys, and M-I empty entries.</a:t>
            </a:r>
          </a:p>
          <a:p>
            <a:pPr>
              <a:spcBef>
                <a:spcPct val="0"/>
              </a:spcBef>
            </a:pPr>
            <a:r>
              <a:rPr lang="en-US" altLang="en-US" sz="2400" dirty="0">
                <a:ea typeface="ＭＳ Ｐゴシック" panose="020B0600070205080204" pitchFamily="34" charset="-128"/>
              </a:rPr>
              <a:t>A leaf looks similar</a:t>
            </a:r>
            <a:r>
              <a:rPr lang="en-US" altLang="ja-JP" sz="2400" dirty="0">
                <a:ea typeface="ＭＳ Ｐゴシック" panose="020B0600070205080204" pitchFamily="34" charset="-128"/>
              </a:rPr>
              <a:t> and has similar properties. Often, leaf nodes linked together</a:t>
            </a:r>
          </a:p>
          <a:p>
            <a:pPr>
              <a:spcBef>
                <a:spcPct val="0"/>
              </a:spcBef>
            </a:pPr>
            <a:r>
              <a:rPr lang="en-US" altLang="en-US" sz="2400" dirty="0">
                <a:ea typeface="ＭＳ Ｐゴシック" panose="020B0600070205080204" pitchFamily="34" charset="-128"/>
              </a:rPr>
              <a:t>Why are these different?</a:t>
            </a:r>
          </a:p>
          <a:p>
            <a:pPr lvl="1">
              <a:spcBef>
                <a:spcPct val="0"/>
              </a:spcBef>
            </a:pPr>
            <a:r>
              <a:rPr lang="en-US" altLang="en-US" sz="2400" dirty="0">
                <a:ea typeface="ＭＳ Ｐゴシック" panose="020B0600070205080204" pitchFamily="34" charset="-128"/>
              </a:rPr>
              <a:t>Because internal nodes need subtrees-1 keys.</a:t>
            </a:r>
          </a:p>
          <a:p>
            <a:endParaRPr lang="en-US" altLang="en-US" dirty="0"/>
          </a:p>
        </p:txBody>
      </p:sp>
    </p:spTree>
    <p:extLst>
      <p:ext uri="{BB962C8B-B14F-4D97-AF65-F5344CB8AC3E}">
        <p14:creationId xmlns:p14="http://schemas.microsoft.com/office/powerpoint/2010/main" val="3304257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normAutofit fontScale="90000"/>
          </a:bodyPr>
          <a:lstStyle/>
          <a:p>
            <a:pPr algn="ctr"/>
            <a:r>
              <a:rPr lang="en-US" altLang="en-US"/>
              <a:t>Advantages of B+ tree usage for databases</a:t>
            </a:r>
          </a:p>
        </p:txBody>
      </p:sp>
      <p:sp>
        <p:nvSpPr>
          <p:cNvPr id="19459" name="Content Placeholder 2"/>
          <p:cNvSpPr>
            <a:spLocks noGrp="1"/>
          </p:cNvSpPr>
          <p:nvPr>
            <p:ph idx="1"/>
          </p:nvPr>
        </p:nvSpPr>
        <p:spPr bwMode="auto"/>
        <p:txBody>
          <a:bodyPr wrap="square" numCol="1" anchor="t" anchorCtr="0" compatLnSpc="1">
            <a:prstTxWarp prst="textNoShape">
              <a:avLst/>
            </a:prstTxWarp>
          </a:bodyPr>
          <a:lstStyle/>
          <a:p>
            <a:r>
              <a:rPr lang="en-US" altLang="en-US" sz="2400"/>
              <a:t>keeps keys in sorted order for sequential traversing</a:t>
            </a:r>
          </a:p>
          <a:p>
            <a:r>
              <a:rPr lang="en-US" altLang="en-US" sz="2400"/>
              <a:t>uses a hierarchical index to minimize the number of disk reads</a:t>
            </a:r>
          </a:p>
          <a:p>
            <a:r>
              <a:rPr lang="en-US" altLang="en-US" sz="2400"/>
              <a:t>uses partially full blocks to speed insertions and deletions</a:t>
            </a:r>
          </a:p>
          <a:p>
            <a:r>
              <a:rPr lang="en-US" altLang="en-US" sz="2400"/>
              <a:t>keeps the index balanced with a recursive algorithm</a:t>
            </a:r>
          </a:p>
          <a:p>
            <a:r>
              <a:rPr lang="en-US" altLang="en-US" sz="2400"/>
              <a:t>In addition, a B+ tree minimizes waste by making sure the interior nodes are at least half full. A B+ tree can handle an arbitrary number of insertions and deletions.</a:t>
            </a:r>
          </a:p>
          <a:p>
            <a:pPr>
              <a:buFont typeface="Wingdings" panose="05000000000000000000" pitchFamily="2" charset="2"/>
              <a:buChar char="n"/>
            </a:pPr>
            <a:endParaRPr lang="en-US" altLang="en-US"/>
          </a:p>
        </p:txBody>
      </p:sp>
    </p:spTree>
    <p:extLst>
      <p:ext uri="{BB962C8B-B14F-4D97-AF65-F5344CB8AC3E}">
        <p14:creationId xmlns:p14="http://schemas.microsoft.com/office/powerpoint/2010/main" val="34918214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ctr"/>
            <a:r>
              <a:rPr lang="en-US" altLang="en-US"/>
              <a:t>Searching</a:t>
            </a:r>
          </a:p>
        </p:txBody>
      </p:sp>
      <p:sp>
        <p:nvSpPr>
          <p:cNvPr id="53251" name="Rectangle 3"/>
          <p:cNvSpPr>
            <a:spLocks noGrp="1" noChangeArrowheads="1"/>
          </p:cNvSpPr>
          <p:nvPr>
            <p:ph idx="1"/>
          </p:nvPr>
        </p:nvSpPr>
        <p:spPr>
          <a:xfrm>
            <a:off x="914400" y="1600200"/>
            <a:ext cx="7772400" cy="4953000"/>
          </a:xfrm>
        </p:spPr>
        <p:txBody>
          <a:bodyPr/>
          <a:lstStyle/>
          <a:p>
            <a:pPr fontAlgn="auto">
              <a:spcAft>
                <a:spcPts val="0"/>
              </a:spcAft>
              <a:defRPr/>
            </a:pPr>
            <a:r>
              <a:rPr lang="en-US" sz="2400" dirty="0"/>
              <a:t>Just compare the key value with the data in the tree, then return the result. </a:t>
            </a:r>
          </a:p>
          <a:p>
            <a:pPr marL="0" indent="0" fontAlgn="auto">
              <a:spcAft>
                <a:spcPts val="0"/>
              </a:spcAft>
              <a:buFont typeface="Arial" panose="020B0604020202020204" pitchFamily="34" charset="0"/>
              <a:buNone/>
              <a:defRPr/>
            </a:pPr>
            <a:endParaRPr lang="en-US" sz="2400"/>
          </a:p>
          <a:p>
            <a:pPr marL="0" indent="0" fontAlgn="auto">
              <a:spcAft>
                <a:spcPts val="0"/>
              </a:spcAft>
              <a:buFont typeface="Arial" panose="020B0604020202020204" pitchFamily="34" charset="0"/>
              <a:buNone/>
              <a:defRPr/>
            </a:pPr>
            <a:r>
              <a:rPr lang="en-US" sz="2400"/>
              <a:t> </a:t>
            </a:r>
            <a:r>
              <a:rPr lang="en-US" sz="2400" dirty="0"/>
              <a:t>For example: find the value 45, and 15 in below tree. </a:t>
            </a:r>
          </a:p>
          <a:p>
            <a:pPr fontAlgn="auto">
              <a:spcAft>
                <a:spcPts val="0"/>
              </a:spcAft>
              <a:buFont typeface="Arial" panose="020B0604020202020204" pitchFamily="34" charset="0"/>
              <a:buNone/>
              <a:defRPr/>
            </a:pPr>
            <a:r>
              <a:rPr lang="en-US" sz="2400"/>
              <a:t>  1. For the value of 45, not found.</a:t>
            </a:r>
          </a:p>
          <a:p>
            <a:pPr fontAlgn="auto">
              <a:spcAft>
                <a:spcPts val="0"/>
              </a:spcAft>
              <a:buFont typeface="Arial" panose="020B0604020202020204" pitchFamily="34" charset="0"/>
              <a:buNone/>
              <a:defRPr/>
            </a:pPr>
            <a:r>
              <a:rPr lang="en-US" sz="2400"/>
              <a:t>  2. For the value of 15, return the position where the pointer located.</a:t>
            </a:r>
            <a:endParaRPr lang="en-US" sz="2400" dirty="0"/>
          </a:p>
        </p:txBody>
      </p:sp>
      <p:pic>
        <p:nvPicPr>
          <p:cNvPr id="20484" name="Picture 4" descr="btre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4527006"/>
            <a:ext cx="70612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158775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81000" y="228600"/>
            <a:ext cx="8229600" cy="1143000"/>
          </a:xfrm>
        </p:spPr>
        <p:txBody>
          <a:bodyPr/>
          <a:lstStyle/>
          <a:p>
            <a:pPr algn="ctr"/>
            <a:r>
              <a:rPr lang="en-US" altLang="en-US"/>
              <a:t>Insertion</a:t>
            </a:r>
          </a:p>
        </p:txBody>
      </p:sp>
      <p:sp>
        <p:nvSpPr>
          <p:cNvPr id="21507" name="Rectangle 3"/>
          <p:cNvSpPr>
            <a:spLocks noGrp="1" noChangeArrowheads="1"/>
          </p:cNvSpPr>
          <p:nvPr>
            <p:ph idx="1"/>
          </p:nvPr>
        </p:nvSpPr>
        <p:spPr bwMode="auto">
          <a:xfrm>
            <a:off x="914400" y="1600200"/>
            <a:ext cx="7772400" cy="5257800"/>
          </a:xfrm>
        </p:spPr>
        <p:txBody>
          <a:bodyPr wrap="square" numCol="1" anchor="t" anchorCtr="0" compatLnSpc="1">
            <a:prstTxWarp prst="textNoShape">
              <a:avLst/>
            </a:prstTxWarp>
            <a:normAutofit/>
          </a:bodyPr>
          <a:lstStyle/>
          <a:p>
            <a:r>
              <a:rPr lang="en-US" altLang="en-US" sz="2400"/>
              <a:t>inserting a value into a B+ tree may unbalance the tree, so rearrange the tree if needed.</a:t>
            </a:r>
          </a:p>
          <a:p>
            <a:r>
              <a:rPr lang="en-US" altLang="en-US" sz="2400"/>
              <a:t>Example #1: insert 28 into the below tree.</a:t>
            </a:r>
          </a:p>
          <a:p>
            <a:pPr>
              <a:buFont typeface="Wingdings" panose="05000000000000000000" pitchFamily="2" charset="2"/>
              <a:buNone/>
            </a:pPr>
            <a:endParaRPr lang="en-US" altLang="en-US" sz="2400"/>
          </a:p>
        </p:txBody>
      </p:sp>
      <p:pic>
        <p:nvPicPr>
          <p:cNvPr id="21508" name="Picture 4" descr="btree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3505200"/>
            <a:ext cx="7061200" cy="231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5"/>
          <p:cNvSpPr>
            <a:spLocks noChangeArrowheads="1"/>
          </p:cNvSpPr>
          <p:nvPr/>
        </p:nvSpPr>
        <p:spPr bwMode="auto">
          <a:xfrm>
            <a:off x="2805113" y="5562600"/>
            <a:ext cx="17526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25</a:t>
            </a:r>
            <a:r>
              <a:rPr lang="en-US" altLang="en-US">
                <a:solidFill>
                  <a:schemeClr val="accent2"/>
                </a:solidFill>
                <a:latin typeface="Arial" panose="020B0604020202020204" pitchFamily="34" charset="0"/>
                <a:ea typeface="ＭＳ Ｐゴシック" panose="020B0600070205080204" pitchFamily="34" charset="-128"/>
              </a:rPr>
              <a:t>  28</a:t>
            </a:r>
            <a:r>
              <a:rPr lang="en-US" altLang="en-US">
                <a:latin typeface="Arial" panose="020B0604020202020204" pitchFamily="34" charset="0"/>
                <a:ea typeface="ＭＳ Ｐゴシック" panose="020B0600070205080204" pitchFamily="34" charset="-128"/>
              </a:rPr>
              <a:t>   30</a:t>
            </a:r>
          </a:p>
        </p:txBody>
      </p:sp>
      <p:sp>
        <p:nvSpPr>
          <p:cNvPr id="21510" name="Line 6"/>
          <p:cNvSpPr>
            <a:spLocks noChangeShapeType="1"/>
          </p:cNvSpPr>
          <p:nvPr/>
        </p:nvSpPr>
        <p:spPr bwMode="auto">
          <a:xfrm>
            <a:off x="3886200" y="5562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1" name="Line 7"/>
          <p:cNvSpPr>
            <a:spLocks noChangeShapeType="1"/>
          </p:cNvSpPr>
          <p:nvPr/>
        </p:nvSpPr>
        <p:spPr bwMode="auto">
          <a:xfrm>
            <a:off x="3429000" y="5562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2" name="Line 8"/>
          <p:cNvSpPr>
            <a:spLocks noChangeShapeType="1"/>
          </p:cNvSpPr>
          <p:nvPr/>
        </p:nvSpPr>
        <p:spPr bwMode="auto">
          <a:xfrm>
            <a:off x="4343400" y="55626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13" name="AutoShape 9"/>
          <p:cNvSpPr>
            <a:spLocks noChangeArrowheads="1"/>
          </p:cNvSpPr>
          <p:nvPr/>
        </p:nvSpPr>
        <p:spPr bwMode="auto">
          <a:xfrm>
            <a:off x="6172200" y="5943600"/>
            <a:ext cx="2819400" cy="762000"/>
          </a:xfrm>
          <a:prstGeom prst="wedgeEllipseCallout">
            <a:avLst>
              <a:gd name="adj1" fmla="val -98199"/>
              <a:gd name="adj2" fmla="val -66250"/>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Fits inside the leaf</a:t>
            </a:r>
          </a:p>
        </p:txBody>
      </p:sp>
    </p:spTree>
    <p:extLst>
      <p:ext uri="{BB962C8B-B14F-4D97-AF65-F5344CB8AC3E}">
        <p14:creationId xmlns:p14="http://schemas.microsoft.com/office/powerpoint/2010/main" val="20918408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381000" y="304800"/>
            <a:ext cx="8229600" cy="1143000"/>
          </a:xfrm>
        </p:spPr>
        <p:txBody>
          <a:bodyPr/>
          <a:lstStyle/>
          <a:p>
            <a:pPr algn="ctr"/>
            <a:r>
              <a:rPr lang="en-US" altLang="en-US"/>
              <a:t>Insertion</a:t>
            </a:r>
          </a:p>
        </p:txBody>
      </p:sp>
      <p:sp>
        <p:nvSpPr>
          <p:cNvPr id="22531"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Result:</a:t>
            </a:r>
          </a:p>
          <a:p>
            <a:pPr>
              <a:buFont typeface="Wingdings" panose="05000000000000000000" pitchFamily="2" charset="2"/>
              <a:buNone/>
            </a:pPr>
            <a:endParaRPr lang="en-US" altLang="en-US"/>
          </a:p>
        </p:txBody>
      </p:sp>
      <p:pic>
        <p:nvPicPr>
          <p:cNvPr id="22532" name="Picture 4" descr="btre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743200"/>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06539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p:cNvSpPr>
            <a:spLocks noGrp="1"/>
          </p:cNvSpPr>
          <p:nvPr>
            <p:ph type="sldNum" sz="quarter" idx="11"/>
          </p:nvPr>
        </p:nvSpPr>
        <p:spPr>
          <a:noFill/>
        </p:spPr>
        <p:txBody>
          <a:bodyPr/>
          <a:lstStyle>
            <a:lvl1pPr>
              <a:defRPr sz="2000">
                <a:solidFill>
                  <a:schemeClr val="tx1"/>
                </a:solidFill>
                <a:latin typeface="Arial" panose="020B0604020202020204" pitchFamily="34" charset="0"/>
              </a:defRPr>
            </a:lvl1pPr>
            <a:lvl2pPr marL="742950" indent="-285750">
              <a:defRPr sz="2000">
                <a:solidFill>
                  <a:schemeClr val="tx1"/>
                </a:solidFill>
                <a:latin typeface="Arial" panose="020B0604020202020204" pitchFamily="34" charset="0"/>
              </a:defRPr>
            </a:lvl2pPr>
            <a:lvl3pPr marL="1143000" indent="-228600">
              <a:defRPr sz="2000">
                <a:solidFill>
                  <a:schemeClr val="tx1"/>
                </a:solidFill>
                <a:latin typeface="Arial" panose="020B0604020202020204" pitchFamily="34" charset="0"/>
              </a:defRPr>
            </a:lvl3pPr>
            <a:lvl4pPr marL="1600200" indent="-228600">
              <a:defRPr sz="2000">
                <a:solidFill>
                  <a:schemeClr val="tx1"/>
                </a:solidFill>
                <a:latin typeface="Arial" panose="020B0604020202020204" pitchFamily="34" charset="0"/>
              </a:defRPr>
            </a:lvl4pPr>
            <a:lvl5pPr marL="2057400" indent="-228600">
              <a:defRPr sz="2000">
                <a:solidFill>
                  <a:schemeClr val="tx1"/>
                </a:solidFill>
                <a:latin typeface="Arial" panose="020B0604020202020204" pitchFamily="34" charset="0"/>
              </a:defRPr>
            </a:lvl5pPr>
            <a:lvl6pPr marL="2514600" indent="-228600" eaLnBrk="0" fontAlgn="base" hangingPunct="0">
              <a:spcBef>
                <a:spcPct val="0"/>
              </a:spcBef>
              <a:spcAft>
                <a:spcPct val="0"/>
              </a:spcAft>
              <a:defRPr sz="2000">
                <a:solidFill>
                  <a:schemeClr val="tx1"/>
                </a:solidFill>
                <a:latin typeface="Arial" panose="020B0604020202020204" pitchFamily="34" charset="0"/>
              </a:defRPr>
            </a:lvl6pPr>
            <a:lvl7pPr marL="2971800" indent="-228600" eaLnBrk="0" fontAlgn="base" hangingPunct="0">
              <a:spcBef>
                <a:spcPct val="0"/>
              </a:spcBef>
              <a:spcAft>
                <a:spcPct val="0"/>
              </a:spcAft>
              <a:defRPr sz="2000">
                <a:solidFill>
                  <a:schemeClr val="tx1"/>
                </a:solidFill>
                <a:latin typeface="Arial" panose="020B0604020202020204" pitchFamily="34" charset="0"/>
              </a:defRPr>
            </a:lvl7pPr>
            <a:lvl8pPr marL="3429000" indent="-228600" eaLnBrk="0" fontAlgn="base" hangingPunct="0">
              <a:spcBef>
                <a:spcPct val="0"/>
              </a:spcBef>
              <a:spcAft>
                <a:spcPct val="0"/>
              </a:spcAft>
              <a:defRPr sz="2000">
                <a:solidFill>
                  <a:schemeClr val="tx1"/>
                </a:solidFill>
                <a:latin typeface="Arial" panose="020B0604020202020204" pitchFamily="34" charset="0"/>
              </a:defRPr>
            </a:lvl8pPr>
            <a:lvl9pPr marL="3886200" indent="-228600" eaLnBrk="0" fontAlgn="base" hangingPunct="0">
              <a:spcBef>
                <a:spcPct val="0"/>
              </a:spcBef>
              <a:spcAft>
                <a:spcPct val="0"/>
              </a:spcAft>
              <a:defRPr sz="2000">
                <a:solidFill>
                  <a:schemeClr val="tx1"/>
                </a:solidFill>
                <a:latin typeface="Arial" panose="020B0604020202020204" pitchFamily="34" charset="0"/>
              </a:defRPr>
            </a:lvl9pPr>
          </a:lstStyle>
          <a:p>
            <a:fld id="{F54061EA-D71C-4719-AE20-185430F02C1D}" type="slidenum">
              <a:rPr lang="en-US" altLang="en-US" sz="1400">
                <a:solidFill>
                  <a:schemeClr val="bg2"/>
                </a:solidFill>
              </a:rPr>
              <a:pPr/>
              <a:t>4</a:t>
            </a:fld>
            <a:endParaRPr lang="en-US" altLang="en-US" sz="1400">
              <a:solidFill>
                <a:schemeClr val="bg2"/>
              </a:solidFill>
            </a:endParaRPr>
          </a:p>
        </p:txBody>
      </p:sp>
      <p:sp>
        <p:nvSpPr>
          <p:cNvPr id="7171" name="Rectangle 2"/>
          <p:cNvSpPr>
            <a:spLocks noGrp="1" noChangeArrowheads="1"/>
          </p:cNvSpPr>
          <p:nvPr>
            <p:ph type="title"/>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lstStyle/>
          <a:p>
            <a:r>
              <a:rPr lang="en-US" altLang="en-US" b="0">
                <a:solidFill>
                  <a:schemeClr val="tx1"/>
                </a:solidFill>
              </a:rPr>
              <a:t>Motivation (cont.)</a:t>
            </a:r>
          </a:p>
        </p:txBody>
      </p:sp>
      <p:sp>
        <p:nvSpPr>
          <p:cNvPr id="7172" name="Rectangle 3"/>
          <p:cNvSpPr>
            <a:spLocks noGrp="1" noChangeArrowheads="1"/>
          </p:cNvSpPr>
          <p:nvPr>
            <p:ph type="body" idx="1"/>
          </p:nvPr>
        </p:nvSpPr>
        <p:spPr>
          <a:ln>
            <a:noFill/>
          </a:ln>
          <a:extLst>
            <a:ext uri="{91240B29-F687-4F45-9708-019B960494DF}">
              <a14:hiddenLine xmlns:a14="http://schemas.microsoft.com/office/drawing/2010/main" w="9525">
                <a:solidFill>
                  <a:schemeClr val="tx1"/>
                </a:solidFill>
                <a:miter lim="800000"/>
                <a:headEnd/>
                <a:tailEnd/>
              </a14:hiddenLine>
            </a:ext>
          </a:extLst>
        </p:spPr>
        <p:txBody>
          <a:bodyPr>
            <a:normAutofit fontScale="92500" lnSpcReduction="10000"/>
          </a:bodyPr>
          <a:lstStyle/>
          <a:p>
            <a:r>
              <a:rPr lang="en-US" altLang="en-US"/>
              <a:t>Assume that we use an AVL tree to store about 20 million records</a:t>
            </a:r>
          </a:p>
          <a:p>
            <a:r>
              <a:rPr lang="en-US" altLang="en-US"/>
              <a:t>We end up with a very deep binary tree with lots of different disk accesses; log</a:t>
            </a:r>
            <a:r>
              <a:rPr lang="en-US" altLang="en-US" baseline="-25000"/>
              <a:t>2 </a:t>
            </a:r>
            <a:r>
              <a:rPr lang="en-US" altLang="en-US"/>
              <a:t>20,000,000 is about 24, so this takes about 0.2 seconds  </a:t>
            </a:r>
          </a:p>
          <a:p>
            <a:r>
              <a:rPr lang="en-US" altLang="en-US"/>
              <a:t>We know we can’t improve on the log </a:t>
            </a:r>
            <a:r>
              <a:rPr lang="en-US" altLang="en-US" i="1"/>
              <a:t>n </a:t>
            </a:r>
            <a:r>
              <a:rPr lang="en-US" altLang="en-US"/>
              <a:t>lower</a:t>
            </a:r>
            <a:r>
              <a:rPr lang="en-US" altLang="en-US" i="1"/>
              <a:t> </a:t>
            </a:r>
            <a:r>
              <a:rPr lang="en-US" altLang="en-US"/>
              <a:t>bound on search for a binary tree</a:t>
            </a:r>
          </a:p>
          <a:p>
            <a:r>
              <a:rPr lang="en-US" altLang="en-US"/>
              <a:t>But, the solution is to use more branches and thus reduce the height of the tree!</a:t>
            </a:r>
          </a:p>
          <a:p>
            <a:pPr lvl="1"/>
            <a:r>
              <a:rPr lang="en-US" altLang="en-US"/>
              <a:t>As branching increases, depth decreases</a:t>
            </a:r>
          </a:p>
        </p:txBody>
      </p:sp>
    </p:spTree>
    <p:extLst>
      <p:ext uri="{BB962C8B-B14F-4D97-AF65-F5344CB8AC3E}">
        <p14:creationId xmlns:p14="http://schemas.microsoft.com/office/powerpoint/2010/main" val="1487903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ctr"/>
            <a:r>
              <a:rPr lang="en-US" altLang="en-US"/>
              <a:t>Insertion</a:t>
            </a:r>
          </a:p>
        </p:txBody>
      </p:sp>
      <p:sp>
        <p:nvSpPr>
          <p:cNvPr id="23555"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a:t>Example #2: insert 70 into below tree</a:t>
            </a:r>
          </a:p>
        </p:txBody>
      </p:sp>
      <p:pic>
        <p:nvPicPr>
          <p:cNvPr id="23556" name="Picture 24" descr="btree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590800"/>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066607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ctr"/>
            <a:r>
              <a:rPr lang="en-US" altLang="en-US"/>
              <a:t>Insertion</a:t>
            </a:r>
          </a:p>
        </p:txBody>
      </p:sp>
      <p:sp>
        <p:nvSpPr>
          <p:cNvPr id="24579" name="Rectangle 3"/>
          <p:cNvSpPr>
            <a:spLocks noGrp="1" noChangeArrowheads="1"/>
          </p:cNvSpPr>
          <p:nvPr>
            <p:ph type="body" sz="half" idx="1"/>
          </p:nvPr>
        </p:nvSpPr>
        <p:spPr bwMode="auto">
          <a:xfrm>
            <a:off x="914400" y="1524000"/>
            <a:ext cx="7391400" cy="4530725"/>
          </a:xfrm>
        </p:spPr>
        <p:txBody>
          <a:bodyPr wrap="square" numCol="1" anchor="t" anchorCtr="0" compatLnSpc="1">
            <a:prstTxWarp prst="textNoShape">
              <a:avLst/>
            </a:prstTxWarp>
          </a:bodyPr>
          <a:lstStyle/>
          <a:p>
            <a:pPr lvl="1"/>
            <a:r>
              <a:rPr lang="en-US" altLang="en-US" sz="2100"/>
              <a:t>Process: split the leaf and propagate middle key up the tree </a:t>
            </a:r>
          </a:p>
          <a:p>
            <a:pPr>
              <a:buFont typeface="Wingdings" panose="05000000000000000000" pitchFamily="2" charset="2"/>
              <a:buChar char="n"/>
            </a:pPr>
            <a:endParaRPr lang="en-US" altLang="en-US" sz="2400"/>
          </a:p>
        </p:txBody>
      </p:sp>
      <p:graphicFrame>
        <p:nvGraphicFramePr>
          <p:cNvPr id="24580" name="Object 21"/>
          <p:cNvGraphicFramePr>
            <a:graphicFrameLocks noGrp="1" noChangeAspect="1"/>
          </p:cNvGraphicFramePr>
          <p:nvPr>
            <p:ph type="chart" sz="half" idx="2"/>
          </p:nvPr>
        </p:nvGraphicFramePr>
        <p:xfrm>
          <a:off x="4881563" y="2593975"/>
          <a:ext cx="236537" cy="195263"/>
        </p:xfrm>
        <a:graphic>
          <a:graphicData uri="http://schemas.openxmlformats.org/presentationml/2006/ole">
            <mc:AlternateContent xmlns:mc="http://schemas.openxmlformats.org/markup-compatibility/2006">
              <mc:Choice xmlns:v="urn:schemas-microsoft-com:vml" Requires="v">
                <p:oleObj name="Chart" r:id="rId2" imgW="2009643" imgH="914279" progId="MSGraph.Chart.8">
                  <p:embed followColorScheme="full"/>
                </p:oleObj>
              </mc:Choice>
              <mc:Fallback>
                <p:oleObj name="Chart" r:id="rId2" imgW="2009643" imgH="914279" progId="MSGraph.Chart.8">
                  <p:embed followColorScheme="full"/>
                  <p:pic>
                    <p:nvPicPr>
                      <p:cNvPr id="24580" name="Object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2593975"/>
                        <a:ext cx="236537" cy="195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pic>
        <p:nvPicPr>
          <p:cNvPr id="24581" name="Picture 4" descr="btre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5700" y="2349500"/>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2" name="Picture 5" descr="btree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286000"/>
            <a:ext cx="6832600"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3" name="Rectangle 6"/>
          <p:cNvSpPr>
            <a:spLocks noChangeArrowheads="1"/>
          </p:cNvSpPr>
          <p:nvPr/>
        </p:nvSpPr>
        <p:spPr bwMode="auto">
          <a:xfrm>
            <a:off x="3733800" y="4343400"/>
            <a:ext cx="3048000" cy="7620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   50     55     60      65     </a:t>
            </a:r>
            <a:r>
              <a:rPr lang="en-US" altLang="en-US">
                <a:solidFill>
                  <a:schemeClr val="accent2"/>
                </a:solidFill>
                <a:latin typeface="Arial" panose="020B0604020202020204" pitchFamily="34" charset="0"/>
                <a:ea typeface="ＭＳ Ｐゴシック" panose="020B0600070205080204" pitchFamily="34" charset="-128"/>
              </a:rPr>
              <a:t>70</a:t>
            </a:r>
            <a:r>
              <a:rPr lang="en-US" altLang="en-US">
                <a:latin typeface="Arial" panose="020B0604020202020204" pitchFamily="34" charset="0"/>
                <a:ea typeface="ＭＳ Ｐゴシック" panose="020B0600070205080204" pitchFamily="34" charset="-128"/>
              </a:rPr>
              <a:t>   </a:t>
            </a:r>
          </a:p>
        </p:txBody>
      </p:sp>
      <p:sp>
        <p:nvSpPr>
          <p:cNvPr id="24584" name="Line 7"/>
          <p:cNvSpPr>
            <a:spLocks noChangeShapeType="1"/>
          </p:cNvSpPr>
          <p:nvPr/>
        </p:nvSpPr>
        <p:spPr bwMode="auto">
          <a:xfrm>
            <a:off x="43434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8"/>
          <p:cNvSpPr>
            <a:spLocks noChangeShapeType="1"/>
          </p:cNvSpPr>
          <p:nvPr/>
        </p:nvSpPr>
        <p:spPr bwMode="auto">
          <a:xfrm>
            <a:off x="49530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9"/>
          <p:cNvSpPr>
            <a:spLocks noChangeShapeType="1"/>
          </p:cNvSpPr>
          <p:nvPr/>
        </p:nvSpPr>
        <p:spPr bwMode="auto">
          <a:xfrm>
            <a:off x="55626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10"/>
          <p:cNvSpPr>
            <a:spLocks noChangeShapeType="1"/>
          </p:cNvSpPr>
          <p:nvPr/>
        </p:nvSpPr>
        <p:spPr bwMode="auto">
          <a:xfrm>
            <a:off x="6172200" y="4343400"/>
            <a:ext cx="0" cy="762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Rectangle 11"/>
          <p:cNvSpPr>
            <a:spLocks noChangeArrowheads="1"/>
          </p:cNvSpPr>
          <p:nvPr/>
        </p:nvSpPr>
        <p:spPr bwMode="auto">
          <a:xfrm>
            <a:off x="3200400" y="5486400"/>
            <a:ext cx="1219200" cy="685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50    55</a:t>
            </a:r>
          </a:p>
        </p:txBody>
      </p:sp>
      <p:sp>
        <p:nvSpPr>
          <p:cNvPr id="24589" name="Rectangle 12"/>
          <p:cNvSpPr>
            <a:spLocks noChangeArrowheads="1"/>
          </p:cNvSpPr>
          <p:nvPr/>
        </p:nvSpPr>
        <p:spPr bwMode="auto">
          <a:xfrm>
            <a:off x="5029200" y="5486400"/>
            <a:ext cx="1828800" cy="6858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 60      65      </a:t>
            </a:r>
            <a:r>
              <a:rPr lang="en-US" altLang="en-US">
                <a:solidFill>
                  <a:schemeClr val="accent2"/>
                </a:solidFill>
                <a:latin typeface="Arial" panose="020B0604020202020204" pitchFamily="34" charset="0"/>
                <a:ea typeface="ＭＳ Ｐゴシック" panose="020B0600070205080204" pitchFamily="34" charset="-128"/>
              </a:rPr>
              <a:t>70</a:t>
            </a:r>
            <a:r>
              <a:rPr lang="en-US" altLang="en-US">
                <a:latin typeface="Arial" panose="020B0604020202020204" pitchFamily="34" charset="0"/>
                <a:ea typeface="ＭＳ Ｐゴシック" panose="020B0600070205080204" pitchFamily="34" charset="-128"/>
              </a:rPr>
              <a:t> </a:t>
            </a:r>
          </a:p>
        </p:txBody>
      </p:sp>
      <p:sp>
        <p:nvSpPr>
          <p:cNvPr id="24590" name="Line 13"/>
          <p:cNvSpPr>
            <a:spLocks noChangeShapeType="1"/>
          </p:cNvSpPr>
          <p:nvPr/>
        </p:nvSpPr>
        <p:spPr bwMode="auto">
          <a:xfrm>
            <a:off x="3810000" y="5486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1" name="Line 14"/>
          <p:cNvSpPr>
            <a:spLocks noChangeShapeType="1"/>
          </p:cNvSpPr>
          <p:nvPr/>
        </p:nvSpPr>
        <p:spPr bwMode="auto">
          <a:xfrm>
            <a:off x="5638800" y="5486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2" name="Line 15"/>
          <p:cNvSpPr>
            <a:spLocks noChangeShapeType="1"/>
          </p:cNvSpPr>
          <p:nvPr/>
        </p:nvSpPr>
        <p:spPr bwMode="auto">
          <a:xfrm>
            <a:off x="6248400" y="5486400"/>
            <a:ext cx="0" cy="685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3" name="Line 16"/>
          <p:cNvSpPr>
            <a:spLocks noChangeShapeType="1"/>
          </p:cNvSpPr>
          <p:nvPr/>
        </p:nvSpPr>
        <p:spPr bwMode="auto">
          <a:xfrm flipH="1">
            <a:off x="4038600" y="5105400"/>
            <a:ext cx="7620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4" name="Line 17"/>
          <p:cNvSpPr>
            <a:spLocks noChangeShapeType="1"/>
          </p:cNvSpPr>
          <p:nvPr/>
        </p:nvSpPr>
        <p:spPr bwMode="auto">
          <a:xfrm>
            <a:off x="5105400" y="5105400"/>
            <a:ext cx="990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5" name="Line 18"/>
          <p:cNvSpPr>
            <a:spLocks noChangeShapeType="1"/>
          </p:cNvSpPr>
          <p:nvPr/>
        </p:nvSpPr>
        <p:spPr bwMode="auto">
          <a:xfrm flipH="1" flipV="1">
            <a:off x="4191000" y="2819400"/>
            <a:ext cx="1066800" cy="1524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6" name="Line 20"/>
          <p:cNvSpPr>
            <a:spLocks noChangeShapeType="1"/>
          </p:cNvSpPr>
          <p:nvPr/>
        </p:nvSpPr>
        <p:spPr bwMode="auto">
          <a:xfrm>
            <a:off x="4343400" y="2743200"/>
            <a:ext cx="228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7" name="AutoShape 23"/>
          <p:cNvSpPr>
            <a:spLocks noChangeArrowheads="1"/>
          </p:cNvSpPr>
          <p:nvPr/>
        </p:nvSpPr>
        <p:spPr bwMode="auto">
          <a:xfrm>
            <a:off x="7086600" y="4572000"/>
            <a:ext cx="1905000" cy="1524000"/>
          </a:xfrm>
          <a:prstGeom prst="wedgeEllipseCallout">
            <a:avLst>
              <a:gd name="adj1" fmla="val -66167"/>
              <a:gd name="adj2" fmla="val -36875"/>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Does not fit inside the leaf</a:t>
            </a:r>
          </a:p>
        </p:txBody>
      </p:sp>
    </p:spTree>
    <p:extLst>
      <p:ext uri="{BB962C8B-B14F-4D97-AF65-F5344CB8AC3E}">
        <p14:creationId xmlns:p14="http://schemas.microsoft.com/office/powerpoint/2010/main" val="1295820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ctr"/>
            <a:r>
              <a:rPr lang="en-US" altLang="en-US"/>
              <a:t>Insertion</a:t>
            </a:r>
          </a:p>
        </p:txBody>
      </p:sp>
      <p:sp>
        <p:nvSpPr>
          <p:cNvPr id="25603" name="Rectangle 3"/>
          <p:cNvSpPr>
            <a:spLocks noGrp="1" noChangeArrowheads="1"/>
          </p:cNvSpPr>
          <p:nvPr>
            <p:ph idx="1"/>
          </p:nvPr>
        </p:nvSpPr>
        <p:spPr bwMode="auto"/>
        <p:txBody>
          <a:bodyPr wrap="square" numCol="1" anchor="t" anchorCtr="0" compatLnSpc="1">
            <a:prstTxWarp prst="textNoShape">
              <a:avLst/>
            </a:prstTxWarp>
          </a:bodyPr>
          <a:lstStyle/>
          <a:p>
            <a:r>
              <a:rPr lang="en-US" altLang="en-US" sz="2400"/>
              <a:t>Result: chose the middle key 60, and place it in the index page between 50 and 75. </a:t>
            </a:r>
          </a:p>
          <a:p>
            <a:pPr>
              <a:buFont typeface="Wingdings" panose="05000000000000000000" pitchFamily="2" charset="2"/>
              <a:buNone/>
            </a:pPr>
            <a:endParaRPr lang="en-US" altLang="en-US"/>
          </a:p>
        </p:txBody>
      </p:sp>
      <p:pic>
        <p:nvPicPr>
          <p:cNvPr id="25604" name="Picture 4" descr="btree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3528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917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lgn="ctr"/>
            <a:r>
              <a:rPr lang="en-US" altLang="en-US"/>
              <a:t>Insertion</a:t>
            </a:r>
          </a:p>
        </p:txBody>
      </p:sp>
      <p:sp>
        <p:nvSpPr>
          <p:cNvPr id="26627" name="Rectangle 3"/>
          <p:cNvSpPr>
            <a:spLocks noGrp="1" noChangeArrowheads="1"/>
          </p:cNvSpPr>
          <p:nvPr>
            <p:ph idx="1"/>
          </p:nvPr>
        </p:nvSpPr>
        <p:spPr bwMode="auto"/>
        <p:txBody>
          <a:bodyPr wrap="square" numCol="1" anchor="t" anchorCtr="0" compatLnSpc="1">
            <a:prstTxWarp prst="textNoShape">
              <a:avLst/>
            </a:prstTxWarp>
          </a:bodyPr>
          <a:lstStyle/>
          <a:p>
            <a:pPr>
              <a:buFont typeface="Wingdings" panose="05000000000000000000" pitchFamily="2" charset="2"/>
              <a:buNone/>
            </a:pPr>
            <a:r>
              <a:rPr lang="en-US" altLang="en-US"/>
              <a:t>The insert algorithm for B+ Tree</a:t>
            </a:r>
          </a:p>
          <a:p>
            <a:pPr>
              <a:buFont typeface="Wingdings" panose="05000000000000000000" pitchFamily="2" charset="2"/>
              <a:buNone/>
            </a:pPr>
            <a:endParaRPr lang="en-US" altLang="en-US"/>
          </a:p>
          <a:p>
            <a:pPr>
              <a:buFont typeface="Wingdings" panose="05000000000000000000" pitchFamily="2" charset="2"/>
              <a:buNone/>
            </a:pPr>
            <a:endParaRPr lang="en-US" altLang="en-US"/>
          </a:p>
        </p:txBody>
      </p:sp>
      <p:graphicFrame>
        <p:nvGraphicFramePr>
          <p:cNvPr id="63553" name="Group 65"/>
          <p:cNvGraphicFramePr>
            <a:graphicFrameLocks noGrp="1"/>
          </p:cNvGraphicFramePr>
          <p:nvPr/>
        </p:nvGraphicFramePr>
        <p:xfrm>
          <a:off x="685800" y="2133600"/>
          <a:ext cx="8382000" cy="4578350"/>
        </p:xfrm>
        <a:graphic>
          <a:graphicData uri="http://schemas.openxmlformats.org/drawingml/2006/table">
            <a:tbl>
              <a:tblPr/>
              <a:tblGrid>
                <a:gridCol w="9906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6248400">
                  <a:extLst>
                    <a:ext uri="{9D8B030D-6E8A-4147-A177-3AD203B41FA5}">
                      <a16:colId xmlns:a16="http://schemas.microsoft.com/office/drawing/2014/main" val="20002"/>
                    </a:ext>
                  </a:extLst>
                </a:gridCol>
              </a:tblGrid>
              <a:tr h="5182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dirty="0">
                          <a:ln>
                            <a:noFill/>
                          </a:ln>
                          <a:solidFill>
                            <a:schemeClr val="tx1"/>
                          </a:solidFill>
                          <a:effectLst/>
                          <a:latin typeface="Arial" charset="0"/>
                          <a:ea typeface="ＭＳ Ｐゴシック" charset="0"/>
                        </a:rPr>
                        <a:t>Leaf Node Full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dirty="0">
                          <a:ln>
                            <a:noFill/>
                          </a:ln>
                          <a:solidFill>
                            <a:schemeClr val="tx1"/>
                          </a:solidFill>
                          <a:effectLst/>
                          <a:latin typeface="Arial" charset="0"/>
                          <a:ea typeface="ＭＳ Ｐゴシック" charset="0"/>
                        </a:rPr>
                        <a:t>Index Node Full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dirty="0">
                          <a:ln>
                            <a:noFill/>
                          </a:ln>
                          <a:solidFill>
                            <a:schemeClr val="tx1"/>
                          </a:solidFill>
                          <a:effectLst/>
                          <a:latin typeface="Arial" charset="0"/>
                          <a:ea typeface="ＭＳ Ｐゴシック" charset="0"/>
                        </a:rPr>
                        <a:t>Action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7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dirty="0">
                          <a:ln>
                            <a:noFill/>
                          </a:ln>
                          <a:solidFill>
                            <a:schemeClr val="tx1"/>
                          </a:solidFill>
                          <a:effectLst/>
                          <a:latin typeface="Arial" charset="0"/>
                          <a:ea typeface="ＭＳ Ｐゴシック" charset="0"/>
                        </a:rPr>
                        <a:t>Place the record in sorted position in the appropriate leaf page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864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Split the leaf node</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Place Middle Key in the index node in sorted order.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Left leaf node contains records with keys below the middle key.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Right leaf node contains records with keys equal to or greater than the middle key.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318039">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Split the leaf node.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Records with keys &lt; middle key go to the left leaf node.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Records with keys &gt;= middle key go to the right leaf node. </a:t>
                      </a:r>
                      <a:br>
                        <a:rPr kumimoji="0" lang="en-US" sz="1400" b="0" i="0" u="none" strike="noStrike" cap="none" normalizeH="0" baseline="0" dirty="0">
                          <a:ln>
                            <a:noFill/>
                          </a:ln>
                          <a:solidFill>
                            <a:schemeClr val="tx1"/>
                          </a:solidFill>
                          <a:effectLst/>
                          <a:latin typeface="Arial" charset="0"/>
                          <a:ea typeface="ＭＳ Ｐゴシック" charset="0"/>
                        </a:rPr>
                      </a:br>
                      <a:r>
                        <a:rPr kumimoji="0" lang="en-US" sz="1400" b="0" i="0" u="none" strike="noStrike" cap="none" normalizeH="0" baseline="0" dirty="0">
                          <a:ln>
                            <a:noFill/>
                          </a:ln>
                          <a:solidFill>
                            <a:schemeClr val="tx1"/>
                          </a:solidFill>
                          <a:effectLst/>
                          <a:latin typeface="Arial" charset="0"/>
                          <a:ea typeface="ＭＳ Ｐゴシック" charset="0"/>
                        </a:rPr>
                        <a:t>Split the index node.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Keys &lt; middle key go to the left index node.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Keys &gt; middle key go to the right index node.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dirty="0">
                          <a:ln>
                            <a:noFill/>
                          </a:ln>
                          <a:solidFill>
                            <a:schemeClr val="tx1"/>
                          </a:solidFill>
                          <a:effectLst/>
                          <a:latin typeface="Arial" charset="0"/>
                          <a:ea typeface="ＭＳ Ｐゴシック" charset="0"/>
                        </a:rPr>
                        <a:t>The middle key goes to the next (higher level) index node. </a:t>
                      </a:r>
                      <a:br>
                        <a:rPr kumimoji="0" lang="en-US" sz="1400" b="0" i="0" u="none" strike="noStrike" cap="none" normalizeH="0" baseline="0" dirty="0">
                          <a:ln>
                            <a:noFill/>
                          </a:ln>
                          <a:solidFill>
                            <a:schemeClr val="tx1"/>
                          </a:solidFill>
                          <a:effectLst/>
                          <a:latin typeface="Arial" charset="0"/>
                          <a:ea typeface="ＭＳ Ｐゴシック" charset="0"/>
                        </a:rPr>
                      </a:br>
                      <a:br>
                        <a:rPr kumimoji="0" lang="en-US" sz="1400" b="0" i="0" u="none" strike="noStrike" cap="none" normalizeH="0" baseline="0" dirty="0">
                          <a:ln>
                            <a:noFill/>
                          </a:ln>
                          <a:solidFill>
                            <a:schemeClr val="tx1"/>
                          </a:solidFill>
                          <a:effectLst/>
                          <a:latin typeface="Arial" charset="0"/>
                          <a:ea typeface="ＭＳ Ｐゴシック" charset="0"/>
                        </a:rPr>
                      </a:br>
                      <a:r>
                        <a:rPr kumimoji="0" lang="en-US" sz="1400" b="0" i="0" u="none" strike="noStrike" cap="none" normalizeH="0" baseline="0" dirty="0">
                          <a:ln>
                            <a:noFill/>
                          </a:ln>
                          <a:solidFill>
                            <a:schemeClr val="tx1"/>
                          </a:solidFill>
                          <a:effectLst/>
                          <a:latin typeface="Arial" charset="0"/>
                          <a:ea typeface="ＭＳ Ｐゴシック" charset="0"/>
                        </a:rPr>
                        <a:t>IF the next level index node is full, continue splitting the index nodes. </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734752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628650" y="-14288"/>
            <a:ext cx="7886700" cy="527051"/>
          </a:xfrm>
        </p:spPr>
        <p:txBody>
          <a:bodyPr rtlCol="0">
            <a:normAutofit fontScale="90000"/>
          </a:bodyPr>
          <a:lstStyle/>
          <a:p>
            <a:pPr algn="ctr" fontAlgn="auto">
              <a:spcAft>
                <a:spcPts val="0"/>
              </a:spcAft>
              <a:defRPr/>
            </a:pPr>
            <a:r>
              <a:rPr lang="en-US"/>
              <a:t>Insertion</a:t>
            </a:r>
          </a:p>
        </p:txBody>
      </p:sp>
      <p:sp>
        <p:nvSpPr>
          <p:cNvPr id="27651" name="Rectangle 3"/>
          <p:cNvSpPr>
            <a:spLocks noGrp="1" noChangeArrowheads="1"/>
          </p:cNvSpPr>
          <p:nvPr>
            <p:ph idx="1"/>
          </p:nvPr>
        </p:nvSpPr>
        <p:spPr bwMode="auto">
          <a:xfrm>
            <a:off x="609600" y="779463"/>
            <a:ext cx="7886700" cy="4351337"/>
          </a:xfrm>
        </p:spPr>
        <p:txBody>
          <a:bodyPr wrap="square" numCol="1" anchor="t" anchorCtr="0" compatLnSpc="1">
            <a:prstTxWarp prst="textNoShape">
              <a:avLst/>
            </a:prstTxWarp>
            <a:normAutofit/>
          </a:bodyPr>
          <a:lstStyle/>
          <a:p>
            <a:r>
              <a:rPr lang="en-US" altLang="en-US" sz="1800"/>
              <a:t>Exercise: add a key value 95 to the below tree.</a:t>
            </a:r>
          </a:p>
          <a:p>
            <a:r>
              <a:rPr lang="en-US" altLang="en-US" sz="1800">
                <a:ea typeface="ＭＳ Ｐゴシック" panose="020B0600070205080204" pitchFamily="34" charset="-128"/>
              </a:rPr>
              <a:t>Add 95 to 75, 80, 85, 90; node full.  Split into:  75, 80 and 85, 90 95.   Propagate middle value (85) to parent.</a:t>
            </a:r>
          </a:p>
          <a:p>
            <a:r>
              <a:rPr lang="en-US" altLang="en-US" sz="1800">
                <a:ea typeface="ＭＳ Ｐゴシック" panose="020B0600070205080204" pitchFamily="34" charset="-128"/>
              </a:rPr>
              <a:t>Parent is full with 25, 50, 60, 75.  Split into 25, 50 and 60, 75, 85.  Propagate middle value (60) up the tree.</a:t>
            </a:r>
          </a:p>
          <a:p>
            <a:r>
              <a:rPr lang="en-US" altLang="en-US"/>
              <a:t> </a:t>
            </a:r>
          </a:p>
          <a:p>
            <a:pPr>
              <a:buFont typeface="Wingdings" panose="05000000000000000000" pitchFamily="2" charset="2"/>
              <a:buChar char="n"/>
            </a:pPr>
            <a:endParaRPr lang="en-US" altLang="en-US"/>
          </a:p>
        </p:txBody>
      </p:sp>
      <p:pic>
        <p:nvPicPr>
          <p:cNvPr id="27652" name="Picture 4" descr="btree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451100"/>
            <a:ext cx="7924800" cy="242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6"/>
          <p:cNvSpPr>
            <a:spLocks noChangeArrowheads="1"/>
          </p:cNvSpPr>
          <p:nvPr/>
        </p:nvSpPr>
        <p:spPr bwMode="auto">
          <a:xfrm>
            <a:off x="6553200" y="4876800"/>
            <a:ext cx="22860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75   80   </a:t>
            </a:r>
            <a:r>
              <a:rPr lang="en-US" altLang="en-US">
                <a:solidFill>
                  <a:srgbClr val="0000FF"/>
                </a:solidFill>
                <a:latin typeface="Arial" panose="020B0604020202020204" pitchFamily="34" charset="0"/>
                <a:ea typeface="ＭＳ Ｐゴシック" panose="020B0600070205080204" pitchFamily="34" charset="-128"/>
              </a:rPr>
              <a:t>85</a:t>
            </a:r>
            <a:r>
              <a:rPr lang="en-US" altLang="en-US">
                <a:latin typeface="Arial" panose="020B0604020202020204" pitchFamily="34" charset="0"/>
                <a:ea typeface="ＭＳ Ｐゴシック" panose="020B0600070205080204" pitchFamily="34" charset="-128"/>
              </a:rPr>
              <a:t>   90   </a:t>
            </a:r>
            <a:r>
              <a:rPr lang="en-US" altLang="en-US">
                <a:solidFill>
                  <a:schemeClr val="accent2"/>
                </a:solidFill>
                <a:latin typeface="Arial" panose="020B0604020202020204" pitchFamily="34" charset="0"/>
                <a:ea typeface="ＭＳ Ｐゴシック" panose="020B0600070205080204" pitchFamily="34" charset="-128"/>
              </a:rPr>
              <a:t>95</a:t>
            </a:r>
            <a:r>
              <a:rPr lang="en-US" altLang="en-US">
                <a:latin typeface="Arial" panose="020B0604020202020204" pitchFamily="34" charset="0"/>
                <a:ea typeface="ＭＳ Ｐゴシック" panose="020B0600070205080204" pitchFamily="34" charset="-128"/>
              </a:rPr>
              <a:t> </a:t>
            </a:r>
          </a:p>
        </p:txBody>
      </p:sp>
      <p:sp>
        <p:nvSpPr>
          <p:cNvPr id="27654" name="Line 7"/>
          <p:cNvSpPr>
            <a:spLocks noChangeShapeType="1"/>
          </p:cNvSpPr>
          <p:nvPr/>
        </p:nvSpPr>
        <p:spPr bwMode="auto">
          <a:xfrm>
            <a:off x="7010400" y="487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5" name="Line 8"/>
          <p:cNvSpPr>
            <a:spLocks noChangeShapeType="1"/>
          </p:cNvSpPr>
          <p:nvPr/>
        </p:nvSpPr>
        <p:spPr bwMode="auto">
          <a:xfrm>
            <a:off x="7467600" y="487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6" name="Line 9"/>
          <p:cNvSpPr>
            <a:spLocks noChangeShapeType="1"/>
          </p:cNvSpPr>
          <p:nvPr/>
        </p:nvSpPr>
        <p:spPr bwMode="auto">
          <a:xfrm>
            <a:off x="7924800" y="487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7" name="Line 13"/>
          <p:cNvSpPr>
            <a:spLocks noChangeShapeType="1"/>
          </p:cNvSpPr>
          <p:nvPr/>
        </p:nvSpPr>
        <p:spPr bwMode="auto">
          <a:xfrm>
            <a:off x="8382000" y="4876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58" name="Rectangle 14"/>
          <p:cNvSpPr>
            <a:spLocks noChangeArrowheads="1"/>
          </p:cNvSpPr>
          <p:nvPr/>
        </p:nvSpPr>
        <p:spPr bwMode="auto">
          <a:xfrm>
            <a:off x="6553200" y="5791200"/>
            <a:ext cx="22860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 25   50   60   75   </a:t>
            </a:r>
            <a:r>
              <a:rPr lang="en-US" altLang="en-US">
                <a:solidFill>
                  <a:srgbClr val="0000FF"/>
                </a:solidFill>
                <a:latin typeface="Arial" panose="020B0604020202020204" pitchFamily="34" charset="0"/>
                <a:ea typeface="ＭＳ Ｐゴシック" panose="020B0600070205080204" pitchFamily="34" charset="-128"/>
              </a:rPr>
              <a:t>85</a:t>
            </a:r>
            <a:r>
              <a:rPr lang="en-US" altLang="en-US">
                <a:latin typeface="Arial" panose="020B0604020202020204" pitchFamily="34" charset="0"/>
                <a:ea typeface="ＭＳ Ｐゴシック" panose="020B0600070205080204" pitchFamily="34" charset="-128"/>
              </a:rPr>
              <a:t>  </a:t>
            </a:r>
          </a:p>
        </p:txBody>
      </p:sp>
      <p:sp>
        <p:nvSpPr>
          <p:cNvPr id="27659" name="Line 15"/>
          <p:cNvSpPr>
            <a:spLocks noChangeShapeType="1"/>
          </p:cNvSpPr>
          <p:nvPr/>
        </p:nvSpPr>
        <p:spPr bwMode="auto">
          <a:xfrm>
            <a:off x="70104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0" name="Line 16"/>
          <p:cNvSpPr>
            <a:spLocks noChangeShapeType="1"/>
          </p:cNvSpPr>
          <p:nvPr/>
        </p:nvSpPr>
        <p:spPr bwMode="auto">
          <a:xfrm>
            <a:off x="74676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1" name="Line 17"/>
          <p:cNvSpPr>
            <a:spLocks noChangeShapeType="1"/>
          </p:cNvSpPr>
          <p:nvPr/>
        </p:nvSpPr>
        <p:spPr bwMode="auto">
          <a:xfrm>
            <a:off x="79248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2" name="Line 18"/>
          <p:cNvSpPr>
            <a:spLocks noChangeShapeType="1"/>
          </p:cNvSpPr>
          <p:nvPr/>
        </p:nvSpPr>
        <p:spPr bwMode="auto">
          <a:xfrm>
            <a:off x="83820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3" name="Line 19"/>
          <p:cNvSpPr>
            <a:spLocks noChangeShapeType="1"/>
          </p:cNvSpPr>
          <p:nvPr/>
        </p:nvSpPr>
        <p:spPr bwMode="auto">
          <a:xfrm>
            <a:off x="8458200" y="4114800"/>
            <a:ext cx="76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4" name="Line 20"/>
          <p:cNvSpPr>
            <a:spLocks noChangeShapeType="1"/>
          </p:cNvSpPr>
          <p:nvPr/>
        </p:nvSpPr>
        <p:spPr bwMode="auto">
          <a:xfrm>
            <a:off x="7696200" y="5410200"/>
            <a:ext cx="9144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65" name="Line 21"/>
          <p:cNvSpPr>
            <a:spLocks noChangeShapeType="1"/>
          </p:cNvSpPr>
          <p:nvPr/>
        </p:nvSpPr>
        <p:spPr bwMode="auto">
          <a:xfrm>
            <a:off x="66294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6" name="Line 22"/>
          <p:cNvSpPr>
            <a:spLocks noChangeShapeType="1"/>
          </p:cNvSpPr>
          <p:nvPr/>
        </p:nvSpPr>
        <p:spPr bwMode="auto">
          <a:xfrm>
            <a:off x="69342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7" name="Line 23"/>
          <p:cNvSpPr>
            <a:spLocks noChangeShapeType="1"/>
          </p:cNvSpPr>
          <p:nvPr/>
        </p:nvSpPr>
        <p:spPr bwMode="auto">
          <a:xfrm>
            <a:off x="73914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8" name="Line 24"/>
          <p:cNvSpPr>
            <a:spLocks noChangeShapeType="1"/>
          </p:cNvSpPr>
          <p:nvPr/>
        </p:nvSpPr>
        <p:spPr bwMode="auto">
          <a:xfrm>
            <a:off x="78486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69" name="Line 25"/>
          <p:cNvSpPr>
            <a:spLocks noChangeShapeType="1"/>
          </p:cNvSpPr>
          <p:nvPr/>
        </p:nvSpPr>
        <p:spPr bwMode="auto">
          <a:xfrm>
            <a:off x="83058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0" name="Line 26"/>
          <p:cNvSpPr>
            <a:spLocks noChangeShapeType="1"/>
          </p:cNvSpPr>
          <p:nvPr/>
        </p:nvSpPr>
        <p:spPr bwMode="auto">
          <a:xfrm>
            <a:off x="8763000" y="5791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1" name="Rectangle 27"/>
          <p:cNvSpPr>
            <a:spLocks noChangeArrowheads="1"/>
          </p:cNvSpPr>
          <p:nvPr/>
        </p:nvSpPr>
        <p:spPr bwMode="auto">
          <a:xfrm>
            <a:off x="3352800" y="5715000"/>
            <a:ext cx="7620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75  80</a:t>
            </a:r>
          </a:p>
        </p:txBody>
      </p:sp>
      <p:sp>
        <p:nvSpPr>
          <p:cNvPr id="27672" name="Line 28"/>
          <p:cNvSpPr>
            <a:spLocks noChangeShapeType="1"/>
          </p:cNvSpPr>
          <p:nvPr/>
        </p:nvSpPr>
        <p:spPr bwMode="auto">
          <a:xfrm>
            <a:off x="37338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3" name="Rectangle 29"/>
          <p:cNvSpPr>
            <a:spLocks noChangeArrowheads="1"/>
          </p:cNvSpPr>
          <p:nvPr/>
        </p:nvSpPr>
        <p:spPr bwMode="auto">
          <a:xfrm>
            <a:off x="4343400" y="5715000"/>
            <a:ext cx="12192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85  90  </a:t>
            </a:r>
            <a:r>
              <a:rPr lang="en-US" altLang="en-US">
                <a:solidFill>
                  <a:schemeClr val="accent2"/>
                </a:solidFill>
                <a:latin typeface="Arial" panose="020B0604020202020204" pitchFamily="34" charset="0"/>
                <a:ea typeface="ＭＳ Ｐゴシック" panose="020B0600070205080204" pitchFamily="34" charset="-128"/>
              </a:rPr>
              <a:t>95</a:t>
            </a:r>
          </a:p>
        </p:txBody>
      </p:sp>
      <p:sp>
        <p:nvSpPr>
          <p:cNvPr id="27674" name="Line 30"/>
          <p:cNvSpPr>
            <a:spLocks noChangeShapeType="1"/>
          </p:cNvSpPr>
          <p:nvPr/>
        </p:nvSpPr>
        <p:spPr bwMode="auto">
          <a:xfrm>
            <a:off x="47244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5" name="Line 31"/>
          <p:cNvSpPr>
            <a:spLocks noChangeShapeType="1"/>
          </p:cNvSpPr>
          <p:nvPr/>
        </p:nvSpPr>
        <p:spPr bwMode="auto">
          <a:xfrm>
            <a:off x="51816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6" name="Line 33"/>
          <p:cNvSpPr>
            <a:spLocks noChangeShapeType="1"/>
          </p:cNvSpPr>
          <p:nvPr/>
        </p:nvSpPr>
        <p:spPr bwMode="auto">
          <a:xfrm flipH="1">
            <a:off x="4267200" y="5181600"/>
            <a:ext cx="22098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677" name="Line 34"/>
          <p:cNvSpPr>
            <a:spLocks noChangeShapeType="1"/>
          </p:cNvSpPr>
          <p:nvPr/>
        </p:nvSpPr>
        <p:spPr bwMode="auto">
          <a:xfrm flipH="1">
            <a:off x="3733800" y="5181600"/>
            <a:ext cx="5334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8" name="Line 35"/>
          <p:cNvSpPr>
            <a:spLocks noChangeShapeType="1"/>
          </p:cNvSpPr>
          <p:nvPr/>
        </p:nvSpPr>
        <p:spPr bwMode="auto">
          <a:xfrm>
            <a:off x="4267200" y="5181600"/>
            <a:ext cx="685800" cy="5334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7679" name="AutoShape 36"/>
          <p:cNvSpPr>
            <a:spLocks noChangeArrowheads="1"/>
          </p:cNvSpPr>
          <p:nvPr/>
        </p:nvSpPr>
        <p:spPr bwMode="auto">
          <a:xfrm>
            <a:off x="304800" y="5181600"/>
            <a:ext cx="2209800" cy="1143000"/>
          </a:xfrm>
          <a:prstGeom prst="wedgeEllipseCallout">
            <a:avLst>
              <a:gd name="adj1" fmla="val 116093"/>
              <a:gd name="adj2" fmla="val -31528"/>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Leaf node full, split the leaf.</a:t>
            </a:r>
          </a:p>
        </p:txBody>
      </p:sp>
    </p:spTree>
    <p:extLst>
      <p:ext uri="{BB962C8B-B14F-4D97-AF65-F5344CB8AC3E}">
        <p14:creationId xmlns:p14="http://schemas.microsoft.com/office/powerpoint/2010/main" val="31946610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algn="ctr"/>
            <a:r>
              <a:rPr lang="en-US" altLang="en-US"/>
              <a:t>Insertion</a:t>
            </a:r>
          </a:p>
        </p:txBody>
      </p:sp>
      <p:sp>
        <p:nvSpPr>
          <p:cNvPr id="29699" name="Rectangle 3"/>
          <p:cNvSpPr>
            <a:spLocks noGrp="1" noChangeArrowheads="1"/>
          </p:cNvSpPr>
          <p:nvPr>
            <p:ph idx="1"/>
          </p:nvPr>
        </p:nvSpPr>
        <p:spPr bwMode="auto">
          <a:xfrm>
            <a:off x="628650" y="1690688"/>
            <a:ext cx="7886700" cy="4351337"/>
          </a:xfrm>
        </p:spPr>
        <p:txBody>
          <a:bodyPr wrap="square" numCol="1" anchor="t" anchorCtr="0" compatLnSpc="1">
            <a:prstTxWarp prst="textNoShape">
              <a:avLst/>
            </a:prstTxWarp>
          </a:bodyPr>
          <a:lstStyle/>
          <a:p>
            <a:r>
              <a:rPr lang="en-US" altLang="en-US" sz="2400"/>
              <a:t>Result: again put the middle key 60 to the index page and rearrange the tree.</a:t>
            </a:r>
          </a:p>
          <a:p>
            <a:r>
              <a:rPr lang="en-US" altLang="en-US" sz="2400">
                <a:ea typeface="ＭＳ Ｐゴシック" panose="020B0600070205080204" pitchFamily="34" charset="-128"/>
              </a:rPr>
              <a:t>B+ Trees grow UP from the bottom</a:t>
            </a:r>
          </a:p>
          <a:p>
            <a:endParaRPr lang="en-US" altLang="en-US"/>
          </a:p>
          <a:p>
            <a:pPr>
              <a:buFont typeface="Wingdings" panose="05000000000000000000" pitchFamily="2" charset="2"/>
              <a:buNone/>
            </a:pPr>
            <a:endParaRPr lang="en-US" altLang="en-US"/>
          </a:p>
        </p:txBody>
      </p:sp>
      <p:pic>
        <p:nvPicPr>
          <p:cNvPr id="29700" name="Picture 4" descr="btre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650" y="2819763"/>
            <a:ext cx="7912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350983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ctr"/>
            <a:r>
              <a:rPr lang="en-US" altLang="en-US"/>
              <a:t>Deletion</a:t>
            </a:r>
          </a:p>
        </p:txBody>
      </p:sp>
      <p:sp>
        <p:nvSpPr>
          <p:cNvPr id="31747" name="Rectangle 3"/>
          <p:cNvSpPr>
            <a:spLocks noGrp="1" noChangeArrowheads="1"/>
          </p:cNvSpPr>
          <p:nvPr>
            <p:ph idx="1"/>
          </p:nvPr>
        </p:nvSpPr>
        <p:spPr bwMode="auto">
          <a:xfrm>
            <a:off x="914400" y="1600200"/>
            <a:ext cx="7772400" cy="5257800"/>
          </a:xfrm>
        </p:spPr>
        <p:txBody>
          <a:bodyPr wrap="square" numCol="1" anchor="t" anchorCtr="0" compatLnSpc="1">
            <a:prstTxWarp prst="textNoShape">
              <a:avLst/>
            </a:prstTxWarp>
          </a:bodyPr>
          <a:lstStyle/>
          <a:p>
            <a:r>
              <a:rPr lang="en-US" altLang="en-US" sz="2400"/>
              <a:t>Same as insertion, the tree has to be rebuild if the deletion result violate the rule of B+ tree.</a:t>
            </a:r>
          </a:p>
          <a:p>
            <a:r>
              <a:rPr lang="en-US" altLang="en-US" sz="2400"/>
              <a:t>Example #1: delete 70 from the tree</a:t>
            </a:r>
          </a:p>
        </p:txBody>
      </p:sp>
      <p:pic>
        <p:nvPicPr>
          <p:cNvPr id="31748" name="Picture 5" descr="btree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2806700"/>
            <a:ext cx="7912100"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49" name="Rectangle 6"/>
          <p:cNvSpPr>
            <a:spLocks noChangeArrowheads="1"/>
          </p:cNvSpPr>
          <p:nvPr/>
        </p:nvSpPr>
        <p:spPr bwMode="auto">
          <a:xfrm>
            <a:off x="2667000" y="6019800"/>
            <a:ext cx="23622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60     65                  </a:t>
            </a:r>
          </a:p>
        </p:txBody>
      </p:sp>
      <p:sp>
        <p:nvSpPr>
          <p:cNvPr id="31750" name="Line 7"/>
          <p:cNvSpPr>
            <a:spLocks noChangeShapeType="1"/>
          </p:cNvSpPr>
          <p:nvPr/>
        </p:nvSpPr>
        <p:spPr bwMode="auto">
          <a:xfrm>
            <a:off x="3886200" y="601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1" name="Line 8"/>
          <p:cNvSpPr>
            <a:spLocks noChangeShapeType="1"/>
          </p:cNvSpPr>
          <p:nvPr/>
        </p:nvSpPr>
        <p:spPr bwMode="auto">
          <a:xfrm>
            <a:off x="3276600" y="601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2" name="Line 9"/>
          <p:cNvSpPr>
            <a:spLocks noChangeShapeType="1"/>
          </p:cNvSpPr>
          <p:nvPr/>
        </p:nvSpPr>
        <p:spPr bwMode="auto">
          <a:xfrm>
            <a:off x="4495800" y="60198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3" name="Line 12"/>
          <p:cNvSpPr>
            <a:spLocks noChangeShapeType="1"/>
          </p:cNvSpPr>
          <p:nvPr/>
        </p:nvSpPr>
        <p:spPr bwMode="auto">
          <a:xfrm>
            <a:off x="6324600" y="51816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4" name="Line 13"/>
          <p:cNvSpPr>
            <a:spLocks noChangeShapeType="1"/>
          </p:cNvSpPr>
          <p:nvPr/>
        </p:nvSpPr>
        <p:spPr bwMode="auto">
          <a:xfrm flipH="1">
            <a:off x="6324600" y="5257800"/>
            <a:ext cx="3810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755" name="AutoShape 14"/>
          <p:cNvSpPr>
            <a:spLocks noChangeArrowheads="1"/>
          </p:cNvSpPr>
          <p:nvPr/>
        </p:nvSpPr>
        <p:spPr bwMode="auto">
          <a:xfrm>
            <a:off x="152400" y="5638800"/>
            <a:ext cx="1981200" cy="762000"/>
          </a:xfrm>
          <a:prstGeom prst="wedgeEllipseCallout">
            <a:avLst>
              <a:gd name="adj1" fmla="val 73157"/>
              <a:gd name="adj2" fmla="val 48750"/>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OK. Node &gt;=50% full</a:t>
            </a:r>
          </a:p>
        </p:txBody>
      </p:sp>
    </p:spTree>
    <p:extLst>
      <p:ext uri="{BB962C8B-B14F-4D97-AF65-F5344CB8AC3E}">
        <p14:creationId xmlns:p14="http://schemas.microsoft.com/office/powerpoint/2010/main" val="24831290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algn="ctr"/>
            <a:r>
              <a:rPr lang="en-US" altLang="en-US"/>
              <a:t>Deletion</a:t>
            </a:r>
          </a:p>
        </p:txBody>
      </p:sp>
      <p:sp>
        <p:nvSpPr>
          <p:cNvPr id="33795" name="Rectangle 3"/>
          <p:cNvSpPr>
            <a:spLocks noGrp="1" noChangeArrowheads="1"/>
          </p:cNvSpPr>
          <p:nvPr>
            <p:ph idx="1"/>
          </p:nvPr>
        </p:nvSpPr>
        <p:spPr bwMode="auto">
          <a:xfrm>
            <a:off x="685800" y="1676400"/>
            <a:ext cx="8001000" cy="5029200"/>
          </a:xfrm>
        </p:spPr>
        <p:txBody>
          <a:bodyPr wrap="square" numCol="1" anchor="t" anchorCtr="0" compatLnSpc="1">
            <a:prstTxWarp prst="textNoShape">
              <a:avLst/>
            </a:prstTxWarp>
          </a:bodyPr>
          <a:lstStyle/>
          <a:p>
            <a:pPr lvl="1"/>
            <a:r>
              <a:rPr lang="en-US" altLang="en-US" sz="2000"/>
              <a:t>Result: </a:t>
            </a:r>
            <a:r>
              <a:rPr lang="en-US" altLang="en-US" sz="2000">
                <a:ea typeface="ＭＳ Ｐゴシック" panose="020B0600070205080204" pitchFamily="34" charset="-128"/>
              </a:rPr>
              <a:t>Locate it in the leaf node.  Delete it.  Node is still &gt;= 50% full, all done.</a:t>
            </a:r>
          </a:p>
          <a:p>
            <a:pPr lvl="1"/>
            <a:r>
              <a:rPr lang="en-US" altLang="en-US" sz="2000"/>
              <a:t> </a:t>
            </a:r>
          </a:p>
          <a:p>
            <a:pPr>
              <a:buFont typeface="Wingdings" panose="05000000000000000000" pitchFamily="2" charset="2"/>
              <a:buNone/>
            </a:pPr>
            <a:endParaRPr lang="en-US" altLang="en-US" sz="2000"/>
          </a:p>
        </p:txBody>
      </p:sp>
      <p:pic>
        <p:nvPicPr>
          <p:cNvPr id="33796" name="Picture 4" descr="btre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2286000"/>
            <a:ext cx="787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22879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822325" y="19050"/>
            <a:ext cx="7886700" cy="549275"/>
          </a:xfrm>
        </p:spPr>
        <p:txBody>
          <a:bodyPr>
            <a:normAutofit fontScale="90000"/>
          </a:bodyPr>
          <a:lstStyle/>
          <a:p>
            <a:pPr algn="ctr"/>
            <a:r>
              <a:rPr lang="en-US" altLang="en-US"/>
              <a:t>Deletion</a:t>
            </a:r>
          </a:p>
        </p:txBody>
      </p:sp>
      <p:sp>
        <p:nvSpPr>
          <p:cNvPr id="35843" name="Rectangle 3"/>
          <p:cNvSpPr>
            <a:spLocks noGrp="1" noChangeArrowheads="1"/>
          </p:cNvSpPr>
          <p:nvPr>
            <p:ph idx="1"/>
          </p:nvPr>
        </p:nvSpPr>
        <p:spPr bwMode="auto">
          <a:xfrm>
            <a:off x="914400" y="652463"/>
            <a:ext cx="8229600" cy="5105400"/>
          </a:xfrm>
        </p:spPr>
        <p:txBody>
          <a:bodyPr wrap="square" numCol="1" anchor="t" anchorCtr="0" compatLnSpc="1">
            <a:prstTxWarp prst="textNoShape">
              <a:avLst/>
            </a:prstTxWarp>
          </a:bodyPr>
          <a:lstStyle/>
          <a:p>
            <a:pPr>
              <a:buFont typeface="Wingdings" panose="05000000000000000000" pitchFamily="2" charset="2"/>
              <a:buNone/>
            </a:pPr>
            <a:r>
              <a:rPr lang="en-US" altLang="en-US" sz="1800"/>
              <a:t>Example: delete 25 from below tree, but 25 appears in the index page.</a:t>
            </a:r>
          </a:p>
          <a:p>
            <a:r>
              <a:rPr lang="en-US" altLang="en-US" sz="1800">
                <a:ea typeface="ＭＳ Ｐゴシック" panose="020B0600070205080204" pitchFamily="34" charset="-128"/>
              </a:rPr>
              <a:t>Locate 25 in leaf.  Delete it.  Node still &gt;= 50% full so okay.</a:t>
            </a:r>
          </a:p>
          <a:p>
            <a:r>
              <a:rPr lang="en-US" altLang="en-US" sz="1800">
                <a:ea typeface="ＭＳ Ｐゴシック" panose="020B0600070205080204" pitchFamily="34" charset="-128"/>
              </a:rPr>
              <a:t>BUT, 25 was used in index node…. Propagate smallest value in leaf node (28) up the tree to replace it.</a:t>
            </a:r>
          </a:p>
          <a:p>
            <a:endParaRPr lang="en-US" altLang="en-US" sz="1800">
              <a:ea typeface="ＭＳ Ｐゴシック" panose="020B0600070205080204" pitchFamily="34" charset="-128"/>
            </a:endParaRPr>
          </a:p>
          <a:p>
            <a:pPr>
              <a:buFont typeface="Wingdings" panose="05000000000000000000" pitchFamily="2" charset="2"/>
              <a:buNone/>
            </a:pPr>
            <a:endParaRPr lang="en-US" altLang="en-US"/>
          </a:p>
        </p:txBody>
      </p:sp>
      <p:pic>
        <p:nvPicPr>
          <p:cNvPr id="35844" name="Picture 4" descr="btree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 y="2667000"/>
            <a:ext cx="787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Rectangle 5"/>
          <p:cNvSpPr>
            <a:spLocks noChangeArrowheads="1"/>
          </p:cNvSpPr>
          <p:nvPr/>
        </p:nvSpPr>
        <p:spPr bwMode="auto">
          <a:xfrm>
            <a:off x="2209800" y="5715000"/>
            <a:ext cx="1828800" cy="4572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28   30               </a:t>
            </a:r>
          </a:p>
        </p:txBody>
      </p:sp>
      <p:sp>
        <p:nvSpPr>
          <p:cNvPr id="35846" name="Line 6"/>
          <p:cNvSpPr>
            <a:spLocks noChangeShapeType="1"/>
          </p:cNvSpPr>
          <p:nvPr/>
        </p:nvSpPr>
        <p:spPr bwMode="auto">
          <a:xfrm>
            <a:off x="31242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7" name="Line 7"/>
          <p:cNvSpPr>
            <a:spLocks noChangeShapeType="1"/>
          </p:cNvSpPr>
          <p:nvPr/>
        </p:nvSpPr>
        <p:spPr bwMode="auto">
          <a:xfrm>
            <a:off x="26670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8" name="Line 8"/>
          <p:cNvSpPr>
            <a:spLocks noChangeShapeType="1"/>
          </p:cNvSpPr>
          <p:nvPr/>
        </p:nvSpPr>
        <p:spPr bwMode="auto">
          <a:xfrm>
            <a:off x="3581400" y="5715000"/>
            <a:ext cx="0" cy="4572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49" name="Line 9"/>
          <p:cNvSpPr>
            <a:spLocks noChangeShapeType="1"/>
          </p:cNvSpPr>
          <p:nvPr/>
        </p:nvSpPr>
        <p:spPr bwMode="auto">
          <a:xfrm>
            <a:off x="2743200" y="5029200"/>
            <a:ext cx="381000" cy="3810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0" name="Line 10"/>
          <p:cNvSpPr>
            <a:spLocks noChangeShapeType="1"/>
          </p:cNvSpPr>
          <p:nvPr/>
        </p:nvSpPr>
        <p:spPr bwMode="auto">
          <a:xfrm flipH="1">
            <a:off x="2743200" y="51054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851" name="AutoShape 11"/>
          <p:cNvSpPr>
            <a:spLocks noChangeArrowheads="1"/>
          </p:cNvSpPr>
          <p:nvPr/>
        </p:nvSpPr>
        <p:spPr bwMode="auto">
          <a:xfrm>
            <a:off x="609600" y="2590800"/>
            <a:ext cx="1905000" cy="609600"/>
          </a:xfrm>
          <a:prstGeom prst="wedgeEllipseCallout">
            <a:avLst>
              <a:gd name="adj1" fmla="val 35500"/>
              <a:gd name="adj2" fmla="val 135676"/>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But…</a:t>
            </a:r>
          </a:p>
        </p:txBody>
      </p:sp>
      <p:sp>
        <p:nvSpPr>
          <p:cNvPr id="35852" name="AutoShape 12"/>
          <p:cNvSpPr>
            <a:spLocks noChangeArrowheads="1"/>
          </p:cNvSpPr>
          <p:nvPr/>
        </p:nvSpPr>
        <p:spPr bwMode="auto">
          <a:xfrm>
            <a:off x="228600" y="6019800"/>
            <a:ext cx="1752600" cy="685800"/>
          </a:xfrm>
          <a:prstGeom prst="wedgeEllipseCallout">
            <a:avLst>
              <a:gd name="adj1" fmla="val 59148"/>
              <a:gd name="adj2" fmla="val -48843"/>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This is OK.</a:t>
            </a:r>
          </a:p>
        </p:txBody>
      </p:sp>
    </p:spTree>
    <p:extLst>
      <p:ext uri="{BB962C8B-B14F-4D97-AF65-F5344CB8AC3E}">
        <p14:creationId xmlns:p14="http://schemas.microsoft.com/office/powerpoint/2010/main" val="2045353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algn="ctr"/>
            <a:r>
              <a:rPr lang="en-US" altLang="en-US"/>
              <a:t>Deletion</a:t>
            </a:r>
          </a:p>
        </p:txBody>
      </p:sp>
      <p:sp>
        <p:nvSpPr>
          <p:cNvPr id="37891" name="Rectangle 3"/>
          <p:cNvSpPr>
            <a:spLocks noGrp="1" noChangeArrowheads="1"/>
          </p:cNvSpPr>
          <p:nvPr>
            <p:ph idx="1"/>
          </p:nvPr>
        </p:nvSpPr>
        <p:spPr bwMode="auto">
          <a:xfrm>
            <a:off x="457200" y="1600200"/>
            <a:ext cx="8229600" cy="5257800"/>
          </a:xfrm>
        </p:spPr>
        <p:txBody>
          <a:bodyPr wrap="square" numCol="1" anchor="t" anchorCtr="0" compatLnSpc="1">
            <a:prstTxWarp prst="textNoShape">
              <a:avLst/>
            </a:prstTxWarp>
          </a:bodyPr>
          <a:lstStyle/>
          <a:p>
            <a:pPr marL="0" indent="0">
              <a:buNone/>
            </a:pPr>
            <a:r>
              <a:rPr lang="en-US" altLang="en-US" sz="2000"/>
              <a:t>Result: replace </a:t>
            </a:r>
            <a:r>
              <a:rPr lang="en-US" altLang="en-US" sz="2000">
                <a:solidFill>
                  <a:srgbClr val="0000FF"/>
                </a:solidFill>
              </a:rPr>
              <a:t>28</a:t>
            </a:r>
            <a:r>
              <a:rPr lang="en-US" altLang="en-US" sz="2000"/>
              <a:t> in the index page.</a:t>
            </a:r>
          </a:p>
          <a:p>
            <a:pPr>
              <a:buFont typeface="Wingdings" panose="05000000000000000000" pitchFamily="2" charset="2"/>
              <a:buNone/>
            </a:pPr>
            <a:endParaRPr lang="en-US" altLang="en-US"/>
          </a:p>
        </p:txBody>
      </p:sp>
      <p:pic>
        <p:nvPicPr>
          <p:cNvPr id="37892" name="Picture 4" descr="btree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2209800"/>
            <a:ext cx="79629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AutoShape 5"/>
          <p:cNvSpPr>
            <a:spLocks noChangeArrowheads="1"/>
          </p:cNvSpPr>
          <p:nvPr/>
        </p:nvSpPr>
        <p:spPr bwMode="auto">
          <a:xfrm>
            <a:off x="609600" y="2438400"/>
            <a:ext cx="1524000" cy="609600"/>
          </a:xfrm>
          <a:prstGeom prst="wedgeEllipseCallout">
            <a:avLst>
              <a:gd name="adj1" fmla="val 26148"/>
              <a:gd name="adj2" fmla="val 110940"/>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Add 28 </a:t>
            </a:r>
          </a:p>
        </p:txBody>
      </p:sp>
    </p:spTree>
    <p:extLst>
      <p:ext uri="{BB962C8B-B14F-4D97-AF65-F5344CB8AC3E}">
        <p14:creationId xmlns:p14="http://schemas.microsoft.com/office/powerpoint/2010/main" val="323107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9002"/>
            <a:ext cx="8229600" cy="1143000"/>
          </a:xfrm>
        </p:spPr>
        <p:txBody>
          <a:bodyPr/>
          <a:lstStyle/>
          <a:p>
            <a:r>
              <a:rPr lang="en-US" altLang="en-US" dirty="0"/>
              <a:t>Multiway Search Trees (of order m)</a:t>
            </a:r>
            <a:endParaRPr lang="en-US" dirty="0"/>
          </a:p>
        </p:txBody>
      </p:sp>
      <p:sp>
        <p:nvSpPr>
          <p:cNvPr id="3" name="Content Placeholder 2"/>
          <p:cNvSpPr>
            <a:spLocks noGrp="1"/>
          </p:cNvSpPr>
          <p:nvPr>
            <p:ph idx="1"/>
          </p:nvPr>
        </p:nvSpPr>
        <p:spPr>
          <a:xfrm>
            <a:off x="457200" y="1558130"/>
            <a:ext cx="8229600" cy="4525963"/>
          </a:xfrm>
        </p:spPr>
        <p:txBody>
          <a:bodyPr>
            <a:normAutofit fontScale="92500" lnSpcReduction="10000"/>
          </a:bodyPr>
          <a:lstStyle/>
          <a:p>
            <a:r>
              <a:rPr lang="en-US" dirty="0"/>
              <a:t>A generalization of binary search trees</a:t>
            </a:r>
          </a:p>
          <a:p>
            <a:r>
              <a:rPr lang="en-US" dirty="0"/>
              <a:t>Each node has at most m children</a:t>
            </a:r>
          </a:p>
          <a:p>
            <a:r>
              <a:rPr lang="en-US" dirty="0"/>
              <a:t>If k&lt;= m is the number of children, then the node has exactly </a:t>
            </a:r>
            <a:r>
              <a:rPr lang="en-US"/>
              <a:t>k-1 keys</a:t>
            </a:r>
          </a:p>
          <a:p>
            <a:pPr lvl="1"/>
            <a:r>
              <a:rPr lang="en-US" altLang="en-US"/>
              <a:t>the number of keys in each non-leaf node is one less than the number of its children and these keys partition the keys in the children in the fashion of a search tree</a:t>
            </a:r>
          </a:p>
          <a:p>
            <a:endParaRPr lang="en-US" dirty="0"/>
          </a:p>
          <a:p>
            <a:r>
              <a:rPr lang="en-US" dirty="0"/>
              <a:t>The tree is ordered</a:t>
            </a:r>
          </a:p>
          <a:p>
            <a:endParaRPr lang="en-US" dirty="0"/>
          </a:p>
        </p:txBody>
      </p:sp>
      <p:sp>
        <p:nvSpPr>
          <p:cNvPr id="4" name="Slide Number Placeholder 3"/>
          <p:cNvSpPr>
            <a:spLocks noGrp="1"/>
          </p:cNvSpPr>
          <p:nvPr>
            <p:ph type="sldNum" sz="quarter" idx="12"/>
          </p:nvPr>
        </p:nvSpPr>
        <p:spPr/>
        <p:txBody>
          <a:bodyPr/>
          <a:lstStyle/>
          <a:p>
            <a:fld id="{4F85722A-A63C-46CB-8956-9898EF785BC7}"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4586286"/>
            <a:ext cx="4326370" cy="1938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65258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628650" y="19050"/>
            <a:ext cx="7886700" cy="711200"/>
          </a:xfrm>
        </p:spPr>
        <p:txBody>
          <a:bodyPr>
            <a:normAutofit fontScale="90000"/>
          </a:bodyPr>
          <a:lstStyle/>
          <a:p>
            <a:pPr algn="ctr"/>
            <a:r>
              <a:rPr lang="en-US" altLang="en-US"/>
              <a:t>Deletion</a:t>
            </a:r>
          </a:p>
        </p:txBody>
      </p:sp>
      <p:sp>
        <p:nvSpPr>
          <p:cNvPr id="38915" name="Rectangle 3"/>
          <p:cNvSpPr>
            <a:spLocks noGrp="1" noChangeArrowheads="1"/>
          </p:cNvSpPr>
          <p:nvPr>
            <p:ph idx="1"/>
          </p:nvPr>
        </p:nvSpPr>
        <p:spPr bwMode="auto">
          <a:xfrm>
            <a:off x="457200" y="762000"/>
            <a:ext cx="8229600" cy="5105400"/>
          </a:xfrm>
        </p:spPr>
        <p:txBody>
          <a:bodyPr wrap="square" numCol="1" anchor="t" anchorCtr="0" compatLnSpc="1">
            <a:prstTxWarp prst="textNoShape">
              <a:avLst/>
            </a:prstTxWarp>
          </a:bodyPr>
          <a:lstStyle/>
          <a:p>
            <a:r>
              <a:rPr lang="en-US" altLang="en-US" sz="1800"/>
              <a:t>Example: delete 60</a:t>
            </a:r>
          </a:p>
          <a:p>
            <a:r>
              <a:rPr lang="en-US" altLang="en-US" sz="1800">
                <a:ea typeface="ＭＳ Ｐゴシック" panose="020B0600070205080204" pitchFamily="34" charset="-128"/>
              </a:rPr>
              <a:t>Locate 60 in leaf node   Delete it.  Leaf now &lt; 50% full</a:t>
            </a:r>
            <a:r>
              <a:rPr lang="en-US" altLang="en-US">
                <a:ea typeface="ＭＳ Ｐゴシック" panose="020B0600070205080204" pitchFamily="34" charset="-128"/>
              </a:rPr>
              <a:t>.</a:t>
            </a:r>
          </a:p>
          <a:p>
            <a:r>
              <a:rPr lang="en-US" altLang="en-US" sz="1800">
                <a:ea typeface="ＭＳ Ｐゴシック" panose="020B0600070205080204" pitchFamily="34" charset="-128"/>
              </a:rPr>
              <a:t>Neighbor at most 50% full, so merge with neighbor to the right. Guaranteed to fit.</a:t>
            </a:r>
          </a:p>
          <a:p>
            <a:pPr>
              <a:buFont typeface="Wingdings" panose="05000000000000000000" pitchFamily="2" charset="2"/>
              <a:buChar char="n"/>
            </a:pPr>
            <a:endParaRPr lang="en-US" altLang="en-US"/>
          </a:p>
        </p:txBody>
      </p:sp>
      <p:pic>
        <p:nvPicPr>
          <p:cNvPr id="38916" name="Picture 4" descr="btree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09800"/>
            <a:ext cx="7962900" cy="422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917" name="Rectangle 5"/>
          <p:cNvSpPr>
            <a:spLocks noChangeArrowheads="1"/>
          </p:cNvSpPr>
          <p:nvPr/>
        </p:nvSpPr>
        <p:spPr bwMode="auto">
          <a:xfrm>
            <a:off x="1143000" y="5486400"/>
            <a:ext cx="2209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65                           </a:t>
            </a:r>
          </a:p>
        </p:txBody>
      </p:sp>
      <p:sp>
        <p:nvSpPr>
          <p:cNvPr id="38918" name="Line 6"/>
          <p:cNvSpPr>
            <a:spLocks noChangeShapeType="1"/>
          </p:cNvSpPr>
          <p:nvPr/>
        </p:nvSpPr>
        <p:spPr bwMode="auto">
          <a:xfrm>
            <a:off x="2286000" y="5486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19" name="Line 7"/>
          <p:cNvSpPr>
            <a:spLocks noChangeShapeType="1"/>
          </p:cNvSpPr>
          <p:nvPr/>
        </p:nvSpPr>
        <p:spPr bwMode="auto">
          <a:xfrm>
            <a:off x="1676400" y="5486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0" name="Line 8"/>
          <p:cNvSpPr>
            <a:spLocks noChangeShapeType="1"/>
          </p:cNvSpPr>
          <p:nvPr/>
        </p:nvSpPr>
        <p:spPr bwMode="auto">
          <a:xfrm>
            <a:off x="2819400" y="54864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1" name="Rectangle 10"/>
          <p:cNvSpPr>
            <a:spLocks noChangeArrowheads="1"/>
          </p:cNvSpPr>
          <p:nvPr/>
        </p:nvSpPr>
        <p:spPr bwMode="auto">
          <a:xfrm>
            <a:off x="1143000" y="6172200"/>
            <a:ext cx="2209800" cy="533400"/>
          </a:xfrm>
          <a:prstGeom prst="rect">
            <a:avLst/>
          </a:prstGeom>
          <a:solidFill>
            <a:schemeClr val="accent1"/>
          </a:solidFill>
          <a:ln w="9525">
            <a:solidFill>
              <a:schemeClr val="tx1"/>
            </a:solidFill>
            <a:miter lim="800000"/>
            <a:headEnd/>
            <a:tailEnd/>
          </a:ln>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50    55     65       </a:t>
            </a:r>
          </a:p>
        </p:txBody>
      </p:sp>
      <p:sp>
        <p:nvSpPr>
          <p:cNvPr id="38922" name="Line 11"/>
          <p:cNvSpPr>
            <a:spLocks noChangeShapeType="1"/>
          </p:cNvSpPr>
          <p:nvPr/>
        </p:nvSpPr>
        <p:spPr bwMode="auto">
          <a:xfrm>
            <a:off x="2286000" y="6172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3" name="Line 12"/>
          <p:cNvSpPr>
            <a:spLocks noChangeShapeType="1"/>
          </p:cNvSpPr>
          <p:nvPr/>
        </p:nvSpPr>
        <p:spPr bwMode="auto">
          <a:xfrm>
            <a:off x="1752600" y="6172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4" name="Line 13"/>
          <p:cNvSpPr>
            <a:spLocks noChangeShapeType="1"/>
          </p:cNvSpPr>
          <p:nvPr/>
        </p:nvSpPr>
        <p:spPr bwMode="auto">
          <a:xfrm>
            <a:off x="2819400" y="6172200"/>
            <a:ext cx="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5" name="Line 16"/>
          <p:cNvSpPr>
            <a:spLocks noChangeShapeType="1"/>
          </p:cNvSpPr>
          <p:nvPr/>
        </p:nvSpPr>
        <p:spPr bwMode="auto">
          <a:xfrm>
            <a:off x="5410200" y="4724400"/>
            <a:ext cx="228600" cy="2286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6" name="Line 18"/>
          <p:cNvSpPr>
            <a:spLocks noChangeShapeType="1"/>
          </p:cNvSpPr>
          <p:nvPr/>
        </p:nvSpPr>
        <p:spPr bwMode="auto">
          <a:xfrm flipH="1">
            <a:off x="5334000" y="4724400"/>
            <a:ext cx="304800" cy="304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27" name="AutoShape 19"/>
          <p:cNvSpPr>
            <a:spLocks noChangeArrowheads="1"/>
          </p:cNvSpPr>
          <p:nvPr/>
        </p:nvSpPr>
        <p:spPr bwMode="auto">
          <a:xfrm>
            <a:off x="3581400" y="5943600"/>
            <a:ext cx="1752600" cy="914400"/>
          </a:xfrm>
          <a:prstGeom prst="wedgeEllipseCallout">
            <a:avLst>
              <a:gd name="adj1" fmla="val -62139"/>
              <a:gd name="adj2" fmla="val -59898"/>
            </a:avLst>
          </a:prstGeom>
          <a:solidFill>
            <a:schemeClr val="accent1"/>
          </a:solidFill>
          <a:ln w="9525">
            <a:solidFill>
              <a:schemeClr val="tx1"/>
            </a:solidFill>
            <a:miter lim="800000"/>
            <a:headEnd/>
            <a:tailEnd/>
          </a:ln>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r>
              <a:rPr lang="en-US" altLang="en-US">
                <a:latin typeface="Arial" panose="020B0604020202020204" pitchFamily="34" charset="0"/>
                <a:ea typeface="ＭＳ Ｐゴシック" panose="020B0600070205080204" pitchFamily="34" charset="-128"/>
              </a:rPr>
              <a:t>Less than 50% full</a:t>
            </a:r>
          </a:p>
        </p:txBody>
      </p:sp>
    </p:spTree>
    <p:extLst>
      <p:ext uri="{BB962C8B-B14F-4D97-AF65-F5344CB8AC3E}">
        <p14:creationId xmlns:p14="http://schemas.microsoft.com/office/powerpoint/2010/main" val="3814928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ctr"/>
            <a:r>
              <a:rPr lang="en-US" altLang="en-US"/>
              <a:t>Deletion</a:t>
            </a:r>
          </a:p>
        </p:txBody>
      </p:sp>
      <p:sp>
        <p:nvSpPr>
          <p:cNvPr id="40963" name="Rectangle 3"/>
          <p:cNvSpPr>
            <a:spLocks noGrp="1" noChangeArrowheads="1"/>
          </p:cNvSpPr>
          <p:nvPr>
            <p:ph idx="1"/>
          </p:nvPr>
        </p:nvSpPr>
        <p:spPr bwMode="auto"/>
        <p:txBody>
          <a:bodyPr wrap="square" numCol="1" anchor="t" anchorCtr="0" compatLnSpc="1">
            <a:prstTxWarp prst="textNoShape">
              <a:avLst/>
            </a:prstTxWarp>
            <a:normAutofit/>
          </a:bodyPr>
          <a:lstStyle/>
          <a:p>
            <a:r>
              <a:rPr lang="en-US" altLang="en-US" sz="2400"/>
              <a:t>Result: delete 60 from the index page and combine the rest of index pages.</a:t>
            </a:r>
          </a:p>
        </p:txBody>
      </p:sp>
      <p:pic>
        <p:nvPicPr>
          <p:cNvPr id="40964" name="Picture 4" descr="btree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2971800"/>
            <a:ext cx="7988300" cy="280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7699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algn="ctr"/>
            <a:r>
              <a:rPr lang="en-US" altLang="en-US"/>
              <a:t>Deletion</a:t>
            </a:r>
          </a:p>
        </p:txBody>
      </p:sp>
      <p:sp>
        <p:nvSpPr>
          <p:cNvPr id="41987" name="Rectangle 3"/>
          <p:cNvSpPr>
            <a:spLocks noGrp="1" noChangeArrowheads="1"/>
          </p:cNvSpPr>
          <p:nvPr>
            <p:ph type="body" sz="half" idx="1"/>
          </p:nvPr>
        </p:nvSpPr>
        <p:spPr bwMode="auto">
          <a:xfrm>
            <a:off x="457200" y="1600200"/>
            <a:ext cx="8686800" cy="4525963"/>
          </a:xfrm>
        </p:spPr>
        <p:txBody>
          <a:bodyPr wrap="square" numCol="1" anchor="t" anchorCtr="0" compatLnSpc="1">
            <a:prstTxWarp prst="textNoShape">
              <a:avLst/>
            </a:prstTxWarp>
          </a:bodyPr>
          <a:lstStyle/>
          <a:p>
            <a:r>
              <a:rPr lang="en-US" altLang="en-US" sz="2400"/>
              <a:t>Delete algorithm for B+ trees</a:t>
            </a:r>
          </a:p>
          <a:p>
            <a:pPr>
              <a:buFont typeface="Wingdings" panose="05000000000000000000" pitchFamily="2" charset="2"/>
              <a:buNone/>
            </a:pPr>
            <a:r>
              <a:rPr lang="en-US" altLang="en-US" sz="2400"/>
              <a:t>	</a:t>
            </a:r>
          </a:p>
        </p:txBody>
      </p:sp>
      <p:graphicFrame>
        <p:nvGraphicFramePr>
          <p:cNvPr id="73778" name="Group 50"/>
          <p:cNvGraphicFramePr>
            <a:graphicFrameLocks noGrp="1"/>
          </p:cNvGraphicFramePr>
          <p:nvPr>
            <p:ph sz="half" idx="2"/>
          </p:nvPr>
        </p:nvGraphicFramePr>
        <p:xfrm>
          <a:off x="685800" y="2362200"/>
          <a:ext cx="8305800" cy="3925966"/>
        </p:xfrm>
        <a:graphic>
          <a:graphicData uri="http://schemas.openxmlformats.org/drawingml/2006/table">
            <a:tbl>
              <a:tblPr/>
              <a:tblGrid>
                <a:gridCol w="2133600">
                  <a:extLst>
                    <a:ext uri="{9D8B030D-6E8A-4147-A177-3AD203B41FA5}">
                      <a16:colId xmlns:a16="http://schemas.microsoft.com/office/drawing/2014/main" val="20000"/>
                    </a:ext>
                  </a:extLst>
                </a:gridCol>
                <a:gridCol w="2133600">
                  <a:extLst>
                    <a:ext uri="{9D8B030D-6E8A-4147-A177-3AD203B41FA5}">
                      <a16:colId xmlns:a16="http://schemas.microsoft.com/office/drawing/2014/main" val="20001"/>
                    </a:ext>
                  </a:extLst>
                </a:gridCol>
                <a:gridCol w="4038600">
                  <a:extLst>
                    <a:ext uri="{9D8B030D-6E8A-4147-A177-3AD203B41FA5}">
                      <a16:colId xmlns:a16="http://schemas.microsoft.com/office/drawing/2014/main" val="20002"/>
                    </a:ext>
                  </a:extLst>
                </a:gridCol>
              </a:tblGrid>
              <a:tr h="51813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Data Page Below Fill Factor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Index Page Below Fill Factor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Action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4484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Delete the record from the leaf page. Arrange keys in ascending order to fill void. If the key of the deleted record appears in the index page, use the next key to replace it.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79316">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NO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Combine the leaf page and its sibling. Change the index page to reflect the change.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83601">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90000"/>
                        <a:buFont typeface="Wingdings" charset="0"/>
                        <a:buNone/>
                        <a:tabLst/>
                      </a:pPr>
                      <a:r>
                        <a:rPr kumimoji="0" lang="en-US" sz="1400" b="0" i="0" u="none" strike="noStrike" cap="none" normalizeH="0" baseline="0">
                          <a:ln>
                            <a:noFill/>
                          </a:ln>
                          <a:solidFill>
                            <a:schemeClr val="tx1"/>
                          </a:solidFill>
                          <a:effectLst/>
                          <a:latin typeface="Arial" charset="0"/>
                          <a:ea typeface="ＭＳ Ｐゴシック" charset="0"/>
                        </a:rPr>
                        <a:t>YES </a:t>
                      </a:r>
                    </a:p>
                  </a:txBody>
                  <a:tcPr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a:ln>
                            <a:noFill/>
                          </a:ln>
                          <a:solidFill>
                            <a:schemeClr val="tx1"/>
                          </a:solidFill>
                          <a:effectLst/>
                          <a:latin typeface="Arial" charset="0"/>
                          <a:ea typeface="ＭＳ Ｐゴシック" charset="0"/>
                        </a:rPr>
                        <a:t>Combine the leaf page and its sibling.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a:ln>
                            <a:noFill/>
                          </a:ln>
                          <a:solidFill>
                            <a:schemeClr val="tx1"/>
                          </a:solidFill>
                          <a:effectLst/>
                          <a:latin typeface="Arial" charset="0"/>
                          <a:ea typeface="ＭＳ Ｐゴシック" charset="0"/>
                        </a:rPr>
                        <a:t>Adjust the index page to reflect the change. </a:t>
                      </a:r>
                    </a:p>
                    <a:p>
                      <a:pPr marL="533400" marR="0" lvl="0" indent="-533400" algn="l" defTabSz="914400" rtl="0" eaLnBrk="1" fontAlgn="base" latinLnBrk="0" hangingPunct="1">
                        <a:lnSpc>
                          <a:spcPct val="100000"/>
                        </a:lnSpc>
                        <a:spcBef>
                          <a:spcPct val="20000"/>
                        </a:spcBef>
                        <a:spcAft>
                          <a:spcPct val="0"/>
                        </a:spcAft>
                        <a:buClrTx/>
                        <a:buSzPct val="90000"/>
                        <a:buFontTx/>
                        <a:buAutoNum type="arabicPeriod"/>
                        <a:tabLst/>
                      </a:pPr>
                      <a:r>
                        <a:rPr kumimoji="0" lang="en-US" sz="1400" b="0" i="0" u="none" strike="noStrike" cap="none" normalizeH="0" baseline="0">
                          <a:ln>
                            <a:noFill/>
                          </a:ln>
                          <a:solidFill>
                            <a:schemeClr val="tx1"/>
                          </a:solidFill>
                          <a:effectLst/>
                          <a:latin typeface="Arial" charset="0"/>
                          <a:ea typeface="ＭＳ Ｐゴシック" charset="0"/>
                        </a:rPr>
                        <a:t>Combine the index page with its sibling. </a:t>
                      </a:r>
                      <a:br>
                        <a:rPr kumimoji="0" lang="en-US" sz="1400" b="0" i="0" u="none" strike="noStrike" cap="none" normalizeH="0" baseline="0">
                          <a:ln>
                            <a:noFill/>
                          </a:ln>
                          <a:solidFill>
                            <a:schemeClr val="tx1"/>
                          </a:solidFill>
                          <a:effectLst/>
                          <a:latin typeface="Arial" charset="0"/>
                          <a:ea typeface="ＭＳ Ｐゴシック" charset="0"/>
                        </a:rPr>
                      </a:br>
                      <a:br>
                        <a:rPr kumimoji="0" lang="en-US" sz="1400" b="0" i="0" u="none" strike="noStrike" cap="none" normalizeH="0" baseline="0">
                          <a:ln>
                            <a:noFill/>
                          </a:ln>
                          <a:solidFill>
                            <a:schemeClr val="tx1"/>
                          </a:solidFill>
                          <a:effectLst/>
                          <a:latin typeface="Arial" charset="0"/>
                          <a:ea typeface="ＭＳ Ｐゴシック" charset="0"/>
                        </a:rPr>
                      </a:br>
                      <a:r>
                        <a:rPr kumimoji="0" lang="en-US" sz="1400" b="0" i="0" u="none" strike="noStrike" cap="none" normalizeH="0" baseline="0">
                          <a:ln>
                            <a:noFill/>
                          </a:ln>
                          <a:solidFill>
                            <a:schemeClr val="tx1"/>
                          </a:solidFill>
                          <a:effectLst/>
                          <a:latin typeface="Arial" charset="0"/>
                          <a:ea typeface="ＭＳ Ｐゴシック" charset="0"/>
                        </a:rPr>
                        <a:t>Continue combining index pages until you reach a page with the correct fill factor or you reach the root page. </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300502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ctr"/>
            <a:r>
              <a:rPr lang="en-US" altLang="en-US"/>
              <a:t>Conclusion</a:t>
            </a:r>
          </a:p>
        </p:txBody>
      </p:sp>
      <p:sp>
        <p:nvSpPr>
          <p:cNvPr id="43011" name="Rectangle 3"/>
          <p:cNvSpPr>
            <a:spLocks noGrp="1" noChangeArrowheads="1"/>
          </p:cNvSpPr>
          <p:nvPr>
            <p:ph idx="1"/>
          </p:nvPr>
        </p:nvSpPr>
        <p:spPr bwMode="auto"/>
        <p:txBody>
          <a:bodyPr wrap="square" numCol="1" anchor="t" anchorCtr="0" compatLnSpc="1">
            <a:prstTxWarp prst="textNoShape">
              <a:avLst/>
            </a:prstTxWarp>
            <a:normAutofit/>
          </a:bodyPr>
          <a:lstStyle/>
          <a:p>
            <a:pPr marL="609600" indent="-609600"/>
            <a:r>
              <a:rPr lang="en-US" altLang="en-US" dirty="0"/>
              <a:t>For a B+ Tree:</a:t>
            </a:r>
          </a:p>
          <a:p>
            <a:pPr marL="609600" indent="-609600"/>
            <a:r>
              <a:rPr lang="en-US" altLang="en-US" dirty="0"/>
              <a:t>It is “easy” to maintain its balance</a:t>
            </a:r>
          </a:p>
          <a:p>
            <a:pPr marL="857250" lvl="1" indent="-457200">
              <a:buFont typeface="Arial" panose="020B0604020202020204" pitchFamily="34" charset="0"/>
              <a:buChar char="•"/>
            </a:pPr>
            <a:r>
              <a:rPr lang="en-US" altLang="en-US" dirty="0"/>
              <a:t>Insert/Deletion complexity O(</a:t>
            </a:r>
            <a:r>
              <a:rPr lang="en-US" altLang="en-US" dirty="0" err="1"/>
              <a:t>log</a:t>
            </a:r>
            <a:r>
              <a:rPr lang="en-US" altLang="en-US" baseline="-25000" dirty="0" err="1"/>
              <a:t>M</a:t>
            </a:r>
            <a:r>
              <a:rPr lang="en-US" altLang="en-US" baseline="-25000" dirty="0"/>
              <a:t>/2</a:t>
            </a:r>
            <a:r>
              <a:rPr lang="en-US" altLang="en-US" dirty="0"/>
              <a:t>N)</a:t>
            </a:r>
          </a:p>
          <a:p>
            <a:pPr marL="609600" indent="-609600"/>
            <a:r>
              <a:rPr lang="en-US" altLang="en-US" dirty="0"/>
              <a:t>The searching time is shorter than most of other types of trees because branching factor is high</a:t>
            </a:r>
          </a:p>
          <a:p>
            <a:pPr marL="609600" indent="-609600"/>
            <a:r>
              <a:rPr lang="en-US" altLang="en-US" dirty="0"/>
              <a:t>Try it </a:t>
            </a:r>
            <a:r>
              <a:rPr lang="en-US" altLang="en-US" sz="1800" dirty="0"/>
              <a:t>https://www.cs.usfca.edu/~galles/visualization/BPlusTree.html</a:t>
            </a:r>
          </a:p>
          <a:p>
            <a:pPr marL="609600" indent="-609600"/>
            <a:endParaRPr lang="en-US" altLang="en-US" dirty="0"/>
          </a:p>
        </p:txBody>
      </p:sp>
    </p:spTree>
    <p:extLst>
      <p:ext uri="{BB962C8B-B14F-4D97-AF65-F5344CB8AC3E}">
        <p14:creationId xmlns:p14="http://schemas.microsoft.com/office/powerpoint/2010/main" val="6392215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normAutofit fontScale="90000"/>
          </a:bodyPr>
          <a:lstStyle/>
          <a:p>
            <a:pPr algn="ctr"/>
            <a:r>
              <a:rPr lang="en-US" altLang="en-US" sz="4400"/>
              <a:t>B+Trees and DBMS</a:t>
            </a:r>
            <a:br>
              <a:rPr lang="en-US" altLang="en-US" sz="4400">
                <a:solidFill>
                  <a:schemeClr val="bg2"/>
                </a:solidFill>
              </a:rPr>
            </a:br>
            <a:endParaRPr lang="en-US" altLang="en-US"/>
          </a:p>
        </p:txBody>
      </p:sp>
      <p:sp>
        <p:nvSpPr>
          <p:cNvPr id="44035" name="Content Placeholder 2"/>
          <p:cNvSpPr>
            <a:spLocks noGrp="1"/>
          </p:cNvSpPr>
          <p:nvPr>
            <p:ph idx="1"/>
          </p:nvPr>
        </p:nvSpPr>
        <p:spPr bwMode="auto"/>
        <p:txBody>
          <a:bodyPr wrap="square" numCol="1" anchor="t" anchorCtr="0" compatLnSpc="1">
            <a:prstTxWarp prst="textNoShape">
              <a:avLst/>
            </a:prstTxWarp>
          </a:bodyPr>
          <a:lstStyle/>
          <a:p>
            <a:pPr lvl="1">
              <a:buFont typeface="Arial" panose="020B0604020202020204" pitchFamily="34" charset="0"/>
              <a:buChar char="•"/>
            </a:pPr>
            <a:r>
              <a:rPr lang="en-US" altLang="en-US" sz="2400" dirty="0"/>
              <a:t>Used to index primary keys</a:t>
            </a:r>
          </a:p>
          <a:p>
            <a:pPr lvl="1">
              <a:buFont typeface="Arial" panose="020B0604020202020204" pitchFamily="34" charset="0"/>
              <a:buChar char="•"/>
            </a:pPr>
            <a:r>
              <a:rPr lang="en-US" altLang="en-US" sz="2400" dirty="0"/>
              <a:t>Can access records in O(</a:t>
            </a:r>
            <a:r>
              <a:rPr lang="en-US" altLang="en-US" sz="2400" dirty="0" err="1"/>
              <a:t>log</a:t>
            </a:r>
            <a:r>
              <a:rPr lang="en-US" altLang="en-US" sz="2400" baseline="-25000" dirty="0" err="1"/>
              <a:t>M</a:t>
            </a:r>
            <a:r>
              <a:rPr lang="en-US" altLang="en-US" sz="2400" baseline="-25000" dirty="0"/>
              <a:t>/2</a:t>
            </a:r>
            <a:r>
              <a:rPr lang="en-US" altLang="en-US" sz="2400" dirty="0"/>
              <a:t>N) traversals (height of the tree)</a:t>
            </a:r>
          </a:p>
          <a:p>
            <a:pPr lvl="1">
              <a:buFont typeface="Arial" panose="020B0604020202020204" pitchFamily="34" charset="0"/>
              <a:buChar char="•"/>
            </a:pPr>
            <a:r>
              <a:rPr lang="en-US" altLang="en-US" sz="2400" dirty="0"/>
              <a:t>Interior nodes contain Keys only</a:t>
            </a:r>
          </a:p>
          <a:p>
            <a:pPr lvl="2"/>
            <a:r>
              <a:rPr lang="en-US" altLang="en-US" sz="2100" dirty="0"/>
              <a:t>Set node sizes so that the  M-1 keys and M pointers fits inside a single block on disk</a:t>
            </a:r>
          </a:p>
          <a:p>
            <a:pPr lvl="3">
              <a:buFont typeface="Arial" panose="020B0604020202020204" pitchFamily="34" charset="0"/>
              <a:buChar char="•"/>
            </a:pPr>
            <a:r>
              <a:rPr lang="en-US" altLang="en-US" sz="1800" dirty="0"/>
              <a:t>E.g., block size 4096B, keys 10B, pointers 8 bytes</a:t>
            </a:r>
          </a:p>
          <a:p>
            <a:pPr lvl="3">
              <a:buFont typeface="Arial" panose="020B0604020202020204" pitchFamily="34" charset="0"/>
              <a:buChar char="•"/>
            </a:pPr>
            <a:r>
              <a:rPr lang="en-US" altLang="en-US" sz="1800" dirty="0"/>
              <a:t> (8+ (10+8)*M-1) = 4096</a:t>
            </a:r>
          </a:p>
          <a:p>
            <a:pPr lvl="3">
              <a:buFont typeface="Arial" panose="020B0604020202020204" pitchFamily="34" charset="0"/>
              <a:buChar char="•"/>
            </a:pPr>
            <a:r>
              <a:rPr lang="en-US" altLang="en-US" sz="1800" dirty="0"/>
              <a:t>M = 228; 2.7 billion nodes in 4 levels</a:t>
            </a:r>
          </a:p>
          <a:p>
            <a:pPr lvl="2"/>
            <a:r>
              <a:rPr lang="en-US" altLang="en-US" sz="2100" dirty="0"/>
              <a:t>One block read per node visited</a:t>
            </a:r>
          </a:p>
          <a:p>
            <a:pPr>
              <a:buFont typeface="Wingdings" panose="05000000000000000000" pitchFamily="2" charset="2"/>
              <a:buChar char="n"/>
            </a:pPr>
            <a:endParaRPr lang="en-US" altLang="en-US" dirty="0"/>
          </a:p>
        </p:txBody>
      </p:sp>
    </p:spTree>
    <p:extLst>
      <p:ext uri="{BB962C8B-B14F-4D97-AF65-F5344CB8AC3E}">
        <p14:creationId xmlns:p14="http://schemas.microsoft.com/office/powerpoint/2010/main" val="615758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Definition of a B-Tree</a:t>
            </a:r>
            <a:endParaRPr lang="en-US" dirty="0"/>
          </a:p>
        </p:txBody>
      </p:sp>
      <p:sp>
        <p:nvSpPr>
          <p:cNvPr id="3" name="Content Placeholder 2"/>
          <p:cNvSpPr>
            <a:spLocks noGrp="1"/>
          </p:cNvSpPr>
          <p:nvPr>
            <p:ph idx="1"/>
          </p:nvPr>
        </p:nvSpPr>
        <p:spPr/>
        <p:txBody>
          <a:bodyPr>
            <a:normAutofit fontScale="92500" lnSpcReduction="10000"/>
          </a:bodyPr>
          <a:lstStyle/>
          <a:p>
            <a:r>
              <a:rPr lang="en-US" dirty="0"/>
              <a:t>A B-tree of order m is an m-way tree such that</a:t>
            </a:r>
          </a:p>
          <a:p>
            <a:pPr lvl="1"/>
            <a:r>
              <a:rPr lang="en-US" dirty="0"/>
              <a:t>All leaves are on the same level</a:t>
            </a:r>
          </a:p>
          <a:p>
            <a:pPr lvl="2"/>
            <a:r>
              <a:rPr lang="en-US" altLang="en-US" dirty="0"/>
              <a:t>a leaf node contains no more than </a:t>
            </a:r>
            <a:r>
              <a:rPr lang="en-US" altLang="en-US" i="1" dirty="0"/>
              <a:t>m</a:t>
            </a:r>
            <a:r>
              <a:rPr lang="en-US" altLang="en-US" dirty="0"/>
              <a:t> – 1 keys</a:t>
            </a:r>
            <a:endParaRPr lang="en-US" dirty="0"/>
          </a:p>
          <a:p>
            <a:pPr lvl="1"/>
            <a:r>
              <a:rPr lang="en-US" dirty="0"/>
              <a:t>All internal nodes except the root are constrained to have at most m non-empty children and at least m/2 non-empty children</a:t>
            </a:r>
          </a:p>
          <a:p>
            <a:pPr lvl="2"/>
            <a:r>
              <a:rPr lang="en-US" altLang="en-US" dirty="0"/>
              <a:t>all non-leaf nodes except the root have at least </a:t>
            </a:r>
            <a:r>
              <a:rPr lang="en-US" altLang="en-US" dirty="0">
                <a:sym typeface="Symbol" panose="05050102010706020507" pitchFamily="18" charset="2"/>
              </a:rPr>
              <a:t></a:t>
            </a:r>
            <a:r>
              <a:rPr lang="en-US" altLang="en-US" i="1" dirty="0"/>
              <a:t>m </a:t>
            </a:r>
            <a:r>
              <a:rPr lang="en-US" altLang="en-US" dirty="0"/>
              <a:t>/ 2</a:t>
            </a:r>
            <a:r>
              <a:rPr lang="en-US" altLang="en-US" dirty="0">
                <a:sym typeface="Symbol" panose="05050102010706020507" pitchFamily="18" charset="2"/>
              </a:rPr>
              <a:t></a:t>
            </a:r>
            <a:r>
              <a:rPr lang="en-US" altLang="en-US" dirty="0"/>
              <a:t> children</a:t>
            </a:r>
            <a:endParaRPr lang="en-US" dirty="0"/>
          </a:p>
          <a:p>
            <a:pPr lvl="1"/>
            <a:r>
              <a:rPr lang="en-US" dirty="0"/>
              <a:t>The root has at most m non-empty children</a:t>
            </a:r>
          </a:p>
          <a:p>
            <a:pPr lvl="2"/>
            <a:r>
              <a:rPr lang="en-US" altLang="en-US" dirty="0"/>
              <a:t>either a leaf node, or it has from two to </a:t>
            </a:r>
            <a:r>
              <a:rPr lang="en-US" altLang="en-US" i="1" dirty="0"/>
              <a:t>m</a:t>
            </a:r>
            <a:r>
              <a:rPr lang="en-US" altLang="en-US" dirty="0"/>
              <a:t> children</a:t>
            </a:r>
          </a:p>
          <a:p>
            <a:pPr lvl="1"/>
            <a:r>
              <a:rPr lang="en-US" altLang="en-US" dirty="0"/>
              <a:t>The number </a:t>
            </a:r>
            <a:r>
              <a:rPr lang="en-US" altLang="en-US" i="1" dirty="0"/>
              <a:t>m</a:t>
            </a:r>
            <a:r>
              <a:rPr lang="en-US" altLang="en-US" dirty="0"/>
              <a:t> is usually odd</a:t>
            </a:r>
          </a:p>
          <a:p>
            <a:pPr lvl="2"/>
            <a:endParaRPr lang="en-US" dirty="0"/>
          </a:p>
        </p:txBody>
      </p:sp>
      <p:sp>
        <p:nvSpPr>
          <p:cNvPr id="4" name="Slide Number Placeholder 3"/>
          <p:cNvSpPr>
            <a:spLocks noGrp="1"/>
          </p:cNvSpPr>
          <p:nvPr>
            <p:ph type="sldNum" sz="quarter" idx="12"/>
          </p:nvPr>
        </p:nvSpPr>
        <p:spPr/>
        <p:txBody>
          <a:bodyPr/>
          <a:lstStyle/>
          <a:p>
            <a:fld id="{4F85722A-A63C-46CB-8956-9898EF785BC7}" type="slidenum">
              <a:rPr lang="en-US" smtClean="0"/>
              <a:t>6</a:t>
            </a:fld>
            <a:endParaRPr lang="en-US"/>
          </a:p>
        </p:txBody>
      </p:sp>
    </p:spTree>
    <p:extLst>
      <p:ext uri="{BB962C8B-B14F-4D97-AF65-F5344CB8AC3E}">
        <p14:creationId xmlns:p14="http://schemas.microsoft.com/office/powerpoint/2010/main" val="1161117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Traversing Very Large Datasets</a:t>
            </a:r>
          </a:p>
        </p:txBody>
      </p:sp>
      <p:sp>
        <p:nvSpPr>
          <p:cNvPr id="3" name="Content Placeholder 2"/>
          <p:cNvSpPr>
            <a:spLocks noGrp="1"/>
          </p:cNvSpPr>
          <p:nvPr>
            <p:ph idx="1"/>
          </p:nvPr>
        </p:nvSpPr>
        <p:spPr/>
        <p:txBody>
          <a:bodyPr/>
          <a:lstStyle/>
          <a:p>
            <a:pPr marL="0" indent="0">
              <a:buNone/>
            </a:pPr>
            <a:r>
              <a:rPr lang="en-US" dirty="0"/>
              <a:t>Suppose we had very many pieces of data (as in a database), e.g., n = 2</a:t>
            </a:r>
            <a:r>
              <a:rPr lang="en-US" baseline="30000" dirty="0"/>
              <a:t>30</a:t>
            </a:r>
            <a:r>
              <a:rPr lang="en-US" dirty="0"/>
              <a:t> ≈ 10</a:t>
            </a:r>
            <a:r>
              <a:rPr lang="en-US" baseline="30000" dirty="0"/>
              <a:t>9</a:t>
            </a:r>
            <a:r>
              <a:rPr lang="en-US" dirty="0"/>
              <a:t>.</a:t>
            </a:r>
          </a:p>
          <a:p>
            <a:pPr marL="0" indent="0">
              <a:buNone/>
            </a:pPr>
            <a:r>
              <a:rPr lang="en-US" dirty="0"/>
              <a:t>How many (worst case) hops through the tree to find a node?</a:t>
            </a:r>
          </a:p>
          <a:p>
            <a:r>
              <a:rPr lang="en-US" dirty="0"/>
              <a:t>BST	10</a:t>
            </a:r>
            <a:r>
              <a:rPr lang="en-US" baseline="30000" dirty="0"/>
              <a:t>9</a:t>
            </a:r>
          </a:p>
          <a:p>
            <a:r>
              <a:rPr lang="en-US" dirty="0"/>
              <a:t>AVL	log 10</a:t>
            </a:r>
            <a:r>
              <a:rPr lang="en-US" baseline="30000" dirty="0"/>
              <a:t>9</a:t>
            </a:r>
            <a:r>
              <a:rPr lang="en-US" dirty="0"/>
              <a:t> = 1.44 log</a:t>
            </a:r>
            <a:r>
              <a:rPr lang="en-US" baseline="-25000" dirty="0"/>
              <a:t>2</a:t>
            </a:r>
            <a:r>
              <a:rPr lang="en-US" dirty="0"/>
              <a:t> 10</a:t>
            </a:r>
            <a:r>
              <a:rPr lang="en-US" baseline="30000" dirty="0"/>
              <a:t>9</a:t>
            </a:r>
            <a:r>
              <a:rPr lang="en-US" dirty="0"/>
              <a:t> = 43</a:t>
            </a:r>
            <a:endParaRPr lang="en-US" baseline="30000" dirty="0"/>
          </a:p>
          <a:p>
            <a:r>
              <a:rPr lang="en-US" dirty="0"/>
              <a:t>Splay	10</a:t>
            </a:r>
            <a:r>
              <a:rPr lang="en-US" baseline="30000" dirty="0"/>
              <a:t>9</a:t>
            </a:r>
          </a:p>
          <a:p>
            <a:endParaRPr lang="en-US" dirty="0"/>
          </a:p>
        </p:txBody>
      </p:sp>
      <p:sp>
        <p:nvSpPr>
          <p:cNvPr id="4" name="Slide Number Placeholder 3"/>
          <p:cNvSpPr>
            <a:spLocks noGrp="1"/>
          </p:cNvSpPr>
          <p:nvPr>
            <p:ph type="sldNum" sz="quarter" idx="12"/>
          </p:nvPr>
        </p:nvSpPr>
        <p:spPr/>
        <p:txBody>
          <a:bodyPr/>
          <a:lstStyle/>
          <a:p>
            <a:fld id="{4F85722A-A63C-46CB-8956-9898EF785BC7}" type="slidenum">
              <a:rPr lang="en-US" smtClean="0"/>
              <a:t>7</a:t>
            </a:fld>
            <a:endParaRPr lang="en-US"/>
          </a:p>
        </p:txBody>
      </p:sp>
    </p:spTree>
    <p:extLst>
      <p:ext uri="{BB962C8B-B14F-4D97-AF65-F5344CB8AC3E}">
        <p14:creationId xmlns:p14="http://schemas.microsoft.com/office/powerpoint/2010/main" val="2369823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Considerations</a:t>
            </a:r>
          </a:p>
        </p:txBody>
      </p:sp>
      <p:sp>
        <p:nvSpPr>
          <p:cNvPr id="3" name="Content Placeholder 2"/>
          <p:cNvSpPr>
            <a:spLocks noGrp="1"/>
          </p:cNvSpPr>
          <p:nvPr>
            <p:ph idx="1"/>
          </p:nvPr>
        </p:nvSpPr>
        <p:spPr>
          <a:xfrm>
            <a:off x="457200" y="1600200"/>
            <a:ext cx="8229600" cy="5029200"/>
          </a:xfrm>
        </p:spPr>
        <p:txBody>
          <a:bodyPr>
            <a:noAutofit/>
          </a:bodyPr>
          <a:lstStyle/>
          <a:p>
            <a:pPr marL="0" indent="0">
              <a:buNone/>
            </a:pPr>
            <a:r>
              <a:rPr lang="en-US" sz="1800" dirty="0"/>
              <a:t>What is in a tree node? In an object?</a:t>
            </a:r>
          </a:p>
          <a:p>
            <a:pPr marL="0" indent="0">
              <a:buNone/>
            </a:pPr>
            <a:endParaRPr lang="en-US" sz="1800" dirty="0"/>
          </a:p>
          <a:p>
            <a:pPr marL="400050" lvl="1" indent="0">
              <a:buNone/>
            </a:pPr>
            <a:r>
              <a:rPr lang="en-US" sz="1800" dirty="0"/>
              <a:t>Node:</a:t>
            </a:r>
          </a:p>
          <a:p>
            <a:pPr marL="800100" lvl="2" indent="0">
              <a:buNone/>
            </a:pPr>
            <a:r>
              <a:rPr lang="en-US" sz="1800" dirty="0"/>
              <a:t>Object </a:t>
            </a:r>
            <a:r>
              <a:rPr lang="en-US" sz="1800" dirty="0" err="1"/>
              <a:t>obj</a:t>
            </a:r>
            <a:r>
              <a:rPr lang="en-US" sz="1800" dirty="0"/>
              <a:t>;</a:t>
            </a:r>
          </a:p>
          <a:p>
            <a:pPr marL="800100" lvl="2" indent="0">
              <a:buNone/>
            </a:pPr>
            <a:r>
              <a:rPr lang="en-US" sz="1800" dirty="0"/>
              <a:t>Node left;</a:t>
            </a:r>
          </a:p>
          <a:p>
            <a:pPr marL="800100" lvl="2" indent="0">
              <a:buNone/>
            </a:pPr>
            <a:r>
              <a:rPr lang="en-US" sz="1800" dirty="0"/>
              <a:t>Node right;</a:t>
            </a:r>
          </a:p>
          <a:p>
            <a:pPr marL="800100" lvl="2" indent="0">
              <a:buNone/>
            </a:pPr>
            <a:r>
              <a:rPr lang="en-US" sz="1800" dirty="0"/>
              <a:t>Node parent;</a:t>
            </a:r>
          </a:p>
          <a:p>
            <a:pPr marL="800100" lvl="2" indent="0">
              <a:buNone/>
            </a:pPr>
            <a:endParaRPr lang="en-US" sz="1800" dirty="0"/>
          </a:p>
          <a:p>
            <a:pPr marL="400050" lvl="1" indent="0">
              <a:buNone/>
            </a:pPr>
            <a:r>
              <a:rPr lang="en-US" sz="1800" dirty="0"/>
              <a:t>Object:</a:t>
            </a:r>
          </a:p>
          <a:p>
            <a:pPr marL="800100" lvl="2" indent="0">
              <a:buNone/>
            </a:pPr>
            <a:r>
              <a:rPr lang="en-US" sz="1800" dirty="0"/>
              <a:t>Key </a:t>
            </a:r>
            <a:r>
              <a:rPr lang="en-US" sz="1800" dirty="0" err="1"/>
              <a:t>key</a:t>
            </a:r>
            <a:r>
              <a:rPr lang="en-US" sz="1800" dirty="0"/>
              <a:t>;</a:t>
            </a:r>
          </a:p>
          <a:p>
            <a:pPr marL="800100" lvl="2" indent="0">
              <a:buNone/>
            </a:pPr>
            <a:r>
              <a:rPr lang="en-US" sz="1800" dirty="0"/>
              <a:t>…data…</a:t>
            </a:r>
          </a:p>
          <a:p>
            <a:pPr marL="800100" lvl="2" indent="0">
              <a:buNone/>
            </a:pPr>
            <a:endParaRPr lang="en-US" sz="1800" dirty="0"/>
          </a:p>
          <a:p>
            <a:pPr marL="0" indent="0">
              <a:buNone/>
            </a:pPr>
            <a:r>
              <a:rPr lang="en-US" sz="1800" dirty="0"/>
              <a:t>Suppose the data is 1KB. </a:t>
            </a:r>
          </a:p>
          <a:p>
            <a:pPr marL="0" indent="0">
              <a:buNone/>
            </a:pPr>
            <a:r>
              <a:rPr lang="en-US" sz="1800" dirty="0"/>
              <a:t>How much space does the tree take?		1TB</a:t>
            </a:r>
          </a:p>
          <a:p>
            <a:pPr marL="0" indent="0">
              <a:buNone/>
            </a:pPr>
            <a:r>
              <a:rPr lang="en-US" sz="1800" dirty="0"/>
              <a:t>How much of the data can live in 1GB of RAM?	0.1%</a:t>
            </a:r>
          </a:p>
        </p:txBody>
      </p:sp>
      <p:sp>
        <p:nvSpPr>
          <p:cNvPr id="4" name="Slide Number Placeholder 3"/>
          <p:cNvSpPr>
            <a:spLocks noGrp="1"/>
          </p:cNvSpPr>
          <p:nvPr>
            <p:ph type="sldNum" sz="quarter" idx="12"/>
          </p:nvPr>
        </p:nvSpPr>
        <p:spPr/>
        <p:txBody>
          <a:bodyPr/>
          <a:lstStyle/>
          <a:p>
            <a:fld id="{4F85722A-A63C-46CB-8956-9898EF785BC7}" type="slidenum">
              <a:rPr lang="en-US" smtClean="0"/>
              <a:t>8</a:t>
            </a:fld>
            <a:endParaRPr lang="en-US"/>
          </a:p>
        </p:txBody>
      </p:sp>
    </p:spTree>
    <p:extLst>
      <p:ext uri="{BB962C8B-B14F-4D97-AF65-F5344CB8AC3E}">
        <p14:creationId xmlns:p14="http://schemas.microsoft.com/office/powerpoint/2010/main" val="33207051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A7B536DC-19A3-4536-A7F9-97443D1C6BF6}"/>
              </a:ext>
            </a:extLst>
          </p:cNvPr>
          <p:cNvSpPr>
            <a:spLocks noGrp="1" noChangeArrowheads="1"/>
          </p:cNvSpPr>
          <p:nvPr>
            <p:ph type="title"/>
          </p:nvPr>
        </p:nvSpPr>
        <p:spPr>
          <a:xfrm>
            <a:off x="457200" y="274638"/>
            <a:ext cx="8229600" cy="407987"/>
          </a:xfrm>
        </p:spPr>
        <p:txBody>
          <a:bodyPr>
            <a:normAutofit fontScale="90000"/>
          </a:bodyPr>
          <a:lstStyle/>
          <a:p>
            <a:r>
              <a:rPr lang="en-US" altLang="ko-KR">
                <a:ea typeface="Gulim" panose="020B0600000101010101" pitchFamily="34" charset="-127"/>
              </a:rPr>
              <a:t>Memory Hierarchy</a:t>
            </a:r>
          </a:p>
        </p:txBody>
      </p:sp>
      <p:sp>
        <p:nvSpPr>
          <p:cNvPr id="12292" name="Rectangle 16">
            <a:extLst>
              <a:ext uri="{FF2B5EF4-FFF2-40B4-BE49-F238E27FC236}">
                <a16:creationId xmlns:a16="http://schemas.microsoft.com/office/drawing/2014/main" id="{A23960A9-8309-4B75-A4EC-43747832414A}"/>
              </a:ext>
            </a:extLst>
          </p:cNvPr>
          <p:cNvSpPr>
            <a:spLocks noChangeArrowheads="1"/>
          </p:cNvSpPr>
          <p:nvPr/>
        </p:nvSpPr>
        <p:spPr bwMode="auto">
          <a:xfrm>
            <a:off x="3137297" y="3969378"/>
            <a:ext cx="400050" cy="1115616"/>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L3 Cache</a:t>
            </a:r>
            <a:br>
              <a:rPr lang="en-US" sz="1200" dirty="0">
                <a:latin typeface="Gill Sans Light"/>
                <a:cs typeface="Helvetica" charset="0"/>
              </a:rPr>
            </a:br>
            <a:r>
              <a:rPr lang="en-US" sz="1200" dirty="0">
                <a:latin typeface="Gill Sans Light"/>
                <a:cs typeface="Helvetica" charset="0"/>
              </a:rPr>
              <a:t>(shared)</a:t>
            </a:r>
          </a:p>
        </p:txBody>
      </p:sp>
      <p:sp>
        <p:nvSpPr>
          <p:cNvPr id="12294" name="Rectangle 14">
            <a:extLst>
              <a:ext uri="{FF2B5EF4-FFF2-40B4-BE49-F238E27FC236}">
                <a16:creationId xmlns:a16="http://schemas.microsoft.com/office/drawing/2014/main" id="{8A602AAF-28D6-4749-8E1B-32AE7A0D83EB}"/>
              </a:ext>
            </a:extLst>
          </p:cNvPr>
          <p:cNvSpPr>
            <a:spLocks noChangeArrowheads="1"/>
          </p:cNvSpPr>
          <p:nvPr/>
        </p:nvSpPr>
        <p:spPr bwMode="auto">
          <a:xfrm>
            <a:off x="1565077" y="4328352"/>
            <a:ext cx="266700" cy="756643"/>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Registers</a:t>
            </a:r>
          </a:p>
        </p:txBody>
      </p:sp>
      <p:sp>
        <p:nvSpPr>
          <p:cNvPr id="2" name="Rectangle 4">
            <a:extLst>
              <a:ext uri="{FF2B5EF4-FFF2-40B4-BE49-F238E27FC236}">
                <a16:creationId xmlns:a16="http://schemas.microsoft.com/office/drawing/2014/main" id="{D0D86313-286F-4763-A92E-63E25E6F2E8D}"/>
              </a:ext>
            </a:extLst>
          </p:cNvPr>
          <p:cNvSpPr>
            <a:spLocks noChangeArrowheads="1"/>
          </p:cNvSpPr>
          <p:nvPr/>
        </p:nvSpPr>
        <p:spPr bwMode="auto">
          <a:xfrm>
            <a:off x="1485900" y="3081338"/>
            <a:ext cx="1514475" cy="963612"/>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Gill Sans Light"/>
            </a:endParaRPr>
          </a:p>
        </p:txBody>
      </p:sp>
      <p:sp>
        <p:nvSpPr>
          <p:cNvPr id="12295" name="Rectangle 5">
            <a:extLst>
              <a:ext uri="{FF2B5EF4-FFF2-40B4-BE49-F238E27FC236}">
                <a16:creationId xmlns:a16="http://schemas.microsoft.com/office/drawing/2014/main" id="{EF0B3F2F-A0F5-42F9-90DE-01487C0C72B0}"/>
              </a:ext>
            </a:extLst>
          </p:cNvPr>
          <p:cNvSpPr>
            <a:spLocks noChangeArrowheads="1"/>
          </p:cNvSpPr>
          <p:nvPr/>
        </p:nvSpPr>
        <p:spPr bwMode="auto">
          <a:xfrm>
            <a:off x="1541463" y="3068638"/>
            <a:ext cx="4445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Core</a:t>
            </a:r>
          </a:p>
        </p:txBody>
      </p:sp>
      <p:sp>
        <p:nvSpPr>
          <p:cNvPr id="12296" name="Rectangle 6">
            <a:extLst>
              <a:ext uri="{FF2B5EF4-FFF2-40B4-BE49-F238E27FC236}">
                <a16:creationId xmlns:a16="http://schemas.microsoft.com/office/drawing/2014/main" id="{6EACC669-6185-48B1-B406-EA69C2953D80}"/>
              </a:ext>
            </a:extLst>
          </p:cNvPr>
          <p:cNvSpPr>
            <a:spLocks noChangeArrowheads="1"/>
          </p:cNvSpPr>
          <p:nvPr/>
        </p:nvSpPr>
        <p:spPr bwMode="auto">
          <a:xfrm>
            <a:off x="1485900" y="4111625"/>
            <a:ext cx="1514475" cy="9731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Gill Sans Light"/>
            </a:endParaRPr>
          </a:p>
        </p:txBody>
      </p:sp>
      <p:sp>
        <p:nvSpPr>
          <p:cNvPr id="12297" name="Rectangle 7">
            <a:extLst>
              <a:ext uri="{FF2B5EF4-FFF2-40B4-BE49-F238E27FC236}">
                <a16:creationId xmlns:a16="http://schemas.microsoft.com/office/drawing/2014/main" id="{A84DFB8C-4E02-419B-8E34-B3EBC634A014}"/>
              </a:ext>
            </a:extLst>
          </p:cNvPr>
          <p:cNvSpPr>
            <a:spLocks noChangeArrowheads="1"/>
          </p:cNvSpPr>
          <p:nvPr/>
        </p:nvSpPr>
        <p:spPr bwMode="auto">
          <a:xfrm>
            <a:off x="1546225" y="4092575"/>
            <a:ext cx="44450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Core</a:t>
            </a:r>
          </a:p>
        </p:txBody>
      </p:sp>
      <p:sp>
        <p:nvSpPr>
          <p:cNvPr id="12298" name="Rectangle 8">
            <a:extLst>
              <a:ext uri="{FF2B5EF4-FFF2-40B4-BE49-F238E27FC236}">
                <a16:creationId xmlns:a16="http://schemas.microsoft.com/office/drawing/2014/main" id="{FD157383-9526-4783-A073-7D95103FF856}"/>
              </a:ext>
            </a:extLst>
          </p:cNvPr>
          <p:cNvSpPr>
            <a:spLocks noChangeArrowheads="1"/>
          </p:cNvSpPr>
          <p:nvPr/>
        </p:nvSpPr>
        <p:spPr bwMode="auto">
          <a:xfrm>
            <a:off x="5829300" y="2849563"/>
            <a:ext cx="985838" cy="2247900"/>
          </a:xfrm>
          <a:prstGeom prst="rect">
            <a:avLst/>
          </a:prstGeom>
          <a:solidFill>
            <a:srgbClr val="C0D2FE"/>
          </a:solidFill>
          <a:ln w="254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dirty="0">
                <a:latin typeface="Gill Sans Light"/>
              </a:rPr>
              <a:t>Secondary</a:t>
            </a:r>
            <a:br>
              <a:rPr lang="en-US" altLang="en-US" sz="1200" dirty="0">
                <a:latin typeface="Gill Sans Light"/>
              </a:rPr>
            </a:br>
            <a:r>
              <a:rPr lang="en-US" altLang="en-US" sz="1200" dirty="0">
                <a:latin typeface="Gill Sans Light"/>
              </a:rPr>
              <a:t> Storage </a:t>
            </a:r>
            <a:br>
              <a:rPr lang="en-US" altLang="en-US" sz="1200" dirty="0">
                <a:latin typeface="Gill Sans Light"/>
              </a:rPr>
            </a:br>
            <a:r>
              <a:rPr lang="en-US" altLang="en-US" sz="1200" dirty="0">
                <a:latin typeface="Gill Sans Light"/>
              </a:rPr>
              <a:t>(HHD)</a:t>
            </a:r>
          </a:p>
        </p:txBody>
      </p:sp>
      <p:sp>
        <p:nvSpPr>
          <p:cNvPr id="12299" name="Rectangle 10">
            <a:extLst>
              <a:ext uri="{FF2B5EF4-FFF2-40B4-BE49-F238E27FC236}">
                <a16:creationId xmlns:a16="http://schemas.microsoft.com/office/drawing/2014/main" id="{46045103-DD55-422E-98AB-884FE42578A8}"/>
              </a:ext>
            </a:extLst>
          </p:cNvPr>
          <p:cNvSpPr>
            <a:spLocks noChangeArrowheads="1"/>
          </p:cNvSpPr>
          <p:nvPr/>
        </p:nvSpPr>
        <p:spPr bwMode="auto">
          <a:xfrm>
            <a:off x="1371600" y="2771775"/>
            <a:ext cx="2282825" cy="239553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800">
              <a:latin typeface="Gill Sans Light"/>
            </a:endParaRPr>
          </a:p>
        </p:txBody>
      </p:sp>
      <p:sp>
        <p:nvSpPr>
          <p:cNvPr id="12300" name="Rectangle 11">
            <a:extLst>
              <a:ext uri="{FF2B5EF4-FFF2-40B4-BE49-F238E27FC236}">
                <a16:creationId xmlns:a16="http://schemas.microsoft.com/office/drawing/2014/main" id="{2AE7A81A-615C-47F4-9A19-ACD8127FC0E2}"/>
              </a:ext>
            </a:extLst>
          </p:cNvPr>
          <p:cNvSpPr>
            <a:spLocks noChangeArrowheads="1"/>
          </p:cNvSpPr>
          <p:nvPr/>
        </p:nvSpPr>
        <p:spPr bwMode="auto">
          <a:xfrm>
            <a:off x="1889125" y="2786063"/>
            <a:ext cx="723900"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Processor</a:t>
            </a:r>
          </a:p>
        </p:txBody>
      </p:sp>
      <p:sp>
        <p:nvSpPr>
          <p:cNvPr id="12301" name="Line 12">
            <a:extLst>
              <a:ext uri="{FF2B5EF4-FFF2-40B4-BE49-F238E27FC236}">
                <a16:creationId xmlns:a16="http://schemas.microsoft.com/office/drawing/2014/main" id="{51904A69-6617-448A-9A02-C586EED89BD0}"/>
              </a:ext>
            </a:extLst>
          </p:cNvPr>
          <p:cNvSpPr>
            <a:spLocks noChangeShapeType="1"/>
          </p:cNvSpPr>
          <p:nvPr/>
        </p:nvSpPr>
        <p:spPr bwMode="auto">
          <a:xfrm flipV="1">
            <a:off x="2241550" y="2849563"/>
            <a:ext cx="3587750" cy="14779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2" name="Line 13">
            <a:extLst>
              <a:ext uri="{FF2B5EF4-FFF2-40B4-BE49-F238E27FC236}">
                <a16:creationId xmlns:a16="http://schemas.microsoft.com/office/drawing/2014/main" id="{5F2DC059-2511-4C2D-8455-6E4DB6991B79}"/>
              </a:ext>
            </a:extLst>
          </p:cNvPr>
          <p:cNvSpPr>
            <a:spLocks noChangeShapeType="1"/>
          </p:cNvSpPr>
          <p:nvPr/>
        </p:nvSpPr>
        <p:spPr bwMode="auto">
          <a:xfrm>
            <a:off x="1893888" y="5089525"/>
            <a:ext cx="3908425" cy="7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303" name="Rectangle 18">
            <a:extLst>
              <a:ext uri="{FF2B5EF4-FFF2-40B4-BE49-F238E27FC236}">
                <a16:creationId xmlns:a16="http://schemas.microsoft.com/office/drawing/2014/main" id="{03D4FB7B-E864-4FCA-BEFE-A85A0040E047}"/>
              </a:ext>
            </a:extLst>
          </p:cNvPr>
          <p:cNvSpPr>
            <a:spLocks noChangeArrowheads="1"/>
          </p:cNvSpPr>
          <p:nvPr/>
        </p:nvSpPr>
        <p:spPr bwMode="auto">
          <a:xfrm>
            <a:off x="3825875" y="3675063"/>
            <a:ext cx="727075" cy="1422400"/>
          </a:xfrm>
          <a:prstGeom prst="rect">
            <a:avLst/>
          </a:prstGeom>
          <a:solidFill>
            <a:srgbClr val="C0D2FE"/>
          </a:solidFill>
          <a:ln w="254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Main</a:t>
            </a:r>
          </a:p>
          <a:p>
            <a:pPr>
              <a:spcBef>
                <a:spcPct val="0"/>
              </a:spcBef>
              <a:buFontTx/>
              <a:buNone/>
            </a:pPr>
            <a:r>
              <a:rPr lang="en-US" altLang="ko-KR" sz="1200">
                <a:latin typeface="Gill Sans Light"/>
                <a:ea typeface="Gulim" panose="020B0600000101010101" pitchFamily="34" charset="-127"/>
              </a:rPr>
              <a:t>Memory</a:t>
            </a:r>
          </a:p>
          <a:p>
            <a:pPr>
              <a:spcBef>
                <a:spcPct val="0"/>
              </a:spcBef>
              <a:buFontTx/>
              <a:buNone/>
            </a:pPr>
            <a:r>
              <a:rPr lang="en-US" altLang="ko-KR" sz="1200">
                <a:latin typeface="Gill Sans Light"/>
                <a:ea typeface="Gulim" panose="020B0600000101010101" pitchFamily="34" charset="-127"/>
              </a:rPr>
              <a:t>(DRAM)</a:t>
            </a:r>
          </a:p>
          <a:p>
            <a:pPr>
              <a:spcBef>
                <a:spcPct val="0"/>
              </a:spcBef>
              <a:buFontTx/>
              <a:buNone/>
            </a:pPr>
            <a:endParaRPr lang="en-US" altLang="en-US" sz="1200">
              <a:latin typeface="Gill Sans Light"/>
            </a:endParaRPr>
          </a:p>
        </p:txBody>
      </p:sp>
      <p:sp>
        <p:nvSpPr>
          <p:cNvPr id="12304" name="Rectangle 22">
            <a:extLst>
              <a:ext uri="{FF2B5EF4-FFF2-40B4-BE49-F238E27FC236}">
                <a16:creationId xmlns:a16="http://schemas.microsoft.com/office/drawing/2014/main" id="{28CD7A79-ECA9-4577-8BE7-B189C9361CEB}"/>
              </a:ext>
            </a:extLst>
          </p:cNvPr>
          <p:cNvSpPr>
            <a:spLocks noChangeArrowheads="1"/>
          </p:cNvSpPr>
          <p:nvPr/>
        </p:nvSpPr>
        <p:spPr bwMode="auto">
          <a:xfrm>
            <a:off x="2030413" y="5268913"/>
            <a:ext cx="2143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a:t>
            </a:r>
          </a:p>
        </p:txBody>
      </p:sp>
      <p:sp>
        <p:nvSpPr>
          <p:cNvPr id="12305" name="Rectangle 23">
            <a:extLst>
              <a:ext uri="{FF2B5EF4-FFF2-40B4-BE49-F238E27FC236}">
                <a16:creationId xmlns:a16="http://schemas.microsoft.com/office/drawing/2014/main" id="{FA9D20BE-D3F2-4B5F-BE08-6A76198F5C35}"/>
              </a:ext>
            </a:extLst>
          </p:cNvPr>
          <p:cNvSpPr>
            <a:spLocks noChangeArrowheads="1"/>
          </p:cNvSpPr>
          <p:nvPr/>
        </p:nvSpPr>
        <p:spPr bwMode="auto">
          <a:xfrm>
            <a:off x="5946775" y="5199063"/>
            <a:ext cx="981075"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10,000,000 </a:t>
            </a:r>
          </a:p>
          <a:p>
            <a:pPr>
              <a:spcBef>
                <a:spcPct val="0"/>
              </a:spcBef>
              <a:buFontTx/>
              <a:buNone/>
            </a:pPr>
            <a:r>
              <a:rPr lang="en-US" altLang="ko-KR" sz="1200">
                <a:latin typeface="Gill Sans Light"/>
                <a:ea typeface="Gulim" panose="020B0600000101010101" pitchFamily="34" charset="-127"/>
              </a:rPr>
              <a:t>   (10 ms)</a:t>
            </a:r>
          </a:p>
        </p:txBody>
      </p:sp>
      <p:sp>
        <p:nvSpPr>
          <p:cNvPr id="12306" name="Rectangle 24">
            <a:extLst>
              <a:ext uri="{FF2B5EF4-FFF2-40B4-BE49-F238E27FC236}">
                <a16:creationId xmlns:a16="http://schemas.microsoft.com/office/drawing/2014/main" id="{D210BDCD-AF31-493D-AB7F-31DCE34A7EBB}"/>
              </a:ext>
            </a:extLst>
          </p:cNvPr>
          <p:cNvSpPr>
            <a:spLocks noChangeArrowheads="1"/>
          </p:cNvSpPr>
          <p:nvPr/>
        </p:nvSpPr>
        <p:spPr bwMode="auto">
          <a:xfrm>
            <a:off x="738188" y="5278438"/>
            <a:ext cx="79533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Speed (ns):</a:t>
            </a:r>
          </a:p>
        </p:txBody>
      </p:sp>
      <p:sp>
        <p:nvSpPr>
          <p:cNvPr id="12307" name="Rectangle 25">
            <a:extLst>
              <a:ext uri="{FF2B5EF4-FFF2-40B4-BE49-F238E27FC236}">
                <a16:creationId xmlns:a16="http://schemas.microsoft.com/office/drawing/2014/main" id="{3F77E4DD-1A75-4D08-AA53-ED8B89CDA94C}"/>
              </a:ext>
            </a:extLst>
          </p:cNvPr>
          <p:cNvSpPr>
            <a:spLocks noChangeArrowheads="1"/>
          </p:cNvSpPr>
          <p:nvPr/>
        </p:nvSpPr>
        <p:spPr bwMode="auto">
          <a:xfrm>
            <a:off x="3098800" y="5264150"/>
            <a:ext cx="4921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10-30</a:t>
            </a:r>
          </a:p>
        </p:txBody>
      </p:sp>
      <p:sp>
        <p:nvSpPr>
          <p:cNvPr id="12308" name="Rectangle 26">
            <a:extLst>
              <a:ext uri="{FF2B5EF4-FFF2-40B4-BE49-F238E27FC236}">
                <a16:creationId xmlns:a16="http://schemas.microsoft.com/office/drawing/2014/main" id="{9D5A04FC-3A9D-45D6-A430-6A0FAC1CE9A3}"/>
              </a:ext>
            </a:extLst>
          </p:cNvPr>
          <p:cNvSpPr>
            <a:spLocks noChangeArrowheads="1"/>
          </p:cNvSpPr>
          <p:nvPr/>
        </p:nvSpPr>
        <p:spPr bwMode="auto">
          <a:xfrm>
            <a:off x="3963988" y="5268913"/>
            <a:ext cx="420687"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a:t>
            </a:r>
          </a:p>
        </p:txBody>
      </p:sp>
      <p:sp>
        <p:nvSpPr>
          <p:cNvPr id="12309" name="Rectangle 27">
            <a:extLst>
              <a:ext uri="{FF2B5EF4-FFF2-40B4-BE49-F238E27FC236}">
                <a16:creationId xmlns:a16="http://schemas.microsoft.com/office/drawing/2014/main" id="{0C2EF37A-D6A5-4DD5-B87D-A0DE390147A4}"/>
              </a:ext>
            </a:extLst>
          </p:cNvPr>
          <p:cNvSpPr>
            <a:spLocks noChangeArrowheads="1"/>
          </p:cNvSpPr>
          <p:nvPr/>
        </p:nvSpPr>
        <p:spPr bwMode="auto">
          <a:xfrm>
            <a:off x="1466850" y="5600700"/>
            <a:ext cx="504825"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100Bs</a:t>
            </a:r>
          </a:p>
        </p:txBody>
      </p:sp>
      <p:sp>
        <p:nvSpPr>
          <p:cNvPr id="12310" name="Rectangle 29">
            <a:extLst>
              <a:ext uri="{FF2B5EF4-FFF2-40B4-BE49-F238E27FC236}">
                <a16:creationId xmlns:a16="http://schemas.microsoft.com/office/drawing/2014/main" id="{A3826C92-9241-44BE-86FB-4205F6F5E454}"/>
              </a:ext>
            </a:extLst>
          </p:cNvPr>
          <p:cNvSpPr>
            <a:spLocks noChangeArrowheads="1"/>
          </p:cNvSpPr>
          <p:nvPr/>
        </p:nvSpPr>
        <p:spPr bwMode="auto">
          <a:xfrm>
            <a:off x="628650" y="5600700"/>
            <a:ext cx="8366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Size (bytes):</a:t>
            </a:r>
          </a:p>
        </p:txBody>
      </p:sp>
      <p:sp>
        <p:nvSpPr>
          <p:cNvPr id="12311" name="Rectangle 30">
            <a:extLst>
              <a:ext uri="{FF2B5EF4-FFF2-40B4-BE49-F238E27FC236}">
                <a16:creationId xmlns:a16="http://schemas.microsoft.com/office/drawing/2014/main" id="{619A9E5D-9BDC-4077-B28B-6B61AE38CA01}"/>
              </a:ext>
            </a:extLst>
          </p:cNvPr>
          <p:cNvSpPr>
            <a:spLocks noChangeArrowheads="1"/>
          </p:cNvSpPr>
          <p:nvPr/>
        </p:nvSpPr>
        <p:spPr bwMode="auto">
          <a:xfrm>
            <a:off x="3213100" y="5584825"/>
            <a:ext cx="392113"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MBs</a:t>
            </a:r>
          </a:p>
        </p:txBody>
      </p:sp>
      <p:sp>
        <p:nvSpPr>
          <p:cNvPr id="12312" name="Rectangle 31">
            <a:extLst>
              <a:ext uri="{FF2B5EF4-FFF2-40B4-BE49-F238E27FC236}">
                <a16:creationId xmlns:a16="http://schemas.microsoft.com/office/drawing/2014/main" id="{9B95F8BA-ECDD-4163-B436-C7C38819EF18}"/>
              </a:ext>
            </a:extLst>
          </p:cNvPr>
          <p:cNvSpPr>
            <a:spLocks noChangeArrowheads="1"/>
          </p:cNvSpPr>
          <p:nvPr/>
        </p:nvSpPr>
        <p:spPr bwMode="auto">
          <a:xfrm>
            <a:off x="4008438" y="5575300"/>
            <a:ext cx="43497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GBs</a:t>
            </a:r>
          </a:p>
        </p:txBody>
      </p:sp>
      <p:sp>
        <p:nvSpPr>
          <p:cNvPr id="12313" name="Rectangle 36">
            <a:extLst>
              <a:ext uri="{FF2B5EF4-FFF2-40B4-BE49-F238E27FC236}">
                <a16:creationId xmlns:a16="http://schemas.microsoft.com/office/drawing/2014/main" id="{2A32ACB3-A9D2-42AE-857E-3D43C13E8E94}"/>
              </a:ext>
            </a:extLst>
          </p:cNvPr>
          <p:cNvSpPr>
            <a:spLocks noChangeArrowheads="1"/>
          </p:cNvSpPr>
          <p:nvPr/>
        </p:nvSpPr>
        <p:spPr bwMode="auto">
          <a:xfrm>
            <a:off x="6115050" y="5543550"/>
            <a:ext cx="361950"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TBs</a:t>
            </a:r>
          </a:p>
        </p:txBody>
      </p:sp>
      <p:sp>
        <p:nvSpPr>
          <p:cNvPr id="34" name="Rectangle 14">
            <a:extLst>
              <a:ext uri="{FF2B5EF4-FFF2-40B4-BE49-F238E27FC236}">
                <a16:creationId xmlns:a16="http://schemas.microsoft.com/office/drawing/2014/main" id="{7EC76FB9-9103-45DF-91A5-44CCCFA41BE5}"/>
              </a:ext>
            </a:extLst>
          </p:cNvPr>
          <p:cNvSpPr>
            <a:spLocks noChangeArrowheads="1"/>
          </p:cNvSpPr>
          <p:nvPr/>
        </p:nvSpPr>
        <p:spPr bwMode="auto">
          <a:xfrm>
            <a:off x="1546053" y="3303994"/>
            <a:ext cx="266700" cy="741964"/>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Registers</a:t>
            </a:r>
          </a:p>
        </p:txBody>
      </p:sp>
      <p:sp>
        <p:nvSpPr>
          <p:cNvPr id="35" name="Rectangle 14">
            <a:extLst>
              <a:ext uri="{FF2B5EF4-FFF2-40B4-BE49-F238E27FC236}">
                <a16:creationId xmlns:a16="http://schemas.microsoft.com/office/drawing/2014/main" id="{F471712C-1196-4421-A6E6-C97CC20A6500}"/>
              </a:ext>
            </a:extLst>
          </p:cNvPr>
          <p:cNvSpPr>
            <a:spLocks noChangeArrowheads="1"/>
          </p:cNvSpPr>
          <p:nvPr/>
        </p:nvSpPr>
        <p:spPr bwMode="auto">
          <a:xfrm>
            <a:off x="2018110" y="3303993"/>
            <a:ext cx="266700" cy="741964"/>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L1 Cache</a:t>
            </a:r>
          </a:p>
        </p:txBody>
      </p:sp>
      <p:sp>
        <p:nvSpPr>
          <p:cNvPr id="36" name="Rectangle 14">
            <a:extLst>
              <a:ext uri="{FF2B5EF4-FFF2-40B4-BE49-F238E27FC236}">
                <a16:creationId xmlns:a16="http://schemas.microsoft.com/office/drawing/2014/main" id="{7AC220B8-24E8-43C4-A013-B5A495BDF8EA}"/>
              </a:ext>
            </a:extLst>
          </p:cNvPr>
          <p:cNvSpPr>
            <a:spLocks noChangeArrowheads="1"/>
          </p:cNvSpPr>
          <p:nvPr/>
        </p:nvSpPr>
        <p:spPr bwMode="auto">
          <a:xfrm>
            <a:off x="2019300" y="4328353"/>
            <a:ext cx="266700" cy="751109"/>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L1 Cache</a:t>
            </a:r>
          </a:p>
        </p:txBody>
      </p:sp>
      <p:sp>
        <p:nvSpPr>
          <p:cNvPr id="38" name="Rectangle 14">
            <a:extLst>
              <a:ext uri="{FF2B5EF4-FFF2-40B4-BE49-F238E27FC236}">
                <a16:creationId xmlns:a16="http://schemas.microsoft.com/office/drawing/2014/main" id="{4FF56734-2787-4F62-BA7E-85444418C57B}"/>
              </a:ext>
            </a:extLst>
          </p:cNvPr>
          <p:cNvSpPr>
            <a:spLocks noChangeArrowheads="1"/>
          </p:cNvSpPr>
          <p:nvPr/>
        </p:nvSpPr>
        <p:spPr bwMode="auto">
          <a:xfrm>
            <a:off x="2530079" y="4203510"/>
            <a:ext cx="266700" cy="8814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L2 Cache</a:t>
            </a:r>
          </a:p>
        </p:txBody>
      </p:sp>
      <p:sp>
        <p:nvSpPr>
          <p:cNvPr id="39" name="Rectangle 14">
            <a:extLst>
              <a:ext uri="{FF2B5EF4-FFF2-40B4-BE49-F238E27FC236}">
                <a16:creationId xmlns:a16="http://schemas.microsoft.com/office/drawing/2014/main" id="{156DABAE-6E20-4917-BCD9-E87FCBE88C36}"/>
              </a:ext>
            </a:extLst>
          </p:cNvPr>
          <p:cNvSpPr>
            <a:spLocks noChangeArrowheads="1"/>
          </p:cNvSpPr>
          <p:nvPr/>
        </p:nvSpPr>
        <p:spPr bwMode="auto">
          <a:xfrm>
            <a:off x="2527697" y="3145044"/>
            <a:ext cx="266700" cy="881485"/>
          </a:xfrm>
          <a:prstGeom prst="rect">
            <a:avLst/>
          </a:prstGeom>
          <a:solidFill>
            <a:srgbClr val="C0D2FE"/>
          </a:solidFill>
          <a:ln w="25400">
            <a:solidFill>
              <a:schemeClr val="tx1"/>
            </a:solidFill>
            <a:miter lim="800000"/>
            <a:headEnd/>
            <a:tailEnd/>
          </a:ln>
        </p:spPr>
        <p:txBody>
          <a:bodyPr wrap="none" anchor="ctr">
            <a:scene3d>
              <a:camera prst="orthographicFront">
                <a:rot lat="0" lon="0" rev="16200000"/>
              </a:camera>
              <a:lightRig rig="threePt" dir="t"/>
            </a:scene3d>
          </a:bodyPr>
          <a:lstStyle/>
          <a:p>
            <a:pPr algn="ctr">
              <a:defRPr/>
            </a:pPr>
            <a:r>
              <a:rPr lang="en-US" sz="1200" dirty="0">
                <a:latin typeface="Gill Sans Light"/>
                <a:cs typeface="Helvetica" charset="0"/>
              </a:rPr>
              <a:t>L2 Cache</a:t>
            </a:r>
          </a:p>
        </p:txBody>
      </p:sp>
      <p:sp>
        <p:nvSpPr>
          <p:cNvPr id="12319" name="Rectangle 22">
            <a:extLst>
              <a:ext uri="{FF2B5EF4-FFF2-40B4-BE49-F238E27FC236}">
                <a16:creationId xmlns:a16="http://schemas.microsoft.com/office/drawing/2014/main" id="{6FD459F5-9962-44E8-871F-E5BE0ABA3B5E}"/>
              </a:ext>
            </a:extLst>
          </p:cNvPr>
          <p:cNvSpPr>
            <a:spLocks noChangeArrowheads="1"/>
          </p:cNvSpPr>
          <p:nvPr/>
        </p:nvSpPr>
        <p:spPr bwMode="auto">
          <a:xfrm>
            <a:off x="1582738" y="5268913"/>
            <a:ext cx="3159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0.3</a:t>
            </a:r>
          </a:p>
        </p:txBody>
      </p:sp>
      <p:sp>
        <p:nvSpPr>
          <p:cNvPr id="12320" name="Rectangle 22">
            <a:extLst>
              <a:ext uri="{FF2B5EF4-FFF2-40B4-BE49-F238E27FC236}">
                <a16:creationId xmlns:a16="http://schemas.microsoft.com/office/drawing/2014/main" id="{F13CFEA7-150B-4A05-9907-E3477E177EFD}"/>
              </a:ext>
            </a:extLst>
          </p:cNvPr>
          <p:cNvSpPr>
            <a:spLocks noChangeArrowheads="1"/>
          </p:cNvSpPr>
          <p:nvPr/>
        </p:nvSpPr>
        <p:spPr bwMode="auto">
          <a:xfrm>
            <a:off x="2582863" y="5268913"/>
            <a:ext cx="214312" cy="252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3</a:t>
            </a:r>
          </a:p>
        </p:txBody>
      </p:sp>
      <p:sp>
        <p:nvSpPr>
          <p:cNvPr id="12321" name="Rectangle 27">
            <a:extLst>
              <a:ext uri="{FF2B5EF4-FFF2-40B4-BE49-F238E27FC236}">
                <a16:creationId xmlns:a16="http://schemas.microsoft.com/office/drawing/2014/main" id="{E14E04EA-8DBE-4768-8B0A-DE101E89C09D}"/>
              </a:ext>
            </a:extLst>
          </p:cNvPr>
          <p:cNvSpPr>
            <a:spLocks noChangeArrowheads="1"/>
          </p:cNvSpPr>
          <p:nvPr/>
        </p:nvSpPr>
        <p:spPr bwMode="auto">
          <a:xfrm>
            <a:off x="1943100" y="5600700"/>
            <a:ext cx="490538" cy="25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10kBs</a:t>
            </a:r>
          </a:p>
        </p:txBody>
      </p:sp>
      <p:sp>
        <p:nvSpPr>
          <p:cNvPr id="12322" name="Rectangle 27">
            <a:extLst>
              <a:ext uri="{FF2B5EF4-FFF2-40B4-BE49-F238E27FC236}">
                <a16:creationId xmlns:a16="http://schemas.microsoft.com/office/drawing/2014/main" id="{EB6B26D0-5E2E-4484-A523-FCF7200A48B8}"/>
              </a:ext>
            </a:extLst>
          </p:cNvPr>
          <p:cNvSpPr>
            <a:spLocks noChangeArrowheads="1"/>
          </p:cNvSpPr>
          <p:nvPr/>
        </p:nvSpPr>
        <p:spPr bwMode="auto">
          <a:xfrm>
            <a:off x="2490788" y="5588000"/>
            <a:ext cx="568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100kBs</a:t>
            </a:r>
          </a:p>
        </p:txBody>
      </p:sp>
      <p:sp>
        <p:nvSpPr>
          <p:cNvPr id="12323" name="Rectangle 8">
            <a:extLst>
              <a:ext uri="{FF2B5EF4-FFF2-40B4-BE49-F238E27FC236}">
                <a16:creationId xmlns:a16="http://schemas.microsoft.com/office/drawing/2014/main" id="{E2432DA8-2470-4F95-A9D8-61CC6A25F10F}"/>
              </a:ext>
            </a:extLst>
          </p:cNvPr>
          <p:cNvSpPr>
            <a:spLocks noChangeArrowheads="1"/>
          </p:cNvSpPr>
          <p:nvPr/>
        </p:nvSpPr>
        <p:spPr bwMode="auto">
          <a:xfrm>
            <a:off x="4743450" y="3297238"/>
            <a:ext cx="857250" cy="1787525"/>
          </a:xfrm>
          <a:prstGeom prst="rect">
            <a:avLst/>
          </a:prstGeom>
          <a:solidFill>
            <a:srgbClr val="C0D2FE"/>
          </a:solidFill>
          <a:ln w="25400">
            <a:solidFill>
              <a:schemeClr val="tx1"/>
            </a:solidFill>
            <a:miter lim="800000"/>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pPr>
            <a:r>
              <a:rPr lang="en-US" altLang="en-US" sz="1200">
                <a:latin typeface="Gill Sans Light"/>
              </a:rPr>
              <a:t>Secondary</a:t>
            </a:r>
            <a:br>
              <a:rPr lang="en-US" altLang="en-US" sz="1200">
                <a:latin typeface="Gill Sans Light"/>
              </a:rPr>
            </a:br>
            <a:r>
              <a:rPr lang="en-US" altLang="en-US" sz="1200">
                <a:latin typeface="Gill Sans Light"/>
              </a:rPr>
              <a:t> Storage </a:t>
            </a:r>
            <a:br>
              <a:rPr lang="en-US" altLang="en-US" sz="1200">
                <a:latin typeface="Gill Sans Light"/>
              </a:rPr>
            </a:br>
            <a:r>
              <a:rPr lang="en-US" altLang="en-US" sz="1200">
                <a:latin typeface="Gill Sans Light"/>
              </a:rPr>
              <a:t>(SSD)</a:t>
            </a:r>
          </a:p>
        </p:txBody>
      </p:sp>
      <p:sp>
        <p:nvSpPr>
          <p:cNvPr id="12324" name="Rectangle 26">
            <a:extLst>
              <a:ext uri="{FF2B5EF4-FFF2-40B4-BE49-F238E27FC236}">
                <a16:creationId xmlns:a16="http://schemas.microsoft.com/office/drawing/2014/main" id="{69AED08B-393F-4DCC-A2CB-7FC9E99BF207}"/>
              </a:ext>
            </a:extLst>
          </p:cNvPr>
          <p:cNvSpPr>
            <a:spLocks noChangeArrowheads="1"/>
          </p:cNvSpPr>
          <p:nvPr/>
        </p:nvSpPr>
        <p:spPr bwMode="auto">
          <a:xfrm>
            <a:off x="4857750" y="5199063"/>
            <a:ext cx="8001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100,000</a:t>
            </a:r>
            <a:br>
              <a:rPr lang="en-US" altLang="ko-KR" sz="1200">
                <a:latin typeface="Gill Sans Light"/>
                <a:ea typeface="Gulim" panose="020B0600000101010101" pitchFamily="34" charset="-127"/>
              </a:rPr>
            </a:br>
            <a:r>
              <a:rPr lang="en-US" altLang="ko-KR" sz="1200">
                <a:latin typeface="Gill Sans Light"/>
                <a:ea typeface="Gulim" panose="020B0600000101010101" pitchFamily="34" charset="-127"/>
              </a:rPr>
              <a:t>(0.1 ms)</a:t>
            </a:r>
          </a:p>
        </p:txBody>
      </p:sp>
      <p:sp>
        <p:nvSpPr>
          <p:cNvPr id="12325" name="Rectangle 31">
            <a:extLst>
              <a:ext uri="{FF2B5EF4-FFF2-40B4-BE49-F238E27FC236}">
                <a16:creationId xmlns:a16="http://schemas.microsoft.com/office/drawing/2014/main" id="{A78B6DEF-A08B-4B3B-982B-C68B366A50AB}"/>
              </a:ext>
            </a:extLst>
          </p:cNvPr>
          <p:cNvSpPr>
            <a:spLocks noChangeArrowheads="1"/>
          </p:cNvSpPr>
          <p:nvPr/>
        </p:nvSpPr>
        <p:spPr bwMode="auto">
          <a:xfrm>
            <a:off x="4879975" y="5575300"/>
            <a:ext cx="7207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66" tIns="33338" rIns="67866" bIns="33338">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r>
              <a:rPr lang="en-US" altLang="ko-KR" sz="1200">
                <a:latin typeface="Gill Sans Light"/>
                <a:ea typeface="Gulim" panose="020B0600000101010101" pitchFamily="34" charset="-127"/>
              </a:rPr>
              <a:t>100GBs</a:t>
            </a:r>
          </a:p>
        </p:txBody>
      </p:sp>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13892</TotalTime>
  <Words>3494</Words>
  <Application>Microsoft Office PowerPoint</Application>
  <PresentationFormat>On-screen Show (4:3)</PresentationFormat>
  <Paragraphs>593</Paragraphs>
  <Slides>54</Slides>
  <Notes>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3" baseType="lpstr">
      <vt:lpstr>Gill Sans Light</vt:lpstr>
      <vt:lpstr>Arial</vt:lpstr>
      <vt:lpstr>Calibri</vt:lpstr>
      <vt:lpstr>Courier New</vt:lpstr>
      <vt:lpstr>Times</vt:lpstr>
      <vt:lpstr>Times New Roman</vt:lpstr>
      <vt:lpstr>Wingdings</vt:lpstr>
      <vt:lpstr>Office Theme</vt:lpstr>
      <vt:lpstr>Chart</vt:lpstr>
      <vt:lpstr> </vt:lpstr>
      <vt:lpstr>Motivation</vt:lpstr>
      <vt:lpstr>Motivation (cont.)</vt:lpstr>
      <vt:lpstr>Motivation (cont.)</vt:lpstr>
      <vt:lpstr>Multiway Search Trees (of order m)</vt:lpstr>
      <vt:lpstr>Definition of a B-Tree</vt:lpstr>
      <vt:lpstr>Traversing Very Large Datasets</vt:lpstr>
      <vt:lpstr>Memory Considerations</vt:lpstr>
      <vt:lpstr>Memory Hierarchy</vt:lpstr>
      <vt:lpstr>Minimizing Random Disk Access</vt:lpstr>
      <vt:lpstr>M-ary Search Tree</vt:lpstr>
      <vt:lpstr>B-Trees</vt:lpstr>
      <vt:lpstr>B-Tree Structure Properties</vt:lpstr>
      <vt:lpstr>B-Tree Example</vt:lpstr>
      <vt:lpstr>Constructing a B-tree</vt:lpstr>
      <vt:lpstr>Constructing a B-tree</vt:lpstr>
      <vt:lpstr>Constructing a B-tree</vt:lpstr>
      <vt:lpstr>Constructing a B-tree (contd.)</vt:lpstr>
      <vt:lpstr>Constructing a B-tree</vt:lpstr>
      <vt:lpstr>Inserting into a B-Tree</vt:lpstr>
      <vt:lpstr>Removal from a B-tree</vt:lpstr>
      <vt:lpstr>Removal from a B-tree</vt:lpstr>
      <vt:lpstr>Type #1: Simple leaf deletion</vt:lpstr>
      <vt:lpstr>Type #2: Simple non-leaf deletion</vt:lpstr>
      <vt:lpstr>Type #3: Enough siblings</vt:lpstr>
      <vt:lpstr>Type #3: Enough siblings</vt:lpstr>
      <vt:lpstr>Type #4:  Too few keys in node and its siblings</vt:lpstr>
      <vt:lpstr>Type #4:  Too few keys in node and its siblings</vt:lpstr>
      <vt:lpstr>Analysis of B-Trees</vt:lpstr>
      <vt:lpstr>Reasons for using B-Trees</vt:lpstr>
      <vt:lpstr>Comparing Trees</vt:lpstr>
      <vt:lpstr>What is a B+ Tree?</vt:lpstr>
      <vt:lpstr>Definition of a B+Tree </vt:lpstr>
      <vt:lpstr>B+ Tree Nodes</vt:lpstr>
      <vt:lpstr>B+ Tree Nodes</vt:lpstr>
      <vt:lpstr>Advantages of B+ tree usage for databases</vt:lpstr>
      <vt:lpstr>Searching</vt:lpstr>
      <vt:lpstr>Insertion</vt:lpstr>
      <vt:lpstr>Insertion</vt:lpstr>
      <vt:lpstr>Insertion</vt:lpstr>
      <vt:lpstr>Insertion</vt:lpstr>
      <vt:lpstr>Insertion</vt:lpstr>
      <vt:lpstr>Insertion</vt:lpstr>
      <vt:lpstr>Insertion</vt:lpstr>
      <vt:lpstr>Insertion</vt:lpstr>
      <vt:lpstr>Deletion</vt:lpstr>
      <vt:lpstr>Deletion</vt:lpstr>
      <vt:lpstr>Deletion</vt:lpstr>
      <vt:lpstr>Deletion</vt:lpstr>
      <vt:lpstr>Deletion</vt:lpstr>
      <vt:lpstr>Deletion</vt:lpstr>
      <vt:lpstr>Deletion</vt:lpstr>
      <vt:lpstr>Conclusion</vt:lpstr>
      <vt:lpstr>B+Trees and DBMS </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Steiner, Tom (T.G.)</dc:creator>
  <cp:lastModifiedBy>Guo, Jinhua</cp:lastModifiedBy>
  <cp:revision>57</cp:revision>
  <dcterms:created xsi:type="dcterms:W3CDTF">2014-10-06T17:32:50Z</dcterms:created>
  <dcterms:modified xsi:type="dcterms:W3CDTF">2021-06-07T20:25:06Z</dcterms:modified>
</cp:coreProperties>
</file>