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68"/>
  </p:notesMasterIdLst>
  <p:sldIdLst>
    <p:sldId id="257" r:id="rId3"/>
    <p:sldId id="258" r:id="rId4"/>
    <p:sldId id="259" r:id="rId5"/>
    <p:sldId id="260" r:id="rId6"/>
    <p:sldId id="261" r:id="rId7"/>
    <p:sldId id="262" r:id="rId8"/>
    <p:sldId id="263" r:id="rId9"/>
    <p:sldId id="264" r:id="rId10"/>
    <p:sldId id="265" r:id="rId11"/>
    <p:sldId id="266" r:id="rId12"/>
    <p:sldId id="267" r:id="rId13"/>
    <p:sldId id="324" r:id="rId14"/>
    <p:sldId id="325" r:id="rId15"/>
    <p:sldId id="270" r:id="rId16"/>
    <p:sldId id="271" r:id="rId17"/>
    <p:sldId id="272" r:id="rId18"/>
    <p:sldId id="32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301" r:id="rId43"/>
    <p:sldId id="297" r:id="rId44"/>
    <p:sldId id="299" r:id="rId45"/>
    <p:sldId id="300" r:id="rId46"/>
    <p:sldId id="298"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9" r:id="rId64"/>
    <p:sldId id="318" r:id="rId65"/>
    <p:sldId id="320" r:id="rId66"/>
    <p:sldId id="321"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p:cViewPr varScale="1">
        <p:scale>
          <a:sx n="99" d="100"/>
          <a:sy n="99" d="100"/>
        </p:scale>
        <p:origin x="931"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02B94D-C717-446B-9A52-5CF389472B40}" type="datetimeFigureOut">
              <a:rPr lang="en-US" smtClean="0"/>
              <a:t>3/10/2021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878B0A1-2622-4221-98A4-E64C8C46F9EC}" type="slidenum">
              <a:rPr lang="en-US" smtClean="0"/>
              <a:t>‹#›</a:t>
            </a:fld>
            <a:endParaRPr lang="en-US"/>
          </a:p>
        </p:txBody>
      </p:sp>
    </p:spTree>
    <p:extLst>
      <p:ext uri="{BB962C8B-B14F-4D97-AF65-F5344CB8AC3E}">
        <p14:creationId xmlns:p14="http://schemas.microsoft.com/office/powerpoint/2010/main" val="3469321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D96099C-F10D-4603-884A-D5E128A3A9EB}"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18974772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9231A2-2448-4D5F-81A0-7CFA35664BA8}"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362437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CD9585-13BD-46AC-ABD0-4B46B19AB030}"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106471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7"/>
          <p:cNvSpPr>
            <a:spLocks noGrp="1" noChangeArrowheads="1"/>
          </p:cNvSpPr>
          <p:nvPr>
            <p:ph type="dt" sz="half" idx="10"/>
          </p:nvPr>
        </p:nvSpPr>
        <p:spPr>
          <a:ln/>
        </p:spPr>
        <p:txBody>
          <a:bodyPr/>
          <a:lstStyle>
            <a:lvl1pPr>
              <a:defRPr/>
            </a:lvl1pPr>
          </a:lstStyle>
          <a:p>
            <a:pPr>
              <a:defRPr/>
            </a:pPr>
            <a:endParaRPr lang="en-US"/>
          </a:p>
        </p:txBody>
      </p:sp>
      <p:sp>
        <p:nvSpPr>
          <p:cNvPr id="3" name="Rectangle 28"/>
          <p:cNvSpPr>
            <a:spLocks noGrp="1" noChangeArrowheads="1"/>
          </p:cNvSpPr>
          <p:nvPr>
            <p:ph type="ftr" sz="quarter" idx="11"/>
          </p:nvPr>
        </p:nvSpPr>
        <p:spPr>
          <a:ln/>
        </p:spPr>
        <p:txBody>
          <a:bodyPr/>
          <a:lstStyle>
            <a:lvl1pPr>
              <a:defRPr/>
            </a:lvl1pPr>
          </a:lstStyle>
          <a:p>
            <a:pPr>
              <a:defRPr/>
            </a:pPr>
            <a:endParaRPr lang="en-US"/>
          </a:p>
        </p:txBody>
      </p:sp>
      <p:sp>
        <p:nvSpPr>
          <p:cNvPr id="4" name="Rectangle 29"/>
          <p:cNvSpPr>
            <a:spLocks noGrp="1" noChangeArrowheads="1"/>
          </p:cNvSpPr>
          <p:nvPr>
            <p:ph type="sldNum" sz="quarter" idx="12"/>
          </p:nvPr>
        </p:nvSpPr>
        <p:spPr>
          <a:ln/>
        </p:spPr>
        <p:txBody>
          <a:bodyPr/>
          <a:lstStyle>
            <a:lvl1pPr>
              <a:defRPr/>
            </a:lvl1pPr>
          </a:lstStyle>
          <a:p>
            <a:pPr>
              <a:defRPr/>
            </a:pPr>
            <a:fld id="{C40DDBD5-1DB7-48E4-A7AE-64A005F4E890}"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875FBC0-61A1-491D-A598-580FA3C4797D}"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12929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3FE33DB-7E69-42A2-9E1F-E1F3A1F17A22}" type="datetime1">
              <a:rPr lang="en-US" smtClean="0"/>
              <a:t>3/10/2021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187651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3C904-0BCF-4F49-B129-6E119FA5B74F}"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38811330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A830E8E-D8AC-4F34-9CBF-762FD4884118}" type="datetime1">
              <a:rPr lang="en-US" smtClean="0"/>
              <a:t>3/10/2021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950863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CD17E2-C871-4E40-A7C4-67691F439DE7}" type="datetime1">
              <a:rPr lang="en-US" smtClean="0"/>
              <a:t>3/10/2021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424719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8AF817-5626-4ABC-957C-B6EF1457878D}" type="datetime1">
              <a:rPr lang="en-US" smtClean="0"/>
              <a:t>3/10/2021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2616634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DE1DD-EBEF-42C1-ABA6-1FE3EE4A6BAD}"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401739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81A39E-A5BD-4A37-BFA8-68CE76A629B9}" type="datetime1">
              <a:rPr lang="en-US" smtClean="0"/>
              <a:t>3/10/2021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140605-A946-4158-B610-566C215CABE0}" type="slidenum">
              <a:rPr lang="en-US" smtClean="0"/>
              <a:t>‹#›</a:t>
            </a:fld>
            <a:endParaRPr lang="en-US"/>
          </a:p>
        </p:txBody>
      </p:sp>
    </p:spTree>
    <p:extLst>
      <p:ext uri="{BB962C8B-B14F-4D97-AF65-F5344CB8AC3E}">
        <p14:creationId xmlns:p14="http://schemas.microsoft.com/office/powerpoint/2010/main" val="3058634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66ABC1-7CCF-4BCE-9350-97347F9792D7}" type="datetime1">
              <a:rPr lang="en-US" smtClean="0"/>
              <a:t>3/10/2021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140605-A946-4158-B610-566C215CABE0}" type="slidenum">
              <a:rPr lang="en-US" smtClean="0"/>
              <a:t>‹#›</a:t>
            </a:fld>
            <a:endParaRPr lang="en-US"/>
          </a:p>
        </p:txBody>
      </p:sp>
    </p:spTree>
    <p:extLst>
      <p:ext uri="{BB962C8B-B14F-4D97-AF65-F5344CB8AC3E}">
        <p14:creationId xmlns:p14="http://schemas.microsoft.com/office/powerpoint/2010/main" val="1147318547"/>
      </p:ext>
    </p:extLst>
  </p:cSld>
  <p:clrMap bg1="lt1" tx1="dk1" bg2="lt2" tx2="dk2" accent1="accent1" accent2="accent2" accent3="accent3" accent4="accent4" accent5="accent5" accent6="accent6" hlink="hlink" folHlink="folHlink"/>
  <p:sldLayoutIdLst>
    <p:sldLayoutId id="2147483660" r:id="rId1"/>
    <p:sldLayoutId id="2147483650" r:id="rId2"/>
    <p:sldLayoutId id="2147483651" r:id="rId3"/>
    <p:sldLayoutId id="2147483652" r:id="rId4"/>
    <p:sldLayoutId id="2147483653" r:id="rId5"/>
    <p:sldLayoutId id="2147483654" r:id="rId6"/>
    <p:sldLayoutId id="2147483661"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a:outerShdw dist="107763" dir="2700000" algn="ctr" rotWithShape="0">
            <a:srgbClr val="000000"/>
          </a:outerShdw>
        </a:effectLst>
      </p:bgPr>
    </p:bg>
    <p:spTree>
      <p:nvGrpSpPr>
        <p:cNvPr id="1" name=""/>
        <p:cNvGrpSpPr/>
        <p:nvPr/>
      </p:nvGrpSpPr>
      <p:grpSpPr>
        <a:xfrm>
          <a:off x="0" y="0"/>
          <a:ext cx="0" cy="0"/>
          <a:chOff x="0" y="0"/>
          <a:chExt cx="0" cy="0"/>
        </a:xfrm>
      </p:grpSpPr>
      <p:grpSp>
        <p:nvGrpSpPr>
          <p:cNvPr id="30722" name="Group 2"/>
          <p:cNvGrpSpPr>
            <a:grpSpLocks/>
          </p:cNvGrpSpPr>
          <p:nvPr/>
        </p:nvGrpSpPr>
        <p:grpSpPr bwMode="auto">
          <a:xfrm>
            <a:off x="0" y="-4763"/>
            <a:ext cx="1063625" cy="6858001"/>
            <a:chOff x="0" y="-3"/>
            <a:chExt cx="670" cy="4320"/>
          </a:xfrm>
        </p:grpSpPr>
        <p:grpSp>
          <p:nvGrpSpPr>
            <p:cNvPr id="30728" name="Group 3"/>
            <p:cNvGrpSpPr>
              <a:grpSpLocks/>
            </p:cNvGrpSpPr>
            <p:nvPr/>
          </p:nvGrpSpPr>
          <p:grpSpPr bwMode="auto">
            <a:xfrm rot="16200000" flipH="1">
              <a:off x="-1815" y="1838"/>
              <a:ext cx="4320" cy="638"/>
              <a:chOff x="-2" y="1562"/>
              <a:chExt cx="5762" cy="638"/>
            </a:xfrm>
          </p:grpSpPr>
          <p:sp>
            <p:nvSpPr>
              <p:cNvPr id="3076" name="Freeform 4"/>
              <p:cNvSpPr>
                <a:spLocks/>
              </p:cNvSpPr>
              <p:nvPr/>
            </p:nvSpPr>
            <p:spPr bwMode="ltGray">
              <a:xfrm rot="-5400000">
                <a:off x="2554" y="-990"/>
                <a:ext cx="624" cy="5746"/>
              </a:xfrm>
              <a:custGeom>
                <a:avLst/>
                <a:gdLst/>
                <a:ahLst/>
                <a:cxnLst>
                  <a:cxn ang="0">
                    <a:pos x="0" y="0"/>
                  </a:cxn>
                  <a:cxn ang="0">
                    <a:pos x="0" y="720"/>
                  </a:cxn>
                  <a:cxn ang="0">
                    <a:pos x="1000" y="720"/>
                  </a:cxn>
                  <a:cxn ang="0">
                    <a:pos x="1000" y="0"/>
                  </a:cxn>
                  <a:cxn ang="0">
                    <a:pos x="0" y="0"/>
                  </a:cxn>
                </a:cxnLst>
                <a:rect l="0" t="0" r="r" b="b"/>
                <a:pathLst>
                  <a:path w="1000" h="720">
                    <a:moveTo>
                      <a:pt x="0" y="0"/>
                    </a:moveTo>
                    <a:lnTo>
                      <a:pt x="0" y="720"/>
                    </a:lnTo>
                    <a:lnTo>
                      <a:pt x="1000" y="720"/>
                    </a:lnTo>
                    <a:lnTo>
                      <a:pt x="1000" y="0"/>
                    </a:lnTo>
                    <a:lnTo>
                      <a:pt x="0" y="0"/>
                    </a:lnTo>
                    <a:close/>
                  </a:path>
                </a:pathLst>
              </a:custGeom>
              <a:solidFill>
                <a:schemeClr val="accent1"/>
              </a:solidFill>
              <a:ln w="9525">
                <a:noFill/>
                <a:round/>
                <a:headEnd/>
                <a:tailEnd/>
              </a:ln>
            </p:spPr>
            <p:txBody>
              <a:bodyPr wrap="none" anchor="ctr"/>
              <a:lstStyle/>
              <a:p>
                <a:pPr>
                  <a:defRPr/>
                </a:pPr>
                <a:endParaRPr lang="en-US"/>
              </a:p>
            </p:txBody>
          </p:sp>
          <p:sp>
            <p:nvSpPr>
              <p:cNvPr id="3077" name="Freeform 5"/>
              <p:cNvSpPr>
                <a:spLocks/>
              </p:cNvSpPr>
              <p:nvPr/>
            </p:nvSpPr>
            <p:spPr bwMode="ltGray">
              <a:xfrm rot="-5400000">
                <a:off x="1323" y="1669"/>
                <a:ext cx="624" cy="421"/>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78" name="Freeform 6"/>
              <p:cNvSpPr>
                <a:spLocks/>
              </p:cNvSpPr>
              <p:nvPr/>
            </p:nvSpPr>
            <p:spPr bwMode="ltGray">
              <a:xfrm rot="-5400000">
                <a:off x="962" y="1678"/>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w="9525">
                <a:noFill/>
                <a:round/>
                <a:headEnd/>
                <a:tailEnd/>
              </a:ln>
            </p:spPr>
            <p:txBody>
              <a:bodyPr wrap="none" anchor="ctr"/>
              <a:lstStyle/>
              <a:p>
                <a:pPr>
                  <a:defRPr/>
                </a:pPr>
                <a:endParaRPr lang="en-US"/>
              </a:p>
            </p:txBody>
          </p:sp>
          <p:sp>
            <p:nvSpPr>
              <p:cNvPr id="3079" name="Freeform 7"/>
              <p:cNvSpPr>
                <a:spLocks/>
              </p:cNvSpPr>
              <p:nvPr/>
            </p:nvSpPr>
            <p:spPr bwMode="ltGray">
              <a:xfrm rot="-5400000">
                <a:off x="-77" y="1762"/>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w="9525">
                <a:noFill/>
                <a:round/>
                <a:headEnd/>
                <a:tailEnd/>
              </a:ln>
            </p:spPr>
            <p:txBody>
              <a:bodyPr wrap="none" anchor="ctr"/>
              <a:lstStyle/>
              <a:p>
                <a:pPr>
                  <a:defRPr/>
                </a:pPr>
                <a:endParaRPr lang="en-US"/>
              </a:p>
            </p:txBody>
          </p:sp>
          <p:sp>
            <p:nvSpPr>
              <p:cNvPr id="3080" name="Freeform 8"/>
              <p:cNvSpPr>
                <a:spLocks/>
              </p:cNvSpPr>
              <p:nvPr/>
            </p:nvSpPr>
            <p:spPr bwMode="ltGray">
              <a:xfrm rot="-5400000">
                <a:off x="664" y="1733"/>
                <a:ext cx="624" cy="29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w="9525">
                <a:noFill/>
                <a:round/>
                <a:headEnd/>
                <a:tailEnd/>
              </a:ln>
            </p:spPr>
            <p:txBody>
              <a:bodyPr wrap="none" anchor="ctr"/>
              <a:lstStyle/>
              <a:p>
                <a:pPr>
                  <a:defRPr/>
                </a:pPr>
                <a:endParaRPr lang="en-US"/>
              </a:p>
            </p:txBody>
          </p:sp>
          <p:sp>
            <p:nvSpPr>
              <p:cNvPr id="3081" name="Freeform 9"/>
              <p:cNvSpPr>
                <a:spLocks/>
              </p:cNvSpPr>
              <p:nvPr/>
            </p:nvSpPr>
            <p:spPr bwMode="ltGray">
              <a:xfrm rot="-5400000">
                <a:off x="430" y="1699"/>
                <a:ext cx="624" cy="364"/>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82" name="Freeform 10"/>
              <p:cNvSpPr>
                <a:spLocks/>
              </p:cNvSpPr>
              <p:nvPr/>
            </p:nvSpPr>
            <p:spPr bwMode="ltGray">
              <a:xfrm rot="-5400000">
                <a:off x="143" y="1728"/>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sp>
            <p:nvSpPr>
              <p:cNvPr id="3083" name="Freeform 11"/>
              <p:cNvSpPr>
                <a:spLocks/>
              </p:cNvSpPr>
              <p:nvPr/>
            </p:nvSpPr>
            <p:spPr bwMode="ltGray">
              <a:xfrm rot="-5400000">
                <a:off x="3184" y="1655"/>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w="9525">
                <a:noFill/>
                <a:round/>
                <a:headEnd/>
                <a:tailEnd/>
              </a:ln>
            </p:spPr>
            <p:txBody>
              <a:bodyPr wrap="none" anchor="ctr"/>
              <a:lstStyle/>
              <a:p>
                <a:pPr>
                  <a:defRPr/>
                </a:pPr>
                <a:endParaRPr lang="en-US"/>
              </a:p>
            </p:txBody>
          </p:sp>
          <p:sp>
            <p:nvSpPr>
              <p:cNvPr id="3084" name="Freeform 12"/>
              <p:cNvSpPr>
                <a:spLocks/>
              </p:cNvSpPr>
              <p:nvPr/>
            </p:nvSpPr>
            <p:spPr bwMode="ltGray">
              <a:xfrm rot="-5400000">
                <a:off x="2870" y="1664"/>
                <a:ext cx="624" cy="421"/>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w="9525">
                <a:noFill/>
                <a:round/>
                <a:headEnd/>
                <a:tailEnd/>
              </a:ln>
            </p:spPr>
            <p:txBody>
              <a:bodyPr wrap="none" anchor="ctr"/>
              <a:lstStyle/>
              <a:p>
                <a:pPr>
                  <a:defRPr/>
                </a:pPr>
                <a:endParaRPr lang="en-US"/>
              </a:p>
            </p:txBody>
          </p:sp>
          <p:sp>
            <p:nvSpPr>
              <p:cNvPr id="3085" name="Freeform 13"/>
              <p:cNvSpPr>
                <a:spLocks/>
              </p:cNvSpPr>
              <p:nvPr/>
            </p:nvSpPr>
            <p:spPr bwMode="ltGray">
              <a:xfrm rot="-5400000">
                <a:off x="1829" y="1747"/>
                <a:ext cx="624" cy="256"/>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w="9525">
                <a:noFill/>
                <a:round/>
                <a:headEnd/>
                <a:tailEnd/>
              </a:ln>
            </p:spPr>
            <p:txBody>
              <a:bodyPr wrap="none" anchor="ctr"/>
              <a:lstStyle/>
              <a:p>
                <a:pPr>
                  <a:defRPr/>
                </a:pPr>
                <a:endParaRPr lang="en-US"/>
              </a:p>
            </p:txBody>
          </p:sp>
          <p:sp>
            <p:nvSpPr>
              <p:cNvPr id="3086" name="Freeform 14"/>
              <p:cNvSpPr>
                <a:spLocks/>
              </p:cNvSpPr>
              <p:nvPr/>
            </p:nvSpPr>
            <p:spPr bwMode="ltGray">
              <a:xfrm rot="-5400000">
                <a:off x="2538" y="1729"/>
                <a:ext cx="624" cy="292"/>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w="9525">
                <a:noFill/>
                <a:round/>
                <a:headEnd/>
                <a:tailEnd/>
              </a:ln>
            </p:spPr>
            <p:txBody>
              <a:bodyPr wrap="none" anchor="ctr"/>
              <a:lstStyle/>
              <a:p>
                <a:pPr>
                  <a:defRPr/>
                </a:pPr>
                <a:endParaRPr lang="en-US"/>
              </a:p>
            </p:txBody>
          </p:sp>
          <p:sp>
            <p:nvSpPr>
              <p:cNvPr id="3087" name="Freeform 15"/>
              <p:cNvSpPr>
                <a:spLocks/>
              </p:cNvSpPr>
              <p:nvPr/>
            </p:nvSpPr>
            <p:spPr bwMode="ltGray">
              <a:xfrm rot="-5400000">
                <a:off x="2330" y="169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88" name="Freeform 16"/>
              <p:cNvSpPr>
                <a:spLocks/>
              </p:cNvSpPr>
              <p:nvPr/>
            </p:nvSpPr>
            <p:spPr bwMode="ltGray">
              <a:xfrm rot="-5400000">
                <a:off x="2030" y="172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w="9525">
                <a:noFill/>
                <a:round/>
                <a:headEnd/>
                <a:tailEnd/>
              </a:ln>
            </p:spPr>
            <p:txBody>
              <a:bodyPr wrap="none" anchor="ctr"/>
              <a:lstStyle/>
              <a:p>
                <a:pPr>
                  <a:defRPr/>
                </a:pPr>
                <a:endParaRPr lang="en-US"/>
              </a:p>
            </p:txBody>
          </p:sp>
          <p:sp>
            <p:nvSpPr>
              <p:cNvPr id="3089" name="Freeform 17"/>
              <p:cNvSpPr>
                <a:spLocks/>
              </p:cNvSpPr>
              <p:nvPr/>
            </p:nvSpPr>
            <p:spPr bwMode="ltGray">
              <a:xfrm rot="-5400000">
                <a:off x="4052" y="1650"/>
                <a:ext cx="624" cy="420"/>
              </a:xfrm>
              <a:custGeom>
                <a:avLst/>
                <a:gdLst/>
                <a:ahLst/>
                <a:cxnLst>
                  <a:cxn ang="0">
                    <a:pos x="0" y="0"/>
                  </a:cxn>
                  <a:cxn ang="0">
                    <a:pos x="0" y="272"/>
                  </a:cxn>
                  <a:cxn ang="0">
                    <a:pos x="624" y="272"/>
                  </a:cxn>
                  <a:cxn ang="0">
                    <a:pos x="624" y="0"/>
                  </a:cxn>
                  <a:cxn ang="0">
                    <a:pos x="0" y="0"/>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w="9525">
                <a:noFill/>
                <a:round/>
                <a:headEnd/>
                <a:tailEnd/>
              </a:ln>
            </p:spPr>
            <p:txBody>
              <a:bodyPr wrap="none" anchor="ctr"/>
              <a:lstStyle/>
              <a:p>
                <a:pPr>
                  <a:defRPr/>
                </a:pPr>
                <a:endParaRPr lang="en-US"/>
              </a:p>
            </p:txBody>
          </p:sp>
          <p:sp>
            <p:nvSpPr>
              <p:cNvPr id="3090" name="Freeform 18"/>
              <p:cNvSpPr>
                <a:spLocks/>
              </p:cNvSpPr>
              <p:nvPr/>
            </p:nvSpPr>
            <p:spPr bwMode="ltGray">
              <a:xfrm rot="-5400000">
                <a:off x="3697" y="1658"/>
                <a:ext cx="624" cy="423"/>
              </a:xfrm>
              <a:custGeom>
                <a:avLst/>
                <a:gdLst/>
                <a:ahLst/>
                <a:cxnLst>
                  <a:cxn ang="0">
                    <a:pos x="0" y="0"/>
                  </a:cxn>
                  <a:cxn ang="0">
                    <a:pos x="0" y="272"/>
                  </a:cxn>
                  <a:cxn ang="0">
                    <a:pos x="624" y="272"/>
                  </a:cxn>
                  <a:cxn ang="0">
                    <a:pos x="624" y="0"/>
                  </a:cxn>
                  <a:cxn ang="0">
                    <a:pos x="0" y="0"/>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w="9525">
                <a:noFill/>
                <a:round/>
                <a:headEnd/>
                <a:tailEnd/>
              </a:ln>
            </p:spPr>
            <p:txBody>
              <a:bodyPr wrap="none" anchor="ctr"/>
              <a:lstStyle/>
              <a:p>
                <a:pPr>
                  <a:defRPr/>
                </a:pPr>
                <a:endParaRPr lang="en-US"/>
              </a:p>
            </p:txBody>
          </p:sp>
          <p:sp>
            <p:nvSpPr>
              <p:cNvPr id="3091" name="Freeform 19"/>
              <p:cNvSpPr>
                <a:spLocks/>
              </p:cNvSpPr>
              <p:nvPr/>
            </p:nvSpPr>
            <p:spPr bwMode="ltGray">
              <a:xfrm rot="-5400000">
                <a:off x="4544" y="1737"/>
                <a:ext cx="624" cy="255"/>
              </a:xfrm>
              <a:custGeom>
                <a:avLst/>
                <a:gdLst/>
                <a:ahLst/>
                <a:cxnLst>
                  <a:cxn ang="0">
                    <a:pos x="0" y="53"/>
                  </a:cxn>
                  <a:cxn ang="0">
                    <a:pos x="0" y="325"/>
                  </a:cxn>
                  <a:cxn ang="0">
                    <a:pos x="624" y="325"/>
                  </a:cxn>
                  <a:cxn ang="0">
                    <a:pos x="624" y="53"/>
                  </a:cxn>
                  <a:cxn ang="0">
                    <a:pos x="384" y="8"/>
                  </a:cxn>
                  <a:cxn ang="0">
                    <a:pos x="0" y="53"/>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w="9525">
                <a:noFill/>
                <a:round/>
                <a:headEnd/>
                <a:tailEnd/>
              </a:ln>
            </p:spPr>
            <p:txBody>
              <a:bodyPr wrap="none" anchor="ctr"/>
              <a:lstStyle/>
              <a:p>
                <a:pPr>
                  <a:defRPr/>
                </a:pPr>
                <a:endParaRPr lang="en-US"/>
              </a:p>
            </p:txBody>
          </p:sp>
          <p:sp>
            <p:nvSpPr>
              <p:cNvPr id="3092" name="Freeform 20"/>
              <p:cNvSpPr>
                <a:spLocks/>
              </p:cNvSpPr>
              <p:nvPr/>
            </p:nvSpPr>
            <p:spPr bwMode="ltGray">
              <a:xfrm>
                <a:off x="5469" y="1552"/>
                <a:ext cx="291" cy="625"/>
              </a:xfrm>
              <a:custGeom>
                <a:avLst/>
                <a:gdLst/>
                <a:ahLst/>
                <a:cxnLst>
                  <a:cxn ang="0">
                    <a:pos x="0" y="624"/>
                  </a:cxn>
                  <a:cxn ang="0">
                    <a:pos x="291" y="625"/>
                  </a:cxn>
                  <a:cxn ang="0">
                    <a:pos x="291" y="6"/>
                  </a:cxn>
                  <a:cxn ang="0">
                    <a:pos x="0" y="0"/>
                  </a:cxn>
                  <a:cxn ang="0">
                    <a:pos x="0" y="624"/>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w="9525">
                <a:noFill/>
                <a:round/>
                <a:headEnd/>
                <a:tailEnd/>
              </a:ln>
            </p:spPr>
            <p:txBody>
              <a:bodyPr wrap="none" anchor="ctr"/>
              <a:lstStyle/>
              <a:p>
                <a:pPr>
                  <a:defRPr/>
                </a:pPr>
                <a:endParaRPr lang="en-US"/>
              </a:p>
            </p:txBody>
          </p:sp>
          <p:sp>
            <p:nvSpPr>
              <p:cNvPr id="3093" name="Freeform 21"/>
              <p:cNvSpPr>
                <a:spLocks/>
              </p:cNvSpPr>
              <p:nvPr/>
            </p:nvSpPr>
            <p:spPr bwMode="ltGray">
              <a:xfrm rot="-5400000">
                <a:off x="5065" y="1675"/>
                <a:ext cx="624" cy="360"/>
              </a:xfrm>
              <a:custGeom>
                <a:avLst/>
                <a:gdLst/>
                <a:ahLst/>
                <a:cxnLst>
                  <a:cxn ang="0">
                    <a:pos x="0" y="0"/>
                  </a:cxn>
                  <a:cxn ang="0">
                    <a:pos x="0" y="272"/>
                  </a:cxn>
                  <a:cxn ang="0">
                    <a:pos x="240" y="240"/>
                  </a:cxn>
                  <a:cxn ang="0">
                    <a:pos x="624" y="272"/>
                  </a:cxn>
                  <a:cxn ang="0">
                    <a:pos x="624" y="0"/>
                  </a:cxn>
                  <a:cxn ang="0">
                    <a:pos x="0" y="0"/>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w="9525">
                <a:noFill/>
                <a:round/>
                <a:headEnd/>
                <a:tailEnd/>
              </a:ln>
            </p:spPr>
            <p:txBody>
              <a:bodyPr wrap="none" anchor="ctr"/>
              <a:lstStyle/>
              <a:p>
                <a:pPr>
                  <a:defRPr/>
                </a:pPr>
                <a:endParaRPr lang="en-US"/>
              </a:p>
            </p:txBody>
          </p:sp>
          <p:sp>
            <p:nvSpPr>
              <p:cNvPr id="3094" name="Freeform 22"/>
              <p:cNvSpPr>
                <a:spLocks/>
              </p:cNvSpPr>
              <p:nvPr/>
            </p:nvSpPr>
            <p:spPr bwMode="ltGray">
              <a:xfrm rot="-5400000">
                <a:off x="4770" y="1701"/>
                <a:ext cx="632" cy="316"/>
              </a:xfrm>
              <a:custGeom>
                <a:avLst/>
                <a:gdLst/>
                <a:ahLst/>
                <a:cxnLst>
                  <a:cxn ang="0">
                    <a:pos x="8" y="45"/>
                  </a:cxn>
                  <a:cxn ang="0">
                    <a:pos x="8" y="317"/>
                  </a:cxn>
                  <a:cxn ang="0">
                    <a:pos x="248" y="317"/>
                  </a:cxn>
                  <a:cxn ang="0">
                    <a:pos x="632" y="317"/>
                  </a:cxn>
                  <a:cxn ang="0">
                    <a:pos x="632" y="45"/>
                  </a:cxn>
                  <a:cxn ang="0">
                    <a:pos x="104" y="45"/>
                  </a:cxn>
                  <a:cxn ang="0">
                    <a:pos x="8" y="45"/>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w="9525">
                <a:noFill/>
                <a:round/>
                <a:headEnd/>
                <a:tailEnd/>
              </a:ln>
            </p:spPr>
            <p:txBody>
              <a:bodyPr wrap="none" anchor="ctr"/>
              <a:lstStyle/>
              <a:p>
                <a:pPr>
                  <a:defRPr/>
                </a:pPr>
                <a:endParaRPr lang="en-US"/>
              </a:p>
            </p:txBody>
          </p:sp>
        </p:grpSp>
        <p:sp>
          <p:nvSpPr>
            <p:cNvPr id="3095" name="Freeform 23"/>
            <p:cNvSpPr>
              <a:spLocks/>
            </p:cNvSpPr>
            <p:nvPr/>
          </p:nvSpPr>
          <p:spPr bwMode="ltGray">
            <a:xfrm rot="16200000" flipH="1">
              <a:off x="-1954" y="1951"/>
              <a:ext cx="4320" cy="412"/>
            </a:xfrm>
            <a:custGeom>
              <a:avLst/>
              <a:gdLst/>
              <a:ahLst/>
              <a:cxnLst>
                <a:cxn ang="0">
                  <a:pos x="0" y="196"/>
                </a:cxn>
                <a:cxn ang="0">
                  <a:pos x="5762" y="188"/>
                </a:cxn>
                <a:cxn ang="0">
                  <a:pos x="5762" y="4"/>
                </a:cxn>
                <a:cxn ang="0">
                  <a:pos x="0" y="0"/>
                </a:cxn>
                <a:cxn ang="0">
                  <a:pos x="0" y="196"/>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sp>
          <p:nvSpPr>
            <p:cNvPr id="3096" name="Freeform 24"/>
            <p:cNvSpPr>
              <a:spLocks/>
            </p:cNvSpPr>
            <p:nvPr/>
          </p:nvSpPr>
          <p:spPr bwMode="ltGray">
            <a:xfrm rot="16200000" flipH="1">
              <a:off x="-1584" y="2062"/>
              <a:ext cx="4319" cy="189"/>
            </a:xfrm>
            <a:custGeom>
              <a:avLst/>
              <a:gdLst/>
              <a:ahLst/>
              <a:cxnLst>
                <a:cxn ang="0">
                  <a:pos x="0" y="28"/>
                </a:cxn>
                <a:cxn ang="0">
                  <a:pos x="5761" y="0"/>
                </a:cxn>
                <a:cxn ang="0">
                  <a:pos x="5761" y="189"/>
                </a:cxn>
                <a:cxn ang="0">
                  <a:pos x="1" y="189"/>
                </a:cxn>
                <a:cxn ang="0">
                  <a:pos x="0" y="28"/>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w="9525" cap="flat">
              <a:noFill/>
              <a:prstDash val="solid"/>
              <a:miter lim="800000"/>
              <a:headEnd type="none" w="med" len="med"/>
              <a:tailEnd type="none" w="med" len="med"/>
            </a:ln>
            <a:effectLst/>
          </p:spPr>
          <p:txBody>
            <a:bodyPr wrap="none" anchor="ctr"/>
            <a:lstStyle/>
            <a:p>
              <a:pPr>
                <a:defRPr/>
              </a:pPr>
              <a:endParaRPr lang="en-US"/>
            </a:p>
          </p:txBody>
        </p:sp>
      </p:grpSp>
      <p:sp>
        <p:nvSpPr>
          <p:cNvPr id="30723" name="Rectangle 25"/>
          <p:cNvSpPr>
            <a:spLocks noGrp="1" noChangeArrowheads="1"/>
          </p:cNvSpPr>
          <p:nvPr>
            <p:ph type="title"/>
          </p:nvPr>
        </p:nvSpPr>
        <p:spPr bwMode="auto">
          <a:xfrm>
            <a:off x="1173163" y="4572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30724" name="Rectangle 26"/>
          <p:cNvSpPr>
            <a:spLocks noGrp="1" noChangeArrowheads="1"/>
          </p:cNvSpPr>
          <p:nvPr>
            <p:ph type="body" idx="1"/>
          </p:nvPr>
        </p:nvSpPr>
        <p:spPr bwMode="auto">
          <a:xfrm>
            <a:off x="1173163"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99" name="Rectangle 27"/>
          <p:cNvSpPr>
            <a:spLocks noGrp="1" noChangeArrowheads="1"/>
          </p:cNvSpPr>
          <p:nvPr>
            <p:ph type="dt" sz="half" idx="2"/>
          </p:nvPr>
        </p:nvSpPr>
        <p:spPr bwMode="auto">
          <a:xfrm>
            <a:off x="1173163" y="6265863"/>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endParaRPr lang="en-US"/>
          </a:p>
        </p:txBody>
      </p:sp>
      <p:sp>
        <p:nvSpPr>
          <p:cNvPr id="3100" name="Rectangle 28"/>
          <p:cNvSpPr>
            <a:spLocks noGrp="1" noChangeArrowheads="1"/>
          </p:cNvSpPr>
          <p:nvPr>
            <p:ph type="ftr" sz="quarter" idx="3"/>
          </p:nvPr>
        </p:nvSpPr>
        <p:spPr bwMode="auto">
          <a:xfrm>
            <a:off x="3581400" y="6248400"/>
            <a:ext cx="28956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3101" name="Rectangle 29"/>
          <p:cNvSpPr>
            <a:spLocks noGrp="1" noChangeArrowheads="1"/>
          </p:cNvSpPr>
          <p:nvPr>
            <p:ph type="sldNum" sz="quarter" idx="4"/>
          </p:nvPr>
        </p:nvSpPr>
        <p:spPr bwMode="auto">
          <a:xfrm>
            <a:off x="7010400" y="6248400"/>
            <a:ext cx="19050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3F44AC13-B4EC-4FAF-B07A-E6CF730A3261}"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itchFamily="18" charset="0"/>
        </a:defRPr>
      </a:lvl2pPr>
      <a:lvl3pPr algn="l" rtl="0" eaLnBrk="0" fontAlgn="base" hangingPunct="0">
        <a:spcBef>
          <a:spcPct val="0"/>
        </a:spcBef>
        <a:spcAft>
          <a:spcPct val="0"/>
        </a:spcAft>
        <a:defRPr sz="4400">
          <a:solidFill>
            <a:schemeClr val="tx2"/>
          </a:solidFill>
          <a:latin typeface="Times New Roman" pitchFamily="18" charset="0"/>
        </a:defRPr>
      </a:lvl3pPr>
      <a:lvl4pPr algn="l" rtl="0" eaLnBrk="0" fontAlgn="base" hangingPunct="0">
        <a:spcBef>
          <a:spcPct val="0"/>
        </a:spcBef>
        <a:spcAft>
          <a:spcPct val="0"/>
        </a:spcAft>
        <a:defRPr sz="4400">
          <a:solidFill>
            <a:schemeClr val="tx2"/>
          </a:solidFill>
          <a:latin typeface="Times New Roman" pitchFamily="18" charset="0"/>
        </a:defRPr>
      </a:lvl4pPr>
      <a:lvl5pPr algn="l" rtl="0" eaLnBrk="0" fontAlgn="base" hangingPunct="0">
        <a:spcBef>
          <a:spcPct val="0"/>
        </a:spcBef>
        <a:spcAft>
          <a:spcPct val="0"/>
        </a:spcAft>
        <a:defRPr sz="4400">
          <a:solidFill>
            <a:schemeClr val="tx2"/>
          </a:solidFill>
          <a:latin typeface="Times New Roman" pitchFamily="18" charset="0"/>
        </a:defRPr>
      </a:lvl5pPr>
      <a:lvl6pPr marL="457200" algn="l" rtl="0" fontAlgn="base">
        <a:spcBef>
          <a:spcPct val="0"/>
        </a:spcBef>
        <a:spcAft>
          <a:spcPct val="0"/>
        </a:spcAft>
        <a:defRPr sz="4400">
          <a:solidFill>
            <a:schemeClr val="tx2"/>
          </a:solidFill>
          <a:latin typeface="Times New Roman" pitchFamily="18" charset="0"/>
        </a:defRPr>
      </a:lvl6pPr>
      <a:lvl7pPr marL="914400" algn="l" rtl="0" fontAlgn="base">
        <a:spcBef>
          <a:spcPct val="0"/>
        </a:spcBef>
        <a:spcAft>
          <a:spcPct val="0"/>
        </a:spcAft>
        <a:defRPr sz="4400">
          <a:solidFill>
            <a:schemeClr val="tx2"/>
          </a:solidFill>
          <a:latin typeface="Times New Roman" pitchFamily="18" charset="0"/>
        </a:defRPr>
      </a:lvl7pPr>
      <a:lvl8pPr marL="1371600" algn="l" rtl="0" fontAlgn="base">
        <a:spcBef>
          <a:spcPct val="0"/>
        </a:spcBef>
        <a:spcAft>
          <a:spcPct val="0"/>
        </a:spcAft>
        <a:defRPr sz="4400">
          <a:solidFill>
            <a:schemeClr val="tx2"/>
          </a:solidFill>
          <a:latin typeface="Times New Roman" pitchFamily="18" charset="0"/>
        </a:defRPr>
      </a:lvl8pPr>
      <a:lvl9pPr marL="1828800" algn="l"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lr>
          <a:schemeClr val="accent1"/>
        </a:buClr>
        <a:buSzPct val="8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1.wmf"/><Relationship Id="rId5" Type="http://schemas.openxmlformats.org/officeDocument/2006/relationships/oleObject" Target="../embeddings/oleObject2.bin"/><Relationship Id="rId4" Type="http://schemas.openxmlformats.org/officeDocument/2006/relationships/image" Target="../media/image10.wmf"/></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4.wmf"/><Relationship Id="rId5" Type="http://schemas.openxmlformats.org/officeDocument/2006/relationships/oleObject" Target="../embeddings/oleObject4.bin"/><Relationship Id="rId4" Type="http://schemas.openxmlformats.org/officeDocument/2006/relationships/image" Target="../media/image13.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6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6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pPr marL="0" indent="0" algn="ctr">
              <a:buNone/>
            </a:pPr>
            <a:r>
              <a:rPr lang="en-US" sz="9600" dirty="0">
                <a:latin typeface="Garamond" pitchFamily="18" charset="0"/>
              </a:rPr>
              <a:t>Graphs</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a:t>
            </a:fld>
            <a:endParaRPr lang="en-US"/>
          </a:p>
        </p:txBody>
      </p:sp>
    </p:spTree>
    <p:extLst>
      <p:ext uri="{BB962C8B-B14F-4D97-AF65-F5344CB8AC3E}">
        <p14:creationId xmlns:p14="http://schemas.microsoft.com/office/powerpoint/2010/main" val="544184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3" name="Content Placeholder 2"/>
          <p:cNvSpPr>
            <a:spLocks noGrp="1"/>
          </p:cNvSpPr>
          <p:nvPr>
            <p:ph idx="1"/>
          </p:nvPr>
        </p:nvSpPr>
        <p:spPr/>
        <p:txBody>
          <a:bodyPr/>
          <a:lstStyle/>
          <a:p>
            <a:pPr marL="0" indent="0">
              <a:buNone/>
            </a:pPr>
            <a:r>
              <a:rPr lang="en-US" i="1" dirty="0"/>
              <a:t> From the remaining edges select the minimum cost edge which does not result in a cycle when added to the already selected edges.</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10</a:t>
            </a:fld>
            <a:endParaRPr lang="en-US"/>
          </a:p>
        </p:txBody>
      </p:sp>
    </p:spTree>
    <p:extLst>
      <p:ext uri="{BB962C8B-B14F-4D97-AF65-F5344CB8AC3E}">
        <p14:creationId xmlns:p14="http://schemas.microsoft.com/office/powerpoint/2010/main" val="1120436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Kruskal’s</a:t>
            </a:r>
            <a:r>
              <a:rPr lang="en-US" dirty="0"/>
              <a:t> Algorithm</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Analysis</a:t>
            </a:r>
          </a:p>
          <a:p>
            <a:r>
              <a:rPr lang="en-US" dirty="0"/>
              <a:t>It will have to go through the select edge cycle at most e    times.</a:t>
            </a:r>
          </a:p>
          <a:p>
            <a:r>
              <a:rPr lang="en-US" dirty="0"/>
              <a:t>The process of selecting the minimum weight edge and checking for a cycle will dependent on the implementation. For example, if the edges are put in a heap, it will only require </a:t>
            </a:r>
            <a:r>
              <a:rPr lang="en-US" dirty="0">
                <a:latin typeface="Symbol" pitchFamily="18" charset="2"/>
              </a:rPr>
              <a:t>Q</a:t>
            </a:r>
            <a:r>
              <a:rPr lang="en-US" dirty="0"/>
              <a:t>(</a:t>
            </a:r>
            <a:r>
              <a:rPr lang="en-US" dirty="0" err="1"/>
              <a:t>lg</a:t>
            </a:r>
            <a:r>
              <a:rPr lang="en-US" dirty="0"/>
              <a:t>(e)) time to find a minimum edge. To check if the edge (</a:t>
            </a:r>
            <a:r>
              <a:rPr lang="en-US" dirty="0" err="1"/>
              <a:t>u,v</a:t>
            </a:r>
            <a:r>
              <a:rPr lang="en-US" dirty="0"/>
              <a:t>) forms a cycle need only check if both u and v are already in the set of vertices. If use an array of bits to store the vertices (set the bit to 1 if the vertex is present and 0 otherwise), </a:t>
            </a:r>
            <a:r>
              <a:rPr lang="en-US" dirty="0">
                <a:latin typeface="Symbol" pitchFamily="18" charset="2"/>
              </a:rPr>
              <a:t>Q</a:t>
            </a:r>
            <a:r>
              <a:rPr lang="en-US" dirty="0"/>
              <a:t>(1)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11</a:t>
            </a:fld>
            <a:endParaRPr lang="en-US"/>
          </a:p>
        </p:txBody>
      </p:sp>
    </p:spTree>
    <p:extLst>
      <p:ext uri="{BB962C8B-B14F-4D97-AF65-F5344CB8AC3E}">
        <p14:creationId xmlns:p14="http://schemas.microsoft.com/office/powerpoint/2010/main" val="1815793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7" name="Rectangle 2"/>
          <p:cNvSpPr>
            <a:spLocks noGrp="1" noChangeArrowheads="1"/>
          </p:cNvSpPr>
          <p:nvPr>
            <p:ph type="title" idx="4294967295"/>
          </p:nvPr>
        </p:nvSpPr>
        <p:spPr>
          <a:xfrm>
            <a:off x="1066800" y="0"/>
            <a:ext cx="7772400" cy="462433"/>
          </a:xfrm>
        </p:spPr>
        <p:txBody>
          <a:bodyPr/>
          <a:lstStyle/>
          <a:p>
            <a:pPr eaLnBrk="1" hangingPunct="1"/>
            <a:r>
              <a:rPr lang="en-US" sz="3600">
                <a:solidFill>
                  <a:schemeClr val="tx1"/>
                </a:solidFill>
              </a:rPr>
              <a:t>MinWeight Spanning Tree Example</a:t>
            </a:r>
          </a:p>
        </p:txBody>
      </p:sp>
      <p:grpSp>
        <p:nvGrpSpPr>
          <p:cNvPr id="2" name="Group 131"/>
          <p:cNvGrpSpPr>
            <a:grpSpLocks/>
          </p:cNvGrpSpPr>
          <p:nvPr/>
        </p:nvGrpSpPr>
        <p:grpSpPr bwMode="auto">
          <a:xfrm>
            <a:off x="0" y="609600"/>
            <a:ext cx="9144000" cy="6248400"/>
            <a:chOff x="0" y="384"/>
            <a:chExt cx="5760" cy="3936"/>
          </a:xfrm>
        </p:grpSpPr>
        <p:sp>
          <p:nvSpPr>
            <p:cNvPr id="24766" name="Line 87"/>
            <p:cNvSpPr>
              <a:spLocks noChangeShapeType="1"/>
            </p:cNvSpPr>
            <p:nvPr/>
          </p:nvSpPr>
          <p:spPr bwMode="auto">
            <a:xfrm>
              <a:off x="1584" y="384"/>
              <a:ext cx="0" cy="3936"/>
            </a:xfrm>
            <a:prstGeom prst="line">
              <a:avLst/>
            </a:prstGeom>
            <a:noFill/>
            <a:ln w="9525">
              <a:solidFill>
                <a:schemeClr val="tx1"/>
              </a:solidFill>
              <a:round/>
              <a:headEnd/>
              <a:tailEnd/>
            </a:ln>
          </p:spPr>
          <p:txBody>
            <a:bodyPr wrap="none"/>
            <a:lstStyle/>
            <a:p>
              <a:endParaRPr lang="en-US"/>
            </a:p>
          </p:txBody>
        </p:sp>
        <p:sp>
          <p:nvSpPr>
            <p:cNvPr id="24767" name="Line 88"/>
            <p:cNvSpPr>
              <a:spLocks noChangeShapeType="1"/>
            </p:cNvSpPr>
            <p:nvPr/>
          </p:nvSpPr>
          <p:spPr bwMode="auto">
            <a:xfrm>
              <a:off x="3168" y="384"/>
              <a:ext cx="0" cy="3936"/>
            </a:xfrm>
            <a:prstGeom prst="line">
              <a:avLst/>
            </a:prstGeom>
            <a:noFill/>
            <a:ln w="9525">
              <a:solidFill>
                <a:schemeClr val="tx1"/>
              </a:solidFill>
              <a:round/>
              <a:headEnd/>
              <a:tailEnd/>
            </a:ln>
          </p:spPr>
          <p:txBody>
            <a:bodyPr wrap="none"/>
            <a:lstStyle/>
            <a:p>
              <a:endParaRPr lang="en-US"/>
            </a:p>
          </p:txBody>
        </p:sp>
        <p:sp>
          <p:nvSpPr>
            <p:cNvPr id="24768" name="Line 89"/>
            <p:cNvSpPr>
              <a:spLocks noChangeShapeType="1"/>
            </p:cNvSpPr>
            <p:nvPr/>
          </p:nvSpPr>
          <p:spPr bwMode="auto">
            <a:xfrm>
              <a:off x="0" y="2166"/>
              <a:ext cx="5760" cy="0"/>
            </a:xfrm>
            <a:prstGeom prst="line">
              <a:avLst/>
            </a:prstGeom>
            <a:noFill/>
            <a:ln w="9525">
              <a:solidFill>
                <a:schemeClr val="tx1"/>
              </a:solidFill>
              <a:round/>
              <a:headEnd/>
              <a:tailEnd/>
            </a:ln>
          </p:spPr>
          <p:txBody>
            <a:bodyPr wrap="none"/>
            <a:lstStyle/>
            <a:p>
              <a:endParaRPr lang="en-US"/>
            </a:p>
          </p:txBody>
        </p:sp>
      </p:grpSp>
      <p:grpSp>
        <p:nvGrpSpPr>
          <p:cNvPr id="3" name="Group 173"/>
          <p:cNvGrpSpPr>
            <a:grpSpLocks/>
          </p:cNvGrpSpPr>
          <p:nvPr/>
        </p:nvGrpSpPr>
        <p:grpSpPr bwMode="auto">
          <a:xfrm>
            <a:off x="2667000" y="669925"/>
            <a:ext cx="2209800" cy="2759075"/>
            <a:chOff x="1680" y="422"/>
            <a:chExt cx="1392" cy="1738"/>
          </a:xfrm>
        </p:grpSpPr>
        <p:grpSp>
          <p:nvGrpSpPr>
            <p:cNvPr id="24745" name="Group 134"/>
            <p:cNvGrpSpPr>
              <a:grpSpLocks/>
            </p:cNvGrpSpPr>
            <p:nvPr/>
          </p:nvGrpSpPr>
          <p:grpSpPr bwMode="auto">
            <a:xfrm>
              <a:off x="2160" y="422"/>
              <a:ext cx="240" cy="250"/>
              <a:chOff x="1200" y="624"/>
              <a:chExt cx="240" cy="250"/>
            </a:xfrm>
          </p:grpSpPr>
          <p:sp>
            <p:nvSpPr>
              <p:cNvPr id="24764" name="Oval 13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65" name="Text Box 13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4746" name="Group 137"/>
            <p:cNvGrpSpPr>
              <a:grpSpLocks/>
            </p:cNvGrpSpPr>
            <p:nvPr/>
          </p:nvGrpSpPr>
          <p:grpSpPr bwMode="auto">
            <a:xfrm>
              <a:off x="1680" y="1094"/>
              <a:ext cx="240" cy="250"/>
              <a:chOff x="1200" y="624"/>
              <a:chExt cx="240" cy="250"/>
            </a:xfrm>
          </p:grpSpPr>
          <p:sp>
            <p:nvSpPr>
              <p:cNvPr id="24762" name="Oval 138"/>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63" name="Text Box 139"/>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4747" name="Group 140"/>
            <p:cNvGrpSpPr>
              <a:grpSpLocks/>
            </p:cNvGrpSpPr>
            <p:nvPr/>
          </p:nvGrpSpPr>
          <p:grpSpPr bwMode="auto">
            <a:xfrm>
              <a:off x="2640" y="710"/>
              <a:ext cx="240" cy="250"/>
              <a:chOff x="1200" y="624"/>
              <a:chExt cx="240" cy="250"/>
            </a:xfrm>
          </p:grpSpPr>
          <p:sp>
            <p:nvSpPr>
              <p:cNvPr id="24760" name="Oval 14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61" name="Text Box 14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4748" name="Group 143"/>
            <p:cNvGrpSpPr>
              <a:grpSpLocks/>
            </p:cNvGrpSpPr>
            <p:nvPr/>
          </p:nvGrpSpPr>
          <p:grpSpPr bwMode="auto">
            <a:xfrm>
              <a:off x="2208" y="1142"/>
              <a:ext cx="240" cy="250"/>
              <a:chOff x="1200" y="624"/>
              <a:chExt cx="240" cy="250"/>
            </a:xfrm>
          </p:grpSpPr>
          <p:sp>
            <p:nvSpPr>
              <p:cNvPr id="24758" name="Oval 14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59" name="Text Box 14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4749" name="Group 146"/>
            <p:cNvGrpSpPr>
              <a:grpSpLocks/>
            </p:cNvGrpSpPr>
            <p:nvPr/>
          </p:nvGrpSpPr>
          <p:grpSpPr bwMode="auto">
            <a:xfrm>
              <a:off x="2832" y="1190"/>
              <a:ext cx="240" cy="250"/>
              <a:chOff x="1200" y="624"/>
              <a:chExt cx="240" cy="250"/>
            </a:xfrm>
          </p:grpSpPr>
          <p:sp>
            <p:nvSpPr>
              <p:cNvPr id="24756" name="Oval 147"/>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57" name="Text Box 148"/>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4750" name="Group 149"/>
            <p:cNvGrpSpPr>
              <a:grpSpLocks/>
            </p:cNvGrpSpPr>
            <p:nvPr/>
          </p:nvGrpSpPr>
          <p:grpSpPr bwMode="auto">
            <a:xfrm>
              <a:off x="1824" y="1718"/>
              <a:ext cx="240" cy="250"/>
              <a:chOff x="1200" y="624"/>
              <a:chExt cx="240" cy="250"/>
            </a:xfrm>
          </p:grpSpPr>
          <p:sp>
            <p:nvSpPr>
              <p:cNvPr id="24754" name="Oval 150"/>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55" name="Text Box 151"/>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4751" name="Group 152"/>
            <p:cNvGrpSpPr>
              <a:grpSpLocks/>
            </p:cNvGrpSpPr>
            <p:nvPr/>
          </p:nvGrpSpPr>
          <p:grpSpPr bwMode="auto">
            <a:xfrm>
              <a:off x="2352" y="1910"/>
              <a:ext cx="240" cy="250"/>
              <a:chOff x="1200" y="624"/>
              <a:chExt cx="240" cy="250"/>
            </a:xfrm>
          </p:grpSpPr>
          <p:sp>
            <p:nvSpPr>
              <p:cNvPr id="24752" name="Oval 153"/>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53" name="Text Box 154"/>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grpSp>
        <p:nvGrpSpPr>
          <p:cNvPr id="11" name="Group 198"/>
          <p:cNvGrpSpPr>
            <a:grpSpLocks/>
          </p:cNvGrpSpPr>
          <p:nvPr/>
        </p:nvGrpSpPr>
        <p:grpSpPr bwMode="auto">
          <a:xfrm>
            <a:off x="5715000" y="457200"/>
            <a:ext cx="2209800" cy="2759075"/>
            <a:chOff x="3456" y="422"/>
            <a:chExt cx="1392" cy="1738"/>
          </a:xfrm>
        </p:grpSpPr>
        <p:grpSp>
          <p:nvGrpSpPr>
            <p:cNvPr id="24721" name="Group 174"/>
            <p:cNvGrpSpPr>
              <a:grpSpLocks/>
            </p:cNvGrpSpPr>
            <p:nvPr/>
          </p:nvGrpSpPr>
          <p:grpSpPr bwMode="auto">
            <a:xfrm>
              <a:off x="3456" y="422"/>
              <a:ext cx="1392" cy="1738"/>
              <a:chOff x="1680" y="422"/>
              <a:chExt cx="1392" cy="1738"/>
            </a:xfrm>
          </p:grpSpPr>
          <p:grpSp>
            <p:nvGrpSpPr>
              <p:cNvPr id="24724" name="Group 175"/>
              <p:cNvGrpSpPr>
                <a:grpSpLocks/>
              </p:cNvGrpSpPr>
              <p:nvPr/>
            </p:nvGrpSpPr>
            <p:grpSpPr bwMode="auto">
              <a:xfrm>
                <a:off x="2160" y="422"/>
                <a:ext cx="240" cy="250"/>
                <a:chOff x="1200" y="624"/>
                <a:chExt cx="240" cy="250"/>
              </a:xfrm>
            </p:grpSpPr>
            <p:sp>
              <p:nvSpPr>
                <p:cNvPr id="24743" name="Oval 17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44" name="Text Box 17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4725" name="Group 178"/>
              <p:cNvGrpSpPr>
                <a:grpSpLocks/>
              </p:cNvGrpSpPr>
              <p:nvPr/>
            </p:nvGrpSpPr>
            <p:grpSpPr bwMode="auto">
              <a:xfrm>
                <a:off x="1680" y="1094"/>
                <a:ext cx="240" cy="250"/>
                <a:chOff x="1200" y="624"/>
                <a:chExt cx="240" cy="250"/>
              </a:xfrm>
            </p:grpSpPr>
            <p:sp>
              <p:nvSpPr>
                <p:cNvPr id="24741" name="Oval 17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42" name="Text Box 18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4726" name="Group 181"/>
              <p:cNvGrpSpPr>
                <a:grpSpLocks/>
              </p:cNvGrpSpPr>
              <p:nvPr/>
            </p:nvGrpSpPr>
            <p:grpSpPr bwMode="auto">
              <a:xfrm>
                <a:off x="2640" y="710"/>
                <a:ext cx="240" cy="250"/>
                <a:chOff x="1200" y="624"/>
                <a:chExt cx="240" cy="250"/>
              </a:xfrm>
            </p:grpSpPr>
            <p:sp>
              <p:nvSpPr>
                <p:cNvPr id="24739" name="Oval 18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40" name="Text Box 18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4727" name="Group 184"/>
              <p:cNvGrpSpPr>
                <a:grpSpLocks/>
              </p:cNvGrpSpPr>
              <p:nvPr/>
            </p:nvGrpSpPr>
            <p:grpSpPr bwMode="auto">
              <a:xfrm>
                <a:off x="2208" y="1142"/>
                <a:ext cx="240" cy="250"/>
                <a:chOff x="1200" y="624"/>
                <a:chExt cx="240" cy="250"/>
              </a:xfrm>
            </p:grpSpPr>
            <p:sp>
              <p:nvSpPr>
                <p:cNvPr id="24737" name="Oval 18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38" name="Text Box 18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4728" name="Group 187"/>
              <p:cNvGrpSpPr>
                <a:grpSpLocks/>
              </p:cNvGrpSpPr>
              <p:nvPr/>
            </p:nvGrpSpPr>
            <p:grpSpPr bwMode="auto">
              <a:xfrm>
                <a:off x="2832" y="1190"/>
                <a:ext cx="240" cy="250"/>
                <a:chOff x="1200" y="624"/>
                <a:chExt cx="240" cy="250"/>
              </a:xfrm>
            </p:grpSpPr>
            <p:sp>
              <p:nvSpPr>
                <p:cNvPr id="24735" name="Oval 188"/>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36" name="Text Box 189"/>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4729" name="Group 190"/>
              <p:cNvGrpSpPr>
                <a:grpSpLocks/>
              </p:cNvGrpSpPr>
              <p:nvPr/>
            </p:nvGrpSpPr>
            <p:grpSpPr bwMode="auto">
              <a:xfrm>
                <a:off x="1824" y="1718"/>
                <a:ext cx="240" cy="250"/>
                <a:chOff x="1200" y="624"/>
                <a:chExt cx="240" cy="250"/>
              </a:xfrm>
            </p:grpSpPr>
            <p:sp>
              <p:nvSpPr>
                <p:cNvPr id="24733" name="Oval 19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34" name="Text Box 19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4730" name="Group 193"/>
              <p:cNvGrpSpPr>
                <a:grpSpLocks/>
              </p:cNvGrpSpPr>
              <p:nvPr/>
            </p:nvGrpSpPr>
            <p:grpSpPr bwMode="auto">
              <a:xfrm>
                <a:off x="2352" y="1910"/>
                <a:ext cx="240" cy="250"/>
                <a:chOff x="1200" y="624"/>
                <a:chExt cx="240" cy="250"/>
              </a:xfrm>
            </p:grpSpPr>
            <p:sp>
              <p:nvSpPr>
                <p:cNvPr id="24731" name="Oval 19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32" name="Text Box 19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sp>
          <p:nvSpPr>
            <p:cNvPr id="24722" name="Line 196"/>
            <p:cNvSpPr>
              <a:spLocks noChangeShapeType="1"/>
            </p:cNvSpPr>
            <p:nvPr/>
          </p:nvSpPr>
          <p:spPr bwMode="auto">
            <a:xfrm flipH="1">
              <a:off x="3648" y="624"/>
              <a:ext cx="336" cy="480"/>
            </a:xfrm>
            <a:prstGeom prst="line">
              <a:avLst/>
            </a:prstGeom>
            <a:noFill/>
            <a:ln w="38100">
              <a:solidFill>
                <a:schemeClr val="tx1"/>
              </a:solidFill>
              <a:round/>
              <a:headEnd/>
              <a:tailEnd/>
            </a:ln>
          </p:spPr>
          <p:txBody>
            <a:bodyPr wrap="none"/>
            <a:lstStyle/>
            <a:p>
              <a:endParaRPr lang="en-US"/>
            </a:p>
          </p:txBody>
        </p:sp>
        <p:sp>
          <p:nvSpPr>
            <p:cNvPr id="24723" name="Text Box 197"/>
            <p:cNvSpPr txBox="1">
              <a:spLocks noChangeArrowheads="1"/>
            </p:cNvSpPr>
            <p:nvPr/>
          </p:nvSpPr>
          <p:spPr bwMode="auto">
            <a:xfrm>
              <a:off x="3532" y="668"/>
              <a:ext cx="276" cy="250"/>
            </a:xfrm>
            <a:prstGeom prst="rect">
              <a:avLst/>
            </a:prstGeom>
            <a:noFill/>
            <a:ln w="9525">
              <a:noFill/>
              <a:miter lim="800000"/>
              <a:headEnd/>
              <a:tailEnd/>
            </a:ln>
          </p:spPr>
          <p:txBody>
            <a:bodyPr wrap="none">
              <a:spAutoFit/>
            </a:bodyPr>
            <a:lstStyle/>
            <a:p>
              <a:r>
                <a:rPr lang="en-US" sz="2000"/>
                <a:t>10</a:t>
              </a:r>
            </a:p>
          </p:txBody>
        </p:sp>
      </p:grpSp>
      <p:grpSp>
        <p:nvGrpSpPr>
          <p:cNvPr id="20" name="Group 226"/>
          <p:cNvGrpSpPr>
            <a:grpSpLocks/>
          </p:cNvGrpSpPr>
          <p:nvPr/>
        </p:nvGrpSpPr>
        <p:grpSpPr bwMode="auto">
          <a:xfrm>
            <a:off x="228600" y="3657600"/>
            <a:ext cx="2209800" cy="2759075"/>
            <a:chOff x="144" y="2304"/>
            <a:chExt cx="1392" cy="1738"/>
          </a:xfrm>
        </p:grpSpPr>
        <p:grpSp>
          <p:nvGrpSpPr>
            <p:cNvPr id="24694" name="Group 199"/>
            <p:cNvGrpSpPr>
              <a:grpSpLocks/>
            </p:cNvGrpSpPr>
            <p:nvPr/>
          </p:nvGrpSpPr>
          <p:grpSpPr bwMode="auto">
            <a:xfrm>
              <a:off x="144" y="2304"/>
              <a:ext cx="1392" cy="1738"/>
              <a:chOff x="3456" y="422"/>
              <a:chExt cx="1392" cy="1738"/>
            </a:xfrm>
          </p:grpSpPr>
          <p:grpSp>
            <p:nvGrpSpPr>
              <p:cNvPr id="24697" name="Group 200"/>
              <p:cNvGrpSpPr>
                <a:grpSpLocks/>
              </p:cNvGrpSpPr>
              <p:nvPr/>
            </p:nvGrpSpPr>
            <p:grpSpPr bwMode="auto">
              <a:xfrm>
                <a:off x="3456" y="422"/>
                <a:ext cx="1392" cy="1738"/>
                <a:chOff x="1680" y="422"/>
                <a:chExt cx="1392" cy="1738"/>
              </a:xfrm>
            </p:grpSpPr>
            <p:grpSp>
              <p:nvGrpSpPr>
                <p:cNvPr id="24700" name="Group 201"/>
                <p:cNvGrpSpPr>
                  <a:grpSpLocks/>
                </p:cNvGrpSpPr>
                <p:nvPr/>
              </p:nvGrpSpPr>
              <p:grpSpPr bwMode="auto">
                <a:xfrm>
                  <a:off x="2160" y="422"/>
                  <a:ext cx="240" cy="250"/>
                  <a:chOff x="1200" y="624"/>
                  <a:chExt cx="240" cy="250"/>
                </a:xfrm>
              </p:grpSpPr>
              <p:sp>
                <p:nvSpPr>
                  <p:cNvPr id="24719" name="Oval 20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20" name="Text Box 20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4701" name="Group 204"/>
                <p:cNvGrpSpPr>
                  <a:grpSpLocks/>
                </p:cNvGrpSpPr>
                <p:nvPr/>
              </p:nvGrpSpPr>
              <p:grpSpPr bwMode="auto">
                <a:xfrm>
                  <a:off x="1680" y="1094"/>
                  <a:ext cx="240" cy="250"/>
                  <a:chOff x="1200" y="624"/>
                  <a:chExt cx="240" cy="250"/>
                </a:xfrm>
              </p:grpSpPr>
              <p:sp>
                <p:nvSpPr>
                  <p:cNvPr id="24717" name="Oval 20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18" name="Text Box 20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4702" name="Group 207"/>
                <p:cNvGrpSpPr>
                  <a:grpSpLocks/>
                </p:cNvGrpSpPr>
                <p:nvPr/>
              </p:nvGrpSpPr>
              <p:grpSpPr bwMode="auto">
                <a:xfrm>
                  <a:off x="2640" y="710"/>
                  <a:ext cx="240" cy="250"/>
                  <a:chOff x="1200" y="624"/>
                  <a:chExt cx="240" cy="250"/>
                </a:xfrm>
              </p:grpSpPr>
              <p:sp>
                <p:nvSpPr>
                  <p:cNvPr id="24715" name="Oval 208"/>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16" name="Text Box 209"/>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4703" name="Group 210"/>
                <p:cNvGrpSpPr>
                  <a:grpSpLocks/>
                </p:cNvGrpSpPr>
                <p:nvPr/>
              </p:nvGrpSpPr>
              <p:grpSpPr bwMode="auto">
                <a:xfrm>
                  <a:off x="2208" y="1142"/>
                  <a:ext cx="240" cy="250"/>
                  <a:chOff x="1200" y="624"/>
                  <a:chExt cx="240" cy="250"/>
                </a:xfrm>
              </p:grpSpPr>
              <p:sp>
                <p:nvSpPr>
                  <p:cNvPr id="24713" name="Oval 21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14" name="Text Box 21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4704" name="Group 213"/>
                <p:cNvGrpSpPr>
                  <a:grpSpLocks/>
                </p:cNvGrpSpPr>
                <p:nvPr/>
              </p:nvGrpSpPr>
              <p:grpSpPr bwMode="auto">
                <a:xfrm>
                  <a:off x="2832" y="1190"/>
                  <a:ext cx="240" cy="250"/>
                  <a:chOff x="1200" y="624"/>
                  <a:chExt cx="240" cy="250"/>
                </a:xfrm>
              </p:grpSpPr>
              <p:sp>
                <p:nvSpPr>
                  <p:cNvPr id="24711" name="Oval 21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12" name="Text Box 21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4705" name="Group 216"/>
                <p:cNvGrpSpPr>
                  <a:grpSpLocks/>
                </p:cNvGrpSpPr>
                <p:nvPr/>
              </p:nvGrpSpPr>
              <p:grpSpPr bwMode="auto">
                <a:xfrm>
                  <a:off x="1824" y="1718"/>
                  <a:ext cx="240" cy="250"/>
                  <a:chOff x="1200" y="624"/>
                  <a:chExt cx="240" cy="250"/>
                </a:xfrm>
              </p:grpSpPr>
              <p:sp>
                <p:nvSpPr>
                  <p:cNvPr id="24709" name="Oval 217"/>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10" name="Text Box 218"/>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4706" name="Group 219"/>
                <p:cNvGrpSpPr>
                  <a:grpSpLocks/>
                </p:cNvGrpSpPr>
                <p:nvPr/>
              </p:nvGrpSpPr>
              <p:grpSpPr bwMode="auto">
                <a:xfrm>
                  <a:off x="2352" y="1910"/>
                  <a:ext cx="240" cy="250"/>
                  <a:chOff x="1200" y="624"/>
                  <a:chExt cx="240" cy="250"/>
                </a:xfrm>
              </p:grpSpPr>
              <p:sp>
                <p:nvSpPr>
                  <p:cNvPr id="24707" name="Oval 220"/>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708" name="Text Box 221"/>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sp>
            <p:nvSpPr>
              <p:cNvPr id="24698" name="Line 222"/>
              <p:cNvSpPr>
                <a:spLocks noChangeShapeType="1"/>
              </p:cNvSpPr>
              <p:nvPr/>
            </p:nvSpPr>
            <p:spPr bwMode="auto">
              <a:xfrm flipH="1">
                <a:off x="3648" y="624"/>
                <a:ext cx="336" cy="480"/>
              </a:xfrm>
              <a:prstGeom prst="line">
                <a:avLst/>
              </a:prstGeom>
              <a:noFill/>
              <a:ln w="38100">
                <a:solidFill>
                  <a:schemeClr val="tx1"/>
                </a:solidFill>
                <a:round/>
                <a:headEnd/>
                <a:tailEnd/>
              </a:ln>
            </p:spPr>
            <p:txBody>
              <a:bodyPr wrap="none"/>
              <a:lstStyle/>
              <a:p>
                <a:endParaRPr lang="en-US"/>
              </a:p>
            </p:txBody>
          </p:sp>
          <p:sp>
            <p:nvSpPr>
              <p:cNvPr id="24699" name="Text Box 223"/>
              <p:cNvSpPr txBox="1">
                <a:spLocks noChangeArrowheads="1"/>
              </p:cNvSpPr>
              <p:nvPr/>
            </p:nvSpPr>
            <p:spPr bwMode="auto">
              <a:xfrm>
                <a:off x="3552" y="640"/>
                <a:ext cx="276" cy="250"/>
              </a:xfrm>
              <a:prstGeom prst="rect">
                <a:avLst/>
              </a:prstGeom>
              <a:noFill/>
              <a:ln w="9525">
                <a:noFill/>
                <a:miter lim="800000"/>
                <a:headEnd/>
                <a:tailEnd/>
              </a:ln>
            </p:spPr>
            <p:txBody>
              <a:bodyPr wrap="none">
                <a:spAutoFit/>
              </a:bodyPr>
              <a:lstStyle/>
              <a:p>
                <a:r>
                  <a:rPr lang="en-US" sz="2000"/>
                  <a:t>10</a:t>
                </a:r>
              </a:p>
            </p:txBody>
          </p:sp>
        </p:grpSp>
        <p:sp>
          <p:nvSpPr>
            <p:cNvPr id="24695" name="Line 224"/>
            <p:cNvSpPr>
              <a:spLocks noChangeShapeType="1"/>
            </p:cNvSpPr>
            <p:nvPr/>
          </p:nvSpPr>
          <p:spPr bwMode="auto">
            <a:xfrm flipH="1">
              <a:off x="1008" y="3264"/>
              <a:ext cx="384" cy="576"/>
            </a:xfrm>
            <a:prstGeom prst="line">
              <a:avLst/>
            </a:prstGeom>
            <a:noFill/>
            <a:ln w="38100">
              <a:solidFill>
                <a:schemeClr val="tx1"/>
              </a:solidFill>
              <a:round/>
              <a:headEnd/>
              <a:tailEnd/>
            </a:ln>
          </p:spPr>
          <p:txBody>
            <a:bodyPr wrap="none"/>
            <a:lstStyle/>
            <a:p>
              <a:endParaRPr lang="en-US"/>
            </a:p>
          </p:txBody>
        </p:sp>
        <p:sp>
          <p:nvSpPr>
            <p:cNvPr id="24696" name="Text Box 225"/>
            <p:cNvSpPr txBox="1">
              <a:spLocks noChangeArrowheads="1"/>
            </p:cNvSpPr>
            <p:nvPr/>
          </p:nvSpPr>
          <p:spPr bwMode="auto">
            <a:xfrm>
              <a:off x="1152" y="3552"/>
              <a:ext cx="276" cy="250"/>
            </a:xfrm>
            <a:prstGeom prst="rect">
              <a:avLst/>
            </a:prstGeom>
            <a:noFill/>
            <a:ln w="9525">
              <a:noFill/>
              <a:miter lim="800000"/>
              <a:headEnd/>
              <a:tailEnd/>
            </a:ln>
          </p:spPr>
          <p:txBody>
            <a:bodyPr wrap="none">
              <a:spAutoFit/>
            </a:bodyPr>
            <a:lstStyle/>
            <a:p>
              <a:r>
                <a:rPr lang="en-US" sz="2000"/>
                <a:t>12</a:t>
              </a:r>
            </a:p>
          </p:txBody>
        </p:sp>
      </p:grpSp>
      <p:grpSp>
        <p:nvGrpSpPr>
          <p:cNvPr id="30" name="Group 257"/>
          <p:cNvGrpSpPr>
            <a:grpSpLocks/>
          </p:cNvGrpSpPr>
          <p:nvPr/>
        </p:nvGrpSpPr>
        <p:grpSpPr bwMode="auto">
          <a:xfrm>
            <a:off x="2743200" y="3657600"/>
            <a:ext cx="2209800" cy="2759075"/>
            <a:chOff x="1728" y="2304"/>
            <a:chExt cx="1392" cy="1738"/>
          </a:xfrm>
        </p:grpSpPr>
        <p:grpSp>
          <p:nvGrpSpPr>
            <p:cNvPr id="24664" name="Group 227"/>
            <p:cNvGrpSpPr>
              <a:grpSpLocks/>
            </p:cNvGrpSpPr>
            <p:nvPr/>
          </p:nvGrpSpPr>
          <p:grpSpPr bwMode="auto">
            <a:xfrm>
              <a:off x="1728" y="2304"/>
              <a:ext cx="1392" cy="1738"/>
              <a:chOff x="144" y="2304"/>
              <a:chExt cx="1392" cy="1738"/>
            </a:xfrm>
          </p:grpSpPr>
          <p:grpSp>
            <p:nvGrpSpPr>
              <p:cNvPr id="24667" name="Group 228"/>
              <p:cNvGrpSpPr>
                <a:grpSpLocks/>
              </p:cNvGrpSpPr>
              <p:nvPr/>
            </p:nvGrpSpPr>
            <p:grpSpPr bwMode="auto">
              <a:xfrm>
                <a:off x="144" y="2304"/>
                <a:ext cx="1392" cy="1738"/>
                <a:chOff x="3456" y="422"/>
                <a:chExt cx="1392" cy="1738"/>
              </a:xfrm>
            </p:grpSpPr>
            <p:grpSp>
              <p:nvGrpSpPr>
                <p:cNvPr id="24670" name="Group 229"/>
                <p:cNvGrpSpPr>
                  <a:grpSpLocks/>
                </p:cNvGrpSpPr>
                <p:nvPr/>
              </p:nvGrpSpPr>
              <p:grpSpPr bwMode="auto">
                <a:xfrm>
                  <a:off x="3456" y="422"/>
                  <a:ext cx="1392" cy="1738"/>
                  <a:chOff x="1680" y="422"/>
                  <a:chExt cx="1392" cy="1738"/>
                </a:xfrm>
              </p:grpSpPr>
              <p:grpSp>
                <p:nvGrpSpPr>
                  <p:cNvPr id="24673" name="Group 230"/>
                  <p:cNvGrpSpPr>
                    <a:grpSpLocks/>
                  </p:cNvGrpSpPr>
                  <p:nvPr/>
                </p:nvGrpSpPr>
                <p:grpSpPr bwMode="auto">
                  <a:xfrm>
                    <a:off x="2160" y="422"/>
                    <a:ext cx="240" cy="250"/>
                    <a:chOff x="1200" y="624"/>
                    <a:chExt cx="240" cy="250"/>
                  </a:xfrm>
                </p:grpSpPr>
                <p:sp>
                  <p:nvSpPr>
                    <p:cNvPr id="24692" name="Oval 23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93" name="Text Box 23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4674" name="Group 233"/>
                  <p:cNvGrpSpPr>
                    <a:grpSpLocks/>
                  </p:cNvGrpSpPr>
                  <p:nvPr/>
                </p:nvGrpSpPr>
                <p:grpSpPr bwMode="auto">
                  <a:xfrm>
                    <a:off x="1680" y="1094"/>
                    <a:ext cx="240" cy="250"/>
                    <a:chOff x="1200" y="624"/>
                    <a:chExt cx="240" cy="250"/>
                  </a:xfrm>
                </p:grpSpPr>
                <p:sp>
                  <p:nvSpPr>
                    <p:cNvPr id="24690" name="Oval 23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91" name="Text Box 23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4675" name="Group 236"/>
                  <p:cNvGrpSpPr>
                    <a:grpSpLocks/>
                  </p:cNvGrpSpPr>
                  <p:nvPr/>
                </p:nvGrpSpPr>
                <p:grpSpPr bwMode="auto">
                  <a:xfrm>
                    <a:off x="2640" y="710"/>
                    <a:ext cx="240" cy="250"/>
                    <a:chOff x="1200" y="624"/>
                    <a:chExt cx="240" cy="250"/>
                  </a:xfrm>
                </p:grpSpPr>
                <p:sp>
                  <p:nvSpPr>
                    <p:cNvPr id="24688" name="Oval 237"/>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89" name="Text Box 238"/>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4676" name="Group 239"/>
                  <p:cNvGrpSpPr>
                    <a:grpSpLocks/>
                  </p:cNvGrpSpPr>
                  <p:nvPr/>
                </p:nvGrpSpPr>
                <p:grpSpPr bwMode="auto">
                  <a:xfrm>
                    <a:off x="2208" y="1142"/>
                    <a:ext cx="240" cy="250"/>
                    <a:chOff x="1200" y="624"/>
                    <a:chExt cx="240" cy="250"/>
                  </a:xfrm>
                </p:grpSpPr>
                <p:sp>
                  <p:nvSpPr>
                    <p:cNvPr id="24686" name="Oval 240"/>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87" name="Text Box 241"/>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4677" name="Group 242"/>
                  <p:cNvGrpSpPr>
                    <a:grpSpLocks/>
                  </p:cNvGrpSpPr>
                  <p:nvPr/>
                </p:nvGrpSpPr>
                <p:grpSpPr bwMode="auto">
                  <a:xfrm>
                    <a:off x="2832" y="1190"/>
                    <a:ext cx="240" cy="250"/>
                    <a:chOff x="1200" y="624"/>
                    <a:chExt cx="240" cy="250"/>
                  </a:xfrm>
                </p:grpSpPr>
                <p:sp>
                  <p:nvSpPr>
                    <p:cNvPr id="24684" name="Oval 243"/>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85" name="Text Box 244"/>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4678" name="Group 245"/>
                  <p:cNvGrpSpPr>
                    <a:grpSpLocks/>
                  </p:cNvGrpSpPr>
                  <p:nvPr/>
                </p:nvGrpSpPr>
                <p:grpSpPr bwMode="auto">
                  <a:xfrm>
                    <a:off x="1824" y="1718"/>
                    <a:ext cx="240" cy="250"/>
                    <a:chOff x="1200" y="624"/>
                    <a:chExt cx="240" cy="250"/>
                  </a:xfrm>
                </p:grpSpPr>
                <p:sp>
                  <p:nvSpPr>
                    <p:cNvPr id="24682" name="Oval 24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83" name="Text Box 24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4679" name="Group 248"/>
                  <p:cNvGrpSpPr>
                    <a:grpSpLocks/>
                  </p:cNvGrpSpPr>
                  <p:nvPr/>
                </p:nvGrpSpPr>
                <p:grpSpPr bwMode="auto">
                  <a:xfrm>
                    <a:off x="2352" y="1910"/>
                    <a:ext cx="240" cy="250"/>
                    <a:chOff x="1200" y="624"/>
                    <a:chExt cx="240" cy="250"/>
                  </a:xfrm>
                </p:grpSpPr>
                <p:sp>
                  <p:nvSpPr>
                    <p:cNvPr id="24680" name="Oval 24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81" name="Text Box 25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sp>
              <p:nvSpPr>
                <p:cNvPr id="24671" name="Line 251"/>
                <p:cNvSpPr>
                  <a:spLocks noChangeShapeType="1"/>
                </p:cNvSpPr>
                <p:nvPr/>
              </p:nvSpPr>
              <p:spPr bwMode="auto">
                <a:xfrm flipH="1">
                  <a:off x="3648" y="624"/>
                  <a:ext cx="336" cy="480"/>
                </a:xfrm>
                <a:prstGeom prst="line">
                  <a:avLst/>
                </a:prstGeom>
                <a:noFill/>
                <a:ln w="38100">
                  <a:solidFill>
                    <a:schemeClr val="tx1"/>
                  </a:solidFill>
                  <a:round/>
                  <a:headEnd/>
                  <a:tailEnd/>
                </a:ln>
              </p:spPr>
              <p:txBody>
                <a:bodyPr wrap="none"/>
                <a:lstStyle/>
                <a:p>
                  <a:endParaRPr lang="en-US"/>
                </a:p>
              </p:txBody>
            </p:sp>
            <p:sp>
              <p:nvSpPr>
                <p:cNvPr id="24672" name="Text Box 252"/>
                <p:cNvSpPr txBox="1">
                  <a:spLocks noChangeArrowheads="1"/>
                </p:cNvSpPr>
                <p:nvPr/>
              </p:nvSpPr>
              <p:spPr bwMode="auto">
                <a:xfrm>
                  <a:off x="3600" y="672"/>
                  <a:ext cx="276" cy="250"/>
                </a:xfrm>
                <a:prstGeom prst="rect">
                  <a:avLst/>
                </a:prstGeom>
                <a:noFill/>
                <a:ln w="9525">
                  <a:noFill/>
                  <a:miter lim="800000"/>
                  <a:headEnd/>
                  <a:tailEnd/>
                </a:ln>
              </p:spPr>
              <p:txBody>
                <a:bodyPr wrap="none">
                  <a:spAutoFit/>
                </a:bodyPr>
                <a:lstStyle/>
                <a:p>
                  <a:r>
                    <a:rPr lang="en-US" sz="2000"/>
                    <a:t>10</a:t>
                  </a:r>
                </a:p>
              </p:txBody>
            </p:sp>
          </p:grpSp>
          <p:sp>
            <p:nvSpPr>
              <p:cNvPr id="24668" name="Line 253"/>
              <p:cNvSpPr>
                <a:spLocks noChangeShapeType="1"/>
              </p:cNvSpPr>
              <p:nvPr/>
            </p:nvSpPr>
            <p:spPr bwMode="auto">
              <a:xfrm flipH="1">
                <a:off x="1008" y="3264"/>
                <a:ext cx="384" cy="576"/>
              </a:xfrm>
              <a:prstGeom prst="line">
                <a:avLst/>
              </a:prstGeom>
              <a:noFill/>
              <a:ln w="38100">
                <a:solidFill>
                  <a:schemeClr val="tx1"/>
                </a:solidFill>
                <a:round/>
                <a:headEnd/>
                <a:tailEnd/>
              </a:ln>
            </p:spPr>
            <p:txBody>
              <a:bodyPr wrap="none"/>
              <a:lstStyle/>
              <a:p>
                <a:endParaRPr lang="en-US"/>
              </a:p>
            </p:txBody>
          </p:sp>
          <p:sp>
            <p:nvSpPr>
              <p:cNvPr id="24669" name="Text Box 254"/>
              <p:cNvSpPr txBox="1">
                <a:spLocks noChangeArrowheads="1"/>
              </p:cNvSpPr>
              <p:nvPr/>
            </p:nvSpPr>
            <p:spPr bwMode="auto">
              <a:xfrm>
                <a:off x="1152" y="3552"/>
                <a:ext cx="276" cy="250"/>
              </a:xfrm>
              <a:prstGeom prst="rect">
                <a:avLst/>
              </a:prstGeom>
              <a:noFill/>
              <a:ln w="9525">
                <a:noFill/>
                <a:miter lim="800000"/>
                <a:headEnd/>
                <a:tailEnd/>
              </a:ln>
            </p:spPr>
            <p:txBody>
              <a:bodyPr wrap="none">
                <a:spAutoFit/>
              </a:bodyPr>
              <a:lstStyle/>
              <a:p>
                <a:r>
                  <a:rPr lang="en-US" sz="2000"/>
                  <a:t>12</a:t>
                </a:r>
              </a:p>
            </p:txBody>
          </p:sp>
        </p:grpSp>
        <p:sp>
          <p:nvSpPr>
            <p:cNvPr id="24665" name="Line 255"/>
            <p:cNvSpPr>
              <a:spLocks noChangeShapeType="1"/>
            </p:cNvSpPr>
            <p:nvPr/>
          </p:nvSpPr>
          <p:spPr bwMode="auto">
            <a:xfrm flipH="1">
              <a:off x="2448" y="2784"/>
              <a:ext cx="240" cy="288"/>
            </a:xfrm>
            <a:prstGeom prst="line">
              <a:avLst/>
            </a:prstGeom>
            <a:noFill/>
            <a:ln w="38100">
              <a:solidFill>
                <a:schemeClr val="tx1"/>
              </a:solidFill>
              <a:round/>
              <a:headEnd/>
              <a:tailEnd/>
            </a:ln>
          </p:spPr>
          <p:txBody>
            <a:bodyPr wrap="none"/>
            <a:lstStyle/>
            <a:p>
              <a:endParaRPr lang="en-US"/>
            </a:p>
          </p:txBody>
        </p:sp>
        <p:sp>
          <p:nvSpPr>
            <p:cNvPr id="24666" name="Text Box 256"/>
            <p:cNvSpPr txBox="1">
              <a:spLocks noChangeArrowheads="1"/>
            </p:cNvSpPr>
            <p:nvPr/>
          </p:nvSpPr>
          <p:spPr bwMode="auto">
            <a:xfrm>
              <a:off x="2298" y="2700"/>
              <a:ext cx="276" cy="250"/>
            </a:xfrm>
            <a:prstGeom prst="rect">
              <a:avLst/>
            </a:prstGeom>
            <a:noFill/>
            <a:ln w="9525">
              <a:noFill/>
              <a:miter lim="800000"/>
              <a:headEnd/>
              <a:tailEnd/>
            </a:ln>
          </p:spPr>
          <p:txBody>
            <a:bodyPr wrap="none">
              <a:spAutoFit/>
            </a:bodyPr>
            <a:lstStyle/>
            <a:p>
              <a:r>
                <a:rPr lang="en-US" sz="2000"/>
                <a:t>14</a:t>
              </a:r>
            </a:p>
          </p:txBody>
        </p:sp>
      </p:grpSp>
      <p:grpSp>
        <p:nvGrpSpPr>
          <p:cNvPr id="46379" name="Group 292"/>
          <p:cNvGrpSpPr>
            <a:grpSpLocks/>
          </p:cNvGrpSpPr>
          <p:nvPr/>
        </p:nvGrpSpPr>
        <p:grpSpPr bwMode="auto">
          <a:xfrm>
            <a:off x="0" y="473546"/>
            <a:ext cx="2565400" cy="2759075"/>
            <a:chOff x="0" y="288"/>
            <a:chExt cx="1616" cy="1738"/>
          </a:xfrm>
        </p:grpSpPr>
        <p:grpSp>
          <p:nvGrpSpPr>
            <p:cNvPr id="24622" name="Group 132"/>
            <p:cNvGrpSpPr>
              <a:grpSpLocks/>
            </p:cNvGrpSpPr>
            <p:nvPr/>
          </p:nvGrpSpPr>
          <p:grpSpPr bwMode="auto">
            <a:xfrm>
              <a:off x="0" y="288"/>
              <a:ext cx="1616" cy="1738"/>
              <a:chOff x="0" y="288"/>
              <a:chExt cx="1616" cy="1738"/>
            </a:xfrm>
          </p:grpSpPr>
          <p:grpSp>
            <p:nvGrpSpPr>
              <p:cNvPr id="24625" name="Group 8"/>
              <p:cNvGrpSpPr>
                <a:grpSpLocks/>
              </p:cNvGrpSpPr>
              <p:nvPr/>
            </p:nvGrpSpPr>
            <p:grpSpPr bwMode="auto">
              <a:xfrm>
                <a:off x="576" y="288"/>
                <a:ext cx="240" cy="250"/>
                <a:chOff x="1200" y="624"/>
                <a:chExt cx="240" cy="250"/>
              </a:xfrm>
            </p:grpSpPr>
            <p:sp>
              <p:nvSpPr>
                <p:cNvPr id="24662" name="Oval 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63" name="Text Box 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4626" name="Group 9"/>
              <p:cNvGrpSpPr>
                <a:grpSpLocks/>
              </p:cNvGrpSpPr>
              <p:nvPr/>
            </p:nvGrpSpPr>
            <p:grpSpPr bwMode="auto">
              <a:xfrm>
                <a:off x="96" y="960"/>
                <a:ext cx="240" cy="250"/>
                <a:chOff x="1200" y="624"/>
                <a:chExt cx="240" cy="250"/>
              </a:xfrm>
            </p:grpSpPr>
            <p:sp>
              <p:nvSpPr>
                <p:cNvPr id="24660" name="Oval 10"/>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61" name="Text Box 11"/>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4627" name="Group 12"/>
              <p:cNvGrpSpPr>
                <a:grpSpLocks/>
              </p:cNvGrpSpPr>
              <p:nvPr/>
            </p:nvGrpSpPr>
            <p:grpSpPr bwMode="auto">
              <a:xfrm>
                <a:off x="1056" y="576"/>
                <a:ext cx="240" cy="250"/>
                <a:chOff x="1200" y="624"/>
                <a:chExt cx="240" cy="250"/>
              </a:xfrm>
            </p:grpSpPr>
            <p:sp>
              <p:nvSpPr>
                <p:cNvPr id="24658" name="Oval 13"/>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59" name="Text Box 14"/>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4628" name="Group 15"/>
              <p:cNvGrpSpPr>
                <a:grpSpLocks/>
              </p:cNvGrpSpPr>
              <p:nvPr/>
            </p:nvGrpSpPr>
            <p:grpSpPr bwMode="auto">
              <a:xfrm>
                <a:off x="624" y="1008"/>
                <a:ext cx="240" cy="250"/>
                <a:chOff x="1200" y="624"/>
                <a:chExt cx="240" cy="250"/>
              </a:xfrm>
            </p:grpSpPr>
            <p:sp>
              <p:nvSpPr>
                <p:cNvPr id="24656" name="Oval 1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57" name="Text Box 1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4629" name="Group 18"/>
              <p:cNvGrpSpPr>
                <a:grpSpLocks/>
              </p:cNvGrpSpPr>
              <p:nvPr/>
            </p:nvGrpSpPr>
            <p:grpSpPr bwMode="auto">
              <a:xfrm>
                <a:off x="1248" y="1056"/>
                <a:ext cx="240" cy="250"/>
                <a:chOff x="1200" y="624"/>
                <a:chExt cx="240" cy="250"/>
              </a:xfrm>
            </p:grpSpPr>
            <p:sp>
              <p:nvSpPr>
                <p:cNvPr id="24654" name="Oval 1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55" name="Text Box 2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4630" name="Group 21"/>
              <p:cNvGrpSpPr>
                <a:grpSpLocks/>
              </p:cNvGrpSpPr>
              <p:nvPr/>
            </p:nvGrpSpPr>
            <p:grpSpPr bwMode="auto">
              <a:xfrm>
                <a:off x="240" y="1584"/>
                <a:ext cx="240" cy="250"/>
                <a:chOff x="1200" y="624"/>
                <a:chExt cx="240" cy="250"/>
              </a:xfrm>
            </p:grpSpPr>
            <p:sp>
              <p:nvSpPr>
                <p:cNvPr id="24652" name="Oval 2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53" name="Text Box 2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4631" name="Group 24"/>
              <p:cNvGrpSpPr>
                <a:grpSpLocks/>
              </p:cNvGrpSpPr>
              <p:nvPr/>
            </p:nvGrpSpPr>
            <p:grpSpPr bwMode="auto">
              <a:xfrm>
                <a:off x="768" y="1776"/>
                <a:ext cx="240" cy="250"/>
                <a:chOff x="1200" y="624"/>
                <a:chExt cx="240" cy="250"/>
              </a:xfrm>
            </p:grpSpPr>
            <p:sp>
              <p:nvSpPr>
                <p:cNvPr id="24650" name="Oval 2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51" name="Text Box 2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sp>
            <p:nvSpPr>
              <p:cNvPr id="24632" name="Line 27"/>
              <p:cNvSpPr>
                <a:spLocks noChangeShapeType="1"/>
              </p:cNvSpPr>
              <p:nvPr/>
            </p:nvSpPr>
            <p:spPr bwMode="auto">
              <a:xfrm>
                <a:off x="816" y="480"/>
                <a:ext cx="288" cy="144"/>
              </a:xfrm>
              <a:prstGeom prst="line">
                <a:avLst/>
              </a:prstGeom>
              <a:noFill/>
              <a:ln w="38100">
                <a:solidFill>
                  <a:schemeClr val="tx1"/>
                </a:solidFill>
                <a:round/>
                <a:headEnd/>
                <a:tailEnd/>
              </a:ln>
            </p:spPr>
            <p:txBody>
              <a:bodyPr wrap="none"/>
              <a:lstStyle/>
              <a:p>
                <a:endParaRPr lang="en-US"/>
              </a:p>
            </p:txBody>
          </p:sp>
          <p:sp>
            <p:nvSpPr>
              <p:cNvPr id="24633" name="Line 28"/>
              <p:cNvSpPr>
                <a:spLocks noChangeShapeType="1"/>
              </p:cNvSpPr>
              <p:nvPr/>
            </p:nvSpPr>
            <p:spPr bwMode="auto">
              <a:xfrm flipH="1">
                <a:off x="816" y="816"/>
                <a:ext cx="288" cy="240"/>
              </a:xfrm>
              <a:prstGeom prst="line">
                <a:avLst/>
              </a:prstGeom>
              <a:noFill/>
              <a:ln w="38100">
                <a:solidFill>
                  <a:schemeClr val="tx1"/>
                </a:solidFill>
                <a:round/>
                <a:headEnd/>
                <a:tailEnd/>
              </a:ln>
            </p:spPr>
            <p:txBody>
              <a:bodyPr wrap="none"/>
              <a:lstStyle/>
              <a:p>
                <a:endParaRPr lang="en-US"/>
              </a:p>
            </p:txBody>
          </p:sp>
          <p:sp>
            <p:nvSpPr>
              <p:cNvPr id="24634" name="Line 29"/>
              <p:cNvSpPr>
                <a:spLocks noChangeShapeType="1"/>
              </p:cNvSpPr>
              <p:nvPr/>
            </p:nvSpPr>
            <p:spPr bwMode="auto">
              <a:xfrm>
                <a:off x="1248" y="768"/>
                <a:ext cx="144" cy="288"/>
              </a:xfrm>
              <a:prstGeom prst="line">
                <a:avLst/>
              </a:prstGeom>
              <a:noFill/>
              <a:ln w="38100">
                <a:solidFill>
                  <a:schemeClr val="tx1"/>
                </a:solidFill>
                <a:round/>
                <a:headEnd/>
                <a:tailEnd/>
              </a:ln>
            </p:spPr>
            <p:txBody>
              <a:bodyPr wrap="none"/>
              <a:lstStyle/>
              <a:p>
                <a:endParaRPr lang="en-US"/>
              </a:p>
            </p:txBody>
          </p:sp>
          <p:sp>
            <p:nvSpPr>
              <p:cNvPr id="24635" name="Line 30"/>
              <p:cNvSpPr>
                <a:spLocks noChangeShapeType="1"/>
              </p:cNvSpPr>
              <p:nvPr/>
            </p:nvSpPr>
            <p:spPr bwMode="auto">
              <a:xfrm flipH="1">
                <a:off x="912" y="1296"/>
                <a:ext cx="480" cy="528"/>
              </a:xfrm>
              <a:prstGeom prst="line">
                <a:avLst/>
              </a:prstGeom>
              <a:noFill/>
              <a:ln w="38100">
                <a:solidFill>
                  <a:schemeClr val="tx1"/>
                </a:solidFill>
                <a:round/>
                <a:headEnd/>
                <a:tailEnd/>
              </a:ln>
            </p:spPr>
            <p:txBody>
              <a:bodyPr wrap="none"/>
              <a:lstStyle/>
              <a:p>
                <a:endParaRPr lang="en-US"/>
              </a:p>
            </p:txBody>
          </p:sp>
          <p:sp>
            <p:nvSpPr>
              <p:cNvPr id="24636" name="Line 31"/>
              <p:cNvSpPr>
                <a:spLocks noChangeShapeType="1"/>
              </p:cNvSpPr>
              <p:nvPr/>
            </p:nvSpPr>
            <p:spPr bwMode="auto">
              <a:xfrm>
                <a:off x="768" y="1248"/>
                <a:ext cx="91" cy="576"/>
              </a:xfrm>
              <a:prstGeom prst="line">
                <a:avLst/>
              </a:prstGeom>
              <a:noFill/>
              <a:ln w="38100">
                <a:solidFill>
                  <a:schemeClr val="tx1"/>
                </a:solidFill>
                <a:round/>
                <a:headEnd/>
                <a:tailEnd/>
              </a:ln>
            </p:spPr>
            <p:txBody>
              <a:bodyPr wrap="none"/>
              <a:lstStyle/>
              <a:p>
                <a:endParaRPr lang="en-US"/>
              </a:p>
            </p:txBody>
          </p:sp>
          <p:sp>
            <p:nvSpPr>
              <p:cNvPr id="24637" name="Line 33"/>
              <p:cNvSpPr>
                <a:spLocks noChangeShapeType="1"/>
              </p:cNvSpPr>
              <p:nvPr/>
            </p:nvSpPr>
            <p:spPr bwMode="auto">
              <a:xfrm flipH="1">
                <a:off x="432" y="1200"/>
                <a:ext cx="240" cy="432"/>
              </a:xfrm>
              <a:prstGeom prst="line">
                <a:avLst/>
              </a:prstGeom>
              <a:noFill/>
              <a:ln w="38100">
                <a:solidFill>
                  <a:schemeClr val="tx1"/>
                </a:solidFill>
                <a:round/>
                <a:headEnd/>
                <a:tailEnd/>
              </a:ln>
            </p:spPr>
            <p:txBody>
              <a:bodyPr wrap="none"/>
              <a:lstStyle/>
              <a:p>
                <a:endParaRPr lang="en-US"/>
              </a:p>
            </p:txBody>
          </p:sp>
          <p:sp>
            <p:nvSpPr>
              <p:cNvPr id="24638" name="Line 35"/>
              <p:cNvSpPr>
                <a:spLocks noChangeShapeType="1"/>
              </p:cNvSpPr>
              <p:nvPr/>
            </p:nvSpPr>
            <p:spPr bwMode="auto">
              <a:xfrm flipH="1" flipV="1">
                <a:off x="192" y="1200"/>
                <a:ext cx="144" cy="432"/>
              </a:xfrm>
              <a:prstGeom prst="line">
                <a:avLst/>
              </a:prstGeom>
              <a:noFill/>
              <a:ln w="38100">
                <a:solidFill>
                  <a:schemeClr val="tx1"/>
                </a:solidFill>
                <a:round/>
                <a:headEnd/>
                <a:tailEnd/>
              </a:ln>
            </p:spPr>
            <p:txBody>
              <a:bodyPr wrap="none"/>
              <a:lstStyle/>
              <a:p>
                <a:endParaRPr lang="en-US"/>
              </a:p>
            </p:txBody>
          </p:sp>
          <p:sp>
            <p:nvSpPr>
              <p:cNvPr id="24639" name="Line 36"/>
              <p:cNvSpPr>
                <a:spLocks noChangeShapeType="1"/>
              </p:cNvSpPr>
              <p:nvPr/>
            </p:nvSpPr>
            <p:spPr bwMode="auto">
              <a:xfrm flipH="1">
                <a:off x="240" y="480"/>
                <a:ext cx="384" cy="480"/>
              </a:xfrm>
              <a:prstGeom prst="line">
                <a:avLst/>
              </a:prstGeom>
              <a:noFill/>
              <a:ln w="38100">
                <a:solidFill>
                  <a:schemeClr val="tx1"/>
                </a:solidFill>
                <a:round/>
                <a:headEnd/>
                <a:tailEnd/>
              </a:ln>
            </p:spPr>
            <p:txBody>
              <a:bodyPr wrap="none"/>
              <a:lstStyle/>
              <a:p>
                <a:endParaRPr lang="en-US"/>
              </a:p>
            </p:txBody>
          </p:sp>
          <p:sp>
            <p:nvSpPr>
              <p:cNvPr id="24640" name="Text Box 37"/>
              <p:cNvSpPr txBox="1">
                <a:spLocks noChangeArrowheads="1"/>
              </p:cNvSpPr>
              <p:nvPr/>
            </p:nvSpPr>
            <p:spPr bwMode="auto">
              <a:xfrm>
                <a:off x="192" y="528"/>
                <a:ext cx="276" cy="250"/>
              </a:xfrm>
              <a:prstGeom prst="rect">
                <a:avLst/>
              </a:prstGeom>
              <a:noFill/>
              <a:ln w="9525">
                <a:noFill/>
                <a:miter lim="800000"/>
                <a:headEnd/>
                <a:tailEnd/>
              </a:ln>
            </p:spPr>
            <p:txBody>
              <a:bodyPr wrap="none">
                <a:spAutoFit/>
              </a:bodyPr>
              <a:lstStyle/>
              <a:p>
                <a:r>
                  <a:rPr lang="en-US" sz="2000"/>
                  <a:t>10</a:t>
                </a:r>
              </a:p>
            </p:txBody>
          </p:sp>
          <p:sp>
            <p:nvSpPr>
              <p:cNvPr id="24641" name="Text Box 38"/>
              <p:cNvSpPr txBox="1">
                <a:spLocks noChangeArrowheads="1"/>
              </p:cNvSpPr>
              <p:nvPr/>
            </p:nvSpPr>
            <p:spPr bwMode="auto">
              <a:xfrm>
                <a:off x="912" y="336"/>
                <a:ext cx="276" cy="250"/>
              </a:xfrm>
              <a:prstGeom prst="rect">
                <a:avLst/>
              </a:prstGeom>
              <a:noFill/>
              <a:ln w="9525">
                <a:noFill/>
                <a:miter lim="800000"/>
                <a:headEnd/>
                <a:tailEnd/>
              </a:ln>
            </p:spPr>
            <p:txBody>
              <a:bodyPr wrap="none">
                <a:spAutoFit/>
              </a:bodyPr>
              <a:lstStyle/>
              <a:p>
                <a:r>
                  <a:rPr lang="en-US" sz="2000"/>
                  <a:t>28</a:t>
                </a:r>
              </a:p>
            </p:txBody>
          </p:sp>
          <p:sp>
            <p:nvSpPr>
              <p:cNvPr id="24642" name="Text Box 39"/>
              <p:cNvSpPr txBox="1">
                <a:spLocks noChangeArrowheads="1"/>
              </p:cNvSpPr>
              <p:nvPr/>
            </p:nvSpPr>
            <p:spPr bwMode="auto">
              <a:xfrm>
                <a:off x="1296" y="768"/>
                <a:ext cx="320" cy="250"/>
              </a:xfrm>
              <a:prstGeom prst="rect">
                <a:avLst/>
              </a:prstGeom>
              <a:noFill/>
              <a:ln w="9525">
                <a:noFill/>
                <a:miter lim="800000"/>
                <a:headEnd/>
                <a:tailEnd/>
              </a:ln>
            </p:spPr>
            <p:txBody>
              <a:bodyPr wrap="square">
                <a:spAutoFit/>
              </a:bodyPr>
              <a:lstStyle/>
              <a:p>
                <a:r>
                  <a:rPr lang="en-US" sz="2000"/>
                  <a:t>16</a:t>
                </a:r>
              </a:p>
            </p:txBody>
          </p:sp>
          <p:sp>
            <p:nvSpPr>
              <p:cNvPr id="24643" name="Text Box 40"/>
              <p:cNvSpPr txBox="1">
                <a:spLocks noChangeArrowheads="1"/>
              </p:cNvSpPr>
              <p:nvPr/>
            </p:nvSpPr>
            <p:spPr bwMode="auto">
              <a:xfrm>
                <a:off x="670" y="710"/>
                <a:ext cx="334" cy="250"/>
              </a:xfrm>
              <a:prstGeom prst="rect">
                <a:avLst/>
              </a:prstGeom>
              <a:noFill/>
              <a:ln w="9525">
                <a:noFill/>
                <a:miter lim="800000"/>
                <a:headEnd/>
                <a:tailEnd/>
              </a:ln>
            </p:spPr>
            <p:txBody>
              <a:bodyPr wrap="square">
                <a:spAutoFit/>
              </a:bodyPr>
              <a:lstStyle/>
              <a:p>
                <a:r>
                  <a:rPr lang="en-US" sz="2000"/>
                  <a:t>14</a:t>
                </a:r>
              </a:p>
            </p:txBody>
          </p:sp>
          <p:sp>
            <p:nvSpPr>
              <p:cNvPr id="24644" name="Text Box 41"/>
              <p:cNvSpPr txBox="1">
                <a:spLocks noChangeArrowheads="1"/>
              </p:cNvSpPr>
              <p:nvPr/>
            </p:nvSpPr>
            <p:spPr bwMode="auto">
              <a:xfrm>
                <a:off x="0" y="1344"/>
                <a:ext cx="324" cy="250"/>
              </a:xfrm>
              <a:prstGeom prst="rect">
                <a:avLst/>
              </a:prstGeom>
              <a:noFill/>
              <a:ln w="9525">
                <a:noFill/>
                <a:miter lim="800000"/>
                <a:headEnd/>
                <a:tailEnd/>
              </a:ln>
            </p:spPr>
            <p:txBody>
              <a:bodyPr wrap="square">
                <a:spAutoFit/>
              </a:bodyPr>
              <a:lstStyle/>
              <a:p>
                <a:r>
                  <a:rPr lang="en-US" sz="2000"/>
                  <a:t>25</a:t>
                </a:r>
              </a:p>
            </p:txBody>
          </p:sp>
          <p:sp>
            <p:nvSpPr>
              <p:cNvPr id="24645" name="Text Box 42"/>
              <p:cNvSpPr txBox="1">
                <a:spLocks noChangeArrowheads="1"/>
              </p:cNvSpPr>
              <p:nvPr/>
            </p:nvSpPr>
            <p:spPr bwMode="auto">
              <a:xfrm>
                <a:off x="508" y="1607"/>
                <a:ext cx="320" cy="250"/>
              </a:xfrm>
              <a:prstGeom prst="rect">
                <a:avLst/>
              </a:prstGeom>
              <a:noFill/>
              <a:ln w="9525">
                <a:noFill/>
                <a:miter lim="800000"/>
                <a:headEnd/>
                <a:tailEnd/>
              </a:ln>
            </p:spPr>
            <p:txBody>
              <a:bodyPr wrap="square">
                <a:spAutoFit/>
              </a:bodyPr>
              <a:lstStyle/>
              <a:p>
                <a:r>
                  <a:rPr lang="en-US" sz="2000"/>
                  <a:t>22</a:t>
                </a:r>
              </a:p>
            </p:txBody>
          </p:sp>
          <p:sp>
            <p:nvSpPr>
              <p:cNvPr id="24646" name="Text Box 43"/>
              <p:cNvSpPr txBox="1">
                <a:spLocks noChangeArrowheads="1"/>
              </p:cNvSpPr>
              <p:nvPr/>
            </p:nvSpPr>
            <p:spPr bwMode="auto">
              <a:xfrm>
                <a:off x="293" y="1216"/>
                <a:ext cx="320" cy="250"/>
              </a:xfrm>
              <a:prstGeom prst="rect">
                <a:avLst/>
              </a:prstGeom>
              <a:noFill/>
              <a:ln w="9525">
                <a:noFill/>
                <a:miter lim="800000"/>
                <a:headEnd/>
                <a:tailEnd/>
              </a:ln>
            </p:spPr>
            <p:txBody>
              <a:bodyPr wrap="square">
                <a:spAutoFit/>
              </a:bodyPr>
              <a:lstStyle/>
              <a:p>
                <a:r>
                  <a:rPr lang="en-US" sz="2000"/>
                  <a:t>24</a:t>
                </a:r>
              </a:p>
            </p:txBody>
          </p:sp>
          <p:sp>
            <p:nvSpPr>
              <p:cNvPr id="24647" name="Text Box 44"/>
              <p:cNvSpPr txBox="1">
                <a:spLocks noChangeArrowheads="1"/>
              </p:cNvSpPr>
              <p:nvPr/>
            </p:nvSpPr>
            <p:spPr bwMode="auto">
              <a:xfrm>
                <a:off x="1104" y="1584"/>
                <a:ext cx="324" cy="250"/>
              </a:xfrm>
              <a:prstGeom prst="rect">
                <a:avLst/>
              </a:prstGeom>
              <a:noFill/>
              <a:ln w="9525">
                <a:noFill/>
                <a:miter lim="800000"/>
                <a:headEnd/>
                <a:tailEnd/>
              </a:ln>
            </p:spPr>
            <p:txBody>
              <a:bodyPr wrap="square">
                <a:spAutoFit/>
              </a:bodyPr>
              <a:lstStyle/>
              <a:p>
                <a:r>
                  <a:rPr lang="en-US" sz="2000"/>
                  <a:t>12</a:t>
                </a:r>
              </a:p>
            </p:txBody>
          </p:sp>
          <p:sp>
            <p:nvSpPr>
              <p:cNvPr id="24648" name="Text Box 45"/>
              <p:cNvSpPr txBox="1">
                <a:spLocks noChangeArrowheads="1"/>
              </p:cNvSpPr>
              <p:nvPr/>
            </p:nvSpPr>
            <p:spPr bwMode="auto">
              <a:xfrm>
                <a:off x="778" y="1350"/>
                <a:ext cx="300" cy="250"/>
              </a:xfrm>
              <a:prstGeom prst="rect">
                <a:avLst/>
              </a:prstGeom>
              <a:noFill/>
              <a:ln w="9525">
                <a:noFill/>
                <a:miter lim="800000"/>
                <a:headEnd/>
                <a:tailEnd/>
              </a:ln>
            </p:spPr>
            <p:txBody>
              <a:bodyPr wrap="square">
                <a:spAutoFit/>
              </a:bodyPr>
              <a:lstStyle/>
              <a:p>
                <a:r>
                  <a:rPr lang="en-US" sz="2000"/>
                  <a:t>18</a:t>
                </a:r>
              </a:p>
            </p:txBody>
          </p:sp>
          <p:sp>
            <p:nvSpPr>
              <p:cNvPr id="24649" name="Line 130"/>
              <p:cNvSpPr>
                <a:spLocks noChangeShapeType="1"/>
              </p:cNvSpPr>
              <p:nvPr/>
            </p:nvSpPr>
            <p:spPr bwMode="auto">
              <a:xfrm>
                <a:off x="432" y="1776"/>
                <a:ext cx="384" cy="144"/>
              </a:xfrm>
              <a:prstGeom prst="line">
                <a:avLst/>
              </a:prstGeom>
              <a:noFill/>
              <a:ln w="38100">
                <a:solidFill>
                  <a:schemeClr val="tx1"/>
                </a:solidFill>
                <a:round/>
                <a:headEnd/>
                <a:tailEnd/>
              </a:ln>
            </p:spPr>
            <p:txBody>
              <a:bodyPr wrap="none"/>
              <a:lstStyle/>
              <a:p>
                <a:endParaRPr lang="en-US"/>
              </a:p>
            </p:txBody>
          </p:sp>
        </p:grpSp>
        <p:sp>
          <p:nvSpPr>
            <p:cNvPr id="24623" name="Line 289"/>
            <p:cNvSpPr>
              <a:spLocks noChangeShapeType="1"/>
            </p:cNvSpPr>
            <p:nvPr/>
          </p:nvSpPr>
          <p:spPr bwMode="auto">
            <a:xfrm>
              <a:off x="864" y="1200"/>
              <a:ext cx="432" cy="0"/>
            </a:xfrm>
            <a:prstGeom prst="line">
              <a:avLst/>
            </a:prstGeom>
            <a:noFill/>
            <a:ln w="38100">
              <a:solidFill>
                <a:schemeClr val="tx1"/>
              </a:solidFill>
              <a:round/>
              <a:headEnd/>
              <a:tailEnd/>
            </a:ln>
          </p:spPr>
          <p:txBody>
            <a:bodyPr wrap="none"/>
            <a:lstStyle/>
            <a:p>
              <a:endParaRPr lang="en-US"/>
            </a:p>
          </p:txBody>
        </p:sp>
        <p:sp>
          <p:nvSpPr>
            <p:cNvPr id="24624" name="Text Box 291"/>
            <p:cNvSpPr txBox="1">
              <a:spLocks noChangeArrowheads="1"/>
            </p:cNvSpPr>
            <p:nvPr/>
          </p:nvSpPr>
          <p:spPr bwMode="auto">
            <a:xfrm>
              <a:off x="955" y="971"/>
              <a:ext cx="276" cy="250"/>
            </a:xfrm>
            <a:prstGeom prst="rect">
              <a:avLst/>
            </a:prstGeom>
            <a:noFill/>
            <a:ln w="9525">
              <a:noFill/>
              <a:miter lim="800000"/>
              <a:headEnd/>
              <a:tailEnd/>
            </a:ln>
          </p:spPr>
          <p:txBody>
            <a:bodyPr wrap="none">
              <a:spAutoFit/>
            </a:bodyPr>
            <a:lstStyle/>
            <a:p>
              <a:r>
                <a:rPr lang="en-US" sz="2000"/>
                <a:t>17</a:t>
              </a:r>
            </a:p>
          </p:txBody>
        </p:sp>
      </p:grpSp>
      <p:grpSp>
        <p:nvGrpSpPr>
          <p:cNvPr id="46388" name="Group 385"/>
          <p:cNvGrpSpPr>
            <a:grpSpLocks/>
          </p:cNvGrpSpPr>
          <p:nvPr/>
        </p:nvGrpSpPr>
        <p:grpSpPr bwMode="auto">
          <a:xfrm>
            <a:off x="5562600" y="3581400"/>
            <a:ext cx="2343150" cy="2759075"/>
            <a:chOff x="3504" y="2256"/>
            <a:chExt cx="1476" cy="1738"/>
          </a:xfrm>
        </p:grpSpPr>
        <p:grpSp>
          <p:nvGrpSpPr>
            <p:cNvPr id="24589" name="Group 258"/>
            <p:cNvGrpSpPr>
              <a:grpSpLocks/>
            </p:cNvGrpSpPr>
            <p:nvPr/>
          </p:nvGrpSpPr>
          <p:grpSpPr bwMode="auto">
            <a:xfrm>
              <a:off x="3504" y="2256"/>
              <a:ext cx="1392" cy="1738"/>
              <a:chOff x="1728" y="2304"/>
              <a:chExt cx="1392" cy="1738"/>
            </a:xfrm>
          </p:grpSpPr>
          <p:grpSp>
            <p:nvGrpSpPr>
              <p:cNvPr id="24592" name="Group 259"/>
              <p:cNvGrpSpPr>
                <a:grpSpLocks/>
              </p:cNvGrpSpPr>
              <p:nvPr/>
            </p:nvGrpSpPr>
            <p:grpSpPr bwMode="auto">
              <a:xfrm>
                <a:off x="1728" y="2304"/>
                <a:ext cx="1392" cy="1738"/>
                <a:chOff x="144" y="2304"/>
                <a:chExt cx="1392" cy="1738"/>
              </a:xfrm>
            </p:grpSpPr>
            <p:grpSp>
              <p:nvGrpSpPr>
                <p:cNvPr id="24595" name="Group 260"/>
                <p:cNvGrpSpPr>
                  <a:grpSpLocks/>
                </p:cNvGrpSpPr>
                <p:nvPr/>
              </p:nvGrpSpPr>
              <p:grpSpPr bwMode="auto">
                <a:xfrm>
                  <a:off x="144" y="2304"/>
                  <a:ext cx="1392" cy="1738"/>
                  <a:chOff x="3456" y="422"/>
                  <a:chExt cx="1392" cy="1738"/>
                </a:xfrm>
              </p:grpSpPr>
              <p:grpSp>
                <p:nvGrpSpPr>
                  <p:cNvPr id="24598" name="Group 261"/>
                  <p:cNvGrpSpPr>
                    <a:grpSpLocks/>
                  </p:cNvGrpSpPr>
                  <p:nvPr/>
                </p:nvGrpSpPr>
                <p:grpSpPr bwMode="auto">
                  <a:xfrm>
                    <a:off x="3456" y="422"/>
                    <a:ext cx="1392" cy="1738"/>
                    <a:chOff x="1680" y="422"/>
                    <a:chExt cx="1392" cy="1738"/>
                  </a:xfrm>
                </p:grpSpPr>
                <p:grpSp>
                  <p:nvGrpSpPr>
                    <p:cNvPr id="24601" name="Group 262"/>
                    <p:cNvGrpSpPr>
                      <a:grpSpLocks/>
                    </p:cNvGrpSpPr>
                    <p:nvPr/>
                  </p:nvGrpSpPr>
                  <p:grpSpPr bwMode="auto">
                    <a:xfrm>
                      <a:off x="2160" y="422"/>
                      <a:ext cx="240" cy="250"/>
                      <a:chOff x="1200" y="624"/>
                      <a:chExt cx="240" cy="250"/>
                    </a:xfrm>
                  </p:grpSpPr>
                  <p:sp>
                    <p:nvSpPr>
                      <p:cNvPr id="24620" name="Oval 263"/>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21" name="Text Box 264"/>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4602" name="Group 265"/>
                    <p:cNvGrpSpPr>
                      <a:grpSpLocks/>
                    </p:cNvGrpSpPr>
                    <p:nvPr/>
                  </p:nvGrpSpPr>
                  <p:grpSpPr bwMode="auto">
                    <a:xfrm>
                      <a:off x="1680" y="1094"/>
                      <a:ext cx="240" cy="250"/>
                      <a:chOff x="1200" y="624"/>
                      <a:chExt cx="240" cy="250"/>
                    </a:xfrm>
                  </p:grpSpPr>
                  <p:sp>
                    <p:nvSpPr>
                      <p:cNvPr id="24618" name="Oval 26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19" name="Text Box 26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4603" name="Group 268"/>
                    <p:cNvGrpSpPr>
                      <a:grpSpLocks/>
                    </p:cNvGrpSpPr>
                    <p:nvPr/>
                  </p:nvGrpSpPr>
                  <p:grpSpPr bwMode="auto">
                    <a:xfrm>
                      <a:off x="2640" y="710"/>
                      <a:ext cx="240" cy="250"/>
                      <a:chOff x="1200" y="624"/>
                      <a:chExt cx="240" cy="250"/>
                    </a:xfrm>
                  </p:grpSpPr>
                  <p:sp>
                    <p:nvSpPr>
                      <p:cNvPr id="24616" name="Oval 26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17" name="Text Box 27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4604" name="Group 271"/>
                    <p:cNvGrpSpPr>
                      <a:grpSpLocks/>
                    </p:cNvGrpSpPr>
                    <p:nvPr/>
                  </p:nvGrpSpPr>
                  <p:grpSpPr bwMode="auto">
                    <a:xfrm>
                      <a:off x="2208" y="1142"/>
                      <a:ext cx="240" cy="250"/>
                      <a:chOff x="1200" y="624"/>
                      <a:chExt cx="240" cy="250"/>
                    </a:xfrm>
                  </p:grpSpPr>
                  <p:sp>
                    <p:nvSpPr>
                      <p:cNvPr id="24614" name="Oval 27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15" name="Text Box 27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4605" name="Group 274"/>
                    <p:cNvGrpSpPr>
                      <a:grpSpLocks/>
                    </p:cNvGrpSpPr>
                    <p:nvPr/>
                  </p:nvGrpSpPr>
                  <p:grpSpPr bwMode="auto">
                    <a:xfrm>
                      <a:off x="2832" y="1190"/>
                      <a:ext cx="240" cy="250"/>
                      <a:chOff x="1200" y="624"/>
                      <a:chExt cx="240" cy="250"/>
                    </a:xfrm>
                  </p:grpSpPr>
                  <p:sp>
                    <p:nvSpPr>
                      <p:cNvPr id="24612" name="Oval 27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13" name="Text Box 27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4606" name="Group 277"/>
                    <p:cNvGrpSpPr>
                      <a:grpSpLocks/>
                    </p:cNvGrpSpPr>
                    <p:nvPr/>
                  </p:nvGrpSpPr>
                  <p:grpSpPr bwMode="auto">
                    <a:xfrm>
                      <a:off x="1824" y="1718"/>
                      <a:ext cx="240" cy="250"/>
                      <a:chOff x="1200" y="624"/>
                      <a:chExt cx="240" cy="250"/>
                    </a:xfrm>
                  </p:grpSpPr>
                  <p:sp>
                    <p:nvSpPr>
                      <p:cNvPr id="24610" name="Oval 278"/>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11" name="Text Box 279"/>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4607" name="Group 280"/>
                    <p:cNvGrpSpPr>
                      <a:grpSpLocks/>
                    </p:cNvGrpSpPr>
                    <p:nvPr/>
                  </p:nvGrpSpPr>
                  <p:grpSpPr bwMode="auto">
                    <a:xfrm>
                      <a:off x="2352" y="1910"/>
                      <a:ext cx="240" cy="250"/>
                      <a:chOff x="1200" y="624"/>
                      <a:chExt cx="240" cy="250"/>
                    </a:xfrm>
                  </p:grpSpPr>
                  <p:sp>
                    <p:nvSpPr>
                      <p:cNvPr id="24608" name="Oval 28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4609" name="Text Box 28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sp>
                <p:nvSpPr>
                  <p:cNvPr id="24599" name="Line 283"/>
                  <p:cNvSpPr>
                    <a:spLocks noChangeShapeType="1"/>
                  </p:cNvSpPr>
                  <p:nvPr/>
                </p:nvSpPr>
                <p:spPr bwMode="auto">
                  <a:xfrm flipH="1">
                    <a:off x="3648" y="624"/>
                    <a:ext cx="336" cy="480"/>
                  </a:xfrm>
                  <a:prstGeom prst="line">
                    <a:avLst/>
                  </a:prstGeom>
                  <a:noFill/>
                  <a:ln w="38100">
                    <a:solidFill>
                      <a:schemeClr val="tx1"/>
                    </a:solidFill>
                    <a:round/>
                    <a:headEnd/>
                    <a:tailEnd/>
                  </a:ln>
                </p:spPr>
                <p:txBody>
                  <a:bodyPr wrap="none"/>
                  <a:lstStyle/>
                  <a:p>
                    <a:endParaRPr lang="en-US"/>
                  </a:p>
                </p:txBody>
              </p:sp>
              <p:sp>
                <p:nvSpPr>
                  <p:cNvPr id="24600" name="Text Box 284"/>
                  <p:cNvSpPr txBox="1">
                    <a:spLocks noChangeArrowheads="1"/>
                  </p:cNvSpPr>
                  <p:nvPr/>
                </p:nvSpPr>
                <p:spPr bwMode="auto">
                  <a:xfrm>
                    <a:off x="3600" y="672"/>
                    <a:ext cx="276" cy="250"/>
                  </a:xfrm>
                  <a:prstGeom prst="rect">
                    <a:avLst/>
                  </a:prstGeom>
                  <a:noFill/>
                  <a:ln w="9525">
                    <a:noFill/>
                    <a:miter lim="800000"/>
                    <a:headEnd/>
                    <a:tailEnd/>
                  </a:ln>
                </p:spPr>
                <p:txBody>
                  <a:bodyPr wrap="none">
                    <a:spAutoFit/>
                  </a:bodyPr>
                  <a:lstStyle/>
                  <a:p>
                    <a:r>
                      <a:rPr lang="en-US" sz="2000"/>
                      <a:t>10</a:t>
                    </a:r>
                  </a:p>
                </p:txBody>
              </p:sp>
            </p:grpSp>
            <p:sp>
              <p:nvSpPr>
                <p:cNvPr id="24596" name="Line 285"/>
                <p:cNvSpPr>
                  <a:spLocks noChangeShapeType="1"/>
                </p:cNvSpPr>
                <p:nvPr/>
              </p:nvSpPr>
              <p:spPr bwMode="auto">
                <a:xfrm flipH="1">
                  <a:off x="1008" y="3264"/>
                  <a:ext cx="384" cy="576"/>
                </a:xfrm>
                <a:prstGeom prst="line">
                  <a:avLst/>
                </a:prstGeom>
                <a:noFill/>
                <a:ln w="38100">
                  <a:solidFill>
                    <a:schemeClr val="tx1"/>
                  </a:solidFill>
                  <a:round/>
                  <a:headEnd/>
                  <a:tailEnd/>
                </a:ln>
              </p:spPr>
              <p:txBody>
                <a:bodyPr wrap="none"/>
                <a:lstStyle/>
                <a:p>
                  <a:endParaRPr lang="en-US"/>
                </a:p>
              </p:txBody>
            </p:sp>
            <p:sp>
              <p:nvSpPr>
                <p:cNvPr id="24597" name="Text Box 286"/>
                <p:cNvSpPr txBox="1">
                  <a:spLocks noChangeArrowheads="1"/>
                </p:cNvSpPr>
                <p:nvPr/>
              </p:nvSpPr>
              <p:spPr bwMode="auto">
                <a:xfrm>
                  <a:off x="1152" y="3552"/>
                  <a:ext cx="276" cy="250"/>
                </a:xfrm>
                <a:prstGeom prst="rect">
                  <a:avLst/>
                </a:prstGeom>
                <a:noFill/>
                <a:ln w="9525">
                  <a:noFill/>
                  <a:miter lim="800000"/>
                  <a:headEnd/>
                  <a:tailEnd/>
                </a:ln>
              </p:spPr>
              <p:txBody>
                <a:bodyPr wrap="none">
                  <a:spAutoFit/>
                </a:bodyPr>
                <a:lstStyle/>
                <a:p>
                  <a:r>
                    <a:rPr lang="en-US" sz="2000"/>
                    <a:t>12</a:t>
                  </a:r>
                </a:p>
              </p:txBody>
            </p:sp>
          </p:grpSp>
          <p:sp>
            <p:nvSpPr>
              <p:cNvPr id="24593" name="Line 287"/>
              <p:cNvSpPr>
                <a:spLocks noChangeShapeType="1"/>
              </p:cNvSpPr>
              <p:nvPr/>
            </p:nvSpPr>
            <p:spPr bwMode="auto">
              <a:xfrm flipH="1">
                <a:off x="2448" y="2784"/>
                <a:ext cx="240" cy="288"/>
              </a:xfrm>
              <a:prstGeom prst="line">
                <a:avLst/>
              </a:prstGeom>
              <a:noFill/>
              <a:ln w="38100">
                <a:solidFill>
                  <a:schemeClr val="tx1"/>
                </a:solidFill>
                <a:round/>
                <a:headEnd/>
                <a:tailEnd/>
              </a:ln>
            </p:spPr>
            <p:txBody>
              <a:bodyPr wrap="none"/>
              <a:lstStyle/>
              <a:p>
                <a:endParaRPr lang="en-US"/>
              </a:p>
            </p:txBody>
          </p:sp>
          <p:sp>
            <p:nvSpPr>
              <p:cNvPr id="24594" name="Text Box 288"/>
              <p:cNvSpPr txBox="1">
                <a:spLocks noChangeArrowheads="1"/>
              </p:cNvSpPr>
              <p:nvPr/>
            </p:nvSpPr>
            <p:spPr bwMode="auto">
              <a:xfrm>
                <a:off x="2316" y="2722"/>
                <a:ext cx="276" cy="250"/>
              </a:xfrm>
              <a:prstGeom prst="rect">
                <a:avLst/>
              </a:prstGeom>
              <a:noFill/>
              <a:ln w="9525">
                <a:noFill/>
                <a:miter lim="800000"/>
                <a:headEnd/>
                <a:tailEnd/>
              </a:ln>
            </p:spPr>
            <p:txBody>
              <a:bodyPr wrap="none">
                <a:spAutoFit/>
              </a:bodyPr>
              <a:lstStyle/>
              <a:p>
                <a:r>
                  <a:rPr lang="en-US" sz="2000"/>
                  <a:t>14</a:t>
                </a:r>
              </a:p>
            </p:txBody>
          </p:sp>
        </p:grpSp>
        <p:sp>
          <p:nvSpPr>
            <p:cNvPr id="24590" name="Line 293"/>
            <p:cNvSpPr>
              <a:spLocks noChangeShapeType="1"/>
            </p:cNvSpPr>
            <p:nvPr/>
          </p:nvSpPr>
          <p:spPr bwMode="auto">
            <a:xfrm>
              <a:off x="4656" y="2784"/>
              <a:ext cx="90" cy="336"/>
            </a:xfrm>
            <a:prstGeom prst="line">
              <a:avLst/>
            </a:prstGeom>
            <a:noFill/>
            <a:ln w="38100">
              <a:solidFill>
                <a:schemeClr val="tx1"/>
              </a:solidFill>
              <a:round/>
              <a:headEnd/>
              <a:tailEnd/>
            </a:ln>
          </p:spPr>
          <p:txBody>
            <a:bodyPr wrap="none"/>
            <a:lstStyle/>
            <a:p>
              <a:endParaRPr lang="en-US"/>
            </a:p>
          </p:txBody>
        </p:sp>
        <p:sp>
          <p:nvSpPr>
            <p:cNvPr id="24591" name="Text Box 294"/>
            <p:cNvSpPr txBox="1">
              <a:spLocks noChangeArrowheads="1"/>
            </p:cNvSpPr>
            <p:nvPr/>
          </p:nvSpPr>
          <p:spPr bwMode="auto">
            <a:xfrm>
              <a:off x="4704" y="2736"/>
              <a:ext cx="276" cy="250"/>
            </a:xfrm>
            <a:prstGeom prst="rect">
              <a:avLst/>
            </a:prstGeom>
            <a:noFill/>
            <a:ln w="9525">
              <a:noFill/>
              <a:miter lim="800000"/>
              <a:headEnd/>
              <a:tailEnd/>
            </a:ln>
          </p:spPr>
          <p:txBody>
            <a:bodyPr wrap="none">
              <a:spAutoFit/>
            </a:bodyPr>
            <a:lstStyle/>
            <a:p>
              <a:r>
                <a:rPr lang="en-US" sz="2000"/>
                <a:t>16</a:t>
              </a:r>
            </a:p>
          </p:txBody>
        </p:sp>
      </p:grpSp>
      <p:sp>
        <p:nvSpPr>
          <p:cNvPr id="46375" name="Line 295"/>
          <p:cNvSpPr>
            <a:spLocks noChangeShapeType="1"/>
          </p:cNvSpPr>
          <p:nvPr/>
        </p:nvSpPr>
        <p:spPr bwMode="auto">
          <a:xfrm flipH="1">
            <a:off x="381000" y="762000"/>
            <a:ext cx="609600" cy="762000"/>
          </a:xfrm>
          <a:prstGeom prst="line">
            <a:avLst/>
          </a:prstGeom>
          <a:noFill/>
          <a:ln w="38100">
            <a:solidFill>
              <a:srgbClr val="00CC00"/>
            </a:solidFill>
            <a:round/>
            <a:headEnd/>
            <a:tailEnd/>
          </a:ln>
        </p:spPr>
        <p:txBody>
          <a:bodyPr wrap="none"/>
          <a:lstStyle/>
          <a:p>
            <a:endParaRPr lang="en-US"/>
          </a:p>
        </p:txBody>
      </p:sp>
      <p:sp>
        <p:nvSpPr>
          <p:cNvPr id="46376" name="Line 296"/>
          <p:cNvSpPr>
            <a:spLocks noChangeShapeType="1"/>
          </p:cNvSpPr>
          <p:nvPr/>
        </p:nvSpPr>
        <p:spPr bwMode="auto">
          <a:xfrm flipH="1">
            <a:off x="1447800" y="1981200"/>
            <a:ext cx="762000" cy="914400"/>
          </a:xfrm>
          <a:prstGeom prst="line">
            <a:avLst/>
          </a:prstGeom>
          <a:noFill/>
          <a:ln w="38100">
            <a:solidFill>
              <a:srgbClr val="00CC00"/>
            </a:solidFill>
            <a:round/>
            <a:headEnd/>
            <a:tailEnd/>
          </a:ln>
        </p:spPr>
        <p:txBody>
          <a:bodyPr wrap="none"/>
          <a:lstStyle/>
          <a:p>
            <a:endParaRPr lang="en-US"/>
          </a:p>
        </p:txBody>
      </p:sp>
      <p:sp>
        <p:nvSpPr>
          <p:cNvPr id="46463" name="Line 383"/>
          <p:cNvSpPr>
            <a:spLocks noChangeShapeType="1"/>
          </p:cNvSpPr>
          <p:nvPr/>
        </p:nvSpPr>
        <p:spPr bwMode="auto">
          <a:xfrm flipH="1">
            <a:off x="1295400" y="1295400"/>
            <a:ext cx="457200" cy="381000"/>
          </a:xfrm>
          <a:prstGeom prst="line">
            <a:avLst/>
          </a:prstGeom>
          <a:noFill/>
          <a:ln w="38100">
            <a:solidFill>
              <a:srgbClr val="00CC00"/>
            </a:solidFill>
            <a:round/>
            <a:headEnd/>
            <a:tailEnd/>
          </a:ln>
        </p:spPr>
        <p:txBody>
          <a:bodyPr wrap="none"/>
          <a:lstStyle/>
          <a:p>
            <a:endParaRPr lang="en-US"/>
          </a:p>
        </p:txBody>
      </p:sp>
      <p:sp>
        <p:nvSpPr>
          <p:cNvPr id="46464" name="Line 384"/>
          <p:cNvSpPr>
            <a:spLocks noChangeShapeType="1"/>
          </p:cNvSpPr>
          <p:nvPr/>
        </p:nvSpPr>
        <p:spPr bwMode="auto">
          <a:xfrm>
            <a:off x="1981200" y="1219200"/>
            <a:ext cx="304800" cy="533400"/>
          </a:xfrm>
          <a:prstGeom prst="line">
            <a:avLst/>
          </a:prstGeom>
          <a:noFill/>
          <a:ln w="38100">
            <a:solidFill>
              <a:srgbClr val="00CC00"/>
            </a:solidFill>
            <a:round/>
            <a:headEnd/>
            <a:tailEnd/>
          </a:ln>
        </p:spPr>
        <p:txBody>
          <a:bodyPr wrap="none"/>
          <a:lstStyle/>
          <a:p>
            <a:endParaRPr lang="en-US"/>
          </a:p>
        </p:txBody>
      </p:sp>
    </p:spTree>
    <p:extLst>
      <p:ext uri="{BB962C8B-B14F-4D97-AF65-F5344CB8AC3E}">
        <p14:creationId xmlns:p14="http://schemas.microsoft.com/office/powerpoint/2010/main" val="334914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6379"/>
                                        </p:tgtEl>
                                        <p:attrNameLst>
                                          <p:attrName>style.visibility</p:attrName>
                                        </p:attrNameLst>
                                      </p:cBhvr>
                                      <p:to>
                                        <p:strVal val="visible"/>
                                      </p:to>
                                    </p:set>
                                    <p:animEffect transition="in" filter="dissolve">
                                      <p:cBhvr>
                                        <p:cTn id="7" dur="500"/>
                                        <p:tgtEl>
                                          <p:spTgt spid="4637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dissolv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6375"/>
                                        </p:tgtEl>
                                        <p:attrNameLst>
                                          <p:attrName>style.visibility</p:attrName>
                                        </p:attrNameLst>
                                      </p:cBhvr>
                                      <p:to>
                                        <p:strVal val="visible"/>
                                      </p:to>
                                    </p:set>
                                    <p:animEffect transition="in" filter="dissolve">
                                      <p:cBhvr>
                                        <p:cTn id="27" dur="500"/>
                                        <p:tgtEl>
                                          <p:spTgt spid="4637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dissolve">
                                      <p:cBhvr>
                                        <p:cTn id="32" dur="500"/>
                                        <p:tgtEl>
                                          <p:spTgt spid="20"/>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6376"/>
                                        </p:tgtEl>
                                        <p:attrNameLst>
                                          <p:attrName>style.visibility</p:attrName>
                                        </p:attrNameLst>
                                      </p:cBhvr>
                                      <p:to>
                                        <p:strVal val="visible"/>
                                      </p:to>
                                    </p:set>
                                    <p:animEffect transition="in" filter="dissolve">
                                      <p:cBhvr>
                                        <p:cTn id="37" dur="500"/>
                                        <p:tgtEl>
                                          <p:spTgt spid="46376"/>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dissolve">
                                      <p:cBhvr>
                                        <p:cTn id="42" dur="500"/>
                                        <p:tgtEl>
                                          <p:spTgt spid="3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6463"/>
                                        </p:tgtEl>
                                        <p:attrNameLst>
                                          <p:attrName>style.visibility</p:attrName>
                                        </p:attrNameLst>
                                      </p:cBhvr>
                                      <p:to>
                                        <p:strVal val="visible"/>
                                      </p:to>
                                    </p:set>
                                    <p:animEffect transition="in" filter="dissolve">
                                      <p:cBhvr>
                                        <p:cTn id="47" dur="500"/>
                                        <p:tgtEl>
                                          <p:spTgt spid="4646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46388"/>
                                        </p:tgtEl>
                                        <p:attrNameLst>
                                          <p:attrName>style.visibility</p:attrName>
                                        </p:attrNameLst>
                                      </p:cBhvr>
                                      <p:to>
                                        <p:strVal val="visible"/>
                                      </p:to>
                                    </p:set>
                                    <p:animEffect transition="in" filter="dissolve">
                                      <p:cBhvr>
                                        <p:cTn id="52" dur="500"/>
                                        <p:tgtEl>
                                          <p:spTgt spid="46388"/>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46464"/>
                                        </p:tgtEl>
                                        <p:attrNameLst>
                                          <p:attrName>style.visibility</p:attrName>
                                        </p:attrNameLst>
                                      </p:cBhvr>
                                      <p:to>
                                        <p:strVal val="visible"/>
                                      </p:to>
                                    </p:set>
                                    <p:animEffect transition="in" filter="dissolve">
                                      <p:cBhvr>
                                        <p:cTn id="57" dur="500"/>
                                        <p:tgtEl>
                                          <p:spTgt spid="464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375" grpId="0" animBg="1"/>
      <p:bldP spid="46376" grpId="0" animBg="1"/>
      <p:bldP spid="46463" grpId="0" animBg="1"/>
      <p:bldP spid="46464" grpId="0" animBg="1"/>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601" name="Rectangle 2"/>
          <p:cNvSpPr>
            <a:spLocks noGrp="1" noChangeArrowheads="1"/>
          </p:cNvSpPr>
          <p:nvPr>
            <p:ph type="title" idx="4294967295"/>
          </p:nvPr>
        </p:nvSpPr>
        <p:spPr>
          <a:xfrm>
            <a:off x="1129442" y="0"/>
            <a:ext cx="7772400" cy="566738"/>
          </a:xfrm>
        </p:spPr>
        <p:txBody>
          <a:bodyPr/>
          <a:lstStyle/>
          <a:p>
            <a:pPr eaLnBrk="1" hangingPunct="1"/>
            <a:r>
              <a:rPr lang="en-US" sz="3600">
                <a:solidFill>
                  <a:schemeClr val="tx1"/>
                </a:solidFill>
              </a:rPr>
              <a:t>MinWeight Spanning Tree Example</a:t>
            </a:r>
          </a:p>
        </p:txBody>
      </p:sp>
      <p:grpSp>
        <p:nvGrpSpPr>
          <p:cNvPr id="2" name="Group 3"/>
          <p:cNvGrpSpPr>
            <a:grpSpLocks/>
          </p:cNvGrpSpPr>
          <p:nvPr/>
        </p:nvGrpSpPr>
        <p:grpSpPr bwMode="auto">
          <a:xfrm>
            <a:off x="0" y="609600"/>
            <a:ext cx="9144000" cy="6248400"/>
            <a:chOff x="0" y="384"/>
            <a:chExt cx="5760" cy="3936"/>
          </a:xfrm>
        </p:grpSpPr>
        <p:sp>
          <p:nvSpPr>
            <p:cNvPr id="25763" name="Line 4"/>
            <p:cNvSpPr>
              <a:spLocks noChangeShapeType="1"/>
            </p:cNvSpPr>
            <p:nvPr/>
          </p:nvSpPr>
          <p:spPr bwMode="auto">
            <a:xfrm>
              <a:off x="1584" y="384"/>
              <a:ext cx="0" cy="3936"/>
            </a:xfrm>
            <a:prstGeom prst="line">
              <a:avLst/>
            </a:prstGeom>
            <a:noFill/>
            <a:ln w="9525">
              <a:solidFill>
                <a:schemeClr val="tx1"/>
              </a:solidFill>
              <a:round/>
              <a:headEnd/>
              <a:tailEnd/>
            </a:ln>
          </p:spPr>
          <p:txBody>
            <a:bodyPr wrap="none"/>
            <a:lstStyle/>
            <a:p>
              <a:endParaRPr lang="en-US"/>
            </a:p>
          </p:txBody>
        </p:sp>
        <p:sp>
          <p:nvSpPr>
            <p:cNvPr id="25764" name="Line 5"/>
            <p:cNvSpPr>
              <a:spLocks noChangeShapeType="1"/>
            </p:cNvSpPr>
            <p:nvPr/>
          </p:nvSpPr>
          <p:spPr bwMode="auto">
            <a:xfrm>
              <a:off x="3168" y="384"/>
              <a:ext cx="0" cy="3936"/>
            </a:xfrm>
            <a:prstGeom prst="line">
              <a:avLst/>
            </a:prstGeom>
            <a:noFill/>
            <a:ln w="9525">
              <a:solidFill>
                <a:schemeClr val="tx1"/>
              </a:solidFill>
              <a:round/>
              <a:headEnd/>
              <a:tailEnd/>
            </a:ln>
          </p:spPr>
          <p:txBody>
            <a:bodyPr wrap="none"/>
            <a:lstStyle/>
            <a:p>
              <a:endParaRPr lang="en-US"/>
            </a:p>
          </p:txBody>
        </p:sp>
        <p:sp>
          <p:nvSpPr>
            <p:cNvPr id="25765" name="Line 6"/>
            <p:cNvSpPr>
              <a:spLocks noChangeShapeType="1"/>
            </p:cNvSpPr>
            <p:nvPr/>
          </p:nvSpPr>
          <p:spPr bwMode="auto">
            <a:xfrm>
              <a:off x="0" y="2166"/>
              <a:ext cx="5760" cy="0"/>
            </a:xfrm>
            <a:prstGeom prst="line">
              <a:avLst/>
            </a:prstGeom>
            <a:noFill/>
            <a:ln w="9525">
              <a:solidFill>
                <a:schemeClr val="tx1"/>
              </a:solidFill>
              <a:round/>
              <a:headEnd/>
              <a:tailEnd/>
            </a:ln>
          </p:spPr>
          <p:txBody>
            <a:bodyPr wrap="none"/>
            <a:lstStyle/>
            <a:p>
              <a:endParaRPr lang="en-US"/>
            </a:p>
          </p:txBody>
        </p:sp>
      </p:grpSp>
      <p:grpSp>
        <p:nvGrpSpPr>
          <p:cNvPr id="3" name="Group 156"/>
          <p:cNvGrpSpPr>
            <a:grpSpLocks/>
          </p:cNvGrpSpPr>
          <p:nvPr/>
        </p:nvGrpSpPr>
        <p:grpSpPr bwMode="auto">
          <a:xfrm>
            <a:off x="2667000" y="669925"/>
            <a:ext cx="2343150" cy="2759075"/>
            <a:chOff x="3504" y="2256"/>
            <a:chExt cx="1476" cy="1738"/>
          </a:xfrm>
        </p:grpSpPr>
        <p:grpSp>
          <p:nvGrpSpPr>
            <p:cNvPr id="25730" name="Group 157"/>
            <p:cNvGrpSpPr>
              <a:grpSpLocks/>
            </p:cNvGrpSpPr>
            <p:nvPr/>
          </p:nvGrpSpPr>
          <p:grpSpPr bwMode="auto">
            <a:xfrm>
              <a:off x="3504" y="2256"/>
              <a:ext cx="1392" cy="1738"/>
              <a:chOff x="1728" y="2304"/>
              <a:chExt cx="1392" cy="1738"/>
            </a:xfrm>
          </p:grpSpPr>
          <p:grpSp>
            <p:nvGrpSpPr>
              <p:cNvPr id="25733" name="Group 158"/>
              <p:cNvGrpSpPr>
                <a:grpSpLocks/>
              </p:cNvGrpSpPr>
              <p:nvPr/>
            </p:nvGrpSpPr>
            <p:grpSpPr bwMode="auto">
              <a:xfrm>
                <a:off x="1728" y="2304"/>
                <a:ext cx="1392" cy="1738"/>
                <a:chOff x="144" y="2304"/>
                <a:chExt cx="1392" cy="1738"/>
              </a:xfrm>
            </p:grpSpPr>
            <p:grpSp>
              <p:nvGrpSpPr>
                <p:cNvPr id="25736" name="Group 159"/>
                <p:cNvGrpSpPr>
                  <a:grpSpLocks/>
                </p:cNvGrpSpPr>
                <p:nvPr/>
              </p:nvGrpSpPr>
              <p:grpSpPr bwMode="auto">
                <a:xfrm>
                  <a:off x="144" y="2304"/>
                  <a:ext cx="1392" cy="1738"/>
                  <a:chOff x="3456" y="422"/>
                  <a:chExt cx="1392" cy="1738"/>
                </a:xfrm>
              </p:grpSpPr>
              <p:grpSp>
                <p:nvGrpSpPr>
                  <p:cNvPr id="25739" name="Group 160"/>
                  <p:cNvGrpSpPr>
                    <a:grpSpLocks/>
                  </p:cNvGrpSpPr>
                  <p:nvPr/>
                </p:nvGrpSpPr>
                <p:grpSpPr bwMode="auto">
                  <a:xfrm>
                    <a:off x="3456" y="422"/>
                    <a:ext cx="1392" cy="1738"/>
                    <a:chOff x="1680" y="422"/>
                    <a:chExt cx="1392" cy="1738"/>
                  </a:xfrm>
                </p:grpSpPr>
                <p:grpSp>
                  <p:nvGrpSpPr>
                    <p:cNvPr id="25742" name="Group 161"/>
                    <p:cNvGrpSpPr>
                      <a:grpSpLocks/>
                    </p:cNvGrpSpPr>
                    <p:nvPr/>
                  </p:nvGrpSpPr>
                  <p:grpSpPr bwMode="auto">
                    <a:xfrm>
                      <a:off x="2160" y="422"/>
                      <a:ext cx="240" cy="250"/>
                      <a:chOff x="1200" y="624"/>
                      <a:chExt cx="240" cy="250"/>
                    </a:xfrm>
                  </p:grpSpPr>
                  <p:sp>
                    <p:nvSpPr>
                      <p:cNvPr id="25761" name="Oval 16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62" name="Text Box 16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5743" name="Group 164"/>
                    <p:cNvGrpSpPr>
                      <a:grpSpLocks/>
                    </p:cNvGrpSpPr>
                    <p:nvPr/>
                  </p:nvGrpSpPr>
                  <p:grpSpPr bwMode="auto">
                    <a:xfrm>
                      <a:off x="1680" y="1094"/>
                      <a:ext cx="240" cy="250"/>
                      <a:chOff x="1200" y="624"/>
                      <a:chExt cx="240" cy="250"/>
                    </a:xfrm>
                  </p:grpSpPr>
                  <p:sp>
                    <p:nvSpPr>
                      <p:cNvPr id="25759" name="Oval 16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60" name="Text Box 16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5744" name="Group 167"/>
                    <p:cNvGrpSpPr>
                      <a:grpSpLocks/>
                    </p:cNvGrpSpPr>
                    <p:nvPr/>
                  </p:nvGrpSpPr>
                  <p:grpSpPr bwMode="auto">
                    <a:xfrm>
                      <a:off x="2640" y="710"/>
                      <a:ext cx="240" cy="250"/>
                      <a:chOff x="1200" y="624"/>
                      <a:chExt cx="240" cy="250"/>
                    </a:xfrm>
                  </p:grpSpPr>
                  <p:sp>
                    <p:nvSpPr>
                      <p:cNvPr id="25757" name="Oval 168"/>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58" name="Text Box 169"/>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5745" name="Group 170"/>
                    <p:cNvGrpSpPr>
                      <a:grpSpLocks/>
                    </p:cNvGrpSpPr>
                    <p:nvPr/>
                  </p:nvGrpSpPr>
                  <p:grpSpPr bwMode="auto">
                    <a:xfrm>
                      <a:off x="2208" y="1142"/>
                      <a:ext cx="240" cy="250"/>
                      <a:chOff x="1200" y="624"/>
                      <a:chExt cx="240" cy="250"/>
                    </a:xfrm>
                  </p:grpSpPr>
                  <p:sp>
                    <p:nvSpPr>
                      <p:cNvPr id="25755" name="Oval 17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56" name="Text Box 17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5746" name="Group 173"/>
                    <p:cNvGrpSpPr>
                      <a:grpSpLocks/>
                    </p:cNvGrpSpPr>
                    <p:nvPr/>
                  </p:nvGrpSpPr>
                  <p:grpSpPr bwMode="auto">
                    <a:xfrm>
                      <a:off x="2832" y="1190"/>
                      <a:ext cx="240" cy="250"/>
                      <a:chOff x="1200" y="624"/>
                      <a:chExt cx="240" cy="250"/>
                    </a:xfrm>
                  </p:grpSpPr>
                  <p:sp>
                    <p:nvSpPr>
                      <p:cNvPr id="25753" name="Oval 17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54" name="Text Box 17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5747" name="Group 176"/>
                    <p:cNvGrpSpPr>
                      <a:grpSpLocks/>
                    </p:cNvGrpSpPr>
                    <p:nvPr/>
                  </p:nvGrpSpPr>
                  <p:grpSpPr bwMode="auto">
                    <a:xfrm>
                      <a:off x="1824" y="1718"/>
                      <a:ext cx="240" cy="250"/>
                      <a:chOff x="1200" y="624"/>
                      <a:chExt cx="240" cy="250"/>
                    </a:xfrm>
                  </p:grpSpPr>
                  <p:sp>
                    <p:nvSpPr>
                      <p:cNvPr id="25751" name="Oval 177"/>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52" name="Text Box 178"/>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5748" name="Group 179"/>
                    <p:cNvGrpSpPr>
                      <a:grpSpLocks/>
                    </p:cNvGrpSpPr>
                    <p:nvPr/>
                  </p:nvGrpSpPr>
                  <p:grpSpPr bwMode="auto">
                    <a:xfrm>
                      <a:off x="2352" y="1910"/>
                      <a:ext cx="240" cy="250"/>
                      <a:chOff x="1200" y="624"/>
                      <a:chExt cx="240" cy="250"/>
                    </a:xfrm>
                  </p:grpSpPr>
                  <p:sp>
                    <p:nvSpPr>
                      <p:cNvPr id="25749" name="Oval 180"/>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50" name="Text Box 181"/>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sp>
                <p:nvSpPr>
                  <p:cNvPr id="25740" name="Line 182"/>
                  <p:cNvSpPr>
                    <a:spLocks noChangeShapeType="1"/>
                  </p:cNvSpPr>
                  <p:nvPr/>
                </p:nvSpPr>
                <p:spPr bwMode="auto">
                  <a:xfrm flipH="1">
                    <a:off x="3648" y="624"/>
                    <a:ext cx="336" cy="480"/>
                  </a:xfrm>
                  <a:prstGeom prst="line">
                    <a:avLst/>
                  </a:prstGeom>
                  <a:noFill/>
                  <a:ln w="38100">
                    <a:solidFill>
                      <a:schemeClr val="tx1"/>
                    </a:solidFill>
                    <a:round/>
                    <a:headEnd/>
                    <a:tailEnd/>
                  </a:ln>
                </p:spPr>
                <p:txBody>
                  <a:bodyPr wrap="none"/>
                  <a:lstStyle/>
                  <a:p>
                    <a:endParaRPr lang="en-US"/>
                  </a:p>
                </p:txBody>
              </p:sp>
              <p:sp>
                <p:nvSpPr>
                  <p:cNvPr id="25741" name="Text Box 183"/>
                  <p:cNvSpPr txBox="1">
                    <a:spLocks noChangeArrowheads="1"/>
                  </p:cNvSpPr>
                  <p:nvPr/>
                </p:nvSpPr>
                <p:spPr bwMode="auto">
                  <a:xfrm>
                    <a:off x="3548" y="666"/>
                    <a:ext cx="276" cy="250"/>
                  </a:xfrm>
                  <a:prstGeom prst="rect">
                    <a:avLst/>
                  </a:prstGeom>
                  <a:noFill/>
                  <a:ln w="9525">
                    <a:noFill/>
                    <a:miter lim="800000"/>
                    <a:headEnd/>
                    <a:tailEnd/>
                  </a:ln>
                </p:spPr>
                <p:txBody>
                  <a:bodyPr wrap="none">
                    <a:spAutoFit/>
                  </a:bodyPr>
                  <a:lstStyle/>
                  <a:p>
                    <a:r>
                      <a:rPr lang="en-US" sz="2000"/>
                      <a:t>10</a:t>
                    </a:r>
                  </a:p>
                </p:txBody>
              </p:sp>
            </p:grpSp>
            <p:sp>
              <p:nvSpPr>
                <p:cNvPr id="25737" name="Line 184"/>
                <p:cNvSpPr>
                  <a:spLocks noChangeShapeType="1"/>
                </p:cNvSpPr>
                <p:nvPr/>
              </p:nvSpPr>
              <p:spPr bwMode="auto">
                <a:xfrm flipH="1">
                  <a:off x="1008" y="3264"/>
                  <a:ext cx="384" cy="576"/>
                </a:xfrm>
                <a:prstGeom prst="line">
                  <a:avLst/>
                </a:prstGeom>
                <a:noFill/>
                <a:ln w="38100">
                  <a:solidFill>
                    <a:schemeClr val="tx1"/>
                  </a:solidFill>
                  <a:round/>
                  <a:headEnd/>
                  <a:tailEnd/>
                </a:ln>
              </p:spPr>
              <p:txBody>
                <a:bodyPr wrap="none"/>
                <a:lstStyle/>
                <a:p>
                  <a:endParaRPr lang="en-US"/>
                </a:p>
              </p:txBody>
            </p:sp>
            <p:sp>
              <p:nvSpPr>
                <p:cNvPr id="25738" name="Text Box 185"/>
                <p:cNvSpPr txBox="1">
                  <a:spLocks noChangeArrowheads="1"/>
                </p:cNvSpPr>
                <p:nvPr/>
              </p:nvSpPr>
              <p:spPr bwMode="auto">
                <a:xfrm>
                  <a:off x="1152" y="3552"/>
                  <a:ext cx="276" cy="250"/>
                </a:xfrm>
                <a:prstGeom prst="rect">
                  <a:avLst/>
                </a:prstGeom>
                <a:noFill/>
                <a:ln w="9525">
                  <a:noFill/>
                  <a:miter lim="800000"/>
                  <a:headEnd/>
                  <a:tailEnd/>
                </a:ln>
              </p:spPr>
              <p:txBody>
                <a:bodyPr wrap="none">
                  <a:spAutoFit/>
                </a:bodyPr>
                <a:lstStyle/>
                <a:p>
                  <a:r>
                    <a:rPr lang="en-US" sz="2000"/>
                    <a:t>12</a:t>
                  </a:r>
                </a:p>
              </p:txBody>
            </p:sp>
          </p:grpSp>
          <p:sp>
            <p:nvSpPr>
              <p:cNvPr id="25734" name="Line 186"/>
              <p:cNvSpPr>
                <a:spLocks noChangeShapeType="1"/>
              </p:cNvSpPr>
              <p:nvPr/>
            </p:nvSpPr>
            <p:spPr bwMode="auto">
              <a:xfrm flipH="1">
                <a:off x="2448" y="2784"/>
                <a:ext cx="240" cy="288"/>
              </a:xfrm>
              <a:prstGeom prst="line">
                <a:avLst/>
              </a:prstGeom>
              <a:noFill/>
              <a:ln w="38100">
                <a:solidFill>
                  <a:schemeClr val="tx1"/>
                </a:solidFill>
                <a:round/>
                <a:headEnd/>
                <a:tailEnd/>
              </a:ln>
            </p:spPr>
            <p:txBody>
              <a:bodyPr wrap="none"/>
              <a:lstStyle/>
              <a:p>
                <a:endParaRPr lang="en-US"/>
              </a:p>
            </p:txBody>
          </p:sp>
          <p:sp>
            <p:nvSpPr>
              <p:cNvPr id="25735" name="Text Box 187"/>
              <p:cNvSpPr txBox="1">
                <a:spLocks noChangeArrowheads="1"/>
              </p:cNvSpPr>
              <p:nvPr/>
            </p:nvSpPr>
            <p:spPr bwMode="auto">
              <a:xfrm>
                <a:off x="2304" y="2717"/>
                <a:ext cx="276" cy="250"/>
              </a:xfrm>
              <a:prstGeom prst="rect">
                <a:avLst/>
              </a:prstGeom>
              <a:noFill/>
              <a:ln w="9525">
                <a:noFill/>
                <a:miter lim="800000"/>
                <a:headEnd/>
                <a:tailEnd/>
              </a:ln>
            </p:spPr>
            <p:txBody>
              <a:bodyPr wrap="none">
                <a:spAutoFit/>
              </a:bodyPr>
              <a:lstStyle/>
              <a:p>
                <a:r>
                  <a:rPr lang="en-US" sz="2000"/>
                  <a:t>14</a:t>
                </a:r>
              </a:p>
            </p:txBody>
          </p:sp>
        </p:grpSp>
        <p:sp>
          <p:nvSpPr>
            <p:cNvPr id="25731" name="Line 188"/>
            <p:cNvSpPr>
              <a:spLocks noChangeShapeType="1"/>
            </p:cNvSpPr>
            <p:nvPr/>
          </p:nvSpPr>
          <p:spPr bwMode="auto">
            <a:xfrm>
              <a:off x="4656" y="2784"/>
              <a:ext cx="90" cy="336"/>
            </a:xfrm>
            <a:prstGeom prst="line">
              <a:avLst/>
            </a:prstGeom>
            <a:noFill/>
            <a:ln w="38100">
              <a:solidFill>
                <a:schemeClr val="tx1"/>
              </a:solidFill>
              <a:round/>
              <a:headEnd/>
              <a:tailEnd/>
            </a:ln>
          </p:spPr>
          <p:txBody>
            <a:bodyPr wrap="none"/>
            <a:lstStyle/>
            <a:p>
              <a:endParaRPr lang="en-US"/>
            </a:p>
          </p:txBody>
        </p:sp>
        <p:sp>
          <p:nvSpPr>
            <p:cNvPr id="25732" name="Text Box 189"/>
            <p:cNvSpPr txBox="1">
              <a:spLocks noChangeArrowheads="1"/>
            </p:cNvSpPr>
            <p:nvPr/>
          </p:nvSpPr>
          <p:spPr bwMode="auto">
            <a:xfrm>
              <a:off x="4704" y="2736"/>
              <a:ext cx="276" cy="250"/>
            </a:xfrm>
            <a:prstGeom prst="rect">
              <a:avLst/>
            </a:prstGeom>
            <a:noFill/>
            <a:ln w="9525">
              <a:noFill/>
              <a:miter lim="800000"/>
              <a:headEnd/>
              <a:tailEnd/>
            </a:ln>
          </p:spPr>
          <p:txBody>
            <a:bodyPr wrap="none">
              <a:spAutoFit/>
            </a:bodyPr>
            <a:lstStyle/>
            <a:p>
              <a:r>
                <a:rPr lang="en-US" sz="2000"/>
                <a:t>16</a:t>
              </a:r>
            </a:p>
          </p:txBody>
        </p:sp>
      </p:grpSp>
      <p:grpSp>
        <p:nvGrpSpPr>
          <p:cNvPr id="15" name="Group 194"/>
          <p:cNvGrpSpPr>
            <a:grpSpLocks/>
          </p:cNvGrpSpPr>
          <p:nvPr/>
        </p:nvGrpSpPr>
        <p:grpSpPr bwMode="auto">
          <a:xfrm>
            <a:off x="0" y="457200"/>
            <a:ext cx="2565400" cy="2759075"/>
            <a:chOff x="0" y="288"/>
            <a:chExt cx="1616" cy="1738"/>
          </a:xfrm>
        </p:grpSpPr>
        <p:grpSp>
          <p:nvGrpSpPr>
            <p:cNvPr id="25683" name="Group 113"/>
            <p:cNvGrpSpPr>
              <a:grpSpLocks/>
            </p:cNvGrpSpPr>
            <p:nvPr/>
          </p:nvGrpSpPr>
          <p:grpSpPr bwMode="auto">
            <a:xfrm>
              <a:off x="0" y="288"/>
              <a:ext cx="1616" cy="1738"/>
              <a:chOff x="0" y="288"/>
              <a:chExt cx="1616" cy="1738"/>
            </a:xfrm>
          </p:grpSpPr>
          <p:grpSp>
            <p:nvGrpSpPr>
              <p:cNvPr id="25688" name="Group 114"/>
              <p:cNvGrpSpPr>
                <a:grpSpLocks/>
              </p:cNvGrpSpPr>
              <p:nvPr/>
            </p:nvGrpSpPr>
            <p:grpSpPr bwMode="auto">
              <a:xfrm>
                <a:off x="0" y="288"/>
                <a:ext cx="1616" cy="1738"/>
                <a:chOff x="0" y="288"/>
                <a:chExt cx="1616" cy="1738"/>
              </a:xfrm>
            </p:grpSpPr>
            <p:grpSp>
              <p:nvGrpSpPr>
                <p:cNvPr id="25691" name="Group 115"/>
                <p:cNvGrpSpPr>
                  <a:grpSpLocks/>
                </p:cNvGrpSpPr>
                <p:nvPr/>
              </p:nvGrpSpPr>
              <p:grpSpPr bwMode="auto">
                <a:xfrm>
                  <a:off x="576" y="288"/>
                  <a:ext cx="240" cy="250"/>
                  <a:chOff x="1200" y="624"/>
                  <a:chExt cx="240" cy="250"/>
                </a:xfrm>
              </p:grpSpPr>
              <p:sp>
                <p:nvSpPr>
                  <p:cNvPr id="25728" name="Oval 11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29" name="Text Box 11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5692" name="Group 118"/>
                <p:cNvGrpSpPr>
                  <a:grpSpLocks/>
                </p:cNvGrpSpPr>
                <p:nvPr/>
              </p:nvGrpSpPr>
              <p:grpSpPr bwMode="auto">
                <a:xfrm>
                  <a:off x="96" y="960"/>
                  <a:ext cx="240" cy="250"/>
                  <a:chOff x="1200" y="624"/>
                  <a:chExt cx="240" cy="250"/>
                </a:xfrm>
              </p:grpSpPr>
              <p:sp>
                <p:nvSpPr>
                  <p:cNvPr id="25726" name="Oval 11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27" name="Text Box 12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5693" name="Group 121"/>
                <p:cNvGrpSpPr>
                  <a:grpSpLocks/>
                </p:cNvGrpSpPr>
                <p:nvPr/>
              </p:nvGrpSpPr>
              <p:grpSpPr bwMode="auto">
                <a:xfrm>
                  <a:off x="1056" y="576"/>
                  <a:ext cx="240" cy="250"/>
                  <a:chOff x="1200" y="624"/>
                  <a:chExt cx="240" cy="250"/>
                </a:xfrm>
              </p:grpSpPr>
              <p:sp>
                <p:nvSpPr>
                  <p:cNvPr id="25724" name="Oval 12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25" name="Text Box 12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5694" name="Group 124"/>
                <p:cNvGrpSpPr>
                  <a:grpSpLocks/>
                </p:cNvGrpSpPr>
                <p:nvPr/>
              </p:nvGrpSpPr>
              <p:grpSpPr bwMode="auto">
                <a:xfrm>
                  <a:off x="624" y="1008"/>
                  <a:ext cx="240" cy="250"/>
                  <a:chOff x="1200" y="624"/>
                  <a:chExt cx="240" cy="250"/>
                </a:xfrm>
              </p:grpSpPr>
              <p:sp>
                <p:nvSpPr>
                  <p:cNvPr id="25722" name="Oval 12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23" name="Text Box 12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5695" name="Group 127"/>
                <p:cNvGrpSpPr>
                  <a:grpSpLocks/>
                </p:cNvGrpSpPr>
                <p:nvPr/>
              </p:nvGrpSpPr>
              <p:grpSpPr bwMode="auto">
                <a:xfrm>
                  <a:off x="1248" y="1056"/>
                  <a:ext cx="240" cy="250"/>
                  <a:chOff x="1200" y="624"/>
                  <a:chExt cx="240" cy="250"/>
                </a:xfrm>
              </p:grpSpPr>
              <p:sp>
                <p:nvSpPr>
                  <p:cNvPr id="25720" name="Oval 128"/>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21" name="Text Box 129"/>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5696" name="Group 130"/>
                <p:cNvGrpSpPr>
                  <a:grpSpLocks/>
                </p:cNvGrpSpPr>
                <p:nvPr/>
              </p:nvGrpSpPr>
              <p:grpSpPr bwMode="auto">
                <a:xfrm>
                  <a:off x="240" y="1584"/>
                  <a:ext cx="240" cy="250"/>
                  <a:chOff x="1200" y="624"/>
                  <a:chExt cx="240" cy="250"/>
                </a:xfrm>
              </p:grpSpPr>
              <p:sp>
                <p:nvSpPr>
                  <p:cNvPr id="25718" name="Oval 13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19" name="Text Box 13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5697" name="Group 133"/>
                <p:cNvGrpSpPr>
                  <a:grpSpLocks/>
                </p:cNvGrpSpPr>
                <p:nvPr/>
              </p:nvGrpSpPr>
              <p:grpSpPr bwMode="auto">
                <a:xfrm>
                  <a:off x="768" y="1776"/>
                  <a:ext cx="240" cy="250"/>
                  <a:chOff x="1200" y="624"/>
                  <a:chExt cx="240" cy="250"/>
                </a:xfrm>
              </p:grpSpPr>
              <p:sp>
                <p:nvSpPr>
                  <p:cNvPr id="25716" name="Oval 13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717" name="Text Box 13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sp>
              <p:nvSpPr>
                <p:cNvPr id="25698" name="Line 136"/>
                <p:cNvSpPr>
                  <a:spLocks noChangeShapeType="1"/>
                </p:cNvSpPr>
                <p:nvPr/>
              </p:nvSpPr>
              <p:spPr bwMode="auto">
                <a:xfrm>
                  <a:off x="816" y="480"/>
                  <a:ext cx="288" cy="144"/>
                </a:xfrm>
                <a:prstGeom prst="line">
                  <a:avLst/>
                </a:prstGeom>
                <a:noFill/>
                <a:ln w="38100">
                  <a:solidFill>
                    <a:schemeClr val="tx1"/>
                  </a:solidFill>
                  <a:round/>
                  <a:headEnd/>
                  <a:tailEnd/>
                </a:ln>
              </p:spPr>
              <p:txBody>
                <a:bodyPr wrap="none"/>
                <a:lstStyle/>
                <a:p>
                  <a:endParaRPr lang="en-US"/>
                </a:p>
              </p:txBody>
            </p:sp>
            <p:sp>
              <p:nvSpPr>
                <p:cNvPr id="25699" name="Line 137"/>
                <p:cNvSpPr>
                  <a:spLocks noChangeShapeType="1"/>
                </p:cNvSpPr>
                <p:nvPr/>
              </p:nvSpPr>
              <p:spPr bwMode="auto">
                <a:xfrm flipH="1">
                  <a:off x="816" y="816"/>
                  <a:ext cx="288" cy="240"/>
                </a:xfrm>
                <a:prstGeom prst="line">
                  <a:avLst/>
                </a:prstGeom>
                <a:noFill/>
                <a:ln w="38100">
                  <a:solidFill>
                    <a:schemeClr val="tx1"/>
                  </a:solidFill>
                  <a:round/>
                  <a:headEnd/>
                  <a:tailEnd/>
                </a:ln>
              </p:spPr>
              <p:txBody>
                <a:bodyPr wrap="none"/>
                <a:lstStyle/>
                <a:p>
                  <a:endParaRPr lang="en-US"/>
                </a:p>
              </p:txBody>
            </p:sp>
            <p:sp>
              <p:nvSpPr>
                <p:cNvPr id="25700" name="Line 138"/>
                <p:cNvSpPr>
                  <a:spLocks noChangeShapeType="1"/>
                </p:cNvSpPr>
                <p:nvPr/>
              </p:nvSpPr>
              <p:spPr bwMode="auto">
                <a:xfrm>
                  <a:off x="1248" y="768"/>
                  <a:ext cx="144" cy="288"/>
                </a:xfrm>
                <a:prstGeom prst="line">
                  <a:avLst/>
                </a:prstGeom>
                <a:noFill/>
                <a:ln w="38100">
                  <a:solidFill>
                    <a:schemeClr val="tx1"/>
                  </a:solidFill>
                  <a:round/>
                  <a:headEnd/>
                  <a:tailEnd/>
                </a:ln>
              </p:spPr>
              <p:txBody>
                <a:bodyPr wrap="none"/>
                <a:lstStyle/>
                <a:p>
                  <a:endParaRPr lang="en-US"/>
                </a:p>
              </p:txBody>
            </p:sp>
            <p:sp>
              <p:nvSpPr>
                <p:cNvPr id="25701" name="Line 139"/>
                <p:cNvSpPr>
                  <a:spLocks noChangeShapeType="1"/>
                </p:cNvSpPr>
                <p:nvPr/>
              </p:nvSpPr>
              <p:spPr bwMode="auto">
                <a:xfrm flipH="1">
                  <a:off x="912" y="1296"/>
                  <a:ext cx="480" cy="528"/>
                </a:xfrm>
                <a:prstGeom prst="line">
                  <a:avLst/>
                </a:prstGeom>
                <a:noFill/>
                <a:ln w="38100">
                  <a:solidFill>
                    <a:schemeClr val="tx1"/>
                  </a:solidFill>
                  <a:round/>
                  <a:headEnd/>
                  <a:tailEnd/>
                </a:ln>
              </p:spPr>
              <p:txBody>
                <a:bodyPr wrap="none"/>
                <a:lstStyle/>
                <a:p>
                  <a:endParaRPr lang="en-US"/>
                </a:p>
              </p:txBody>
            </p:sp>
            <p:sp>
              <p:nvSpPr>
                <p:cNvPr id="25702" name="Line 140"/>
                <p:cNvSpPr>
                  <a:spLocks noChangeShapeType="1"/>
                </p:cNvSpPr>
                <p:nvPr/>
              </p:nvSpPr>
              <p:spPr bwMode="auto">
                <a:xfrm>
                  <a:off x="768" y="1248"/>
                  <a:ext cx="91" cy="576"/>
                </a:xfrm>
                <a:prstGeom prst="line">
                  <a:avLst/>
                </a:prstGeom>
                <a:noFill/>
                <a:ln w="38100">
                  <a:solidFill>
                    <a:schemeClr val="tx1"/>
                  </a:solidFill>
                  <a:round/>
                  <a:headEnd/>
                  <a:tailEnd/>
                </a:ln>
              </p:spPr>
              <p:txBody>
                <a:bodyPr wrap="none"/>
                <a:lstStyle/>
                <a:p>
                  <a:endParaRPr lang="en-US"/>
                </a:p>
              </p:txBody>
            </p:sp>
            <p:sp>
              <p:nvSpPr>
                <p:cNvPr id="25703" name="Line 141"/>
                <p:cNvSpPr>
                  <a:spLocks noChangeShapeType="1"/>
                </p:cNvSpPr>
                <p:nvPr/>
              </p:nvSpPr>
              <p:spPr bwMode="auto">
                <a:xfrm flipH="1">
                  <a:off x="432" y="1200"/>
                  <a:ext cx="240" cy="432"/>
                </a:xfrm>
                <a:prstGeom prst="line">
                  <a:avLst/>
                </a:prstGeom>
                <a:noFill/>
                <a:ln w="38100">
                  <a:solidFill>
                    <a:schemeClr val="tx1"/>
                  </a:solidFill>
                  <a:round/>
                  <a:headEnd/>
                  <a:tailEnd/>
                </a:ln>
              </p:spPr>
              <p:txBody>
                <a:bodyPr wrap="none"/>
                <a:lstStyle/>
                <a:p>
                  <a:endParaRPr lang="en-US"/>
                </a:p>
              </p:txBody>
            </p:sp>
            <p:sp>
              <p:nvSpPr>
                <p:cNvPr id="25704" name="Line 142"/>
                <p:cNvSpPr>
                  <a:spLocks noChangeShapeType="1"/>
                </p:cNvSpPr>
                <p:nvPr/>
              </p:nvSpPr>
              <p:spPr bwMode="auto">
                <a:xfrm flipH="1" flipV="1">
                  <a:off x="192" y="1200"/>
                  <a:ext cx="144" cy="432"/>
                </a:xfrm>
                <a:prstGeom prst="line">
                  <a:avLst/>
                </a:prstGeom>
                <a:noFill/>
                <a:ln w="38100">
                  <a:solidFill>
                    <a:schemeClr val="tx1"/>
                  </a:solidFill>
                  <a:round/>
                  <a:headEnd/>
                  <a:tailEnd/>
                </a:ln>
              </p:spPr>
              <p:txBody>
                <a:bodyPr wrap="none"/>
                <a:lstStyle/>
                <a:p>
                  <a:endParaRPr lang="en-US"/>
                </a:p>
              </p:txBody>
            </p:sp>
            <p:sp>
              <p:nvSpPr>
                <p:cNvPr id="25705" name="Line 143"/>
                <p:cNvSpPr>
                  <a:spLocks noChangeShapeType="1"/>
                </p:cNvSpPr>
                <p:nvPr/>
              </p:nvSpPr>
              <p:spPr bwMode="auto">
                <a:xfrm flipH="1">
                  <a:off x="240" y="480"/>
                  <a:ext cx="384" cy="480"/>
                </a:xfrm>
                <a:prstGeom prst="line">
                  <a:avLst/>
                </a:prstGeom>
                <a:noFill/>
                <a:ln w="38100">
                  <a:solidFill>
                    <a:schemeClr val="tx1"/>
                  </a:solidFill>
                  <a:round/>
                  <a:headEnd/>
                  <a:tailEnd/>
                </a:ln>
              </p:spPr>
              <p:txBody>
                <a:bodyPr wrap="none"/>
                <a:lstStyle/>
                <a:p>
                  <a:endParaRPr lang="en-US"/>
                </a:p>
              </p:txBody>
            </p:sp>
            <p:sp>
              <p:nvSpPr>
                <p:cNvPr id="25706" name="Text Box 144"/>
                <p:cNvSpPr txBox="1">
                  <a:spLocks noChangeArrowheads="1"/>
                </p:cNvSpPr>
                <p:nvPr/>
              </p:nvSpPr>
              <p:spPr bwMode="auto">
                <a:xfrm>
                  <a:off x="192" y="528"/>
                  <a:ext cx="276" cy="250"/>
                </a:xfrm>
                <a:prstGeom prst="rect">
                  <a:avLst/>
                </a:prstGeom>
                <a:noFill/>
                <a:ln w="9525">
                  <a:noFill/>
                  <a:miter lim="800000"/>
                  <a:headEnd/>
                  <a:tailEnd/>
                </a:ln>
              </p:spPr>
              <p:txBody>
                <a:bodyPr wrap="none">
                  <a:spAutoFit/>
                </a:bodyPr>
                <a:lstStyle/>
                <a:p>
                  <a:r>
                    <a:rPr lang="en-US" sz="2000"/>
                    <a:t>10</a:t>
                  </a:r>
                </a:p>
              </p:txBody>
            </p:sp>
            <p:sp>
              <p:nvSpPr>
                <p:cNvPr id="25707" name="Text Box 145"/>
                <p:cNvSpPr txBox="1">
                  <a:spLocks noChangeArrowheads="1"/>
                </p:cNvSpPr>
                <p:nvPr/>
              </p:nvSpPr>
              <p:spPr bwMode="auto">
                <a:xfrm>
                  <a:off x="912" y="336"/>
                  <a:ext cx="276" cy="250"/>
                </a:xfrm>
                <a:prstGeom prst="rect">
                  <a:avLst/>
                </a:prstGeom>
                <a:noFill/>
                <a:ln w="9525">
                  <a:noFill/>
                  <a:miter lim="800000"/>
                  <a:headEnd/>
                  <a:tailEnd/>
                </a:ln>
              </p:spPr>
              <p:txBody>
                <a:bodyPr wrap="none">
                  <a:spAutoFit/>
                </a:bodyPr>
                <a:lstStyle/>
                <a:p>
                  <a:r>
                    <a:rPr lang="en-US" sz="2000"/>
                    <a:t>28</a:t>
                  </a:r>
                </a:p>
              </p:txBody>
            </p:sp>
            <p:sp>
              <p:nvSpPr>
                <p:cNvPr id="25708" name="Text Box 146"/>
                <p:cNvSpPr txBox="1">
                  <a:spLocks noChangeArrowheads="1"/>
                </p:cNvSpPr>
                <p:nvPr/>
              </p:nvSpPr>
              <p:spPr bwMode="auto">
                <a:xfrm>
                  <a:off x="1296" y="768"/>
                  <a:ext cx="320" cy="250"/>
                </a:xfrm>
                <a:prstGeom prst="rect">
                  <a:avLst/>
                </a:prstGeom>
                <a:noFill/>
                <a:ln w="9525">
                  <a:noFill/>
                  <a:miter lim="800000"/>
                  <a:headEnd/>
                  <a:tailEnd/>
                </a:ln>
              </p:spPr>
              <p:txBody>
                <a:bodyPr wrap="square">
                  <a:spAutoFit/>
                </a:bodyPr>
                <a:lstStyle/>
                <a:p>
                  <a:r>
                    <a:rPr lang="en-US" sz="2000"/>
                    <a:t>16</a:t>
                  </a:r>
                </a:p>
              </p:txBody>
            </p:sp>
            <p:sp>
              <p:nvSpPr>
                <p:cNvPr id="25709" name="Text Box 147"/>
                <p:cNvSpPr txBox="1">
                  <a:spLocks noChangeArrowheads="1"/>
                </p:cNvSpPr>
                <p:nvPr/>
              </p:nvSpPr>
              <p:spPr bwMode="auto">
                <a:xfrm>
                  <a:off x="700" y="720"/>
                  <a:ext cx="296" cy="250"/>
                </a:xfrm>
                <a:prstGeom prst="rect">
                  <a:avLst/>
                </a:prstGeom>
                <a:noFill/>
                <a:ln w="9525">
                  <a:noFill/>
                  <a:miter lim="800000"/>
                  <a:headEnd/>
                  <a:tailEnd/>
                </a:ln>
              </p:spPr>
              <p:txBody>
                <a:bodyPr wrap="square">
                  <a:spAutoFit/>
                </a:bodyPr>
                <a:lstStyle/>
                <a:p>
                  <a:r>
                    <a:rPr lang="en-US" sz="2000"/>
                    <a:t>14</a:t>
                  </a:r>
                </a:p>
              </p:txBody>
            </p:sp>
            <p:sp>
              <p:nvSpPr>
                <p:cNvPr id="25710" name="Text Box 148"/>
                <p:cNvSpPr txBox="1">
                  <a:spLocks noChangeArrowheads="1"/>
                </p:cNvSpPr>
                <p:nvPr/>
              </p:nvSpPr>
              <p:spPr bwMode="auto">
                <a:xfrm>
                  <a:off x="0" y="1344"/>
                  <a:ext cx="348" cy="250"/>
                </a:xfrm>
                <a:prstGeom prst="rect">
                  <a:avLst/>
                </a:prstGeom>
                <a:noFill/>
                <a:ln w="9525">
                  <a:noFill/>
                  <a:miter lim="800000"/>
                  <a:headEnd/>
                  <a:tailEnd/>
                </a:ln>
              </p:spPr>
              <p:txBody>
                <a:bodyPr wrap="square">
                  <a:spAutoFit/>
                </a:bodyPr>
                <a:lstStyle/>
                <a:p>
                  <a:r>
                    <a:rPr lang="en-US" sz="2000"/>
                    <a:t>25</a:t>
                  </a:r>
                </a:p>
              </p:txBody>
            </p:sp>
            <p:sp>
              <p:nvSpPr>
                <p:cNvPr id="25711" name="Text Box 149"/>
                <p:cNvSpPr txBox="1">
                  <a:spLocks noChangeArrowheads="1"/>
                </p:cNvSpPr>
                <p:nvPr/>
              </p:nvSpPr>
              <p:spPr bwMode="auto">
                <a:xfrm>
                  <a:off x="500" y="1605"/>
                  <a:ext cx="332" cy="250"/>
                </a:xfrm>
                <a:prstGeom prst="rect">
                  <a:avLst/>
                </a:prstGeom>
                <a:noFill/>
                <a:ln w="9525">
                  <a:noFill/>
                  <a:miter lim="800000"/>
                  <a:headEnd/>
                  <a:tailEnd/>
                </a:ln>
              </p:spPr>
              <p:txBody>
                <a:bodyPr wrap="square">
                  <a:spAutoFit/>
                </a:bodyPr>
                <a:lstStyle/>
                <a:p>
                  <a:r>
                    <a:rPr lang="en-US" sz="2000"/>
                    <a:t>22</a:t>
                  </a:r>
                </a:p>
              </p:txBody>
            </p:sp>
            <p:sp>
              <p:nvSpPr>
                <p:cNvPr id="25712" name="Text Box 150"/>
                <p:cNvSpPr txBox="1">
                  <a:spLocks noChangeArrowheads="1"/>
                </p:cNvSpPr>
                <p:nvPr/>
              </p:nvSpPr>
              <p:spPr bwMode="auto">
                <a:xfrm>
                  <a:off x="305" y="1206"/>
                  <a:ext cx="326" cy="250"/>
                </a:xfrm>
                <a:prstGeom prst="rect">
                  <a:avLst/>
                </a:prstGeom>
                <a:noFill/>
                <a:ln w="9525">
                  <a:noFill/>
                  <a:miter lim="800000"/>
                  <a:headEnd/>
                  <a:tailEnd/>
                </a:ln>
              </p:spPr>
              <p:txBody>
                <a:bodyPr wrap="square">
                  <a:spAutoFit/>
                </a:bodyPr>
                <a:lstStyle/>
                <a:p>
                  <a:r>
                    <a:rPr lang="en-US" sz="2000"/>
                    <a:t>24</a:t>
                  </a:r>
                </a:p>
              </p:txBody>
            </p:sp>
            <p:sp>
              <p:nvSpPr>
                <p:cNvPr id="25713" name="Text Box 151"/>
                <p:cNvSpPr txBox="1">
                  <a:spLocks noChangeArrowheads="1"/>
                </p:cNvSpPr>
                <p:nvPr/>
              </p:nvSpPr>
              <p:spPr bwMode="auto">
                <a:xfrm>
                  <a:off x="1104" y="1584"/>
                  <a:ext cx="310" cy="250"/>
                </a:xfrm>
                <a:prstGeom prst="rect">
                  <a:avLst/>
                </a:prstGeom>
                <a:noFill/>
                <a:ln w="9525">
                  <a:noFill/>
                  <a:miter lim="800000"/>
                  <a:headEnd/>
                  <a:tailEnd/>
                </a:ln>
              </p:spPr>
              <p:txBody>
                <a:bodyPr wrap="square">
                  <a:spAutoFit/>
                </a:bodyPr>
                <a:lstStyle/>
                <a:p>
                  <a:r>
                    <a:rPr lang="en-US" sz="2000"/>
                    <a:t>12</a:t>
                  </a:r>
                </a:p>
              </p:txBody>
            </p:sp>
            <p:sp>
              <p:nvSpPr>
                <p:cNvPr id="25714" name="Text Box 152"/>
                <p:cNvSpPr txBox="1">
                  <a:spLocks noChangeArrowheads="1"/>
                </p:cNvSpPr>
                <p:nvPr/>
              </p:nvSpPr>
              <p:spPr bwMode="auto">
                <a:xfrm>
                  <a:off x="768" y="1392"/>
                  <a:ext cx="310" cy="250"/>
                </a:xfrm>
                <a:prstGeom prst="rect">
                  <a:avLst/>
                </a:prstGeom>
                <a:noFill/>
                <a:ln w="9525">
                  <a:noFill/>
                  <a:miter lim="800000"/>
                  <a:headEnd/>
                  <a:tailEnd/>
                </a:ln>
              </p:spPr>
              <p:txBody>
                <a:bodyPr wrap="square">
                  <a:spAutoFit/>
                </a:bodyPr>
                <a:lstStyle/>
                <a:p>
                  <a:r>
                    <a:rPr lang="en-US" sz="2000"/>
                    <a:t>18</a:t>
                  </a:r>
                </a:p>
              </p:txBody>
            </p:sp>
            <p:sp>
              <p:nvSpPr>
                <p:cNvPr id="25715" name="Line 153"/>
                <p:cNvSpPr>
                  <a:spLocks noChangeShapeType="1"/>
                </p:cNvSpPr>
                <p:nvPr/>
              </p:nvSpPr>
              <p:spPr bwMode="auto">
                <a:xfrm>
                  <a:off x="432" y="1776"/>
                  <a:ext cx="384" cy="144"/>
                </a:xfrm>
                <a:prstGeom prst="line">
                  <a:avLst/>
                </a:prstGeom>
                <a:noFill/>
                <a:ln w="38100">
                  <a:solidFill>
                    <a:schemeClr val="tx1"/>
                  </a:solidFill>
                  <a:round/>
                  <a:headEnd/>
                  <a:tailEnd/>
                </a:ln>
              </p:spPr>
              <p:txBody>
                <a:bodyPr wrap="none"/>
                <a:lstStyle/>
                <a:p>
                  <a:endParaRPr lang="en-US"/>
                </a:p>
              </p:txBody>
            </p:sp>
          </p:grpSp>
          <p:sp>
            <p:nvSpPr>
              <p:cNvPr id="25689" name="Line 154"/>
              <p:cNvSpPr>
                <a:spLocks noChangeShapeType="1"/>
              </p:cNvSpPr>
              <p:nvPr/>
            </p:nvSpPr>
            <p:spPr bwMode="auto">
              <a:xfrm>
                <a:off x="864" y="1200"/>
                <a:ext cx="432" cy="0"/>
              </a:xfrm>
              <a:prstGeom prst="line">
                <a:avLst/>
              </a:prstGeom>
              <a:noFill/>
              <a:ln w="38100">
                <a:solidFill>
                  <a:schemeClr val="tx1"/>
                </a:solidFill>
                <a:round/>
                <a:headEnd/>
                <a:tailEnd/>
              </a:ln>
            </p:spPr>
            <p:txBody>
              <a:bodyPr wrap="none"/>
              <a:lstStyle/>
              <a:p>
                <a:endParaRPr lang="en-US"/>
              </a:p>
            </p:txBody>
          </p:sp>
          <p:sp>
            <p:nvSpPr>
              <p:cNvPr id="25690" name="Text Box 155"/>
              <p:cNvSpPr txBox="1">
                <a:spLocks noChangeArrowheads="1"/>
              </p:cNvSpPr>
              <p:nvPr/>
            </p:nvSpPr>
            <p:spPr bwMode="auto">
              <a:xfrm>
                <a:off x="956" y="971"/>
                <a:ext cx="276" cy="250"/>
              </a:xfrm>
              <a:prstGeom prst="rect">
                <a:avLst/>
              </a:prstGeom>
              <a:noFill/>
              <a:ln w="9525">
                <a:noFill/>
                <a:miter lim="800000"/>
                <a:headEnd/>
                <a:tailEnd/>
              </a:ln>
            </p:spPr>
            <p:txBody>
              <a:bodyPr wrap="none">
                <a:spAutoFit/>
              </a:bodyPr>
              <a:lstStyle/>
              <a:p>
                <a:r>
                  <a:rPr lang="en-US" sz="2000"/>
                  <a:t>17</a:t>
                </a:r>
              </a:p>
            </p:txBody>
          </p:sp>
        </p:grpSp>
        <p:sp>
          <p:nvSpPr>
            <p:cNvPr id="25684" name="Line 190"/>
            <p:cNvSpPr>
              <a:spLocks noChangeShapeType="1"/>
            </p:cNvSpPr>
            <p:nvPr/>
          </p:nvSpPr>
          <p:spPr bwMode="auto">
            <a:xfrm flipH="1">
              <a:off x="240" y="480"/>
              <a:ext cx="384" cy="480"/>
            </a:xfrm>
            <a:prstGeom prst="line">
              <a:avLst/>
            </a:prstGeom>
            <a:noFill/>
            <a:ln w="38100">
              <a:solidFill>
                <a:srgbClr val="00CC00"/>
              </a:solidFill>
              <a:round/>
              <a:headEnd/>
              <a:tailEnd/>
            </a:ln>
          </p:spPr>
          <p:txBody>
            <a:bodyPr wrap="none"/>
            <a:lstStyle/>
            <a:p>
              <a:endParaRPr lang="en-US"/>
            </a:p>
          </p:txBody>
        </p:sp>
        <p:sp>
          <p:nvSpPr>
            <p:cNvPr id="25685" name="Line 191"/>
            <p:cNvSpPr>
              <a:spLocks noChangeShapeType="1"/>
            </p:cNvSpPr>
            <p:nvPr/>
          </p:nvSpPr>
          <p:spPr bwMode="auto">
            <a:xfrm flipH="1">
              <a:off x="912" y="1248"/>
              <a:ext cx="480" cy="576"/>
            </a:xfrm>
            <a:prstGeom prst="line">
              <a:avLst/>
            </a:prstGeom>
            <a:noFill/>
            <a:ln w="38100">
              <a:solidFill>
                <a:srgbClr val="00CC00"/>
              </a:solidFill>
              <a:round/>
              <a:headEnd/>
              <a:tailEnd/>
            </a:ln>
          </p:spPr>
          <p:txBody>
            <a:bodyPr wrap="none"/>
            <a:lstStyle/>
            <a:p>
              <a:endParaRPr lang="en-US"/>
            </a:p>
          </p:txBody>
        </p:sp>
        <p:sp>
          <p:nvSpPr>
            <p:cNvPr id="25686" name="Line 192"/>
            <p:cNvSpPr>
              <a:spLocks noChangeShapeType="1"/>
            </p:cNvSpPr>
            <p:nvPr/>
          </p:nvSpPr>
          <p:spPr bwMode="auto">
            <a:xfrm flipH="1">
              <a:off x="816" y="816"/>
              <a:ext cx="288" cy="240"/>
            </a:xfrm>
            <a:prstGeom prst="line">
              <a:avLst/>
            </a:prstGeom>
            <a:noFill/>
            <a:ln w="38100">
              <a:solidFill>
                <a:srgbClr val="00CC00"/>
              </a:solidFill>
              <a:round/>
              <a:headEnd/>
              <a:tailEnd/>
            </a:ln>
          </p:spPr>
          <p:txBody>
            <a:bodyPr wrap="none"/>
            <a:lstStyle/>
            <a:p>
              <a:endParaRPr lang="en-US"/>
            </a:p>
          </p:txBody>
        </p:sp>
        <p:sp>
          <p:nvSpPr>
            <p:cNvPr id="25687" name="Line 193"/>
            <p:cNvSpPr>
              <a:spLocks noChangeShapeType="1"/>
            </p:cNvSpPr>
            <p:nvPr/>
          </p:nvSpPr>
          <p:spPr bwMode="auto">
            <a:xfrm>
              <a:off x="1248" y="768"/>
              <a:ext cx="192" cy="336"/>
            </a:xfrm>
            <a:prstGeom prst="line">
              <a:avLst/>
            </a:prstGeom>
            <a:noFill/>
            <a:ln w="38100">
              <a:solidFill>
                <a:srgbClr val="00CC00"/>
              </a:solidFill>
              <a:round/>
              <a:headEnd/>
              <a:tailEnd/>
            </a:ln>
          </p:spPr>
          <p:txBody>
            <a:bodyPr wrap="none"/>
            <a:lstStyle/>
            <a:p>
              <a:endParaRPr lang="en-US"/>
            </a:p>
          </p:txBody>
        </p:sp>
      </p:grpSp>
      <p:grpSp>
        <p:nvGrpSpPr>
          <p:cNvPr id="25" name="Group 266"/>
          <p:cNvGrpSpPr>
            <a:grpSpLocks/>
          </p:cNvGrpSpPr>
          <p:nvPr/>
        </p:nvGrpSpPr>
        <p:grpSpPr bwMode="auto">
          <a:xfrm>
            <a:off x="5943600" y="669925"/>
            <a:ext cx="2343150" cy="2759075"/>
            <a:chOff x="3744" y="422"/>
            <a:chExt cx="1476" cy="1738"/>
          </a:xfrm>
        </p:grpSpPr>
        <p:grpSp>
          <p:nvGrpSpPr>
            <p:cNvPr id="25647" name="Group 195"/>
            <p:cNvGrpSpPr>
              <a:grpSpLocks/>
            </p:cNvGrpSpPr>
            <p:nvPr/>
          </p:nvGrpSpPr>
          <p:grpSpPr bwMode="auto">
            <a:xfrm>
              <a:off x="3744" y="422"/>
              <a:ext cx="1476" cy="1738"/>
              <a:chOff x="3504" y="2256"/>
              <a:chExt cx="1476" cy="1738"/>
            </a:xfrm>
          </p:grpSpPr>
          <p:grpSp>
            <p:nvGrpSpPr>
              <p:cNvPr id="25650" name="Group 196"/>
              <p:cNvGrpSpPr>
                <a:grpSpLocks/>
              </p:cNvGrpSpPr>
              <p:nvPr/>
            </p:nvGrpSpPr>
            <p:grpSpPr bwMode="auto">
              <a:xfrm>
                <a:off x="3504" y="2256"/>
                <a:ext cx="1392" cy="1738"/>
                <a:chOff x="1728" y="2304"/>
                <a:chExt cx="1392" cy="1738"/>
              </a:xfrm>
            </p:grpSpPr>
            <p:grpSp>
              <p:nvGrpSpPr>
                <p:cNvPr id="25653" name="Group 197"/>
                <p:cNvGrpSpPr>
                  <a:grpSpLocks/>
                </p:cNvGrpSpPr>
                <p:nvPr/>
              </p:nvGrpSpPr>
              <p:grpSpPr bwMode="auto">
                <a:xfrm>
                  <a:off x="1728" y="2304"/>
                  <a:ext cx="1392" cy="1738"/>
                  <a:chOff x="144" y="2304"/>
                  <a:chExt cx="1392" cy="1738"/>
                </a:xfrm>
              </p:grpSpPr>
              <p:grpSp>
                <p:nvGrpSpPr>
                  <p:cNvPr id="25656" name="Group 198"/>
                  <p:cNvGrpSpPr>
                    <a:grpSpLocks/>
                  </p:cNvGrpSpPr>
                  <p:nvPr/>
                </p:nvGrpSpPr>
                <p:grpSpPr bwMode="auto">
                  <a:xfrm>
                    <a:off x="144" y="2304"/>
                    <a:ext cx="1392" cy="1738"/>
                    <a:chOff x="3456" y="422"/>
                    <a:chExt cx="1392" cy="1738"/>
                  </a:xfrm>
                </p:grpSpPr>
                <p:grpSp>
                  <p:nvGrpSpPr>
                    <p:cNvPr id="25659" name="Group 199"/>
                    <p:cNvGrpSpPr>
                      <a:grpSpLocks/>
                    </p:cNvGrpSpPr>
                    <p:nvPr/>
                  </p:nvGrpSpPr>
                  <p:grpSpPr bwMode="auto">
                    <a:xfrm>
                      <a:off x="3456" y="422"/>
                      <a:ext cx="1392" cy="1738"/>
                      <a:chOff x="1680" y="422"/>
                      <a:chExt cx="1392" cy="1738"/>
                    </a:xfrm>
                  </p:grpSpPr>
                  <p:grpSp>
                    <p:nvGrpSpPr>
                      <p:cNvPr id="25662" name="Group 200"/>
                      <p:cNvGrpSpPr>
                        <a:grpSpLocks/>
                      </p:cNvGrpSpPr>
                      <p:nvPr/>
                    </p:nvGrpSpPr>
                    <p:grpSpPr bwMode="auto">
                      <a:xfrm>
                        <a:off x="2160" y="422"/>
                        <a:ext cx="240" cy="250"/>
                        <a:chOff x="1200" y="624"/>
                        <a:chExt cx="240" cy="250"/>
                      </a:xfrm>
                    </p:grpSpPr>
                    <p:sp>
                      <p:nvSpPr>
                        <p:cNvPr id="25681" name="Oval 20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82" name="Text Box 20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5663" name="Group 203"/>
                      <p:cNvGrpSpPr>
                        <a:grpSpLocks/>
                      </p:cNvGrpSpPr>
                      <p:nvPr/>
                    </p:nvGrpSpPr>
                    <p:grpSpPr bwMode="auto">
                      <a:xfrm>
                        <a:off x="1680" y="1094"/>
                        <a:ext cx="240" cy="250"/>
                        <a:chOff x="1200" y="624"/>
                        <a:chExt cx="240" cy="250"/>
                      </a:xfrm>
                    </p:grpSpPr>
                    <p:sp>
                      <p:nvSpPr>
                        <p:cNvPr id="25679" name="Oval 20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80" name="Text Box 20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5664" name="Group 206"/>
                      <p:cNvGrpSpPr>
                        <a:grpSpLocks/>
                      </p:cNvGrpSpPr>
                      <p:nvPr/>
                    </p:nvGrpSpPr>
                    <p:grpSpPr bwMode="auto">
                      <a:xfrm>
                        <a:off x="2640" y="710"/>
                        <a:ext cx="240" cy="250"/>
                        <a:chOff x="1200" y="624"/>
                        <a:chExt cx="240" cy="250"/>
                      </a:xfrm>
                    </p:grpSpPr>
                    <p:sp>
                      <p:nvSpPr>
                        <p:cNvPr id="25677" name="Oval 207"/>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78" name="Text Box 208"/>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5665" name="Group 209"/>
                      <p:cNvGrpSpPr>
                        <a:grpSpLocks/>
                      </p:cNvGrpSpPr>
                      <p:nvPr/>
                    </p:nvGrpSpPr>
                    <p:grpSpPr bwMode="auto">
                      <a:xfrm>
                        <a:off x="2208" y="1142"/>
                        <a:ext cx="240" cy="250"/>
                        <a:chOff x="1200" y="624"/>
                        <a:chExt cx="240" cy="250"/>
                      </a:xfrm>
                    </p:grpSpPr>
                    <p:sp>
                      <p:nvSpPr>
                        <p:cNvPr id="25675" name="Oval 210"/>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76" name="Text Box 211"/>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5666" name="Group 212"/>
                      <p:cNvGrpSpPr>
                        <a:grpSpLocks/>
                      </p:cNvGrpSpPr>
                      <p:nvPr/>
                    </p:nvGrpSpPr>
                    <p:grpSpPr bwMode="auto">
                      <a:xfrm>
                        <a:off x="2832" y="1190"/>
                        <a:ext cx="240" cy="250"/>
                        <a:chOff x="1200" y="624"/>
                        <a:chExt cx="240" cy="250"/>
                      </a:xfrm>
                    </p:grpSpPr>
                    <p:sp>
                      <p:nvSpPr>
                        <p:cNvPr id="25673" name="Oval 213"/>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74" name="Text Box 214"/>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5667" name="Group 215"/>
                      <p:cNvGrpSpPr>
                        <a:grpSpLocks/>
                      </p:cNvGrpSpPr>
                      <p:nvPr/>
                    </p:nvGrpSpPr>
                    <p:grpSpPr bwMode="auto">
                      <a:xfrm>
                        <a:off x="1824" y="1718"/>
                        <a:ext cx="240" cy="250"/>
                        <a:chOff x="1200" y="624"/>
                        <a:chExt cx="240" cy="250"/>
                      </a:xfrm>
                    </p:grpSpPr>
                    <p:sp>
                      <p:nvSpPr>
                        <p:cNvPr id="25671" name="Oval 21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72" name="Text Box 21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5668" name="Group 218"/>
                      <p:cNvGrpSpPr>
                        <a:grpSpLocks/>
                      </p:cNvGrpSpPr>
                      <p:nvPr/>
                    </p:nvGrpSpPr>
                    <p:grpSpPr bwMode="auto">
                      <a:xfrm>
                        <a:off x="2352" y="1910"/>
                        <a:ext cx="240" cy="250"/>
                        <a:chOff x="1200" y="624"/>
                        <a:chExt cx="240" cy="250"/>
                      </a:xfrm>
                    </p:grpSpPr>
                    <p:sp>
                      <p:nvSpPr>
                        <p:cNvPr id="25669" name="Oval 21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70" name="Text Box 22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sp>
                  <p:nvSpPr>
                    <p:cNvPr id="25660" name="Line 221"/>
                    <p:cNvSpPr>
                      <a:spLocks noChangeShapeType="1"/>
                    </p:cNvSpPr>
                    <p:nvPr/>
                  </p:nvSpPr>
                  <p:spPr bwMode="auto">
                    <a:xfrm flipH="1">
                      <a:off x="3648" y="624"/>
                      <a:ext cx="336" cy="480"/>
                    </a:xfrm>
                    <a:prstGeom prst="line">
                      <a:avLst/>
                    </a:prstGeom>
                    <a:noFill/>
                    <a:ln w="38100">
                      <a:solidFill>
                        <a:schemeClr val="tx1"/>
                      </a:solidFill>
                      <a:round/>
                      <a:headEnd/>
                      <a:tailEnd/>
                    </a:ln>
                  </p:spPr>
                  <p:txBody>
                    <a:bodyPr wrap="none"/>
                    <a:lstStyle/>
                    <a:p>
                      <a:endParaRPr lang="en-US"/>
                    </a:p>
                  </p:txBody>
                </p:sp>
                <p:sp>
                  <p:nvSpPr>
                    <p:cNvPr id="25661" name="Text Box 222"/>
                    <p:cNvSpPr txBox="1">
                      <a:spLocks noChangeArrowheads="1"/>
                    </p:cNvSpPr>
                    <p:nvPr/>
                  </p:nvSpPr>
                  <p:spPr bwMode="auto">
                    <a:xfrm>
                      <a:off x="3540" y="661"/>
                      <a:ext cx="276" cy="250"/>
                    </a:xfrm>
                    <a:prstGeom prst="rect">
                      <a:avLst/>
                    </a:prstGeom>
                    <a:noFill/>
                    <a:ln w="9525">
                      <a:noFill/>
                      <a:miter lim="800000"/>
                      <a:headEnd/>
                      <a:tailEnd/>
                    </a:ln>
                  </p:spPr>
                  <p:txBody>
                    <a:bodyPr wrap="none">
                      <a:spAutoFit/>
                    </a:bodyPr>
                    <a:lstStyle/>
                    <a:p>
                      <a:r>
                        <a:rPr lang="en-US" sz="2000"/>
                        <a:t>10</a:t>
                      </a:r>
                    </a:p>
                  </p:txBody>
                </p:sp>
              </p:grpSp>
              <p:sp>
                <p:nvSpPr>
                  <p:cNvPr id="25657" name="Line 223"/>
                  <p:cNvSpPr>
                    <a:spLocks noChangeShapeType="1"/>
                  </p:cNvSpPr>
                  <p:nvPr/>
                </p:nvSpPr>
                <p:spPr bwMode="auto">
                  <a:xfrm flipH="1">
                    <a:off x="1008" y="3264"/>
                    <a:ext cx="384" cy="576"/>
                  </a:xfrm>
                  <a:prstGeom prst="line">
                    <a:avLst/>
                  </a:prstGeom>
                  <a:noFill/>
                  <a:ln w="38100">
                    <a:solidFill>
                      <a:schemeClr val="tx1"/>
                    </a:solidFill>
                    <a:round/>
                    <a:headEnd/>
                    <a:tailEnd/>
                  </a:ln>
                </p:spPr>
                <p:txBody>
                  <a:bodyPr wrap="none"/>
                  <a:lstStyle/>
                  <a:p>
                    <a:endParaRPr lang="en-US"/>
                  </a:p>
                </p:txBody>
              </p:sp>
              <p:sp>
                <p:nvSpPr>
                  <p:cNvPr id="25658" name="Text Box 224"/>
                  <p:cNvSpPr txBox="1">
                    <a:spLocks noChangeArrowheads="1"/>
                  </p:cNvSpPr>
                  <p:nvPr/>
                </p:nvSpPr>
                <p:spPr bwMode="auto">
                  <a:xfrm>
                    <a:off x="1152" y="3552"/>
                    <a:ext cx="276" cy="250"/>
                  </a:xfrm>
                  <a:prstGeom prst="rect">
                    <a:avLst/>
                  </a:prstGeom>
                  <a:noFill/>
                  <a:ln w="9525">
                    <a:noFill/>
                    <a:miter lim="800000"/>
                    <a:headEnd/>
                    <a:tailEnd/>
                  </a:ln>
                </p:spPr>
                <p:txBody>
                  <a:bodyPr wrap="none">
                    <a:spAutoFit/>
                  </a:bodyPr>
                  <a:lstStyle/>
                  <a:p>
                    <a:r>
                      <a:rPr lang="en-US" sz="2000"/>
                      <a:t>12</a:t>
                    </a:r>
                  </a:p>
                </p:txBody>
              </p:sp>
            </p:grpSp>
            <p:sp>
              <p:nvSpPr>
                <p:cNvPr id="25654" name="Line 225"/>
                <p:cNvSpPr>
                  <a:spLocks noChangeShapeType="1"/>
                </p:cNvSpPr>
                <p:nvPr/>
              </p:nvSpPr>
              <p:spPr bwMode="auto">
                <a:xfrm flipH="1">
                  <a:off x="2448" y="2784"/>
                  <a:ext cx="240" cy="288"/>
                </a:xfrm>
                <a:prstGeom prst="line">
                  <a:avLst/>
                </a:prstGeom>
                <a:noFill/>
                <a:ln w="38100">
                  <a:solidFill>
                    <a:schemeClr val="tx1"/>
                  </a:solidFill>
                  <a:round/>
                  <a:headEnd/>
                  <a:tailEnd/>
                </a:ln>
              </p:spPr>
              <p:txBody>
                <a:bodyPr wrap="none"/>
                <a:lstStyle/>
                <a:p>
                  <a:endParaRPr lang="en-US"/>
                </a:p>
              </p:txBody>
            </p:sp>
            <p:sp>
              <p:nvSpPr>
                <p:cNvPr id="25655" name="Text Box 226"/>
                <p:cNvSpPr txBox="1">
                  <a:spLocks noChangeArrowheads="1"/>
                </p:cNvSpPr>
                <p:nvPr/>
              </p:nvSpPr>
              <p:spPr bwMode="auto">
                <a:xfrm>
                  <a:off x="2320" y="2726"/>
                  <a:ext cx="276" cy="250"/>
                </a:xfrm>
                <a:prstGeom prst="rect">
                  <a:avLst/>
                </a:prstGeom>
                <a:noFill/>
                <a:ln w="9525">
                  <a:noFill/>
                  <a:miter lim="800000"/>
                  <a:headEnd/>
                  <a:tailEnd/>
                </a:ln>
              </p:spPr>
              <p:txBody>
                <a:bodyPr wrap="none">
                  <a:spAutoFit/>
                </a:bodyPr>
                <a:lstStyle/>
                <a:p>
                  <a:r>
                    <a:rPr lang="en-US" sz="2000"/>
                    <a:t>14</a:t>
                  </a:r>
                </a:p>
              </p:txBody>
            </p:sp>
          </p:grpSp>
          <p:sp>
            <p:nvSpPr>
              <p:cNvPr id="25651" name="Line 227"/>
              <p:cNvSpPr>
                <a:spLocks noChangeShapeType="1"/>
              </p:cNvSpPr>
              <p:nvPr/>
            </p:nvSpPr>
            <p:spPr bwMode="auto">
              <a:xfrm>
                <a:off x="4656" y="2784"/>
                <a:ext cx="90" cy="336"/>
              </a:xfrm>
              <a:prstGeom prst="line">
                <a:avLst/>
              </a:prstGeom>
              <a:noFill/>
              <a:ln w="38100">
                <a:solidFill>
                  <a:schemeClr val="tx1"/>
                </a:solidFill>
                <a:round/>
                <a:headEnd/>
                <a:tailEnd/>
              </a:ln>
            </p:spPr>
            <p:txBody>
              <a:bodyPr wrap="none"/>
              <a:lstStyle/>
              <a:p>
                <a:endParaRPr lang="en-US"/>
              </a:p>
            </p:txBody>
          </p:sp>
          <p:sp>
            <p:nvSpPr>
              <p:cNvPr id="25652" name="Text Box 228"/>
              <p:cNvSpPr txBox="1">
                <a:spLocks noChangeArrowheads="1"/>
              </p:cNvSpPr>
              <p:nvPr/>
            </p:nvSpPr>
            <p:spPr bwMode="auto">
              <a:xfrm>
                <a:off x="4704" y="2736"/>
                <a:ext cx="276" cy="250"/>
              </a:xfrm>
              <a:prstGeom prst="rect">
                <a:avLst/>
              </a:prstGeom>
              <a:noFill/>
              <a:ln w="9525">
                <a:noFill/>
                <a:miter lim="800000"/>
                <a:headEnd/>
                <a:tailEnd/>
              </a:ln>
            </p:spPr>
            <p:txBody>
              <a:bodyPr wrap="none">
                <a:spAutoFit/>
              </a:bodyPr>
              <a:lstStyle/>
              <a:p>
                <a:r>
                  <a:rPr lang="en-US" sz="2000"/>
                  <a:t>16</a:t>
                </a:r>
              </a:p>
            </p:txBody>
          </p:sp>
        </p:grpSp>
        <p:sp>
          <p:nvSpPr>
            <p:cNvPr id="25648" name="Line 229"/>
            <p:cNvSpPr>
              <a:spLocks noChangeShapeType="1"/>
            </p:cNvSpPr>
            <p:nvPr/>
          </p:nvSpPr>
          <p:spPr bwMode="auto">
            <a:xfrm flipH="1" flipV="1">
              <a:off x="4128" y="1872"/>
              <a:ext cx="288" cy="96"/>
            </a:xfrm>
            <a:prstGeom prst="line">
              <a:avLst/>
            </a:prstGeom>
            <a:noFill/>
            <a:ln w="38100">
              <a:solidFill>
                <a:schemeClr val="tx1"/>
              </a:solidFill>
              <a:round/>
              <a:headEnd/>
              <a:tailEnd/>
            </a:ln>
          </p:spPr>
          <p:txBody>
            <a:bodyPr wrap="none"/>
            <a:lstStyle/>
            <a:p>
              <a:endParaRPr lang="en-US"/>
            </a:p>
          </p:txBody>
        </p:sp>
        <p:sp>
          <p:nvSpPr>
            <p:cNvPr id="25649" name="Text Box 230"/>
            <p:cNvSpPr txBox="1">
              <a:spLocks noChangeArrowheads="1"/>
            </p:cNvSpPr>
            <p:nvPr/>
          </p:nvSpPr>
          <p:spPr bwMode="auto">
            <a:xfrm>
              <a:off x="4080" y="1910"/>
              <a:ext cx="276" cy="250"/>
            </a:xfrm>
            <a:prstGeom prst="rect">
              <a:avLst/>
            </a:prstGeom>
            <a:noFill/>
            <a:ln w="9525">
              <a:noFill/>
              <a:miter lim="800000"/>
              <a:headEnd/>
              <a:tailEnd/>
            </a:ln>
          </p:spPr>
          <p:txBody>
            <a:bodyPr wrap="none">
              <a:spAutoFit/>
            </a:bodyPr>
            <a:lstStyle/>
            <a:p>
              <a:r>
                <a:rPr lang="en-US" sz="2000"/>
                <a:t>22</a:t>
              </a:r>
            </a:p>
          </p:txBody>
        </p:sp>
      </p:grpSp>
      <p:sp>
        <p:nvSpPr>
          <p:cNvPr id="47335" name="Line 231"/>
          <p:cNvSpPr>
            <a:spLocks noChangeShapeType="1"/>
          </p:cNvSpPr>
          <p:nvPr/>
        </p:nvSpPr>
        <p:spPr bwMode="auto">
          <a:xfrm>
            <a:off x="685800" y="2819400"/>
            <a:ext cx="685800" cy="228600"/>
          </a:xfrm>
          <a:prstGeom prst="line">
            <a:avLst/>
          </a:prstGeom>
          <a:noFill/>
          <a:ln w="38100">
            <a:solidFill>
              <a:srgbClr val="00CC00"/>
            </a:solidFill>
            <a:round/>
            <a:headEnd/>
            <a:tailEnd/>
          </a:ln>
        </p:spPr>
        <p:txBody>
          <a:bodyPr wrap="none"/>
          <a:lstStyle/>
          <a:p>
            <a:endParaRPr lang="en-US"/>
          </a:p>
        </p:txBody>
      </p:sp>
      <p:grpSp>
        <p:nvGrpSpPr>
          <p:cNvPr id="104543" name="Group 267"/>
          <p:cNvGrpSpPr>
            <a:grpSpLocks/>
          </p:cNvGrpSpPr>
          <p:nvPr/>
        </p:nvGrpSpPr>
        <p:grpSpPr bwMode="auto">
          <a:xfrm>
            <a:off x="152400" y="3657600"/>
            <a:ext cx="2343150" cy="2759075"/>
            <a:chOff x="3744" y="422"/>
            <a:chExt cx="1476" cy="1738"/>
          </a:xfrm>
        </p:grpSpPr>
        <p:grpSp>
          <p:nvGrpSpPr>
            <p:cNvPr id="25611" name="Group 268"/>
            <p:cNvGrpSpPr>
              <a:grpSpLocks/>
            </p:cNvGrpSpPr>
            <p:nvPr/>
          </p:nvGrpSpPr>
          <p:grpSpPr bwMode="auto">
            <a:xfrm>
              <a:off x="3744" y="422"/>
              <a:ext cx="1476" cy="1738"/>
              <a:chOff x="3504" y="2256"/>
              <a:chExt cx="1476" cy="1738"/>
            </a:xfrm>
          </p:grpSpPr>
          <p:grpSp>
            <p:nvGrpSpPr>
              <p:cNvPr id="25614" name="Group 269"/>
              <p:cNvGrpSpPr>
                <a:grpSpLocks/>
              </p:cNvGrpSpPr>
              <p:nvPr/>
            </p:nvGrpSpPr>
            <p:grpSpPr bwMode="auto">
              <a:xfrm>
                <a:off x="3504" y="2256"/>
                <a:ext cx="1392" cy="1738"/>
                <a:chOff x="1728" y="2304"/>
                <a:chExt cx="1392" cy="1738"/>
              </a:xfrm>
            </p:grpSpPr>
            <p:grpSp>
              <p:nvGrpSpPr>
                <p:cNvPr id="25617" name="Group 270"/>
                <p:cNvGrpSpPr>
                  <a:grpSpLocks/>
                </p:cNvGrpSpPr>
                <p:nvPr/>
              </p:nvGrpSpPr>
              <p:grpSpPr bwMode="auto">
                <a:xfrm>
                  <a:off x="1728" y="2304"/>
                  <a:ext cx="1392" cy="1738"/>
                  <a:chOff x="144" y="2304"/>
                  <a:chExt cx="1392" cy="1738"/>
                </a:xfrm>
              </p:grpSpPr>
              <p:grpSp>
                <p:nvGrpSpPr>
                  <p:cNvPr id="25620" name="Group 271"/>
                  <p:cNvGrpSpPr>
                    <a:grpSpLocks/>
                  </p:cNvGrpSpPr>
                  <p:nvPr/>
                </p:nvGrpSpPr>
                <p:grpSpPr bwMode="auto">
                  <a:xfrm>
                    <a:off x="144" y="2304"/>
                    <a:ext cx="1392" cy="1738"/>
                    <a:chOff x="3456" y="422"/>
                    <a:chExt cx="1392" cy="1738"/>
                  </a:xfrm>
                </p:grpSpPr>
                <p:grpSp>
                  <p:nvGrpSpPr>
                    <p:cNvPr id="25623" name="Group 272"/>
                    <p:cNvGrpSpPr>
                      <a:grpSpLocks/>
                    </p:cNvGrpSpPr>
                    <p:nvPr/>
                  </p:nvGrpSpPr>
                  <p:grpSpPr bwMode="auto">
                    <a:xfrm>
                      <a:off x="3456" y="422"/>
                      <a:ext cx="1392" cy="1738"/>
                      <a:chOff x="1680" y="422"/>
                      <a:chExt cx="1392" cy="1738"/>
                    </a:xfrm>
                  </p:grpSpPr>
                  <p:grpSp>
                    <p:nvGrpSpPr>
                      <p:cNvPr id="25626" name="Group 273"/>
                      <p:cNvGrpSpPr>
                        <a:grpSpLocks/>
                      </p:cNvGrpSpPr>
                      <p:nvPr/>
                    </p:nvGrpSpPr>
                    <p:grpSpPr bwMode="auto">
                      <a:xfrm>
                        <a:off x="2160" y="422"/>
                        <a:ext cx="240" cy="250"/>
                        <a:chOff x="1200" y="624"/>
                        <a:chExt cx="240" cy="250"/>
                      </a:xfrm>
                    </p:grpSpPr>
                    <p:sp>
                      <p:nvSpPr>
                        <p:cNvPr id="25645" name="Oval 27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46" name="Text Box 27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5627" name="Group 276"/>
                      <p:cNvGrpSpPr>
                        <a:grpSpLocks/>
                      </p:cNvGrpSpPr>
                      <p:nvPr/>
                    </p:nvGrpSpPr>
                    <p:grpSpPr bwMode="auto">
                      <a:xfrm>
                        <a:off x="1680" y="1094"/>
                        <a:ext cx="240" cy="250"/>
                        <a:chOff x="1200" y="624"/>
                        <a:chExt cx="240" cy="250"/>
                      </a:xfrm>
                    </p:grpSpPr>
                    <p:sp>
                      <p:nvSpPr>
                        <p:cNvPr id="25643" name="Oval 277"/>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44" name="Text Box 278"/>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5628" name="Group 279"/>
                      <p:cNvGrpSpPr>
                        <a:grpSpLocks/>
                      </p:cNvGrpSpPr>
                      <p:nvPr/>
                    </p:nvGrpSpPr>
                    <p:grpSpPr bwMode="auto">
                      <a:xfrm>
                        <a:off x="2640" y="710"/>
                        <a:ext cx="240" cy="250"/>
                        <a:chOff x="1200" y="624"/>
                        <a:chExt cx="240" cy="250"/>
                      </a:xfrm>
                    </p:grpSpPr>
                    <p:sp>
                      <p:nvSpPr>
                        <p:cNvPr id="25641" name="Oval 280"/>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42" name="Text Box 281"/>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5629" name="Group 282"/>
                      <p:cNvGrpSpPr>
                        <a:grpSpLocks/>
                      </p:cNvGrpSpPr>
                      <p:nvPr/>
                    </p:nvGrpSpPr>
                    <p:grpSpPr bwMode="auto">
                      <a:xfrm>
                        <a:off x="2208" y="1142"/>
                        <a:ext cx="240" cy="250"/>
                        <a:chOff x="1200" y="624"/>
                        <a:chExt cx="240" cy="250"/>
                      </a:xfrm>
                    </p:grpSpPr>
                    <p:sp>
                      <p:nvSpPr>
                        <p:cNvPr id="25639" name="Oval 283"/>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40" name="Text Box 284"/>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5630" name="Group 285"/>
                      <p:cNvGrpSpPr>
                        <a:grpSpLocks/>
                      </p:cNvGrpSpPr>
                      <p:nvPr/>
                    </p:nvGrpSpPr>
                    <p:grpSpPr bwMode="auto">
                      <a:xfrm>
                        <a:off x="2832" y="1190"/>
                        <a:ext cx="240" cy="250"/>
                        <a:chOff x="1200" y="624"/>
                        <a:chExt cx="240" cy="250"/>
                      </a:xfrm>
                    </p:grpSpPr>
                    <p:sp>
                      <p:nvSpPr>
                        <p:cNvPr id="25637" name="Oval 286"/>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38" name="Text Box 287"/>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5631" name="Group 288"/>
                      <p:cNvGrpSpPr>
                        <a:grpSpLocks/>
                      </p:cNvGrpSpPr>
                      <p:nvPr/>
                    </p:nvGrpSpPr>
                    <p:grpSpPr bwMode="auto">
                      <a:xfrm>
                        <a:off x="1824" y="1718"/>
                        <a:ext cx="240" cy="250"/>
                        <a:chOff x="1200" y="624"/>
                        <a:chExt cx="240" cy="250"/>
                      </a:xfrm>
                    </p:grpSpPr>
                    <p:sp>
                      <p:nvSpPr>
                        <p:cNvPr id="25635" name="Oval 28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36" name="Text Box 29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5632" name="Group 291"/>
                      <p:cNvGrpSpPr>
                        <a:grpSpLocks/>
                      </p:cNvGrpSpPr>
                      <p:nvPr/>
                    </p:nvGrpSpPr>
                    <p:grpSpPr bwMode="auto">
                      <a:xfrm>
                        <a:off x="2352" y="1910"/>
                        <a:ext cx="240" cy="250"/>
                        <a:chOff x="1200" y="624"/>
                        <a:chExt cx="240" cy="250"/>
                      </a:xfrm>
                    </p:grpSpPr>
                    <p:sp>
                      <p:nvSpPr>
                        <p:cNvPr id="25633" name="Oval 29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5634" name="Text Box 29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grpSp>
                <p:sp>
                  <p:nvSpPr>
                    <p:cNvPr id="25624" name="Line 294"/>
                    <p:cNvSpPr>
                      <a:spLocks noChangeShapeType="1"/>
                    </p:cNvSpPr>
                    <p:nvPr/>
                  </p:nvSpPr>
                  <p:spPr bwMode="auto">
                    <a:xfrm flipH="1">
                      <a:off x="3648" y="624"/>
                      <a:ext cx="336" cy="480"/>
                    </a:xfrm>
                    <a:prstGeom prst="line">
                      <a:avLst/>
                    </a:prstGeom>
                    <a:noFill/>
                    <a:ln w="38100">
                      <a:solidFill>
                        <a:schemeClr val="tx1"/>
                      </a:solidFill>
                      <a:round/>
                      <a:headEnd/>
                      <a:tailEnd/>
                    </a:ln>
                  </p:spPr>
                  <p:txBody>
                    <a:bodyPr wrap="none"/>
                    <a:lstStyle/>
                    <a:p>
                      <a:endParaRPr lang="en-US"/>
                    </a:p>
                  </p:txBody>
                </p:sp>
                <p:sp>
                  <p:nvSpPr>
                    <p:cNvPr id="25625" name="Text Box 295"/>
                    <p:cNvSpPr txBox="1">
                      <a:spLocks noChangeArrowheads="1"/>
                    </p:cNvSpPr>
                    <p:nvPr/>
                  </p:nvSpPr>
                  <p:spPr bwMode="auto">
                    <a:xfrm>
                      <a:off x="3564" y="657"/>
                      <a:ext cx="276" cy="250"/>
                    </a:xfrm>
                    <a:prstGeom prst="rect">
                      <a:avLst/>
                    </a:prstGeom>
                    <a:noFill/>
                    <a:ln w="9525">
                      <a:noFill/>
                      <a:miter lim="800000"/>
                      <a:headEnd/>
                      <a:tailEnd/>
                    </a:ln>
                  </p:spPr>
                  <p:txBody>
                    <a:bodyPr wrap="none">
                      <a:spAutoFit/>
                    </a:bodyPr>
                    <a:lstStyle/>
                    <a:p>
                      <a:r>
                        <a:rPr lang="en-US" sz="2000"/>
                        <a:t>10</a:t>
                      </a:r>
                    </a:p>
                  </p:txBody>
                </p:sp>
              </p:grpSp>
              <p:sp>
                <p:nvSpPr>
                  <p:cNvPr id="25621" name="Line 296"/>
                  <p:cNvSpPr>
                    <a:spLocks noChangeShapeType="1"/>
                  </p:cNvSpPr>
                  <p:nvPr/>
                </p:nvSpPr>
                <p:spPr bwMode="auto">
                  <a:xfrm flipH="1">
                    <a:off x="1008" y="3264"/>
                    <a:ext cx="384" cy="576"/>
                  </a:xfrm>
                  <a:prstGeom prst="line">
                    <a:avLst/>
                  </a:prstGeom>
                  <a:noFill/>
                  <a:ln w="38100">
                    <a:solidFill>
                      <a:schemeClr val="tx1"/>
                    </a:solidFill>
                    <a:round/>
                    <a:headEnd/>
                    <a:tailEnd/>
                  </a:ln>
                </p:spPr>
                <p:txBody>
                  <a:bodyPr wrap="none"/>
                  <a:lstStyle/>
                  <a:p>
                    <a:endParaRPr lang="en-US"/>
                  </a:p>
                </p:txBody>
              </p:sp>
              <p:sp>
                <p:nvSpPr>
                  <p:cNvPr id="25622" name="Text Box 297"/>
                  <p:cNvSpPr txBox="1">
                    <a:spLocks noChangeArrowheads="1"/>
                  </p:cNvSpPr>
                  <p:nvPr/>
                </p:nvSpPr>
                <p:spPr bwMode="auto">
                  <a:xfrm>
                    <a:off x="1152" y="3552"/>
                    <a:ext cx="276" cy="250"/>
                  </a:xfrm>
                  <a:prstGeom prst="rect">
                    <a:avLst/>
                  </a:prstGeom>
                  <a:noFill/>
                  <a:ln w="9525">
                    <a:noFill/>
                    <a:miter lim="800000"/>
                    <a:headEnd/>
                    <a:tailEnd/>
                  </a:ln>
                </p:spPr>
                <p:txBody>
                  <a:bodyPr wrap="none">
                    <a:spAutoFit/>
                  </a:bodyPr>
                  <a:lstStyle/>
                  <a:p>
                    <a:r>
                      <a:rPr lang="en-US" sz="2000"/>
                      <a:t>12</a:t>
                    </a:r>
                  </a:p>
                </p:txBody>
              </p:sp>
            </p:grpSp>
            <p:sp>
              <p:nvSpPr>
                <p:cNvPr id="25618" name="Line 298"/>
                <p:cNvSpPr>
                  <a:spLocks noChangeShapeType="1"/>
                </p:cNvSpPr>
                <p:nvPr/>
              </p:nvSpPr>
              <p:spPr bwMode="auto">
                <a:xfrm flipH="1">
                  <a:off x="2448" y="2784"/>
                  <a:ext cx="240" cy="288"/>
                </a:xfrm>
                <a:prstGeom prst="line">
                  <a:avLst/>
                </a:prstGeom>
                <a:noFill/>
                <a:ln w="38100">
                  <a:solidFill>
                    <a:schemeClr val="tx1"/>
                  </a:solidFill>
                  <a:round/>
                  <a:headEnd/>
                  <a:tailEnd/>
                </a:ln>
              </p:spPr>
              <p:txBody>
                <a:bodyPr wrap="none"/>
                <a:lstStyle/>
                <a:p>
                  <a:endParaRPr lang="en-US"/>
                </a:p>
              </p:txBody>
            </p:sp>
            <p:sp>
              <p:nvSpPr>
                <p:cNvPr id="25619" name="Text Box 299"/>
                <p:cNvSpPr txBox="1">
                  <a:spLocks noChangeArrowheads="1"/>
                </p:cNvSpPr>
                <p:nvPr/>
              </p:nvSpPr>
              <p:spPr bwMode="auto">
                <a:xfrm>
                  <a:off x="2332" y="2710"/>
                  <a:ext cx="276" cy="250"/>
                </a:xfrm>
                <a:prstGeom prst="rect">
                  <a:avLst/>
                </a:prstGeom>
                <a:noFill/>
                <a:ln w="9525">
                  <a:noFill/>
                  <a:miter lim="800000"/>
                  <a:headEnd/>
                  <a:tailEnd/>
                </a:ln>
              </p:spPr>
              <p:txBody>
                <a:bodyPr wrap="none">
                  <a:spAutoFit/>
                </a:bodyPr>
                <a:lstStyle/>
                <a:p>
                  <a:r>
                    <a:rPr lang="en-US" sz="2000"/>
                    <a:t>14</a:t>
                  </a:r>
                </a:p>
              </p:txBody>
            </p:sp>
          </p:grpSp>
          <p:sp>
            <p:nvSpPr>
              <p:cNvPr id="25615" name="Line 300"/>
              <p:cNvSpPr>
                <a:spLocks noChangeShapeType="1"/>
              </p:cNvSpPr>
              <p:nvPr/>
            </p:nvSpPr>
            <p:spPr bwMode="auto">
              <a:xfrm>
                <a:off x="4656" y="2784"/>
                <a:ext cx="90" cy="336"/>
              </a:xfrm>
              <a:prstGeom prst="line">
                <a:avLst/>
              </a:prstGeom>
              <a:noFill/>
              <a:ln w="38100">
                <a:solidFill>
                  <a:schemeClr val="tx1"/>
                </a:solidFill>
                <a:round/>
                <a:headEnd/>
                <a:tailEnd/>
              </a:ln>
            </p:spPr>
            <p:txBody>
              <a:bodyPr wrap="none"/>
              <a:lstStyle/>
              <a:p>
                <a:endParaRPr lang="en-US"/>
              </a:p>
            </p:txBody>
          </p:sp>
          <p:sp>
            <p:nvSpPr>
              <p:cNvPr id="25616" name="Text Box 301"/>
              <p:cNvSpPr txBox="1">
                <a:spLocks noChangeArrowheads="1"/>
              </p:cNvSpPr>
              <p:nvPr/>
            </p:nvSpPr>
            <p:spPr bwMode="auto">
              <a:xfrm>
                <a:off x="4704" y="2736"/>
                <a:ext cx="276" cy="250"/>
              </a:xfrm>
              <a:prstGeom prst="rect">
                <a:avLst/>
              </a:prstGeom>
              <a:noFill/>
              <a:ln w="9525">
                <a:noFill/>
                <a:miter lim="800000"/>
                <a:headEnd/>
                <a:tailEnd/>
              </a:ln>
            </p:spPr>
            <p:txBody>
              <a:bodyPr wrap="none">
                <a:spAutoFit/>
              </a:bodyPr>
              <a:lstStyle/>
              <a:p>
                <a:r>
                  <a:rPr lang="en-US" sz="2000"/>
                  <a:t>16</a:t>
                </a:r>
              </a:p>
            </p:txBody>
          </p:sp>
        </p:grpSp>
        <p:sp>
          <p:nvSpPr>
            <p:cNvPr id="25612" name="Line 302"/>
            <p:cNvSpPr>
              <a:spLocks noChangeShapeType="1"/>
            </p:cNvSpPr>
            <p:nvPr/>
          </p:nvSpPr>
          <p:spPr bwMode="auto">
            <a:xfrm flipH="1" flipV="1">
              <a:off x="4128" y="1872"/>
              <a:ext cx="288" cy="96"/>
            </a:xfrm>
            <a:prstGeom prst="line">
              <a:avLst/>
            </a:prstGeom>
            <a:noFill/>
            <a:ln w="38100">
              <a:solidFill>
                <a:schemeClr val="tx1"/>
              </a:solidFill>
              <a:round/>
              <a:headEnd/>
              <a:tailEnd/>
            </a:ln>
          </p:spPr>
          <p:txBody>
            <a:bodyPr wrap="none"/>
            <a:lstStyle/>
            <a:p>
              <a:endParaRPr lang="en-US"/>
            </a:p>
          </p:txBody>
        </p:sp>
        <p:sp>
          <p:nvSpPr>
            <p:cNvPr id="25613" name="Text Box 303"/>
            <p:cNvSpPr txBox="1">
              <a:spLocks noChangeArrowheads="1"/>
            </p:cNvSpPr>
            <p:nvPr/>
          </p:nvSpPr>
          <p:spPr bwMode="auto">
            <a:xfrm>
              <a:off x="4080" y="1910"/>
              <a:ext cx="276" cy="250"/>
            </a:xfrm>
            <a:prstGeom prst="rect">
              <a:avLst/>
            </a:prstGeom>
            <a:noFill/>
            <a:ln w="9525">
              <a:noFill/>
              <a:miter lim="800000"/>
              <a:headEnd/>
              <a:tailEnd/>
            </a:ln>
          </p:spPr>
          <p:txBody>
            <a:bodyPr wrap="none">
              <a:spAutoFit/>
            </a:bodyPr>
            <a:lstStyle/>
            <a:p>
              <a:r>
                <a:rPr lang="en-US" sz="2000"/>
                <a:t>22</a:t>
              </a:r>
            </a:p>
          </p:txBody>
        </p:sp>
      </p:grpSp>
      <p:sp>
        <p:nvSpPr>
          <p:cNvPr id="47408" name="Line 304"/>
          <p:cNvSpPr>
            <a:spLocks noChangeShapeType="1"/>
          </p:cNvSpPr>
          <p:nvPr/>
        </p:nvSpPr>
        <p:spPr bwMode="auto">
          <a:xfrm flipH="1" flipV="1">
            <a:off x="381000" y="5105400"/>
            <a:ext cx="76200" cy="685800"/>
          </a:xfrm>
          <a:prstGeom prst="line">
            <a:avLst/>
          </a:prstGeom>
          <a:noFill/>
          <a:ln w="38100">
            <a:solidFill>
              <a:schemeClr val="tx1"/>
            </a:solidFill>
            <a:round/>
            <a:headEnd/>
            <a:tailEnd/>
          </a:ln>
        </p:spPr>
        <p:txBody>
          <a:bodyPr wrap="none"/>
          <a:lstStyle/>
          <a:p>
            <a:endParaRPr lang="en-US"/>
          </a:p>
        </p:txBody>
      </p:sp>
      <p:sp>
        <p:nvSpPr>
          <p:cNvPr id="47409" name="Text Box 305"/>
          <p:cNvSpPr txBox="1">
            <a:spLocks noChangeArrowheads="1"/>
          </p:cNvSpPr>
          <p:nvPr/>
        </p:nvSpPr>
        <p:spPr bwMode="auto">
          <a:xfrm>
            <a:off x="0" y="5334000"/>
            <a:ext cx="438150" cy="396875"/>
          </a:xfrm>
          <a:prstGeom prst="rect">
            <a:avLst/>
          </a:prstGeom>
          <a:noFill/>
          <a:ln w="9525">
            <a:noFill/>
            <a:miter lim="800000"/>
            <a:headEnd/>
            <a:tailEnd/>
          </a:ln>
        </p:spPr>
        <p:txBody>
          <a:bodyPr wrap="none">
            <a:spAutoFit/>
          </a:bodyPr>
          <a:lstStyle/>
          <a:p>
            <a:r>
              <a:rPr lang="en-US" sz="2000"/>
              <a:t>25</a:t>
            </a:r>
          </a:p>
        </p:txBody>
      </p:sp>
      <p:sp>
        <p:nvSpPr>
          <p:cNvPr id="47410" name="Line 306"/>
          <p:cNvSpPr>
            <a:spLocks noChangeShapeType="1"/>
          </p:cNvSpPr>
          <p:nvPr/>
        </p:nvSpPr>
        <p:spPr bwMode="auto">
          <a:xfrm>
            <a:off x="304800" y="1905000"/>
            <a:ext cx="228600" cy="609600"/>
          </a:xfrm>
          <a:prstGeom prst="line">
            <a:avLst/>
          </a:prstGeom>
          <a:noFill/>
          <a:ln w="38100">
            <a:solidFill>
              <a:srgbClr val="00CC00"/>
            </a:solidFill>
            <a:round/>
            <a:headEnd/>
            <a:tailEnd/>
          </a:ln>
        </p:spPr>
        <p:txBody>
          <a:bodyPr wrap="none"/>
          <a:lstStyle/>
          <a:p>
            <a:endParaRPr lang="en-US"/>
          </a:p>
        </p:txBody>
      </p:sp>
    </p:spTree>
    <p:extLst>
      <p:ext uri="{BB962C8B-B14F-4D97-AF65-F5344CB8AC3E}">
        <p14:creationId xmlns:p14="http://schemas.microsoft.com/office/powerpoint/2010/main" val="4275695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dissolv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dissolv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dissolve">
                                      <p:cBhvr>
                                        <p:cTn id="22" dur="5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7335"/>
                                        </p:tgtEl>
                                        <p:attrNameLst>
                                          <p:attrName>style.visibility</p:attrName>
                                        </p:attrNameLst>
                                      </p:cBhvr>
                                      <p:to>
                                        <p:strVal val="visible"/>
                                      </p:to>
                                    </p:set>
                                    <p:animEffect transition="in" filter="dissolve">
                                      <p:cBhvr>
                                        <p:cTn id="27" dur="500"/>
                                        <p:tgtEl>
                                          <p:spTgt spid="47335"/>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04543"/>
                                        </p:tgtEl>
                                        <p:attrNameLst>
                                          <p:attrName>style.visibility</p:attrName>
                                        </p:attrNameLst>
                                      </p:cBhvr>
                                      <p:to>
                                        <p:strVal val="visible"/>
                                      </p:to>
                                    </p:set>
                                    <p:animEffect transition="in" filter="dissolve">
                                      <p:cBhvr>
                                        <p:cTn id="32" dur="500"/>
                                        <p:tgtEl>
                                          <p:spTgt spid="104543"/>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47408"/>
                                        </p:tgtEl>
                                        <p:attrNameLst>
                                          <p:attrName>style.visibility</p:attrName>
                                        </p:attrNameLst>
                                      </p:cBhvr>
                                      <p:to>
                                        <p:strVal val="visible"/>
                                      </p:to>
                                    </p:set>
                                    <p:animEffect transition="in" filter="dissolve">
                                      <p:cBhvr>
                                        <p:cTn id="37" dur="500"/>
                                        <p:tgtEl>
                                          <p:spTgt spid="47408"/>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47409"/>
                                        </p:tgtEl>
                                        <p:attrNameLst>
                                          <p:attrName>style.visibility</p:attrName>
                                        </p:attrNameLst>
                                      </p:cBhvr>
                                      <p:to>
                                        <p:strVal val="visible"/>
                                      </p:to>
                                    </p:set>
                                    <p:animEffect transition="in" filter="dissolve">
                                      <p:cBhvr>
                                        <p:cTn id="42" dur="500"/>
                                        <p:tgtEl>
                                          <p:spTgt spid="47409"/>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47410"/>
                                        </p:tgtEl>
                                        <p:attrNameLst>
                                          <p:attrName>style.visibility</p:attrName>
                                        </p:attrNameLst>
                                      </p:cBhvr>
                                      <p:to>
                                        <p:strVal val="visible"/>
                                      </p:to>
                                    </p:set>
                                    <p:animEffect transition="in" filter="dissolve">
                                      <p:cBhvr>
                                        <p:cTn id="47" dur="500"/>
                                        <p:tgtEl>
                                          <p:spTgt spid="474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35" grpId="0" animBg="1"/>
      <p:bldP spid="47408" grpId="0" animBg="1"/>
      <p:bldP spid="47409" grpId="0" autoUpdateAnimBg="0"/>
      <p:bldP spid="4741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Kruskal</a:t>
            </a:r>
            <a:r>
              <a:rPr lang="en-US" dirty="0"/>
              <a:t> </a:t>
            </a:r>
            <a:r>
              <a:rPr lang="en-US" dirty="0" err="1"/>
              <a:t>PseudoCode</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a:t>//Find a minimum-cost spanning tree in an n-vertex network</a:t>
            </a:r>
          </a:p>
          <a:p>
            <a:pPr marL="0" indent="0">
              <a:buNone/>
            </a:pPr>
            <a:r>
              <a:rPr lang="en-US" dirty="0"/>
              <a:t>Let T be the set of selected edges. Initialize T = </a:t>
            </a:r>
            <a:r>
              <a:rPr lang="en-US" dirty="0">
                <a:sym typeface="Symbol" pitchFamily="18" charset="2"/>
              </a:rPr>
              <a:t></a:t>
            </a:r>
          </a:p>
          <a:p>
            <a:pPr marL="0" indent="0">
              <a:buNone/>
            </a:pPr>
            <a:r>
              <a:rPr lang="en-US" dirty="0">
                <a:sym typeface="Symbol" pitchFamily="18" charset="2"/>
              </a:rPr>
              <a:t>Let E be the set of network edges.</a:t>
            </a:r>
          </a:p>
          <a:p>
            <a:pPr marL="0" indent="0">
              <a:buNone/>
            </a:pPr>
            <a:r>
              <a:rPr lang="en-US" dirty="0">
                <a:sym typeface="Symbol" pitchFamily="18" charset="2"/>
              </a:rPr>
              <a:t>while (E  ) &amp;&amp; (|T|  n-1) {</a:t>
            </a:r>
          </a:p>
          <a:p>
            <a:pPr marL="0" indent="0">
              <a:buNone/>
            </a:pPr>
            <a:r>
              <a:rPr lang="en-US" dirty="0">
                <a:sym typeface="Symbol" pitchFamily="18" charset="2"/>
              </a:rPr>
              <a:t>  Let (</a:t>
            </a:r>
            <a:r>
              <a:rPr lang="en-US" dirty="0" err="1">
                <a:sym typeface="Symbol" pitchFamily="18" charset="2"/>
              </a:rPr>
              <a:t>u,v</a:t>
            </a:r>
            <a:r>
              <a:rPr lang="en-US" dirty="0">
                <a:sym typeface="Symbol" pitchFamily="18" charset="2"/>
              </a:rPr>
              <a:t>) be the least cost edge in E.</a:t>
            </a:r>
          </a:p>
          <a:p>
            <a:pPr marL="0" indent="0">
              <a:buNone/>
            </a:pPr>
            <a:r>
              <a:rPr lang="en-US" dirty="0">
                <a:sym typeface="Symbol" pitchFamily="18" charset="2"/>
              </a:rPr>
              <a:t>  E = E-{(</a:t>
            </a:r>
            <a:r>
              <a:rPr lang="en-US" dirty="0" err="1">
                <a:sym typeface="Symbol" pitchFamily="18" charset="2"/>
              </a:rPr>
              <a:t>u,v</a:t>
            </a:r>
            <a:r>
              <a:rPr lang="en-US" dirty="0">
                <a:sym typeface="Symbol" pitchFamily="18" charset="2"/>
              </a:rPr>
              <a:t>)}, //delete edge from E</a:t>
            </a:r>
          </a:p>
          <a:p>
            <a:pPr marL="0" indent="0">
              <a:buNone/>
            </a:pPr>
            <a:r>
              <a:rPr lang="en-US" dirty="0">
                <a:sym typeface="Symbol" pitchFamily="18" charset="2"/>
              </a:rPr>
              <a:t>  if ((</a:t>
            </a:r>
            <a:r>
              <a:rPr lang="en-US" dirty="0" err="1">
                <a:sym typeface="Symbol" pitchFamily="18" charset="2"/>
              </a:rPr>
              <a:t>u,v</a:t>
            </a:r>
            <a:r>
              <a:rPr lang="en-US" dirty="0">
                <a:sym typeface="Symbol" pitchFamily="18" charset="2"/>
              </a:rPr>
              <a:t>) does not create a cycle in T) Add edge (</a:t>
            </a:r>
            <a:r>
              <a:rPr lang="en-US" dirty="0" err="1">
                <a:sym typeface="Symbol" pitchFamily="18" charset="2"/>
              </a:rPr>
              <a:t>u,v</a:t>
            </a:r>
            <a:r>
              <a:rPr lang="en-US" dirty="0">
                <a:sym typeface="Symbol" pitchFamily="18" charset="2"/>
              </a:rPr>
              <a:t>) to T</a:t>
            </a:r>
          </a:p>
          <a:p>
            <a:pPr marL="0" indent="0">
              <a:buNone/>
            </a:pPr>
            <a:r>
              <a:rPr lang="en-US" dirty="0">
                <a:sym typeface="Symbol" pitchFamily="18" charset="2"/>
              </a:rPr>
              <a:t>  }</a:t>
            </a:r>
          </a:p>
          <a:p>
            <a:pPr marL="0" indent="0">
              <a:buNone/>
            </a:pPr>
            <a:r>
              <a:rPr lang="en-US" dirty="0">
                <a:sym typeface="Symbol" pitchFamily="18" charset="2"/>
              </a:rPr>
              <a:t>if (|T| == n-1) T is a minimum-cost spanning tree</a:t>
            </a:r>
          </a:p>
          <a:p>
            <a:pPr marL="0" indent="0">
              <a:buNone/>
            </a:pPr>
            <a:r>
              <a:rPr lang="en-US" dirty="0">
                <a:sym typeface="Symbol" pitchFamily="18" charset="2"/>
              </a:rPr>
              <a:t>else The network is not connected and has no spanning tree.</a:t>
            </a:r>
          </a:p>
        </p:txBody>
      </p:sp>
      <p:sp>
        <p:nvSpPr>
          <p:cNvPr id="4" name="Slide Number Placeholder 3"/>
          <p:cNvSpPr>
            <a:spLocks noGrp="1"/>
          </p:cNvSpPr>
          <p:nvPr>
            <p:ph type="sldNum" sz="quarter" idx="12"/>
          </p:nvPr>
        </p:nvSpPr>
        <p:spPr/>
        <p:txBody>
          <a:bodyPr/>
          <a:lstStyle/>
          <a:p>
            <a:fld id="{FE140605-A946-4158-B610-566C215CABE0}" type="slidenum">
              <a:rPr lang="en-US" smtClean="0"/>
              <a:t>14</a:t>
            </a:fld>
            <a:endParaRPr lang="en-US"/>
          </a:p>
        </p:txBody>
      </p:sp>
    </p:spTree>
    <p:extLst>
      <p:ext uri="{BB962C8B-B14F-4D97-AF65-F5344CB8AC3E}">
        <p14:creationId xmlns:p14="http://schemas.microsoft.com/office/powerpoint/2010/main" val="199733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Kruskal</a:t>
            </a:r>
            <a:r>
              <a:rPr lang="en-US" dirty="0"/>
              <a:t> Complexity</a:t>
            </a:r>
            <a:br>
              <a:rPr lang="en-US" b="1" dirty="0"/>
            </a:br>
            <a:endParaRPr lang="en-US" dirty="0"/>
          </a:p>
        </p:txBody>
      </p:sp>
      <p:sp>
        <p:nvSpPr>
          <p:cNvPr id="3" name="Content Placeholder 2"/>
          <p:cNvSpPr>
            <a:spLocks noGrp="1"/>
          </p:cNvSpPr>
          <p:nvPr>
            <p:ph idx="1"/>
          </p:nvPr>
        </p:nvSpPr>
        <p:spPr/>
        <p:txBody>
          <a:bodyPr/>
          <a:lstStyle/>
          <a:p>
            <a:pPr marL="0" indent="0">
              <a:buNone/>
            </a:pPr>
            <a:r>
              <a:rPr lang="en-US" dirty="0"/>
              <a:t>If we use a heap we </a:t>
            </a:r>
            <a:r>
              <a:rPr lang="en-US" dirty="0">
                <a:latin typeface="Symbol" pitchFamily="18" charset="2"/>
              </a:rPr>
              <a:t>Q</a:t>
            </a:r>
            <a:r>
              <a:rPr lang="en-US" dirty="0"/>
              <a:t>(e) to initialize the heap and O(</a:t>
            </a:r>
            <a:r>
              <a:rPr lang="en-US" dirty="0" err="1"/>
              <a:t>lg</a:t>
            </a:r>
            <a:r>
              <a:rPr lang="en-US" dirty="0"/>
              <a:t>(e)) to extract.</a:t>
            </a:r>
          </a:p>
          <a:p>
            <a:pPr marL="0" indent="0">
              <a:buNone/>
            </a:pPr>
            <a:r>
              <a:rPr lang="en-US" dirty="0"/>
              <a:t>Using a simple array finds and union can be done in </a:t>
            </a:r>
            <a:r>
              <a:rPr lang="en-US" dirty="0">
                <a:latin typeface="Symbol" pitchFamily="18" charset="2"/>
              </a:rPr>
              <a:t>Q</a:t>
            </a:r>
            <a:r>
              <a:rPr lang="en-US" dirty="0"/>
              <a:t>(1) time. </a:t>
            </a:r>
          </a:p>
          <a:p>
            <a:pPr marL="0" indent="0">
              <a:buNone/>
            </a:pPr>
            <a:r>
              <a:rPr lang="en-US" dirty="0"/>
              <a:t>There are at most n number of these. </a:t>
            </a:r>
          </a:p>
          <a:p>
            <a:pPr marL="0" indent="0">
              <a:buNone/>
            </a:pPr>
            <a:r>
              <a:rPr lang="en-US" dirty="0"/>
              <a:t>Hence the total time is </a:t>
            </a:r>
          </a:p>
          <a:p>
            <a:pPr marL="0" indent="0">
              <a:buNone/>
            </a:pPr>
            <a:r>
              <a:rPr lang="en-US" dirty="0">
                <a:latin typeface="Symbol" pitchFamily="18" charset="2"/>
              </a:rPr>
              <a:t>	Q</a:t>
            </a:r>
            <a:r>
              <a:rPr lang="en-US" dirty="0"/>
              <a:t>(e + n+ </a:t>
            </a:r>
            <a:r>
              <a:rPr lang="en-US" dirty="0" err="1"/>
              <a:t>elg</a:t>
            </a:r>
            <a:r>
              <a:rPr lang="en-US" dirty="0"/>
              <a:t>(e)) = </a:t>
            </a:r>
            <a:r>
              <a:rPr lang="en-US" dirty="0">
                <a:latin typeface="Symbol" pitchFamily="18" charset="2"/>
              </a:rPr>
              <a:t>Q</a:t>
            </a:r>
            <a:r>
              <a:rPr lang="en-US" dirty="0"/>
              <a:t>(e+ </a:t>
            </a:r>
            <a:r>
              <a:rPr lang="en-US" dirty="0" err="1"/>
              <a:t>elg</a:t>
            </a:r>
            <a:r>
              <a:rPr lang="en-US" dirty="0"/>
              <a:t>(e))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15</a:t>
            </a:fld>
            <a:endParaRPr lang="en-US"/>
          </a:p>
        </p:txBody>
      </p:sp>
    </p:spTree>
    <p:extLst>
      <p:ext uri="{BB962C8B-B14F-4D97-AF65-F5344CB8AC3E}">
        <p14:creationId xmlns:p14="http://schemas.microsoft.com/office/powerpoint/2010/main" val="23200642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a:t>
            </a:r>
          </a:p>
        </p:txBody>
      </p:sp>
      <p:sp>
        <p:nvSpPr>
          <p:cNvPr id="3" name="Content Placeholder 2"/>
          <p:cNvSpPr>
            <a:spLocks noGrp="1"/>
          </p:cNvSpPr>
          <p:nvPr>
            <p:ph idx="1"/>
          </p:nvPr>
        </p:nvSpPr>
        <p:spPr/>
        <p:txBody>
          <a:bodyPr/>
          <a:lstStyle/>
          <a:p>
            <a:pPr marL="0" indent="0">
              <a:buNone/>
            </a:pPr>
            <a:r>
              <a:rPr lang="en-US" i="1"/>
              <a:t>Select a starting vertex. </a:t>
            </a:r>
          </a:p>
          <a:p>
            <a:pPr marL="0" indent="0">
              <a:buNone/>
            </a:pPr>
            <a:r>
              <a:rPr lang="en-US" i="1"/>
              <a:t>From </a:t>
            </a:r>
            <a:r>
              <a:rPr lang="en-US" i="1" dirty="0"/>
              <a:t>the remaining edges select the minimum cost edge which added to the already selected edges forms a tree.</a:t>
            </a: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16</a:t>
            </a:fld>
            <a:endParaRPr lang="en-US"/>
          </a:p>
        </p:txBody>
      </p:sp>
    </p:spTree>
    <p:extLst>
      <p:ext uri="{BB962C8B-B14F-4D97-AF65-F5344CB8AC3E}">
        <p14:creationId xmlns:p14="http://schemas.microsoft.com/office/powerpoint/2010/main" val="9015164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649" name="Rectangle 2"/>
          <p:cNvSpPr>
            <a:spLocks noGrp="1" noChangeArrowheads="1"/>
          </p:cNvSpPr>
          <p:nvPr>
            <p:ph type="title" idx="4294967295"/>
          </p:nvPr>
        </p:nvSpPr>
        <p:spPr>
          <a:xfrm>
            <a:off x="1066800" y="0"/>
            <a:ext cx="7772400" cy="609600"/>
          </a:xfrm>
        </p:spPr>
        <p:txBody>
          <a:bodyPr/>
          <a:lstStyle/>
          <a:p>
            <a:pPr eaLnBrk="1" hangingPunct="1"/>
            <a:r>
              <a:rPr lang="en-US" sz="3600">
                <a:solidFill>
                  <a:schemeClr val="tx1"/>
                </a:solidFill>
              </a:rPr>
              <a:t>MinWeight Spanning Tree Example</a:t>
            </a:r>
          </a:p>
        </p:txBody>
      </p:sp>
      <p:sp>
        <p:nvSpPr>
          <p:cNvPr id="50180" name="Text Box 4"/>
          <p:cNvSpPr txBox="1">
            <a:spLocks noChangeArrowheads="1"/>
          </p:cNvSpPr>
          <p:nvPr/>
        </p:nvSpPr>
        <p:spPr bwMode="auto">
          <a:xfrm>
            <a:off x="838200" y="1304952"/>
            <a:ext cx="7864475" cy="830997"/>
          </a:xfrm>
          <a:prstGeom prst="rect">
            <a:avLst/>
          </a:prstGeom>
          <a:noFill/>
          <a:ln w="9525">
            <a:noFill/>
            <a:miter lim="800000"/>
            <a:headEnd/>
            <a:tailEnd/>
          </a:ln>
        </p:spPr>
        <p:txBody>
          <a:bodyPr>
            <a:spAutoFit/>
          </a:bodyPr>
          <a:lstStyle/>
          <a:p>
            <a:r>
              <a:rPr lang="en-US" sz="2400"/>
              <a:t>Same graph </a:t>
            </a:r>
          </a:p>
          <a:p>
            <a:r>
              <a:rPr lang="en-US" sz="2400"/>
              <a:t>Start at vertex 1</a:t>
            </a:r>
          </a:p>
        </p:txBody>
      </p:sp>
      <p:grpSp>
        <p:nvGrpSpPr>
          <p:cNvPr id="2" name="Group 6"/>
          <p:cNvGrpSpPr>
            <a:grpSpLocks/>
          </p:cNvGrpSpPr>
          <p:nvPr/>
        </p:nvGrpSpPr>
        <p:grpSpPr bwMode="auto">
          <a:xfrm>
            <a:off x="1404937" y="2590800"/>
            <a:ext cx="2709863" cy="2835275"/>
            <a:chOff x="-27" y="288"/>
            <a:chExt cx="1707" cy="1786"/>
          </a:xfrm>
        </p:grpSpPr>
        <p:grpSp>
          <p:nvGrpSpPr>
            <p:cNvPr id="27664" name="Group 7"/>
            <p:cNvGrpSpPr>
              <a:grpSpLocks/>
            </p:cNvGrpSpPr>
            <p:nvPr/>
          </p:nvGrpSpPr>
          <p:grpSpPr bwMode="auto">
            <a:xfrm>
              <a:off x="-27" y="288"/>
              <a:ext cx="1707" cy="1786"/>
              <a:chOff x="-27" y="288"/>
              <a:chExt cx="1707" cy="1786"/>
            </a:xfrm>
          </p:grpSpPr>
          <p:grpSp>
            <p:nvGrpSpPr>
              <p:cNvPr id="27667" name="Group 8"/>
              <p:cNvGrpSpPr>
                <a:grpSpLocks/>
              </p:cNvGrpSpPr>
              <p:nvPr/>
            </p:nvGrpSpPr>
            <p:grpSpPr bwMode="auto">
              <a:xfrm>
                <a:off x="576" y="288"/>
                <a:ext cx="240" cy="250"/>
                <a:chOff x="1200" y="624"/>
                <a:chExt cx="240" cy="250"/>
              </a:xfrm>
            </p:grpSpPr>
            <p:sp>
              <p:nvSpPr>
                <p:cNvPr id="27704" name="Oval 9"/>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705" name="Text Box 10"/>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1</a:t>
                  </a:r>
                </a:p>
              </p:txBody>
            </p:sp>
          </p:grpSp>
          <p:grpSp>
            <p:nvGrpSpPr>
              <p:cNvPr id="27668" name="Group 11"/>
              <p:cNvGrpSpPr>
                <a:grpSpLocks/>
              </p:cNvGrpSpPr>
              <p:nvPr/>
            </p:nvGrpSpPr>
            <p:grpSpPr bwMode="auto">
              <a:xfrm>
                <a:off x="96" y="960"/>
                <a:ext cx="240" cy="250"/>
                <a:chOff x="1200" y="624"/>
                <a:chExt cx="240" cy="250"/>
              </a:xfrm>
            </p:grpSpPr>
            <p:sp>
              <p:nvSpPr>
                <p:cNvPr id="27702" name="Oval 12"/>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703" name="Text Box 13"/>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6</a:t>
                  </a:r>
                </a:p>
              </p:txBody>
            </p:sp>
          </p:grpSp>
          <p:grpSp>
            <p:nvGrpSpPr>
              <p:cNvPr id="27669" name="Group 14"/>
              <p:cNvGrpSpPr>
                <a:grpSpLocks/>
              </p:cNvGrpSpPr>
              <p:nvPr/>
            </p:nvGrpSpPr>
            <p:grpSpPr bwMode="auto">
              <a:xfrm>
                <a:off x="1056" y="576"/>
                <a:ext cx="240" cy="250"/>
                <a:chOff x="1200" y="624"/>
                <a:chExt cx="240" cy="250"/>
              </a:xfrm>
            </p:grpSpPr>
            <p:sp>
              <p:nvSpPr>
                <p:cNvPr id="27700" name="Oval 15"/>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701" name="Text Box 16"/>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2</a:t>
                  </a:r>
                </a:p>
              </p:txBody>
            </p:sp>
          </p:grpSp>
          <p:grpSp>
            <p:nvGrpSpPr>
              <p:cNvPr id="27670" name="Group 17"/>
              <p:cNvGrpSpPr>
                <a:grpSpLocks/>
              </p:cNvGrpSpPr>
              <p:nvPr/>
            </p:nvGrpSpPr>
            <p:grpSpPr bwMode="auto">
              <a:xfrm>
                <a:off x="624" y="1008"/>
                <a:ext cx="240" cy="250"/>
                <a:chOff x="1200" y="624"/>
                <a:chExt cx="240" cy="250"/>
              </a:xfrm>
            </p:grpSpPr>
            <p:sp>
              <p:nvSpPr>
                <p:cNvPr id="27698" name="Oval 18"/>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99" name="Text Box 19"/>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7</a:t>
                  </a:r>
                </a:p>
              </p:txBody>
            </p:sp>
          </p:grpSp>
          <p:grpSp>
            <p:nvGrpSpPr>
              <p:cNvPr id="27671" name="Group 20"/>
              <p:cNvGrpSpPr>
                <a:grpSpLocks/>
              </p:cNvGrpSpPr>
              <p:nvPr/>
            </p:nvGrpSpPr>
            <p:grpSpPr bwMode="auto">
              <a:xfrm>
                <a:off x="1248" y="1056"/>
                <a:ext cx="240" cy="250"/>
                <a:chOff x="1200" y="624"/>
                <a:chExt cx="240" cy="250"/>
              </a:xfrm>
            </p:grpSpPr>
            <p:sp>
              <p:nvSpPr>
                <p:cNvPr id="27696" name="Oval 21"/>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97" name="Text Box 22"/>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3</a:t>
                  </a:r>
                </a:p>
              </p:txBody>
            </p:sp>
          </p:grpSp>
          <p:grpSp>
            <p:nvGrpSpPr>
              <p:cNvPr id="27672" name="Group 23"/>
              <p:cNvGrpSpPr>
                <a:grpSpLocks/>
              </p:cNvGrpSpPr>
              <p:nvPr/>
            </p:nvGrpSpPr>
            <p:grpSpPr bwMode="auto">
              <a:xfrm>
                <a:off x="240" y="1584"/>
                <a:ext cx="240" cy="250"/>
                <a:chOff x="1200" y="624"/>
                <a:chExt cx="240" cy="250"/>
              </a:xfrm>
            </p:grpSpPr>
            <p:sp>
              <p:nvSpPr>
                <p:cNvPr id="27694" name="Oval 24"/>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95" name="Text Box 25"/>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5</a:t>
                  </a:r>
                </a:p>
              </p:txBody>
            </p:sp>
          </p:grpSp>
          <p:grpSp>
            <p:nvGrpSpPr>
              <p:cNvPr id="27673" name="Group 26"/>
              <p:cNvGrpSpPr>
                <a:grpSpLocks/>
              </p:cNvGrpSpPr>
              <p:nvPr/>
            </p:nvGrpSpPr>
            <p:grpSpPr bwMode="auto">
              <a:xfrm>
                <a:off x="768" y="1776"/>
                <a:ext cx="240" cy="250"/>
                <a:chOff x="1200" y="624"/>
                <a:chExt cx="240" cy="250"/>
              </a:xfrm>
            </p:grpSpPr>
            <p:sp>
              <p:nvSpPr>
                <p:cNvPr id="27692" name="Oval 27"/>
                <p:cNvSpPr>
                  <a:spLocks noChangeArrowheads="1"/>
                </p:cNvSpPr>
                <p:nvPr/>
              </p:nvSpPr>
              <p:spPr bwMode="auto">
                <a:xfrm>
                  <a:off x="1200" y="624"/>
                  <a:ext cx="240" cy="24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7693" name="Text Box 28"/>
                <p:cNvSpPr txBox="1">
                  <a:spLocks noChangeArrowheads="1"/>
                </p:cNvSpPr>
                <p:nvPr/>
              </p:nvSpPr>
              <p:spPr bwMode="auto">
                <a:xfrm>
                  <a:off x="1200" y="624"/>
                  <a:ext cx="196" cy="250"/>
                </a:xfrm>
                <a:prstGeom prst="rect">
                  <a:avLst/>
                </a:prstGeom>
                <a:noFill/>
                <a:ln w="9525">
                  <a:noFill/>
                  <a:miter lim="800000"/>
                  <a:headEnd/>
                  <a:tailEnd/>
                </a:ln>
              </p:spPr>
              <p:txBody>
                <a:bodyPr wrap="none">
                  <a:spAutoFit/>
                </a:bodyPr>
                <a:lstStyle/>
                <a:p>
                  <a:r>
                    <a:rPr lang="en-US" sz="2000"/>
                    <a:t>4</a:t>
                  </a:r>
                </a:p>
              </p:txBody>
            </p:sp>
          </p:grpSp>
          <p:sp>
            <p:nvSpPr>
              <p:cNvPr id="27674" name="Line 29"/>
              <p:cNvSpPr>
                <a:spLocks noChangeShapeType="1"/>
              </p:cNvSpPr>
              <p:nvPr/>
            </p:nvSpPr>
            <p:spPr bwMode="auto">
              <a:xfrm>
                <a:off x="816" y="480"/>
                <a:ext cx="288" cy="144"/>
              </a:xfrm>
              <a:prstGeom prst="line">
                <a:avLst/>
              </a:prstGeom>
              <a:noFill/>
              <a:ln w="38100">
                <a:solidFill>
                  <a:schemeClr val="tx1"/>
                </a:solidFill>
                <a:round/>
                <a:headEnd/>
                <a:tailEnd/>
              </a:ln>
            </p:spPr>
            <p:txBody>
              <a:bodyPr wrap="none"/>
              <a:lstStyle/>
              <a:p>
                <a:endParaRPr lang="en-US"/>
              </a:p>
            </p:txBody>
          </p:sp>
          <p:sp>
            <p:nvSpPr>
              <p:cNvPr id="27675" name="Line 30"/>
              <p:cNvSpPr>
                <a:spLocks noChangeShapeType="1"/>
              </p:cNvSpPr>
              <p:nvPr/>
            </p:nvSpPr>
            <p:spPr bwMode="auto">
              <a:xfrm flipH="1">
                <a:off x="816" y="816"/>
                <a:ext cx="288" cy="240"/>
              </a:xfrm>
              <a:prstGeom prst="line">
                <a:avLst/>
              </a:prstGeom>
              <a:noFill/>
              <a:ln w="38100">
                <a:solidFill>
                  <a:schemeClr val="tx1"/>
                </a:solidFill>
                <a:round/>
                <a:headEnd/>
                <a:tailEnd/>
              </a:ln>
            </p:spPr>
            <p:txBody>
              <a:bodyPr wrap="none"/>
              <a:lstStyle/>
              <a:p>
                <a:endParaRPr lang="en-US"/>
              </a:p>
            </p:txBody>
          </p:sp>
          <p:sp>
            <p:nvSpPr>
              <p:cNvPr id="27676" name="Line 31"/>
              <p:cNvSpPr>
                <a:spLocks noChangeShapeType="1"/>
              </p:cNvSpPr>
              <p:nvPr/>
            </p:nvSpPr>
            <p:spPr bwMode="auto">
              <a:xfrm>
                <a:off x="1248" y="768"/>
                <a:ext cx="144" cy="288"/>
              </a:xfrm>
              <a:prstGeom prst="line">
                <a:avLst/>
              </a:prstGeom>
              <a:noFill/>
              <a:ln w="38100">
                <a:solidFill>
                  <a:schemeClr val="tx1"/>
                </a:solidFill>
                <a:round/>
                <a:headEnd/>
                <a:tailEnd/>
              </a:ln>
            </p:spPr>
            <p:txBody>
              <a:bodyPr wrap="none"/>
              <a:lstStyle/>
              <a:p>
                <a:endParaRPr lang="en-US"/>
              </a:p>
            </p:txBody>
          </p:sp>
          <p:sp>
            <p:nvSpPr>
              <p:cNvPr id="27677" name="Line 32"/>
              <p:cNvSpPr>
                <a:spLocks noChangeShapeType="1"/>
              </p:cNvSpPr>
              <p:nvPr/>
            </p:nvSpPr>
            <p:spPr bwMode="auto">
              <a:xfrm flipH="1">
                <a:off x="912" y="1296"/>
                <a:ext cx="480" cy="528"/>
              </a:xfrm>
              <a:prstGeom prst="line">
                <a:avLst/>
              </a:prstGeom>
              <a:noFill/>
              <a:ln w="38100">
                <a:solidFill>
                  <a:schemeClr val="tx1"/>
                </a:solidFill>
                <a:round/>
                <a:headEnd/>
                <a:tailEnd/>
              </a:ln>
            </p:spPr>
            <p:txBody>
              <a:bodyPr wrap="none"/>
              <a:lstStyle/>
              <a:p>
                <a:endParaRPr lang="en-US"/>
              </a:p>
            </p:txBody>
          </p:sp>
          <p:sp>
            <p:nvSpPr>
              <p:cNvPr id="27678" name="Line 33"/>
              <p:cNvSpPr>
                <a:spLocks noChangeShapeType="1"/>
              </p:cNvSpPr>
              <p:nvPr/>
            </p:nvSpPr>
            <p:spPr bwMode="auto">
              <a:xfrm>
                <a:off x="768" y="1248"/>
                <a:ext cx="91" cy="576"/>
              </a:xfrm>
              <a:prstGeom prst="line">
                <a:avLst/>
              </a:prstGeom>
              <a:noFill/>
              <a:ln w="38100">
                <a:solidFill>
                  <a:schemeClr val="tx1"/>
                </a:solidFill>
                <a:round/>
                <a:headEnd/>
                <a:tailEnd/>
              </a:ln>
            </p:spPr>
            <p:txBody>
              <a:bodyPr wrap="none"/>
              <a:lstStyle/>
              <a:p>
                <a:endParaRPr lang="en-US"/>
              </a:p>
            </p:txBody>
          </p:sp>
          <p:sp>
            <p:nvSpPr>
              <p:cNvPr id="27679" name="Line 34"/>
              <p:cNvSpPr>
                <a:spLocks noChangeShapeType="1"/>
              </p:cNvSpPr>
              <p:nvPr/>
            </p:nvSpPr>
            <p:spPr bwMode="auto">
              <a:xfrm flipH="1">
                <a:off x="432" y="1200"/>
                <a:ext cx="240" cy="432"/>
              </a:xfrm>
              <a:prstGeom prst="line">
                <a:avLst/>
              </a:prstGeom>
              <a:noFill/>
              <a:ln w="38100">
                <a:solidFill>
                  <a:schemeClr val="tx1"/>
                </a:solidFill>
                <a:round/>
                <a:headEnd/>
                <a:tailEnd/>
              </a:ln>
            </p:spPr>
            <p:txBody>
              <a:bodyPr wrap="none"/>
              <a:lstStyle/>
              <a:p>
                <a:endParaRPr lang="en-US"/>
              </a:p>
            </p:txBody>
          </p:sp>
          <p:sp>
            <p:nvSpPr>
              <p:cNvPr id="27680" name="Line 35"/>
              <p:cNvSpPr>
                <a:spLocks noChangeShapeType="1"/>
              </p:cNvSpPr>
              <p:nvPr/>
            </p:nvSpPr>
            <p:spPr bwMode="auto">
              <a:xfrm flipH="1" flipV="1">
                <a:off x="192" y="1200"/>
                <a:ext cx="144" cy="432"/>
              </a:xfrm>
              <a:prstGeom prst="line">
                <a:avLst/>
              </a:prstGeom>
              <a:noFill/>
              <a:ln w="38100">
                <a:solidFill>
                  <a:schemeClr val="tx1"/>
                </a:solidFill>
                <a:round/>
                <a:headEnd/>
                <a:tailEnd/>
              </a:ln>
            </p:spPr>
            <p:txBody>
              <a:bodyPr wrap="none"/>
              <a:lstStyle/>
              <a:p>
                <a:endParaRPr lang="en-US"/>
              </a:p>
            </p:txBody>
          </p:sp>
          <p:sp>
            <p:nvSpPr>
              <p:cNvPr id="27681" name="Line 36"/>
              <p:cNvSpPr>
                <a:spLocks noChangeShapeType="1"/>
              </p:cNvSpPr>
              <p:nvPr/>
            </p:nvSpPr>
            <p:spPr bwMode="auto">
              <a:xfrm flipH="1">
                <a:off x="240" y="480"/>
                <a:ext cx="384" cy="480"/>
              </a:xfrm>
              <a:prstGeom prst="line">
                <a:avLst/>
              </a:prstGeom>
              <a:noFill/>
              <a:ln w="38100">
                <a:solidFill>
                  <a:schemeClr val="tx1"/>
                </a:solidFill>
                <a:round/>
                <a:headEnd/>
                <a:tailEnd/>
              </a:ln>
            </p:spPr>
            <p:txBody>
              <a:bodyPr wrap="none"/>
              <a:lstStyle/>
              <a:p>
                <a:endParaRPr lang="en-US"/>
              </a:p>
            </p:txBody>
          </p:sp>
          <p:sp>
            <p:nvSpPr>
              <p:cNvPr id="27682" name="Text Box 37"/>
              <p:cNvSpPr txBox="1">
                <a:spLocks noChangeArrowheads="1"/>
              </p:cNvSpPr>
              <p:nvPr/>
            </p:nvSpPr>
            <p:spPr bwMode="auto">
              <a:xfrm>
                <a:off x="166" y="522"/>
                <a:ext cx="276" cy="250"/>
              </a:xfrm>
              <a:prstGeom prst="rect">
                <a:avLst/>
              </a:prstGeom>
              <a:noFill/>
              <a:ln w="9525">
                <a:noFill/>
                <a:miter lim="800000"/>
                <a:headEnd/>
                <a:tailEnd/>
              </a:ln>
            </p:spPr>
            <p:txBody>
              <a:bodyPr wrap="none">
                <a:spAutoFit/>
              </a:bodyPr>
              <a:lstStyle/>
              <a:p>
                <a:r>
                  <a:rPr lang="en-US" sz="2000"/>
                  <a:t>10</a:t>
                </a:r>
              </a:p>
            </p:txBody>
          </p:sp>
          <p:sp>
            <p:nvSpPr>
              <p:cNvPr id="27683" name="Text Box 38"/>
              <p:cNvSpPr txBox="1">
                <a:spLocks noChangeArrowheads="1"/>
              </p:cNvSpPr>
              <p:nvPr/>
            </p:nvSpPr>
            <p:spPr bwMode="auto">
              <a:xfrm>
                <a:off x="886" y="306"/>
                <a:ext cx="296" cy="252"/>
              </a:xfrm>
              <a:prstGeom prst="rect">
                <a:avLst/>
              </a:prstGeom>
              <a:noFill/>
              <a:ln w="9525">
                <a:noFill/>
                <a:miter lim="800000"/>
                <a:headEnd/>
                <a:tailEnd/>
              </a:ln>
            </p:spPr>
            <p:txBody>
              <a:bodyPr wrap="none">
                <a:spAutoFit/>
              </a:bodyPr>
              <a:lstStyle/>
              <a:p>
                <a:r>
                  <a:rPr lang="en-US" sz="2000"/>
                  <a:t>28</a:t>
                </a:r>
              </a:p>
            </p:txBody>
          </p:sp>
          <p:sp>
            <p:nvSpPr>
              <p:cNvPr id="27684" name="Text Box 39"/>
              <p:cNvSpPr txBox="1">
                <a:spLocks noChangeArrowheads="1"/>
              </p:cNvSpPr>
              <p:nvPr/>
            </p:nvSpPr>
            <p:spPr bwMode="auto">
              <a:xfrm>
                <a:off x="1296" y="768"/>
                <a:ext cx="384" cy="250"/>
              </a:xfrm>
              <a:prstGeom prst="rect">
                <a:avLst/>
              </a:prstGeom>
              <a:noFill/>
              <a:ln w="9525">
                <a:noFill/>
                <a:miter lim="800000"/>
                <a:headEnd/>
                <a:tailEnd/>
              </a:ln>
            </p:spPr>
            <p:txBody>
              <a:bodyPr wrap="square">
                <a:spAutoFit/>
              </a:bodyPr>
              <a:lstStyle/>
              <a:p>
                <a:r>
                  <a:rPr lang="en-US" sz="2000"/>
                  <a:t>16</a:t>
                </a:r>
              </a:p>
            </p:txBody>
          </p:sp>
          <p:sp>
            <p:nvSpPr>
              <p:cNvPr id="27685" name="Text Box 40"/>
              <p:cNvSpPr txBox="1">
                <a:spLocks noChangeArrowheads="1"/>
              </p:cNvSpPr>
              <p:nvPr/>
            </p:nvSpPr>
            <p:spPr bwMode="auto">
              <a:xfrm>
                <a:off x="709" y="710"/>
                <a:ext cx="314" cy="250"/>
              </a:xfrm>
              <a:prstGeom prst="rect">
                <a:avLst/>
              </a:prstGeom>
              <a:noFill/>
              <a:ln w="9525">
                <a:noFill/>
                <a:miter lim="800000"/>
                <a:headEnd/>
                <a:tailEnd/>
              </a:ln>
            </p:spPr>
            <p:txBody>
              <a:bodyPr wrap="square">
                <a:spAutoFit/>
              </a:bodyPr>
              <a:lstStyle/>
              <a:p>
                <a:r>
                  <a:rPr lang="en-US" sz="2000"/>
                  <a:t>14</a:t>
                </a:r>
              </a:p>
            </p:txBody>
          </p:sp>
          <p:sp>
            <p:nvSpPr>
              <p:cNvPr id="27686" name="Text Box 41"/>
              <p:cNvSpPr txBox="1">
                <a:spLocks noChangeArrowheads="1"/>
              </p:cNvSpPr>
              <p:nvPr/>
            </p:nvSpPr>
            <p:spPr bwMode="auto">
              <a:xfrm>
                <a:off x="-27" y="1344"/>
                <a:ext cx="331" cy="250"/>
              </a:xfrm>
              <a:prstGeom prst="rect">
                <a:avLst/>
              </a:prstGeom>
              <a:noFill/>
              <a:ln w="9525">
                <a:noFill/>
                <a:miter lim="800000"/>
                <a:headEnd/>
                <a:tailEnd/>
              </a:ln>
            </p:spPr>
            <p:txBody>
              <a:bodyPr wrap="square">
                <a:spAutoFit/>
              </a:bodyPr>
              <a:lstStyle/>
              <a:p>
                <a:r>
                  <a:rPr lang="en-US" sz="2000"/>
                  <a:t>25</a:t>
                </a:r>
              </a:p>
            </p:txBody>
          </p:sp>
          <p:sp>
            <p:nvSpPr>
              <p:cNvPr id="27687" name="Text Box 42"/>
              <p:cNvSpPr txBox="1">
                <a:spLocks noChangeArrowheads="1"/>
              </p:cNvSpPr>
              <p:nvPr/>
            </p:nvSpPr>
            <p:spPr bwMode="auto">
              <a:xfrm>
                <a:off x="392" y="1824"/>
                <a:ext cx="396" cy="250"/>
              </a:xfrm>
              <a:prstGeom prst="rect">
                <a:avLst/>
              </a:prstGeom>
              <a:noFill/>
              <a:ln w="9525">
                <a:noFill/>
                <a:miter lim="800000"/>
                <a:headEnd/>
                <a:tailEnd/>
              </a:ln>
            </p:spPr>
            <p:txBody>
              <a:bodyPr wrap="square">
                <a:spAutoFit/>
              </a:bodyPr>
              <a:lstStyle/>
              <a:p>
                <a:r>
                  <a:rPr lang="en-US" sz="2000"/>
                  <a:t>22</a:t>
                </a:r>
              </a:p>
            </p:txBody>
          </p:sp>
          <p:sp>
            <p:nvSpPr>
              <p:cNvPr id="27688" name="Text Box 43"/>
              <p:cNvSpPr txBox="1">
                <a:spLocks noChangeArrowheads="1"/>
              </p:cNvSpPr>
              <p:nvPr/>
            </p:nvSpPr>
            <p:spPr bwMode="auto">
              <a:xfrm>
                <a:off x="299" y="1213"/>
                <a:ext cx="304" cy="250"/>
              </a:xfrm>
              <a:prstGeom prst="rect">
                <a:avLst/>
              </a:prstGeom>
              <a:noFill/>
              <a:ln w="9525">
                <a:noFill/>
                <a:miter lim="800000"/>
                <a:headEnd/>
                <a:tailEnd/>
              </a:ln>
            </p:spPr>
            <p:txBody>
              <a:bodyPr wrap="square">
                <a:spAutoFit/>
              </a:bodyPr>
              <a:lstStyle/>
              <a:p>
                <a:r>
                  <a:rPr lang="en-US" sz="2000"/>
                  <a:t>24</a:t>
                </a:r>
              </a:p>
            </p:txBody>
          </p:sp>
          <p:sp>
            <p:nvSpPr>
              <p:cNvPr id="27689" name="Text Box 44"/>
              <p:cNvSpPr txBox="1">
                <a:spLocks noChangeArrowheads="1"/>
              </p:cNvSpPr>
              <p:nvPr/>
            </p:nvSpPr>
            <p:spPr bwMode="auto">
              <a:xfrm>
                <a:off x="1104" y="1584"/>
                <a:ext cx="332" cy="250"/>
              </a:xfrm>
              <a:prstGeom prst="rect">
                <a:avLst/>
              </a:prstGeom>
              <a:noFill/>
              <a:ln w="9525">
                <a:noFill/>
                <a:miter lim="800000"/>
                <a:headEnd/>
                <a:tailEnd/>
              </a:ln>
            </p:spPr>
            <p:txBody>
              <a:bodyPr wrap="square">
                <a:spAutoFit/>
              </a:bodyPr>
              <a:lstStyle/>
              <a:p>
                <a:r>
                  <a:rPr lang="en-US" sz="2000"/>
                  <a:t>12</a:t>
                </a:r>
              </a:p>
            </p:txBody>
          </p:sp>
          <p:sp>
            <p:nvSpPr>
              <p:cNvPr id="27690" name="Text Box 45"/>
              <p:cNvSpPr txBox="1">
                <a:spLocks noChangeArrowheads="1"/>
              </p:cNvSpPr>
              <p:nvPr/>
            </p:nvSpPr>
            <p:spPr bwMode="auto">
              <a:xfrm>
                <a:off x="768" y="1392"/>
                <a:ext cx="336" cy="250"/>
              </a:xfrm>
              <a:prstGeom prst="rect">
                <a:avLst/>
              </a:prstGeom>
              <a:noFill/>
              <a:ln w="9525">
                <a:noFill/>
                <a:miter lim="800000"/>
                <a:headEnd/>
                <a:tailEnd/>
              </a:ln>
            </p:spPr>
            <p:txBody>
              <a:bodyPr wrap="square">
                <a:spAutoFit/>
              </a:bodyPr>
              <a:lstStyle/>
              <a:p>
                <a:r>
                  <a:rPr lang="en-US" sz="2000"/>
                  <a:t>18</a:t>
                </a:r>
              </a:p>
            </p:txBody>
          </p:sp>
          <p:sp>
            <p:nvSpPr>
              <p:cNvPr id="27691" name="Line 46"/>
              <p:cNvSpPr>
                <a:spLocks noChangeShapeType="1"/>
              </p:cNvSpPr>
              <p:nvPr/>
            </p:nvSpPr>
            <p:spPr bwMode="auto">
              <a:xfrm>
                <a:off x="432" y="1776"/>
                <a:ext cx="384" cy="144"/>
              </a:xfrm>
              <a:prstGeom prst="line">
                <a:avLst/>
              </a:prstGeom>
              <a:noFill/>
              <a:ln w="38100">
                <a:solidFill>
                  <a:schemeClr val="tx1"/>
                </a:solidFill>
                <a:round/>
                <a:headEnd/>
                <a:tailEnd/>
              </a:ln>
            </p:spPr>
            <p:txBody>
              <a:bodyPr wrap="none"/>
              <a:lstStyle/>
              <a:p>
                <a:endParaRPr lang="en-US"/>
              </a:p>
            </p:txBody>
          </p:sp>
        </p:grpSp>
        <p:sp>
          <p:nvSpPr>
            <p:cNvPr id="27665" name="Line 47"/>
            <p:cNvSpPr>
              <a:spLocks noChangeShapeType="1"/>
            </p:cNvSpPr>
            <p:nvPr/>
          </p:nvSpPr>
          <p:spPr bwMode="auto">
            <a:xfrm>
              <a:off x="864" y="1200"/>
              <a:ext cx="432" cy="0"/>
            </a:xfrm>
            <a:prstGeom prst="line">
              <a:avLst/>
            </a:prstGeom>
            <a:noFill/>
            <a:ln w="38100">
              <a:solidFill>
                <a:schemeClr val="tx1"/>
              </a:solidFill>
              <a:round/>
              <a:headEnd/>
              <a:tailEnd/>
            </a:ln>
          </p:spPr>
          <p:txBody>
            <a:bodyPr wrap="none"/>
            <a:lstStyle/>
            <a:p>
              <a:endParaRPr lang="en-US"/>
            </a:p>
          </p:txBody>
        </p:sp>
        <p:sp>
          <p:nvSpPr>
            <p:cNvPr id="27666" name="Text Box 48"/>
            <p:cNvSpPr txBox="1">
              <a:spLocks noChangeArrowheads="1"/>
            </p:cNvSpPr>
            <p:nvPr/>
          </p:nvSpPr>
          <p:spPr bwMode="auto">
            <a:xfrm>
              <a:off x="950" y="971"/>
              <a:ext cx="276" cy="250"/>
            </a:xfrm>
            <a:prstGeom prst="rect">
              <a:avLst/>
            </a:prstGeom>
            <a:noFill/>
            <a:ln w="9525">
              <a:noFill/>
              <a:miter lim="800000"/>
              <a:headEnd/>
              <a:tailEnd/>
            </a:ln>
          </p:spPr>
          <p:txBody>
            <a:bodyPr wrap="none">
              <a:spAutoFit/>
            </a:bodyPr>
            <a:lstStyle/>
            <a:p>
              <a:r>
                <a:rPr lang="en-US" sz="2000"/>
                <a:t>17</a:t>
              </a:r>
            </a:p>
          </p:txBody>
        </p:sp>
      </p:grpSp>
      <p:sp>
        <p:nvSpPr>
          <p:cNvPr id="50225" name="Text Box 49"/>
          <p:cNvSpPr txBox="1">
            <a:spLocks noChangeArrowheads="1"/>
          </p:cNvSpPr>
          <p:nvPr/>
        </p:nvSpPr>
        <p:spPr bwMode="auto">
          <a:xfrm>
            <a:off x="4114800" y="2514600"/>
            <a:ext cx="1643063" cy="396875"/>
          </a:xfrm>
          <a:prstGeom prst="rect">
            <a:avLst/>
          </a:prstGeom>
          <a:noFill/>
          <a:ln w="9525">
            <a:noFill/>
            <a:miter lim="800000"/>
            <a:headEnd/>
            <a:tailEnd/>
          </a:ln>
        </p:spPr>
        <p:txBody>
          <a:bodyPr wrap="none">
            <a:spAutoFit/>
          </a:bodyPr>
          <a:lstStyle/>
          <a:p>
            <a:r>
              <a:rPr lang="en-US" sz="2000"/>
              <a:t>add edge (1,6)</a:t>
            </a:r>
          </a:p>
        </p:txBody>
      </p:sp>
      <p:sp>
        <p:nvSpPr>
          <p:cNvPr id="50226" name="Line 50"/>
          <p:cNvSpPr>
            <a:spLocks noChangeShapeType="1"/>
          </p:cNvSpPr>
          <p:nvPr/>
        </p:nvSpPr>
        <p:spPr bwMode="auto">
          <a:xfrm flipH="1">
            <a:off x="1828800" y="2895600"/>
            <a:ext cx="609600" cy="762000"/>
          </a:xfrm>
          <a:prstGeom prst="line">
            <a:avLst/>
          </a:prstGeom>
          <a:noFill/>
          <a:ln w="38100">
            <a:solidFill>
              <a:srgbClr val="FF0000"/>
            </a:solidFill>
            <a:round/>
            <a:headEnd/>
            <a:tailEnd/>
          </a:ln>
        </p:spPr>
        <p:txBody>
          <a:bodyPr wrap="none"/>
          <a:lstStyle/>
          <a:p>
            <a:endParaRPr lang="en-US"/>
          </a:p>
        </p:txBody>
      </p:sp>
      <p:sp>
        <p:nvSpPr>
          <p:cNvPr id="50227" name="Text Box 51"/>
          <p:cNvSpPr txBox="1">
            <a:spLocks noChangeArrowheads="1"/>
          </p:cNvSpPr>
          <p:nvPr/>
        </p:nvSpPr>
        <p:spPr bwMode="auto">
          <a:xfrm>
            <a:off x="4114800" y="2819400"/>
            <a:ext cx="1850186" cy="400110"/>
          </a:xfrm>
          <a:prstGeom prst="rect">
            <a:avLst/>
          </a:prstGeom>
          <a:noFill/>
          <a:ln w="9525">
            <a:noFill/>
            <a:miter lim="800000"/>
            <a:headEnd/>
            <a:tailEnd/>
          </a:ln>
        </p:spPr>
        <p:txBody>
          <a:bodyPr wrap="none">
            <a:spAutoFit/>
          </a:bodyPr>
          <a:lstStyle/>
          <a:p>
            <a:r>
              <a:rPr lang="en-US" sz="2000"/>
              <a:t>add edge (6,5)</a:t>
            </a:r>
          </a:p>
        </p:txBody>
      </p:sp>
      <p:sp>
        <p:nvSpPr>
          <p:cNvPr id="50228" name="Line 52"/>
          <p:cNvSpPr>
            <a:spLocks noChangeShapeType="1"/>
          </p:cNvSpPr>
          <p:nvPr/>
        </p:nvSpPr>
        <p:spPr bwMode="auto">
          <a:xfrm>
            <a:off x="1746250" y="4032163"/>
            <a:ext cx="227013" cy="631912"/>
          </a:xfrm>
          <a:prstGeom prst="line">
            <a:avLst/>
          </a:prstGeom>
          <a:noFill/>
          <a:ln w="38100">
            <a:solidFill>
              <a:srgbClr val="FF0000"/>
            </a:solidFill>
            <a:round/>
            <a:headEnd/>
            <a:tailEnd/>
          </a:ln>
        </p:spPr>
        <p:txBody>
          <a:bodyPr wrap="none"/>
          <a:lstStyle/>
          <a:p>
            <a:endParaRPr lang="en-US"/>
          </a:p>
        </p:txBody>
      </p:sp>
      <p:sp>
        <p:nvSpPr>
          <p:cNvPr id="50229" name="Text Box 53"/>
          <p:cNvSpPr txBox="1">
            <a:spLocks noChangeArrowheads="1"/>
          </p:cNvSpPr>
          <p:nvPr/>
        </p:nvSpPr>
        <p:spPr bwMode="auto">
          <a:xfrm>
            <a:off x="4114800" y="3230563"/>
            <a:ext cx="1850186" cy="400110"/>
          </a:xfrm>
          <a:prstGeom prst="rect">
            <a:avLst/>
          </a:prstGeom>
          <a:noFill/>
          <a:ln w="9525">
            <a:noFill/>
            <a:miter lim="800000"/>
            <a:headEnd/>
            <a:tailEnd/>
          </a:ln>
        </p:spPr>
        <p:txBody>
          <a:bodyPr wrap="none">
            <a:spAutoFit/>
          </a:bodyPr>
          <a:lstStyle/>
          <a:p>
            <a:r>
              <a:rPr lang="en-US" sz="2000"/>
              <a:t>add edge (5,4)</a:t>
            </a:r>
          </a:p>
        </p:txBody>
      </p:sp>
      <p:sp>
        <p:nvSpPr>
          <p:cNvPr id="50230" name="Line 54"/>
          <p:cNvSpPr>
            <a:spLocks noChangeShapeType="1"/>
          </p:cNvSpPr>
          <p:nvPr/>
        </p:nvSpPr>
        <p:spPr bwMode="auto">
          <a:xfrm flipH="1">
            <a:off x="2743200" y="3429000"/>
            <a:ext cx="457200" cy="381000"/>
          </a:xfrm>
          <a:prstGeom prst="line">
            <a:avLst/>
          </a:prstGeom>
          <a:noFill/>
          <a:ln w="38100">
            <a:solidFill>
              <a:srgbClr val="FF0000"/>
            </a:solidFill>
            <a:round/>
            <a:headEnd/>
            <a:tailEnd/>
          </a:ln>
        </p:spPr>
        <p:txBody>
          <a:bodyPr wrap="none"/>
          <a:lstStyle/>
          <a:p>
            <a:endParaRPr lang="en-US"/>
          </a:p>
        </p:txBody>
      </p:sp>
      <p:sp>
        <p:nvSpPr>
          <p:cNvPr id="50231" name="Text Box 55"/>
          <p:cNvSpPr txBox="1">
            <a:spLocks noChangeArrowheads="1"/>
          </p:cNvSpPr>
          <p:nvPr/>
        </p:nvSpPr>
        <p:spPr bwMode="auto">
          <a:xfrm>
            <a:off x="4114800" y="3657600"/>
            <a:ext cx="1850186" cy="400110"/>
          </a:xfrm>
          <a:prstGeom prst="rect">
            <a:avLst/>
          </a:prstGeom>
          <a:noFill/>
          <a:ln w="9525">
            <a:noFill/>
            <a:miter lim="800000"/>
            <a:headEnd/>
            <a:tailEnd/>
          </a:ln>
        </p:spPr>
        <p:txBody>
          <a:bodyPr wrap="none">
            <a:spAutoFit/>
          </a:bodyPr>
          <a:lstStyle/>
          <a:p>
            <a:r>
              <a:rPr lang="en-US" sz="2000"/>
              <a:t>add edge (4,3)</a:t>
            </a:r>
          </a:p>
        </p:txBody>
      </p:sp>
      <p:sp>
        <p:nvSpPr>
          <p:cNvPr id="50232" name="Line 56"/>
          <p:cNvSpPr>
            <a:spLocks noChangeShapeType="1"/>
          </p:cNvSpPr>
          <p:nvPr/>
        </p:nvSpPr>
        <p:spPr bwMode="auto">
          <a:xfrm>
            <a:off x="3429000" y="3429000"/>
            <a:ext cx="228600" cy="381000"/>
          </a:xfrm>
          <a:prstGeom prst="line">
            <a:avLst/>
          </a:prstGeom>
          <a:noFill/>
          <a:ln w="38100">
            <a:solidFill>
              <a:srgbClr val="FF0000"/>
            </a:solidFill>
            <a:round/>
            <a:headEnd/>
            <a:tailEnd/>
          </a:ln>
        </p:spPr>
        <p:txBody>
          <a:bodyPr wrap="none"/>
          <a:lstStyle/>
          <a:p>
            <a:endParaRPr lang="en-US"/>
          </a:p>
        </p:txBody>
      </p:sp>
      <p:sp>
        <p:nvSpPr>
          <p:cNvPr id="50233" name="Text Box 57"/>
          <p:cNvSpPr txBox="1">
            <a:spLocks noChangeArrowheads="1"/>
          </p:cNvSpPr>
          <p:nvPr/>
        </p:nvSpPr>
        <p:spPr bwMode="auto">
          <a:xfrm>
            <a:off x="4114800" y="3962400"/>
            <a:ext cx="1850186" cy="400110"/>
          </a:xfrm>
          <a:prstGeom prst="rect">
            <a:avLst/>
          </a:prstGeom>
          <a:noFill/>
          <a:ln w="9525">
            <a:noFill/>
            <a:miter lim="800000"/>
            <a:headEnd/>
            <a:tailEnd/>
          </a:ln>
        </p:spPr>
        <p:txBody>
          <a:bodyPr wrap="none">
            <a:spAutoFit/>
          </a:bodyPr>
          <a:lstStyle/>
          <a:p>
            <a:r>
              <a:rPr lang="en-US" sz="2000"/>
              <a:t>add edge (2,3)</a:t>
            </a:r>
          </a:p>
        </p:txBody>
      </p:sp>
      <p:sp>
        <p:nvSpPr>
          <p:cNvPr id="50234" name="Line 58"/>
          <p:cNvSpPr>
            <a:spLocks noChangeShapeType="1"/>
          </p:cNvSpPr>
          <p:nvPr/>
        </p:nvSpPr>
        <p:spPr bwMode="auto">
          <a:xfrm flipH="1">
            <a:off x="2971800" y="4191000"/>
            <a:ext cx="685800" cy="762000"/>
          </a:xfrm>
          <a:prstGeom prst="line">
            <a:avLst/>
          </a:prstGeom>
          <a:noFill/>
          <a:ln w="38100">
            <a:solidFill>
              <a:srgbClr val="FF0000"/>
            </a:solidFill>
            <a:round/>
            <a:headEnd/>
            <a:tailEnd/>
          </a:ln>
        </p:spPr>
        <p:txBody>
          <a:bodyPr wrap="none"/>
          <a:lstStyle/>
          <a:p>
            <a:endParaRPr lang="en-US"/>
          </a:p>
        </p:txBody>
      </p:sp>
      <p:sp>
        <p:nvSpPr>
          <p:cNvPr id="50235" name="Text Box 59"/>
          <p:cNvSpPr txBox="1">
            <a:spLocks noChangeArrowheads="1"/>
          </p:cNvSpPr>
          <p:nvPr/>
        </p:nvSpPr>
        <p:spPr bwMode="auto">
          <a:xfrm>
            <a:off x="4114799" y="4424320"/>
            <a:ext cx="1850186" cy="400110"/>
          </a:xfrm>
          <a:prstGeom prst="rect">
            <a:avLst/>
          </a:prstGeom>
          <a:noFill/>
          <a:ln w="9525">
            <a:noFill/>
            <a:miter lim="800000"/>
            <a:headEnd/>
            <a:tailEnd/>
          </a:ln>
        </p:spPr>
        <p:txBody>
          <a:bodyPr wrap="none">
            <a:spAutoFit/>
          </a:bodyPr>
          <a:lstStyle/>
          <a:p>
            <a:r>
              <a:rPr lang="en-US" sz="2000"/>
              <a:t>add edge (2,7)</a:t>
            </a:r>
          </a:p>
        </p:txBody>
      </p:sp>
      <p:sp>
        <p:nvSpPr>
          <p:cNvPr id="50236" name="Line 60"/>
          <p:cNvSpPr>
            <a:spLocks noChangeShapeType="1"/>
          </p:cNvSpPr>
          <p:nvPr/>
        </p:nvSpPr>
        <p:spPr bwMode="auto">
          <a:xfrm>
            <a:off x="2133600" y="4953000"/>
            <a:ext cx="533400" cy="152400"/>
          </a:xfrm>
          <a:prstGeom prst="line">
            <a:avLst/>
          </a:prstGeom>
          <a:noFill/>
          <a:ln w="38100">
            <a:solidFill>
              <a:srgbClr val="FF0000"/>
            </a:solidFill>
            <a:round/>
            <a:headEnd/>
            <a:tailEnd/>
          </a:ln>
        </p:spPr>
        <p:txBody>
          <a:bodyPr wrap="none"/>
          <a:lstStyle/>
          <a:p>
            <a:endParaRPr lang="en-US"/>
          </a:p>
        </p:txBody>
      </p:sp>
      <p:sp>
        <p:nvSpPr>
          <p:cNvPr id="3" name="TextBox 2">
            <a:extLst>
              <a:ext uri="{FF2B5EF4-FFF2-40B4-BE49-F238E27FC236}">
                <a16:creationId xmlns:a16="http://schemas.microsoft.com/office/drawing/2014/main" id="{EAD50BB4-0D74-4C30-B082-3D2D5469775E}"/>
              </a:ext>
            </a:extLst>
          </p:cNvPr>
          <p:cNvSpPr txBox="1"/>
          <p:nvPr/>
        </p:nvSpPr>
        <p:spPr>
          <a:xfrm>
            <a:off x="4100513" y="5334000"/>
            <a:ext cx="4357687" cy="1200329"/>
          </a:xfrm>
          <a:prstGeom prst="rect">
            <a:avLst/>
          </a:prstGeom>
          <a:noFill/>
        </p:spPr>
        <p:txBody>
          <a:bodyPr wrap="square" rtlCol="0">
            <a:spAutoFit/>
          </a:bodyPr>
          <a:lstStyle/>
          <a:p>
            <a:r>
              <a:rPr lang="en-US" sz="2400"/>
              <a:t>Prim’s Algorithm produced the </a:t>
            </a:r>
          </a:p>
          <a:p>
            <a:r>
              <a:rPr lang="en-US" sz="2400"/>
              <a:t>same Minimum Spanning Tree as Kruskal’s Algorithm</a:t>
            </a:r>
          </a:p>
        </p:txBody>
      </p:sp>
    </p:spTree>
    <p:extLst>
      <p:ext uri="{BB962C8B-B14F-4D97-AF65-F5344CB8AC3E}">
        <p14:creationId xmlns:p14="http://schemas.microsoft.com/office/powerpoint/2010/main" val="131187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0225"/>
                                        </p:tgtEl>
                                        <p:attrNameLst>
                                          <p:attrName>style.visibility</p:attrName>
                                        </p:attrNameLst>
                                      </p:cBhvr>
                                      <p:to>
                                        <p:strVal val="visible"/>
                                      </p:to>
                                    </p:set>
                                    <p:animEffect transition="in" filter="dissolve">
                                      <p:cBhvr>
                                        <p:cTn id="7" dur="500"/>
                                        <p:tgtEl>
                                          <p:spTgt spid="5022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0226"/>
                                        </p:tgtEl>
                                        <p:attrNameLst>
                                          <p:attrName>style.visibility</p:attrName>
                                        </p:attrNameLst>
                                      </p:cBhvr>
                                      <p:to>
                                        <p:strVal val="visible"/>
                                      </p:to>
                                    </p:set>
                                    <p:animEffect transition="in" filter="dissolve">
                                      <p:cBhvr>
                                        <p:cTn id="12" dur="500"/>
                                        <p:tgtEl>
                                          <p:spTgt spid="5022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0227"/>
                                        </p:tgtEl>
                                        <p:attrNameLst>
                                          <p:attrName>style.visibility</p:attrName>
                                        </p:attrNameLst>
                                      </p:cBhvr>
                                      <p:to>
                                        <p:strVal val="visible"/>
                                      </p:to>
                                    </p:set>
                                    <p:animEffect transition="in" filter="dissolve">
                                      <p:cBhvr>
                                        <p:cTn id="17" dur="500"/>
                                        <p:tgtEl>
                                          <p:spTgt spid="502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50228"/>
                                        </p:tgtEl>
                                        <p:attrNameLst>
                                          <p:attrName>style.visibility</p:attrName>
                                        </p:attrNameLst>
                                      </p:cBhvr>
                                      <p:to>
                                        <p:strVal val="visible"/>
                                      </p:to>
                                    </p:set>
                                    <p:animEffect transition="in" filter="dissolve">
                                      <p:cBhvr>
                                        <p:cTn id="22" dur="500"/>
                                        <p:tgtEl>
                                          <p:spTgt spid="5022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0229"/>
                                        </p:tgtEl>
                                        <p:attrNameLst>
                                          <p:attrName>style.visibility</p:attrName>
                                        </p:attrNameLst>
                                      </p:cBhvr>
                                      <p:to>
                                        <p:strVal val="visible"/>
                                      </p:to>
                                    </p:set>
                                    <p:animEffect transition="in" filter="dissolve">
                                      <p:cBhvr>
                                        <p:cTn id="27" dur="500"/>
                                        <p:tgtEl>
                                          <p:spTgt spid="502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50236"/>
                                        </p:tgtEl>
                                        <p:attrNameLst>
                                          <p:attrName>style.visibility</p:attrName>
                                        </p:attrNameLst>
                                      </p:cBhvr>
                                      <p:to>
                                        <p:strVal val="visible"/>
                                      </p:to>
                                    </p:set>
                                    <p:animEffect transition="in" filter="dissolve">
                                      <p:cBhvr>
                                        <p:cTn id="32" dur="500"/>
                                        <p:tgtEl>
                                          <p:spTgt spid="5023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50231"/>
                                        </p:tgtEl>
                                        <p:attrNameLst>
                                          <p:attrName>style.visibility</p:attrName>
                                        </p:attrNameLst>
                                      </p:cBhvr>
                                      <p:to>
                                        <p:strVal val="visible"/>
                                      </p:to>
                                    </p:set>
                                    <p:animEffect transition="in" filter="dissolve">
                                      <p:cBhvr>
                                        <p:cTn id="37" dur="500"/>
                                        <p:tgtEl>
                                          <p:spTgt spid="5023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0234"/>
                                        </p:tgtEl>
                                        <p:attrNameLst>
                                          <p:attrName>style.visibility</p:attrName>
                                        </p:attrNameLst>
                                      </p:cBhvr>
                                      <p:to>
                                        <p:strVal val="visible"/>
                                      </p:to>
                                    </p:set>
                                    <p:animEffect transition="in" filter="dissolve">
                                      <p:cBhvr>
                                        <p:cTn id="42" dur="500"/>
                                        <p:tgtEl>
                                          <p:spTgt spid="50234"/>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50233"/>
                                        </p:tgtEl>
                                        <p:attrNameLst>
                                          <p:attrName>style.visibility</p:attrName>
                                        </p:attrNameLst>
                                      </p:cBhvr>
                                      <p:to>
                                        <p:strVal val="visible"/>
                                      </p:to>
                                    </p:set>
                                    <p:animEffect transition="in" filter="dissolve">
                                      <p:cBhvr>
                                        <p:cTn id="47" dur="500"/>
                                        <p:tgtEl>
                                          <p:spTgt spid="50233"/>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50232"/>
                                        </p:tgtEl>
                                        <p:attrNameLst>
                                          <p:attrName>style.visibility</p:attrName>
                                        </p:attrNameLst>
                                      </p:cBhvr>
                                      <p:to>
                                        <p:strVal val="visible"/>
                                      </p:to>
                                    </p:set>
                                    <p:animEffect transition="in" filter="dissolve">
                                      <p:cBhvr>
                                        <p:cTn id="52" dur="500"/>
                                        <p:tgtEl>
                                          <p:spTgt spid="50232"/>
                                        </p:tgtEl>
                                      </p:cBhvr>
                                    </p:animEffect>
                                  </p:childTnLst>
                                </p:cTn>
                              </p:par>
                            </p:childTnLst>
                          </p:cTn>
                        </p:par>
                      </p:childTnLst>
                    </p:cTn>
                  </p:par>
                  <p:par>
                    <p:cTn id="53" fill="hold">
                      <p:stCondLst>
                        <p:cond delay="indefinite"/>
                      </p:stCondLst>
                      <p:childTnLst>
                        <p:par>
                          <p:cTn id="54" fill="hold">
                            <p:stCondLst>
                              <p:cond delay="0"/>
                            </p:stCondLst>
                            <p:childTnLst>
                              <p:par>
                                <p:cTn id="55" presetID="9" presetClass="entr" presetSubtype="0" fill="hold" grpId="0" nodeType="clickEffect">
                                  <p:stCondLst>
                                    <p:cond delay="0"/>
                                  </p:stCondLst>
                                  <p:childTnLst>
                                    <p:set>
                                      <p:cBhvr>
                                        <p:cTn id="56" dur="1" fill="hold">
                                          <p:stCondLst>
                                            <p:cond delay="0"/>
                                          </p:stCondLst>
                                        </p:cTn>
                                        <p:tgtEl>
                                          <p:spTgt spid="50235"/>
                                        </p:tgtEl>
                                        <p:attrNameLst>
                                          <p:attrName>style.visibility</p:attrName>
                                        </p:attrNameLst>
                                      </p:cBhvr>
                                      <p:to>
                                        <p:strVal val="visible"/>
                                      </p:to>
                                    </p:set>
                                    <p:animEffect transition="in" filter="dissolve">
                                      <p:cBhvr>
                                        <p:cTn id="57" dur="500"/>
                                        <p:tgtEl>
                                          <p:spTgt spid="50235"/>
                                        </p:tgtEl>
                                      </p:cBhvr>
                                    </p:animEffect>
                                  </p:childTnLst>
                                </p:cTn>
                              </p:par>
                            </p:childTnLst>
                          </p:cTn>
                        </p:par>
                      </p:childTnLst>
                    </p:cTn>
                  </p:par>
                  <p:par>
                    <p:cTn id="58" fill="hold">
                      <p:stCondLst>
                        <p:cond delay="indefinite"/>
                      </p:stCondLst>
                      <p:childTnLst>
                        <p:par>
                          <p:cTn id="59" fill="hold">
                            <p:stCondLst>
                              <p:cond delay="0"/>
                            </p:stCondLst>
                            <p:childTnLst>
                              <p:par>
                                <p:cTn id="60" presetID="9" presetClass="entr" presetSubtype="0" fill="hold" grpId="0" nodeType="clickEffect">
                                  <p:stCondLst>
                                    <p:cond delay="0"/>
                                  </p:stCondLst>
                                  <p:childTnLst>
                                    <p:set>
                                      <p:cBhvr>
                                        <p:cTn id="61" dur="1" fill="hold">
                                          <p:stCondLst>
                                            <p:cond delay="0"/>
                                          </p:stCondLst>
                                        </p:cTn>
                                        <p:tgtEl>
                                          <p:spTgt spid="50230"/>
                                        </p:tgtEl>
                                        <p:attrNameLst>
                                          <p:attrName>style.visibility</p:attrName>
                                        </p:attrNameLst>
                                      </p:cBhvr>
                                      <p:to>
                                        <p:strVal val="visible"/>
                                      </p:to>
                                    </p:set>
                                    <p:animEffect transition="in" filter="dissolve">
                                      <p:cBhvr>
                                        <p:cTn id="62" dur="500"/>
                                        <p:tgtEl>
                                          <p:spTgt spid="50230"/>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25" grpId="0" autoUpdateAnimBg="0"/>
      <p:bldP spid="50226" grpId="0" animBg="1"/>
      <p:bldP spid="50227" grpId="0" autoUpdateAnimBg="0"/>
      <p:bldP spid="50228" grpId="0" animBg="1"/>
      <p:bldP spid="50229" grpId="0" autoUpdateAnimBg="0"/>
      <p:bldP spid="50230" grpId="0" animBg="1"/>
      <p:bldP spid="50231" grpId="0" autoUpdateAnimBg="0"/>
      <p:bldP spid="50232" grpId="0" animBg="1"/>
      <p:bldP spid="50233" grpId="0" autoUpdateAnimBg="0"/>
      <p:bldP spid="50234" grpId="0" animBg="1"/>
      <p:bldP spid="50235" grpId="0" autoUpdateAnimBg="0"/>
      <p:bldP spid="50236"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Prim’s Algorithm/Complexity</a:t>
            </a:r>
          </a:p>
        </p:txBody>
      </p:sp>
      <p:sp>
        <p:nvSpPr>
          <p:cNvPr id="3" name="Content Placeholder 2"/>
          <p:cNvSpPr>
            <a:spLocks noGrp="1"/>
          </p:cNvSpPr>
          <p:nvPr>
            <p:ph idx="1"/>
          </p:nvPr>
        </p:nvSpPr>
        <p:spPr>
          <a:xfrm>
            <a:off x="457200" y="1600200"/>
            <a:ext cx="8229600" cy="5257800"/>
          </a:xfrm>
        </p:spPr>
        <p:txBody>
          <a:bodyPr>
            <a:normAutofit fontScale="77500" lnSpcReduction="20000"/>
          </a:bodyPr>
          <a:lstStyle/>
          <a:p>
            <a:pPr marL="0" indent="0">
              <a:buNone/>
            </a:pPr>
            <a:r>
              <a:rPr lang="en-US" dirty="0"/>
              <a:t>//Find a minimum-cost spanning tree in an n-vertex network</a:t>
            </a:r>
          </a:p>
          <a:p>
            <a:pPr marL="0" indent="0">
              <a:buNone/>
            </a:pPr>
            <a:r>
              <a:rPr lang="en-US" dirty="0"/>
              <a:t>Let TV be the set of selected edges in the tree. Initialize T = </a:t>
            </a:r>
            <a:r>
              <a:rPr lang="en-US" dirty="0">
                <a:sym typeface="Symbol" pitchFamily="18" charset="2"/>
              </a:rPr>
              <a:t></a:t>
            </a:r>
          </a:p>
          <a:p>
            <a:pPr marL="0" indent="0">
              <a:buNone/>
            </a:pPr>
            <a:r>
              <a:rPr lang="en-US" dirty="0">
                <a:sym typeface="Symbol" pitchFamily="18" charset="2"/>
              </a:rPr>
              <a:t>Let E be the set of network edges.</a:t>
            </a:r>
          </a:p>
          <a:p>
            <a:pPr marL="0" indent="0">
              <a:buNone/>
            </a:pPr>
            <a:r>
              <a:rPr lang="en-US" dirty="0">
                <a:sym typeface="Symbol" pitchFamily="18" charset="2"/>
              </a:rPr>
              <a:t>while (E  ) &amp;&amp; (|T|  n-1) {</a:t>
            </a:r>
          </a:p>
          <a:p>
            <a:pPr marL="0" indent="0">
              <a:buNone/>
            </a:pPr>
            <a:r>
              <a:rPr lang="en-US" dirty="0">
                <a:sym typeface="Symbol" pitchFamily="18" charset="2"/>
              </a:rPr>
              <a:t>  Let (</a:t>
            </a:r>
            <a:r>
              <a:rPr lang="en-US" dirty="0" err="1">
                <a:sym typeface="Symbol" pitchFamily="18" charset="2"/>
              </a:rPr>
              <a:t>u,v</a:t>
            </a:r>
            <a:r>
              <a:rPr lang="en-US" dirty="0">
                <a:sym typeface="Symbol" pitchFamily="18" charset="2"/>
              </a:rPr>
              <a:t>) be the least cost edge in E such that </a:t>
            </a:r>
            <a:r>
              <a:rPr lang="en-US" dirty="0" err="1">
                <a:sym typeface="Symbol" pitchFamily="18" charset="2"/>
              </a:rPr>
              <a:t>uTV</a:t>
            </a:r>
            <a:r>
              <a:rPr lang="en-US" dirty="0">
                <a:sym typeface="Symbol" pitchFamily="18" charset="2"/>
              </a:rPr>
              <a:t> and </a:t>
            </a:r>
            <a:r>
              <a:rPr lang="en-US" dirty="0" err="1">
                <a:sym typeface="Symbol" pitchFamily="18" charset="2"/>
              </a:rPr>
              <a:t>vTV</a:t>
            </a:r>
            <a:r>
              <a:rPr lang="en-US" dirty="0">
                <a:sym typeface="Symbol" pitchFamily="18" charset="2"/>
              </a:rPr>
              <a:t>.</a:t>
            </a:r>
          </a:p>
          <a:p>
            <a:pPr marL="0" indent="0">
              <a:buNone/>
            </a:pPr>
            <a:r>
              <a:rPr lang="en-US" dirty="0">
                <a:sym typeface="Symbol" pitchFamily="18" charset="2"/>
              </a:rPr>
              <a:t>  E = E-{(</a:t>
            </a:r>
            <a:r>
              <a:rPr lang="en-US" dirty="0" err="1">
                <a:sym typeface="Symbol" pitchFamily="18" charset="2"/>
              </a:rPr>
              <a:t>u,v</a:t>
            </a:r>
            <a:r>
              <a:rPr lang="en-US" dirty="0">
                <a:sym typeface="Symbol" pitchFamily="18" charset="2"/>
              </a:rPr>
              <a:t>)}, //delete edge from E</a:t>
            </a:r>
          </a:p>
          <a:p>
            <a:pPr marL="0" indent="0">
              <a:buNone/>
            </a:pPr>
            <a:r>
              <a:rPr lang="en-US" dirty="0">
                <a:sym typeface="Symbol" pitchFamily="18" charset="2"/>
              </a:rPr>
              <a:t>  Add edge (</a:t>
            </a:r>
            <a:r>
              <a:rPr lang="en-US" dirty="0" err="1">
                <a:sym typeface="Symbol" pitchFamily="18" charset="2"/>
              </a:rPr>
              <a:t>u,v</a:t>
            </a:r>
            <a:r>
              <a:rPr lang="en-US" dirty="0">
                <a:sym typeface="Symbol" pitchFamily="18" charset="2"/>
              </a:rPr>
              <a:t>) to TV</a:t>
            </a:r>
          </a:p>
          <a:p>
            <a:pPr marL="0" indent="0">
              <a:buNone/>
            </a:pPr>
            <a:r>
              <a:rPr lang="en-US" dirty="0">
                <a:sym typeface="Symbol" pitchFamily="18" charset="2"/>
              </a:rPr>
              <a:t>  }</a:t>
            </a:r>
          </a:p>
          <a:p>
            <a:pPr marL="0" indent="0">
              <a:buNone/>
            </a:pPr>
            <a:r>
              <a:rPr lang="en-US" dirty="0">
                <a:sym typeface="Symbol" pitchFamily="18" charset="2"/>
              </a:rPr>
              <a:t>if (|T| == n-1) T is a minimum-cost spanning tree</a:t>
            </a:r>
          </a:p>
          <a:p>
            <a:pPr marL="0" indent="0">
              <a:buNone/>
            </a:pPr>
            <a:r>
              <a:rPr lang="en-US" dirty="0">
                <a:sym typeface="Symbol" pitchFamily="18" charset="2"/>
              </a:rPr>
              <a:t>else The network is not connected and has no spanning tree.</a:t>
            </a:r>
          </a:p>
          <a:p>
            <a:pPr marL="0" indent="0">
              <a:buNone/>
            </a:pPr>
            <a:r>
              <a:rPr lang="en-US" dirty="0"/>
              <a:t> </a:t>
            </a:r>
          </a:p>
          <a:p>
            <a:r>
              <a:rPr lang="en-US" dirty="0"/>
              <a:t>This can be implemented to have a time complexity of O(n</a:t>
            </a:r>
            <a:r>
              <a:rPr lang="en-US" baseline="30000" dirty="0"/>
              <a:t>2</a:t>
            </a:r>
            <a:r>
              <a:rPr lang="en-US" dirty="0"/>
              <a:t>)</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18</a:t>
            </a:fld>
            <a:endParaRPr lang="en-US"/>
          </a:p>
        </p:txBody>
      </p:sp>
    </p:spTree>
    <p:extLst>
      <p:ext uri="{BB962C8B-B14F-4D97-AF65-F5344CB8AC3E}">
        <p14:creationId xmlns:p14="http://schemas.microsoft.com/office/powerpoint/2010/main" val="12218171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MinWeight</a:t>
            </a:r>
            <a:r>
              <a:rPr lang="en-US" dirty="0"/>
              <a:t> Spanning Tree Example</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19</a:t>
            </a:fld>
            <a:endParaRPr lang="en-US"/>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1993107"/>
            <a:ext cx="4895850" cy="4248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8D3DBAED-DE9B-4B4A-A60C-157989F97D15}"/>
              </a:ext>
            </a:extLst>
          </p:cNvPr>
          <p:cNvSpPr txBox="1"/>
          <p:nvPr/>
        </p:nvSpPr>
        <p:spPr>
          <a:xfrm>
            <a:off x="533400" y="1657906"/>
            <a:ext cx="6096000" cy="369332"/>
          </a:xfrm>
          <a:prstGeom prst="rect">
            <a:avLst/>
          </a:prstGeom>
          <a:noFill/>
        </p:spPr>
        <p:txBody>
          <a:bodyPr wrap="square" rtlCol="0">
            <a:spAutoFit/>
          </a:bodyPr>
          <a:lstStyle/>
          <a:p>
            <a:r>
              <a:rPr lang="en-US"/>
              <a:t>Note: Edges with same weights can be selected in </a:t>
            </a:r>
            <a:r>
              <a:rPr lang="en-US" u="sng"/>
              <a:t>any</a:t>
            </a:r>
            <a:r>
              <a:rPr lang="en-US"/>
              <a:t> order</a:t>
            </a:r>
          </a:p>
        </p:txBody>
      </p:sp>
      <p:sp>
        <p:nvSpPr>
          <p:cNvPr id="6" name="TextBox 5">
            <a:extLst>
              <a:ext uri="{FF2B5EF4-FFF2-40B4-BE49-F238E27FC236}">
                <a16:creationId xmlns:a16="http://schemas.microsoft.com/office/drawing/2014/main" id="{A32B926A-C273-4D1D-BEBC-A7F189B006ED}"/>
              </a:ext>
            </a:extLst>
          </p:cNvPr>
          <p:cNvSpPr txBox="1"/>
          <p:nvPr/>
        </p:nvSpPr>
        <p:spPr>
          <a:xfrm>
            <a:off x="6687065" y="1612145"/>
            <a:ext cx="2173993" cy="5078313"/>
          </a:xfrm>
          <a:prstGeom prst="rect">
            <a:avLst/>
          </a:prstGeom>
          <a:noFill/>
        </p:spPr>
        <p:txBody>
          <a:bodyPr wrap="none" rtlCol="0">
            <a:spAutoFit/>
          </a:bodyPr>
          <a:lstStyle/>
          <a:p>
            <a:r>
              <a:rPr lang="en-US"/>
              <a:t>Kruskal’s Algorithm</a:t>
            </a:r>
          </a:p>
          <a:p>
            <a:r>
              <a:rPr lang="en-US"/>
              <a:t>(1,2)    1</a:t>
            </a:r>
          </a:p>
          <a:p>
            <a:r>
              <a:rPr lang="en-US"/>
              <a:t>(3,4)    1</a:t>
            </a:r>
          </a:p>
          <a:p>
            <a:r>
              <a:rPr lang="en-US"/>
              <a:t>(3,5)    2  </a:t>
            </a:r>
          </a:p>
          <a:p>
            <a:r>
              <a:rPr lang="en-US"/>
              <a:t>(1,7)    4 </a:t>
            </a:r>
          </a:p>
          <a:p>
            <a:r>
              <a:rPr lang="en-US"/>
              <a:t>(2,6)    4</a:t>
            </a:r>
          </a:p>
          <a:p>
            <a:r>
              <a:rPr lang="en-US"/>
              <a:t>(1,4)    5</a:t>
            </a:r>
          </a:p>
          <a:p>
            <a:r>
              <a:rPr lang="en-US"/>
              <a:t>           </a:t>
            </a:r>
          </a:p>
          <a:p>
            <a:r>
              <a:rPr lang="en-US"/>
              <a:t>Prim’s Algorithm</a:t>
            </a:r>
          </a:p>
          <a:p>
            <a:r>
              <a:rPr lang="en-US"/>
              <a:t>Start at vertex 7</a:t>
            </a:r>
          </a:p>
          <a:p>
            <a:r>
              <a:rPr lang="en-US"/>
              <a:t>(1,7)    4</a:t>
            </a:r>
          </a:p>
          <a:p>
            <a:r>
              <a:rPr lang="en-US"/>
              <a:t>(1,2)    1</a:t>
            </a:r>
          </a:p>
          <a:p>
            <a:r>
              <a:rPr lang="en-US"/>
              <a:t>(2,6)    4</a:t>
            </a:r>
          </a:p>
          <a:p>
            <a:r>
              <a:rPr lang="en-US"/>
              <a:t>(1,4)    5</a:t>
            </a:r>
          </a:p>
          <a:p>
            <a:r>
              <a:rPr lang="en-US"/>
              <a:t>(3,4)    1</a:t>
            </a:r>
          </a:p>
          <a:p>
            <a:r>
              <a:rPr lang="en-US"/>
              <a:t>(3,5)    2</a:t>
            </a:r>
          </a:p>
          <a:p>
            <a:endParaRPr lang="en-US"/>
          </a:p>
          <a:p>
            <a:r>
              <a:rPr lang="en-US"/>
              <a:t>Same tree at cost 19!</a:t>
            </a:r>
          </a:p>
        </p:txBody>
      </p:sp>
    </p:spTree>
    <p:extLst>
      <p:ext uri="{BB962C8B-B14F-4D97-AF65-F5344CB8AC3E}">
        <p14:creationId xmlns:p14="http://schemas.microsoft.com/office/powerpoint/2010/main" val="3129098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a:t>
            </a:r>
          </a:p>
        </p:txBody>
      </p:sp>
      <p:sp>
        <p:nvSpPr>
          <p:cNvPr id="3" name="Content Placeholder 2"/>
          <p:cNvSpPr>
            <a:spLocks noGrp="1"/>
          </p:cNvSpPr>
          <p:nvPr>
            <p:ph idx="1"/>
          </p:nvPr>
        </p:nvSpPr>
        <p:spPr/>
        <p:txBody>
          <a:bodyPr/>
          <a:lstStyle/>
          <a:p>
            <a:r>
              <a:rPr lang="en-US" dirty="0"/>
              <a:t>A </a:t>
            </a:r>
            <a:r>
              <a:rPr lang="en-US" b="1" dirty="0"/>
              <a:t>graph</a:t>
            </a:r>
            <a:r>
              <a:rPr lang="en-US" dirty="0"/>
              <a:t> G= (V,E) is a set of vertices V and a set of edges E, such that there are 2 vertices associated with each edge.</a:t>
            </a:r>
          </a:p>
          <a:p>
            <a:r>
              <a:rPr lang="en-US" dirty="0"/>
              <a:t>Edges are denoted in this text by the pair (</a:t>
            </a:r>
            <a:r>
              <a:rPr lang="en-US" dirty="0" err="1"/>
              <a:t>i,j</a:t>
            </a:r>
            <a:r>
              <a:rPr lang="en-US" dirty="0"/>
              <a:t>) which means the edge connects vertex i with vertex j.</a:t>
            </a:r>
          </a:p>
          <a:p>
            <a:r>
              <a:rPr lang="en-US" dirty="0"/>
              <a:t>Sometimes the edges have a direction (called directed graphs or digraphs)</a:t>
            </a:r>
          </a:p>
        </p:txBody>
      </p:sp>
      <p:sp>
        <p:nvSpPr>
          <p:cNvPr id="4" name="Slide Number Placeholder 3"/>
          <p:cNvSpPr>
            <a:spLocks noGrp="1"/>
          </p:cNvSpPr>
          <p:nvPr>
            <p:ph type="sldNum" sz="quarter" idx="12"/>
          </p:nvPr>
        </p:nvSpPr>
        <p:spPr/>
        <p:txBody>
          <a:bodyPr/>
          <a:lstStyle/>
          <a:p>
            <a:fld id="{FE140605-A946-4158-B610-566C215CABE0}" type="slidenum">
              <a:rPr lang="en-US" smtClean="0"/>
              <a:t>2</a:t>
            </a:fld>
            <a:endParaRPr lang="en-US"/>
          </a:p>
        </p:txBody>
      </p:sp>
    </p:spTree>
    <p:extLst>
      <p:ext uri="{BB962C8B-B14F-4D97-AF65-F5344CB8AC3E}">
        <p14:creationId xmlns:p14="http://schemas.microsoft.com/office/powerpoint/2010/main" val="13806698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MinWeight</a:t>
            </a:r>
            <a:r>
              <a:rPr lang="en-US" dirty="0"/>
              <a:t> Spanning Tree Example</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20</a:t>
            </a:fld>
            <a:endParaRPr lang="en-US"/>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6499" y="1267082"/>
            <a:ext cx="7875587" cy="4019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a:extLst>
              <a:ext uri="{FF2B5EF4-FFF2-40B4-BE49-F238E27FC236}">
                <a16:creationId xmlns:a16="http://schemas.microsoft.com/office/drawing/2014/main" id="{96929307-B8FB-4B6D-A1AA-5914C7BE8D08}"/>
              </a:ext>
            </a:extLst>
          </p:cNvPr>
          <p:cNvSpPr txBox="1"/>
          <p:nvPr/>
        </p:nvSpPr>
        <p:spPr>
          <a:xfrm>
            <a:off x="76200" y="5230554"/>
            <a:ext cx="9067800" cy="1477328"/>
          </a:xfrm>
          <a:prstGeom prst="rect">
            <a:avLst/>
          </a:prstGeom>
          <a:noFill/>
        </p:spPr>
        <p:txBody>
          <a:bodyPr wrap="square" rtlCol="0">
            <a:spAutoFit/>
          </a:bodyPr>
          <a:lstStyle/>
          <a:p>
            <a:r>
              <a:rPr lang="en-US"/>
              <a:t>Kruskal’s     26 weight                                                             		Prim’s  Start A   26 weight</a:t>
            </a:r>
          </a:p>
          <a:p>
            <a:r>
              <a:rPr lang="en-US"/>
              <a:t>(D,F)	1	(B,E)	3	(F,H)	6	(A,B)   4	(D,C)  2    (F,H)  6</a:t>
            </a:r>
          </a:p>
          <a:p>
            <a:r>
              <a:rPr lang="en-US"/>
              <a:t>(I,J)	1	(F,G)	3			(B,E)    3	(F,G)   3</a:t>
            </a:r>
          </a:p>
          <a:p>
            <a:r>
              <a:rPr lang="en-US"/>
              <a:t>(D,C)	2	(A,B)	4			(E,D)    4	(G,J)   2</a:t>
            </a:r>
          </a:p>
          <a:p>
            <a:r>
              <a:rPr lang="en-US"/>
              <a:t>(G,J)	2	(E,D)	4			(D,F)    1   (I,J)     1</a:t>
            </a:r>
          </a:p>
        </p:txBody>
      </p:sp>
    </p:spTree>
    <p:extLst>
      <p:ext uri="{BB962C8B-B14F-4D97-AF65-F5344CB8AC3E}">
        <p14:creationId xmlns:p14="http://schemas.microsoft.com/office/powerpoint/2010/main" val="28645326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Graph</a:t>
            </a:r>
          </a:p>
        </p:txBody>
      </p:sp>
      <p:sp>
        <p:nvSpPr>
          <p:cNvPr id="3" name="Content Placeholder 2"/>
          <p:cNvSpPr>
            <a:spLocks noGrp="1"/>
          </p:cNvSpPr>
          <p:nvPr>
            <p:ph idx="1"/>
          </p:nvPr>
        </p:nvSpPr>
        <p:spPr/>
        <p:txBody>
          <a:bodyPr/>
          <a:lstStyle/>
          <a:p>
            <a:pPr marL="0" indent="0">
              <a:buNone/>
            </a:pPr>
            <a:r>
              <a:rPr lang="en-US" dirty="0"/>
              <a:t>The vertices can be divided into 2 sets such that vertices in each set are not adjacent to other vertices in the same set. Such a graph is called </a:t>
            </a:r>
            <a:r>
              <a:rPr lang="en-US" b="1" dirty="0"/>
              <a:t>bipartite.</a:t>
            </a:r>
            <a:endParaRPr lang="en-US" dirty="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21</a:t>
            </a:fld>
            <a:endParaRPr lang="en-US"/>
          </a:p>
        </p:txBody>
      </p:sp>
    </p:spTree>
    <p:extLst>
      <p:ext uri="{BB962C8B-B14F-4D97-AF65-F5344CB8AC3E}">
        <p14:creationId xmlns:p14="http://schemas.microsoft.com/office/powerpoint/2010/main" val="1943202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Example</a:t>
            </a:r>
          </a:p>
        </p:txBody>
      </p:sp>
      <p:sp>
        <p:nvSpPr>
          <p:cNvPr id="3" name="Content Placeholder 2"/>
          <p:cNvSpPr>
            <a:spLocks noGrp="1"/>
          </p:cNvSpPr>
          <p:nvPr>
            <p:ph idx="1"/>
          </p:nvPr>
        </p:nvSpPr>
        <p:spPr/>
        <p:txBody>
          <a:bodyPr>
            <a:normAutofit fontScale="77500" lnSpcReduction="20000"/>
          </a:bodyPr>
          <a:lstStyle/>
          <a:p>
            <a:r>
              <a:rPr lang="en-US" dirty="0"/>
              <a:t>Consider a party where many of the people speak only foreign languages {L</a:t>
            </a:r>
            <a:r>
              <a:rPr lang="en-US" baseline="-25000" dirty="0"/>
              <a:t>1</a:t>
            </a:r>
            <a:r>
              <a:rPr lang="en-US" dirty="0"/>
              <a:t>, L</a:t>
            </a:r>
            <a:r>
              <a:rPr lang="en-US" baseline="-25000" dirty="0"/>
              <a:t>2</a:t>
            </a:r>
            <a:r>
              <a:rPr lang="en-US" dirty="0"/>
              <a:t>, …, L</a:t>
            </a:r>
            <a:r>
              <a:rPr lang="en-US" baseline="-25000" dirty="0"/>
              <a:t>n</a:t>
            </a:r>
            <a:r>
              <a:rPr lang="en-US" dirty="0"/>
              <a:t>}. The rest speak only English. You have available a set of interpreters who can translate between English and some other languages.  </a:t>
            </a:r>
          </a:p>
          <a:p>
            <a:r>
              <a:rPr lang="en-US" dirty="0"/>
              <a:t>Task is to select the fewest number of interpreters needed to translate between English and the remaining languages.</a:t>
            </a:r>
          </a:p>
          <a:p>
            <a:r>
              <a:rPr lang="en-US" dirty="0"/>
              <a:t>Can formulate this as a graph problem. Let the vertices be the n languages and the pool of interpreters. </a:t>
            </a:r>
          </a:p>
          <a:p>
            <a:r>
              <a:rPr lang="en-US" dirty="0"/>
              <a:t>Draw an edge between a language and an interpreter if the interpreter speaks that language. Want the smallest interpreters set that covers the language set.</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22</a:t>
            </a:fld>
            <a:endParaRPr lang="en-US"/>
          </a:p>
        </p:txBody>
      </p:sp>
    </p:spTree>
    <p:extLst>
      <p:ext uri="{BB962C8B-B14F-4D97-AF65-F5344CB8AC3E}">
        <p14:creationId xmlns:p14="http://schemas.microsoft.com/office/powerpoint/2010/main" val="37750662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Bipartite Example</a:t>
            </a:r>
          </a:p>
        </p:txBody>
      </p:sp>
      <p:sp>
        <p:nvSpPr>
          <p:cNvPr id="3" name="Content Placeholder 2"/>
          <p:cNvSpPr>
            <a:spLocks noGrp="1"/>
          </p:cNvSpPr>
          <p:nvPr>
            <p:ph idx="1"/>
          </p:nvPr>
        </p:nvSpPr>
        <p:spPr/>
        <p:txBody>
          <a:bodyPr/>
          <a:lstStyle/>
          <a:p>
            <a:pPr marL="0" indent="0">
              <a:buNone/>
            </a:pPr>
            <a:r>
              <a:rPr lang="en-US" dirty="0"/>
              <a:t>     Interpreters                              Languages</a:t>
            </a:r>
          </a:p>
          <a:p>
            <a:pPr marL="0" indent="0">
              <a:buNone/>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23</a:t>
            </a:fld>
            <a:endParaRPr lang="en-US"/>
          </a:p>
        </p:txBody>
      </p:sp>
      <p:pic>
        <p:nvPicPr>
          <p:cNvPr id="102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2438400"/>
            <a:ext cx="5963245" cy="4038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8211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a:t>Properties</a:t>
            </a:r>
          </a:p>
        </p:txBody>
      </p:sp>
      <p:sp>
        <p:nvSpPr>
          <p:cNvPr id="3" name="Content Placeholder 2"/>
          <p:cNvSpPr>
            <a:spLocks noGrp="1"/>
          </p:cNvSpPr>
          <p:nvPr>
            <p:ph idx="1"/>
          </p:nvPr>
        </p:nvSpPr>
        <p:spPr>
          <a:xfrm>
            <a:off x="457200" y="685800"/>
            <a:ext cx="8229600" cy="6172200"/>
          </a:xfrm>
        </p:spPr>
        <p:txBody>
          <a:bodyPr>
            <a:normAutofit/>
          </a:bodyPr>
          <a:lstStyle/>
          <a:p>
            <a:r>
              <a:rPr lang="en-US" sz="2000" dirty="0"/>
              <a:t>Let G be a undirected graph. The </a:t>
            </a:r>
            <a:r>
              <a:rPr lang="en-US" sz="2000" b="1" dirty="0"/>
              <a:t>degree</a:t>
            </a:r>
            <a:r>
              <a:rPr lang="en-US" sz="2000" dirty="0"/>
              <a:t> d</a:t>
            </a:r>
            <a:r>
              <a:rPr lang="en-US" sz="2000" baseline="-25000" dirty="0"/>
              <a:t>i</a:t>
            </a:r>
            <a:r>
              <a:rPr lang="en-US" sz="2000" dirty="0"/>
              <a:t> of vertex i is the number of edges incident on vertex i. </a:t>
            </a:r>
          </a:p>
          <a:p>
            <a:r>
              <a:rPr lang="en-US" sz="2000" dirty="0"/>
              <a:t>Let G = (V,E) be an undirected graph.  Let |V| = n; |E| = e; and d</a:t>
            </a:r>
            <a:r>
              <a:rPr lang="en-US" sz="2000" baseline="-25000" dirty="0"/>
              <a:t>i</a:t>
            </a:r>
            <a:r>
              <a:rPr lang="en-US" sz="2000" dirty="0"/>
              <a:t> = degree of vertex i.</a:t>
            </a:r>
          </a:p>
          <a:p>
            <a:pPr lvl="1"/>
            <a:r>
              <a:rPr lang="en-US" sz="2000" dirty="0">
                <a:latin typeface="Symbol" pitchFamily="18" charset="2"/>
              </a:rPr>
              <a:t>S</a:t>
            </a:r>
            <a:r>
              <a:rPr lang="en-US" sz="2000" baseline="-25000" dirty="0"/>
              <a:t> i= 1</a:t>
            </a:r>
            <a:r>
              <a:rPr lang="en-US" sz="2000" baseline="30000" dirty="0"/>
              <a:t>n </a:t>
            </a:r>
            <a:r>
              <a:rPr lang="en-US" sz="2000" dirty="0"/>
              <a:t>d</a:t>
            </a:r>
            <a:r>
              <a:rPr lang="en-US" sz="2000" baseline="-25000" dirty="0"/>
              <a:t>i</a:t>
            </a:r>
            <a:r>
              <a:rPr lang="en-US" sz="2000" dirty="0"/>
              <a:t> = 2e         0 </a:t>
            </a:r>
            <a:r>
              <a:rPr lang="en-US" sz="2000" u="sng" dirty="0"/>
              <a:t>&lt;</a:t>
            </a:r>
            <a:r>
              <a:rPr lang="en-US" sz="2000" dirty="0"/>
              <a:t> e </a:t>
            </a:r>
            <a:r>
              <a:rPr lang="en-US" sz="2000" u="sng" dirty="0"/>
              <a:t>&lt; </a:t>
            </a:r>
            <a:r>
              <a:rPr lang="en-US" sz="2000" dirty="0"/>
              <a:t>n(n-1)/2</a:t>
            </a:r>
          </a:p>
          <a:p>
            <a:r>
              <a:rPr lang="en-US" sz="2400" dirty="0"/>
              <a:t> An n-vertex simple graph with n(n-1)/2 edges is called a </a:t>
            </a:r>
            <a:r>
              <a:rPr lang="en-US" sz="2400" b="1" dirty="0"/>
              <a:t>complete graph</a:t>
            </a:r>
            <a:r>
              <a:rPr lang="en-US" sz="2400" dirty="0"/>
              <a:t> and denoted </a:t>
            </a:r>
            <a:r>
              <a:rPr lang="en-US" sz="2400" b="1" dirty="0"/>
              <a:t>K</a:t>
            </a:r>
            <a:r>
              <a:rPr lang="en-US" sz="2400" b="1" baseline="-25000" dirty="0"/>
              <a:t>n</a:t>
            </a:r>
            <a:r>
              <a:rPr lang="en-US" sz="2400" dirty="0"/>
              <a:t>.</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r>
              <a:rPr lang="en-US" sz="2400" dirty="0"/>
              <a:t>All the vertices in K</a:t>
            </a:r>
            <a:r>
              <a:rPr lang="en-US" sz="2400" baseline="-25000" dirty="0"/>
              <a:t>i</a:t>
            </a:r>
            <a:r>
              <a:rPr lang="en-US" sz="2400" dirty="0"/>
              <a:t> have degree i-1.</a:t>
            </a:r>
          </a:p>
          <a:p>
            <a:endParaRPr lang="en-US" sz="2400" dirty="0"/>
          </a:p>
        </p:txBody>
      </p:sp>
      <p:sp>
        <p:nvSpPr>
          <p:cNvPr id="4" name="Slide Number Placeholder 3"/>
          <p:cNvSpPr>
            <a:spLocks noGrp="1"/>
          </p:cNvSpPr>
          <p:nvPr>
            <p:ph type="sldNum" sz="quarter" idx="12"/>
          </p:nvPr>
        </p:nvSpPr>
        <p:spPr/>
        <p:txBody>
          <a:bodyPr/>
          <a:lstStyle/>
          <a:p>
            <a:fld id="{FE140605-A946-4158-B610-566C215CABE0}" type="slidenum">
              <a:rPr lang="en-US" smtClean="0"/>
              <a:t>24</a:t>
            </a:fld>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7237" y="3429000"/>
            <a:ext cx="7627937" cy="2590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61261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normAutofit fontScale="92500" lnSpcReduction="10000"/>
          </a:bodyPr>
          <a:lstStyle/>
          <a:p>
            <a:r>
              <a:rPr lang="en-US" sz="3500" dirty="0"/>
              <a:t>Let G be a digraph. The </a:t>
            </a:r>
            <a:r>
              <a:rPr lang="en-US" sz="3500" b="1" dirty="0"/>
              <a:t>in-degree</a:t>
            </a:r>
            <a:r>
              <a:rPr lang="en-US" sz="3500" dirty="0"/>
              <a:t> </a:t>
            </a:r>
            <a:r>
              <a:rPr lang="en-US" sz="3500" dirty="0" err="1"/>
              <a:t>d</a:t>
            </a:r>
            <a:r>
              <a:rPr lang="en-US" sz="3500" baseline="-25000" dirty="0" err="1"/>
              <a:t>i</a:t>
            </a:r>
            <a:r>
              <a:rPr lang="en-US" sz="3500" baseline="30000" dirty="0" err="1"/>
              <a:t>in</a:t>
            </a:r>
            <a:r>
              <a:rPr lang="en-US" sz="3500" dirty="0"/>
              <a:t> of vertex i is the number of edges incident to vertex i. (coming into vertex i)</a:t>
            </a:r>
          </a:p>
          <a:p>
            <a:r>
              <a:rPr lang="en-US" sz="3500" dirty="0"/>
              <a:t>The </a:t>
            </a:r>
            <a:r>
              <a:rPr lang="en-US" sz="3500" b="1" dirty="0"/>
              <a:t>out-degree</a:t>
            </a:r>
            <a:r>
              <a:rPr lang="en-US" sz="3500" dirty="0"/>
              <a:t> </a:t>
            </a:r>
            <a:r>
              <a:rPr lang="en-US" sz="3500" dirty="0" err="1"/>
              <a:t>d</a:t>
            </a:r>
            <a:r>
              <a:rPr lang="en-US" sz="3500" baseline="-25000" dirty="0" err="1"/>
              <a:t>i</a:t>
            </a:r>
            <a:r>
              <a:rPr lang="en-US" sz="3500" baseline="30000" dirty="0" err="1"/>
              <a:t>out</a:t>
            </a:r>
            <a:r>
              <a:rPr lang="en-US" sz="3500" dirty="0"/>
              <a:t> of vertex i is the number of edges incident from vertex i. (coming out of vertex i)</a:t>
            </a:r>
          </a:p>
          <a:p>
            <a:r>
              <a:rPr lang="en-US" sz="3500" dirty="0"/>
              <a:t> Let G=(V,E) be a simple digraph.  Let |V| = n, |E| = e</a:t>
            </a:r>
          </a:p>
          <a:p>
            <a:r>
              <a:rPr lang="en-US" sz="3500" dirty="0"/>
              <a:t>0&lt; e&lt; n(n-1)              </a:t>
            </a:r>
            <a:r>
              <a:rPr lang="en-US" sz="3500" dirty="0">
                <a:latin typeface="Symbol" pitchFamily="18" charset="2"/>
              </a:rPr>
              <a:t>S</a:t>
            </a:r>
            <a:r>
              <a:rPr lang="en-US" sz="3500" baseline="-25000" dirty="0"/>
              <a:t> i= 1</a:t>
            </a:r>
            <a:r>
              <a:rPr lang="en-US" sz="3500" baseline="30000" dirty="0"/>
              <a:t>n </a:t>
            </a:r>
            <a:r>
              <a:rPr lang="en-US" sz="3500" dirty="0" err="1"/>
              <a:t>d</a:t>
            </a:r>
            <a:r>
              <a:rPr lang="en-US" sz="3500" baseline="-25000" dirty="0" err="1"/>
              <a:t>i</a:t>
            </a:r>
            <a:r>
              <a:rPr lang="en-US" sz="3500" baseline="30000" dirty="0" err="1"/>
              <a:t>in</a:t>
            </a:r>
            <a:r>
              <a:rPr lang="en-US" sz="3500" dirty="0"/>
              <a:t> = </a:t>
            </a:r>
            <a:r>
              <a:rPr lang="en-US" sz="3500" dirty="0">
                <a:latin typeface="Symbol" pitchFamily="18" charset="2"/>
              </a:rPr>
              <a:t>S</a:t>
            </a:r>
            <a:r>
              <a:rPr lang="en-US" sz="3500" baseline="-25000" dirty="0"/>
              <a:t> i= 1</a:t>
            </a:r>
            <a:r>
              <a:rPr lang="en-US" sz="3500" baseline="30000" dirty="0"/>
              <a:t>n </a:t>
            </a:r>
            <a:r>
              <a:rPr lang="en-US" sz="3500" dirty="0" err="1"/>
              <a:t>d</a:t>
            </a:r>
            <a:r>
              <a:rPr lang="en-US" sz="3500" baseline="-25000" dirty="0" err="1"/>
              <a:t>i</a:t>
            </a:r>
            <a:r>
              <a:rPr lang="en-US" sz="3500" baseline="30000" dirty="0" err="1"/>
              <a:t>out</a:t>
            </a:r>
            <a:r>
              <a:rPr lang="en-US" sz="3500" dirty="0"/>
              <a:t> = e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25</a:t>
            </a:fld>
            <a:endParaRPr lang="en-US"/>
          </a:p>
        </p:txBody>
      </p:sp>
    </p:spTree>
    <p:extLst>
      <p:ext uri="{BB962C8B-B14F-4D97-AF65-F5344CB8AC3E}">
        <p14:creationId xmlns:p14="http://schemas.microsoft.com/office/powerpoint/2010/main" val="38740553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Properties</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26</a:t>
            </a:fld>
            <a:endParaRPr lang="en-US"/>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2057400"/>
            <a:ext cx="7656513" cy="2743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7116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954741"/>
          </a:xfrm>
        </p:spPr>
        <p:txBody>
          <a:bodyPr/>
          <a:lstStyle/>
          <a:p>
            <a:r>
              <a:rPr lang="en-US" dirty="0"/>
              <a:t>ADT Graph</a:t>
            </a:r>
          </a:p>
        </p:txBody>
      </p:sp>
      <p:sp>
        <p:nvSpPr>
          <p:cNvPr id="3" name="Content Placeholder 2"/>
          <p:cNvSpPr>
            <a:spLocks noGrp="1"/>
          </p:cNvSpPr>
          <p:nvPr>
            <p:ph idx="1"/>
          </p:nvPr>
        </p:nvSpPr>
        <p:spPr>
          <a:xfrm>
            <a:off x="457200" y="914400"/>
            <a:ext cx="8686800" cy="5943600"/>
          </a:xfrm>
        </p:spPr>
        <p:txBody>
          <a:bodyPr>
            <a:normAutofit fontScale="62500" lnSpcReduction="20000"/>
          </a:bodyPr>
          <a:lstStyle/>
          <a:p>
            <a:pPr marL="0" indent="0">
              <a:buNone/>
            </a:pPr>
            <a:r>
              <a:rPr lang="en-US" sz="3800" b="1" dirty="0" err="1"/>
              <a:t>AbstractDataType</a:t>
            </a:r>
            <a:r>
              <a:rPr lang="en-US" sz="3800" b="1" dirty="0"/>
              <a:t> </a:t>
            </a:r>
            <a:r>
              <a:rPr lang="en-US" sz="3800" dirty="0"/>
              <a:t> Graph</a:t>
            </a:r>
          </a:p>
          <a:p>
            <a:pPr marL="0" indent="0">
              <a:buNone/>
            </a:pPr>
            <a:r>
              <a:rPr lang="en-US" sz="3800" dirty="0"/>
              <a:t>{</a:t>
            </a:r>
          </a:p>
          <a:p>
            <a:pPr marL="0" indent="0">
              <a:buNone/>
            </a:pPr>
            <a:r>
              <a:rPr lang="en-US" sz="3800" dirty="0"/>
              <a:t>  </a:t>
            </a:r>
            <a:r>
              <a:rPr lang="en-US" sz="3800" b="1" dirty="0"/>
              <a:t>instances</a:t>
            </a:r>
            <a:endParaRPr lang="en-US" sz="3800" dirty="0"/>
          </a:p>
          <a:p>
            <a:pPr marL="0" indent="0">
              <a:buNone/>
            </a:pPr>
            <a:r>
              <a:rPr lang="en-US" sz="3800" dirty="0"/>
              <a:t>     a set V of vertices and a set of E of edges</a:t>
            </a:r>
            <a:endParaRPr lang="en-US" sz="3800" b="1" dirty="0"/>
          </a:p>
          <a:p>
            <a:pPr marL="0" indent="0">
              <a:buNone/>
            </a:pPr>
            <a:r>
              <a:rPr lang="en-US" sz="3800" b="1" dirty="0"/>
              <a:t>  operations</a:t>
            </a:r>
          </a:p>
          <a:p>
            <a:pPr marL="0" indent="0">
              <a:buNone/>
            </a:pPr>
            <a:r>
              <a:rPr lang="en-US" sz="3800" b="1" dirty="0"/>
              <a:t>   </a:t>
            </a:r>
            <a:r>
              <a:rPr lang="en-US" sz="3800" dirty="0"/>
              <a:t> </a:t>
            </a:r>
            <a:r>
              <a:rPr lang="en-US" sz="3800" i="1" dirty="0"/>
              <a:t>Create(n)</a:t>
            </a:r>
            <a:r>
              <a:rPr lang="en-US" sz="3800" dirty="0"/>
              <a:t> create an undirected graph with n vertices and no edges</a:t>
            </a:r>
          </a:p>
          <a:p>
            <a:pPr marL="0" indent="0">
              <a:buNone/>
            </a:pPr>
            <a:r>
              <a:rPr lang="en-US" sz="3800" dirty="0"/>
              <a:t>    </a:t>
            </a:r>
            <a:r>
              <a:rPr lang="en-US" sz="3800" i="1" dirty="0"/>
              <a:t>Exist(</a:t>
            </a:r>
            <a:r>
              <a:rPr lang="en-US" sz="3800" i="1" dirty="0" err="1"/>
              <a:t>i,j</a:t>
            </a:r>
            <a:r>
              <a:rPr lang="en-US" sz="3800" i="1" dirty="0"/>
              <a:t>)</a:t>
            </a:r>
            <a:r>
              <a:rPr lang="en-US" sz="3800" dirty="0"/>
              <a:t> returns true if edge (</a:t>
            </a:r>
            <a:r>
              <a:rPr lang="en-US" sz="3800" dirty="0" err="1"/>
              <a:t>i,j</a:t>
            </a:r>
            <a:r>
              <a:rPr lang="en-US" sz="3800" dirty="0"/>
              <a:t>) exists and false otherwise</a:t>
            </a:r>
          </a:p>
          <a:p>
            <a:pPr marL="0" indent="0">
              <a:buNone/>
            </a:pPr>
            <a:r>
              <a:rPr lang="en-US" sz="3800" dirty="0"/>
              <a:t>    </a:t>
            </a:r>
            <a:r>
              <a:rPr lang="en-US" sz="3800" i="1" dirty="0"/>
              <a:t>Edges()</a:t>
            </a:r>
            <a:r>
              <a:rPr lang="en-US" sz="3800" dirty="0"/>
              <a:t>, return the number of edges in the graph</a:t>
            </a:r>
          </a:p>
          <a:p>
            <a:pPr marL="0" indent="0">
              <a:buNone/>
            </a:pPr>
            <a:r>
              <a:rPr lang="en-US" sz="3800" dirty="0"/>
              <a:t>    </a:t>
            </a:r>
            <a:r>
              <a:rPr lang="en-US" sz="3800" i="1" dirty="0" err="1"/>
              <a:t>Verticies</a:t>
            </a:r>
            <a:r>
              <a:rPr lang="en-US" sz="3800" i="1" dirty="0"/>
              <a:t>();</a:t>
            </a:r>
            <a:r>
              <a:rPr lang="en-US" sz="3800" dirty="0"/>
              <a:t> return the number of vertices in the graph</a:t>
            </a:r>
          </a:p>
          <a:p>
            <a:pPr marL="0" indent="0">
              <a:buNone/>
            </a:pPr>
            <a:r>
              <a:rPr lang="en-US" sz="3800" dirty="0"/>
              <a:t>    </a:t>
            </a:r>
            <a:r>
              <a:rPr lang="en-US" sz="3800" i="1" dirty="0"/>
              <a:t>Add(</a:t>
            </a:r>
            <a:r>
              <a:rPr lang="en-US" sz="3800" i="1" dirty="0" err="1"/>
              <a:t>i,j</a:t>
            </a:r>
            <a:r>
              <a:rPr lang="en-US" sz="3800" i="1" dirty="0"/>
              <a:t>);</a:t>
            </a:r>
            <a:r>
              <a:rPr lang="en-US" sz="3800" dirty="0"/>
              <a:t> add the edge (</a:t>
            </a:r>
            <a:r>
              <a:rPr lang="en-US" sz="3800" dirty="0" err="1"/>
              <a:t>i,j</a:t>
            </a:r>
            <a:r>
              <a:rPr lang="en-US" sz="3800" dirty="0"/>
              <a:t>) to the graph</a:t>
            </a:r>
          </a:p>
          <a:p>
            <a:pPr marL="0" indent="0">
              <a:buNone/>
            </a:pPr>
            <a:r>
              <a:rPr lang="en-US" sz="3800" dirty="0"/>
              <a:t>    </a:t>
            </a:r>
            <a:r>
              <a:rPr lang="en-US" sz="3800" i="1" dirty="0"/>
              <a:t>Delete(</a:t>
            </a:r>
            <a:r>
              <a:rPr lang="en-US" sz="3800" i="1" dirty="0" err="1"/>
              <a:t>i,j</a:t>
            </a:r>
            <a:r>
              <a:rPr lang="en-US" sz="3800" i="1" dirty="0"/>
              <a:t>)</a:t>
            </a:r>
            <a:r>
              <a:rPr lang="en-US" sz="3800" dirty="0"/>
              <a:t>; delete the edge (</a:t>
            </a:r>
            <a:r>
              <a:rPr lang="en-US" sz="3800" dirty="0" err="1"/>
              <a:t>i,j</a:t>
            </a:r>
            <a:r>
              <a:rPr lang="en-US" sz="3800" dirty="0"/>
              <a:t>)</a:t>
            </a:r>
          </a:p>
          <a:p>
            <a:pPr marL="0" indent="0">
              <a:buNone/>
            </a:pPr>
            <a:r>
              <a:rPr lang="en-US" sz="3800" dirty="0"/>
              <a:t>    </a:t>
            </a:r>
            <a:r>
              <a:rPr lang="en-US" sz="3800" i="1" dirty="0"/>
              <a:t>Degree(i); </a:t>
            </a:r>
            <a:r>
              <a:rPr lang="en-US" sz="3800" dirty="0"/>
              <a:t>return the degree of vertex i</a:t>
            </a:r>
          </a:p>
          <a:p>
            <a:pPr marL="0" indent="0">
              <a:buNone/>
            </a:pPr>
            <a:r>
              <a:rPr lang="en-US" sz="3800" dirty="0"/>
              <a:t>    </a:t>
            </a:r>
            <a:r>
              <a:rPr lang="en-US" sz="3800" i="1" dirty="0" err="1"/>
              <a:t>InDegree</a:t>
            </a:r>
            <a:r>
              <a:rPr lang="en-US" sz="3800" i="1" dirty="0"/>
              <a:t>(i);</a:t>
            </a:r>
            <a:r>
              <a:rPr lang="en-US" sz="3800" dirty="0"/>
              <a:t> synonym for degree</a:t>
            </a:r>
          </a:p>
          <a:p>
            <a:pPr marL="0" indent="0">
              <a:buNone/>
            </a:pPr>
            <a:r>
              <a:rPr lang="en-US" sz="3800" dirty="0"/>
              <a:t>    </a:t>
            </a:r>
            <a:r>
              <a:rPr lang="en-US" sz="3800" i="1" dirty="0" err="1"/>
              <a:t>OutDegree</a:t>
            </a:r>
            <a:r>
              <a:rPr lang="en-US" sz="3800" i="1" dirty="0"/>
              <a:t>(i);</a:t>
            </a:r>
            <a:r>
              <a:rPr lang="en-US" sz="3800" dirty="0"/>
              <a:t> synonym for degree</a:t>
            </a:r>
          </a:p>
          <a:p>
            <a:pPr marL="0" indent="0">
              <a:buNone/>
            </a:pPr>
            <a:r>
              <a:rPr lang="en-US" sz="3800" dirty="0"/>
              <a:t>}</a:t>
            </a:r>
            <a:endParaRPr lang="en-US" sz="3800" b="1" dirty="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27</a:t>
            </a:fld>
            <a:endParaRPr lang="en-US"/>
          </a:p>
        </p:txBody>
      </p:sp>
    </p:spTree>
    <p:extLst>
      <p:ext uri="{BB962C8B-B14F-4D97-AF65-F5344CB8AC3E}">
        <p14:creationId xmlns:p14="http://schemas.microsoft.com/office/powerpoint/2010/main" val="3408441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802341"/>
          </a:xfrm>
        </p:spPr>
        <p:txBody>
          <a:bodyPr/>
          <a:lstStyle/>
          <a:p>
            <a:r>
              <a:rPr lang="en-US" dirty="0"/>
              <a:t>ADT Digraph</a:t>
            </a:r>
          </a:p>
        </p:txBody>
      </p:sp>
      <p:sp>
        <p:nvSpPr>
          <p:cNvPr id="3" name="Content Placeholder 2"/>
          <p:cNvSpPr>
            <a:spLocks noGrp="1"/>
          </p:cNvSpPr>
          <p:nvPr>
            <p:ph idx="1"/>
          </p:nvPr>
        </p:nvSpPr>
        <p:spPr>
          <a:xfrm>
            <a:off x="457200" y="762000"/>
            <a:ext cx="8229600" cy="6096000"/>
          </a:xfrm>
        </p:spPr>
        <p:txBody>
          <a:bodyPr>
            <a:normAutofit fontScale="77500" lnSpcReduction="20000"/>
          </a:bodyPr>
          <a:lstStyle/>
          <a:p>
            <a:pPr marL="0" indent="0">
              <a:buNone/>
            </a:pPr>
            <a:r>
              <a:rPr lang="en-US" b="1" dirty="0" err="1"/>
              <a:t>AbstractDataType</a:t>
            </a:r>
            <a:r>
              <a:rPr lang="en-US" b="1" dirty="0"/>
              <a:t> </a:t>
            </a:r>
            <a:r>
              <a:rPr lang="en-US" dirty="0"/>
              <a:t> Graph</a:t>
            </a:r>
          </a:p>
          <a:p>
            <a:pPr marL="0" indent="0">
              <a:buNone/>
            </a:pPr>
            <a:r>
              <a:rPr lang="en-US" dirty="0"/>
              <a:t>{</a:t>
            </a:r>
          </a:p>
          <a:p>
            <a:pPr marL="0" indent="0">
              <a:buNone/>
            </a:pPr>
            <a:r>
              <a:rPr lang="en-US" dirty="0"/>
              <a:t>  </a:t>
            </a:r>
            <a:r>
              <a:rPr lang="en-US" b="1" dirty="0"/>
              <a:t>instances</a:t>
            </a:r>
            <a:endParaRPr lang="en-US" dirty="0"/>
          </a:p>
          <a:p>
            <a:pPr marL="0" indent="0">
              <a:buNone/>
            </a:pPr>
            <a:r>
              <a:rPr lang="en-US" dirty="0"/>
              <a:t>     a set V of vertices and a set of E of edges</a:t>
            </a:r>
            <a:endParaRPr lang="en-US" b="1" dirty="0"/>
          </a:p>
          <a:p>
            <a:pPr marL="0" indent="0">
              <a:buNone/>
            </a:pPr>
            <a:r>
              <a:rPr lang="en-US" b="1" dirty="0"/>
              <a:t>  operations</a:t>
            </a:r>
          </a:p>
          <a:p>
            <a:pPr marL="0" indent="0">
              <a:buNone/>
            </a:pPr>
            <a:r>
              <a:rPr lang="en-US" b="1" dirty="0"/>
              <a:t>   </a:t>
            </a:r>
            <a:r>
              <a:rPr lang="en-US" dirty="0"/>
              <a:t> </a:t>
            </a:r>
            <a:r>
              <a:rPr lang="en-US" i="1" dirty="0"/>
              <a:t>Create(n)</a:t>
            </a:r>
            <a:r>
              <a:rPr lang="en-US" dirty="0"/>
              <a:t> create an undirected graph with n vertices and no edges</a:t>
            </a:r>
          </a:p>
          <a:p>
            <a:pPr marL="0" indent="0">
              <a:buNone/>
            </a:pPr>
            <a:r>
              <a:rPr lang="en-US" dirty="0"/>
              <a:t>    </a:t>
            </a:r>
            <a:r>
              <a:rPr lang="en-US" i="1" dirty="0"/>
              <a:t>Exist(</a:t>
            </a:r>
            <a:r>
              <a:rPr lang="en-US" i="1" dirty="0" err="1"/>
              <a:t>i,j</a:t>
            </a:r>
            <a:r>
              <a:rPr lang="en-US" i="1" dirty="0"/>
              <a:t>)</a:t>
            </a:r>
            <a:r>
              <a:rPr lang="en-US" dirty="0"/>
              <a:t> returns true if edge (</a:t>
            </a:r>
            <a:r>
              <a:rPr lang="en-US" dirty="0" err="1"/>
              <a:t>i,j</a:t>
            </a:r>
            <a:r>
              <a:rPr lang="en-US" dirty="0"/>
              <a:t>) exists and false otherwise</a:t>
            </a:r>
          </a:p>
          <a:p>
            <a:pPr marL="0" indent="0">
              <a:buNone/>
            </a:pPr>
            <a:r>
              <a:rPr lang="en-US" dirty="0"/>
              <a:t>    </a:t>
            </a:r>
            <a:r>
              <a:rPr lang="en-US" i="1" dirty="0"/>
              <a:t>Edges()</a:t>
            </a:r>
            <a:r>
              <a:rPr lang="en-US" dirty="0"/>
              <a:t>, return the number of vertices in the graph</a:t>
            </a:r>
          </a:p>
          <a:p>
            <a:pPr marL="0" indent="0">
              <a:buNone/>
            </a:pPr>
            <a:r>
              <a:rPr lang="en-US" dirty="0"/>
              <a:t>    </a:t>
            </a:r>
            <a:r>
              <a:rPr lang="en-US" i="1" dirty="0" err="1"/>
              <a:t>Verticies</a:t>
            </a:r>
            <a:r>
              <a:rPr lang="en-US" i="1" dirty="0"/>
              <a:t>();</a:t>
            </a:r>
            <a:r>
              <a:rPr lang="en-US" dirty="0"/>
              <a:t> return the number of vertices in the graph</a:t>
            </a:r>
          </a:p>
          <a:p>
            <a:pPr marL="0" indent="0">
              <a:buNone/>
            </a:pPr>
            <a:r>
              <a:rPr lang="en-US" dirty="0"/>
              <a:t>    </a:t>
            </a:r>
            <a:r>
              <a:rPr lang="en-US" i="1" dirty="0"/>
              <a:t>Add(</a:t>
            </a:r>
            <a:r>
              <a:rPr lang="en-US" i="1" dirty="0" err="1"/>
              <a:t>i,j</a:t>
            </a:r>
            <a:r>
              <a:rPr lang="en-US" i="1" dirty="0"/>
              <a:t>);</a:t>
            </a:r>
            <a:r>
              <a:rPr lang="en-US" dirty="0"/>
              <a:t> add the edge (</a:t>
            </a:r>
            <a:r>
              <a:rPr lang="en-US" dirty="0" err="1"/>
              <a:t>i,j</a:t>
            </a:r>
            <a:r>
              <a:rPr lang="en-US" dirty="0"/>
              <a:t>) to the graph</a:t>
            </a:r>
          </a:p>
          <a:p>
            <a:pPr marL="0" indent="0">
              <a:buNone/>
            </a:pPr>
            <a:r>
              <a:rPr lang="en-US" dirty="0"/>
              <a:t>    </a:t>
            </a:r>
            <a:r>
              <a:rPr lang="en-US" i="1" dirty="0"/>
              <a:t>Delete(</a:t>
            </a:r>
            <a:r>
              <a:rPr lang="en-US" i="1" dirty="0" err="1"/>
              <a:t>i,j</a:t>
            </a:r>
            <a:r>
              <a:rPr lang="en-US" i="1" dirty="0"/>
              <a:t>)</a:t>
            </a:r>
            <a:r>
              <a:rPr lang="en-US" dirty="0"/>
              <a:t>; delete the edge (</a:t>
            </a:r>
            <a:r>
              <a:rPr lang="en-US" dirty="0" err="1"/>
              <a:t>i,j</a:t>
            </a:r>
            <a:r>
              <a:rPr lang="en-US" dirty="0"/>
              <a:t>)</a:t>
            </a:r>
          </a:p>
          <a:p>
            <a:pPr marL="0" indent="0">
              <a:buNone/>
            </a:pPr>
            <a:r>
              <a:rPr lang="en-US" i="1" dirty="0"/>
              <a:t>    </a:t>
            </a:r>
            <a:r>
              <a:rPr lang="en-US" i="1" dirty="0" err="1"/>
              <a:t>InDegree</a:t>
            </a:r>
            <a:r>
              <a:rPr lang="en-US" i="1" dirty="0"/>
              <a:t>(i);</a:t>
            </a:r>
            <a:r>
              <a:rPr lang="en-US" dirty="0"/>
              <a:t> return the in-degree of vertex i</a:t>
            </a:r>
          </a:p>
          <a:p>
            <a:pPr marL="0" indent="0">
              <a:buNone/>
            </a:pPr>
            <a:r>
              <a:rPr lang="en-US" dirty="0"/>
              <a:t>    </a:t>
            </a:r>
            <a:r>
              <a:rPr lang="en-US" i="1" dirty="0" err="1"/>
              <a:t>OutDegree</a:t>
            </a:r>
            <a:r>
              <a:rPr lang="en-US" i="1" dirty="0"/>
              <a:t>(i);</a:t>
            </a:r>
            <a:r>
              <a:rPr lang="en-US" dirty="0"/>
              <a:t> return the out-degree of vertex i</a:t>
            </a:r>
          </a:p>
          <a:p>
            <a:pPr marL="0" indent="0">
              <a:buNone/>
            </a:pPr>
            <a:r>
              <a:rPr lang="en-US" dirty="0"/>
              <a:t>}</a:t>
            </a:r>
            <a:endParaRPr lang="en-US" b="1" dirty="0"/>
          </a:p>
          <a:p>
            <a:pPr marL="0" indent="0">
              <a:buNone/>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28</a:t>
            </a:fld>
            <a:endParaRPr lang="en-US"/>
          </a:p>
        </p:txBody>
      </p:sp>
    </p:spTree>
    <p:extLst>
      <p:ext uri="{BB962C8B-B14F-4D97-AF65-F5344CB8AC3E}">
        <p14:creationId xmlns:p14="http://schemas.microsoft.com/office/powerpoint/2010/main" val="34695041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802341"/>
          </a:xfrm>
        </p:spPr>
        <p:txBody>
          <a:bodyPr/>
          <a:lstStyle/>
          <a:p>
            <a:r>
              <a:rPr lang="en-US" dirty="0"/>
              <a:t>Adjacency Matrix</a:t>
            </a:r>
          </a:p>
        </p:txBody>
      </p:sp>
      <p:sp>
        <p:nvSpPr>
          <p:cNvPr id="3" name="Content Placeholder 2"/>
          <p:cNvSpPr>
            <a:spLocks noGrp="1"/>
          </p:cNvSpPr>
          <p:nvPr>
            <p:ph idx="1"/>
          </p:nvPr>
        </p:nvSpPr>
        <p:spPr>
          <a:xfrm>
            <a:off x="457200" y="838200"/>
            <a:ext cx="8229600" cy="6019800"/>
          </a:xfrm>
        </p:spPr>
        <p:txBody>
          <a:bodyPr/>
          <a:lstStyle/>
          <a:p>
            <a:pPr marL="0" indent="0">
              <a:buNone/>
            </a:pPr>
            <a:r>
              <a:rPr lang="en-US" dirty="0"/>
              <a:t>The </a:t>
            </a:r>
            <a:r>
              <a:rPr lang="en-US" b="1" dirty="0"/>
              <a:t>Adjacency matrix</a:t>
            </a:r>
            <a:r>
              <a:rPr lang="en-US" dirty="0"/>
              <a:t> of an n-vertex graph </a:t>
            </a:r>
          </a:p>
          <a:p>
            <a:pPr marL="0" indent="0">
              <a:buNone/>
            </a:pPr>
            <a:r>
              <a:rPr lang="en-US" dirty="0"/>
              <a:t>G= (V,E) is an n x n matrix</a:t>
            </a:r>
            <a:r>
              <a:rPr lang="en-US" b="1" dirty="0"/>
              <a:t> </a:t>
            </a:r>
            <a:r>
              <a:rPr lang="en-US" i="1" dirty="0"/>
              <a:t>A</a:t>
            </a:r>
            <a:r>
              <a:rPr lang="en-US" b="1" dirty="0"/>
              <a:t>. </a:t>
            </a:r>
            <a:r>
              <a:rPr lang="en-US" dirty="0"/>
              <a:t> Each element of </a:t>
            </a:r>
            <a:r>
              <a:rPr lang="en-US" i="1" dirty="0"/>
              <a:t>A</a:t>
            </a:r>
            <a:r>
              <a:rPr lang="en-US" dirty="0"/>
              <a:t> is either zero or one. We shall assume that </a:t>
            </a:r>
          </a:p>
          <a:p>
            <a:pPr marL="0" indent="0">
              <a:buNone/>
            </a:pPr>
            <a:r>
              <a:rPr lang="en-US" dirty="0"/>
              <a:t>V = {1,2,…,n}.  If G is an undirected graph, then the elements of A are defined as follows:</a:t>
            </a:r>
          </a:p>
          <a:p>
            <a:pPr marL="0" indent="0">
              <a:buNone/>
            </a:pPr>
            <a:endParaRPr lang="en-US" dirty="0"/>
          </a:p>
          <a:p>
            <a:pPr marL="0" indent="0">
              <a:buNone/>
            </a:pPr>
            <a:r>
              <a:rPr lang="en-US" dirty="0"/>
              <a:t>If G is a digraph, then the elements of </a:t>
            </a:r>
            <a:r>
              <a:rPr lang="en-US" i="1" dirty="0"/>
              <a:t>A</a:t>
            </a:r>
            <a:r>
              <a:rPr lang="en-US" dirty="0"/>
              <a:t> are defined as follows:</a:t>
            </a:r>
          </a:p>
          <a:p>
            <a:pPr marL="0" indent="0">
              <a:buNone/>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29</a:t>
            </a:fld>
            <a:endParaRPr lang="en-US"/>
          </a:p>
        </p:txBody>
      </p:sp>
      <p:graphicFrame>
        <p:nvGraphicFramePr>
          <p:cNvPr id="8" name="Object 7"/>
          <p:cNvGraphicFramePr>
            <a:graphicFrameLocks noChangeAspect="1"/>
          </p:cNvGraphicFramePr>
          <p:nvPr>
            <p:extLst>
              <p:ext uri="{D42A27DB-BD31-4B8C-83A1-F6EECF244321}">
                <p14:modId xmlns:p14="http://schemas.microsoft.com/office/powerpoint/2010/main" val="621631625"/>
              </p:ext>
            </p:extLst>
          </p:nvPr>
        </p:nvGraphicFramePr>
        <p:xfrm>
          <a:off x="2362200" y="3505200"/>
          <a:ext cx="3759200" cy="685800"/>
        </p:xfrm>
        <a:graphic>
          <a:graphicData uri="http://schemas.openxmlformats.org/presentationml/2006/ole">
            <mc:AlternateContent xmlns:mc="http://schemas.openxmlformats.org/markup-compatibility/2006">
              <mc:Choice xmlns:v="urn:schemas-microsoft-com:vml" Requires="v">
                <p:oleObj spid="_x0000_s13351" name="Equation" r:id="rId3" imgW="3759200" imgH="685800" progId="">
                  <p:embed/>
                </p:oleObj>
              </mc:Choice>
              <mc:Fallback>
                <p:oleObj name="Equation" r:id="rId3" imgW="3759200" imgH="685800" progId="">
                  <p:embed/>
                  <p:pic>
                    <p:nvPicPr>
                      <p:cNvPr id="0" name="Object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3505200"/>
                        <a:ext cx="375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 name="Object 8"/>
          <p:cNvGraphicFramePr>
            <a:graphicFrameLocks noChangeAspect="1"/>
          </p:cNvGraphicFramePr>
          <p:nvPr>
            <p:extLst>
              <p:ext uri="{D42A27DB-BD31-4B8C-83A1-F6EECF244321}">
                <p14:modId xmlns:p14="http://schemas.microsoft.com/office/powerpoint/2010/main" val="1391252869"/>
              </p:ext>
            </p:extLst>
          </p:nvPr>
        </p:nvGraphicFramePr>
        <p:xfrm>
          <a:off x="2971800" y="5257800"/>
          <a:ext cx="2578100" cy="685800"/>
        </p:xfrm>
        <a:graphic>
          <a:graphicData uri="http://schemas.openxmlformats.org/presentationml/2006/ole">
            <mc:AlternateContent xmlns:mc="http://schemas.openxmlformats.org/markup-compatibility/2006">
              <mc:Choice xmlns:v="urn:schemas-microsoft-com:vml" Requires="v">
                <p:oleObj spid="_x0000_s13352" name="Equation" r:id="rId5" imgW="2578100" imgH="685800" progId="">
                  <p:embed/>
                </p:oleObj>
              </mc:Choice>
              <mc:Fallback>
                <p:oleObj name="Equation" r:id="rId5" imgW="2578100" imgH="685800" progId="">
                  <p:embed/>
                  <p:pic>
                    <p:nvPicPr>
                      <p:cNvPr id="0" name="Object 1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5257800"/>
                        <a:ext cx="25781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368033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Graphs</a:t>
            </a:r>
          </a:p>
        </p:txBody>
      </p:sp>
      <p:sp>
        <p:nvSpPr>
          <p:cNvPr id="3" name="Content Placeholder 2"/>
          <p:cNvSpPr>
            <a:spLocks noGrp="1"/>
          </p:cNvSpPr>
          <p:nvPr>
            <p:ph idx="1"/>
          </p:nvPr>
        </p:nvSpPr>
        <p:spPr/>
        <p:txBody>
          <a:bodyPr/>
          <a:lstStyle/>
          <a:p>
            <a:pPr marL="0" indent="0">
              <a:buNone/>
            </a:pPr>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50" y="1509713"/>
            <a:ext cx="7808913" cy="38385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lstStyle/>
          <a:p>
            <a:fld id="{FE140605-A946-4158-B610-566C215CABE0}" type="slidenum">
              <a:rPr lang="en-US" smtClean="0"/>
              <a:t>3</a:t>
            </a:fld>
            <a:endParaRPr lang="en-US"/>
          </a:p>
        </p:txBody>
      </p:sp>
    </p:spTree>
    <p:extLst>
      <p:ext uri="{BB962C8B-B14F-4D97-AF65-F5344CB8AC3E}">
        <p14:creationId xmlns:p14="http://schemas.microsoft.com/office/powerpoint/2010/main" val="35720635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Matrix Examples</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30</a:t>
            </a:fld>
            <a:endParaRPr lang="en-US"/>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6263" y="1776413"/>
            <a:ext cx="7989887" cy="330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382751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Properties of the Adjacency Matrix</a:t>
            </a:r>
          </a:p>
        </p:txBody>
      </p:sp>
      <p:sp>
        <p:nvSpPr>
          <p:cNvPr id="3" name="Content Placeholder 2"/>
          <p:cNvSpPr>
            <a:spLocks noGrp="1"/>
          </p:cNvSpPr>
          <p:nvPr>
            <p:ph idx="1"/>
          </p:nvPr>
        </p:nvSpPr>
        <p:spPr>
          <a:xfrm>
            <a:off x="457200" y="838200"/>
            <a:ext cx="8229600" cy="6019800"/>
          </a:xfrm>
        </p:spPr>
        <p:txBody>
          <a:bodyPr/>
          <a:lstStyle/>
          <a:p>
            <a:pPr>
              <a:buFontTx/>
              <a:buChar char="•"/>
            </a:pPr>
            <a:r>
              <a:rPr lang="en-US" dirty="0"/>
              <a:t>A(</a:t>
            </a:r>
            <a:r>
              <a:rPr lang="en-US" dirty="0" err="1"/>
              <a:t>i,j</a:t>
            </a:r>
            <a:r>
              <a:rPr lang="en-US" dirty="0"/>
              <a:t>) = 0 if graph has no edges.</a:t>
            </a:r>
          </a:p>
          <a:p>
            <a:pPr>
              <a:buFontTx/>
              <a:buChar char="•"/>
            </a:pPr>
            <a:r>
              <a:rPr lang="en-US" dirty="0"/>
              <a:t>The adjacency matrix of an undirected graph is symmetric.  That is , A(</a:t>
            </a:r>
            <a:r>
              <a:rPr lang="en-US" dirty="0" err="1"/>
              <a:t>i,j</a:t>
            </a:r>
            <a:r>
              <a:rPr lang="en-US" dirty="0"/>
              <a:t>) = A(</a:t>
            </a:r>
            <a:r>
              <a:rPr lang="en-US" dirty="0" err="1"/>
              <a:t>j,i</a:t>
            </a:r>
            <a:r>
              <a:rPr lang="en-US" dirty="0"/>
              <a:t>), 1 </a:t>
            </a:r>
            <a:r>
              <a:rPr lang="en-US" u="sng" dirty="0"/>
              <a:t>&lt;</a:t>
            </a:r>
            <a:r>
              <a:rPr lang="en-US" dirty="0"/>
              <a:t> i </a:t>
            </a:r>
            <a:r>
              <a:rPr lang="en-US" u="sng" dirty="0"/>
              <a:t>&lt;</a:t>
            </a:r>
            <a:r>
              <a:rPr lang="en-US" dirty="0"/>
              <a:t> n, 1 </a:t>
            </a:r>
            <a:r>
              <a:rPr lang="en-US" u="sng" dirty="0"/>
              <a:t>&lt; </a:t>
            </a:r>
            <a:r>
              <a:rPr lang="en-US" dirty="0"/>
              <a:t> j </a:t>
            </a:r>
            <a:r>
              <a:rPr lang="en-US" u="sng" dirty="0"/>
              <a:t>&lt;</a:t>
            </a:r>
            <a:r>
              <a:rPr lang="en-US" dirty="0"/>
              <a:t> n.</a:t>
            </a:r>
          </a:p>
          <a:p>
            <a:pPr>
              <a:buFontTx/>
              <a:buChar char="•"/>
            </a:pPr>
            <a:r>
              <a:rPr lang="en-US" dirty="0"/>
              <a:t>For an n-vertex undirected graph, recall (d</a:t>
            </a:r>
            <a:r>
              <a:rPr lang="en-US" baseline="-25000" dirty="0"/>
              <a:t>i</a:t>
            </a:r>
            <a:r>
              <a:rPr lang="en-US" dirty="0"/>
              <a:t> is the degree of vertex i.)</a:t>
            </a:r>
          </a:p>
          <a:p>
            <a:pPr>
              <a:buFontTx/>
              <a:buChar char="•"/>
            </a:pPr>
            <a:endParaRPr lang="en-US" dirty="0"/>
          </a:p>
          <a:p>
            <a:pPr>
              <a:buFontTx/>
              <a:buChar char="•"/>
            </a:pPr>
            <a:r>
              <a:rPr lang="en-US" dirty="0"/>
              <a:t>For an n vertex digraph </a:t>
            </a:r>
          </a:p>
          <a:p>
            <a:pPr>
              <a:buFontTx/>
              <a:buChar char="•"/>
            </a:pPr>
            <a:endParaRPr lang="en-US" dirty="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31</a:t>
            </a:fld>
            <a:endParaRPr lang="en-US"/>
          </a:p>
        </p:txBody>
      </p:sp>
      <p:graphicFrame>
        <p:nvGraphicFramePr>
          <p:cNvPr id="5" name="Object 10"/>
          <p:cNvGraphicFramePr>
            <a:graphicFrameLocks noChangeAspect="1"/>
          </p:cNvGraphicFramePr>
          <p:nvPr>
            <p:extLst>
              <p:ext uri="{D42A27DB-BD31-4B8C-83A1-F6EECF244321}">
                <p14:modId xmlns:p14="http://schemas.microsoft.com/office/powerpoint/2010/main" val="518706589"/>
              </p:ext>
            </p:extLst>
          </p:nvPr>
        </p:nvGraphicFramePr>
        <p:xfrm>
          <a:off x="2743200" y="4038600"/>
          <a:ext cx="2476500" cy="635000"/>
        </p:xfrm>
        <a:graphic>
          <a:graphicData uri="http://schemas.openxmlformats.org/presentationml/2006/ole">
            <mc:AlternateContent xmlns:mc="http://schemas.openxmlformats.org/markup-compatibility/2006">
              <mc:Choice xmlns:v="urn:schemas-microsoft-com:vml" Requires="v">
                <p:oleObj spid="_x0000_s15392" name="Equation" r:id="rId3" imgW="2476500" imgH="635000" progId="">
                  <p:embed/>
                </p:oleObj>
              </mc:Choice>
              <mc:Fallback>
                <p:oleObj name="Equation" r:id="rId3" imgW="2476500" imgH="6350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43200" y="4038600"/>
                        <a:ext cx="24765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11"/>
          <p:cNvGraphicFramePr>
            <a:graphicFrameLocks noChangeAspect="1"/>
          </p:cNvGraphicFramePr>
          <p:nvPr>
            <p:extLst>
              <p:ext uri="{D42A27DB-BD31-4B8C-83A1-F6EECF244321}">
                <p14:modId xmlns:p14="http://schemas.microsoft.com/office/powerpoint/2010/main" val="3542755153"/>
              </p:ext>
            </p:extLst>
          </p:nvPr>
        </p:nvGraphicFramePr>
        <p:xfrm>
          <a:off x="2057400" y="5334000"/>
          <a:ext cx="3911600" cy="635000"/>
        </p:xfrm>
        <a:graphic>
          <a:graphicData uri="http://schemas.openxmlformats.org/presentationml/2006/ole">
            <mc:AlternateContent xmlns:mc="http://schemas.openxmlformats.org/markup-compatibility/2006">
              <mc:Choice xmlns:v="urn:schemas-microsoft-com:vml" Requires="v">
                <p:oleObj spid="_x0000_s15393" name="Equation" r:id="rId5" imgW="3911600" imgH="635000" progId="">
                  <p:embed/>
                </p:oleObj>
              </mc:Choice>
              <mc:Fallback>
                <p:oleObj name="Equation" r:id="rId5" imgW="3911600" imgH="635000" progId="">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5334000"/>
                        <a:ext cx="39116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81320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Mapping the Adjacency Matrix </a:t>
            </a:r>
            <a:br>
              <a:rPr lang="en-US" dirty="0"/>
            </a:br>
            <a:r>
              <a:rPr lang="en-US" dirty="0"/>
              <a:t>into an Array</a:t>
            </a:r>
          </a:p>
        </p:txBody>
      </p:sp>
      <p:sp>
        <p:nvSpPr>
          <p:cNvPr id="3" name="Content Placeholder 2"/>
          <p:cNvSpPr>
            <a:spLocks noGrp="1"/>
          </p:cNvSpPr>
          <p:nvPr>
            <p:ph idx="1"/>
          </p:nvPr>
        </p:nvSpPr>
        <p:spPr/>
        <p:txBody>
          <a:bodyPr>
            <a:normAutofit fontScale="92500" lnSpcReduction="10000"/>
          </a:bodyPr>
          <a:lstStyle/>
          <a:p>
            <a:r>
              <a:rPr lang="en-US" dirty="0"/>
              <a:t>The n x n adjacency can be mapped into an (n+1) x (n+1) matrix (if start counting at 1)  The array can be mapped into an n x n if map the </a:t>
            </a:r>
            <a:r>
              <a:rPr lang="en-US" dirty="0" err="1"/>
              <a:t>i</a:t>
            </a:r>
            <a:r>
              <a:rPr lang="en-US" baseline="30000" dirty="0" err="1"/>
              <a:t>th</a:t>
            </a:r>
            <a:r>
              <a:rPr lang="en-US" dirty="0"/>
              <a:t> element into the index i –1.  For undirected graphs, ½ the information is redundant since </a:t>
            </a:r>
            <a:br>
              <a:rPr lang="en-US" dirty="0"/>
            </a:br>
            <a:r>
              <a:rPr lang="en-US" dirty="0"/>
              <a:t>A(</a:t>
            </a:r>
            <a:r>
              <a:rPr lang="en-US" dirty="0" err="1"/>
              <a:t>i,j</a:t>
            </a:r>
            <a:r>
              <a:rPr lang="en-US" dirty="0"/>
              <a:t>) = A(</a:t>
            </a:r>
            <a:r>
              <a:rPr lang="en-US" dirty="0" err="1"/>
              <a:t>j,i</a:t>
            </a:r>
            <a:r>
              <a:rPr lang="en-US" dirty="0"/>
              <a:t>) hence only the top half of the matrix is needed.  If there are no loops then the main diagonal is always 0 so that is also redundant.  A further reduction can be made by using only 1 bit for storage so each entry contains 16 entries.</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32</a:t>
            </a:fld>
            <a:endParaRPr lang="en-US"/>
          </a:p>
        </p:txBody>
      </p:sp>
    </p:spTree>
    <p:extLst>
      <p:ext uri="{BB962C8B-B14F-4D97-AF65-F5344CB8AC3E}">
        <p14:creationId xmlns:p14="http://schemas.microsoft.com/office/powerpoint/2010/main" val="3689308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Adjacency Matrix Time Analysis </a:t>
            </a:r>
          </a:p>
        </p:txBody>
      </p:sp>
      <p:sp>
        <p:nvSpPr>
          <p:cNvPr id="3" name="Content Placeholder 2"/>
          <p:cNvSpPr>
            <a:spLocks noGrp="1"/>
          </p:cNvSpPr>
          <p:nvPr>
            <p:ph idx="1"/>
          </p:nvPr>
        </p:nvSpPr>
        <p:spPr/>
        <p:txBody>
          <a:bodyPr/>
          <a:lstStyle/>
          <a:p>
            <a:pPr marL="0" indent="0">
              <a:buNone/>
            </a:pPr>
            <a:r>
              <a:rPr lang="en-US" dirty="0"/>
              <a:t>To determine if there is an edge from i to j or add or delete an edge takes </a:t>
            </a:r>
            <a:r>
              <a:rPr lang="en-US" dirty="0">
                <a:latin typeface="Symbol" pitchFamily="18" charset="2"/>
              </a:rPr>
              <a:t>Q</a:t>
            </a:r>
            <a:r>
              <a:rPr lang="en-US" dirty="0"/>
              <a:t>(1). To determine the degree of a vertex is </a:t>
            </a:r>
            <a:r>
              <a:rPr lang="en-US" dirty="0">
                <a:latin typeface="Symbol" pitchFamily="18" charset="2"/>
              </a:rPr>
              <a:t>Q</a:t>
            </a:r>
            <a:r>
              <a:rPr lang="en-US" dirty="0"/>
              <a:t>(n)</a:t>
            </a:r>
            <a:endParaRPr lang="en-US" b="1" dirty="0"/>
          </a:p>
        </p:txBody>
      </p:sp>
      <p:sp>
        <p:nvSpPr>
          <p:cNvPr id="4" name="Slide Number Placeholder 3"/>
          <p:cNvSpPr>
            <a:spLocks noGrp="1"/>
          </p:cNvSpPr>
          <p:nvPr>
            <p:ph type="sldNum" sz="quarter" idx="12"/>
          </p:nvPr>
        </p:nvSpPr>
        <p:spPr/>
        <p:txBody>
          <a:bodyPr/>
          <a:lstStyle/>
          <a:p>
            <a:fld id="{FE140605-A946-4158-B610-566C215CABE0}" type="slidenum">
              <a:rPr lang="en-US" smtClean="0"/>
              <a:t>33</a:t>
            </a:fld>
            <a:endParaRPr lang="en-US"/>
          </a:p>
        </p:txBody>
      </p:sp>
    </p:spTree>
    <p:extLst>
      <p:ext uri="{BB962C8B-B14F-4D97-AF65-F5344CB8AC3E}">
        <p14:creationId xmlns:p14="http://schemas.microsoft.com/office/powerpoint/2010/main" val="18538559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406" y="0"/>
            <a:ext cx="8229600" cy="838200"/>
          </a:xfrm>
        </p:spPr>
        <p:txBody>
          <a:bodyPr/>
          <a:lstStyle/>
          <a:p>
            <a:r>
              <a:rPr lang="en-US" dirty="0"/>
              <a:t>Linked Adjacency Lists</a:t>
            </a:r>
          </a:p>
        </p:txBody>
      </p:sp>
      <p:sp>
        <p:nvSpPr>
          <p:cNvPr id="3" name="Content Placeholder 2"/>
          <p:cNvSpPr>
            <a:spLocks noGrp="1"/>
          </p:cNvSpPr>
          <p:nvPr>
            <p:ph idx="1"/>
          </p:nvPr>
        </p:nvSpPr>
        <p:spPr>
          <a:xfrm>
            <a:off x="456406" y="776661"/>
            <a:ext cx="8229600" cy="6081339"/>
          </a:xfrm>
        </p:spPr>
        <p:txBody>
          <a:bodyPr/>
          <a:lstStyle/>
          <a:p>
            <a:pPr>
              <a:buFontTx/>
              <a:buChar char="•"/>
            </a:pPr>
            <a:r>
              <a:rPr lang="en-US" dirty="0"/>
              <a:t>In this case each adjacency list is maintained  as chain.</a:t>
            </a:r>
          </a:p>
          <a:p>
            <a:pPr>
              <a:buFontTx/>
              <a:buChar char="•"/>
            </a:pPr>
            <a:r>
              <a:rPr lang="en-US" dirty="0"/>
              <a:t>If each pointer is 2 bytes, the space is 2(n+m+1) m = 2e,  for undirected graph and e for a directed graph</a:t>
            </a:r>
          </a:p>
          <a:p>
            <a:pPr>
              <a:buFontTx/>
              <a:buChar char="•"/>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34</a:t>
            </a:fld>
            <a:endParaRPr lang="en-US"/>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799" y="3429000"/>
            <a:ext cx="6719411" cy="3429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59307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Linked Adjacency Lists Time Analysis </a:t>
            </a:r>
          </a:p>
        </p:txBody>
      </p:sp>
      <p:sp>
        <p:nvSpPr>
          <p:cNvPr id="3" name="Content Placeholder 2"/>
          <p:cNvSpPr>
            <a:spLocks noGrp="1"/>
          </p:cNvSpPr>
          <p:nvPr>
            <p:ph idx="1"/>
          </p:nvPr>
        </p:nvSpPr>
        <p:spPr/>
        <p:txBody>
          <a:bodyPr/>
          <a:lstStyle/>
          <a:p>
            <a:r>
              <a:rPr lang="en-US" dirty="0"/>
              <a:t>This provides easy addition and deletion of edges.</a:t>
            </a:r>
          </a:p>
          <a:p>
            <a:r>
              <a:rPr lang="en-US" dirty="0"/>
              <a:t>The time is related to the length of the list for each vertex.</a:t>
            </a:r>
            <a:endParaRPr lang="en-US" b="1" dirty="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35</a:t>
            </a:fld>
            <a:endParaRPr lang="en-US"/>
          </a:p>
        </p:txBody>
      </p:sp>
    </p:spTree>
    <p:extLst>
      <p:ext uri="{BB962C8B-B14F-4D97-AF65-F5344CB8AC3E}">
        <p14:creationId xmlns:p14="http://schemas.microsoft.com/office/powerpoint/2010/main" val="4039980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Representation of Networks (matrix)</a:t>
            </a:r>
          </a:p>
        </p:txBody>
      </p:sp>
      <p:sp>
        <p:nvSpPr>
          <p:cNvPr id="3" name="Content Placeholder 2"/>
          <p:cNvSpPr>
            <a:spLocks noGrp="1"/>
          </p:cNvSpPr>
          <p:nvPr>
            <p:ph idx="1"/>
          </p:nvPr>
        </p:nvSpPr>
        <p:spPr/>
        <p:txBody>
          <a:bodyPr/>
          <a:lstStyle/>
          <a:p>
            <a:pPr>
              <a:buFontTx/>
              <a:buChar char="•"/>
            </a:pPr>
            <a:r>
              <a:rPr lang="en-US" dirty="0"/>
              <a:t>Instead of an Adjacency List we can put the add an extra field for each node in the list to hold the weight</a:t>
            </a:r>
          </a:p>
          <a:p>
            <a:pPr>
              <a:buFontTx/>
              <a:buChar char="•"/>
            </a:pPr>
            <a:r>
              <a:rPr lang="en-US" dirty="0"/>
              <a:t>The </a:t>
            </a:r>
            <a:r>
              <a:rPr lang="en-US" dirty="0">
                <a:sym typeface="Symbol" pitchFamily="18" charset="2"/>
              </a:rPr>
              <a:t> indicates no edge.</a:t>
            </a:r>
            <a:r>
              <a:rPr lang="en-US" dirty="0"/>
              <a:t> </a:t>
            </a:r>
          </a:p>
          <a:p>
            <a:pPr>
              <a:buFontTx/>
              <a:buChar char="•"/>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36</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575" y="3868998"/>
            <a:ext cx="7820026" cy="298900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94604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 Time Analysis </a:t>
            </a:r>
          </a:p>
        </p:txBody>
      </p:sp>
      <p:sp>
        <p:nvSpPr>
          <p:cNvPr id="3" name="Content Placeholder 2"/>
          <p:cNvSpPr>
            <a:spLocks noGrp="1"/>
          </p:cNvSpPr>
          <p:nvPr>
            <p:ph idx="1"/>
          </p:nvPr>
        </p:nvSpPr>
        <p:spPr/>
        <p:txBody>
          <a:bodyPr/>
          <a:lstStyle/>
          <a:p>
            <a:pPr marL="0" indent="0">
              <a:buNone/>
            </a:pPr>
            <a:r>
              <a:rPr lang="en-US" dirty="0"/>
              <a:t>Again time for insert or delete is O(1) but finding the degree takes longer.</a:t>
            </a:r>
            <a:endParaRPr lang="en-US" b="1" dirty="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37</a:t>
            </a:fld>
            <a:endParaRPr lang="en-US"/>
          </a:p>
        </p:txBody>
      </p:sp>
    </p:spTree>
    <p:extLst>
      <p:ext uri="{BB962C8B-B14F-4D97-AF65-F5344CB8AC3E}">
        <p14:creationId xmlns:p14="http://schemas.microsoft.com/office/powerpoint/2010/main" val="28749290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Representation of Networks (list)</a:t>
            </a:r>
          </a:p>
        </p:txBody>
      </p:sp>
      <p:sp>
        <p:nvSpPr>
          <p:cNvPr id="3" name="Content Placeholder 2"/>
          <p:cNvSpPr>
            <a:spLocks noGrp="1"/>
          </p:cNvSpPr>
          <p:nvPr>
            <p:ph idx="1"/>
          </p:nvPr>
        </p:nvSpPr>
        <p:spPr/>
        <p:txBody>
          <a:bodyPr/>
          <a:lstStyle/>
          <a:p>
            <a:pPr>
              <a:buFontTx/>
              <a:buChar char="•"/>
            </a:pPr>
            <a:r>
              <a:rPr lang="en-US" dirty="0"/>
              <a:t>Networks (weighted graphs) are represented using extensions of the previous schemes . 1</a:t>
            </a:r>
            <a:r>
              <a:rPr lang="en-US" baseline="30000" dirty="0"/>
              <a:t>st</a:t>
            </a:r>
            <a:r>
              <a:rPr lang="en-US" dirty="0"/>
              <a:t> is the edge, 2</a:t>
            </a:r>
            <a:r>
              <a:rPr lang="en-US" baseline="30000" dirty="0"/>
              <a:t>nd</a:t>
            </a:r>
            <a:r>
              <a:rPr lang="en-US" dirty="0"/>
              <a:t> is the weight.</a:t>
            </a:r>
          </a:p>
          <a:p>
            <a:pPr>
              <a:buFontTx/>
              <a:buChar char="•"/>
            </a:pPr>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38</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3200400"/>
            <a:ext cx="4932344" cy="3657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84108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Sorting</a:t>
            </a:r>
          </a:p>
        </p:txBody>
      </p:sp>
      <p:sp>
        <p:nvSpPr>
          <p:cNvPr id="3" name="Content Placeholder 2"/>
          <p:cNvSpPr>
            <a:spLocks noGrp="1"/>
          </p:cNvSpPr>
          <p:nvPr>
            <p:ph idx="1"/>
          </p:nvPr>
        </p:nvSpPr>
        <p:spPr/>
        <p:txBody>
          <a:bodyPr>
            <a:normAutofit fontScale="70000" lnSpcReduction="20000"/>
          </a:bodyPr>
          <a:lstStyle/>
          <a:p>
            <a:pPr>
              <a:buFontTx/>
              <a:buChar char="•"/>
            </a:pPr>
            <a:r>
              <a:rPr lang="en-US" dirty="0">
                <a:solidFill>
                  <a:srgbClr val="000000"/>
                </a:solidFill>
              </a:rPr>
              <a:t>Often a complex project may be decomposed into a collection of simpler tasks with the property that the completion of all theses implies that the project has been completed.</a:t>
            </a:r>
          </a:p>
          <a:p>
            <a:pPr>
              <a:buFontTx/>
              <a:buChar char="•"/>
            </a:pPr>
            <a:r>
              <a:rPr lang="en-US" dirty="0">
                <a:solidFill>
                  <a:srgbClr val="000000"/>
                </a:solidFill>
              </a:rPr>
              <a:t>For example,  to assembly a car, the tasks might be</a:t>
            </a:r>
          </a:p>
          <a:p>
            <a:pPr lvl="1">
              <a:buFontTx/>
              <a:buChar char="•"/>
            </a:pPr>
            <a:r>
              <a:rPr lang="en-US" dirty="0">
                <a:solidFill>
                  <a:srgbClr val="000000"/>
                </a:solidFill>
              </a:rPr>
              <a:t>put chassis on the line</a:t>
            </a:r>
          </a:p>
          <a:p>
            <a:pPr lvl="1">
              <a:buFontTx/>
              <a:buChar char="•"/>
            </a:pPr>
            <a:r>
              <a:rPr lang="en-US" dirty="0">
                <a:solidFill>
                  <a:srgbClr val="000000"/>
                </a:solidFill>
              </a:rPr>
              <a:t>mount axles</a:t>
            </a:r>
          </a:p>
          <a:p>
            <a:pPr lvl="1">
              <a:buFontTx/>
              <a:buChar char="•"/>
            </a:pPr>
            <a:r>
              <a:rPr lang="en-US" dirty="0">
                <a:solidFill>
                  <a:srgbClr val="000000"/>
                </a:solidFill>
              </a:rPr>
              <a:t>mount the wheels on the axles</a:t>
            </a:r>
          </a:p>
          <a:p>
            <a:pPr lvl="1">
              <a:buFontTx/>
              <a:buChar char="•"/>
            </a:pPr>
            <a:r>
              <a:rPr lang="en-US" dirty="0">
                <a:solidFill>
                  <a:srgbClr val="000000"/>
                </a:solidFill>
              </a:rPr>
              <a:t>fit the seats onto chassis</a:t>
            </a:r>
          </a:p>
          <a:p>
            <a:pPr lvl="1">
              <a:buFontTx/>
              <a:buChar char="•"/>
            </a:pPr>
            <a:r>
              <a:rPr lang="en-US" dirty="0">
                <a:solidFill>
                  <a:srgbClr val="000000"/>
                </a:solidFill>
              </a:rPr>
              <a:t>paint</a:t>
            </a:r>
          </a:p>
          <a:p>
            <a:pPr lvl="1">
              <a:buFontTx/>
              <a:buChar char="•"/>
            </a:pPr>
            <a:r>
              <a:rPr lang="en-US" dirty="0">
                <a:solidFill>
                  <a:srgbClr val="000000"/>
                </a:solidFill>
              </a:rPr>
              <a:t>install brakes</a:t>
            </a:r>
          </a:p>
          <a:p>
            <a:pPr lvl="1">
              <a:buFontTx/>
              <a:buChar char="•"/>
            </a:pPr>
            <a:r>
              <a:rPr lang="en-US" dirty="0" err="1">
                <a:solidFill>
                  <a:srgbClr val="000000"/>
                </a:solidFill>
              </a:rPr>
              <a:t>etc</a:t>
            </a:r>
            <a:endParaRPr lang="en-US" dirty="0">
              <a:solidFill>
                <a:srgbClr val="000000"/>
              </a:solidFill>
            </a:endParaRPr>
          </a:p>
          <a:p>
            <a:pPr>
              <a:buFontTx/>
              <a:buChar char="•"/>
            </a:pPr>
            <a:r>
              <a:rPr lang="en-US" dirty="0">
                <a:solidFill>
                  <a:srgbClr val="000000"/>
                </a:solidFill>
              </a:rPr>
              <a:t>The task might have to follow a precedence chart</a:t>
            </a:r>
          </a:p>
          <a:p>
            <a:pPr lvl="1">
              <a:buFontTx/>
              <a:buChar char="•"/>
            </a:pPr>
            <a:r>
              <a:rPr lang="en-US" dirty="0">
                <a:solidFill>
                  <a:srgbClr val="000000"/>
                </a:solidFill>
              </a:rPr>
              <a:t>Some tasks must be done before others.</a:t>
            </a:r>
          </a:p>
        </p:txBody>
      </p:sp>
      <p:sp>
        <p:nvSpPr>
          <p:cNvPr id="4" name="Slide Number Placeholder 3"/>
          <p:cNvSpPr>
            <a:spLocks noGrp="1"/>
          </p:cNvSpPr>
          <p:nvPr>
            <p:ph type="sldNum" sz="quarter" idx="12"/>
          </p:nvPr>
        </p:nvSpPr>
        <p:spPr/>
        <p:txBody>
          <a:bodyPr/>
          <a:lstStyle/>
          <a:p>
            <a:fld id="{FE140605-A946-4158-B610-566C215CABE0}" type="slidenum">
              <a:rPr lang="en-US" smtClean="0"/>
              <a:t>39</a:t>
            </a:fld>
            <a:endParaRPr lang="en-US"/>
          </a:p>
        </p:txBody>
      </p:sp>
    </p:spTree>
    <p:extLst>
      <p:ext uri="{BB962C8B-B14F-4D97-AF65-F5344CB8AC3E}">
        <p14:creationId xmlns:p14="http://schemas.microsoft.com/office/powerpoint/2010/main" val="3468465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a:xfrm>
            <a:off x="457200" y="1676400"/>
            <a:ext cx="8229600" cy="4525963"/>
          </a:xfrm>
        </p:spPr>
        <p:txBody>
          <a:bodyPr>
            <a:normAutofit fontScale="92500" lnSpcReduction="10000"/>
          </a:bodyPr>
          <a:lstStyle/>
          <a:p>
            <a:r>
              <a:rPr lang="en-US" dirty="0"/>
              <a:t>Vertices are called </a:t>
            </a:r>
            <a:r>
              <a:rPr lang="en-US" b="1" dirty="0"/>
              <a:t>adjacent </a:t>
            </a:r>
            <a:r>
              <a:rPr lang="en-US" dirty="0"/>
              <a:t> if there is a edge connecting them.</a:t>
            </a:r>
          </a:p>
          <a:p>
            <a:r>
              <a:rPr lang="en-US" dirty="0"/>
              <a:t>If an edge touches a vertex they are called </a:t>
            </a:r>
            <a:r>
              <a:rPr lang="en-US" b="1" dirty="0"/>
              <a:t>incident.</a:t>
            </a:r>
            <a:endParaRPr lang="en-US" dirty="0"/>
          </a:p>
          <a:p>
            <a:pPr marL="0" indent="0">
              <a:buNone/>
            </a:pPr>
            <a:r>
              <a:rPr lang="en-US" sz="2400" dirty="0"/>
              <a:t>For the graph</a:t>
            </a:r>
          </a:p>
          <a:p>
            <a:pPr marL="0" indent="0">
              <a:buNone/>
            </a:pPr>
            <a:r>
              <a:rPr lang="en-US" sz="2400" dirty="0"/>
              <a:t>V = {1,2,3,4}  </a:t>
            </a:r>
          </a:p>
          <a:p>
            <a:pPr marL="0" indent="0">
              <a:buNone/>
            </a:pPr>
            <a:r>
              <a:rPr lang="en-US" sz="2400" dirty="0"/>
              <a:t>E = {(1,2),(1,3),(1,4),(2,3),(3,4)}</a:t>
            </a:r>
          </a:p>
          <a:p>
            <a:pPr marL="0" indent="0">
              <a:buNone/>
            </a:pPr>
            <a:r>
              <a:rPr lang="en-US" sz="2400" dirty="0"/>
              <a:t>Vertices 1 and 4 are adjacent</a:t>
            </a:r>
          </a:p>
          <a:p>
            <a:pPr marL="0" indent="0">
              <a:buNone/>
            </a:pPr>
            <a:r>
              <a:rPr lang="en-US" sz="2400" dirty="0"/>
              <a:t>Vertices 2 and 4 are NOT adjacent</a:t>
            </a:r>
          </a:p>
          <a:p>
            <a:pPr marL="0" indent="0">
              <a:buNone/>
            </a:pPr>
            <a:r>
              <a:rPr lang="en-US" sz="2400" dirty="0"/>
              <a:t>the edge (1,4) is incident to both</a:t>
            </a:r>
          </a:p>
          <a:p>
            <a:pPr marL="0" indent="0">
              <a:buNone/>
            </a:pPr>
            <a:r>
              <a:rPr lang="en-US" sz="2400" dirty="0"/>
              <a:t>vertex 1 and vertex 4.</a:t>
            </a:r>
          </a:p>
          <a:p>
            <a:endParaRPr lang="en-US" dirty="0"/>
          </a:p>
        </p:txBody>
      </p:sp>
      <p:grpSp>
        <p:nvGrpSpPr>
          <p:cNvPr id="4" name="Group 4"/>
          <p:cNvGrpSpPr>
            <a:grpSpLocks/>
          </p:cNvGrpSpPr>
          <p:nvPr/>
        </p:nvGrpSpPr>
        <p:grpSpPr bwMode="auto">
          <a:xfrm>
            <a:off x="5562600" y="3352800"/>
            <a:ext cx="2209800" cy="2667000"/>
            <a:chOff x="912" y="2352"/>
            <a:chExt cx="1392" cy="1680"/>
          </a:xfrm>
        </p:grpSpPr>
        <p:grpSp>
          <p:nvGrpSpPr>
            <p:cNvPr id="5" name="Group 5"/>
            <p:cNvGrpSpPr>
              <a:grpSpLocks/>
            </p:cNvGrpSpPr>
            <p:nvPr/>
          </p:nvGrpSpPr>
          <p:grpSpPr bwMode="auto">
            <a:xfrm>
              <a:off x="912" y="2352"/>
              <a:ext cx="1392" cy="1344"/>
              <a:chOff x="1296" y="2400"/>
              <a:chExt cx="1392" cy="1344"/>
            </a:xfrm>
          </p:grpSpPr>
          <p:grpSp>
            <p:nvGrpSpPr>
              <p:cNvPr id="7" name="Group 6"/>
              <p:cNvGrpSpPr>
                <a:grpSpLocks/>
              </p:cNvGrpSpPr>
              <p:nvPr/>
            </p:nvGrpSpPr>
            <p:grpSpPr bwMode="auto">
              <a:xfrm>
                <a:off x="1872" y="2400"/>
                <a:ext cx="288" cy="288"/>
                <a:chOff x="1872" y="2400"/>
                <a:chExt cx="288" cy="288"/>
              </a:xfrm>
            </p:grpSpPr>
            <p:sp>
              <p:nvSpPr>
                <p:cNvPr id="22" name="Oval 7"/>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3" name="Text Box 8"/>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1</a:t>
                  </a:r>
                </a:p>
              </p:txBody>
            </p:sp>
          </p:grpSp>
          <p:grpSp>
            <p:nvGrpSpPr>
              <p:cNvPr id="8" name="Group 9"/>
              <p:cNvGrpSpPr>
                <a:grpSpLocks/>
              </p:cNvGrpSpPr>
              <p:nvPr/>
            </p:nvGrpSpPr>
            <p:grpSpPr bwMode="auto">
              <a:xfrm>
                <a:off x="1296" y="2928"/>
                <a:ext cx="288" cy="288"/>
                <a:chOff x="1872" y="2400"/>
                <a:chExt cx="288" cy="288"/>
              </a:xfrm>
            </p:grpSpPr>
            <p:sp>
              <p:nvSpPr>
                <p:cNvPr id="20" name="Oval 10"/>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21" name="Text Box 11"/>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2</a:t>
                  </a:r>
                </a:p>
              </p:txBody>
            </p:sp>
          </p:grpSp>
          <p:grpSp>
            <p:nvGrpSpPr>
              <p:cNvPr id="9" name="Group 12"/>
              <p:cNvGrpSpPr>
                <a:grpSpLocks/>
              </p:cNvGrpSpPr>
              <p:nvPr/>
            </p:nvGrpSpPr>
            <p:grpSpPr bwMode="auto">
              <a:xfrm>
                <a:off x="2400" y="2928"/>
                <a:ext cx="288" cy="288"/>
                <a:chOff x="1872" y="2400"/>
                <a:chExt cx="288" cy="288"/>
              </a:xfrm>
            </p:grpSpPr>
            <p:sp>
              <p:nvSpPr>
                <p:cNvPr id="18" name="Oval 13"/>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9" name="Text Box 14"/>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3</a:t>
                  </a:r>
                </a:p>
              </p:txBody>
            </p:sp>
          </p:grpSp>
          <p:grpSp>
            <p:nvGrpSpPr>
              <p:cNvPr id="10" name="Group 15"/>
              <p:cNvGrpSpPr>
                <a:grpSpLocks/>
              </p:cNvGrpSpPr>
              <p:nvPr/>
            </p:nvGrpSpPr>
            <p:grpSpPr bwMode="auto">
              <a:xfrm>
                <a:off x="1872" y="3456"/>
                <a:ext cx="288" cy="288"/>
                <a:chOff x="1872" y="2400"/>
                <a:chExt cx="288" cy="288"/>
              </a:xfrm>
            </p:grpSpPr>
            <p:sp>
              <p:nvSpPr>
                <p:cNvPr id="16" name="Oval 16"/>
                <p:cNvSpPr>
                  <a:spLocks noChangeArrowheads="1"/>
                </p:cNvSpPr>
                <p:nvPr/>
              </p:nvSpPr>
              <p:spPr bwMode="auto">
                <a:xfrm>
                  <a:off x="1872" y="2400"/>
                  <a:ext cx="288" cy="288"/>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7" name="Text Box 17"/>
                <p:cNvSpPr txBox="1">
                  <a:spLocks noChangeArrowheads="1"/>
                </p:cNvSpPr>
                <p:nvPr/>
              </p:nvSpPr>
              <p:spPr bwMode="auto">
                <a:xfrm>
                  <a:off x="1920" y="2400"/>
                  <a:ext cx="212" cy="288"/>
                </a:xfrm>
                <a:prstGeom prst="rect">
                  <a:avLst/>
                </a:prstGeom>
                <a:noFill/>
                <a:ln w="9525">
                  <a:noFill/>
                  <a:miter lim="800000"/>
                  <a:headEnd/>
                  <a:tailEnd/>
                </a:ln>
              </p:spPr>
              <p:txBody>
                <a:bodyPr wrap="none">
                  <a:spAutoFit/>
                </a:bodyPr>
                <a:lstStyle/>
                <a:p>
                  <a:r>
                    <a:rPr lang="en-US"/>
                    <a:t>4</a:t>
                  </a:r>
                </a:p>
              </p:txBody>
            </p:sp>
          </p:grpSp>
          <p:sp>
            <p:nvSpPr>
              <p:cNvPr id="11" name="Line 18"/>
              <p:cNvSpPr>
                <a:spLocks noChangeShapeType="1"/>
              </p:cNvSpPr>
              <p:nvPr/>
            </p:nvSpPr>
            <p:spPr bwMode="auto">
              <a:xfrm>
                <a:off x="2016" y="2688"/>
                <a:ext cx="0" cy="816"/>
              </a:xfrm>
              <a:prstGeom prst="line">
                <a:avLst/>
              </a:prstGeom>
              <a:noFill/>
              <a:ln w="9525">
                <a:solidFill>
                  <a:schemeClr val="tx1"/>
                </a:solidFill>
                <a:round/>
                <a:headEnd/>
                <a:tailEnd/>
              </a:ln>
            </p:spPr>
            <p:txBody>
              <a:bodyPr wrap="none"/>
              <a:lstStyle/>
              <a:p>
                <a:endParaRPr lang="en-US"/>
              </a:p>
            </p:txBody>
          </p:sp>
          <p:sp>
            <p:nvSpPr>
              <p:cNvPr id="12" name="Line 19"/>
              <p:cNvSpPr>
                <a:spLocks noChangeShapeType="1"/>
              </p:cNvSpPr>
              <p:nvPr/>
            </p:nvSpPr>
            <p:spPr bwMode="auto">
              <a:xfrm>
                <a:off x="1584" y="3072"/>
                <a:ext cx="816" cy="0"/>
              </a:xfrm>
              <a:prstGeom prst="line">
                <a:avLst/>
              </a:prstGeom>
              <a:noFill/>
              <a:ln w="9525">
                <a:solidFill>
                  <a:schemeClr val="tx1"/>
                </a:solidFill>
                <a:round/>
                <a:headEnd/>
                <a:tailEnd/>
              </a:ln>
            </p:spPr>
            <p:txBody>
              <a:bodyPr wrap="none"/>
              <a:lstStyle/>
              <a:p>
                <a:endParaRPr lang="en-US"/>
              </a:p>
            </p:txBody>
          </p:sp>
          <p:sp>
            <p:nvSpPr>
              <p:cNvPr id="13" name="Line 20"/>
              <p:cNvSpPr>
                <a:spLocks noChangeShapeType="1"/>
              </p:cNvSpPr>
              <p:nvPr/>
            </p:nvSpPr>
            <p:spPr bwMode="auto">
              <a:xfrm>
                <a:off x="2112" y="2640"/>
                <a:ext cx="336" cy="336"/>
              </a:xfrm>
              <a:prstGeom prst="line">
                <a:avLst/>
              </a:prstGeom>
              <a:noFill/>
              <a:ln w="9525">
                <a:solidFill>
                  <a:schemeClr val="tx1"/>
                </a:solidFill>
                <a:round/>
                <a:headEnd/>
                <a:tailEnd/>
              </a:ln>
            </p:spPr>
            <p:txBody>
              <a:bodyPr wrap="none"/>
              <a:lstStyle/>
              <a:p>
                <a:endParaRPr lang="en-US"/>
              </a:p>
            </p:txBody>
          </p:sp>
          <p:sp>
            <p:nvSpPr>
              <p:cNvPr id="14" name="Line 21"/>
              <p:cNvSpPr>
                <a:spLocks noChangeShapeType="1"/>
              </p:cNvSpPr>
              <p:nvPr/>
            </p:nvSpPr>
            <p:spPr bwMode="auto">
              <a:xfrm flipH="1">
                <a:off x="1536" y="2640"/>
                <a:ext cx="336" cy="336"/>
              </a:xfrm>
              <a:prstGeom prst="line">
                <a:avLst/>
              </a:prstGeom>
              <a:noFill/>
              <a:ln w="9525">
                <a:solidFill>
                  <a:schemeClr val="tx1"/>
                </a:solidFill>
                <a:round/>
                <a:headEnd/>
                <a:tailEnd/>
              </a:ln>
            </p:spPr>
            <p:txBody>
              <a:bodyPr wrap="none"/>
              <a:lstStyle/>
              <a:p>
                <a:endParaRPr lang="en-US"/>
              </a:p>
            </p:txBody>
          </p:sp>
          <p:sp>
            <p:nvSpPr>
              <p:cNvPr id="15" name="Line 22"/>
              <p:cNvSpPr>
                <a:spLocks noChangeShapeType="1"/>
              </p:cNvSpPr>
              <p:nvPr/>
            </p:nvSpPr>
            <p:spPr bwMode="auto">
              <a:xfrm flipH="1">
                <a:off x="2112" y="3168"/>
                <a:ext cx="336" cy="336"/>
              </a:xfrm>
              <a:prstGeom prst="line">
                <a:avLst/>
              </a:prstGeom>
              <a:noFill/>
              <a:ln w="9525">
                <a:solidFill>
                  <a:schemeClr val="tx1"/>
                </a:solidFill>
                <a:round/>
                <a:headEnd/>
                <a:tailEnd/>
              </a:ln>
            </p:spPr>
            <p:txBody>
              <a:bodyPr wrap="none"/>
              <a:lstStyle/>
              <a:p>
                <a:endParaRPr lang="en-US"/>
              </a:p>
            </p:txBody>
          </p:sp>
        </p:grpSp>
        <p:sp>
          <p:nvSpPr>
            <p:cNvPr id="6" name="Text Box 23"/>
            <p:cNvSpPr txBox="1">
              <a:spLocks noChangeArrowheads="1"/>
            </p:cNvSpPr>
            <p:nvPr/>
          </p:nvSpPr>
          <p:spPr bwMode="auto">
            <a:xfrm>
              <a:off x="1344" y="3744"/>
              <a:ext cx="116" cy="288"/>
            </a:xfrm>
            <a:prstGeom prst="rect">
              <a:avLst/>
            </a:prstGeom>
            <a:noFill/>
            <a:ln w="9525">
              <a:noFill/>
              <a:miter lim="800000"/>
              <a:headEnd/>
              <a:tailEnd/>
            </a:ln>
          </p:spPr>
          <p:txBody>
            <a:bodyPr wrap="none">
              <a:spAutoFit/>
            </a:bodyPr>
            <a:lstStyle/>
            <a:p>
              <a:endParaRPr lang="en-US"/>
            </a:p>
          </p:txBody>
        </p:sp>
      </p:grpSp>
      <p:sp>
        <p:nvSpPr>
          <p:cNvPr id="24" name="Slide Number Placeholder 23"/>
          <p:cNvSpPr>
            <a:spLocks noGrp="1"/>
          </p:cNvSpPr>
          <p:nvPr>
            <p:ph type="sldNum" sz="quarter" idx="12"/>
          </p:nvPr>
        </p:nvSpPr>
        <p:spPr/>
        <p:txBody>
          <a:bodyPr/>
          <a:lstStyle/>
          <a:p>
            <a:fld id="{FE140605-A946-4158-B610-566C215CABE0}" type="slidenum">
              <a:rPr lang="en-US" smtClean="0"/>
              <a:t>4</a:t>
            </a:fld>
            <a:endParaRPr lang="en-US"/>
          </a:p>
        </p:txBody>
      </p:sp>
    </p:spTree>
    <p:extLst>
      <p:ext uri="{BB962C8B-B14F-4D97-AF65-F5344CB8AC3E}">
        <p14:creationId xmlns:p14="http://schemas.microsoft.com/office/powerpoint/2010/main" val="11260252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878541"/>
          </a:xfrm>
        </p:spPr>
        <p:txBody>
          <a:bodyPr/>
          <a:lstStyle/>
          <a:p>
            <a:r>
              <a:rPr lang="en-US" dirty="0"/>
              <a:t>Topological Sorting Example</a:t>
            </a:r>
          </a:p>
        </p:txBody>
      </p:sp>
      <p:sp>
        <p:nvSpPr>
          <p:cNvPr id="3" name="Content Placeholder 2"/>
          <p:cNvSpPr>
            <a:spLocks noGrp="1"/>
          </p:cNvSpPr>
          <p:nvPr>
            <p:ph idx="1"/>
          </p:nvPr>
        </p:nvSpPr>
        <p:spPr>
          <a:xfrm>
            <a:off x="457200" y="914400"/>
            <a:ext cx="8229600" cy="5943600"/>
          </a:xfrm>
        </p:spPr>
        <p:txBody>
          <a:bodyPr>
            <a:normAutofit fontScale="85000" lnSpcReduction="20000"/>
          </a:bodyPr>
          <a:lstStyle/>
          <a:p>
            <a:pPr>
              <a:buFontTx/>
              <a:buChar char="•"/>
            </a:pPr>
            <a:r>
              <a:rPr lang="en-US" dirty="0">
                <a:solidFill>
                  <a:srgbClr val="000000"/>
                </a:solidFill>
              </a:rPr>
              <a:t>This might be represented as a digraph</a:t>
            </a:r>
          </a:p>
          <a:p>
            <a:pPr>
              <a:buFontTx/>
              <a:buChar char="•"/>
            </a:pPr>
            <a:endParaRPr lang="en-US" dirty="0">
              <a:solidFill>
                <a:srgbClr val="000000"/>
              </a:solidFill>
            </a:endParaRPr>
          </a:p>
          <a:p>
            <a:pPr>
              <a:buFontTx/>
              <a:buChar char="•"/>
            </a:pPr>
            <a:endParaRPr lang="en-US" dirty="0">
              <a:solidFill>
                <a:srgbClr val="000000"/>
              </a:solidFill>
            </a:endParaRPr>
          </a:p>
          <a:p>
            <a:pPr>
              <a:buFontTx/>
              <a:buChar char="•"/>
            </a:pPr>
            <a:endParaRPr lang="en-US" dirty="0">
              <a:solidFill>
                <a:srgbClr val="000000"/>
              </a:solidFill>
            </a:endParaRPr>
          </a:p>
          <a:p>
            <a:pPr>
              <a:buFontTx/>
              <a:buChar char="•"/>
            </a:pPr>
            <a:endParaRPr lang="en-US" dirty="0">
              <a:solidFill>
                <a:srgbClr val="000000"/>
              </a:solidFill>
            </a:endParaRPr>
          </a:p>
          <a:p>
            <a:pPr>
              <a:buFontTx/>
              <a:buChar char="•"/>
            </a:pPr>
            <a:endParaRPr lang="en-US" dirty="0">
              <a:solidFill>
                <a:srgbClr val="000000"/>
              </a:solidFill>
            </a:endParaRPr>
          </a:p>
          <a:p>
            <a:pPr>
              <a:buFontTx/>
              <a:buChar char="•"/>
            </a:pPr>
            <a:endParaRPr lang="en-US" dirty="0">
              <a:solidFill>
                <a:srgbClr val="000000"/>
              </a:solidFill>
            </a:endParaRPr>
          </a:p>
          <a:p>
            <a:pPr>
              <a:buFontTx/>
              <a:buChar char="•"/>
            </a:pPr>
            <a:r>
              <a:rPr lang="en-US" dirty="0">
                <a:solidFill>
                  <a:srgbClr val="000000"/>
                </a:solidFill>
              </a:rPr>
              <a:t>Task 1 must be done before 3 and 4</a:t>
            </a:r>
          </a:p>
          <a:p>
            <a:pPr>
              <a:buFontTx/>
              <a:buChar char="•"/>
            </a:pPr>
            <a:r>
              <a:rPr lang="en-US">
                <a:solidFill>
                  <a:srgbClr val="000000"/>
                </a:solidFill>
              </a:rPr>
              <a:t>Task 3, 4, and </a:t>
            </a:r>
            <a:r>
              <a:rPr lang="en-US" dirty="0">
                <a:solidFill>
                  <a:srgbClr val="000000"/>
                </a:solidFill>
              </a:rPr>
              <a:t>5 must be done before 6</a:t>
            </a:r>
          </a:p>
          <a:p>
            <a:pPr>
              <a:buFontTx/>
              <a:buChar char="•"/>
            </a:pPr>
            <a:r>
              <a:rPr lang="en-US" dirty="0">
                <a:solidFill>
                  <a:srgbClr val="000000"/>
                </a:solidFill>
              </a:rPr>
              <a:t>We want to find the correct order in which to do the tasks</a:t>
            </a:r>
          </a:p>
          <a:p>
            <a:pPr>
              <a:buFontTx/>
              <a:buChar char="•"/>
            </a:pPr>
            <a:r>
              <a:rPr lang="en-US" dirty="0">
                <a:solidFill>
                  <a:srgbClr val="000000"/>
                </a:solidFill>
              </a:rPr>
              <a:t>A greedy algorithm for this might be</a:t>
            </a:r>
          </a:p>
          <a:p>
            <a:pPr lvl="1">
              <a:buFontTx/>
              <a:buChar char="•"/>
            </a:pPr>
            <a:r>
              <a:rPr lang="en-US" dirty="0">
                <a:solidFill>
                  <a:srgbClr val="000000"/>
                </a:solidFill>
              </a:rPr>
              <a:t>choose the vertex whose in-degree is 0</a:t>
            </a:r>
          </a:p>
          <a:p>
            <a:pPr lvl="1">
              <a:buFontTx/>
              <a:buChar char="•"/>
            </a:pPr>
            <a:r>
              <a:rPr lang="en-US" dirty="0">
                <a:solidFill>
                  <a:srgbClr val="000000"/>
                </a:solidFill>
              </a:rPr>
              <a:t>Eliminate that vertex and then continue</a:t>
            </a:r>
          </a:p>
          <a:p>
            <a:pPr>
              <a:buFontTx/>
              <a:buChar char="•"/>
            </a:pPr>
            <a:endParaRPr lang="en-US" dirty="0">
              <a:solidFill>
                <a:srgbClr val="000000"/>
              </a:solidFill>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40</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295400"/>
            <a:ext cx="43053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1338987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Sorting Example</a:t>
            </a:r>
          </a:p>
        </p:txBody>
      </p:sp>
      <p:sp>
        <p:nvSpPr>
          <p:cNvPr id="3" name="Content Placeholder 2"/>
          <p:cNvSpPr>
            <a:spLocks noGrp="1"/>
          </p:cNvSpPr>
          <p:nvPr>
            <p:ph idx="1"/>
          </p:nvPr>
        </p:nvSpPr>
        <p:spPr>
          <a:xfrm>
            <a:off x="457200" y="4191000"/>
            <a:ext cx="8229600" cy="1935163"/>
          </a:xfrm>
        </p:spPr>
        <p:txBody>
          <a:bodyPr>
            <a:normAutofit fontScale="92500" lnSpcReduction="20000"/>
          </a:bodyPr>
          <a:lstStyle/>
          <a:p>
            <a:pPr>
              <a:buFontTx/>
              <a:buChar char="•"/>
            </a:pPr>
            <a:r>
              <a:rPr lang="en-US" dirty="0">
                <a:solidFill>
                  <a:srgbClr val="000000"/>
                </a:solidFill>
              </a:rPr>
              <a:t>Choose task 1</a:t>
            </a:r>
          </a:p>
          <a:p>
            <a:pPr>
              <a:buFontTx/>
              <a:buChar char="•"/>
            </a:pPr>
            <a:r>
              <a:rPr lang="en-US" dirty="0">
                <a:solidFill>
                  <a:srgbClr val="000000"/>
                </a:solidFill>
              </a:rPr>
              <a:t>Choose task 2</a:t>
            </a:r>
          </a:p>
          <a:p>
            <a:pPr>
              <a:buFontTx/>
              <a:buChar char="•"/>
            </a:pPr>
            <a:r>
              <a:rPr lang="en-US" dirty="0">
                <a:solidFill>
                  <a:srgbClr val="000000"/>
                </a:solidFill>
              </a:rPr>
              <a:t>Choose 3, 4, 5</a:t>
            </a:r>
          </a:p>
          <a:p>
            <a:pPr>
              <a:buFontTx/>
              <a:buChar char="•"/>
            </a:pPr>
            <a:r>
              <a:rPr lang="en-US" dirty="0">
                <a:solidFill>
                  <a:srgbClr val="000000"/>
                </a:solidFill>
              </a:rPr>
              <a:t>Choose 6</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41</a:t>
            </a:fld>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9350" y="1295400"/>
            <a:ext cx="4305300" cy="2333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1156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Sorting Code</a:t>
            </a:r>
          </a:p>
        </p:txBody>
      </p:sp>
      <p:sp>
        <p:nvSpPr>
          <p:cNvPr id="3" name="Content Placeholder 2"/>
          <p:cNvSpPr>
            <a:spLocks noGrp="1"/>
          </p:cNvSpPr>
          <p:nvPr>
            <p:ph idx="1"/>
          </p:nvPr>
        </p:nvSpPr>
        <p:spPr/>
        <p:txBody>
          <a:bodyPr>
            <a:normAutofit lnSpcReduction="10000"/>
          </a:bodyPr>
          <a:lstStyle/>
          <a:p>
            <a:pPr marL="0" indent="0">
              <a:buNone/>
            </a:pPr>
            <a:r>
              <a:rPr lang="en-US" dirty="0"/>
              <a:t>Let n be the number of vertices in the digraph.</a:t>
            </a:r>
          </a:p>
          <a:p>
            <a:pPr marL="0" indent="0">
              <a:buNone/>
            </a:pPr>
            <a:r>
              <a:rPr lang="en-US" dirty="0"/>
              <a:t>Let V be an empty sequence.</a:t>
            </a:r>
          </a:p>
          <a:p>
            <a:pPr marL="0" indent="0">
              <a:buNone/>
            </a:pPr>
            <a:r>
              <a:rPr lang="en-US" dirty="0"/>
              <a:t>while (true)</a:t>
            </a:r>
          </a:p>
          <a:p>
            <a:pPr marL="0" indent="0">
              <a:buNone/>
            </a:pPr>
            <a:r>
              <a:rPr lang="en-US" dirty="0"/>
              <a:t>{</a:t>
            </a:r>
          </a:p>
          <a:p>
            <a:pPr marL="0" indent="0">
              <a:buNone/>
            </a:pPr>
            <a:r>
              <a:rPr lang="en-US" dirty="0"/>
              <a:t>  Let w be an vertex whose </a:t>
            </a:r>
            <a:r>
              <a:rPr lang="en-US" dirty="0" err="1"/>
              <a:t>indegree</a:t>
            </a:r>
            <a:r>
              <a:rPr lang="en-US" dirty="0"/>
              <a:t> is 0 not in V</a:t>
            </a:r>
          </a:p>
          <a:p>
            <a:pPr marL="0" indent="0">
              <a:buNone/>
            </a:pPr>
            <a:r>
              <a:rPr lang="en-US" dirty="0"/>
              <a:t>  If no such w end</a:t>
            </a:r>
          </a:p>
          <a:p>
            <a:pPr marL="0" indent="0">
              <a:buNone/>
            </a:pPr>
            <a:r>
              <a:rPr lang="en-US" dirty="0"/>
              <a:t>  else add w to the end of V</a:t>
            </a:r>
          </a:p>
          <a:p>
            <a:pPr marL="0" indent="0">
              <a:buNone/>
            </a:pPr>
            <a:r>
              <a:rPr lang="en-US" dirty="0"/>
              <a:t>}</a:t>
            </a:r>
          </a:p>
        </p:txBody>
      </p:sp>
      <p:sp>
        <p:nvSpPr>
          <p:cNvPr id="4" name="Slide Number Placeholder 3"/>
          <p:cNvSpPr>
            <a:spLocks noGrp="1"/>
          </p:cNvSpPr>
          <p:nvPr>
            <p:ph type="sldNum" sz="quarter" idx="12"/>
          </p:nvPr>
        </p:nvSpPr>
        <p:spPr/>
        <p:txBody>
          <a:bodyPr/>
          <a:lstStyle/>
          <a:p>
            <a:fld id="{FE140605-A946-4158-B610-566C215CABE0}" type="slidenum">
              <a:rPr lang="en-US" smtClean="0"/>
              <a:t>42</a:t>
            </a:fld>
            <a:endParaRPr lang="en-US"/>
          </a:p>
        </p:txBody>
      </p:sp>
    </p:spTree>
    <p:extLst>
      <p:ext uri="{BB962C8B-B14F-4D97-AF65-F5344CB8AC3E}">
        <p14:creationId xmlns:p14="http://schemas.microsoft.com/office/powerpoint/2010/main" val="22029929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Topological Sorting Analysis</a:t>
            </a:r>
          </a:p>
        </p:txBody>
      </p:sp>
      <p:sp>
        <p:nvSpPr>
          <p:cNvPr id="3" name="Content Placeholder 2"/>
          <p:cNvSpPr>
            <a:spLocks noGrp="1"/>
          </p:cNvSpPr>
          <p:nvPr>
            <p:ph idx="1"/>
          </p:nvPr>
        </p:nvSpPr>
        <p:spPr/>
        <p:txBody>
          <a:bodyPr/>
          <a:lstStyle/>
          <a:p>
            <a:r>
              <a:rPr lang="en-US" sz="2400" dirty="0">
                <a:solidFill>
                  <a:srgbClr val="000000"/>
                </a:solidFill>
              </a:rPr>
              <a:t>Analysis</a:t>
            </a:r>
          </a:p>
          <a:p>
            <a:pPr lvl="1"/>
            <a:r>
              <a:rPr lang="en-US" sz="2000" b="1" dirty="0"/>
              <a:t>Use a stack to hold V</a:t>
            </a:r>
          </a:p>
          <a:p>
            <a:pPr lvl="1"/>
            <a:r>
              <a:rPr lang="en-US" sz="2000" b="1" dirty="0"/>
              <a:t>Can use a 1 dim array to hold </a:t>
            </a:r>
            <a:r>
              <a:rPr lang="en-US" sz="2000" b="1" dirty="0" err="1"/>
              <a:t>indegrees</a:t>
            </a:r>
            <a:r>
              <a:rPr lang="en-US" sz="2000" b="1" dirty="0"/>
              <a:t> of the vertices</a:t>
            </a:r>
          </a:p>
          <a:p>
            <a:pPr lvl="1"/>
            <a:r>
              <a:rPr lang="en-US" sz="2000" b="1" dirty="0"/>
              <a:t>Takes n time to choose each vertex. update the </a:t>
            </a:r>
            <a:r>
              <a:rPr lang="en-US" sz="2000" b="1" dirty="0" err="1"/>
              <a:t>indegrees</a:t>
            </a:r>
            <a:r>
              <a:rPr lang="en-US" sz="2000" b="1" dirty="0"/>
              <a:t> will take n time if we use an adjacency matrix</a:t>
            </a:r>
          </a:p>
          <a:p>
            <a:pPr lvl="1"/>
            <a:r>
              <a:rPr lang="en-US" sz="2000" b="1" dirty="0"/>
              <a:t>Total using Adjacency Matrix is </a:t>
            </a:r>
            <a:r>
              <a:rPr lang="en-US" sz="2000" b="1" dirty="0">
                <a:latin typeface="Symbol" pitchFamily="18" charset="2"/>
              </a:rPr>
              <a:t>Q</a:t>
            </a:r>
            <a:r>
              <a:rPr lang="en-US" sz="2000" b="1" dirty="0"/>
              <a:t>(n</a:t>
            </a:r>
            <a:r>
              <a:rPr lang="en-US" sz="2000" b="1" baseline="30000" dirty="0"/>
              <a:t>2</a:t>
            </a:r>
            <a:r>
              <a:rPr lang="en-US" sz="2000" b="1" dirty="0"/>
              <a:t>)</a:t>
            </a:r>
          </a:p>
          <a:p>
            <a:pPr lvl="1"/>
            <a:r>
              <a:rPr lang="en-US" sz="2000" b="1" dirty="0"/>
              <a:t>Total using a Adjacency List is </a:t>
            </a:r>
            <a:r>
              <a:rPr lang="en-US" sz="2000" b="1" dirty="0">
                <a:latin typeface="Symbol" pitchFamily="18" charset="2"/>
              </a:rPr>
              <a:t>Q</a:t>
            </a:r>
            <a:r>
              <a:rPr lang="en-US" sz="2000" b="1" dirty="0"/>
              <a:t>(n + e)</a:t>
            </a:r>
          </a:p>
        </p:txBody>
      </p:sp>
      <p:sp>
        <p:nvSpPr>
          <p:cNvPr id="4" name="Slide Number Placeholder 3"/>
          <p:cNvSpPr>
            <a:spLocks noGrp="1"/>
          </p:cNvSpPr>
          <p:nvPr>
            <p:ph type="sldNum" sz="quarter" idx="12"/>
          </p:nvPr>
        </p:nvSpPr>
        <p:spPr/>
        <p:txBody>
          <a:bodyPr/>
          <a:lstStyle/>
          <a:p>
            <a:fld id="{FE140605-A946-4158-B610-566C215CABE0}" type="slidenum">
              <a:rPr lang="en-US" smtClean="0"/>
              <a:t>43</a:t>
            </a:fld>
            <a:endParaRPr lang="en-US"/>
          </a:p>
        </p:txBody>
      </p:sp>
    </p:spTree>
    <p:extLst>
      <p:ext uri="{BB962C8B-B14F-4D97-AF65-F5344CB8AC3E}">
        <p14:creationId xmlns:p14="http://schemas.microsoft.com/office/powerpoint/2010/main" val="2719574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 a Topological Sort</a:t>
            </a:r>
          </a:p>
        </p:txBody>
      </p:sp>
      <p:sp>
        <p:nvSpPr>
          <p:cNvPr id="3" name="Content Placeholder 2"/>
          <p:cNvSpPr>
            <a:spLocks noGrp="1"/>
          </p:cNvSpPr>
          <p:nvPr>
            <p:ph idx="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44</a:t>
            </a:fld>
            <a:endParaRPr lang="en-US"/>
          </a:p>
        </p:txBody>
      </p:sp>
      <p:pic>
        <p:nvPicPr>
          <p:cNvPr id="204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 y="1447800"/>
            <a:ext cx="8361363" cy="396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999450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 Path Algorithms</a:t>
            </a:r>
          </a:p>
        </p:txBody>
      </p:sp>
      <p:sp>
        <p:nvSpPr>
          <p:cNvPr id="3" name="Content Placeholder 2"/>
          <p:cNvSpPr>
            <a:spLocks noGrp="1"/>
          </p:cNvSpPr>
          <p:nvPr>
            <p:ph idx="1"/>
          </p:nvPr>
        </p:nvSpPr>
        <p:spPr/>
        <p:txBody>
          <a:bodyPr>
            <a:normAutofit lnSpcReduction="10000"/>
          </a:bodyPr>
          <a:lstStyle/>
          <a:p>
            <a:pPr>
              <a:spcBef>
                <a:spcPct val="0"/>
              </a:spcBef>
              <a:buFontTx/>
              <a:buChar char="•"/>
            </a:pPr>
            <a:r>
              <a:rPr lang="en-US" dirty="0">
                <a:latin typeface="Times New Roman" pitchFamily="18" charset="0"/>
              </a:rPr>
              <a:t>In this problem we are given a digraph G with the property that each edge (i, j) has a nonnegative edge weight or cost (a[i][j]).  The length of a path is the sum of the edge weights along the path.  </a:t>
            </a:r>
          </a:p>
          <a:p>
            <a:pPr>
              <a:spcBef>
                <a:spcPct val="0"/>
              </a:spcBef>
              <a:buFontTx/>
              <a:buChar char="•"/>
            </a:pPr>
            <a:r>
              <a:rPr lang="en-US" dirty="0">
                <a:latin typeface="Times New Roman" pitchFamily="18" charset="0"/>
              </a:rPr>
              <a:t>Given a single source vertex s, find the shortest path to all other vertices</a:t>
            </a:r>
          </a:p>
          <a:p>
            <a:pPr>
              <a:spcBef>
                <a:spcPct val="0"/>
              </a:spcBef>
              <a:buFontTx/>
              <a:buChar char="•"/>
            </a:pPr>
            <a:r>
              <a:rPr lang="en-US" dirty="0">
                <a:latin typeface="Times New Roman" pitchFamily="18" charset="0"/>
              </a:rPr>
              <a:t>We can solve the problem with negative edge weights as long as there are no cycles where the total edge weight of the cycle is negative.</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45</a:t>
            </a:fld>
            <a:endParaRPr lang="en-US"/>
          </a:p>
        </p:txBody>
      </p:sp>
    </p:spTree>
    <p:extLst>
      <p:ext uri="{BB962C8B-B14F-4D97-AF65-F5344CB8AC3E}">
        <p14:creationId xmlns:p14="http://schemas.microsoft.com/office/powerpoint/2010/main" val="14678412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tx2"/>
                </a:solidFill>
              </a:rPr>
              <a:t>Unweighted</a:t>
            </a:r>
            <a:r>
              <a:rPr lang="en-US" dirty="0">
                <a:solidFill>
                  <a:schemeClr val="tx2"/>
                </a:solidFill>
              </a:rPr>
              <a:t> Shortest Path</a:t>
            </a:r>
          </a:p>
        </p:txBody>
      </p:sp>
      <p:sp>
        <p:nvSpPr>
          <p:cNvPr id="3" name="Content Placeholder 2"/>
          <p:cNvSpPr>
            <a:spLocks noGrp="1"/>
          </p:cNvSpPr>
          <p:nvPr>
            <p:ph idx="1"/>
          </p:nvPr>
        </p:nvSpPr>
        <p:spPr/>
        <p:txBody>
          <a:bodyPr/>
          <a:lstStyle/>
          <a:p>
            <a:pPr>
              <a:buFontTx/>
              <a:buChar char="•"/>
            </a:pPr>
            <a:r>
              <a:rPr lang="en-US" dirty="0"/>
              <a:t>First find all vertices 1 edge away</a:t>
            </a:r>
          </a:p>
          <a:p>
            <a:pPr>
              <a:buFontTx/>
              <a:buChar char="•"/>
            </a:pPr>
            <a:r>
              <a:rPr lang="en-US" dirty="0"/>
              <a:t>Then use this to find all vertices 2 edges away</a:t>
            </a:r>
            <a:endParaRPr lang="en-US" dirty="0">
              <a:latin typeface="Arial" charset="0"/>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46</a:t>
            </a:fld>
            <a:endParaRPr lang="en-US"/>
          </a:p>
        </p:txBody>
      </p:sp>
    </p:spTree>
    <p:extLst>
      <p:ext uri="{BB962C8B-B14F-4D97-AF65-F5344CB8AC3E}">
        <p14:creationId xmlns:p14="http://schemas.microsoft.com/office/powerpoint/2010/main" val="13779135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Unweighted</a:t>
            </a:r>
            <a:r>
              <a:rPr lang="en-US" dirty="0"/>
              <a:t> Shortest Path Example</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47</a:t>
            </a:fld>
            <a:endParaRPr lang="en-US"/>
          </a:p>
        </p:txBody>
      </p:sp>
      <p:pic>
        <p:nvPicPr>
          <p:cNvPr id="215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0700" y="1752600"/>
            <a:ext cx="556260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8038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Source Shortest Paths Weighted</a:t>
            </a:r>
          </a:p>
        </p:txBody>
      </p:sp>
      <p:sp>
        <p:nvSpPr>
          <p:cNvPr id="3" name="Content Placeholder 2"/>
          <p:cNvSpPr>
            <a:spLocks noGrp="1"/>
          </p:cNvSpPr>
          <p:nvPr>
            <p:ph idx="1"/>
          </p:nvPr>
        </p:nvSpPr>
        <p:spPr/>
        <p:txBody>
          <a:bodyPr>
            <a:normAutofit fontScale="77500" lnSpcReduction="20000"/>
          </a:bodyPr>
          <a:lstStyle/>
          <a:p>
            <a:pPr>
              <a:buFontTx/>
              <a:buChar char="•"/>
            </a:pPr>
            <a:r>
              <a:rPr lang="en-US" dirty="0"/>
              <a:t>In this problem we are give a digraph G with the property that each edge (i, j) has a nonnegative edge weight or cost (a[i][j]).  The length of a path is the sum of the edge weights along the path.  </a:t>
            </a:r>
          </a:p>
          <a:p>
            <a:pPr>
              <a:buFontTx/>
              <a:buChar char="•"/>
            </a:pPr>
            <a:r>
              <a:rPr lang="en-US" dirty="0"/>
              <a:t>Given a single source vertex s, find the shortest path to all other vertices</a:t>
            </a:r>
          </a:p>
          <a:p>
            <a:pPr>
              <a:buFontTx/>
              <a:buChar char="•"/>
            </a:pPr>
            <a:r>
              <a:rPr lang="en-US" dirty="0"/>
              <a:t>We will use a greedy algorithm developed by </a:t>
            </a:r>
            <a:r>
              <a:rPr lang="en-US" dirty="0" err="1"/>
              <a:t>Dijkstra</a:t>
            </a:r>
            <a:r>
              <a:rPr lang="en-US" dirty="0"/>
              <a:t>.  </a:t>
            </a:r>
          </a:p>
          <a:p>
            <a:pPr>
              <a:buFontTx/>
              <a:buChar char="•"/>
            </a:pPr>
            <a:r>
              <a:rPr lang="en-US" dirty="0"/>
              <a:t>From all vertices that have not been visited, select the one that results in the least additional total path length. This strategy does not always work. An alternative is to look at all of the shortest paths so far generated and for each of these paths determine a shortest one-edge extension. Then pick the shortest.</a:t>
            </a:r>
          </a:p>
        </p:txBody>
      </p:sp>
      <p:sp>
        <p:nvSpPr>
          <p:cNvPr id="4" name="Slide Number Placeholder 3"/>
          <p:cNvSpPr>
            <a:spLocks noGrp="1"/>
          </p:cNvSpPr>
          <p:nvPr>
            <p:ph type="sldNum" sz="quarter" idx="12"/>
          </p:nvPr>
        </p:nvSpPr>
        <p:spPr/>
        <p:txBody>
          <a:bodyPr/>
          <a:lstStyle/>
          <a:p>
            <a:fld id="{FE140605-A946-4158-B610-566C215CABE0}" type="slidenum">
              <a:rPr lang="en-US" smtClean="0"/>
              <a:t>48</a:t>
            </a:fld>
            <a:endParaRPr lang="en-US"/>
          </a:p>
        </p:txBody>
      </p:sp>
    </p:spTree>
    <p:extLst>
      <p:ext uri="{BB962C8B-B14F-4D97-AF65-F5344CB8AC3E}">
        <p14:creationId xmlns:p14="http://schemas.microsoft.com/office/powerpoint/2010/main" val="6741406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Single Source Shortest Paths Weighted</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49</a:t>
            </a:fld>
            <a:endParaRPr lang="en-US"/>
          </a:p>
        </p:txBody>
      </p:sp>
      <p:grpSp>
        <p:nvGrpSpPr>
          <p:cNvPr id="5" name="Group 4"/>
          <p:cNvGrpSpPr>
            <a:grpSpLocks/>
          </p:cNvGrpSpPr>
          <p:nvPr/>
        </p:nvGrpSpPr>
        <p:grpSpPr bwMode="auto">
          <a:xfrm>
            <a:off x="914400" y="2532516"/>
            <a:ext cx="2362200" cy="2632075"/>
            <a:chOff x="960" y="1920"/>
            <a:chExt cx="1488" cy="1658"/>
          </a:xfrm>
        </p:grpSpPr>
        <p:grpSp>
          <p:nvGrpSpPr>
            <p:cNvPr id="6" name="Group 5"/>
            <p:cNvGrpSpPr>
              <a:grpSpLocks/>
            </p:cNvGrpSpPr>
            <p:nvPr/>
          </p:nvGrpSpPr>
          <p:grpSpPr bwMode="auto">
            <a:xfrm>
              <a:off x="960" y="1920"/>
              <a:ext cx="1488" cy="1306"/>
              <a:chOff x="960" y="1920"/>
              <a:chExt cx="1488" cy="1306"/>
            </a:xfrm>
          </p:grpSpPr>
          <p:grpSp>
            <p:nvGrpSpPr>
              <p:cNvPr id="8" name="Group 6"/>
              <p:cNvGrpSpPr>
                <a:grpSpLocks/>
              </p:cNvGrpSpPr>
              <p:nvPr/>
            </p:nvGrpSpPr>
            <p:grpSpPr bwMode="auto">
              <a:xfrm>
                <a:off x="1056" y="2112"/>
                <a:ext cx="240" cy="288"/>
                <a:chOff x="1728" y="2208"/>
                <a:chExt cx="240" cy="288"/>
              </a:xfrm>
            </p:grpSpPr>
            <p:sp>
              <p:nvSpPr>
                <p:cNvPr id="39" name="Oval 7"/>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40" name="Text Box 8"/>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41" name="Oval 9"/>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9" name="Group 10"/>
              <p:cNvGrpSpPr>
                <a:grpSpLocks/>
              </p:cNvGrpSpPr>
              <p:nvPr/>
            </p:nvGrpSpPr>
            <p:grpSpPr bwMode="auto">
              <a:xfrm>
                <a:off x="1536" y="2112"/>
                <a:ext cx="240" cy="288"/>
                <a:chOff x="1728" y="2208"/>
                <a:chExt cx="240" cy="288"/>
              </a:xfrm>
            </p:grpSpPr>
            <p:sp>
              <p:nvSpPr>
                <p:cNvPr id="36" name="Oval 11"/>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37" name="Text Box 12"/>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2</a:t>
                  </a:r>
                </a:p>
              </p:txBody>
            </p:sp>
            <p:sp>
              <p:nvSpPr>
                <p:cNvPr id="38" name="Oval 13"/>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0" name="Group 14"/>
              <p:cNvGrpSpPr>
                <a:grpSpLocks/>
              </p:cNvGrpSpPr>
              <p:nvPr/>
            </p:nvGrpSpPr>
            <p:grpSpPr bwMode="auto">
              <a:xfrm>
                <a:off x="1488" y="2832"/>
                <a:ext cx="240" cy="288"/>
                <a:chOff x="1728" y="2208"/>
                <a:chExt cx="240" cy="288"/>
              </a:xfrm>
            </p:grpSpPr>
            <p:sp>
              <p:nvSpPr>
                <p:cNvPr id="33" name="Oval 15"/>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34" name="Text Box 16"/>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4</a:t>
                  </a:r>
                </a:p>
              </p:txBody>
            </p:sp>
            <p:sp>
              <p:nvSpPr>
                <p:cNvPr id="35" name="Oval 17"/>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1" name="Group 18"/>
              <p:cNvGrpSpPr>
                <a:grpSpLocks/>
              </p:cNvGrpSpPr>
              <p:nvPr/>
            </p:nvGrpSpPr>
            <p:grpSpPr bwMode="auto">
              <a:xfrm>
                <a:off x="1008" y="2832"/>
                <a:ext cx="240" cy="288"/>
                <a:chOff x="1728" y="2208"/>
                <a:chExt cx="240" cy="288"/>
              </a:xfrm>
            </p:grpSpPr>
            <p:sp>
              <p:nvSpPr>
                <p:cNvPr id="30" name="Oval 19"/>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31" name="Text Box 20"/>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32" name="Oval 21"/>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2" name="Group 22"/>
              <p:cNvGrpSpPr>
                <a:grpSpLocks/>
              </p:cNvGrpSpPr>
              <p:nvPr/>
            </p:nvGrpSpPr>
            <p:grpSpPr bwMode="auto">
              <a:xfrm>
                <a:off x="2208" y="2400"/>
                <a:ext cx="240" cy="288"/>
                <a:chOff x="1728" y="2208"/>
                <a:chExt cx="240" cy="288"/>
              </a:xfrm>
            </p:grpSpPr>
            <p:sp>
              <p:nvSpPr>
                <p:cNvPr id="27" name="Oval 23"/>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28" name="Text Box 24"/>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5</a:t>
                  </a:r>
                </a:p>
              </p:txBody>
            </p:sp>
            <p:sp>
              <p:nvSpPr>
                <p:cNvPr id="29" name="Oval 25"/>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13" name="Line 26"/>
              <p:cNvSpPr>
                <a:spLocks noChangeShapeType="1"/>
              </p:cNvSpPr>
              <p:nvPr/>
            </p:nvSpPr>
            <p:spPr bwMode="auto">
              <a:xfrm>
                <a:off x="1296" y="2256"/>
                <a:ext cx="240"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14" name="Line 27"/>
              <p:cNvSpPr>
                <a:spLocks noChangeShapeType="1"/>
              </p:cNvSpPr>
              <p:nvPr/>
            </p:nvSpPr>
            <p:spPr bwMode="auto">
              <a:xfrm>
                <a:off x="1248" y="2976"/>
                <a:ext cx="240"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15" name="Line 28"/>
              <p:cNvSpPr>
                <a:spLocks noChangeShapeType="1"/>
              </p:cNvSpPr>
              <p:nvPr/>
            </p:nvSpPr>
            <p:spPr bwMode="auto">
              <a:xfrm>
                <a:off x="1776" y="2256"/>
                <a:ext cx="432" cy="240"/>
              </a:xfrm>
              <a:prstGeom prst="line">
                <a:avLst/>
              </a:prstGeom>
              <a:noFill/>
              <a:ln w="28575" cap="sq">
                <a:solidFill>
                  <a:srgbClr val="000000"/>
                </a:solidFill>
                <a:round/>
                <a:headEnd/>
                <a:tailEnd type="triangle" w="med" len="med"/>
              </a:ln>
            </p:spPr>
            <p:txBody>
              <a:bodyPr>
                <a:spAutoFit/>
              </a:bodyPr>
              <a:lstStyle/>
              <a:p>
                <a:endParaRPr lang="en-US"/>
              </a:p>
            </p:txBody>
          </p:sp>
          <p:sp>
            <p:nvSpPr>
              <p:cNvPr id="16" name="Line 29"/>
              <p:cNvSpPr>
                <a:spLocks noChangeShapeType="1"/>
              </p:cNvSpPr>
              <p:nvPr/>
            </p:nvSpPr>
            <p:spPr bwMode="auto">
              <a:xfrm flipV="1">
                <a:off x="1728" y="2592"/>
                <a:ext cx="480" cy="384"/>
              </a:xfrm>
              <a:prstGeom prst="line">
                <a:avLst/>
              </a:prstGeom>
              <a:noFill/>
              <a:ln w="28575" cap="sq">
                <a:solidFill>
                  <a:srgbClr val="000000"/>
                </a:solidFill>
                <a:round/>
                <a:headEnd/>
                <a:tailEnd type="triangle" w="med" len="med"/>
              </a:ln>
            </p:spPr>
            <p:txBody>
              <a:bodyPr>
                <a:spAutoFit/>
              </a:bodyPr>
              <a:lstStyle/>
              <a:p>
                <a:endParaRPr lang="en-US"/>
              </a:p>
            </p:txBody>
          </p:sp>
          <p:sp>
            <p:nvSpPr>
              <p:cNvPr id="17" name="Line 30"/>
              <p:cNvSpPr>
                <a:spLocks noChangeShapeType="1"/>
              </p:cNvSpPr>
              <p:nvPr/>
            </p:nvSpPr>
            <p:spPr bwMode="auto">
              <a:xfrm>
                <a:off x="1632" y="2400"/>
                <a:ext cx="0" cy="432"/>
              </a:xfrm>
              <a:prstGeom prst="line">
                <a:avLst/>
              </a:prstGeom>
              <a:noFill/>
              <a:ln w="28575" cap="sq">
                <a:solidFill>
                  <a:srgbClr val="000000"/>
                </a:solidFill>
                <a:round/>
                <a:headEnd/>
                <a:tailEnd type="triangle" w="med" len="med"/>
              </a:ln>
            </p:spPr>
            <p:txBody>
              <a:bodyPr>
                <a:spAutoFit/>
              </a:bodyPr>
              <a:lstStyle/>
              <a:p>
                <a:endParaRPr lang="en-US"/>
              </a:p>
            </p:txBody>
          </p:sp>
          <p:sp>
            <p:nvSpPr>
              <p:cNvPr id="18" name="Line 31"/>
              <p:cNvSpPr>
                <a:spLocks noChangeShapeType="1"/>
              </p:cNvSpPr>
              <p:nvPr/>
            </p:nvSpPr>
            <p:spPr bwMode="auto">
              <a:xfrm>
                <a:off x="1152" y="2400"/>
                <a:ext cx="0" cy="432"/>
              </a:xfrm>
              <a:prstGeom prst="line">
                <a:avLst/>
              </a:prstGeom>
              <a:noFill/>
              <a:ln w="28575" cap="sq">
                <a:solidFill>
                  <a:srgbClr val="000000"/>
                </a:solidFill>
                <a:round/>
                <a:headEnd/>
                <a:tailEnd type="triangle" w="med" len="med"/>
              </a:ln>
            </p:spPr>
            <p:txBody>
              <a:bodyPr>
                <a:spAutoFit/>
              </a:bodyPr>
              <a:lstStyle/>
              <a:p>
                <a:endParaRPr lang="en-US"/>
              </a:p>
            </p:txBody>
          </p:sp>
          <p:sp>
            <p:nvSpPr>
              <p:cNvPr id="19" name="Freeform 32"/>
              <p:cNvSpPr>
                <a:spLocks/>
              </p:cNvSpPr>
              <p:nvPr/>
            </p:nvSpPr>
            <p:spPr bwMode="auto">
              <a:xfrm>
                <a:off x="1200" y="1920"/>
                <a:ext cx="1104" cy="480"/>
              </a:xfrm>
              <a:custGeom>
                <a:avLst/>
                <a:gdLst>
                  <a:gd name="T0" fmla="*/ 0 w 1104"/>
                  <a:gd name="T1" fmla="*/ 192 h 480"/>
                  <a:gd name="T2" fmla="*/ 432 w 1104"/>
                  <a:gd name="T3" fmla="*/ 48 h 480"/>
                  <a:gd name="T4" fmla="*/ 1104 w 1104"/>
                  <a:gd name="T5" fmla="*/ 480 h 480"/>
                  <a:gd name="T6" fmla="*/ 0 60000 65536"/>
                  <a:gd name="T7" fmla="*/ 0 60000 65536"/>
                  <a:gd name="T8" fmla="*/ 0 60000 65536"/>
                  <a:gd name="T9" fmla="*/ 0 w 1104"/>
                  <a:gd name="T10" fmla="*/ 0 h 480"/>
                  <a:gd name="T11" fmla="*/ 1104 w 1104"/>
                  <a:gd name="T12" fmla="*/ 480 h 480"/>
                </a:gdLst>
                <a:ahLst/>
                <a:cxnLst>
                  <a:cxn ang="T6">
                    <a:pos x="T0" y="T1"/>
                  </a:cxn>
                  <a:cxn ang="T7">
                    <a:pos x="T2" y="T3"/>
                  </a:cxn>
                  <a:cxn ang="T8">
                    <a:pos x="T4" y="T5"/>
                  </a:cxn>
                </a:cxnLst>
                <a:rect l="T9" t="T10" r="T11" b="T12"/>
                <a:pathLst>
                  <a:path w="1104" h="480">
                    <a:moveTo>
                      <a:pt x="0" y="192"/>
                    </a:moveTo>
                    <a:cubicBezTo>
                      <a:pt x="124" y="96"/>
                      <a:pt x="248" y="0"/>
                      <a:pt x="432" y="48"/>
                    </a:cubicBezTo>
                    <a:cubicBezTo>
                      <a:pt x="616" y="96"/>
                      <a:pt x="860" y="288"/>
                      <a:pt x="1104" y="480"/>
                    </a:cubicBezTo>
                  </a:path>
                </a:pathLst>
              </a:custGeom>
              <a:noFill/>
              <a:ln w="38100" cap="sq">
                <a:solidFill>
                  <a:srgbClr val="000000"/>
                </a:solidFill>
                <a:round/>
                <a:headEnd/>
                <a:tailEnd type="triangle" w="med" len="med"/>
              </a:ln>
            </p:spPr>
            <p:txBody>
              <a:bodyPr wrap="none">
                <a:spAutoFit/>
              </a:bodyPr>
              <a:lstStyle/>
              <a:p>
                <a:endParaRPr lang="en-US"/>
              </a:p>
            </p:txBody>
          </p:sp>
          <p:sp>
            <p:nvSpPr>
              <p:cNvPr id="20" name="Text Box 33"/>
              <p:cNvSpPr txBox="1">
                <a:spLocks noChangeArrowheads="1"/>
              </p:cNvSpPr>
              <p:nvPr/>
            </p:nvSpPr>
            <p:spPr bwMode="auto">
              <a:xfrm>
                <a:off x="1296" y="2208"/>
                <a:ext cx="196" cy="250"/>
              </a:xfrm>
              <a:prstGeom prst="rect">
                <a:avLst/>
              </a:prstGeom>
              <a:noFill/>
              <a:ln w="12700" cap="sq">
                <a:noFill/>
                <a:miter lim="800000"/>
                <a:headEnd/>
                <a:tailEnd/>
              </a:ln>
            </p:spPr>
            <p:txBody>
              <a:bodyPr wrap="none">
                <a:spAutoFit/>
              </a:bodyPr>
              <a:lstStyle/>
              <a:p>
                <a:r>
                  <a:rPr lang="en-US" sz="2000" dirty="0"/>
                  <a:t>4</a:t>
                </a:r>
              </a:p>
            </p:txBody>
          </p:sp>
          <p:sp>
            <p:nvSpPr>
              <p:cNvPr id="21" name="Text Box 34"/>
              <p:cNvSpPr txBox="1">
                <a:spLocks noChangeArrowheads="1"/>
              </p:cNvSpPr>
              <p:nvPr/>
            </p:nvSpPr>
            <p:spPr bwMode="auto">
              <a:xfrm>
                <a:off x="960" y="2448"/>
                <a:ext cx="196" cy="250"/>
              </a:xfrm>
              <a:prstGeom prst="rect">
                <a:avLst/>
              </a:prstGeom>
              <a:noFill/>
              <a:ln w="12700" cap="sq">
                <a:noFill/>
                <a:miter lim="800000"/>
                <a:headEnd/>
                <a:tailEnd/>
              </a:ln>
            </p:spPr>
            <p:txBody>
              <a:bodyPr wrap="none">
                <a:spAutoFit/>
              </a:bodyPr>
              <a:lstStyle/>
              <a:p>
                <a:r>
                  <a:rPr lang="en-US" sz="2000"/>
                  <a:t>2</a:t>
                </a:r>
              </a:p>
            </p:txBody>
          </p:sp>
          <p:sp>
            <p:nvSpPr>
              <p:cNvPr id="22" name="Text Box 35"/>
              <p:cNvSpPr txBox="1">
                <a:spLocks noChangeArrowheads="1"/>
              </p:cNvSpPr>
              <p:nvPr/>
            </p:nvSpPr>
            <p:spPr bwMode="auto">
              <a:xfrm>
                <a:off x="1248" y="2976"/>
                <a:ext cx="196" cy="250"/>
              </a:xfrm>
              <a:prstGeom prst="rect">
                <a:avLst/>
              </a:prstGeom>
              <a:noFill/>
              <a:ln w="12700" cap="sq">
                <a:noFill/>
                <a:miter lim="800000"/>
                <a:headEnd/>
                <a:tailEnd/>
              </a:ln>
            </p:spPr>
            <p:txBody>
              <a:bodyPr wrap="none">
                <a:spAutoFit/>
              </a:bodyPr>
              <a:lstStyle/>
              <a:p>
                <a:r>
                  <a:rPr lang="en-US" sz="2000"/>
                  <a:t>1</a:t>
                </a:r>
              </a:p>
            </p:txBody>
          </p:sp>
          <p:sp>
            <p:nvSpPr>
              <p:cNvPr id="23" name="Text Box 36"/>
              <p:cNvSpPr txBox="1">
                <a:spLocks noChangeArrowheads="1"/>
              </p:cNvSpPr>
              <p:nvPr/>
            </p:nvSpPr>
            <p:spPr bwMode="auto">
              <a:xfrm>
                <a:off x="1440" y="2496"/>
                <a:ext cx="196" cy="250"/>
              </a:xfrm>
              <a:prstGeom prst="rect">
                <a:avLst/>
              </a:prstGeom>
              <a:noFill/>
              <a:ln w="12700" cap="sq">
                <a:noFill/>
                <a:miter lim="800000"/>
                <a:headEnd/>
                <a:tailEnd/>
              </a:ln>
            </p:spPr>
            <p:txBody>
              <a:bodyPr wrap="none">
                <a:spAutoFit/>
              </a:bodyPr>
              <a:lstStyle/>
              <a:p>
                <a:r>
                  <a:rPr lang="en-US" sz="2000"/>
                  <a:t>4</a:t>
                </a:r>
              </a:p>
            </p:txBody>
          </p:sp>
          <p:sp>
            <p:nvSpPr>
              <p:cNvPr id="24" name="Text Box 37"/>
              <p:cNvSpPr txBox="1">
                <a:spLocks noChangeArrowheads="1"/>
              </p:cNvSpPr>
              <p:nvPr/>
            </p:nvSpPr>
            <p:spPr bwMode="auto">
              <a:xfrm>
                <a:off x="1776" y="2304"/>
                <a:ext cx="196" cy="250"/>
              </a:xfrm>
              <a:prstGeom prst="rect">
                <a:avLst/>
              </a:prstGeom>
              <a:noFill/>
              <a:ln w="12700" cap="sq">
                <a:noFill/>
                <a:miter lim="800000"/>
                <a:headEnd/>
                <a:tailEnd/>
              </a:ln>
            </p:spPr>
            <p:txBody>
              <a:bodyPr wrap="none">
                <a:spAutoFit/>
              </a:bodyPr>
              <a:lstStyle/>
              <a:p>
                <a:r>
                  <a:rPr lang="en-US" sz="2000"/>
                  <a:t>5</a:t>
                </a:r>
              </a:p>
            </p:txBody>
          </p:sp>
          <p:sp>
            <p:nvSpPr>
              <p:cNvPr id="25" name="Text Box 38"/>
              <p:cNvSpPr txBox="1">
                <a:spLocks noChangeArrowheads="1"/>
              </p:cNvSpPr>
              <p:nvPr/>
            </p:nvSpPr>
            <p:spPr bwMode="auto">
              <a:xfrm>
                <a:off x="2016" y="1968"/>
                <a:ext cx="196" cy="250"/>
              </a:xfrm>
              <a:prstGeom prst="rect">
                <a:avLst/>
              </a:prstGeom>
              <a:noFill/>
              <a:ln w="12700" cap="sq">
                <a:noFill/>
                <a:miter lim="800000"/>
                <a:headEnd/>
                <a:tailEnd/>
              </a:ln>
            </p:spPr>
            <p:txBody>
              <a:bodyPr wrap="none">
                <a:spAutoFit/>
              </a:bodyPr>
              <a:lstStyle/>
              <a:p>
                <a:r>
                  <a:rPr lang="en-US" sz="2000"/>
                  <a:t>8</a:t>
                </a:r>
              </a:p>
            </p:txBody>
          </p:sp>
          <p:sp>
            <p:nvSpPr>
              <p:cNvPr id="26" name="Text Box 39"/>
              <p:cNvSpPr txBox="1">
                <a:spLocks noChangeArrowheads="1"/>
              </p:cNvSpPr>
              <p:nvPr/>
            </p:nvSpPr>
            <p:spPr bwMode="auto">
              <a:xfrm>
                <a:off x="1920" y="2736"/>
                <a:ext cx="196" cy="250"/>
              </a:xfrm>
              <a:prstGeom prst="rect">
                <a:avLst/>
              </a:prstGeom>
              <a:noFill/>
              <a:ln w="12700" cap="sq">
                <a:noFill/>
                <a:miter lim="800000"/>
                <a:headEnd/>
                <a:tailEnd/>
              </a:ln>
            </p:spPr>
            <p:txBody>
              <a:bodyPr wrap="none">
                <a:spAutoFit/>
              </a:bodyPr>
              <a:lstStyle/>
              <a:p>
                <a:r>
                  <a:rPr lang="en-US" sz="2000"/>
                  <a:t>3</a:t>
                </a:r>
              </a:p>
            </p:txBody>
          </p:sp>
        </p:grpSp>
        <p:sp>
          <p:nvSpPr>
            <p:cNvPr id="7" name="Text Box 40"/>
            <p:cNvSpPr txBox="1">
              <a:spLocks noChangeArrowheads="1"/>
            </p:cNvSpPr>
            <p:nvPr/>
          </p:nvSpPr>
          <p:spPr bwMode="auto">
            <a:xfrm>
              <a:off x="1094" y="3290"/>
              <a:ext cx="596" cy="288"/>
            </a:xfrm>
            <a:prstGeom prst="rect">
              <a:avLst/>
            </a:prstGeom>
            <a:noFill/>
            <a:ln w="12700" cap="sq">
              <a:noFill/>
              <a:miter lim="800000"/>
              <a:headEnd/>
              <a:tailEnd/>
            </a:ln>
          </p:spPr>
          <p:txBody>
            <a:bodyPr wrap="none">
              <a:spAutoFit/>
            </a:bodyPr>
            <a:lstStyle/>
            <a:p>
              <a:r>
                <a:rPr lang="en-US"/>
                <a:t>Graph</a:t>
              </a:r>
            </a:p>
          </p:txBody>
        </p:sp>
      </p:grpSp>
      <p:grpSp>
        <p:nvGrpSpPr>
          <p:cNvPr id="42" name="Group 41"/>
          <p:cNvGrpSpPr>
            <a:grpSpLocks/>
          </p:cNvGrpSpPr>
          <p:nvPr/>
        </p:nvGrpSpPr>
        <p:grpSpPr bwMode="auto">
          <a:xfrm>
            <a:off x="4389437" y="2233839"/>
            <a:ext cx="3260725" cy="2971800"/>
            <a:chOff x="3514" y="2038"/>
            <a:chExt cx="2054" cy="1872"/>
          </a:xfrm>
        </p:grpSpPr>
        <p:grpSp>
          <p:nvGrpSpPr>
            <p:cNvPr id="43" name="Group 42"/>
            <p:cNvGrpSpPr>
              <a:grpSpLocks/>
            </p:cNvGrpSpPr>
            <p:nvPr/>
          </p:nvGrpSpPr>
          <p:grpSpPr bwMode="auto">
            <a:xfrm>
              <a:off x="3514" y="2038"/>
              <a:ext cx="1748" cy="1872"/>
              <a:chOff x="2736" y="1968"/>
              <a:chExt cx="1748" cy="1872"/>
            </a:xfrm>
          </p:grpSpPr>
          <p:grpSp>
            <p:nvGrpSpPr>
              <p:cNvPr id="45" name="Group 43"/>
              <p:cNvGrpSpPr>
                <a:grpSpLocks/>
              </p:cNvGrpSpPr>
              <p:nvPr/>
            </p:nvGrpSpPr>
            <p:grpSpPr bwMode="auto">
              <a:xfrm>
                <a:off x="2736" y="1968"/>
                <a:ext cx="240" cy="288"/>
                <a:chOff x="1728" y="2208"/>
                <a:chExt cx="240" cy="288"/>
              </a:xfrm>
            </p:grpSpPr>
            <p:sp>
              <p:nvSpPr>
                <p:cNvPr id="102" name="Oval 44"/>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103" name="Text Box 45"/>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104" name="Oval 46"/>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6" name="Group 47"/>
              <p:cNvGrpSpPr>
                <a:grpSpLocks/>
              </p:cNvGrpSpPr>
              <p:nvPr/>
            </p:nvGrpSpPr>
            <p:grpSpPr bwMode="auto">
              <a:xfrm>
                <a:off x="2736" y="2352"/>
                <a:ext cx="240" cy="288"/>
                <a:chOff x="1728" y="2208"/>
                <a:chExt cx="240" cy="288"/>
              </a:xfrm>
            </p:grpSpPr>
            <p:sp>
              <p:nvSpPr>
                <p:cNvPr id="99" name="Oval 48"/>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100" name="Text Box 49"/>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101" name="Oval 50"/>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7" name="Group 51"/>
              <p:cNvGrpSpPr>
                <a:grpSpLocks/>
              </p:cNvGrpSpPr>
              <p:nvPr/>
            </p:nvGrpSpPr>
            <p:grpSpPr bwMode="auto">
              <a:xfrm>
                <a:off x="2736" y="2784"/>
                <a:ext cx="240" cy="288"/>
                <a:chOff x="1728" y="2208"/>
                <a:chExt cx="240" cy="288"/>
              </a:xfrm>
            </p:grpSpPr>
            <p:sp>
              <p:nvSpPr>
                <p:cNvPr id="96" name="Oval 52"/>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97" name="Text Box 53"/>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98" name="Oval 54"/>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8" name="Group 55"/>
              <p:cNvGrpSpPr>
                <a:grpSpLocks/>
              </p:cNvGrpSpPr>
              <p:nvPr/>
            </p:nvGrpSpPr>
            <p:grpSpPr bwMode="auto">
              <a:xfrm>
                <a:off x="2736" y="3168"/>
                <a:ext cx="240" cy="288"/>
                <a:chOff x="1728" y="2208"/>
                <a:chExt cx="240" cy="288"/>
              </a:xfrm>
            </p:grpSpPr>
            <p:sp>
              <p:nvSpPr>
                <p:cNvPr id="93" name="Oval 5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94" name="Text Box 5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95" name="Oval 5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49" name="Group 59"/>
              <p:cNvGrpSpPr>
                <a:grpSpLocks/>
              </p:cNvGrpSpPr>
              <p:nvPr/>
            </p:nvGrpSpPr>
            <p:grpSpPr bwMode="auto">
              <a:xfrm>
                <a:off x="2736" y="3552"/>
                <a:ext cx="240" cy="288"/>
                <a:chOff x="1728" y="2208"/>
                <a:chExt cx="240" cy="288"/>
              </a:xfrm>
            </p:grpSpPr>
            <p:sp>
              <p:nvSpPr>
                <p:cNvPr id="90" name="Oval 6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91" name="Text Box 61"/>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1</a:t>
                  </a:r>
                </a:p>
              </p:txBody>
            </p:sp>
            <p:sp>
              <p:nvSpPr>
                <p:cNvPr id="92" name="Oval 6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50" name="Line 63"/>
              <p:cNvSpPr>
                <a:spLocks noChangeShapeType="1"/>
              </p:cNvSpPr>
              <p:nvPr/>
            </p:nvSpPr>
            <p:spPr bwMode="auto">
              <a:xfrm>
                <a:off x="2976" y="3312"/>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1" name="Line 64"/>
              <p:cNvSpPr>
                <a:spLocks noChangeShapeType="1"/>
              </p:cNvSpPr>
              <p:nvPr/>
            </p:nvSpPr>
            <p:spPr bwMode="auto">
              <a:xfrm>
                <a:off x="2976" y="24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2" name="Line 65"/>
              <p:cNvSpPr>
                <a:spLocks noChangeShapeType="1"/>
              </p:cNvSpPr>
              <p:nvPr/>
            </p:nvSpPr>
            <p:spPr bwMode="auto">
              <a:xfrm>
                <a:off x="2976" y="2928"/>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3" name="Line 66"/>
              <p:cNvSpPr>
                <a:spLocks noChangeShapeType="1"/>
              </p:cNvSpPr>
              <p:nvPr/>
            </p:nvSpPr>
            <p:spPr bwMode="auto">
              <a:xfrm>
                <a:off x="2976" y="36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grpSp>
            <p:nvGrpSpPr>
              <p:cNvPr id="54" name="Group 67"/>
              <p:cNvGrpSpPr>
                <a:grpSpLocks/>
              </p:cNvGrpSpPr>
              <p:nvPr/>
            </p:nvGrpSpPr>
            <p:grpSpPr bwMode="auto">
              <a:xfrm>
                <a:off x="3144" y="2352"/>
                <a:ext cx="240" cy="288"/>
                <a:chOff x="1728" y="2208"/>
                <a:chExt cx="240" cy="288"/>
              </a:xfrm>
            </p:grpSpPr>
            <p:sp>
              <p:nvSpPr>
                <p:cNvPr id="87" name="Oval 68"/>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8" name="Text Box 69"/>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89" name="Oval 70"/>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55" name="Group 71"/>
              <p:cNvGrpSpPr>
                <a:grpSpLocks/>
              </p:cNvGrpSpPr>
              <p:nvPr/>
            </p:nvGrpSpPr>
            <p:grpSpPr bwMode="auto">
              <a:xfrm>
                <a:off x="3144" y="2832"/>
                <a:ext cx="240" cy="288"/>
                <a:chOff x="1728" y="2208"/>
                <a:chExt cx="240" cy="288"/>
              </a:xfrm>
            </p:grpSpPr>
            <p:sp>
              <p:nvSpPr>
                <p:cNvPr id="84" name="Oval 72"/>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5" name="Text Box 73"/>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86" name="Oval 74"/>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56" name="Group 75"/>
              <p:cNvGrpSpPr>
                <a:grpSpLocks/>
              </p:cNvGrpSpPr>
              <p:nvPr/>
            </p:nvGrpSpPr>
            <p:grpSpPr bwMode="auto">
              <a:xfrm>
                <a:off x="3120" y="3216"/>
                <a:ext cx="240" cy="288"/>
                <a:chOff x="1728" y="2208"/>
                <a:chExt cx="240" cy="288"/>
              </a:xfrm>
            </p:grpSpPr>
            <p:sp>
              <p:nvSpPr>
                <p:cNvPr id="81" name="Oval 7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2" name="Text Box 7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2</a:t>
                  </a:r>
                </a:p>
              </p:txBody>
            </p:sp>
            <p:sp>
              <p:nvSpPr>
                <p:cNvPr id="83" name="Oval 7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57" name="Group 79"/>
              <p:cNvGrpSpPr>
                <a:grpSpLocks/>
              </p:cNvGrpSpPr>
              <p:nvPr/>
            </p:nvGrpSpPr>
            <p:grpSpPr bwMode="auto">
              <a:xfrm>
                <a:off x="3144" y="3552"/>
                <a:ext cx="240" cy="288"/>
                <a:chOff x="1728" y="2208"/>
                <a:chExt cx="240" cy="288"/>
              </a:xfrm>
            </p:grpSpPr>
            <p:sp>
              <p:nvSpPr>
                <p:cNvPr id="78" name="Oval 8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9" name="Text Box 81"/>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3</a:t>
                  </a:r>
                </a:p>
              </p:txBody>
            </p:sp>
            <p:sp>
              <p:nvSpPr>
                <p:cNvPr id="80" name="Oval 8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58" name="Line 83"/>
              <p:cNvSpPr>
                <a:spLocks noChangeShapeType="1"/>
              </p:cNvSpPr>
              <p:nvPr/>
            </p:nvSpPr>
            <p:spPr bwMode="auto">
              <a:xfrm>
                <a:off x="3360" y="2928"/>
                <a:ext cx="192" cy="0"/>
              </a:xfrm>
              <a:prstGeom prst="line">
                <a:avLst/>
              </a:prstGeom>
              <a:noFill/>
              <a:ln w="28575" cap="sq">
                <a:solidFill>
                  <a:srgbClr val="000000"/>
                </a:solidFill>
                <a:round/>
                <a:headEnd/>
                <a:tailEnd type="triangle" w="med" len="med"/>
              </a:ln>
            </p:spPr>
            <p:txBody>
              <a:bodyPr wrap="none">
                <a:spAutoFit/>
              </a:bodyPr>
              <a:lstStyle/>
              <a:p>
                <a:endParaRPr lang="en-US"/>
              </a:p>
            </p:txBody>
          </p:sp>
          <p:sp>
            <p:nvSpPr>
              <p:cNvPr id="59" name="Line 84"/>
              <p:cNvSpPr>
                <a:spLocks noChangeShapeType="1"/>
              </p:cNvSpPr>
              <p:nvPr/>
            </p:nvSpPr>
            <p:spPr bwMode="auto">
              <a:xfrm>
                <a:off x="3360" y="36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grpSp>
            <p:nvGrpSpPr>
              <p:cNvPr id="60" name="Group 85"/>
              <p:cNvGrpSpPr>
                <a:grpSpLocks/>
              </p:cNvGrpSpPr>
              <p:nvPr/>
            </p:nvGrpSpPr>
            <p:grpSpPr bwMode="auto">
              <a:xfrm>
                <a:off x="3552" y="2832"/>
                <a:ext cx="240" cy="288"/>
                <a:chOff x="1728" y="2208"/>
                <a:chExt cx="240" cy="288"/>
              </a:xfrm>
            </p:grpSpPr>
            <p:sp>
              <p:nvSpPr>
                <p:cNvPr id="75" name="Oval 8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6" name="Text Box 8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4</a:t>
                  </a:r>
                </a:p>
              </p:txBody>
            </p:sp>
            <p:sp>
              <p:nvSpPr>
                <p:cNvPr id="77" name="Oval 8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61" name="Group 89"/>
              <p:cNvGrpSpPr>
                <a:grpSpLocks/>
              </p:cNvGrpSpPr>
              <p:nvPr/>
            </p:nvGrpSpPr>
            <p:grpSpPr bwMode="auto">
              <a:xfrm>
                <a:off x="3552" y="3552"/>
                <a:ext cx="240" cy="288"/>
                <a:chOff x="1728" y="2208"/>
                <a:chExt cx="240" cy="288"/>
              </a:xfrm>
            </p:grpSpPr>
            <p:sp>
              <p:nvSpPr>
                <p:cNvPr id="72" name="Oval 9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3" name="Text Box 91"/>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4</a:t>
                  </a:r>
                </a:p>
              </p:txBody>
            </p:sp>
            <p:sp>
              <p:nvSpPr>
                <p:cNvPr id="74" name="Oval 9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62" name="Line 93"/>
              <p:cNvSpPr>
                <a:spLocks noChangeShapeType="1"/>
              </p:cNvSpPr>
              <p:nvPr/>
            </p:nvSpPr>
            <p:spPr bwMode="auto">
              <a:xfrm>
                <a:off x="3792" y="3696"/>
                <a:ext cx="192" cy="0"/>
              </a:xfrm>
              <a:prstGeom prst="line">
                <a:avLst/>
              </a:prstGeom>
              <a:noFill/>
              <a:ln w="28575" cap="sq">
                <a:solidFill>
                  <a:srgbClr val="000000"/>
                </a:solidFill>
                <a:round/>
                <a:headEnd/>
                <a:tailEnd type="triangle" w="med" len="med"/>
              </a:ln>
            </p:spPr>
            <p:txBody>
              <a:bodyPr wrap="none">
                <a:spAutoFit/>
              </a:bodyPr>
              <a:lstStyle/>
              <a:p>
                <a:endParaRPr lang="en-US"/>
              </a:p>
            </p:txBody>
          </p:sp>
          <p:grpSp>
            <p:nvGrpSpPr>
              <p:cNvPr id="63" name="Group 94"/>
              <p:cNvGrpSpPr>
                <a:grpSpLocks/>
              </p:cNvGrpSpPr>
              <p:nvPr/>
            </p:nvGrpSpPr>
            <p:grpSpPr bwMode="auto">
              <a:xfrm>
                <a:off x="3984" y="3552"/>
                <a:ext cx="240" cy="288"/>
                <a:chOff x="1728" y="2208"/>
                <a:chExt cx="240" cy="288"/>
              </a:xfrm>
            </p:grpSpPr>
            <p:sp>
              <p:nvSpPr>
                <p:cNvPr id="69" name="Oval 95"/>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0" name="Text Box 96"/>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5</a:t>
                  </a:r>
                </a:p>
              </p:txBody>
            </p:sp>
            <p:sp>
              <p:nvSpPr>
                <p:cNvPr id="71" name="Oval 97"/>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64" name="Text Box 98"/>
              <p:cNvSpPr txBox="1">
                <a:spLocks noChangeArrowheads="1"/>
              </p:cNvSpPr>
              <p:nvPr/>
            </p:nvSpPr>
            <p:spPr bwMode="auto">
              <a:xfrm>
                <a:off x="3120" y="1968"/>
                <a:ext cx="212" cy="288"/>
              </a:xfrm>
              <a:prstGeom prst="rect">
                <a:avLst/>
              </a:prstGeom>
              <a:noFill/>
              <a:ln w="12700" cap="sq">
                <a:noFill/>
                <a:miter lim="800000"/>
                <a:headEnd/>
                <a:tailEnd/>
              </a:ln>
            </p:spPr>
            <p:txBody>
              <a:bodyPr wrap="none">
                <a:spAutoFit/>
              </a:bodyPr>
              <a:lstStyle/>
              <a:p>
                <a:r>
                  <a:rPr lang="en-US"/>
                  <a:t>0</a:t>
                </a:r>
              </a:p>
            </p:txBody>
          </p:sp>
          <p:sp>
            <p:nvSpPr>
              <p:cNvPr id="65" name="Text Box 99"/>
              <p:cNvSpPr txBox="1">
                <a:spLocks noChangeArrowheads="1"/>
              </p:cNvSpPr>
              <p:nvPr/>
            </p:nvSpPr>
            <p:spPr bwMode="auto">
              <a:xfrm>
                <a:off x="3504" y="2304"/>
                <a:ext cx="212" cy="288"/>
              </a:xfrm>
              <a:prstGeom prst="rect">
                <a:avLst/>
              </a:prstGeom>
              <a:noFill/>
              <a:ln w="12700" cap="sq">
                <a:noFill/>
                <a:miter lim="800000"/>
                <a:headEnd/>
                <a:tailEnd/>
              </a:ln>
            </p:spPr>
            <p:txBody>
              <a:bodyPr wrap="none">
                <a:spAutoFit/>
              </a:bodyPr>
              <a:lstStyle/>
              <a:p>
                <a:r>
                  <a:rPr lang="en-US"/>
                  <a:t>2</a:t>
                </a:r>
              </a:p>
            </p:txBody>
          </p:sp>
          <p:sp>
            <p:nvSpPr>
              <p:cNvPr id="66" name="Text Box 100"/>
              <p:cNvSpPr txBox="1">
                <a:spLocks noChangeArrowheads="1"/>
              </p:cNvSpPr>
              <p:nvPr/>
            </p:nvSpPr>
            <p:spPr bwMode="auto">
              <a:xfrm>
                <a:off x="3888" y="2832"/>
                <a:ext cx="212" cy="288"/>
              </a:xfrm>
              <a:prstGeom prst="rect">
                <a:avLst/>
              </a:prstGeom>
              <a:noFill/>
              <a:ln w="12700" cap="sq">
                <a:noFill/>
                <a:miter lim="800000"/>
                <a:headEnd/>
                <a:tailEnd/>
              </a:ln>
            </p:spPr>
            <p:txBody>
              <a:bodyPr wrap="none">
                <a:spAutoFit/>
              </a:bodyPr>
              <a:lstStyle/>
              <a:p>
                <a:r>
                  <a:rPr lang="en-US"/>
                  <a:t>3</a:t>
                </a:r>
              </a:p>
            </p:txBody>
          </p:sp>
          <p:sp>
            <p:nvSpPr>
              <p:cNvPr id="67" name="Text Box 101"/>
              <p:cNvSpPr txBox="1">
                <a:spLocks noChangeArrowheads="1"/>
              </p:cNvSpPr>
              <p:nvPr/>
            </p:nvSpPr>
            <p:spPr bwMode="auto">
              <a:xfrm>
                <a:off x="3504" y="3168"/>
                <a:ext cx="212" cy="288"/>
              </a:xfrm>
              <a:prstGeom prst="rect">
                <a:avLst/>
              </a:prstGeom>
              <a:noFill/>
              <a:ln w="12700" cap="sq">
                <a:noFill/>
                <a:miter lim="800000"/>
                <a:headEnd/>
                <a:tailEnd/>
              </a:ln>
            </p:spPr>
            <p:txBody>
              <a:bodyPr wrap="none">
                <a:spAutoFit/>
              </a:bodyPr>
              <a:lstStyle/>
              <a:p>
                <a:r>
                  <a:rPr lang="en-US"/>
                  <a:t>4</a:t>
                </a:r>
              </a:p>
            </p:txBody>
          </p:sp>
          <p:sp>
            <p:nvSpPr>
              <p:cNvPr id="68" name="Text Box 102"/>
              <p:cNvSpPr txBox="1">
                <a:spLocks noChangeArrowheads="1"/>
              </p:cNvSpPr>
              <p:nvPr/>
            </p:nvSpPr>
            <p:spPr bwMode="auto">
              <a:xfrm>
                <a:off x="4272" y="3504"/>
                <a:ext cx="212" cy="288"/>
              </a:xfrm>
              <a:prstGeom prst="rect">
                <a:avLst/>
              </a:prstGeom>
              <a:noFill/>
              <a:ln w="12700" cap="sq">
                <a:noFill/>
                <a:miter lim="800000"/>
                <a:headEnd/>
                <a:tailEnd/>
              </a:ln>
            </p:spPr>
            <p:txBody>
              <a:bodyPr wrap="none">
                <a:spAutoFit/>
              </a:bodyPr>
              <a:lstStyle/>
              <a:p>
                <a:r>
                  <a:rPr lang="en-US"/>
                  <a:t>6</a:t>
                </a:r>
              </a:p>
            </p:txBody>
          </p:sp>
        </p:grpSp>
        <p:sp>
          <p:nvSpPr>
            <p:cNvPr id="44" name="Text Box 103"/>
            <p:cNvSpPr txBox="1">
              <a:spLocks noChangeArrowheads="1"/>
            </p:cNvSpPr>
            <p:nvPr/>
          </p:nvSpPr>
          <p:spPr bwMode="auto">
            <a:xfrm>
              <a:off x="4704" y="2448"/>
              <a:ext cx="864" cy="518"/>
            </a:xfrm>
            <a:prstGeom prst="rect">
              <a:avLst/>
            </a:prstGeom>
            <a:noFill/>
            <a:ln w="12700" cap="sq">
              <a:noFill/>
              <a:miter lim="800000"/>
              <a:headEnd/>
              <a:tailEnd/>
            </a:ln>
          </p:spPr>
          <p:txBody>
            <a:bodyPr>
              <a:spAutoFit/>
            </a:bodyPr>
            <a:lstStyle/>
            <a:p>
              <a:r>
                <a:rPr lang="en-US"/>
                <a:t>Shortest </a:t>
              </a:r>
            </a:p>
            <a:p>
              <a:r>
                <a:rPr lang="en-US"/>
                <a:t>Paths</a:t>
              </a:r>
            </a:p>
          </p:txBody>
        </p:sp>
      </p:grpSp>
    </p:spTree>
    <p:extLst>
      <p:ext uri="{BB962C8B-B14F-4D97-AF65-F5344CB8AC3E}">
        <p14:creationId xmlns:p14="http://schemas.microsoft.com/office/powerpoint/2010/main" val="9456750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Definitions</a:t>
            </a:r>
          </a:p>
        </p:txBody>
      </p:sp>
      <p:sp>
        <p:nvSpPr>
          <p:cNvPr id="3" name="Content Placeholder 2"/>
          <p:cNvSpPr>
            <a:spLocks noGrp="1"/>
          </p:cNvSpPr>
          <p:nvPr>
            <p:ph idx="1"/>
          </p:nvPr>
        </p:nvSpPr>
        <p:spPr/>
        <p:txBody>
          <a:bodyPr/>
          <a:lstStyle/>
          <a:p>
            <a:r>
              <a:rPr lang="en-US" dirty="0"/>
              <a:t>A weighted graph is a G = (V,</a:t>
            </a:r>
            <a:r>
              <a:rPr lang="en-US"/>
              <a:t>E,W</a:t>
            </a:r>
            <a:r>
              <a:rPr lang="en-US" dirty="0"/>
              <a:t>) where W is a set of weights, each weight is associated with an edge.</a:t>
            </a:r>
          </a:p>
          <a:p>
            <a:r>
              <a:rPr lang="en-US"/>
              <a:t>A graph is also called a </a:t>
            </a:r>
            <a:r>
              <a:rPr lang="en-US" b="1"/>
              <a:t>network</a:t>
            </a:r>
            <a:r>
              <a:rPr lang="en-US"/>
              <a:t> of vertices. A </a:t>
            </a:r>
            <a:r>
              <a:rPr lang="en-US" dirty="0"/>
              <a:t>weighted digraph is called </a:t>
            </a:r>
            <a:r>
              <a:rPr lang="en-US"/>
              <a:t>a </a:t>
            </a:r>
            <a:r>
              <a:rPr lang="en-US" b="1"/>
              <a:t>directed</a:t>
            </a:r>
            <a:r>
              <a:rPr lang="en-US"/>
              <a:t> </a:t>
            </a:r>
            <a:r>
              <a:rPr lang="en-US" b="1"/>
              <a:t>network</a:t>
            </a:r>
            <a:r>
              <a:rPr lang="en-US" dirty="0"/>
              <a:t>.</a:t>
            </a:r>
          </a:p>
          <a:p>
            <a:r>
              <a:rPr lang="en-US" dirty="0"/>
              <a:t>A </a:t>
            </a:r>
            <a:r>
              <a:rPr lang="en-US" b="1" dirty="0"/>
              <a:t>loop</a:t>
            </a:r>
            <a:r>
              <a:rPr lang="en-US" dirty="0"/>
              <a:t> or </a:t>
            </a:r>
            <a:r>
              <a:rPr lang="en-US" b="1" dirty="0"/>
              <a:t>self-edge</a:t>
            </a:r>
            <a:r>
              <a:rPr lang="en-US" dirty="0"/>
              <a:t> is a edge which is only incident to 1 vertex.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a:t>
            </a:fld>
            <a:endParaRPr lang="en-US"/>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59643" y="4908046"/>
            <a:ext cx="3429001" cy="19499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82744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Source Shortest Algorithm</a:t>
            </a:r>
          </a:p>
        </p:txBody>
      </p:sp>
      <p:sp>
        <p:nvSpPr>
          <p:cNvPr id="3" name="Content Placeholder 2"/>
          <p:cNvSpPr>
            <a:spLocks noGrp="1"/>
          </p:cNvSpPr>
          <p:nvPr>
            <p:ph idx="1"/>
          </p:nvPr>
        </p:nvSpPr>
        <p:spPr/>
        <p:txBody>
          <a:bodyPr>
            <a:normAutofit fontScale="85000" lnSpcReduction="20000"/>
          </a:bodyPr>
          <a:lstStyle/>
          <a:p>
            <a:pPr>
              <a:buFontTx/>
              <a:buChar char="•"/>
            </a:pPr>
            <a:r>
              <a:rPr lang="en-US" sz="2800" dirty="0"/>
              <a:t> Step 1 Initialize d[i] = a[s][i], 1&lt; i &lt; n.</a:t>
            </a:r>
          </a:p>
          <a:p>
            <a:pPr lvl="1">
              <a:buFontTx/>
              <a:buChar char="•"/>
            </a:pPr>
            <a:r>
              <a:rPr lang="en-US" dirty="0"/>
              <a:t>Set p[i] = s for all i adjacent from s.</a:t>
            </a:r>
          </a:p>
          <a:p>
            <a:pPr lvl="1">
              <a:buFontTx/>
              <a:buChar char="•"/>
            </a:pPr>
            <a:r>
              <a:rPr lang="en-US" dirty="0"/>
              <a:t>Set p[i] = 0 for all other vertices</a:t>
            </a:r>
          </a:p>
          <a:p>
            <a:pPr lvl="1">
              <a:buFontTx/>
              <a:buChar char="•"/>
            </a:pPr>
            <a:r>
              <a:rPr lang="en-US" dirty="0"/>
              <a:t>Create a list L of all vertices for which p[i] </a:t>
            </a:r>
            <a:r>
              <a:rPr lang="en-US" dirty="0">
                <a:sym typeface="Symbol" pitchFamily="18" charset="2"/>
              </a:rPr>
              <a:t> 0</a:t>
            </a:r>
          </a:p>
          <a:p>
            <a:pPr>
              <a:buFontTx/>
              <a:buChar char="•"/>
            </a:pPr>
            <a:r>
              <a:rPr lang="en-US" sz="2800" dirty="0">
                <a:sym typeface="Symbol" pitchFamily="18" charset="2"/>
              </a:rPr>
              <a:t>Step 2 If L is empty terminate, otherwise go to 3.</a:t>
            </a:r>
          </a:p>
          <a:p>
            <a:pPr>
              <a:buFontTx/>
              <a:buChar char="•"/>
            </a:pPr>
            <a:r>
              <a:rPr lang="en-US" sz="2800" dirty="0">
                <a:sym typeface="Symbol" pitchFamily="18" charset="2"/>
              </a:rPr>
              <a:t>Step 3 Delete from L the vertex i with least value of d (ties are broken 	arbitrarily) </a:t>
            </a:r>
          </a:p>
          <a:p>
            <a:pPr>
              <a:buFontTx/>
              <a:buChar char="•"/>
            </a:pPr>
            <a:r>
              <a:rPr lang="en-US" sz="2800" dirty="0"/>
              <a:t>Step 4 Update d[j] to min (d[j], d[i] + a[i][j]) for all unreached vertices j 	adjacent from i.</a:t>
            </a:r>
          </a:p>
          <a:p>
            <a:pPr lvl="1">
              <a:buFontTx/>
              <a:buChar char="•"/>
            </a:pPr>
            <a:r>
              <a:rPr lang="en-US" dirty="0"/>
              <a:t>If d[j] changes, set p[j] = i and add j to L in case it is not already there. </a:t>
            </a:r>
          </a:p>
          <a:p>
            <a:pPr lvl="1">
              <a:buFontTx/>
              <a:buChar char="•"/>
            </a:pPr>
            <a:r>
              <a:rPr lang="en-US" dirty="0" err="1"/>
              <a:t>Goto</a:t>
            </a:r>
            <a:r>
              <a:rPr lang="en-US" dirty="0"/>
              <a:t> Step 2.</a:t>
            </a:r>
            <a:r>
              <a:rPr lang="en-US" sz="2000"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50</a:t>
            </a:fld>
            <a:endParaRPr lang="en-US"/>
          </a:p>
        </p:txBody>
      </p:sp>
    </p:spTree>
    <p:extLst>
      <p:ext uri="{BB962C8B-B14F-4D97-AF65-F5344CB8AC3E}">
        <p14:creationId xmlns:p14="http://schemas.microsoft.com/office/powerpoint/2010/main" val="40127692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2657"/>
            <a:ext cx="8229600" cy="868362"/>
          </a:xfrm>
        </p:spPr>
        <p:txBody>
          <a:bodyPr/>
          <a:lstStyle/>
          <a:p>
            <a:r>
              <a:rPr lang="en-US" dirty="0"/>
              <a:t>Single Source Shortest Example</a:t>
            </a:r>
          </a:p>
        </p:txBody>
      </p:sp>
      <p:sp>
        <p:nvSpPr>
          <p:cNvPr id="3" name="Content Placeholder 2"/>
          <p:cNvSpPr>
            <a:spLocks noGrp="1"/>
          </p:cNvSpPr>
          <p:nvPr>
            <p:ph idx="1"/>
          </p:nvPr>
        </p:nvSpPr>
        <p:spPr>
          <a:xfrm>
            <a:off x="457200" y="838200"/>
            <a:ext cx="8229600" cy="4525963"/>
          </a:xfrm>
        </p:spPr>
        <p:txBody>
          <a:bodyPr/>
          <a:lstStyle/>
          <a:p>
            <a:pPr>
              <a:buFontTx/>
              <a:buChar char="•"/>
            </a:pPr>
            <a:r>
              <a:rPr lang="en-US" sz="1800" dirty="0"/>
              <a:t> Step 1 Initialize d[i] = a[s][i], 1&lt; i &lt; n.</a:t>
            </a:r>
          </a:p>
          <a:p>
            <a:pPr lvl="1">
              <a:buFontTx/>
              <a:buChar char="•"/>
            </a:pPr>
            <a:r>
              <a:rPr lang="en-US" sz="1800" dirty="0"/>
              <a:t>Set p[i] = s for all i adjacent from s.</a:t>
            </a:r>
          </a:p>
          <a:p>
            <a:pPr lvl="1">
              <a:buFontTx/>
              <a:buChar char="•"/>
            </a:pPr>
            <a:r>
              <a:rPr lang="en-US" sz="1800" dirty="0"/>
              <a:t>Set p[i] = 0 for all other vertices</a:t>
            </a:r>
          </a:p>
          <a:p>
            <a:pPr lvl="1">
              <a:buFontTx/>
              <a:buChar char="•"/>
            </a:pPr>
            <a:r>
              <a:rPr lang="en-US" sz="1800" dirty="0"/>
              <a:t>Create a list L of all vertices for which p[i] </a:t>
            </a:r>
            <a:r>
              <a:rPr lang="en-US" sz="1800" dirty="0">
                <a:sym typeface="Symbol" pitchFamily="18" charset="2"/>
              </a:rPr>
              <a:t> 0</a:t>
            </a:r>
          </a:p>
          <a:p>
            <a:pPr>
              <a:buFontTx/>
              <a:buChar char="•"/>
            </a:pPr>
            <a:r>
              <a:rPr lang="en-US" sz="1800" dirty="0">
                <a:sym typeface="Symbol" pitchFamily="18" charset="2"/>
              </a:rPr>
              <a:t>Step 2 If L is empty terminate, otherwise go to 3.</a:t>
            </a:r>
          </a:p>
          <a:p>
            <a:pPr>
              <a:buFontTx/>
              <a:buChar char="•"/>
            </a:pPr>
            <a:r>
              <a:rPr lang="en-US" sz="1800" dirty="0">
                <a:sym typeface="Symbol" pitchFamily="18" charset="2"/>
              </a:rPr>
              <a:t>Step 3 Delete from L the vertex i with least value of d (ties are broken arbitrarily) </a:t>
            </a:r>
          </a:p>
          <a:p>
            <a:pPr>
              <a:buFontTx/>
              <a:buChar char="•"/>
            </a:pPr>
            <a:r>
              <a:rPr lang="en-US" sz="1800" dirty="0"/>
              <a:t>Step 4 Update d[j] to min (d[j], d[i] + a[i][j]) for all unreached vertices j adjacent from i.</a:t>
            </a:r>
          </a:p>
          <a:p>
            <a:pPr lvl="1">
              <a:buFontTx/>
              <a:buChar char="•"/>
            </a:pPr>
            <a:r>
              <a:rPr lang="en-US" sz="1800" dirty="0"/>
              <a:t>If d[j] changes, set p[j] = i and add j to L in case it is not already there. </a:t>
            </a:r>
          </a:p>
          <a:p>
            <a:pPr lvl="1">
              <a:buFontTx/>
              <a:buChar char="•"/>
            </a:pPr>
            <a:r>
              <a:rPr lang="en-US" sz="1800" dirty="0" err="1"/>
              <a:t>Goto</a:t>
            </a:r>
            <a:r>
              <a:rPr lang="en-US" sz="1800" dirty="0"/>
              <a:t> Step 2. </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51</a:t>
            </a:fld>
            <a:endParaRPr lang="en-US"/>
          </a:p>
        </p:txBody>
      </p:sp>
      <p:grpSp>
        <p:nvGrpSpPr>
          <p:cNvPr id="5" name="Group 5"/>
          <p:cNvGrpSpPr>
            <a:grpSpLocks/>
          </p:cNvGrpSpPr>
          <p:nvPr/>
        </p:nvGrpSpPr>
        <p:grpSpPr bwMode="auto">
          <a:xfrm>
            <a:off x="3048000" y="3886200"/>
            <a:ext cx="4197350" cy="2606675"/>
            <a:chOff x="288" y="1824"/>
            <a:chExt cx="2644" cy="1642"/>
          </a:xfrm>
        </p:grpSpPr>
        <p:sp>
          <p:nvSpPr>
            <p:cNvPr id="6" name="Oval 6"/>
            <p:cNvSpPr>
              <a:spLocks noChangeArrowheads="1"/>
            </p:cNvSpPr>
            <p:nvPr/>
          </p:nvSpPr>
          <p:spPr bwMode="auto">
            <a:xfrm>
              <a:off x="528" y="2640"/>
              <a:ext cx="576" cy="576"/>
            </a:xfrm>
            <a:prstGeom prst="ellipse">
              <a:avLst/>
            </a:prstGeom>
            <a:noFill/>
            <a:ln w="12700" cap="sq">
              <a:noFill/>
              <a:round/>
              <a:headEnd/>
              <a:tailEnd/>
            </a:ln>
          </p:spPr>
          <p:txBody>
            <a:bodyPr wrap="none" anchor="ctr">
              <a:spAutoFit/>
            </a:bodyPr>
            <a:lstStyle/>
            <a:p>
              <a:endParaRPr lang="en-US"/>
            </a:p>
          </p:txBody>
        </p:sp>
        <p:grpSp>
          <p:nvGrpSpPr>
            <p:cNvPr id="7" name="Group 7"/>
            <p:cNvGrpSpPr>
              <a:grpSpLocks/>
            </p:cNvGrpSpPr>
            <p:nvPr/>
          </p:nvGrpSpPr>
          <p:grpSpPr bwMode="auto">
            <a:xfrm>
              <a:off x="288" y="2352"/>
              <a:ext cx="240" cy="288"/>
              <a:chOff x="1728" y="2208"/>
              <a:chExt cx="240" cy="288"/>
            </a:xfrm>
          </p:grpSpPr>
          <p:sp>
            <p:nvSpPr>
              <p:cNvPr id="83" name="Oval 8"/>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4" name="Text Box 9"/>
              <p:cNvSpPr txBox="1">
                <a:spLocks noChangeArrowheads="1"/>
              </p:cNvSpPr>
              <p:nvPr/>
            </p:nvSpPr>
            <p:spPr bwMode="auto">
              <a:xfrm>
                <a:off x="1728" y="2208"/>
                <a:ext cx="187" cy="250"/>
              </a:xfrm>
              <a:prstGeom prst="rect">
                <a:avLst/>
              </a:prstGeom>
              <a:noFill/>
              <a:ln w="12700" cap="sq">
                <a:noFill/>
                <a:miter lim="800000"/>
                <a:headEnd/>
                <a:tailEnd/>
              </a:ln>
            </p:spPr>
            <p:txBody>
              <a:bodyPr wrap="none">
                <a:spAutoFit/>
              </a:bodyPr>
              <a:lstStyle/>
              <a:p>
                <a:r>
                  <a:rPr lang="en-US" sz="2000">
                    <a:solidFill>
                      <a:srgbClr val="000000"/>
                    </a:solidFill>
                  </a:rPr>
                  <a:t>a</a:t>
                </a:r>
              </a:p>
            </p:txBody>
          </p:sp>
          <p:sp>
            <p:nvSpPr>
              <p:cNvPr id="85" name="Oval 10"/>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8" name="Group 11"/>
            <p:cNvGrpSpPr>
              <a:grpSpLocks/>
            </p:cNvGrpSpPr>
            <p:nvPr/>
          </p:nvGrpSpPr>
          <p:grpSpPr bwMode="auto">
            <a:xfrm>
              <a:off x="720" y="1920"/>
              <a:ext cx="240" cy="288"/>
              <a:chOff x="1728" y="2208"/>
              <a:chExt cx="240" cy="288"/>
            </a:xfrm>
          </p:grpSpPr>
          <p:sp>
            <p:nvSpPr>
              <p:cNvPr id="80" name="Oval 12"/>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81" name="Text Box 13"/>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b</a:t>
                </a:r>
              </a:p>
            </p:txBody>
          </p:sp>
          <p:sp>
            <p:nvSpPr>
              <p:cNvPr id="82" name="Oval 14"/>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9" name="Group 15"/>
            <p:cNvGrpSpPr>
              <a:grpSpLocks/>
            </p:cNvGrpSpPr>
            <p:nvPr/>
          </p:nvGrpSpPr>
          <p:grpSpPr bwMode="auto">
            <a:xfrm>
              <a:off x="720" y="3072"/>
              <a:ext cx="240" cy="288"/>
              <a:chOff x="1728" y="2208"/>
              <a:chExt cx="240" cy="288"/>
            </a:xfrm>
          </p:grpSpPr>
          <p:sp>
            <p:nvSpPr>
              <p:cNvPr id="77" name="Oval 16"/>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8" name="Text Box 17"/>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h</a:t>
                </a:r>
              </a:p>
            </p:txBody>
          </p:sp>
          <p:sp>
            <p:nvSpPr>
              <p:cNvPr id="79" name="Oval 18"/>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0" name="Group 19"/>
            <p:cNvGrpSpPr>
              <a:grpSpLocks/>
            </p:cNvGrpSpPr>
            <p:nvPr/>
          </p:nvGrpSpPr>
          <p:grpSpPr bwMode="auto">
            <a:xfrm>
              <a:off x="1680" y="1968"/>
              <a:ext cx="240" cy="288"/>
              <a:chOff x="1728" y="2208"/>
              <a:chExt cx="240" cy="288"/>
            </a:xfrm>
          </p:grpSpPr>
          <p:sp>
            <p:nvSpPr>
              <p:cNvPr id="74" name="Oval 20"/>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5" name="Text Box 21"/>
              <p:cNvSpPr txBox="1">
                <a:spLocks noChangeArrowheads="1"/>
              </p:cNvSpPr>
              <p:nvPr/>
            </p:nvSpPr>
            <p:spPr bwMode="auto">
              <a:xfrm>
                <a:off x="1728" y="2208"/>
                <a:ext cx="187" cy="250"/>
              </a:xfrm>
              <a:prstGeom prst="rect">
                <a:avLst/>
              </a:prstGeom>
              <a:noFill/>
              <a:ln w="12700" cap="sq">
                <a:noFill/>
                <a:miter lim="800000"/>
                <a:headEnd/>
                <a:tailEnd/>
              </a:ln>
            </p:spPr>
            <p:txBody>
              <a:bodyPr wrap="none">
                <a:spAutoFit/>
              </a:bodyPr>
              <a:lstStyle/>
              <a:p>
                <a:r>
                  <a:rPr lang="en-US" sz="2000">
                    <a:solidFill>
                      <a:srgbClr val="000000"/>
                    </a:solidFill>
                  </a:rPr>
                  <a:t>c</a:t>
                </a:r>
              </a:p>
            </p:txBody>
          </p:sp>
          <p:sp>
            <p:nvSpPr>
              <p:cNvPr id="76" name="Oval 22"/>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1" name="Group 23"/>
            <p:cNvGrpSpPr>
              <a:grpSpLocks/>
            </p:cNvGrpSpPr>
            <p:nvPr/>
          </p:nvGrpSpPr>
          <p:grpSpPr bwMode="auto">
            <a:xfrm>
              <a:off x="816" y="2496"/>
              <a:ext cx="240" cy="288"/>
              <a:chOff x="1728" y="2208"/>
              <a:chExt cx="240" cy="288"/>
            </a:xfrm>
          </p:grpSpPr>
          <p:sp>
            <p:nvSpPr>
              <p:cNvPr id="71" name="Oval 24"/>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72" name="Text Box 25"/>
              <p:cNvSpPr txBox="1">
                <a:spLocks noChangeArrowheads="1"/>
              </p:cNvSpPr>
              <p:nvPr/>
            </p:nvSpPr>
            <p:spPr bwMode="auto">
              <a:xfrm>
                <a:off x="1728" y="2208"/>
                <a:ext cx="187" cy="250"/>
              </a:xfrm>
              <a:prstGeom prst="rect">
                <a:avLst/>
              </a:prstGeom>
              <a:noFill/>
              <a:ln w="12700" cap="sq">
                <a:noFill/>
                <a:miter lim="800000"/>
                <a:headEnd/>
                <a:tailEnd/>
              </a:ln>
            </p:spPr>
            <p:txBody>
              <a:bodyPr wrap="none">
                <a:spAutoFit/>
              </a:bodyPr>
              <a:lstStyle/>
              <a:p>
                <a:r>
                  <a:rPr lang="en-US" sz="2000">
                    <a:solidFill>
                      <a:srgbClr val="000000"/>
                    </a:solidFill>
                  </a:rPr>
                  <a:t>e</a:t>
                </a:r>
              </a:p>
            </p:txBody>
          </p:sp>
          <p:sp>
            <p:nvSpPr>
              <p:cNvPr id="73" name="Oval 26"/>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12" name="Text Box 27"/>
            <p:cNvSpPr txBox="1">
              <a:spLocks noChangeArrowheads="1"/>
            </p:cNvSpPr>
            <p:nvPr/>
          </p:nvSpPr>
          <p:spPr bwMode="auto">
            <a:xfrm>
              <a:off x="536" y="2016"/>
              <a:ext cx="196" cy="250"/>
            </a:xfrm>
            <a:prstGeom prst="rect">
              <a:avLst/>
            </a:prstGeom>
            <a:noFill/>
            <a:ln w="12700" cap="sq">
              <a:noFill/>
              <a:miter lim="800000"/>
              <a:headEnd/>
              <a:tailEnd/>
            </a:ln>
          </p:spPr>
          <p:txBody>
            <a:bodyPr>
              <a:spAutoFit/>
            </a:bodyPr>
            <a:lstStyle/>
            <a:p>
              <a:r>
                <a:rPr lang="en-US" sz="2000"/>
                <a:t>3</a:t>
              </a:r>
            </a:p>
          </p:txBody>
        </p:sp>
        <p:sp>
          <p:nvSpPr>
            <p:cNvPr id="13" name="Text Box 28"/>
            <p:cNvSpPr txBox="1">
              <a:spLocks noChangeArrowheads="1"/>
            </p:cNvSpPr>
            <p:nvPr/>
          </p:nvSpPr>
          <p:spPr bwMode="auto">
            <a:xfrm>
              <a:off x="1200" y="3216"/>
              <a:ext cx="196" cy="250"/>
            </a:xfrm>
            <a:prstGeom prst="rect">
              <a:avLst/>
            </a:prstGeom>
            <a:noFill/>
            <a:ln w="12700" cap="sq">
              <a:noFill/>
              <a:miter lim="800000"/>
              <a:headEnd/>
              <a:tailEnd/>
            </a:ln>
          </p:spPr>
          <p:txBody>
            <a:bodyPr wrap="none">
              <a:spAutoFit/>
            </a:bodyPr>
            <a:lstStyle/>
            <a:p>
              <a:r>
                <a:rPr lang="en-US" sz="2000"/>
                <a:t>2</a:t>
              </a:r>
            </a:p>
          </p:txBody>
        </p:sp>
        <p:sp>
          <p:nvSpPr>
            <p:cNvPr id="14" name="Text Box 29"/>
            <p:cNvSpPr txBox="1">
              <a:spLocks noChangeArrowheads="1"/>
            </p:cNvSpPr>
            <p:nvPr/>
          </p:nvSpPr>
          <p:spPr bwMode="auto">
            <a:xfrm>
              <a:off x="432" y="2784"/>
              <a:ext cx="196" cy="250"/>
            </a:xfrm>
            <a:prstGeom prst="rect">
              <a:avLst/>
            </a:prstGeom>
            <a:noFill/>
            <a:ln w="12700" cap="sq">
              <a:noFill/>
              <a:miter lim="800000"/>
              <a:headEnd/>
              <a:tailEnd/>
            </a:ln>
          </p:spPr>
          <p:txBody>
            <a:bodyPr>
              <a:spAutoFit/>
            </a:bodyPr>
            <a:lstStyle/>
            <a:p>
              <a:r>
                <a:rPr lang="en-US" sz="2000"/>
                <a:t>4</a:t>
              </a:r>
            </a:p>
          </p:txBody>
        </p:sp>
        <p:sp>
          <p:nvSpPr>
            <p:cNvPr id="15" name="Text Box 30"/>
            <p:cNvSpPr txBox="1">
              <a:spLocks noChangeArrowheads="1"/>
            </p:cNvSpPr>
            <p:nvPr/>
          </p:nvSpPr>
          <p:spPr bwMode="auto">
            <a:xfrm>
              <a:off x="2160" y="3216"/>
              <a:ext cx="196" cy="250"/>
            </a:xfrm>
            <a:prstGeom prst="rect">
              <a:avLst/>
            </a:prstGeom>
            <a:noFill/>
            <a:ln w="12700" cap="sq">
              <a:noFill/>
              <a:miter lim="800000"/>
              <a:headEnd/>
              <a:tailEnd/>
            </a:ln>
          </p:spPr>
          <p:txBody>
            <a:bodyPr wrap="none">
              <a:spAutoFit/>
            </a:bodyPr>
            <a:lstStyle/>
            <a:p>
              <a:r>
                <a:rPr lang="en-US" sz="2000"/>
                <a:t>6</a:t>
              </a:r>
            </a:p>
          </p:txBody>
        </p:sp>
        <p:sp>
          <p:nvSpPr>
            <p:cNvPr id="16" name="Text Box 31"/>
            <p:cNvSpPr txBox="1">
              <a:spLocks noChangeArrowheads="1"/>
            </p:cNvSpPr>
            <p:nvPr/>
          </p:nvSpPr>
          <p:spPr bwMode="auto">
            <a:xfrm>
              <a:off x="1248" y="2208"/>
              <a:ext cx="196" cy="250"/>
            </a:xfrm>
            <a:prstGeom prst="rect">
              <a:avLst/>
            </a:prstGeom>
            <a:noFill/>
            <a:ln w="12700" cap="sq">
              <a:noFill/>
              <a:miter lim="800000"/>
              <a:headEnd/>
              <a:tailEnd/>
            </a:ln>
          </p:spPr>
          <p:txBody>
            <a:bodyPr wrap="none">
              <a:spAutoFit/>
            </a:bodyPr>
            <a:lstStyle/>
            <a:p>
              <a:r>
                <a:rPr lang="en-US" sz="2000"/>
                <a:t>8</a:t>
              </a:r>
            </a:p>
          </p:txBody>
        </p:sp>
        <p:grpSp>
          <p:nvGrpSpPr>
            <p:cNvPr id="17" name="Group 32"/>
            <p:cNvGrpSpPr>
              <a:grpSpLocks/>
            </p:cNvGrpSpPr>
            <p:nvPr/>
          </p:nvGrpSpPr>
          <p:grpSpPr bwMode="auto">
            <a:xfrm>
              <a:off x="2640" y="2016"/>
              <a:ext cx="240" cy="288"/>
              <a:chOff x="1728" y="2208"/>
              <a:chExt cx="240" cy="288"/>
            </a:xfrm>
          </p:grpSpPr>
          <p:sp>
            <p:nvSpPr>
              <p:cNvPr id="68" name="Oval 33"/>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9" name="Text Box 34"/>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d</a:t>
                </a:r>
              </a:p>
            </p:txBody>
          </p:sp>
          <p:sp>
            <p:nvSpPr>
              <p:cNvPr id="70" name="Oval 35"/>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8" name="Group 36"/>
            <p:cNvGrpSpPr>
              <a:grpSpLocks/>
            </p:cNvGrpSpPr>
            <p:nvPr/>
          </p:nvGrpSpPr>
          <p:grpSpPr bwMode="auto">
            <a:xfrm>
              <a:off x="2592" y="2544"/>
              <a:ext cx="240" cy="288"/>
              <a:chOff x="1728" y="2208"/>
              <a:chExt cx="240" cy="288"/>
            </a:xfrm>
          </p:grpSpPr>
          <p:sp>
            <p:nvSpPr>
              <p:cNvPr id="65" name="Oval 37"/>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6" name="Text Box 38"/>
              <p:cNvSpPr txBox="1">
                <a:spLocks noChangeArrowheads="1"/>
              </p:cNvSpPr>
              <p:nvPr/>
            </p:nvSpPr>
            <p:spPr bwMode="auto">
              <a:xfrm>
                <a:off x="1728" y="2208"/>
                <a:ext cx="196" cy="250"/>
              </a:xfrm>
              <a:prstGeom prst="rect">
                <a:avLst/>
              </a:prstGeom>
              <a:noFill/>
              <a:ln w="12700" cap="sq">
                <a:noFill/>
                <a:miter lim="800000"/>
                <a:headEnd/>
                <a:tailEnd/>
              </a:ln>
            </p:spPr>
            <p:txBody>
              <a:bodyPr wrap="none">
                <a:spAutoFit/>
              </a:bodyPr>
              <a:lstStyle/>
              <a:p>
                <a:r>
                  <a:rPr lang="en-US" sz="2000">
                    <a:solidFill>
                      <a:srgbClr val="000000"/>
                    </a:solidFill>
                  </a:rPr>
                  <a:t>g</a:t>
                </a:r>
              </a:p>
            </p:txBody>
          </p:sp>
          <p:sp>
            <p:nvSpPr>
              <p:cNvPr id="67" name="Oval 39"/>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19" name="Group 40"/>
            <p:cNvGrpSpPr>
              <a:grpSpLocks/>
            </p:cNvGrpSpPr>
            <p:nvPr/>
          </p:nvGrpSpPr>
          <p:grpSpPr bwMode="auto">
            <a:xfrm>
              <a:off x="2592" y="3120"/>
              <a:ext cx="240" cy="288"/>
              <a:chOff x="1728" y="2208"/>
              <a:chExt cx="240" cy="288"/>
            </a:xfrm>
          </p:grpSpPr>
          <p:sp>
            <p:nvSpPr>
              <p:cNvPr id="62" name="Oval 41"/>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3" name="Text Box 42"/>
              <p:cNvSpPr txBox="1">
                <a:spLocks noChangeArrowheads="1"/>
              </p:cNvSpPr>
              <p:nvPr/>
            </p:nvSpPr>
            <p:spPr bwMode="auto">
              <a:xfrm>
                <a:off x="1728" y="2208"/>
                <a:ext cx="160" cy="250"/>
              </a:xfrm>
              <a:prstGeom prst="rect">
                <a:avLst/>
              </a:prstGeom>
              <a:noFill/>
              <a:ln w="12700" cap="sq">
                <a:noFill/>
                <a:miter lim="800000"/>
                <a:headEnd/>
                <a:tailEnd/>
              </a:ln>
            </p:spPr>
            <p:txBody>
              <a:bodyPr wrap="none">
                <a:spAutoFit/>
              </a:bodyPr>
              <a:lstStyle/>
              <a:p>
                <a:r>
                  <a:rPr lang="en-US" sz="2000">
                    <a:solidFill>
                      <a:srgbClr val="000000"/>
                    </a:solidFill>
                  </a:rPr>
                  <a:t>j</a:t>
                </a:r>
              </a:p>
            </p:txBody>
          </p:sp>
          <p:sp>
            <p:nvSpPr>
              <p:cNvPr id="64" name="Oval 43"/>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20" name="Group 44"/>
            <p:cNvGrpSpPr>
              <a:grpSpLocks/>
            </p:cNvGrpSpPr>
            <p:nvPr/>
          </p:nvGrpSpPr>
          <p:grpSpPr bwMode="auto">
            <a:xfrm>
              <a:off x="1632" y="2544"/>
              <a:ext cx="240" cy="288"/>
              <a:chOff x="1728" y="2208"/>
              <a:chExt cx="240" cy="288"/>
            </a:xfrm>
          </p:grpSpPr>
          <p:sp>
            <p:nvSpPr>
              <p:cNvPr id="59" name="Oval 45"/>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60" name="Text Box 46"/>
              <p:cNvSpPr txBox="1">
                <a:spLocks noChangeArrowheads="1"/>
              </p:cNvSpPr>
              <p:nvPr/>
            </p:nvSpPr>
            <p:spPr bwMode="auto">
              <a:xfrm>
                <a:off x="1728" y="2208"/>
                <a:ext cx="169" cy="250"/>
              </a:xfrm>
              <a:prstGeom prst="rect">
                <a:avLst/>
              </a:prstGeom>
              <a:noFill/>
              <a:ln w="12700" cap="sq">
                <a:noFill/>
                <a:miter lim="800000"/>
                <a:headEnd/>
                <a:tailEnd/>
              </a:ln>
            </p:spPr>
            <p:txBody>
              <a:bodyPr wrap="none">
                <a:spAutoFit/>
              </a:bodyPr>
              <a:lstStyle/>
              <a:p>
                <a:r>
                  <a:rPr lang="en-US" sz="2000">
                    <a:solidFill>
                      <a:srgbClr val="000000"/>
                    </a:solidFill>
                  </a:rPr>
                  <a:t>f</a:t>
                </a:r>
              </a:p>
            </p:txBody>
          </p:sp>
          <p:sp>
            <p:nvSpPr>
              <p:cNvPr id="61" name="Oval 47"/>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grpSp>
          <p:nvGrpSpPr>
            <p:cNvPr id="21" name="Group 48"/>
            <p:cNvGrpSpPr>
              <a:grpSpLocks/>
            </p:cNvGrpSpPr>
            <p:nvPr/>
          </p:nvGrpSpPr>
          <p:grpSpPr bwMode="auto">
            <a:xfrm>
              <a:off x="1632" y="3072"/>
              <a:ext cx="240" cy="288"/>
              <a:chOff x="1728" y="2208"/>
              <a:chExt cx="240" cy="288"/>
            </a:xfrm>
          </p:grpSpPr>
          <p:sp>
            <p:nvSpPr>
              <p:cNvPr id="56" name="Oval 49"/>
              <p:cNvSpPr>
                <a:spLocks noChangeArrowheads="1"/>
              </p:cNvSpPr>
              <p:nvPr/>
            </p:nvSpPr>
            <p:spPr bwMode="auto">
              <a:xfrm>
                <a:off x="1728" y="2208"/>
                <a:ext cx="240" cy="288"/>
              </a:xfrm>
              <a:prstGeom prst="ellipse">
                <a:avLst/>
              </a:prstGeom>
              <a:solidFill>
                <a:schemeClr val="accent1"/>
              </a:solidFill>
              <a:ln w="12700" cap="sq">
                <a:noFill/>
                <a:round/>
                <a:headEnd/>
                <a:tailEnd/>
              </a:ln>
            </p:spPr>
            <p:txBody>
              <a:bodyPr wrap="none" anchor="ctr">
                <a:spAutoFit/>
              </a:bodyPr>
              <a:lstStyle/>
              <a:p>
                <a:endParaRPr lang="en-US"/>
              </a:p>
            </p:txBody>
          </p:sp>
          <p:sp>
            <p:nvSpPr>
              <p:cNvPr id="57" name="Text Box 50"/>
              <p:cNvSpPr txBox="1">
                <a:spLocks noChangeArrowheads="1"/>
              </p:cNvSpPr>
              <p:nvPr/>
            </p:nvSpPr>
            <p:spPr bwMode="auto">
              <a:xfrm>
                <a:off x="1728" y="2208"/>
                <a:ext cx="160" cy="250"/>
              </a:xfrm>
              <a:prstGeom prst="rect">
                <a:avLst/>
              </a:prstGeom>
              <a:noFill/>
              <a:ln w="12700" cap="sq">
                <a:noFill/>
                <a:miter lim="800000"/>
                <a:headEnd/>
                <a:tailEnd/>
              </a:ln>
            </p:spPr>
            <p:txBody>
              <a:bodyPr wrap="none">
                <a:spAutoFit/>
              </a:bodyPr>
              <a:lstStyle/>
              <a:p>
                <a:r>
                  <a:rPr lang="en-US" sz="2000">
                    <a:solidFill>
                      <a:srgbClr val="000000"/>
                    </a:solidFill>
                  </a:rPr>
                  <a:t>i</a:t>
                </a:r>
              </a:p>
            </p:txBody>
          </p:sp>
          <p:sp>
            <p:nvSpPr>
              <p:cNvPr id="58" name="Oval 51"/>
              <p:cNvSpPr>
                <a:spLocks noChangeArrowheads="1"/>
              </p:cNvSpPr>
              <p:nvPr/>
            </p:nvSpPr>
            <p:spPr bwMode="auto">
              <a:xfrm>
                <a:off x="1824" y="2304"/>
                <a:ext cx="48" cy="96"/>
              </a:xfrm>
              <a:prstGeom prst="ellipse">
                <a:avLst/>
              </a:prstGeom>
              <a:noFill/>
              <a:ln w="12700" cap="sq">
                <a:noFill/>
                <a:round/>
                <a:headEnd/>
                <a:tailEnd/>
              </a:ln>
            </p:spPr>
            <p:txBody>
              <a:bodyPr wrap="none" anchor="ctr">
                <a:spAutoFit/>
              </a:bodyPr>
              <a:lstStyle/>
              <a:p>
                <a:endParaRPr lang="en-US"/>
              </a:p>
            </p:txBody>
          </p:sp>
        </p:grpSp>
        <p:sp>
          <p:nvSpPr>
            <p:cNvPr id="22" name="Line 52"/>
            <p:cNvSpPr>
              <a:spLocks noChangeShapeType="1"/>
            </p:cNvSpPr>
            <p:nvPr/>
          </p:nvSpPr>
          <p:spPr bwMode="auto">
            <a:xfrm flipV="1">
              <a:off x="480" y="2160"/>
              <a:ext cx="240" cy="240"/>
            </a:xfrm>
            <a:prstGeom prst="line">
              <a:avLst/>
            </a:prstGeom>
            <a:noFill/>
            <a:ln w="38100" cap="sq">
              <a:solidFill>
                <a:srgbClr val="000000"/>
              </a:solidFill>
              <a:round/>
              <a:headEnd/>
              <a:tailEnd/>
            </a:ln>
          </p:spPr>
          <p:txBody>
            <a:bodyPr wrap="none">
              <a:spAutoFit/>
            </a:bodyPr>
            <a:lstStyle/>
            <a:p>
              <a:endParaRPr lang="en-US"/>
            </a:p>
          </p:txBody>
        </p:sp>
        <p:sp>
          <p:nvSpPr>
            <p:cNvPr id="23" name="Line 53"/>
            <p:cNvSpPr>
              <a:spLocks noChangeShapeType="1"/>
            </p:cNvSpPr>
            <p:nvPr/>
          </p:nvSpPr>
          <p:spPr bwMode="auto">
            <a:xfrm flipV="1">
              <a:off x="960" y="2064"/>
              <a:ext cx="768" cy="0"/>
            </a:xfrm>
            <a:prstGeom prst="line">
              <a:avLst/>
            </a:prstGeom>
            <a:noFill/>
            <a:ln w="38100" cap="sq">
              <a:solidFill>
                <a:srgbClr val="000000"/>
              </a:solidFill>
              <a:round/>
              <a:headEnd/>
              <a:tailEnd/>
            </a:ln>
          </p:spPr>
          <p:txBody>
            <a:bodyPr>
              <a:spAutoFit/>
            </a:bodyPr>
            <a:lstStyle/>
            <a:p>
              <a:endParaRPr lang="en-US"/>
            </a:p>
          </p:txBody>
        </p:sp>
        <p:sp>
          <p:nvSpPr>
            <p:cNvPr id="24" name="Line 54"/>
            <p:cNvSpPr>
              <a:spLocks noChangeShapeType="1"/>
            </p:cNvSpPr>
            <p:nvPr/>
          </p:nvSpPr>
          <p:spPr bwMode="auto">
            <a:xfrm flipV="1">
              <a:off x="1920" y="2112"/>
              <a:ext cx="768" cy="0"/>
            </a:xfrm>
            <a:prstGeom prst="line">
              <a:avLst/>
            </a:prstGeom>
            <a:noFill/>
            <a:ln w="38100" cap="sq">
              <a:solidFill>
                <a:srgbClr val="000000"/>
              </a:solidFill>
              <a:round/>
              <a:headEnd/>
              <a:tailEnd/>
            </a:ln>
          </p:spPr>
          <p:txBody>
            <a:bodyPr>
              <a:spAutoFit/>
            </a:bodyPr>
            <a:lstStyle/>
            <a:p>
              <a:endParaRPr lang="en-US"/>
            </a:p>
          </p:txBody>
        </p:sp>
        <p:sp>
          <p:nvSpPr>
            <p:cNvPr id="25" name="Line 55"/>
            <p:cNvSpPr>
              <a:spLocks noChangeShapeType="1"/>
            </p:cNvSpPr>
            <p:nvPr/>
          </p:nvSpPr>
          <p:spPr bwMode="auto">
            <a:xfrm>
              <a:off x="528" y="2496"/>
              <a:ext cx="288" cy="144"/>
            </a:xfrm>
            <a:prstGeom prst="line">
              <a:avLst/>
            </a:prstGeom>
            <a:noFill/>
            <a:ln w="38100" cap="sq">
              <a:solidFill>
                <a:srgbClr val="000000"/>
              </a:solidFill>
              <a:round/>
              <a:headEnd/>
              <a:tailEnd/>
            </a:ln>
          </p:spPr>
          <p:txBody>
            <a:bodyPr>
              <a:spAutoFit/>
            </a:bodyPr>
            <a:lstStyle/>
            <a:p>
              <a:endParaRPr lang="en-US"/>
            </a:p>
          </p:txBody>
        </p:sp>
        <p:sp>
          <p:nvSpPr>
            <p:cNvPr id="26" name="Line 56"/>
            <p:cNvSpPr>
              <a:spLocks noChangeShapeType="1"/>
            </p:cNvSpPr>
            <p:nvPr/>
          </p:nvSpPr>
          <p:spPr bwMode="auto">
            <a:xfrm flipV="1">
              <a:off x="1872" y="2688"/>
              <a:ext cx="720" cy="0"/>
            </a:xfrm>
            <a:prstGeom prst="line">
              <a:avLst/>
            </a:prstGeom>
            <a:noFill/>
            <a:ln w="38100" cap="sq">
              <a:solidFill>
                <a:srgbClr val="000000"/>
              </a:solidFill>
              <a:round/>
              <a:headEnd/>
              <a:tailEnd/>
            </a:ln>
          </p:spPr>
          <p:txBody>
            <a:bodyPr>
              <a:spAutoFit/>
            </a:bodyPr>
            <a:lstStyle/>
            <a:p>
              <a:endParaRPr lang="en-US"/>
            </a:p>
          </p:txBody>
        </p:sp>
        <p:sp>
          <p:nvSpPr>
            <p:cNvPr id="27" name="Line 57"/>
            <p:cNvSpPr>
              <a:spLocks noChangeShapeType="1"/>
            </p:cNvSpPr>
            <p:nvPr/>
          </p:nvSpPr>
          <p:spPr bwMode="auto">
            <a:xfrm flipV="1">
              <a:off x="1872" y="3216"/>
              <a:ext cx="720" cy="0"/>
            </a:xfrm>
            <a:prstGeom prst="line">
              <a:avLst/>
            </a:prstGeom>
            <a:noFill/>
            <a:ln w="38100" cap="sq">
              <a:solidFill>
                <a:srgbClr val="000000"/>
              </a:solidFill>
              <a:round/>
              <a:headEnd/>
              <a:tailEnd/>
            </a:ln>
          </p:spPr>
          <p:txBody>
            <a:bodyPr>
              <a:spAutoFit/>
            </a:bodyPr>
            <a:lstStyle/>
            <a:p>
              <a:endParaRPr lang="en-US"/>
            </a:p>
          </p:txBody>
        </p:sp>
        <p:sp>
          <p:nvSpPr>
            <p:cNvPr id="28" name="Line 58"/>
            <p:cNvSpPr>
              <a:spLocks noChangeShapeType="1"/>
            </p:cNvSpPr>
            <p:nvPr/>
          </p:nvSpPr>
          <p:spPr bwMode="auto">
            <a:xfrm flipV="1">
              <a:off x="960" y="3216"/>
              <a:ext cx="672" cy="0"/>
            </a:xfrm>
            <a:prstGeom prst="line">
              <a:avLst/>
            </a:prstGeom>
            <a:noFill/>
            <a:ln w="38100" cap="sq">
              <a:solidFill>
                <a:srgbClr val="000000"/>
              </a:solidFill>
              <a:round/>
              <a:headEnd/>
              <a:tailEnd/>
            </a:ln>
          </p:spPr>
          <p:txBody>
            <a:bodyPr>
              <a:spAutoFit/>
            </a:bodyPr>
            <a:lstStyle/>
            <a:p>
              <a:endParaRPr lang="en-US"/>
            </a:p>
          </p:txBody>
        </p:sp>
        <p:sp>
          <p:nvSpPr>
            <p:cNvPr id="29" name="Line 59"/>
            <p:cNvSpPr>
              <a:spLocks noChangeShapeType="1"/>
            </p:cNvSpPr>
            <p:nvPr/>
          </p:nvSpPr>
          <p:spPr bwMode="auto">
            <a:xfrm>
              <a:off x="480" y="2592"/>
              <a:ext cx="288" cy="576"/>
            </a:xfrm>
            <a:prstGeom prst="line">
              <a:avLst/>
            </a:prstGeom>
            <a:noFill/>
            <a:ln w="38100" cap="sq">
              <a:solidFill>
                <a:srgbClr val="000000"/>
              </a:solidFill>
              <a:round/>
              <a:headEnd/>
              <a:tailEnd/>
            </a:ln>
          </p:spPr>
          <p:txBody>
            <a:bodyPr>
              <a:spAutoFit/>
            </a:bodyPr>
            <a:lstStyle/>
            <a:p>
              <a:endParaRPr lang="en-US"/>
            </a:p>
          </p:txBody>
        </p:sp>
        <p:sp>
          <p:nvSpPr>
            <p:cNvPr id="30" name="Line 60"/>
            <p:cNvSpPr>
              <a:spLocks noChangeShapeType="1"/>
            </p:cNvSpPr>
            <p:nvPr/>
          </p:nvSpPr>
          <p:spPr bwMode="auto">
            <a:xfrm>
              <a:off x="1056" y="2688"/>
              <a:ext cx="576" cy="0"/>
            </a:xfrm>
            <a:prstGeom prst="line">
              <a:avLst/>
            </a:prstGeom>
            <a:noFill/>
            <a:ln w="38100" cap="sq">
              <a:solidFill>
                <a:srgbClr val="000000"/>
              </a:solidFill>
              <a:round/>
              <a:headEnd/>
              <a:tailEnd/>
            </a:ln>
          </p:spPr>
          <p:txBody>
            <a:bodyPr>
              <a:spAutoFit/>
            </a:bodyPr>
            <a:lstStyle/>
            <a:p>
              <a:endParaRPr lang="en-US"/>
            </a:p>
          </p:txBody>
        </p:sp>
        <p:sp>
          <p:nvSpPr>
            <p:cNvPr id="31" name="Line 61"/>
            <p:cNvSpPr>
              <a:spLocks noChangeShapeType="1"/>
            </p:cNvSpPr>
            <p:nvPr/>
          </p:nvSpPr>
          <p:spPr bwMode="auto">
            <a:xfrm flipV="1">
              <a:off x="912" y="2784"/>
              <a:ext cx="768" cy="336"/>
            </a:xfrm>
            <a:prstGeom prst="line">
              <a:avLst/>
            </a:prstGeom>
            <a:noFill/>
            <a:ln w="38100" cap="sq">
              <a:solidFill>
                <a:srgbClr val="000000"/>
              </a:solidFill>
              <a:round/>
              <a:headEnd/>
              <a:tailEnd/>
            </a:ln>
          </p:spPr>
          <p:txBody>
            <a:bodyPr>
              <a:spAutoFit/>
            </a:bodyPr>
            <a:lstStyle/>
            <a:p>
              <a:endParaRPr lang="en-US"/>
            </a:p>
          </p:txBody>
        </p:sp>
        <p:sp>
          <p:nvSpPr>
            <p:cNvPr id="32" name="Line 62"/>
            <p:cNvSpPr>
              <a:spLocks noChangeShapeType="1"/>
            </p:cNvSpPr>
            <p:nvPr/>
          </p:nvSpPr>
          <p:spPr bwMode="auto">
            <a:xfrm flipH="1">
              <a:off x="864" y="2784"/>
              <a:ext cx="96" cy="336"/>
            </a:xfrm>
            <a:prstGeom prst="line">
              <a:avLst/>
            </a:prstGeom>
            <a:noFill/>
            <a:ln w="38100" cap="sq">
              <a:solidFill>
                <a:srgbClr val="000000"/>
              </a:solidFill>
              <a:round/>
              <a:headEnd/>
              <a:tailEnd/>
            </a:ln>
          </p:spPr>
          <p:txBody>
            <a:bodyPr>
              <a:spAutoFit/>
            </a:bodyPr>
            <a:lstStyle/>
            <a:p>
              <a:endParaRPr lang="en-US"/>
            </a:p>
          </p:txBody>
        </p:sp>
        <p:sp>
          <p:nvSpPr>
            <p:cNvPr id="33" name="Line 63"/>
            <p:cNvSpPr>
              <a:spLocks noChangeShapeType="1"/>
            </p:cNvSpPr>
            <p:nvPr/>
          </p:nvSpPr>
          <p:spPr bwMode="auto">
            <a:xfrm flipH="1">
              <a:off x="1728" y="2208"/>
              <a:ext cx="96" cy="336"/>
            </a:xfrm>
            <a:prstGeom prst="line">
              <a:avLst/>
            </a:prstGeom>
            <a:noFill/>
            <a:ln w="38100" cap="sq">
              <a:solidFill>
                <a:srgbClr val="000000"/>
              </a:solidFill>
              <a:round/>
              <a:headEnd/>
              <a:tailEnd/>
            </a:ln>
          </p:spPr>
          <p:txBody>
            <a:bodyPr>
              <a:spAutoFit/>
            </a:bodyPr>
            <a:lstStyle/>
            <a:p>
              <a:endParaRPr lang="en-US"/>
            </a:p>
          </p:txBody>
        </p:sp>
        <p:sp>
          <p:nvSpPr>
            <p:cNvPr id="34" name="Line 64"/>
            <p:cNvSpPr>
              <a:spLocks noChangeShapeType="1"/>
            </p:cNvSpPr>
            <p:nvPr/>
          </p:nvSpPr>
          <p:spPr bwMode="auto">
            <a:xfrm flipH="1">
              <a:off x="1728" y="2832"/>
              <a:ext cx="48" cy="240"/>
            </a:xfrm>
            <a:prstGeom prst="line">
              <a:avLst/>
            </a:prstGeom>
            <a:noFill/>
            <a:ln w="38100" cap="sq">
              <a:solidFill>
                <a:srgbClr val="000000"/>
              </a:solidFill>
              <a:round/>
              <a:headEnd/>
              <a:tailEnd/>
            </a:ln>
          </p:spPr>
          <p:txBody>
            <a:bodyPr>
              <a:spAutoFit/>
            </a:bodyPr>
            <a:lstStyle/>
            <a:p>
              <a:endParaRPr lang="en-US"/>
            </a:p>
          </p:txBody>
        </p:sp>
        <p:sp>
          <p:nvSpPr>
            <p:cNvPr id="35" name="Line 65"/>
            <p:cNvSpPr>
              <a:spLocks noChangeShapeType="1"/>
            </p:cNvSpPr>
            <p:nvPr/>
          </p:nvSpPr>
          <p:spPr bwMode="auto">
            <a:xfrm flipH="1">
              <a:off x="2688" y="2304"/>
              <a:ext cx="48" cy="240"/>
            </a:xfrm>
            <a:prstGeom prst="line">
              <a:avLst/>
            </a:prstGeom>
            <a:noFill/>
            <a:ln w="38100" cap="sq">
              <a:solidFill>
                <a:srgbClr val="000000"/>
              </a:solidFill>
              <a:round/>
              <a:headEnd/>
              <a:tailEnd/>
            </a:ln>
          </p:spPr>
          <p:txBody>
            <a:bodyPr>
              <a:spAutoFit/>
            </a:bodyPr>
            <a:lstStyle/>
            <a:p>
              <a:endParaRPr lang="en-US"/>
            </a:p>
          </p:txBody>
        </p:sp>
        <p:sp>
          <p:nvSpPr>
            <p:cNvPr id="36" name="Line 66"/>
            <p:cNvSpPr>
              <a:spLocks noChangeShapeType="1"/>
            </p:cNvSpPr>
            <p:nvPr/>
          </p:nvSpPr>
          <p:spPr bwMode="auto">
            <a:xfrm flipH="1">
              <a:off x="2688" y="2832"/>
              <a:ext cx="48" cy="336"/>
            </a:xfrm>
            <a:prstGeom prst="line">
              <a:avLst/>
            </a:prstGeom>
            <a:noFill/>
            <a:ln w="38100" cap="sq">
              <a:solidFill>
                <a:srgbClr val="000000"/>
              </a:solidFill>
              <a:round/>
              <a:headEnd/>
              <a:tailEnd/>
            </a:ln>
          </p:spPr>
          <p:txBody>
            <a:bodyPr>
              <a:spAutoFit/>
            </a:bodyPr>
            <a:lstStyle/>
            <a:p>
              <a:endParaRPr lang="en-US"/>
            </a:p>
          </p:txBody>
        </p:sp>
        <p:sp>
          <p:nvSpPr>
            <p:cNvPr id="37" name="Line 67"/>
            <p:cNvSpPr>
              <a:spLocks noChangeShapeType="1"/>
            </p:cNvSpPr>
            <p:nvPr/>
          </p:nvSpPr>
          <p:spPr bwMode="auto">
            <a:xfrm flipH="1">
              <a:off x="912" y="2160"/>
              <a:ext cx="48" cy="336"/>
            </a:xfrm>
            <a:prstGeom prst="line">
              <a:avLst/>
            </a:prstGeom>
            <a:noFill/>
            <a:ln w="38100" cap="sq">
              <a:solidFill>
                <a:srgbClr val="000000"/>
              </a:solidFill>
              <a:round/>
              <a:headEnd/>
              <a:tailEnd/>
            </a:ln>
          </p:spPr>
          <p:txBody>
            <a:bodyPr>
              <a:spAutoFit/>
            </a:bodyPr>
            <a:lstStyle/>
            <a:p>
              <a:endParaRPr lang="en-US"/>
            </a:p>
          </p:txBody>
        </p:sp>
        <p:sp>
          <p:nvSpPr>
            <p:cNvPr id="38" name="Line 68"/>
            <p:cNvSpPr>
              <a:spLocks noChangeShapeType="1"/>
            </p:cNvSpPr>
            <p:nvPr/>
          </p:nvSpPr>
          <p:spPr bwMode="auto">
            <a:xfrm>
              <a:off x="912" y="2160"/>
              <a:ext cx="720" cy="432"/>
            </a:xfrm>
            <a:prstGeom prst="line">
              <a:avLst/>
            </a:prstGeom>
            <a:noFill/>
            <a:ln w="38100" cap="sq">
              <a:solidFill>
                <a:srgbClr val="000000"/>
              </a:solidFill>
              <a:round/>
              <a:headEnd/>
              <a:tailEnd/>
            </a:ln>
          </p:spPr>
          <p:txBody>
            <a:bodyPr>
              <a:spAutoFit/>
            </a:bodyPr>
            <a:lstStyle/>
            <a:p>
              <a:endParaRPr lang="en-US"/>
            </a:p>
          </p:txBody>
        </p:sp>
        <p:sp>
          <p:nvSpPr>
            <p:cNvPr id="39" name="Line 69"/>
            <p:cNvSpPr>
              <a:spLocks noChangeShapeType="1"/>
            </p:cNvSpPr>
            <p:nvPr/>
          </p:nvSpPr>
          <p:spPr bwMode="auto">
            <a:xfrm>
              <a:off x="1872" y="2208"/>
              <a:ext cx="720" cy="432"/>
            </a:xfrm>
            <a:prstGeom prst="line">
              <a:avLst/>
            </a:prstGeom>
            <a:noFill/>
            <a:ln w="38100" cap="sq">
              <a:solidFill>
                <a:srgbClr val="000000"/>
              </a:solidFill>
              <a:round/>
              <a:headEnd/>
              <a:tailEnd/>
            </a:ln>
          </p:spPr>
          <p:txBody>
            <a:bodyPr>
              <a:spAutoFit/>
            </a:bodyPr>
            <a:lstStyle/>
            <a:p>
              <a:endParaRPr lang="en-US"/>
            </a:p>
          </p:txBody>
        </p:sp>
        <p:sp>
          <p:nvSpPr>
            <p:cNvPr id="40" name="Line 70"/>
            <p:cNvSpPr>
              <a:spLocks noChangeShapeType="1"/>
            </p:cNvSpPr>
            <p:nvPr/>
          </p:nvSpPr>
          <p:spPr bwMode="auto">
            <a:xfrm flipV="1">
              <a:off x="1872" y="2784"/>
              <a:ext cx="768" cy="336"/>
            </a:xfrm>
            <a:prstGeom prst="line">
              <a:avLst/>
            </a:prstGeom>
            <a:noFill/>
            <a:ln w="38100" cap="sq">
              <a:solidFill>
                <a:srgbClr val="000000"/>
              </a:solidFill>
              <a:round/>
              <a:headEnd/>
              <a:tailEnd/>
            </a:ln>
          </p:spPr>
          <p:txBody>
            <a:bodyPr>
              <a:spAutoFit/>
            </a:bodyPr>
            <a:lstStyle/>
            <a:p>
              <a:endParaRPr lang="en-US"/>
            </a:p>
          </p:txBody>
        </p:sp>
        <p:sp>
          <p:nvSpPr>
            <p:cNvPr id="41" name="Text Box 71"/>
            <p:cNvSpPr txBox="1">
              <a:spLocks noChangeArrowheads="1"/>
            </p:cNvSpPr>
            <p:nvPr/>
          </p:nvSpPr>
          <p:spPr bwMode="auto">
            <a:xfrm>
              <a:off x="1344" y="1824"/>
              <a:ext cx="196" cy="250"/>
            </a:xfrm>
            <a:prstGeom prst="rect">
              <a:avLst/>
            </a:prstGeom>
            <a:noFill/>
            <a:ln w="12700" cap="sq">
              <a:noFill/>
              <a:miter lim="800000"/>
              <a:headEnd/>
              <a:tailEnd/>
            </a:ln>
          </p:spPr>
          <p:txBody>
            <a:bodyPr>
              <a:spAutoFit/>
            </a:bodyPr>
            <a:lstStyle/>
            <a:p>
              <a:r>
                <a:rPr lang="en-US" sz="2000"/>
                <a:t>2</a:t>
              </a:r>
            </a:p>
          </p:txBody>
        </p:sp>
        <p:sp>
          <p:nvSpPr>
            <p:cNvPr id="42" name="Text Box 72"/>
            <p:cNvSpPr txBox="1">
              <a:spLocks noChangeArrowheads="1"/>
            </p:cNvSpPr>
            <p:nvPr/>
          </p:nvSpPr>
          <p:spPr bwMode="auto">
            <a:xfrm>
              <a:off x="2208" y="1872"/>
              <a:ext cx="196" cy="250"/>
            </a:xfrm>
            <a:prstGeom prst="rect">
              <a:avLst/>
            </a:prstGeom>
            <a:noFill/>
            <a:ln w="12700" cap="sq">
              <a:noFill/>
              <a:miter lim="800000"/>
              <a:headEnd/>
              <a:tailEnd/>
            </a:ln>
          </p:spPr>
          <p:txBody>
            <a:bodyPr>
              <a:spAutoFit/>
            </a:bodyPr>
            <a:lstStyle/>
            <a:p>
              <a:r>
                <a:rPr lang="en-US" sz="2000"/>
                <a:t>3</a:t>
              </a:r>
            </a:p>
          </p:txBody>
        </p:sp>
        <p:sp>
          <p:nvSpPr>
            <p:cNvPr id="43" name="Text Box 73"/>
            <p:cNvSpPr txBox="1">
              <a:spLocks noChangeArrowheads="1"/>
            </p:cNvSpPr>
            <p:nvPr/>
          </p:nvSpPr>
          <p:spPr bwMode="auto">
            <a:xfrm>
              <a:off x="2736" y="2304"/>
              <a:ext cx="196" cy="250"/>
            </a:xfrm>
            <a:prstGeom prst="rect">
              <a:avLst/>
            </a:prstGeom>
            <a:noFill/>
            <a:ln w="12700" cap="sq">
              <a:noFill/>
              <a:miter lim="800000"/>
              <a:headEnd/>
              <a:tailEnd/>
            </a:ln>
          </p:spPr>
          <p:txBody>
            <a:bodyPr>
              <a:spAutoFit/>
            </a:bodyPr>
            <a:lstStyle/>
            <a:p>
              <a:r>
                <a:rPr lang="en-US" sz="2000"/>
                <a:t>7</a:t>
              </a:r>
            </a:p>
          </p:txBody>
        </p:sp>
        <p:sp>
          <p:nvSpPr>
            <p:cNvPr id="44" name="Text Box 74"/>
            <p:cNvSpPr txBox="1">
              <a:spLocks noChangeArrowheads="1"/>
            </p:cNvSpPr>
            <p:nvPr/>
          </p:nvSpPr>
          <p:spPr bwMode="auto">
            <a:xfrm>
              <a:off x="2208" y="2208"/>
              <a:ext cx="196" cy="250"/>
            </a:xfrm>
            <a:prstGeom prst="rect">
              <a:avLst/>
            </a:prstGeom>
            <a:noFill/>
            <a:ln w="12700" cap="sq">
              <a:noFill/>
              <a:miter lim="800000"/>
              <a:headEnd/>
              <a:tailEnd/>
            </a:ln>
          </p:spPr>
          <p:txBody>
            <a:bodyPr>
              <a:spAutoFit/>
            </a:bodyPr>
            <a:lstStyle/>
            <a:p>
              <a:r>
                <a:rPr lang="en-US" sz="2000"/>
                <a:t>6</a:t>
              </a:r>
            </a:p>
          </p:txBody>
        </p:sp>
        <p:sp>
          <p:nvSpPr>
            <p:cNvPr id="45" name="Text Box 75"/>
            <p:cNvSpPr txBox="1">
              <a:spLocks noChangeArrowheads="1"/>
            </p:cNvSpPr>
            <p:nvPr/>
          </p:nvSpPr>
          <p:spPr bwMode="auto">
            <a:xfrm>
              <a:off x="2016" y="2448"/>
              <a:ext cx="196" cy="250"/>
            </a:xfrm>
            <a:prstGeom prst="rect">
              <a:avLst/>
            </a:prstGeom>
            <a:noFill/>
            <a:ln w="12700" cap="sq">
              <a:noFill/>
              <a:miter lim="800000"/>
              <a:headEnd/>
              <a:tailEnd/>
            </a:ln>
          </p:spPr>
          <p:txBody>
            <a:bodyPr>
              <a:spAutoFit/>
            </a:bodyPr>
            <a:lstStyle/>
            <a:p>
              <a:r>
                <a:rPr lang="en-US" sz="2000"/>
                <a:t>4</a:t>
              </a:r>
            </a:p>
          </p:txBody>
        </p:sp>
        <p:sp>
          <p:nvSpPr>
            <p:cNvPr id="46" name="Text Box 76"/>
            <p:cNvSpPr txBox="1">
              <a:spLocks noChangeArrowheads="1"/>
            </p:cNvSpPr>
            <p:nvPr/>
          </p:nvSpPr>
          <p:spPr bwMode="auto">
            <a:xfrm>
              <a:off x="1584" y="2256"/>
              <a:ext cx="196" cy="250"/>
            </a:xfrm>
            <a:prstGeom prst="rect">
              <a:avLst/>
            </a:prstGeom>
            <a:noFill/>
            <a:ln w="12700" cap="sq">
              <a:noFill/>
              <a:miter lim="800000"/>
              <a:headEnd/>
              <a:tailEnd/>
            </a:ln>
          </p:spPr>
          <p:txBody>
            <a:bodyPr>
              <a:spAutoFit/>
            </a:bodyPr>
            <a:lstStyle/>
            <a:p>
              <a:r>
                <a:rPr lang="en-US" sz="2000"/>
                <a:t>2</a:t>
              </a:r>
            </a:p>
          </p:txBody>
        </p:sp>
        <p:sp>
          <p:nvSpPr>
            <p:cNvPr id="47" name="Text Box 77"/>
            <p:cNvSpPr txBox="1">
              <a:spLocks noChangeArrowheads="1"/>
            </p:cNvSpPr>
            <p:nvPr/>
          </p:nvSpPr>
          <p:spPr bwMode="auto">
            <a:xfrm>
              <a:off x="576" y="2352"/>
              <a:ext cx="196" cy="250"/>
            </a:xfrm>
            <a:prstGeom prst="rect">
              <a:avLst/>
            </a:prstGeom>
            <a:noFill/>
            <a:ln w="12700" cap="sq">
              <a:noFill/>
              <a:miter lim="800000"/>
              <a:headEnd/>
              <a:tailEnd/>
            </a:ln>
          </p:spPr>
          <p:txBody>
            <a:bodyPr>
              <a:spAutoFit/>
            </a:bodyPr>
            <a:lstStyle/>
            <a:p>
              <a:r>
                <a:rPr lang="en-US" sz="2000"/>
                <a:t>5</a:t>
              </a:r>
            </a:p>
          </p:txBody>
        </p:sp>
        <p:sp>
          <p:nvSpPr>
            <p:cNvPr id="48" name="Text Box 78"/>
            <p:cNvSpPr txBox="1">
              <a:spLocks noChangeArrowheads="1"/>
            </p:cNvSpPr>
            <p:nvPr/>
          </p:nvSpPr>
          <p:spPr bwMode="auto">
            <a:xfrm>
              <a:off x="1104" y="2496"/>
              <a:ext cx="196" cy="250"/>
            </a:xfrm>
            <a:prstGeom prst="rect">
              <a:avLst/>
            </a:prstGeom>
            <a:noFill/>
            <a:ln w="12700" cap="sq">
              <a:noFill/>
              <a:miter lim="800000"/>
              <a:headEnd/>
              <a:tailEnd/>
            </a:ln>
          </p:spPr>
          <p:txBody>
            <a:bodyPr>
              <a:spAutoFit/>
            </a:bodyPr>
            <a:lstStyle/>
            <a:p>
              <a:r>
                <a:rPr lang="en-US" sz="2000"/>
                <a:t>4</a:t>
              </a:r>
            </a:p>
          </p:txBody>
        </p:sp>
        <p:sp>
          <p:nvSpPr>
            <p:cNvPr id="49" name="Text Box 79"/>
            <p:cNvSpPr txBox="1">
              <a:spLocks noChangeArrowheads="1"/>
            </p:cNvSpPr>
            <p:nvPr/>
          </p:nvSpPr>
          <p:spPr bwMode="auto">
            <a:xfrm>
              <a:off x="768" y="2208"/>
              <a:ext cx="196" cy="250"/>
            </a:xfrm>
            <a:prstGeom prst="rect">
              <a:avLst/>
            </a:prstGeom>
            <a:noFill/>
            <a:ln w="12700" cap="sq">
              <a:noFill/>
              <a:miter lim="800000"/>
              <a:headEnd/>
              <a:tailEnd/>
            </a:ln>
          </p:spPr>
          <p:txBody>
            <a:bodyPr>
              <a:spAutoFit/>
            </a:bodyPr>
            <a:lstStyle/>
            <a:p>
              <a:r>
                <a:rPr lang="en-US" sz="2000"/>
                <a:t>5</a:t>
              </a:r>
            </a:p>
          </p:txBody>
        </p:sp>
        <p:sp>
          <p:nvSpPr>
            <p:cNvPr id="50" name="Line 80"/>
            <p:cNvSpPr>
              <a:spLocks noChangeShapeType="1"/>
            </p:cNvSpPr>
            <p:nvPr/>
          </p:nvSpPr>
          <p:spPr bwMode="auto">
            <a:xfrm flipV="1">
              <a:off x="960" y="3216"/>
              <a:ext cx="672" cy="0"/>
            </a:xfrm>
            <a:prstGeom prst="line">
              <a:avLst/>
            </a:prstGeom>
            <a:noFill/>
            <a:ln w="38100" cap="sq">
              <a:solidFill>
                <a:srgbClr val="000000"/>
              </a:solidFill>
              <a:round/>
              <a:headEnd/>
              <a:tailEnd/>
            </a:ln>
          </p:spPr>
          <p:txBody>
            <a:bodyPr>
              <a:spAutoFit/>
            </a:bodyPr>
            <a:lstStyle/>
            <a:p>
              <a:endParaRPr lang="en-US"/>
            </a:p>
          </p:txBody>
        </p:sp>
        <p:sp>
          <p:nvSpPr>
            <p:cNvPr id="51" name="Text Box 81"/>
            <p:cNvSpPr txBox="1">
              <a:spLocks noChangeArrowheads="1"/>
            </p:cNvSpPr>
            <p:nvPr/>
          </p:nvSpPr>
          <p:spPr bwMode="auto">
            <a:xfrm>
              <a:off x="1056" y="2832"/>
              <a:ext cx="196" cy="250"/>
            </a:xfrm>
            <a:prstGeom prst="rect">
              <a:avLst/>
            </a:prstGeom>
            <a:noFill/>
            <a:ln w="12700" cap="sq">
              <a:noFill/>
              <a:miter lim="800000"/>
              <a:headEnd/>
              <a:tailEnd/>
            </a:ln>
          </p:spPr>
          <p:txBody>
            <a:bodyPr wrap="none">
              <a:spAutoFit/>
            </a:bodyPr>
            <a:lstStyle/>
            <a:p>
              <a:r>
                <a:rPr lang="en-US" sz="2000"/>
                <a:t>4</a:t>
              </a:r>
            </a:p>
          </p:txBody>
        </p:sp>
        <p:sp>
          <p:nvSpPr>
            <p:cNvPr id="52" name="Text Box 82"/>
            <p:cNvSpPr txBox="1">
              <a:spLocks noChangeArrowheads="1"/>
            </p:cNvSpPr>
            <p:nvPr/>
          </p:nvSpPr>
          <p:spPr bwMode="auto">
            <a:xfrm>
              <a:off x="720" y="2736"/>
              <a:ext cx="196" cy="250"/>
            </a:xfrm>
            <a:prstGeom prst="rect">
              <a:avLst/>
            </a:prstGeom>
            <a:noFill/>
            <a:ln w="12700" cap="sq">
              <a:noFill/>
              <a:miter lim="800000"/>
              <a:headEnd/>
              <a:tailEnd/>
            </a:ln>
          </p:spPr>
          <p:txBody>
            <a:bodyPr wrap="none">
              <a:spAutoFit/>
            </a:bodyPr>
            <a:lstStyle/>
            <a:p>
              <a:r>
                <a:rPr lang="en-US" sz="2000"/>
                <a:t>7</a:t>
              </a:r>
            </a:p>
          </p:txBody>
        </p:sp>
        <p:sp>
          <p:nvSpPr>
            <p:cNvPr id="53" name="Text Box 83"/>
            <p:cNvSpPr txBox="1">
              <a:spLocks noChangeArrowheads="1"/>
            </p:cNvSpPr>
            <p:nvPr/>
          </p:nvSpPr>
          <p:spPr bwMode="auto">
            <a:xfrm>
              <a:off x="1728" y="2832"/>
              <a:ext cx="196" cy="250"/>
            </a:xfrm>
            <a:prstGeom prst="rect">
              <a:avLst/>
            </a:prstGeom>
            <a:noFill/>
            <a:ln w="12700" cap="sq">
              <a:noFill/>
              <a:miter lim="800000"/>
              <a:headEnd/>
              <a:tailEnd/>
            </a:ln>
          </p:spPr>
          <p:txBody>
            <a:bodyPr wrap="none">
              <a:spAutoFit/>
            </a:bodyPr>
            <a:lstStyle/>
            <a:p>
              <a:r>
                <a:rPr lang="en-US" sz="2000"/>
                <a:t>4</a:t>
              </a:r>
            </a:p>
          </p:txBody>
        </p:sp>
        <p:sp>
          <p:nvSpPr>
            <p:cNvPr id="54" name="Text Box 84"/>
            <p:cNvSpPr txBox="1">
              <a:spLocks noChangeArrowheads="1"/>
            </p:cNvSpPr>
            <p:nvPr/>
          </p:nvSpPr>
          <p:spPr bwMode="auto">
            <a:xfrm>
              <a:off x="2688" y="2880"/>
              <a:ext cx="196" cy="250"/>
            </a:xfrm>
            <a:prstGeom prst="rect">
              <a:avLst/>
            </a:prstGeom>
            <a:noFill/>
            <a:ln w="12700" cap="sq">
              <a:noFill/>
              <a:miter lim="800000"/>
              <a:headEnd/>
              <a:tailEnd/>
            </a:ln>
          </p:spPr>
          <p:txBody>
            <a:bodyPr wrap="none">
              <a:spAutoFit/>
            </a:bodyPr>
            <a:lstStyle/>
            <a:p>
              <a:r>
                <a:rPr lang="en-US" sz="2000"/>
                <a:t>4</a:t>
              </a:r>
            </a:p>
          </p:txBody>
        </p:sp>
        <p:sp>
          <p:nvSpPr>
            <p:cNvPr id="55" name="Text Box 85"/>
            <p:cNvSpPr txBox="1">
              <a:spLocks noChangeArrowheads="1"/>
            </p:cNvSpPr>
            <p:nvPr/>
          </p:nvSpPr>
          <p:spPr bwMode="auto">
            <a:xfrm>
              <a:off x="2064" y="2784"/>
              <a:ext cx="196" cy="250"/>
            </a:xfrm>
            <a:prstGeom prst="rect">
              <a:avLst/>
            </a:prstGeom>
            <a:noFill/>
            <a:ln w="12700" cap="sq">
              <a:noFill/>
              <a:miter lim="800000"/>
              <a:headEnd/>
              <a:tailEnd/>
            </a:ln>
          </p:spPr>
          <p:txBody>
            <a:bodyPr wrap="none">
              <a:spAutoFit/>
            </a:bodyPr>
            <a:lstStyle/>
            <a:p>
              <a:r>
                <a:rPr lang="en-US" sz="2000"/>
                <a:t>3</a:t>
              </a:r>
            </a:p>
          </p:txBody>
        </p:sp>
      </p:grpSp>
    </p:spTree>
    <p:extLst>
      <p:ext uri="{BB962C8B-B14F-4D97-AF65-F5344CB8AC3E}">
        <p14:creationId xmlns:p14="http://schemas.microsoft.com/office/powerpoint/2010/main" val="22513280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Shortest-Path Algorithms</a:t>
            </a:r>
          </a:p>
        </p:txBody>
      </p:sp>
      <p:sp>
        <p:nvSpPr>
          <p:cNvPr id="3" name="Content Placeholder 2"/>
          <p:cNvSpPr>
            <a:spLocks noGrp="1"/>
          </p:cNvSpPr>
          <p:nvPr>
            <p:ph idx="1"/>
          </p:nvPr>
        </p:nvSpPr>
        <p:spPr/>
        <p:txBody>
          <a:bodyPr/>
          <a:lstStyle/>
          <a:p>
            <a:r>
              <a:rPr lang="en-US" dirty="0"/>
              <a:t>Input </a:t>
            </a:r>
            <a:r>
              <a:rPr lang="en-US" dirty="0">
                <a:sym typeface="Wingdings" pitchFamily="2" charset="2"/>
              </a:rPr>
              <a:t> A weighted graph with edge (</a:t>
            </a:r>
            <a:r>
              <a:rPr lang="en-US" dirty="0" err="1">
                <a:sym typeface="Wingdings" pitchFamily="2" charset="2"/>
              </a:rPr>
              <a:t>v</a:t>
            </a:r>
            <a:r>
              <a:rPr lang="en-US" baseline="-25000" dirty="0" err="1">
                <a:sym typeface="Wingdings" pitchFamily="2" charset="2"/>
              </a:rPr>
              <a:t>i</a:t>
            </a:r>
            <a:r>
              <a:rPr lang="en-US" dirty="0" err="1">
                <a:sym typeface="Wingdings" pitchFamily="2" charset="2"/>
              </a:rPr>
              <a:t>,v</a:t>
            </a:r>
            <a:r>
              <a:rPr lang="en-US" baseline="-25000" dirty="0" err="1">
                <a:sym typeface="Wingdings" pitchFamily="2" charset="2"/>
              </a:rPr>
              <a:t>j</a:t>
            </a:r>
            <a:r>
              <a:rPr lang="en-US" dirty="0">
                <a:sym typeface="Wingdings" pitchFamily="2" charset="2"/>
              </a:rPr>
              <a:t>) having cost </a:t>
            </a:r>
            <a:r>
              <a:rPr lang="en-US" dirty="0" err="1">
                <a:sym typeface="Wingdings" pitchFamily="2" charset="2"/>
              </a:rPr>
              <a:t>c</a:t>
            </a:r>
            <a:r>
              <a:rPr lang="en-US" baseline="-25000" dirty="0" err="1">
                <a:sym typeface="Wingdings" pitchFamily="2" charset="2"/>
              </a:rPr>
              <a:t>i,j</a:t>
            </a:r>
            <a:r>
              <a:rPr lang="en-US" dirty="0">
                <a:sym typeface="Wingdings" pitchFamily="2" charset="2"/>
              </a:rPr>
              <a:t>.  </a:t>
            </a:r>
          </a:p>
          <a:p>
            <a:r>
              <a:rPr lang="en-US" dirty="0" err="1">
                <a:sym typeface="Wingdings" pitchFamily="2" charset="2"/>
              </a:rPr>
              <a:t>Outputthe</a:t>
            </a:r>
            <a:r>
              <a:rPr lang="en-US" dirty="0">
                <a:sym typeface="Wingdings" pitchFamily="2" charset="2"/>
              </a:rPr>
              <a:t> </a:t>
            </a:r>
            <a:r>
              <a:rPr lang="en-US" i="1" dirty="0">
                <a:sym typeface="Wingdings" pitchFamily="2" charset="2"/>
              </a:rPr>
              <a:t>weighted path length</a:t>
            </a:r>
            <a:r>
              <a:rPr lang="en-US" dirty="0">
                <a:sym typeface="Wingdings" pitchFamily="2" charset="2"/>
              </a:rPr>
              <a:t> </a:t>
            </a:r>
            <a:r>
              <a:rPr lang="en-US" dirty="0" err="1">
                <a:latin typeface="Symbol" pitchFamily="18" charset="2"/>
                <a:sym typeface="Wingdings" pitchFamily="2" charset="2"/>
              </a:rPr>
              <a:t>S</a:t>
            </a:r>
            <a:r>
              <a:rPr lang="en-US" baseline="-25000" dirty="0" err="1">
                <a:sym typeface="Wingdings" pitchFamily="2" charset="2"/>
              </a:rPr>
              <a:t>k</a:t>
            </a:r>
            <a:r>
              <a:rPr lang="en-US" baseline="-25000" dirty="0">
                <a:sym typeface="Wingdings" pitchFamily="2" charset="2"/>
              </a:rPr>
              <a:t>=1</a:t>
            </a:r>
            <a:r>
              <a:rPr lang="en-US" baseline="30000" dirty="0">
                <a:sym typeface="Wingdings" pitchFamily="2" charset="2"/>
              </a:rPr>
              <a:t>N-1</a:t>
            </a:r>
            <a:r>
              <a:rPr lang="en-US" dirty="0">
                <a:sym typeface="Wingdings" pitchFamily="2" charset="2"/>
              </a:rPr>
              <a:t> c</a:t>
            </a:r>
            <a:r>
              <a:rPr lang="en-US" baseline="-25000" dirty="0">
                <a:sym typeface="Wingdings" pitchFamily="2" charset="2"/>
              </a:rPr>
              <a:t>i,j+1 </a:t>
            </a:r>
            <a:r>
              <a:rPr lang="en-US" dirty="0">
                <a:sym typeface="Wingdings" pitchFamily="2" charset="2"/>
              </a:rPr>
              <a:t>of the path v</a:t>
            </a:r>
            <a:r>
              <a:rPr lang="en-US" baseline="-25000" dirty="0">
                <a:sym typeface="Wingdings" pitchFamily="2" charset="2"/>
              </a:rPr>
              <a:t>1</a:t>
            </a:r>
            <a:r>
              <a:rPr lang="en-US" dirty="0">
                <a:sym typeface="Wingdings" pitchFamily="2" charset="2"/>
              </a:rPr>
              <a:t>v</a:t>
            </a:r>
            <a:r>
              <a:rPr lang="en-US" baseline="-25000" dirty="0">
                <a:sym typeface="Wingdings" pitchFamily="2" charset="2"/>
              </a:rPr>
              <a:t>2</a:t>
            </a:r>
            <a:r>
              <a:rPr lang="en-US" dirty="0">
                <a:sym typeface="Wingdings" pitchFamily="2" charset="2"/>
              </a:rPr>
              <a:t>…,</a:t>
            </a:r>
            <a:r>
              <a:rPr lang="en-US" dirty="0" err="1">
                <a:sym typeface="Wingdings" pitchFamily="2" charset="2"/>
              </a:rPr>
              <a:t>v</a:t>
            </a:r>
            <a:r>
              <a:rPr lang="en-US" baseline="-25000" dirty="0" err="1">
                <a:sym typeface="Wingdings" pitchFamily="2" charset="2"/>
              </a:rPr>
              <a:t>n</a:t>
            </a:r>
            <a:r>
              <a:rPr lang="en-US" dirty="0">
                <a:sym typeface="Wingdings" pitchFamily="2" charset="2"/>
              </a:rPr>
              <a:t>.</a:t>
            </a:r>
          </a:p>
          <a:p>
            <a:r>
              <a:rPr lang="en-US" dirty="0">
                <a:sym typeface="Wingdings" pitchFamily="2" charset="2"/>
              </a:rPr>
              <a:t>The number of edges on the path is the </a:t>
            </a:r>
            <a:r>
              <a:rPr lang="en-US" dirty="0" err="1">
                <a:sym typeface="Wingdings" pitchFamily="2" charset="2"/>
              </a:rPr>
              <a:t>unweighted</a:t>
            </a:r>
            <a:r>
              <a:rPr lang="en-US" dirty="0">
                <a:sym typeface="Wingdings" pitchFamily="2" charset="2"/>
              </a:rPr>
              <a:t> path length</a:t>
            </a:r>
          </a:p>
        </p:txBody>
      </p:sp>
      <p:sp>
        <p:nvSpPr>
          <p:cNvPr id="4" name="Slide Number Placeholder 3"/>
          <p:cNvSpPr>
            <a:spLocks noGrp="1"/>
          </p:cNvSpPr>
          <p:nvPr>
            <p:ph type="sldNum" sz="quarter" idx="12"/>
          </p:nvPr>
        </p:nvSpPr>
        <p:spPr/>
        <p:txBody>
          <a:bodyPr/>
          <a:lstStyle/>
          <a:p>
            <a:fld id="{FE140605-A946-4158-B610-566C215CABE0}" type="slidenum">
              <a:rPr lang="en-US" smtClean="0"/>
              <a:t>52</a:t>
            </a:fld>
            <a:endParaRPr lang="en-US"/>
          </a:p>
        </p:txBody>
      </p:sp>
    </p:spTree>
    <p:extLst>
      <p:ext uri="{BB962C8B-B14F-4D97-AF65-F5344CB8AC3E}">
        <p14:creationId xmlns:p14="http://schemas.microsoft.com/office/powerpoint/2010/main" val="3308467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Source Shortest Path</a:t>
            </a:r>
          </a:p>
        </p:txBody>
      </p:sp>
      <p:sp>
        <p:nvSpPr>
          <p:cNvPr id="3" name="Content Placeholder 2"/>
          <p:cNvSpPr>
            <a:spLocks noGrp="1"/>
          </p:cNvSpPr>
          <p:nvPr>
            <p:ph idx="1"/>
          </p:nvPr>
        </p:nvSpPr>
        <p:spPr>
          <a:xfrm>
            <a:off x="457200" y="1143000"/>
            <a:ext cx="8229600" cy="5715000"/>
          </a:xfrm>
        </p:spPr>
        <p:txBody>
          <a:bodyPr>
            <a:normAutofit/>
          </a:bodyPr>
          <a:lstStyle/>
          <a:p>
            <a:r>
              <a:rPr lang="en-US" dirty="0"/>
              <a:t>Given as input a weighted graph, G= (V,E) and a start vertex, s, find the shortest weighted path from s to every other vertex in G.</a:t>
            </a:r>
          </a:p>
          <a:p>
            <a:endParaRPr lang="en-US" dirty="0"/>
          </a:p>
          <a:p>
            <a:endParaRPr lang="en-US" dirty="0"/>
          </a:p>
          <a:p>
            <a:endParaRPr lang="en-US" dirty="0"/>
          </a:p>
          <a:p>
            <a:pPr>
              <a:buSzPct val="100000"/>
            </a:pPr>
            <a:r>
              <a:rPr lang="en-US" dirty="0"/>
              <a:t>This graph has no edges of negative edge cost. </a:t>
            </a:r>
          </a:p>
          <a:p>
            <a:pPr>
              <a:buSzPct val="100000"/>
            </a:pPr>
            <a:r>
              <a:rPr lang="en-US" dirty="0"/>
              <a:t>Negative edge costs can be problematic since if the graph has a negative weight cycle, no shortest path exists</a:t>
            </a:r>
            <a:endParaRPr lang="en-US" dirty="0">
              <a:sym typeface="Wingdings" pitchFamily="2" charset="2"/>
            </a:endParaRPr>
          </a:p>
          <a:p>
            <a:endParaRPr lang="en-US" dirty="0">
              <a:sym typeface="Wingdings" pitchFamily="2" charset="2"/>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53</a:t>
            </a:fld>
            <a:endParaRPr lang="en-US"/>
          </a:p>
        </p:txBody>
      </p:sp>
      <p:grpSp>
        <p:nvGrpSpPr>
          <p:cNvPr id="5" name="Group 50"/>
          <p:cNvGrpSpPr>
            <a:grpSpLocks/>
          </p:cNvGrpSpPr>
          <p:nvPr/>
        </p:nvGrpSpPr>
        <p:grpSpPr bwMode="auto">
          <a:xfrm>
            <a:off x="2343150" y="2754993"/>
            <a:ext cx="3352800" cy="1778000"/>
            <a:chOff x="2880" y="2042"/>
            <a:chExt cx="2112" cy="1120"/>
          </a:xfrm>
        </p:grpSpPr>
        <p:grpSp>
          <p:nvGrpSpPr>
            <p:cNvPr id="6" name="Group 51"/>
            <p:cNvGrpSpPr>
              <a:grpSpLocks/>
            </p:cNvGrpSpPr>
            <p:nvPr/>
          </p:nvGrpSpPr>
          <p:grpSpPr bwMode="auto">
            <a:xfrm>
              <a:off x="3336" y="2834"/>
              <a:ext cx="240" cy="288"/>
              <a:chOff x="720" y="2112"/>
              <a:chExt cx="240" cy="288"/>
            </a:xfrm>
          </p:grpSpPr>
          <p:sp>
            <p:nvSpPr>
              <p:cNvPr id="49" name="Oval 52"/>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0" name="Text Box 53"/>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6</a:t>
                </a:r>
              </a:p>
            </p:txBody>
          </p:sp>
        </p:grpSp>
        <p:grpSp>
          <p:nvGrpSpPr>
            <p:cNvPr id="7" name="Group 54"/>
            <p:cNvGrpSpPr>
              <a:grpSpLocks/>
            </p:cNvGrpSpPr>
            <p:nvPr/>
          </p:nvGrpSpPr>
          <p:grpSpPr bwMode="auto">
            <a:xfrm>
              <a:off x="2880" y="2474"/>
              <a:ext cx="240" cy="288"/>
              <a:chOff x="720" y="2112"/>
              <a:chExt cx="240" cy="288"/>
            </a:xfrm>
          </p:grpSpPr>
          <p:sp>
            <p:nvSpPr>
              <p:cNvPr id="47" name="Oval 55"/>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8" name="Text Box 56"/>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3</a:t>
                </a:r>
              </a:p>
            </p:txBody>
          </p:sp>
        </p:grpSp>
        <p:grpSp>
          <p:nvGrpSpPr>
            <p:cNvPr id="8" name="Group 57"/>
            <p:cNvGrpSpPr>
              <a:grpSpLocks/>
            </p:cNvGrpSpPr>
            <p:nvPr/>
          </p:nvGrpSpPr>
          <p:grpSpPr bwMode="auto">
            <a:xfrm>
              <a:off x="3379" y="2042"/>
              <a:ext cx="240" cy="288"/>
              <a:chOff x="720" y="2112"/>
              <a:chExt cx="240" cy="288"/>
            </a:xfrm>
          </p:grpSpPr>
          <p:sp>
            <p:nvSpPr>
              <p:cNvPr id="45" name="Oval 58"/>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6" name="Text Box 59"/>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1</a:t>
                </a:r>
              </a:p>
            </p:txBody>
          </p:sp>
        </p:grpSp>
        <p:grpSp>
          <p:nvGrpSpPr>
            <p:cNvPr id="9" name="Group 60"/>
            <p:cNvGrpSpPr>
              <a:grpSpLocks/>
            </p:cNvGrpSpPr>
            <p:nvPr/>
          </p:nvGrpSpPr>
          <p:grpSpPr bwMode="auto">
            <a:xfrm>
              <a:off x="4752" y="2474"/>
              <a:ext cx="240" cy="288"/>
              <a:chOff x="720" y="2112"/>
              <a:chExt cx="240" cy="288"/>
            </a:xfrm>
          </p:grpSpPr>
          <p:sp>
            <p:nvSpPr>
              <p:cNvPr id="43" name="Oval 61"/>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4" name="Text Box 62"/>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5</a:t>
                </a:r>
              </a:p>
            </p:txBody>
          </p:sp>
        </p:grpSp>
        <p:grpSp>
          <p:nvGrpSpPr>
            <p:cNvPr id="10" name="Group 63"/>
            <p:cNvGrpSpPr>
              <a:grpSpLocks/>
            </p:cNvGrpSpPr>
            <p:nvPr/>
          </p:nvGrpSpPr>
          <p:grpSpPr bwMode="auto">
            <a:xfrm>
              <a:off x="4272" y="2042"/>
              <a:ext cx="240" cy="288"/>
              <a:chOff x="720" y="2112"/>
              <a:chExt cx="240" cy="288"/>
            </a:xfrm>
          </p:grpSpPr>
          <p:sp>
            <p:nvSpPr>
              <p:cNvPr id="41" name="Oval 64"/>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2" name="Text Box 65"/>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2</a:t>
                </a:r>
              </a:p>
            </p:txBody>
          </p:sp>
        </p:grpSp>
        <p:grpSp>
          <p:nvGrpSpPr>
            <p:cNvPr id="11" name="Group 66"/>
            <p:cNvGrpSpPr>
              <a:grpSpLocks/>
            </p:cNvGrpSpPr>
            <p:nvPr/>
          </p:nvGrpSpPr>
          <p:grpSpPr bwMode="auto">
            <a:xfrm>
              <a:off x="4272" y="2834"/>
              <a:ext cx="240" cy="288"/>
              <a:chOff x="720" y="2112"/>
              <a:chExt cx="240" cy="288"/>
            </a:xfrm>
          </p:grpSpPr>
          <p:sp>
            <p:nvSpPr>
              <p:cNvPr id="39" name="Oval 67"/>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0" name="Text Box 68"/>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7</a:t>
                </a:r>
              </a:p>
            </p:txBody>
          </p:sp>
        </p:grpSp>
        <p:grpSp>
          <p:nvGrpSpPr>
            <p:cNvPr id="12" name="Group 69"/>
            <p:cNvGrpSpPr>
              <a:grpSpLocks/>
            </p:cNvGrpSpPr>
            <p:nvPr/>
          </p:nvGrpSpPr>
          <p:grpSpPr bwMode="auto">
            <a:xfrm>
              <a:off x="3792" y="2474"/>
              <a:ext cx="240" cy="288"/>
              <a:chOff x="720" y="2112"/>
              <a:chExt cx="240" cy="288"/>
            </a:xfrm>
          </p:grpSpPr>
          <p:sp>
            <p:nvSpPr>
              <p:cNvPr id="37" name="Oval 70"/>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38" name="Text Box 71"/>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dirty="0"/>
                  <a:t>4</a:t>
                </a:r>
              </a:p>
            </p:txBody>
          </p:sp>
        </p:grpSp>
        <p:sp>
          <p:nvSpPr>
            <p:cNvPr id="13" name="Line 72"/>
            <p:cNvSpPr>
              <a:spLocks noChangeShapeType="1"/>
            </p:cNvSpPr>
            <p:nvPr/>
          </p:nvSpPr>
          <p:spPr bwMode="auto">
            <a:xfrm>
              <a:off x="3600" y="2330"/>
              <a:ext cx="235" cy="192"/>
            </a:xfrm>
            <a:prstGeom prst="line">
              <a:avLst/>
            </a:prstGeom>
            <a:noFill/>
            <a:ln w="38100">
              <a:solidFill>
                <a:schemeClr val="folHlink"/>
              </a:solidFill>
              <a:miter lim="800000"/>
              <a:headEnd/>
              <a:tailEnd type="triangle" w="med" len="med"/>
            </a:ln>
          </p:spPr>
          <p:txBody>
            <a:bodyPr wrap="none"/>
            <a:lstStyle/>
            <a:p>
              <a:endParaRPr lang="en-US"/>
            </a:p>
          </p:txBody>
        </p:sp>
        <p:sp>
          <p:nvSpPr>
            <p:cNvPr id="14" name="Line 73"/>
            <p:cNvSpPr>
              <a:spLocks noChangeShapeType="1"/>
            </p:cNvSpPr>
            <p:nvPr/>
          </p:nvSpPr>
          <p:spPr bwMode="auto">
            <a:xfrm>
              <a:off x="3619" y="2186"/>
              <a:ext cx="672" cy="0"/>
            </a:xfrm>
            <a:prstGeom prst="line">
              <a:avLst/>
            </a:prstGeom>
            <a:noFill/>
            <a:ln w="9525">
              <a:solidFill>
                <a:schemeClr val="tx1"/>
              </a:solidFill>
              <a:miter lim="800000"/>
              <a:headEnd/>
              <a:tailEnd type="triangle" w="med" len="med"/>
            </a:ln>
          </p:spPr>
          <p:txBody>
            <a:bodyPr wrap="none"/>
            <a:lstStyle/>
            <a:p>
              <a:endParaRPr lang="en-US"/>
            </a:p>
          </p:txBody>
        </p:sp>
        <p:sp>
          <p:nvSpPr>
            <p:cNvPr id="15" name="Line 74"/>
            <p:cNvSpPr>
              <a:spLocks noChangeShapeType="1"/>
            </p:cNvSpPr>
            <p:nvPr/>
          </p:nvSpPr>
          <p:spPr bwMode="auto">
            <a:xfrm flipH="1">
              <a:off x="3600" y="2978"/>
              <a:ext cx="696" cy="0"/>
            </a:xfrm>
            <a:prstGeom prst="line">
              <a:avLst/>
            </a:prstGeom>
            <a:noFill/>
            <a:ln w="9525">
              <a:solidFill>
                <a:schemeClr val="tx1"/>
              </a:solidFill>
              <a:miter lim="800000"/>
              <a:headEnd/>
              <a:tailEnd type="triangle" w="med" len="med"/>
            </a:ln>
          </p:spPr>
          <p:txBody>
            <a:bodyPr wrap="none"/>
            <a:lstStyle/>
            <a:p>
              <a:endParaRPr lang="en-US"/>
            </a:p>
          </p:txBody>
        </p:sp>
        <p:sp>
          <p:nvSpPr>
            <p:cNvPr id="16" name="Line 75"/>
            <p:cNvSpPr>
              <a:spLocks noChangeShapeType="1"/>
            </p:cNvSpPr>
            <p:nvPr/>
          </p:nvSpPr>
          <p:spPr bwMode="auto">
            <a:xfrm>
              <a:off x="4512" y="2282"/>
              <a:ext cx="288" cy="240"/>
            </a:xfrm>
            <a:prstGeom prst="line">
              <a:avLst/>
            </a:prstGeom>
            <a:noFill/>
            <a:ln w="9525">
              <a:solidFill>
                <a:schemeClr val="tx1"/>
              </a:solidFill>
              <a:miter lim="800000"/>
              <a:headEnd/>
              <a:tailEnd type="triangle" w="med" len="med"/>
            </a:ln>
          </p:spPr>
          <p:txBody>
            <a:bodyPr wrap="none"/>
            <a:lstStyle/>
            <a:p>
              <a:endParaRPr lang="en-US"/>
            </a:p>
          </p:txBody>
        </p:sp>
        <p:sp>
          <p:nvSpPr>
            <p:cNvPr id="17" name="Line 76"/>
            <p:cNvSpPr>
              <a:spLocks noChangeShapeType="1"/>
            </p:cNvSpPr>
            <p:nvPr/>
          </p:nvSpPr>
          <p:spPr bwMode="auto">
            <a:xfrm>
              <a:off x="3120" y="2690"/>
              <a:ext cx="235" cy="192"/>
            </a:xfrm>
            <a:prstGeom prst="line">
              <a:avLst/>
            </a:prstGeom>
            <a:noFill/>
            <a:ln w="38100">
              <a:solidFill>
                <a:schemeClr val="folHlink"/>
              </a:solidFill>
              <a:miter lim="800000"/>
              <a:headEnd/>
              <a:tailEnd type="triangle" w="med" len="med"/>
            </a:ln>
          </p:spPr>
          <p:txBody>
            <a:bodyPr wrap="none"/>
            <a:lstStyle/>
            <a:p>
              <a:endParaRPr lang="en-US"/>
            </a:p>
          </p:txBody>
        </p:sp>
        <p:sp>
          <p:nvSpPr>
            <p:cNvPr id="18" name="Line 77"/>
            <p:cNvSpPr>
              <a:spLocks noChangeShapeType="1"/>
            </p:cNvSpPr>
            <p:nvPr/>
          </p:nvSpPr>
          <p:spPr bwMode="auto">
            <a:xfrm>
              <a:off x="4032" y="2690"/>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9" name="Line 78"/>
            <p:cNvSpPr>
              <a:spLocks noChangeShapeType="1"/>
            </p:cNvSpPr>
            <p:nvPr/>
          </p:nvSpPr>
          <p:spPr bwMode="auto">
            <a:xfrm flipH="1">
              <a:off x="3528" y="2714"/>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0" name="Line 79"/>
            <p:cNvSpPr>
              <a:spLocks noChangeShapeType="1"/>
            </p:cNvSpPr>
            <p:nvPr/>
          </p:nvSpPr>
          <p:spPr bwMode="auto">
            <a:xfrm flipH="1">
              <a:off x="4488" y="2738"/>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1" name="Line 80"/>
            <p:cNvSpPr>
              <a:spLocks noChangeShapeType="1"/>
            </p:cNvSpPr>
            <p:nvPr/>
          </p:nvSpPr>
          <p:spPr bwMode="auto">
            <a:xfrm>
              <a:off x="4032" y="2618"/>
              <a:ext cx="720" cy="0"/>
            </a:xfrm>
            <a:prstGeom prst="line">
              <a:avLst/>
            </a:prstGeom>
            <a:noFill/>
            <a:ln w="9525">
              <a:solidFill>
                <a:schemeClr val="tx1"/>
              </a:solidFill>
              <a:miter lim="800000"/>
              <a:headEnd/>
              <a:tailEnd type="triangle" w="med" len="med"/>
            </a:ln>
          </p:spPr>
          <p:txBody>
            <a:bodyPr wrap="none"/>
            <a:lstStyle/>
            <a:p>
              <a:endParaRPr lang="en-US"/>
            </a:p>
          </p:txBody>
        </p:sp>
        <p:sp>
          <p:nvSpPr>
            <p:cNvPr id="22" name="Line 81"/>
            <p:cNvSpPr>
              <a:spLocks noChangeShapeType="1"/>
            </p:cNvSpPr>
            <p:nvPr/>
          </p:nvSpPr>
          <p:spPr bwMode="auto">
            <a:xfrm>
              <a:off x="3120" y="2614"/>
              <a:ext cx="672" cy="4"/>
            </a:xfrm>
            <a:prstGeom prst="line">
              <a:avLst/>
            </a:prstGeom>
            <a:noFill/>
            <a:ln w="38100">
              <a:solidFill>
                <a:schemeClr val="folHlink"/>
              </a:solidFill>
              <a:miter lim="800000"/>
              <a:headEnd type="triangle" w="med" len="med"/>
              <a:tailEnd/>
            </a:ln>
          </p:spPr>
          <p:txBody>
            <a:bodyPr wrap="none"/>
            <a:lstStyle/>
            <a:p>
              <a:endParaRPr lang="en-US"/>
            </a:p>
          </p:txBody>
        </p:sp>
        <p:sp>
          <p:nvSpPr>
            <p:cNvPr id="23" name="Line 82"/>
            <p:cNvSpPr>
              <a:spLocks noChangeShapeType="1"/>
            </p:cNvSpPr>
            <p:nvPr/>
          </p:nvSpPr>
          <p:spPr bwMode="auto">
            <a:xfrm flipH="1">
              <a:off x="4008" y="2330"/>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4" name="Line 83"/>
            <p:cNvSpPr>
              <a:spLocks noChangeShapeType="1"/>
            </p:cNvSpPr>
            <p:nvPr/>
          </p:nvSpPr>
          <p:spPr bwMode="auto">
            <a:xfrm flipH="1">
              <a:off x="3097" y="2282"/>
              <a:ext cx="264" cy="240"/>
            </a:xfrm>
            <a:prstGeom prst="line">
              <a:avLst/>
            </a:prstGeom>
            <a:noFill/>
            <a:ln w="9525">
              <a:solidFill>
                <a:schemeClr val="tx1"/>
              </a:solidFill>
              <a:miter lim="800000"/>
              <a:headEnd type="triangle" w="med" len="med"/>
              <a:tailEnd/>
            </a:ln>
          </p:spPr>
          <p:txBody>
            <a:bodyPr wrap="none"/>
            <a:lstStyle/>
            <a:p>
              <a:endParaRPr lang="en-US"/>
            </a:p>
          </p:txBody>
        </p:sp>
        <p:sp>
          <p:nvSpPr>
            <p:cNvPr id="25" name="Text Box 84"/>
            <p:cNvSpPr txBox="1">
              <a:spLocks noChangeArrowheads="1"/>
            </p:cNvSpPr>
            <p:nvPr/>
          </p:nvSpPr>
          <p:spPr bwMode="auto">
            <a:xfrm>
              <a:off x="3097" y="2252"/>
              <a:ext cx="180" cy="212"/>
            </a:xfrm>
            <a:prstGeom prst="rect">
              <a:avLst/>
            </a:prstGeom>
            <a:noFill/>
            <a:ln w="9525">
              <a:noFill/>
              <a:miter lim="800000"/>
              <a:headEnd/>
              <a:tailEnd/>
            </a:ln>
          </p:spPr>
          <p:txBody>
            <a:bodyPr wrap="none">
              <a:spAutoFit/>
            </a:bodyPr>
            <a:lstStyle/>
            <a:p>
              <a:r>
                <a:rPr lang="en-US" sz="1600"/>
                <a:t>4</a:t>
              </a:r>
            </a:p>
          </p:txBody>
        </p:sp>
        <p:sp>
          <p:nvSpPr>
            <p:cNvPr id="26" name="Text Box 85"/>
            <p:cNvSpPr txBox="1">
              <a:spLocks noChangeArrowheads="1"/>
            </p:cNvSpPr>
            <p:nvPr/>
          </p:nvSpPr>
          <p:spPr bwMode="auto">
            <a:xfrm>
              <a:off x="3811" y="2042"/>
              <a:ext cx="180" cy="212"/>
            </a:xfrm>
            <a:prstGeom prst="rect">
              <a:avLst/>
            </a:prstGeom>
            <a:noFill/>
            <a:ln w="9525">
              <a:noFill/>
              <a:miter lim="800000"/>
              <a:headEnd/>
              <a:tailEnd/>
            </a:ln>
          </p:spPr>
          <p:txBody>
            <a:bodyPr wrap="none">
              <a:spAutoFit/>
            </a:bodyPr>
            <a:lstStyle/>
            <a:p>
              <a:r>
                <a:rPr lang="en-US" sz="1600"/>
                <a:t>2</a:t>
              </a:r>
            </a:p>
          </p:txBody>
        </p:sp>
        <p:sp>
          <p:nvSpPr>
            <p:cNvPr id="27" name="Text Box 86"/>
            <p:cNvSpPr txBox="1">
              <a:spLocks noChangeArrowheads="1"/>
            </p:cNvSpPr>
            <p:nvPr/>
          </p:nvSpPr>
          <p:spPr bwMode="auto">
            <a:xfrm>
              <a:off x="4572" y="2186"/>
              <a:ext cx="244" cy="212"/>
            </a:xfrm>
            <a:prstGeom prst="rect">
              <a:avLst/>
            </a:prstGeom>
            <a:noFill/>
            <a:ln w="9525">
              <a:noFill/>
              <a:miter lim="800000"/>
              <a:headEnd/>
              <a:tailEnd/>
            </a:ln>
          </p:spPr>
          <p:txBody>
            <a:bodyPr wrap="none">
              <a:spAutoFit/>
            </a:bodyPr>
            <a:lstStyle/>
            <a:p>
              <a:r>
                <a:rPr lang="en-US" sz="1600"/>
                <a:t>10</a:t>
              </a:r>
            </a:p>
          </p:txBody>
        </p:sp>
        <p:sp>
          <p:nvSpPr>
            <p:cNvPr id="28" name="Text Box 87"/>
            <p:cNvSpPr txBox="1">
              <a:spLocks noChangeArrowheads="1"/>
            </p:cNvSpPr>
            <p:nvPr/>
          </p:nvSpPr>
          <p:spPr bwMode="auto">
            <a:xfrm>
              <a:off x="3398" y="2416"/>
              <a:ext cx="180" cy="212"/>
            </a:xfrm>
            <a:prstGeom prst="rect">
              <a:avLst/>
            </a:prstGeom>
            <a:noFill/>
            <a:ln w="9525">
              <a:noFill/>
              <a:miter lim="800000"/>
              <a:headEnd/>
              <a:tailEnd/>
            </a:ln>
          </p:spPr>
          <p:txBody>
            <a:bodyPr wrap="none">
              <a:spAutoFit/>
            </a:bodyPr>
            <a:lstStyle/>
            <a:p>
              <a:r>
                <a:rPr lang="en-US" sz="1600"/>
                <a:t>2</a:t>
              </a:r>
            </a:p>
          </p:txBody>
        </p:sp>
        <p:sp>
          <p:nvSpPr>
            <p:cNvPr id="29" name="Text Box 88"/>
            <p:cNvSpPr txBox="1">
              <a:spLocks noChangeArrowheads="1"/>
            </p:cNvSpPr>
            <p:nvPr/>
          </p:nvSpPr>
          <p:spPr bwMode="auto">
            <a:xfrm>
              <a:off x="4308" y="2416"/>
              <a:ext cx="180" cy="212"/>
            </a:xfrm>
            <a:prstGeom prst="rect">
              <a:avLst/>
            </a:prstGeom>
            <a:noFill/>
            <a:ln w="9525">
              <a:noFill/>
              <a:miter lim="800000"/>
              <a:headEnd/>
              <a:tailEnd/>
            </a:ln>
          </p:spPr>
          <p:txBody>
            <a:bodyPr wrap="none">
              <a:spAutoFit/>
            </a:bodyPr>
            <a:lstStyle/>
            <a:p>
              <a:r>
                <a:rPr lang="en-US" sz="1600"/>
                <a:t>2</a:t>
              </a:r>
            </a:p>
          </p:txBody>
        </p:sp>
        <p:sp>
          <p:nvSpPr>
            <p:cNvPr id="30" name="Text Box 89"/>
            <p:cNvSpPr txBox="1">
              <a:spLocks noChangeArrowheads="1"/>
            </p:cNvSpPr>
            <p:nvPr/>
          </p:nvSpPr>
          <p:spPr bwMode="auto">
            <a:xfrm>
              <a:off x="4008" y="2282"/>
              <a:ext cx="180" cy="212"/>
            </a:xfrm>
            <a:prstGeom prst="rect">
              <a:avLst/>
            </a:prstGeom>
            <a:noFill/>
            <a:ln w="9525">
              <a:noFill/>
              <a:miter lim="800000"/>
              <a:headEnd/>
              <a:tailEnd/>
            </a:ln>
          </p:spPr>
          <p:txBody>
            <a:bodyPr wrap="none">
              <a:spAutoFit/>
            </a:bodyPr>
            <a:lstStyle/>
            <a:p>
              <a:r>
                <a:rPr lang="en-US" sz="1600"/>
                <a:t>3</a:t>
              </a:r>
            </a:p>
          </p:txBody>
        </p:sp>
        <p:sp>
          <p:nvSpPr>
            <p:cNvPr id="31" name="Text Box 90"/>
            <p:cNvSpPr txBox="1">
              <a:spLocks noChangeArrowheads="1"/>
            </p:cNvSpPr>
            <p:nvPr/>
          </p:nvSpPr>
          <p:spPr bwMode="auto">
            <a:xfrm>
              <a:off x="3631" y="2252"/>
              <a:ext cx="180" cy="212"/>
            </a:xfrm>
            <a:prstGeom prst="rect">
              <a:avLst/>
            </a:prstGeom>
            <a:noFill/>
            <a:ln w="9525">
              <a:noFill/>
              <a:miter lim="800000"/>
              <a:headEnd/>
              <a:tailEnd/>
            </a:ln>
          </p:spPr>
          <p:txBody>
            <a:bodyPr wrap="none">
              <a:spAutoFit/>
            </a:bodyPr>
            <a:lstStyle/>
            <a:p>
              <a:r>
                <a:rPr lang="en-US" sz="1600"/>
                <a:t>1</a:t>
              </a:r>
            </a:p>
          </p:txBody>
        </p:sp>
        <p:sp>
          <p:nvSpPr>
            <p:cNvPr id="32" name="Text Box 91"/>
            <p:cNvSpPr txBox="1">
              <a:spLocks noChangeArrowheads="1"/>
            </p:cNvSpPr>
            <p:nvPr/>
          </p:nvSpPr>
          <p:spPr bwMode="auto">
            <a:xfrm>
              <a:off x="3077" y="2738"/>
              <a:ext cx="180" cy="212"/>
            </a:xfrm>
            <a:prstGeom prst="rect">
              <a:avLst/>
            </a:prstGeom>
            <a:noFill/>
            <a:ln w="9525">
              <a:noFill/>
              <a:miter lim="800000"/>
              <a:headEnd/>
              <a:tailEnd/>
            </a:ln>
          </p:spPr>
          <p:txBody>
            <a:bodyPr wrap="none">
              <a:spAutoFit/>
            </a:bodyPr>
            <a:lstStyle/>
            <a:p>
              <a:r>
                <a:rPr lang="en-US" sz="1600"/>
                <a:t>5</a:t>
              </a:r>
            </a:p>
          </p:txBody>
        </p:sp>
        <p:sp>
          <p:nvSpPr>
            <p:cNvPr id="33" name="Text Box 92"/>
            <p:cNvSpPr txBox="1">
              <a:spLocks noChangeArrowheads="1"/>
            </p:cNvSpPr>
            <p:nvPr/>
          </p:nvSpPr>
          <p:spPr bwMode="auto">
            <a:xfrm>
              <a:off x="3541" y="2656"/>
              <a:ext cx="180" cy="212"/>
            </a:xfrm>
            <a:prstGeom prst="rect">
              <a:avLst/>
            </a:prstGeom>
            <a:noFill/>
            <a:ln w="9525">
              <a:noFill/>
              <a:miter lim="800000"/>
              <a:headEnd/>
              <a:tailEnd/>
            </a:ln>
          </p:spPr>
          <p:txBody>
            <a:bodyPr wrap="none">
              <a:spAutoFit/>
            </a:bodyPr>
            <a:lstStyle/>
            <a:p>
              <a:r>
                <a:rPr lang="en-US" sz="1600"/>
                <a:t>8</a:t>
              </a:r>
            </a:p>
          </p:txBody>
        </p:sp>
        <p:sp>
          <p:nvSpPr>
            <p:cNvPr id="34" name="Text Box 93"/>
            <p:cNvSpPr txBox="1">
              <a:spLocks noChangeArrowheads="1"/>
            </p:cNvSpPr>
            <p:nvPr/>
          </p:nvSpPr>
          <p:spPr bwMode="auto">
            <a:xfrm>
              <a:off x="4098" y="2670"/>
              <a:ext cx="180" cy="212"/>
            </a:xfrm>
            <a:prstGeom prst="rect">
              <a:avLst/>
            </a:prstGeom>
            <a:noFill/>
            <a:ln w="9525">
              <a:noFill/>
              <a:miter lim="800000"/>
              <a:headEnd/>
              <a:tailEnd/>
            </a:ln>
          </p:spPr>
          <p:txBody>
            <a:bodyPr wrap="none">
              <a:spAutoFit/>
            </a:bodyPr>
            <a:lstStyle/>
            <a:p>
              <a:r>
                <a:rPr lang="en-US" sz="1600"/>
                <a:t>4</a:t>
              </a:r>
            </a:p>
          </p:txBody>
        </p:sp>
        <p:sp>
          <p:nvSpPr>
            <p:cNvPr id="35" name="Text Box 94"/>
            <p:cNvSpPr txBox="1">
              <a:spLocks noChangeArrowheads="1"/>
            </p:cNvSpPr>
            <p:nvPr/>
          </p:nvSpPr>
          <p:spPr bwMode="auto">
            <a:xfrm>
              <a:off x="4620" y="2776"/>
              <a:ext cx="180" cy="212"/>
            </a:xfrm>
            <a:prstGeom prst="rect">
              <a:avLst/>
            </a:prstGeom>
            <a:noFill/>
            <a:ln w="9525">
              <a:noFill/>
              <a:miter lim="800000"/>
              <a:headEnd/>
              <a:tailEnd/>
            </a:ln>
          </p:spPr>
          <p:txBody>
            <a:bodyPr wrap="none">
              <a:spAutoFit/>
            </a:bodyPr>
            <a:lstStyle/>
            <a:p>
              <a:r>
                <a:rPr lang="en-US" sz="1600"/>
                <a:t>6</a:t>
              </a:r>
            </a:p>
          </p:txBody>
        </p:sp>
        <p:sp>
          <p:nvSpPr>
            <p:cNvPr id="36" name="Text Box 95"/>
            <p:cNvSpPr txBox="1">
              <a:spLocks noChangeArrowheads="1"/>
            </p:cNvSpPr>
            <p:nvPr/>
          </p:nvSpPr>
          <p:spPr bwMode="auto">
            <a:xfrm>
              <a:off x="3901" y="2950"/>
              <a:ext cx="244" cy="212"/>
            </a:xfrm>
            <a:prstGeom prst="rect">
              <a:avLst/>
            </a:prstGeom>
            <a:noFill/>
            <a:ln w="9525">
              <a:noFill/>
              <a:miter lim="800000"/>
              <a:headEnd/>
              <a:tailEnd/>
            </a:ln>
          </p:spPr>
          <p:txBody>
            <a:bodyPr wrap="none">
              <a:spAutoFit/>
            </a:bodyPr>
            <a:lstStyle/>
            <a:p>
              <a:r>
                <a:rPr lang="en-US" sz="1600"/>
                <a:t>10</a:t>
              </a:r>
            </a:p>
          </p:txBody>
        </p:sp>
      </p:grpSp>
    </p:spTree>
    <p:extLst>
      <p:ext uri="{BB962C8B-B14F-4D97-AF65-F5344CB8AC3E}">
        <p14:creationId xmlns:p14="http://schemas.microsoft.com/office/powerpoint/2010/main" val="38602277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 Source Shortest Path</a:t>
            </a:r>
          </a:p>
        </p:txBody>
      </p:sp>
      <p:sp>
        <p:nvSpPr>
          <p:cNvPr id="3" name="Content Placeholder 2"/>
          <p:cNvSpPr>
            <a:spLocks noGrp="1"/>
          </p:cNvSpPr>
          <p:nvPr>
            <p:ph idx="1"/>
          </p:nvPr>
        </p:nvSpPr>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cycle (2,5,4) can be gone over and over always decreasing the path weight.</a:t>
            </a:r>
          </a:p>
        </p:txBody>
      </p:sp>
      <p:sp>
        <p:nvSpPr>
          <p:cNvPr id="4" name="Slide Number Placeholder 3"/>
          <p:cNvSpPr>
            <a:spLocks noGrp="1"/>
          </p:cNvSpPr>
          <p:nvPr>
            <p:ph type="sldNum" sz="quarter" idx="12"/>
          </p:nvPr>
        </p:nvSpPr>
        <p:spPr/>
        <p:txBody>
          <a:bodyPr/>
          <a:lstStyle/>
          <a:p>
            <a:fld id="{FE140605-A946-4158-B610-566C215CABE0}" type="slidenum">
              <a:rPr lang="en-US" smtClean="0"/>
              <a:t>54</a:t>
            </a:fld>
            <a:endParaRPr lang="en-US"/>
          </a:p>
        </p:txBody>
      </p:sp>
      <p:grpSp>
        <p:nvGrpSpPr>
          <p:cNvPr id="5" name="Group 143"/>
          <p:cNvGrpSpPr>
            <a:grpSpLocks/>
          </p:cNvGrpSpPr>
          <p:nvPr/>
        </p:nvGrpSpPr>
        <p:grpSpPr bwMode="auto">
          <a:xfrm>
            <a:off x="2590007" y="1905000"/>
            <a:ext cx="3352800" cy="1778000"/>
            <a:chOff x="245" y="3160"/>
            <a:chExt cx="2112" cy="1120"/>
          </a:xfrm>
        </p:grpSpPr>
        <p:grpSp>
          <p:nvGrpSpPr>
            <p:cNvPr id="6" name="Group 144"/>
            <p:cNvGrpSpPr>
              <a:grpSpLocks/>
            </p:cNvGrpSpPr>
            <p:nvPr/>
          </p:nvGrpSpPr>
          <p:grpSpPr bwMode="auto">
            <a:xfrm>
              <a:off x="701" y="3952"/>
              <a:ext cx="240" cy="288"/>
              <a:chOff x="720" y="2112"/>
              <a:chExt cx="240" cy="288"/>
            </a:xfrm>
          </p:grpSpPr>
          <p:sp>
            <p:nvSpPr>
              <p:cNvPr id="49" name="Oval 145"/>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50" name="Text Box 146"/>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6</a:t>
                </a:r>
              </a:p>
            </p:txBody>
          </p:sp>
        </p:grpSp>
        <p:grpSp>
          <p:nvGrpSpPr>
            <p:cNvPr id="7" name="Group 147"/>
            <p:cNvGrpSpPr>
              <a:grpSpLocks/>
            </p:cNvGrpSpPr>
            <p:nvPr/>
          </p:nvGrpSpPr>
          <p:grpSpPr bwMode="auto">
            <a:xfrm>
              <a:off x="245" y="3592"/>
              <a:ext cx="240" cy="288"/>
              <a:chOff x="720" y="2112"/>
              <a:chExt cx="240" cy="288"/>
            </a:xfrm>
          </p:grpSpPr>
          <p:sp>
            <p:nvSpPr>
              <p:cNvPr id="47" name="Oval 148"/>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8" name="Text Box 149"/>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3</a:t>
                </a:r>
              </a:p>
            </p:txBody>
          </p:sp>
        </p:grpSp>
        <p:grpSp>
          <p:nvGrpSpPr>
            <p:cNvPr id="8" name="Group 150"/>
            <p:cNvGrpSpPr>
              <a:grpSpLocks/>
            </p:cNvGrpSpPr>
            <p:nvPr/>
          </p:nvGrpSpPr>
          <p:grpSpPr bwMode="auto">
            <a:xfrm>
              <a:off x="744" y="3160"/>
              <a:ext cx="240" cy="288"/>
              <a:chOff x="720" y="2112"/>
              <a:chExt cx="240" cy="288"/>
            </a:xfrm>
          </p:grpSpPr>
          <p:sp>
            <p:nvSpPr>
              <p:cNvPr id="45" name="Oval 151"/>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6" name="Text Box 152"/>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1</a:t>
                </a:r>
              </a:p>
            </p:txBody>
          </p:sp>
        </p:grpSp>
        <p:grpSp>
          <p:nvGrpSpPr>
            <p:cNvPr id="9" name="Group 153"/>
            <p:cNvGrpSpPr>
              <a:grpSpLocks/>
            </p:cNvGrpSpPr>
            <p:nvPr/>
          </p:nvGrpSpPr>
          <p:grpSpPr bwMode="auto">
            <a:xfrm>
              <a:off x="2117" y="3592"/>
              <a:ext cx="240" cy="288"/>
              <a:chOff x="720" y="2112"/>
              <a:chExt cx="240" cy="288"/>
            </a:xfrm>
          </p:grpSpPr>
          <p:sp>
            <p:nvSpPr>
              <p:cNvPr id="43" name="Oval 154"/>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4" name="Text Box 155"/>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5</a:t>
                </a:r>
              </a:p>
            </p:txBody>
          </p:sp>
        </p:grpSp>
        <p:grpSp>
          <p:nvGrpSpPr>
            <p:cNvPr id="10" name="Group 156"/>
            <p:cNvGrpSpPr>
              <a:grpSpLocks/>
            </p:cNvGrpSpPr>
            <p:nvPr/>
          </p:nvGrpSpPr>
          <p:grpSpPr bwMode="auto">
            <a:xfrm>
              <a:off x="1637" y="3160"/>
              <a:ext cx="240" cy="288"/>
              <a:chOff x="720" y="2112"/>
              <a:chExt cx="240" cy="288"/>
            </a:xfrm>
          </p:grpSpPr>
          <p:sp>
            <p:nvSpPr>
              <p:cNvPr id="41" name="Oval 157"/>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2" name="Text Box 158"/>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2</a:t>
                </a:r>
              </a:p>
            </p:txBody>
          </p:sp>
        </p:grpSp>
        <p:grpSp>
          <p:nvGrpSpPr>
            <p:cNvPr id="11" name="Group 159"/>
            <p:cNvGrpSpPr>
              <a:grpSpLocks/>
            </p:cNvGrpSpPr>
            <p:nvPr/>
          </p:nvGrpSpPr>
          <p:grpSpPr bwMode="auto">
            <a:xfrm>
              <a:off x="1637" y="3952"/>
              <a:ext cx="240" cy="288"/>
              <a:chOff x="720" y="2112"/>
              <a:chExt cx="240" cy="288"/>
            </a:xfrm>
          </p:grpSpPr>
          <p:sp>
            <p:nvSpPr>
              <p:cNvPr id="39" name="Oval 160"/>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40" name="Text Box 161"/>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7</a:t>
                </a:r>
              </a:p>
            </p:txBody>
          </p:sp>
        </p:grpSp>
        <p:grpSp>
          <p:nvGrpSpPr>
            <p:cNvPr id="12" name="Group 162"/>
            <p:cNvGrpSpPr>
              <a:grpSpLocks/>
            </p:cNvGrpSpPr>
            <p:nvPr/>
          </p:nvGrpSpPr>
          <p:grpSpPr bwMode="auto">
            <a:xfrm>
              <a:off x="1157" y="3592"/>
              <a:ext cx="240" cy="288"/>
              <a:chOff x="720" y="2112"/>
              <a:chExt cx="240" cy="288"/>
            </a:xfrm>
          </p:grpSpPr>
          <p:sp>
            <p:nvSpPr>
              <p:cNvPr id="37" name="Oval 163"/>
              <p:cNvSpPr>
                <a:spLocks noChangeArrowheads="1"/>
              </p:cNvSpPr>
              <p:nvPr/>
            </p:nvSpPr>
            <p:spPr bwMode="auto">
              <a:xfrm>
                <a:off x="720" y="2160"/>
                <a:ext cx="240" cy="240"/>
              </a:xfrm>
              <a:prstGeom prst="ellipse">
                <a:avLst/>
              </a:prstGeom>
              <a:solidFill>
                <a:schemeClr val="accent1"/>
              </a:solidFill>
              <a:ln w="9525">
                <a:solidFill>
                  <a:schemeClr val="tx1"/>
                </a:solidFill>
                <a:miter lim="800000"/>
                <a:headEnd/>
                <a:tailEnd/>
              </a:ln>
            </p:spPr>
            <p:txBody>
              <a:bodyPr wrap="none" anchor="ctr"/>
              <a:lstStyle/>
              <a:p>
                <a:endParaRPr lang="en-US"/>
              </a:p>
            </p:txBody>
          </p:sp>
          <p:sp>
            <p:nvSpPr>
              <p:cNvPr id="38" name="Text Box 164"/>
              <p:cNvSpPr txBox="1">
                <a:spLocks noChangeArrowheads="1"/>
              </p:cNvSpPr>
              <p:nvPr/>
            </p:nvSpPr>
            <p:spPr bwMode="auto">
              <a:xfrm>
                <a:off x="739" y="2112"/>
                <a:ext cx="221" cy="288"/>
              </a:xfrm>
              <a:prstGeom prst="rect">
                <a:avLst/>
              </a:prstGeom>
              <a:noFill/>
              <a:ln w="9525">
                <a:noFill/>
                <a:miter lim="800000"/>
                <a:headEnd/>
                <a:tailEnd/>
              </a:ln>
            </p:spPr>
            <p:txBody>
              <a:bodyPr wrap="none">
                <a:spAutoFit/>
              </a:bodyPr>
              <a:lstStyle/>
              <a:p>
                <a:r>
                  <a:rPr lang="en-US"/>
                  <a:t>4</a:t>
                </a:r>
              </a:p>
            </p:txBody>
          </p:sp>
        </p:grpSp>
        <p:sp>
          <p:nvSpPr>
            <p:cNvPr id="13" name="Line 165"/>
            <p:cNvSpPr>
              <a:spLocks noChangeShapeType="1"/>
            </p:cNvSpPr>
            <p:nvPr/>
          </p:nvSpPr>
          <p:spPr bwMode="auto">
            <a:xfrm>
              <a:off x="965" y="3448"/>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4" name="Line 166"/>
            <p:cNvSpPr>
              <a:spLocks noChangeShapeType="1"/>
            </p:cNvSpPr>
            <p:nvPr/>
          </p:nvSpPr>
          <p:spPr bwMode="auto">
            <a:xfrm>
              <a:off x="984" y="3304"/>
              <a:ext cx="672" cy="0"/>
            </a:xfrm>
            <a:prstGeom prst="line">
              <a:avLst/>
            </a:prstGeom>
            <a:noFill/>
            <a:ln w="9525">
              <a:solidFill>
                <a:schemeClr val="tx1"/>
              </a:solidFill>
              <a:miter lim="800000"/>
              <a:headEnd/>
              <a:tailEnd type="triangle" w="med" len="med"/>
            </a:ln>
          </p:spPr>
          <p:txBody>
            <a:bodyPr wrap="none"/>
            <a:lstStyle/>
            <a:p>
              <a:endParaRPr lang="en-US"/>
            </a:p>
          </p:txBody>
        </p:sp>
        <p:sp>
          <p:nvSpPr>
            <p:cNvPr id="15" name="Line 167"/>
            <p:cNvSpPr>
              <a:spLocks noChangeShapeType="1"/>
            </p:cNvSpPr>
            <p:nvPr/>
          </p:nvSpPr>
          <p:spPr bwMode="auto">
            <a:xfrm flipH="1">
              <a:off x="965" y="4096"/>
              <a:ext cx="696" cy="0"/>
            </a:xfrm>
            <a:prstGeom prst="line">
              <a:avLst/>
            </a:prstGeom>
            <a:noFill/>
            <a:ln w="9525">
              <a:solidFill>
                <a:schemeClr val="tx1"/>
              </a:solidFill>
              <a:miter lim="800000"/>
              <a:headEnd/>
              <a:tailEnd type="triangle" w="med" len="med"/>
            </a:ln>
          </p:spPr>
          <p:txBody>
            <a:bodyPr wrap="none"/>
            <a:lstStyle/>
            <a:p>
              <a:endParaRPr lang="en-US"/>
            </a:p>
          </p:txBody>
        </p:sp>
        <p:sp>
          <p:nvSpPr>
            <p:cNvPr id="16" name="Line 168"/>
            <p:cNvSpPr>
              <a:spLocks noChangeShapeType="1"/>
            </p:cNvSpPr>
            <p:nvPr/>
          </p:nvSpPr>
          <p:spPr bwMode="auto">
            <a:xfrm>
              <a:off x="1877" y="3400"/>
              <a:ext cx="288" cy="240"/>
            </a:xfrm>
            <a:prstGeom prst="line">
              <a:avLst/>
            </a:prstGeom>
            <a:noFill/>
            <a:ln w="38100">
              <a:solidFill>
                <a:schemeClr val="folHlink"/>
              </a:solidFill>
              <a:miter lim="800000"/>
              <a:headEnd/>
              <a:tailEnd type="triangle" w="med" len="med"/>
            </a:ln>
          </p:spPr>
          <p:txBody>
            <a:bodyPr wrap="none"/>
            <a:lstStyle/>
            <a:p>
              <a:endParaRPr lang="en-US"/>
            </a:p>
          </p:txBody>
        </p:sp>
        <p:sp>
          <p:nvSpPr>
            <p:cNvPr id="17" name="Line 169"/>
            <p:cNvSpPr>
              <a:spLocks noChangeShapeType="1"/>
            </p:cNvSpPr>
            <p:nvPr/>
          </p:nvSpPr>
          <p:spPr bwMode="auto">
            <a:xfrm>
              <a:off x="485" y="3808"/>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8" name="Line 170"/>
            <p:cNvSpPr>
              <a:spLocks noChangeShapeType="1"/>
            </p:cNvSpPr>
            <p:nvPr/>
          </p:nvSpPr>
          <p:spPr bwMode="auto">
            <a:xfrm>
              <a:off x="1397" y="3808"/>
              <a:ext cx="235" cy="192"/>
            </a:xfrm>
            <a:prstGeom prst="line">
              <a:avLst/>
            </a:prstGeom>
            <a:noFill/>
            <a:ln w="9525">
              <a:solidFill>
                <a:schemeClr val="tx1"/>
              </a:solidFill>
              <a:miter lim="800000"/>
              <a:headEnd/>
              <a:tailEnd type="triangle" w="med" len="med"/>
            </a:ln>
          </p:spPr>
          <p:txBody>
            <a:bodyPr wrap="none"/>
            <a:lstStyle/>
            <a:p>
              <a:endParaRPr lang="en-US"/>
            </a:p>
          </p:txBody>
        </p:sp>
        <p:sp>
          <p:nvSpPr>
            <p:cNvPr id="19" name="Line 171"/>
            <p:cNvSpPr>
              <a:spLocks noChangeShapeType="1"/>
            </p:cNvSpPr>
            <p:nvPr/>
          </p:nvSpPr>
          <p:spPr bwMode="auto">
            <a:xfrm flipH="1">
              <a:off x="893" y="3832"/>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0" name="Line 172"/>
            <p:cNvSpPr>
              <a:spLocks noChangeShapeType="1"/>
            </p:cNvSpPr>
            <p:nvPr/>
          </p:nvSpPr>
          <p:spPr bwMode="auto">
            <a:xfrm flipH="1">
              <a:off x="1853" y="3856"/>
              <a:ext cx="264" cy="240"/>
            </a:xfrm>
            <a:prstGeom prst="line">
              <a:avLst/>
            </a:prstGeom>
            <a:noFill/>
            <a:ln w="9525">
              <a:solidFill>
                <a:schemeClr val="tx1"/>
              </a:solidFill>
              <a:miter lim="800000"/>
              <a:headEnd/>
              <a:tailEnd type="triangle" w="med" len="med"/>
            </a:ln>
          </p:spPr>
          <p:txBody>
            <a:bodyPr wrap="none"/>
            <a:lstStyle/>
            <a:p>
              <a:endParaRPr lang="en-US"/>
            </a:p>
          </p:txBody>
        </p:sp>
        <p:sp>
          <p:nvSpPr>
            <p:cNvPr id="21" name="Line 173"/>
            <p:cNvSpPr>
              <a:spLocks noChangeShapeType="1"/>
            </p:cNvSpPr>
            <p:nvPr/>
          </p:nvSpPr>
          <p:spPr bwMode="auto">
            <a:xfrm>
              <a:off x="1397" y="3736"/>
              <a:ext cx="720" cy="0"/>
            </a:xfrm>
            <a:prstGeom prst="line">
              <a:avLst/>
            </a:prstGeom>
            <a:noFill/>
            <a:ln w="38100">
              <a:solidFill>
                <a:schemeClr val="folHlink"/>
              </a:solidFill>
              <a:miter lim="800000"/>
              <a:headEnd type="triangle" w="med" len="med"/>
              <a:tailEnd/>
            </a:ln>
          </p:spPr>
          <p:txBody>
            <a:bodyPr wrap="none"/>
            <a:lstStyle/>
            <a:p>
              <a:endParaRPr lang="en-US"/>
            </a:p>
          </p:txBody>
        </p:sp>
        <p:sp>
          <p:nvSpPr>
            <p:cNvPr id="22" name="Line 174"/>
            <p:cNvSpPr>
              <a:spLocks noChangeShapeType="1"/>
            </p:cNvSpPr>
            <p:nvPr/>
          </p:nvSpPr>
          <p:spPr bwMode="auto">
            <a:xfrm>
              <a:off x="485" y="3732"/>
              <a:ext cx="672" cy="4"/>
            </a:xfrm>
            <a:prstGeom prst="line">
              <a:avLst/>
            </a:prstGeom>
            <a:noFill/>
            <a:ln w="9525">
              <a:solidFill>
                <a:schemeClr val="tx1"/>
              </a:solidFill>
              <a:miter lim="800000"/>
              <a:headEnd type="triangle" w="med" len="med"/>
              <a:tailEnd/>
            </a:ln>
          </p:spPr>
          <p:txBody>
            <a:bodyPr wrap="none"/>
            <a:lstStyle/>
            <a:p>
              <a:endParaRPr lang="en-US"/>
            </a:p>
          </p:txBody>
        </p:sp>
        <p:sp>
          <p:nvSpPr>
            <p:cNvPr id="23" name="Line 175"/>
            <p:cNvSpPr>
              <a:spLocks noChangeShapeType="1"/>
            </p:cNvSpPr>
            <p:nvPr/>
          </p:nvSpPr>
          <p:spPr bwMode="auto">
            <a:xfrm flipH="1">
              <a:off x="1373" y="3443"/>
              <a:ext cx="270" cy="245"/>
            </a:xfrm>
            <a:prstGeom prst="line">
              <a:avLst/>
            </a:prstGeom>
            <a:noFill/>
            <a:ln w="38100">
              <a:solidFill>
                <a:schemeClr val="folHlink"/>
              </a:solidFill>
              <a:miter lim="800000"/>
              <a:headEnd type="triangle" w="med" len="med"/>
              <a:tailEnd/>
            </a:ln>
          </p:spPr>
          <p:txBody>
            <a:bodyPr wrap="none"/>
            <a:lstStyle/>
            <a:p>
              <a:endParaRPr lang="en-US"/>
            </a:p>
          </p:txBody>
        </p:sp>
        <p:sp>
          <p:nvSpPr>
            <p:cNvPr id="24" name="Line 176"/>
            <p:cNvSpPr>
              <a:spLocks noChangeShapeType="1"/>
            </p:cNvSpPr>
            <p:nvPr/>
          </p:nvSpPr>
          <p:spPr bwMode="auto">
            <a:xfrm flipH="1">
              <a:off x="462" y="3400"/>
              <a:ext cx="264" cy="240"/>
            </a:xfrm>
            <a:prstGeom prst="line">
              <a:avLst/>
            </a:prstGeom>
            <a:noFill/>
            <a:ln w="9525">
              <a:solidFill>
                <a:schemeClr val="tx1"/>
              </a:solidFill>
              <a:miter lim="800000"/>
              <a:headEnd type="triangle" w="med" len="med"/>
              <a:tailEnd/>
            </a:ln>
          </p:spPr>
          <p:txBody>
            <a:bodyPr wrap="none"/>
            <a:lstStyle/>
            <a:p>
              <a:endParaRPr lang="en-US"/>
            </a:p>
          </p:txBody>
        </p:sp>
        <p:sp>
          <p:nvSpPr>
            <p:cNvPr id="25" name="Text Box 177"/>
            <p:cNvSpPr txBox="1">
              <a:spLocks noChangeArrowheads="1"/>
            </p:cNvSpPr>
            <p:nvPr/>
          </p:nvSpPr>
          <p:spPr bwMode="auto">
            <a:xfrm>
              <a:off x="462" y="3370"/>
              <a:ext cx="180" cy="212"/>
            </a:xfrm>
            <a:prstGeom prst="rect">
              <a:avLst/>
            </a:prstGeom>
            <a:noFill/>
            <a:ln w="9525">
              <a:noFill/>
              <a:miter lim="800000"/>
              <a:headEnd/>
              <a:tailEnd/>
            </a:ln>
          </p:spPr>
          <p:txBody>
            <a:bodyPr wrap="none">
              <a:spAutoFit/>
            </a:bodyPr>
            <a:lstStyle/>
            <a:p>
              <a:r>
                <a:rPr lang="en-US" sz="1600"/>
                <a:t>4</a:t>
              </a:r>
            </a:p>
          </p:txBody>
        </p:sp>
        <p:sp>
          <p:nvSpPr>
            <p:cNvPr id="26" name="Text Box 178"/>
            <p:cNvSpPr txBox="1">
              <a:spLocks noChangeArrowheads="1"/>
            </p:cNvSpPr>
            <p:nvPr/>
          </p:nvSpPr>
          <p:spPr bwMode="auto">
            <a:xfrm>
              <a:off x="1176" y="3160"/>
              <a:ext cx="180" cy="212"/>
            </a:xfrm>
            <a:prstGeom prst="rect">
              <a:avLst/>
            </a:prstGeom>
            <a:noFill/>
            <a:ln w="9525">
              <a:noFill/>
              <a:miter lim="800000"/>
              <a:headEnd/>
              <a:tailEnd/>
            </a:ln>
          </p:spPr>
          <p:txBody>
            <a:bodyPr wrap="none">
              <a:spAutoFit/>
            </a:bodyPr>
            <a:lstStyle/>
            <a:p>
              <a:r>
                <a:rPr lang="en-US" sz="1600"/>
                <a:t>2</a:t>
              </a:r>
            </a:p>
          </p:txBody>
        </p:sp>
        <p:sp>
          <p:nvSpPr>
            <p:cNvPr id="27" name="Text Box 179"/>
            <p:cNvSpPr txBox="1">
              <a:spLocks noChangeArrowheads="1"/>
            </p:cNvSpPr>
            <p:nvPr/>
          </p:nvSpPr>
          <p:spPr bwMode="auto">
            <a:xfrm>
              <a:off x="1937" y="3304"/>
              <a:ext cx="287" cy="212"/>
            </a:xfrm>
            <a:prstGeom prst="rect">
              <a:avLst/>
            </a:prstGeom>
            <a:noFill/>
            <a:ln w="9525">
              <a:noFill/>
              <a:miter lim="800000"/>
              <a:headEnd/>
              <a:tailEnd/>
            </a:ln>
          </p:spPr>
          <p:txBody>
            <a:bodyPr wrap="none">
              <a:spAutoFit/>
            </a:bodyPr>
            <a:lstStyle/>
            <a:p>
              <a:r>
                <a:rPr lang="en-US" sz="1600"/>
                <a:t>-10</a:t>
              </a:r>
            </a:p>
          </p:txBody>
        </p:sp>
        <p:sp>
          <p:nvSpPr>
            <p:cNvPr id="28" name="Text Box 180"/>
            <p:cNvSpPr txBox="1">
              <a:spLocks noChangeArrowheads="1"/>
            </p:cNvSpPr>
            <p:nvPr/>
          </p:nvSpPr>
          <p:spPr bwMode="auto">
            <a:xfrm>
              <a:off x="763" y="3534"/>
              <a:ext cx="180" cy="212"/>
            </a:xfrm>
            <a:prstGeom prst="rect">
              <a:avLst/>
            </a:prstGeom>
            <a:noFill/>
            <a:ln w="9525">
              <a:noFill/>
              <a:miter lim="800000"/>
              <a:headEnd/>
              <a:tailEnd/>
            </a:ln>
          </p:spPr>
          <p:txBody>
            <a:bodyPr wrap="none">
              <a:spAutoFit/>
            </a:bodyPr>
            <a:lstStyle/>
            <a:p>
              <a:r>
                <a:rPr lang="en-US" sz="1600"/>
                <a:t>2</a:t>
              </a:r>
            </a:p>
          </p:txBody>
        </p:sp>
        <p:sp>
          <p:nvSpPr>
            <p:cNvPr id="29" name="Text Box 181"/>
            <p:cNvSpPr txBox="1">
              <a:spLocks noChangeArrowheads="1"/>
            </p:cNvSpPr>
            <p:nvPr/>
          </p:nvSpPr>
          <p:spPr bwMode="auto">
            <a:xfrm>
              <a:off x="1673" y="3534"/>
              <a:ext cx="180" cy="212"/>
            </a:xfrm>
            <a:prstGeom prst="rect">
              <a:avLst/>
            </a:prstGeom>
            <a:noFill/>
            <a:ln w="9525">
              <a:noFill/>
              <a:miter lim="800000"/>
              <a:headEnd/>
              <a:tailEnd/>
            </a:ln>
          </p:spPr>
          <p:txBody>
            <a:bodyPr wrap="none">
              <a:spAutoFit/>
            </a:bodyPr>
            <a:lstStyle/>
            <a:p>
              <a:r>
                <a:rPr lang="en-US" sz="1600"/>
                <a:t>2</a:t>
              </a:r>
            </a:p>
          </p:txBody>
        </p:sp>
        <p:sp>
          <p:nvSpPr>
            <p:cNvPr id="30" name="Text Box 182"/>
            <p:cNvSpPr txBox="1">
              <a:spLocks noChangeArrowheads="1"/>
            </p:cNvSpPr>
            <p:nvPr/>
          </p:nvSpPr>
          <p:spPr bwMode="auto">
            <a:xfrm>
              <a:off x="1373" y="3400"/>
              <a:ext cx="180" cy="212"/>
            </a:xfrm>
            <a:prstGeom prst="rect">
              <a:avLst/>
            </a:prstGeom>
            <a:noFill/>
            <a:ln w="9525">
              <a:noFill/>
              <a:miter lim="800000"/>
              <a:headEnd/>
              <a:tailEnd/>
            </a:ln>
          </p:spPr>
          <p:txBody>
            <a:bodyPr wrap="none">
              <a:spAutoFit/>
            </a:bodyPr>
            <a:lstStyle/>
            <a:p>
              <a:r>
                <a:rPr lang="en-US" sz="1600"/>
                <a:t>3</a:t>
              </a:r>
            </a:p>
          </p:txBody>
        </p:sp>
        <p:sp>
          <p:nvSpPr>
            <p:cNvPr id="31" name="Text Box 183"/>
            <p:cNvSpPr txBox="1">
              <a:spLocks noChangeArrowheads="1"/>
            </p:cNvSpPr>
            <p:nvPr/>
          </p:nvSpPr>
          <p:spPr bwMode="auto">
            <a:xfrm>
              <a:off x="996" y="3370"/>
              <a:ext cx="180" cy="212"/>
            </a:xfrm>
            <a:prstGeom prst="rect">
              <a:avLst/>
            </a:prstGeom>
            <a:noFill/>
            <a:ln w="9525">
              <a:noFill/>
              <a:miter lim="800000"/>
              <a:headEnd/>
              <a:tailEnd/>
            </a:ln>
          </p:spPr>
          <p:txBody>
            <a:bodyPr wrap="none">
              <a:spAutoFit/>
            </a:bodyPr>
            <a:lstStyle/>
            <a:p>
              <a:r>
                <a:rPr lang="en-US" sz="1600"/>
                <a:t>1</a:t>
              </a:r>
            </a:p>
          </p:txBody>
        </p:sp>
        <p:sp>
          <p:nvSpPr>
            <p:cNvPr id="32" name="Text Box 184"/>
            <p:cNvSpPr txBox="1">
              <a:spLocks noChangeArrowheads="1"/>
            </p:cNvSpPr>
            <p:nvPr/>
          </p:nvSpPr>
          <p:spPr bwMode="auto">
            <a:xfrm>
              <a:off x="442" y="3856"/>
              <a:ext cx="180" cy="212"/>
            </a:xfrm>
            <a:prstGeom prst="rect">
              <a:avLst/>
            </a:prstGeom>
            <a:noFill/>
            <a:ln w="9525">
              <a:noFill/>
              <a:miter lim="800000"/>
              <a:headEnd/>
              <a:tailEnd/>
            </a:ln>
          </p:spPr>
          <p:txBody>
            <a:bodyPr wrap="none">
              <a:spAutoFit/>
            </a:bodyPr>
            <a:lstStyle/>
            <a:p>
              <a:r>
                <a:rPr lang="en-US" sz="1600"/>
                <a:t>5</a:t>
              </a:r>
            </a:p>
          </p:txBody>
        </p:sp>
        <p:sp>
          <p:nvSpPr>
            <p:cNvPr id="33" name="Text Box 185"/>
            <p:cNvSpPr txBox="1">
              <a:spLocks noChangeArrowheads="1"/>
            </p:cNvSpPr>
            <p:nvPr/>
          </p:nvSpPr>
          <p:spPr bwMode="auto">
            <a:xfrm>
              <a:off x="906" y="3774"/>
              <a:ext cx="180" cy="212"/>
            </a:xfrm>
            <a:prstGeom prst="rect">
              <a:avLst/>
            </a:prstGeom>
            <a:noFill/>
            <a:ln w="9525">
              <a:noFill/>
              <a:miter lim="800000"/>
              <a:headEnd/>
              <a:tailEnd/>
            </a:ln>
          </p:spPr>
          <p:txBody>
            <a:bodyPr wrap="none">
              <a:spAutoFit/>
            </a:bodyPr>
            <a:lstStyle/>
            <a:p>
              <a:r>
                <a:rPr lang="en-US" sz="1600"/>
                <a:t>8</a:t>
              </a:r>
            </a:p>
          </p:txBody>
        </p:sp>
        <p:sp>
          <p:nvSpPr>
            <p:cNvPr id="34" name="Text Box 186"/>
            <p:cNvSpPr txBox="1">
              <a:spLocks noChangeArrowheads="1"/>
            </p:cNvSpPr>
            <p:nvPr/>
          </p:nvSpPr>
          <p:spPr bwMode="auto">
            <a:xfrm>
              <a:off x="1463" y="3788"/>
              <a:ext cx="180" cy="212"/>
            </a:xfrm>
            <a:prstGeom prst="rect">
              <a:avLst/>
            </a:prstGeom>
            <a:noFill/>
            <a:ln w="9525">
              <a:noFill/>
              <a:miter lim="800000"/>
              <a:headEnd/>
              <a:tailEnd/>
            </a:ln>
          </p:spPr>
          <p:txBody>
            <a:bodyPr wrap="none">
              <a:spAutoFit/>
            </a:bodyPr>
            <a:lstStyle/>
            <a:p>
              <a:r>
                <a:rPr lang="en-US" sz="1600"/>
                <a:t>4</a:t>
              </a:r>
            </a:p>
          </p:txBody>
        </p:sp>
        <p:sp>
          <p:nvSpPr>
            <p:cNvPr id="35" name="Text Box 187"/>
            <p:cNvSpPr txBox="1">
              <a:spLocks noChangeArrowheads="1"/>
            </p:cNvSpPr>
            <p:nvPr/>
          </p:nvSpPr>
          <p:spPr bwMode="auto">
            <a:xfrm>
              <a:off x="1985" y="3894"/>
              <a:ext cx="180" cy="212"/>
            </a:xfrm>
            <a:prstGeom prst="rect">
              <a:avLst/>
            </a:prstGeom>
            <a:noFill/>
            <a:ln w="9525">
              <a:noFill/>
              <a:miter lim="800000"/>
              <a:headEnd/>
              <a:tailEnd/>
            </a:ln>
          </p:spPr>
          <p:txBody>
            <a:bodyPr wrap="none">
              <a:spAutoFit/>
            </a:bodyPr>
            <a:lstStyle/>
            <a:p>
              <a:r>
                <a:rPr lang="en-US" sz="1600"/>
                <a:t>6</a:t>
              </a:r>
            </a:p>
          </p:txBody>
        </p:sp>
        <p:sp>
          <p:nvSpPr>
            <p:cNvPr id="36" name="Text Box 188"/>
            <p:cNvSpPr txBox="1">
              <a:spLocks noChangeArrowheads="1"/>
            </p:cNvSpPr>
            <p:nvPr/>
          </p:nvSpPr>
          <p:spPr bwMode="auto">
            <a:xfrm>
              <a:off x="1266" y="4068"/>
              <a:ext cx="180" cy="212"/>
            </a:xfrm>
            <a:prstGeom prst="rect">
              <a:avLst/>
            </a:prstGeom>
            <a:noFill/>
            <a:ln w="9525">
              <a:noFill/>
              <a:miter lim="800000"/>
              <a:headEnd/>
              <a:tailEnd/>
            </a:ln>
          </p:spPr>
          <p:txBody>
            <a:bodyPr wrap="none">
              <a:spAutoFit/>
            </a:bodyPr>
            <a:lstStyle/>
            <a:p>
              <a:r>
                <a:rPr lang="en-US" sz="1600"/>
                <a:t>1</a:t>
              </a:r>
            </a:p>
          </p:txBody>
        </p:sp>
      </p:grpSp>
    </p:spTree>
    <p:extLst>
      <p:ext uri="{BB962C8B-B14F-4D97-AF65-F5344CB8AC3E}">
        <p14:creationId xmlns:p14="http://schemas.microsoft.com/office/powerpoint/2010/main" val="22290173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Unweighted</a:t>
            </a:r>
            <a:r>
              <a:rPr lang="en-US" dirty="0"/>
              <a:t>  Shortest Paths</a:t>
            </a:r>
          </a:p>
        </p:txBody>
      </p:sp>
      <p:sp>
        <p:nvSpPr>
          <p:cNvPr id="3" name="Content Placeholder 2"/>
          <p:cNvSpPr>
            <a:spLocks noGrp="1"/>
          </p:cNvSpPr>
          <p:nvPr>
            <p:ph idx="1"/>
          </p:nvPr>
        </p:nvSpPr>
        <p:spPr>
          <a:xfrm>
            <a:off x="457200" y="1600200"/>
            <a:ext cx="8229600" cy="5257800"/>
          </a:xfrm>
        </p:spPr>
        <p:txBody>
          <a:bodyPr>
            <a:normAutofit fontScale="85000" lnSpcReduction="20000"/>
          </a:bodyPr>
          <a:lstStyle/>
          <a:p>
            <a:r>
              <a:rPr lang="en-US" dirty="0"/>
              <a:t>In this problem, just count the edges.</a:t>
            </a:r>
          </a:p>
          <a:p>
            <a:r>
              <a:rPr lang="en-US" dirty="0"/>
              <a:t>Special case of the weighted graph </a:t>
            </a:r>
            <a:endParaRPr lang="en-US" dirty="0">
              <a:sym typeface="Wingdings" pitchFamily="2" charset="2"/>
            </a:endParaRPr>
          </a:p>
          <a:p>
            <a:pPr>
              <a:buSzPct val="100000"/>
            </a:pPr>
            <a:endParaRPr lang="en-US" dirty="0"/>
          </a:p>
          <a:p>
            <a:pPr>
              <a:buSzPct val="100000"/>
            </a:pPr>
            <a:endParaRPr lang="en-US" dirty="0"/>
          </a:p>
          <a:p>
            <a:pPr>
              <a:buSzPct val="100000"/>
            </a:pPr>
            <a:endParaRPr lang="en-US" dirty="0"/>
          </a:p>
          <a:p>
            <a:pPr>
              <a:buSzPct val="100000"/>
            </a:pPr>
            <a:endParaRPr lang="en-US" dirty="0"/>
          </a:p>
          <a:p>
            <a:pPr>
              <a:buSzPct val="100000"/>
            </a:pPr>
            <a:endParaRPr lang="en-US" dirty="0"/>
          </a:p>
          <a:p>
            <a:pPr>
              <a:buSzPct val="100000"/>
            </a:pPr>
            <a:r>
              <a:rPr lang="en-US" dirty="0"/>
              <a:t>Know that distance from 3 to 3 is 0</a:t>
            </a:r>
          </a:p>
          <a:p>
            <a:pPr>
              <a:buSzPct val="100000"/>
            </a:pPr>
            <a:r>
              <a:rPr lang="en-US" dirty="0"/>
              <a:t>Next find the vertices a distance 1 from the start</a:t>
            </a:r>
          </a:p>
          <a:p>
            <a:pPr>
              <a:buSzPct val="100000"/>
            </a:pPr>
            <a:r>
              <a:rPr lang="en-US" dirty="0"/>
              <a:t>Next find all vertices a distance 2 away.</a:t>
            </a:r>
          </a:p>
          <a:p>
            <a:r>
              <a:rPr lang="en-US" dirty="0"/>
              <a:t>By tracing back the </a:t>
            </a:r>
            <a:r>
              <a:rPr lang="en-US" dirty="0" err="1"/>
              <a:t>p</a:t>
            </a:r>
            <a:r>
              <a:rPr lang="en-US" baseline="-25000" dirty="0" err="1"/>
              <a:t>v</a:t>
            </a:r>
            <a:r>
              <a:rPr lang="en-US" baseline="-25000" dirty="0"/>
              <a:t> </a:t>
            </a:r>
            <a:r>
              <a:rPr lang="en-US" dirty="0"/>
              <a:t>variable the actual path</a:t>
            </a:r>
          </a:p>
          <a:p>
            <a:r>
              <a:rPr lang="en-US" dirty="0"/>
              <a:t>can be determined</a:t>
            </a:r>
          </a:p>
          <a:p>
            <a:pPr>
              <a:buSzPct val="100000"/>
            </a:pPr>
            <a:endParaRPr lang="en-US" dirty="0"/>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55</a:t>
            </a:fld>
            <a:endParaRPr lang="en-US" dirty="0"/>
          </a:p>
        </p:txBody>
      </p:sp>
      <p:pic>
        <p:nvPicPr>
          <p:cNvPr id="22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2438400"/>
            <a:ext cx="3390900" cy="1990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92314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859"/>
            <a:ext cx="8229600" cy="563562"/>
          </a:xfrm>
        </p:spPr>
        <p:txBody>
          <a:bodyPr>
            <a:normAutofit fontScale="90000"/>
          </a:bodyPr>
          <a:lstStyle/>
          <a:p>
            <a:r>
              <a:rPr lang="en-US" dirty="0"/>
              <a:t>Example Continued</a:t>
            </a:r>
          </a:p>
        </p:txBody>
      </p:sp>
      <p:sp>
        <p:nvSpPr>
          <p:cNvPr id="3" name="Content Placeholder 2"/>
          <p:cNvSpPr>
            <a:spLocks noGrp="1"/>
          </p:cNvSpPr>
          <p:nvPr>
            <p:ph idx="1"/>
          </p:nvPr>
        </p:nvSpPr>
        <p:spPr>
          <a:xfrm>
            <a:off x="457200" y="685800"/>
            <a:ext cx="8229600" cy="6172200"/>
          </a:xfrm>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56</a:t>
            </a:fld>
            <a:endParaRPr lang="en-US"/>
          </a:p>
        </p:txBody>
      </p:sp>
      <p:pic>
        <p:nvPicPr>
          <p:cNvPr id="1638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57" y="635455"/>
            <a:ext cx="8488602" cy="62245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425753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Continued</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57</a:t>
            </a:fld>
            <a:endParaRPr lang="en-US"/>
          </a:p>
        </p:txBody>
      </p:sp>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545265"/>
            <a:ext cx="7051675" cy="53215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6889503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Unweighted</a:t>
            </a:r>
            <a:r>
              <a:rPr lang="en-US" dirty="0"/>
              <a:t>  Shortest Paths Code</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58</a:t>
            </a:fld>
            <a:endParaRPr lang="en-US"/>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2952" y="1447800"/>
            <a:ext cx="8694737" cy="4724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5405495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Unweighted</a:t>
            </a:r>
            <a:r>
              <a:rPr lang="en-US" dirty="0"/>
              <a:t>  Shortest Paths Code</a:t>
            </a:r>
          </a:p>
        </p:txBody>
      </p:sp>
      <p:sp>
        <p:nvSpPr>
          <p:cNvPr id="3" name="Content Placeholder 2"/>
          <p:cNvSpPr>
            <a:spLocks noGrp="1"/>
          </p:cNvSpPr>
          <p:nvPr>
            <p:ph idx="1"/>
          </p:nvPr>
        </p:nvSpPr>
        <p:spPr>
          <a:xfrm>
            <a:off x="423749" y="1905000"/>
            <a:ext cx="8229600" cy="4525963"/>
          </a:xfrm>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59</a:t>
            </a:fld>
            <a:endParaRPr lang="en-US"/>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524000"/>
            <a:ext cx="8685213" cy="46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832747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a:t>
            </a:r>
          </a:p>
        </p:txBody>
      </p:sp>
      <p:sp>
        <p:nvSpPr>
          <p:cNvPr id="3" name="Content Placeholder 2"/>
          <p:cNvSpPr>
            <a:spLocks noGrp="1"/>
          </p:cNvSpPr>
          <p:nvPr>
            <p:ph idx="1"/>
          </p:nvPr>
        </p:nvSpPr>
        <p:spPr/>
        <p:txBody>
          <a:bodyPr/>
          <a:lstStyle/>
          <a:p>
            <a:r>
              <a:rPr lang="en-US" sz="2400" dirty="0"/>
              <a:t>Path problems </a:t>
            </a:r>
          </a:p>
          <a:p>
            <a:pPr lvl="1"/>
            <a:r>
              <a:rPr lang="en-US" sz="2000" dirty="0"/>
              <a:t>In a city with many streets, we can say each intersection is a vertex and each the streets are edges. </a:t>
            </a:r>
          </a:p>
          <a:p>
            <a:pPr lvl="1"/>
            <a:r>
              <a:rPr lang="en-US" sz="2000" dirty="0"/>
              <a:t>A sequence of adjacent vertices is called a </a:t>
            </a:r>
            <a:r>
              <a:rPr lang="en-US" sz="2000" b="1" dirty="0"/>
              <a:t>path</a:t>
            </a:r>
            <a:r>
              <a:rPr lang="en-US" sz="2000" dirty="0"/>
              <a:t>.  A </a:t>
            </a:r>
            <a:r>
              <a:rPr lang="en-US" sz="2000" b="1" dirty="0"/>
              <a:t>simple path</a:t>
            </a:r>
            <a:r>
              <a:rPr lang="en-US" sz="2000" dirty="0"/>
              <a:t> is a path in which all vertices, except possibly the first and the last are different.</a:t>
            </a:r>
          </a:p>
          <a:p>
            <a:pPr marL="457200" lvl="1" indent="0">
              <a:buNone/>
            </a:pPr>
            <a:r>
              <a:rPr lang="en-US" sz="2000"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6</a:t>
            </a:fld>
            <a:endParaRPr lang="en-US"/>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737797"/>
            <a:ext cx="6005512" cy="31202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502358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r>
              <a:rPr lang="en-US" dirty="0"/>
              <a:t>Can’t use a “greedy” algorithm. A path that starts short might turn out to be long.</a:t>
            </a:r>
          </a:p>
          <a:p>
            <a:r>
              <a:rPr lang="en-US" dirty="0"/>
              <a:t>In this case, expand from closest vertex so far.</a:t>
            </a:r>
          </a:p>
          <a:p>
            <a:endParaRPr lang="en-US" dirty="0">
              <a:sym typeface="Wingdings" pitchFamily="2" charset="2"/>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60</a:t>
            </a:fld>
            <a:endParaRPr lang="en-US"/>
          </a:p>
        </p:txBody>
      </p:sp>
    </p:spTree>
    <p:extLst>
      <p:ext uri="{BB962C8B-B14F-4D97-AF65-F5344CB8AC3E}">
        <p14:creationId xmlns:p14="http://schemas.microsoft.com/office/powerpoint/2010/main" val="1505797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r>
              <a:rPr lang="en-US" dirty="0"/>
              <a:t>For this example, start at vertex 1</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61</a:t>
            </a:fld>
            <a:endParaRPr lang="en-US"/>
          </a:p>
        </p:txBody>
      </p:sp>
      <p:pic>
        <p:nvPicPr>
          <p:cNvPr id="2048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 y="2460171"/>
            <a:ext cx="2933700" cy="3943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40272" y="4225409"/>
            <a:ext cx="431528" cy="369332"/>
          </a:xfrm>
          <a:prstGeom prst="rect">
            <a:avLst/>
          </a:prstGeom>
        </p:spPr>
        <p:txBody>
          <a:bodyPr wrap="none">
            <a:spAutoFit/>
          </a:bodyPr>
          <a:lstStyle/>
          <a:p>
            <a:r>
              <a:rPr lang="en-US" dirty="0">
                <a:sym typeface="Wingdings" pitchFamily="2" charset="2"/>
              </a:rPr>
              <a:t></a:t>
            </a:r>
            <a:endParaRPr lang="en-US" dirty="0"/>
          </a:p>
        </p:txBody>
      </p:sp>
      <p:sp>
        <p:nvSpPr>
          <p:cNvPr id="6" name="Rectangle 5"/>
          <p:cNvSpPr/>
          <p:nvPr/>
        </p:nvSpPr>
        <p:spPr>
          <a:xfrm>
            <a:off x="5521638" y="4225409"/>
            <a:ext cx="431528" cy="369332"/>
          </a:xfrm>
          <a:prstGeom prst="rect">
            <a:avLst/>
          </a:prstGeom>
        </p:spPr>
        <p:txBody>
          <a:bodyPr wrap="none">
            <a:spAutoFit/>
          </a:bodyPr>
          <a:lstStyle/>
          <a:p>
            <a:r>
              <a:rPr lang="en-US" dirty="0">
                <a:sym typeface="Wingdings" pitchFamily="2" charset="2"/>
              </a:rPr>
              <a:t></a:t>
            </a:r>
            <a:endParaRPr lang="en-US" dirty="0"/>
          </a:p>
        </p:txBody>
      </p:sp>
      <p:pic>
        <p:nvPicPr>
          <p:cNvPr id="2048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56868" y="4125686"/>
            <a:ext cx="2620962" cy="23533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9" name="Picture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1799" y="4138614"/>
            <a:ext cx="2583081" cy="23404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0" name="Picture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5343" y="2590800"/>
            <a:ext cx="2615474" cy="1460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91" name="Picture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56868" y="2704028"/>
            <a:ext cx="2765074"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055091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62</a:t>
            </a:fld>
            <a:endParaRPr lang="en-US"/>
          </a:p>
        </p:txBody>
      </p:sp>
      <p:sp>
        <p:nvSpPr>
          <p:cNvPr id="5" name="Rectangle 4"/>
          <p:cNvSpPr/>
          <p:nvPr/>
        </p:nvSpPr>
        <p:spPr>
          <a:xfrm>
            <a:off x="2730181" y="4100226"/>
            <a:ext cx="431528" cy="369332"/>
          </a:xfrm>
          <a:prstGeom prst="rect">
            <a:avLst/>
          </a:prstGeom>
        </p:spPr>
        <p:txBody>
          <a:bodyPr wrap="none">
            <a:spAutoFit/>
          </a:bodyPr>
          <a:lstStyle/>
          <a:p>
            <a:r>
              <a:rPr lang="en-US" dirty="0">
                <a:sym typeface="Wingdings" pitchFamily="2" charset="2"/>
              </a:rPr>
              <a:t></a:t>
            </a:r>
            <a:endParaRPr lang="en-US" dirty="0"/>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770319"/>
            <a:ext cx="2823776" cy="37600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871698" y="4118309"/>
            <a:ext cx="431528" cy="369332"/>
          </a:xfrm>
          <a:prstGeom prst="rect">
            <a:avLst/>
          </a:prstGeom>
        </p:spPr>
        <p:txBody>
          <a:bodyPr wrap="none">
            <a:spAutoFit/>
          </a:bodyPr>
          <a:lstStyle/>
          <a:p>
            <a:r>
              <a:rPr lang="en-US" dirty="0">
                <a:sym typeface="Wingdings" pitchFamily="2" charset="2"/>
              </a:rPr>
              <a:t></a:t>
            </a:r>
            <a:endParaRPr lang="en-US" dirty="0"/>
          </a:p>
        </p:txBody>
      </p:sp>
      <p:pic>
        <p:nvPicPr>
          <p:cNvPr id="2150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2720313"/>
            <a:ext cx="2819920" cy="386005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6"/>
          <p:cNvPicPr>
            <a:picLocks noChangeAspect="1"/>
          </p:cNvPicPr>
          <p:nvPr/>
        </p:nvPicPr>
        <p:blipFill>
          <a:blip r:embed="rId4"/>
          <a:stretch>
            <a:fillRect/>
          </a:stretch>
        </p:blipFill>
        <p:spPr>
          <a:xfrm>
            <a:off x="6200775" y="2720313"/>
            <a:ext cx="2838450" cy="3752850"/>
          </a:xfrm>
          <a:prstGeom prst="rect">
            <a:avLst/>
          </a:prstGeom>
        </p:spPr>
      </p:pic>
    </p:spTree>
    <p:extLst>
      <p:ext uri="{BB962C8B-B14F-4D97-AF65-F5344CB8AC3E}">
        <p14:creationId xmlns:p14="http://schemas.microsoft.com/office/powerpoint/2010/main" val="27776420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Weighted  Shortest Paths (</a:t>
            </a:r>
            <a:r>
              <a:rPr lang="en-US" dirty="0" err="1"/>
              <a:t>Dijkstra’s</a:t>
            </a:r>
            <a:r>
              <a:rPr lang="en-US" dirty="0"/>
              <a:t>)</a:t>
            </a:r>
          </a:p>
        </p:txBody>
      </p:sp>
      <p:sp>
        <p:nvSpPr>
          <p:cNvPr id="3" name="Content Placeholder 2"/>
          <p:cNvSpPr>
            <a:spLocks noGrp="1"/>
          </p:cNvSpPr>
          <p:nvPr>
            <p:ph idx="1"/>
          </p:nvPr>
        </p:nvSpPr>
        <p:spPr/>
        <p:txBody>
          <a:bodyPr/>
          <a:lstStyle/>
          <a:p>
            <a:r>
              <a:rPr lang="en-US" dirty="0"/>
              <a:t>Done since all nodes accounted for</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63</a:t>
            </a:fld>
            <a:endParaRPr lang="en-US"/>
          </a:p>
        </p:txBody>
      </p:sp>
      <p:pic>
        <p:nvPicPr>
          <p:cNvPr id="5" name="Picture 4"/>
          <p:cNvPicPr>
            <a:picLocks noChangeAspect="1"/>
          </p:cNvPicPr>
          <p:nvPr/>
        </p:nvPicPr>
        <p:blipFill>
          <a:blip r:embed="rId2"/>
          <a:stretch>
            <a:fillRect/>
          </a:stretch>
        </p:blipFill>
        <p:spPr>
          <a:xfrm>
            <a:off x="2743200" y="2205037"/>
            <a:ext cx="3324225" cy="4333875"/>
          </a:xfrm>
          <a:prstGeom prst="rect">
            <a:avLst/>
          </a:prstGeom>
        </p:spPr>
      </p:pic>
    </p:spTree>
    <p:extLst>
      <p:ext uri="{BB962C8B-B14F-4D97-AF65-F5344CB8AC3E}">
        <p14:creationId xmlns:p14="http://schemas.microsoft.com/office/powerpoint/2010/main" val="106013844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Dijkstra’s</a:t>
            </a:r>
            <a:r>
              <a:rPr lang="en-US" dirty="0"/>
              <a:t> Code</a:t>
            </a:r>
          </a:p>
        </p:txBody>
      </p:sp>
      <p:sp>
        <p:nvSpPr>
          <p:cNvPr id="3" name="Content Placeholder 2"/>
          <p:cNvSpPr>
            <a:spLocks noGrp="1"/>
          </p:cNvSpPr>
          <p:nvPr>
            <p:ph idx="1"/>
          </p:nvPr>
        </p:nvSpPr>
        <p:spPr/>
        <p:txBody>
          <a:bodyPr/>
          <a:lstStyle/>
          <a:p>
            <a:pPr marL="0" indent="0">
              <a:buNone/>
            </a:pPr>
            <a:r>
              <a:rPr lang="en-US" dirty="0"/>
              <a:t> </a:t>
            </a:r>
          </a:p>
        </p:txBody>
      </p:sp>
      <p:sp>
        <p:nvSpPr>
          <p:cNvPr id="4" name="Slide Number Placeholder 3"/>
          <p:cNvSpPr>
            <a:spLocks noGrp="1"/>
          </p:cNvSpPr>
          <p:nvPr>
            <p:ph type="sldNum" sz="quarter" idx="12"/>
          </p:nvPr>
        </p:nvSpPr>
        <p:spPr/>
        <p:txBody>
          <a:bodyPr/>
          <a:lstStyle/>
          <a:p>
            <a:fld id="{FE140605-A946-4158-B610-566C215CABE0}" type="slidenum">
              <a:rPr lang="en-US" smtClean="0"/>
              <a:t>64</a:t>
            </a:fld>
            <a:endParaRPr lang="en-US"/>
          </a:p>
        </p:txBody>
      </p:sp>
      <p:pic>
        <p:nvPicPr>
          <p:cNvPr id="23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447800"/>
            <a:ext cx="7915275" cy="52807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750247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Structure for </a:t>
            </a:r>
            <a:r>
              <a:rPr lang="en-US" dirty="0" err="1"/>
              <a:t>Dijkstra</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 vertex</a:t>
            </a:r>
          </a:p>
          <a:p>
            <a:pPr marL="0" indent="0">
              <a:buNone/>
            </a:pPr>
            <a:r>
              <a:rPr lang="en-US" dirty="0"/>
              <a:t>  {</a:t>
            </a:r>
          </a:p>
          <a:p>
            <a:pPr marL="0" indent="0">
              <a:buNone/>
            </a:pPr>
            <a:r>
              <a:rPr lang="en-US" dirty="0"/>
              <a:t>     </a:t>
            </a:r>
            <a:r>
              <a:rPr lang="en-US" dirty="0" err="1"/>
              <a:t>int</a:t>
            </a:r>
            <a:r>
              <a:rPr lang="en-US" dirty="0"/>
              <a:t> name;</a:t>
            </a:r>
          </a:p>
          <a:p>
            <a:pPr marL="0" indent="0">
              <a:buNone/>
            </a:pPr>
            <a:r>
              <a:rPr lang="en-US" dirty="0"/>
              <a:t>     </a:t>
            </a:r>
            <a:r>
              <a:rPr lang="en-US" dirty="0" err="1"/>
              <a:t>bool</a:t>
            </a:r>
            <a:r>
              <a:rPr lang="en-US" dirty="0"/>
              <a:t> known;</a:t>
            </a:r>
          </a:p>
          <a:p>
            <a:pPr marL="0" indent="0">
              <a:buNone/>
            </a:pPr>
            <a:r>
              <a:rPr lang="en-US" dirty="0"/>
              <a:t>     </a:t>
            </a:r>
            <a:r>
              <a:rPr lang="en-US" dirty="0" err="1"/>
              <a:t>int</a:t>
            </a:r>
            <a:r>
              <a:rPr lang="en-US" dirty="0"/>
              <a:t> </a:t>
            </a:r>
            <a:r>
              <a:rPr lang="en-US" dirty="0" err="1"/>
              <a:t>pv</a:t>
            </a:r>
            <a:r>
              <a:rPr lang="en-US" dirty="0"/>
              <a:t> ;</a:t>
            </a:r>
          </a:p>
          <a:p>
            <a:pPr marL="0" indent="0">
              <a:buNone/>
            </a:pPr>
            <a:r>
              <a:rPr lang="en-US" dirty="0"/>
              <a:t>     double dv; </a:t>
            </a:r>
          </a:p>
          <a:p>
            <a:pPr marL="0" indent="0">
              <a:buNone/>
            </a:pPr>
            <a:r>
              <a:rPr lang="en-US" dirty="0"/>
              <a:t>     vector&lt;vertex *&gt;  </a:t>
            </a:r>
            <a:r>
              <a:rPr lang="en-US" dirty="0" err="1"/>
              <a:t>adj</a:t>
            </a:r>
            <a:r>
              <a:rPr lang="en-US" dirty="0"/>
              <a:t>;  </a:t>
            </a:r>
          </a:p>
          <a:p>
            <a:pPr marL="0" indent="0">
              <a:buNone/>
            </a:pPr>
            <a:r>
              <a:rPr lang="en-US" dirty="0"/>
              <a:t>}</a:t>
            </a:r>
          </a:p>
        </p:txBody>
      </p:sp>
      <p:sp>
        <p:nvSpPr>
          <p:cNvPr id="4" name="Slide Number Placeholder 3"/>
          <p:cNvSpPr>
            <a:spLocks noGrp="1"/>
          </p:cNvSpPr>
          <p:nvPr>
            <p:ph type="sldNum" sz="quarter" idx="12"/>
          </p:nvPr>
        </p:nvSpPr>
        <p:spPr/>
        <p:txBody>
          <a:bodyPr/>
          <a:lstStyle/>
          <a:p>
            <a:fld id="{FE140605-A946-4158-B610-566C215CABE0}" type="slidenum">
              <a:rPr lang="en-US" smtClean="0"/>
              <a:t>65</a:t>
            </a:fld>
            <a:endParaRPr lang="en-US"/>
          </a:p>
        </p:txBody>
      </p:sp>
    </p:spTree>
    <p:extLst>
      <p:ext uri="{BB962C8B-B14F-4D97-AF65-F5344CB8AC3E}">
        <p14:creationId xmlns:p14="http://schemas.microsoft.com/office/powerpoint/2010/main" val="19288799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Spanning Trees</a:t>
            </a:r>
          </a:p>
        </p:txBody>
      </p:sp>
      <p:sp>
        <p:nvSpPr>
          <p:cNvPr id="3" name="Content Placeholder 2"/>
          <p:cNvSpPr>
            <a:spLocks noGrp="1"/>
          </p:cNvSpPr>
          <p:nvPr>
            <p:ph idx="1"/>
          </p:nvPr>
        </p:nvSpPr>
        <p:spPr/>
        <p:txBody>
          <a:bodyPr>
            <a:normAutofit fontScale="70000" lnSpcReduction="20000"/>
          </a:bodyPr>
          <a:lstStyle/>
          <a:p>
            <a:r>
              <a:rPr lang="en-US" dirty="0"/>
              <a:t>A graph G is called </a:t>
            </a:r>
            <a:r>
              <a:rPr lang="en-US" b="1" dirty="0"/>
              <a:t>connected </a:t>
            </a:r>
            <a:r>
              <a:rPr lang="en-US" dirty="0"/>
              <a:t>if there is a path between every pair of vertices in G. </a:t>
            </a:r>
          </a:p>
          <a:p>
            <a:r>
              <a:rPr lang="en-US" dirty="0"/>
              <a:t>If the vertices represent computers and the edges communication links, connectedness means can every computer talk to every other computer.</a:t>
            </a:r>
          </a:p>
          <a:p>
            <a:r>
              <a:rPr lang="en-US" dirty="0"/>
              <a:t>If it is connected can some edges be eliminated (redundant). Can more edges be added and where to make it more robust. </a:t>
            </a:r>
          </a:p>
          <a:p>
            <a:r>
              <a:rPr lang="en-US" dirty="0"/>
              <a:t>A graph H = (V’, E’) is a </a:t>
            </a:r>
            <a:r>
              <a:rPr lang="en-US" b="1" dirty="0" err="1"/>
              <a:t>subgraph</a:t>
            </a:r>
            <a:r>
              <a:rPr lang="en-US" dirty="0"/>
              <a:t> of G= (V,E)  if and only if its V’ </a:t>
            </a:r>
            <a:r>
              <a:rPr lang="en-US" sz="3600" b="1" dirty="0">
                <a:latin typeface="Symbol" pitchFamily="18" charset="2"/>
                <a:sym typeface="Symbol" pitchFamily="18" charset="2"/>
              </a:rPr>
              <a:t> </a:t>
            </a:r>
            <a:r>
              <a:rPr lang="en-US" dirty="0">
                <a:sym typeface="Symbol" pitchFamily="18" charset="2"/>
              </a:rPr>
              <a:t>V and E’ </a:t>
            </a:r>
            <a:r>
              <a:rPr lang="en-US" sz="3600" b="1" dirty="0">
                <a:latin typeface="Symbol" pitchFamily="18" charset="2"/>
                <a:sym typeface="Symbol" pitchFamily="18" charset="2"/>
              </a:rPr>
              <a:t> </a:t>
            </a:r>
            <a:r>
              <a:rPr lang="en-US" dirty="0">
                <a:sym typeface="Symbol" pitchFamily="18" charset="2"/>
              </a:rPr>
              <a:t>E .  </a:t>
            </a:r>
          </a:p>
          <a:p>
            <a:r>
              <a:rPr lang="en-US" dirty="0">
                <a:sym typeface="Symbol" pitchFamily="18" charset="2"/>
              </a:rPr>
              <a:t>A </a:t>
            </a:r>
            <a:r>
              <a:rPr lang="en-US" b="1" dirty="0">
                <a:sym typeface="Symbol" pitchFamily="18" charset="2"/>
              </a:rPr>
              <a:t>cycle</a:t>
            </a:r>
            <a:r>
              <a:rPr lang="en-US" dirty="0">
                <a:sym typeface="Symbol" pitchFamily="18" charset="2"/>
              </a:rPr>
              <a:t> is a simple path with the same start and end point.  </a:t>
            </a:r>
          </a:p>
          <a:p>
            <a:r>
              <a:rPr lang="en-US" dirty="0">
                <a:sym typeface="Symbol" pitchFamily="18" charset="2"/>
              </a:rPr>
              <a:t>A graph with no cycles is called a </a:t>
            </a:r>
            <a:r>
              <a:rPr lang="en-US" b="1" dirty="0">
                <a:sym typeface="Symbol" pitchFamily="18" charset="2"/>
              </a:rPr>
              <a:t>tree</a:t>
            </a:r>
            <a:r>
              <a:rPr lang="en-US" dirty="0">
                <a:sym typeface="Symbol" pitchFamily="18" charset="2"/>
              </a:rPr>
              <a:t>.</a:t>
            </a:r>
          </a:p>
          <a:p>
            <a:r>
              <a:rPr lang="en-US" dirty="0">
                <a:sym typeface="Symbol" pitchFamily="18" charset="2"/>
              </a:rPr>
              <a:t>A </a:t>
            </a:r>
            <a:r>
              <a:rPr lang="en-US" dirty="0" err="1">
                <a:sym typeface="Symbol" pitchFamily="18" charset="2"/>
              </a:rPr>
              <a:t>subgraph</a:t>
            </a:r>
            <a:r>
              <a:rPr lang="en-US" dirty="0">
                <a:sym typeface="Symbol" pitchFamily="18" charset="2"/>
              </a:rPr>
              <a:t> with no cycles that contains all the vertices of a graph is called a </a:t>
            </a:r>
            <a:r>
              <a:rPr lang="en-US" b="1" dirty="0">
                <a:sym typeface="Symbol" pitchFamily="18" charset="2"/>
              </a:rPr>
              <a:t>Spanning Tree.</a:t>
            </a:r>
            <a:endParaRPr lang="en-US" dirty="0">
              <a:sym typeface="Symbol" pitchFamily="18" charset="2"/>
            </a:endParaRPr>
          </a:p>
        </p:txBody>
      </p:sp>
      <p:sp>
        <p:nvSpPr>
          <p:cNvPr id="4" name="Slide Number Placeholder 3"/>
          <p:cNvSpPr>
            <a:spLocks noGrp="1"/>
          </p:cNvSpPr>
          <p:nvPr>
            <p:ph type="sldNum" sz="quarter" idx="12"/>
          </p:nvPr>
        </p:nvSpPr>
        <p:spPr/>
        <p:txBody>
          <a:bodyPr/>
          <a:lstStyle/>
          <a:p>
            <a:fld id="{FE140605-A946-4158-B610-566C215CABE0}" type="slidenum">
              <a:rPr lang="en-US" smtClean="0"/>
              <a:t>7</a:t>
            </a:fld>
            <a:endParaRPr lang="en-US"/>
          </a:p>
        </p:txBody>
      </p:sp>
    </p:spTree>
    <p:extLst>
      <p:ext uri="{BB962C8B-B14F-4D97-AF65-F5344CB8AC3E}">
        <p14:creationId xmlns:p14="http://schemas.microsoft.com/office/powerpoint/2010/main" val="285759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dirty="0"/>
              <a:t>Spanning Trees</a:t>
            </a:r>
          </a:p>
        </p:txBody>
      </p:sp>
      <p:sp>
        <p:nvSpPr>
          <p:cNvPr id="3" name="Content Placeholder 2"/>
          <p:cNvSpPr>
            <a:spLocks noGrp="1"/>
          </p:cNvSpPr>
          <p:nvPr>
            <p:ph idx="1"/>
          </p:nvPr>
        </p:nvSpPr>
        <p:spPr>
          <a:xfrm>
            <a:off x="457200" y="762000"/>
            <a:ext cx="8229600" cy="5364163"/>
          </a:xfrm>
        </p:spPr>
        <p:txBody>
          <a:bodyPr/>
          <a:lstStyle/>
          <a:p>
            <a:r>
              <a:rPr lang="en-US" dirty="0"/>
              <a:t>If the graph is weighted with weights representing costs for that link, it is often desirable to find the minimum weight spanning tree.</a:t>
            </a:r>
          </a:p>
          <a:p>
            <a:endParaRPr lang="en-US" dirty="0"/>
          </a:p>
        </p:txBody>
      </p:sp>
      <p:sp>
        <p:nvSpPr>
          <p:cNvPr id="4" name="Slide Number Placeholder 3"/>
          <p:cNvSpPr>
            <a:spLocks noGrp="1"/>
          </p:cNvSpPr>
          <p:nvPr>
            <p:ph type="sldNum" sz="quarter" idx="12"/>
          </p:nvPr>
        </p:nvSpPr>
        <p:spPr/>
        <p:txBody>
          <a:bodyPr/>
          <a:lstStyle/>
          <a:p>
            <a:fld id="{FE140605-A946-4158-B610-566C215CABE0}" type="slidenum">
              <a:rPr lang="en-US" smtClean="0"/>
              <a:t>8</a:t>
            </a:fld>
            <a:endParaRPr lang="en-US"/>
          </a:p>
        </p:txBody>
      </p:sp>
      <p:pic>
        <p:nvPicPr>
          <p:cNvPr id="5" name="Picture 4"/>
          <p:cNvPicPr>
            <a:picLocks noChangeAspect="1"/>
          </p:cNvPicPr>
          <p:nvPr/>
        </p:nvPicPr>
        <p:blipFill>
          <a:blip r:embed="rId2"/>
          <a:stretch>
            <a:fillRect/>
          </a:stretch>
        </p:blipFill>
        <p:spPr>
          <a:xfrm>
            <a:off x="1431131" y="2957617"/>
            <a:ext cx="6281738" cy="3398733"/>
          </a:xfrm>
          <a:prstGeom prst="rect">
            <a:avLst/>
          </a:prstGeom>
        </p:spPr>
      </p:pic>
    </p:spTree>
    <p:extLst>
      <p:ext uri="{BB962C8B-B14F-4D97-AF65-F5344CB8AC3E}">
        <p14:creationId xmlns:p14="http://schemas.microsoft.com/office/powerpoint/2010/main" val="693038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Weight Spanning Tree</a:t>
            </a:r>
          </a:p>
        </p:txBody>
      </p:sp>
      <p:sp>
        <p:nvSpPr>
          <p:cNvPr id="3" name="Content Placeholder 2"/>
          <p:cNvSpPr>
            <a:spLocks noGrp="1"/>
          </p:cNvSpPr>
          <p:nvPr>
            <p:ph idx="1"/>
          </p:nvPr>
        </p:nvSpPr>
        <p:spPr/>
        <p:txBody>
          <a:bodyPr>
            <a:normAutofit fontScale="92500"/>
          </a:bodyPr>
          <a:lstStyle/>
          <a:p>
            <a:pPr>
              <a:buFontTx/>
              <a:buChar char="•"/>
            </a:pPr>
            <a:r>
              <a:rPr lang="en-US" dirty="0"/>
              <a:t>Since every spanning tree of an n-vertex undirected network G has exactly n-1 edges, the problem is to select the n-1 edges in such a way that the sum of the edge weights is minimized.</a:t>
            </a:r>
          </a:p>
          <a:p>
            <a:pPr>
              <a:buFontTx/>
              <a:buChar char="•"/>
            </a:pPr>
            <a:r>
              <a:rPr lang="en-US" dirty="0"/>
              <a:t>There are 3 methods to do this. </a:t>
            </a:r>
            <a:r>
              <a:rPr lang="en-US" dirty="0" err="1"/>
              <a:t>Kruskal’s</a:t>
            </a:r>
            <a:r>
              <a:rPr lang="en-US" dirty="0"/>
              <a:t>, Prim’s and </a:t>
            </a:r>
            <a:r>
              <a:rPr lang="en-US" dirty="0" err="1"/>
              <a:t>Sollen’s</a:t>
            </a:r>
            <a:r>
              <a:rPr lang="en-US" dirty="0"/>
              <a:t>.</a:t>
            </a:r>
          </a:p>
          <a:p>
            <a:pPr>
              <a:buFontTx/>
              <a:buChar char="•"/>
            </a:pPr>
            <a:r>
              <a:rPr lang="en-US" dirty="0"/>
              <a:t>All use the greedy strategy. (do what looks best right now and the end will turn out the best)</a:t>
            </a:r>
          </a:p>
        </p:txBody>
      </p:sp>
      <p:sp>
        <p:nvSpPr>
          <p:cNvPr id="4" name="Slide Number Placeholder 3"/>
          <p:cNvSpPr>
            <a:spLocks noGrp="1"/>
          </p:cNvSpPr>
          <p:nvPr>
            <p:ph type="sldNum" sz="quarter" idx="12"/>
          </p:nvPr>
        </p:nvSpPr>
        <p:spPr/>
        <p:txBody>
          <a:bodyPr/>
          <a:lstStyle/>
          <a:p>
            <a:fld id="{FE140605-A946-4158-B610-566C215CABE0}" type="slidenum">
              <a:rPr lang="en-US" smtClean="0"/>
              <a:t>9</a:t>
            </a:fld>
            <a:endParaRPr lang="en-US"/>
          </a:p>
        </p:txBody>
      </p:sp>
    </p:spTree>
    <p:extLst>
      <p:ext uri="{BB962C8B-B14F-4D97-AF65-F5344CB8AC3E}">
        <p14:creationId xmlns:p14="http://schemas.microsoft.com/office/powerpoint/2010/main" val="14139510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Dad`s Tie">
  <a:themeElements>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Dad`s Ti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ad`s Tie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Dad`s Tie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Dad`s Tie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ad`s Tie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Dad`s Tie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Dad`s Tie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11006</TotalTime>
  <Words>3960</Words>
  <Application>Microsoft Office PowerPoint</Application>
  <PresentationFormat>On-screen Show (4:3)</PresentationFormat>
  <Paragraphs>656</Paragraphs>
  <Slides>65</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65</vt:i4>
      </vt:variant>
    </vt:vector>
  </HeadingPairs>
  <TitlesOfParts>
    <vt:vector size="74" baseType="lpstr">
      <vt:lpstr>Arial</vt:lpstr>
      <vt:lpstr>Calibri</vt:lpstr>
      <vt:lpstr>Garamond</vt:lpstr>
      <vt:lpstr>Symbol</vt:lpstr>
      <vt:lpstr>Times New Roman</vt:lpstr>
      <vt:lpstr>Wingdings</vt:lpstr>
      <vt:lpstr>Office Theme</vt:lpstr>
      <vt:lpstr>Dad`s Tie</vt:lpstr>
      <vt:lpstr>Equation</vt:lpstr>
      <vt:lpstr> </vt:lpstr>
      <vt:lpstr>Graphs</vt:lpstr>
      <vt:lpstr>Graphs</vt:lpstr>
      <vt:lpstr>Definitions</vt:lpstr>
      <vt:lpstr>Definitions</vt:lpstr>
      <vt:lpstr>Applications</vt:lpstr>
      <vt:lpstr>Spanning Trees</vt:lpstr>
      <vt:lpstr>Spanning Trees</vt:lpstr>
      <vt:lpstr>Minimum Weight Spanning Tree</vt:lpstr>
      <vt:lpstr>Kruskal’s Algorithm</vt:lpstr>
      <vt:lpstr>Kruskal’s Algorithm</vt:lpstr>
      <vt:lpstr>MinWeight Spanning Tree Example</vt:lpstr>
      <vt:lpstr>MinWeight Spanning Tree Example</vt:lpstr>
      <vt:lpstr>Kruskal PseudoCode</vt:lpstr>
      <vt:lpstr>Kruskal Complexity </vt:lpstr>
      <vt:lpstr>Prim’s Algorithm</vt:lpstr>
      <vt:lpstr>MinWeight Spanning Tree Example</vt:lpstr>
      <vt:lpstr>Prim’s Algorithm/Complexity</vt:lpstr>
      <vt:lpstr>MinWeight Spanning Tree Example</vt:lpstr>
      <vt:lpstr>MinWeight Spanning Tree Example</vt:lpstr>
      <vt:lpstr>Bipartite Graph</vt:lpstr>
      <vt:lpstr>Bipartite Example</vt:lpstr>
      <vt:lpstr>Bipartite Example</vt:lpstr>
      <vt:lpstr>Properties</vt:lpstr>
      <vt:lpstr>Properties</vt:lpstr>
      <vt:lpstr>Properties</vt:lpstr>
      <vt:lpstr>ADT Graph</vt:lpstr>
      <vt:lpstr>ADT Digraph</vt:lpstr>
      <vt:lpstr>Adjacency Matrix</vt:lpstr>
      <vt:lpstr>Adjacency Matrix Examples</vt:lpstr>
      <vt:lpstr>Properties of the Adjacency Matrix</vt:lpstr>
      <vt:lpstr>Mapping the Adjacency Matrix  into an Array</vt:lpstr>
      <vt:lpstr>Adjacency Matrix Time Analysis </vt:lpstr>
      <vt:lpstr>Linked Adjacency Lists</vt:lpstr>
      <vt:lpstr>Linked Adjacency Lists Time Analysis </vt:lpstr>
      <vt:lpstr>Representation of Networks (matrix)</vt:lpstr>
      <vt:lpstr>Networks Time Analysis </vt:lpstr>
      <vt:lpstr>Representation of Networks (list)</vt:lpstr>
      <vt:lpstr>Topological Sorting</vt:lpstr>
      <vt:lpstr>Topological Sorting Example</vt:lpstr>
      <vt:lpstr>Topological Sorting Example</vt:lpstr>
      <vt:lpstr>Topological Sorting Code</vt:lpstr>
      <vt:lpstr>Topological Sorting Analysis</vt:lpstr>
      <vt:lpstr>Find a Topological Sort</vt:lpstr>
      <vt:lpstr>Shortest Path Algorithms</vt:lpstr>
      <vt:lpstr>Unweighted Shortest Path</vt:lpstr>
      <vt:lpstr>Unweighted Shortest Path Example</vt:lpstr>
      <vt:lpstr>Single Source Shortest Paths Weighted</vt:lpstr>
      <vt:lpstr>Single Source Shortest Paths Weighted</vt:lpstr>
      <vt:lpstr>Single Source Shortest Algorithm</vt:lpstr>
      <vt:lpstr>Single Source Shortest Example</vt:lpstr>
      <vt:lpstr>Shortest-Path Algorithms</vt:lpstr>
      <vt:lpstr>Single Source Shortest Path</vt:lpstr>
      <vt:lpstr>Single Source Shortest Path</vt:lpstr>
      <vt:lpstr>Unweighted  Shortest Paths</vt:lpstr>
      <vt:lpstr>Example Continued</vt:lpstr>
      <vt:lpstr>Example Continued</vt:lpstr>
      <vt:lpstr>Unweighted  Shortest Paths Code</vt:lpstr>
      <vt:lpstr>Unweighted  Shortest Paths Code</vt:lpstr>
      <vt:lpstr>Weighted  Shortest Paths (Dijkstra’s)</vt:lpstr>
      <vt:lpstr>Weighted  Shortest Paths (Dijkstra’s)</vt:lpstr>
      <vt:lpstr>Weighted  Shortest Paths (Dijkstra’s)</vt:lpstr>
      <vt:lpstr>Weighted  Shortest Paths (Dijkstra’s)</vt:lpstr>
      <vt:lpstr>Dijkstra’s Code</vt:lpstr>
      <vt:lpstr>Data Structure for Dijkstra</vt:lpstr>
    </vt:vector>
  </TitlesOfParts>
  <Company>Ford Motor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Steiner, Tom (T.G.)</dc:creator>
  <cp:lastModifiedBy>Tom</cp:lastModifiedBy>
  <cp:revision>43</cp:revision>
  <dcterms:created xsi:type="dcterms:W3CDTF">2014-10-20T15:11:41Z</dcterms:created>
  <dcterms:modified xsi:type="dcterms:W3CDTF">2021-03-10T15:56:46Z</dcterms:modified>
</cp:coreProperties>
</file>