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sldIdLst>
    <p:sldId id="256" r:id="rId5"/>
    <p:sldId id="346" r:id="rId6"/>
    <p:sldId id="283" r:id="rId7"/>
    <p:sldId id="274" r:id="rId8"/>
    <p:sldId id="348" r:id="rId9"/>
    <p:sldId id="284" r:id="rId10"/>
    <p:sldId id="285" r:id="rId11"/>
    <p:sldId id="281" r:id="rId12"/>
    <p:sldId id="282" r:id="rId13"/>
    <p:sldId id="286" r:id="rId14"/>
    <p:sldId id="287" r:id="rId15"/>
    <p:sldId id="288" r:id="rId16"/>
    <p:sldId id="292" r:id="rId17"/>
    <p:sldId id="295" r:id="rId18"/>
    <p:sldId id="293" r:id="rId19"/>
    <p:sldId id="294" r:id="rId20"/>
    <p:sldId id="347" r:id="rId21"/>
    <p:sldId id="289" r:id="rId22"/>
    <p:sldId id="310" r:id="rId23"/>
    <p:sldId id="311" r:id="rId24"/>
    <p:sldId id="312" r:id="rId25"/>
    <p:sldId id="313" r:id="rId26"/>
    <p:sldId id="314" r:id="rId27"/>
    <p:sldId id="315" r:id="rId28"/>
    <p:sldId id="296" r:id="rId29"/>
    <p:sldId id="297" r:id="rId30"/>
    <p:sldId id="316" r:id="rId31"/>
    <p:sldId id="298" r:id="rId32"/>
    <p:sldId id="322" r:id="rId33"/>
    <p:sldId id="299" r:id="rId34"/>
    <p:sldId id="300" r:id="rId35"/>
    <p:sldId id="301" r:id="rId36"/>
    <p:sldId id="302" r:id="rId37"/>
    <p:sldId id="304" r:id="rId38"/>
    <p:sldId id="323" r:id="rId39"/>
    <p:sldId id="324" r:id="rId40"/>
    <p:sldId id="325" r:id="rId41"/>
    <p:sldId id="306" r:id="rId42"/>
    <p:sldId id="317" r:id="rId43"/>
    <p:sldId id="329" r:id="rId44"/>
    <p:sldId id="330" r:id="rId45"/>
    <p:sldId id="331" r:id="rId46"/>
    <p:sldId id="332" r:id="rId47"/>
    <p:sldId id="333" r:id="rId48"/>
    <p:sldId id="334" r:id="rId49"/>
    <p:sldId id="335" r:id="rId50"/>
    <p:sldId id="336" r:id="rId51"/>
    <p:sldId id="337" r:id="rId52"/>
    <p:sldId id="338" r:id="rId53"/>
    <p:sldId id="339" r:id="rId54"/>
    <p:sldId id="340" r:id="rId55"/>
    <p:sldId id="341" r:id="rId56"/>
    <p:sldId id="342" r:id="rId57"/>
    <p:sldId id="343" r:id="rId58"/>
    <p:sldId id="344" r:id="rId59"/>
    <p:sldId id="345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61" Type="http://schemas.openxmlformats.org/officeDocument/2006/relationships/presProps" Target="pres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2FCA1-2620-868D-AA46-F6A2E5A94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E73758-3699-52AD-567C-FB9D7BCD09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76268-370C-59E4-7331-95F95E161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AE901-BD43-4666-A5C3-7394C0753022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6C682-059B-D422-89EF-981A3A5CB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DD836-F156-4F4B-1BE1-95EC376C8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2F98-4D40-4675-B28C-8F6760B8E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943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8C26E-EF63-F903-63A6-66A96FBC4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D11208-7C58-2034-979F-0383195CA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E8600-8B65-E4F1-07A8-922BDBE0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AE901-BD43-4666-A5C3-7394C0753022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A5B1A-383E-DC82-1548-BF065574B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230FD-C9BC-15A6-0706-4BE307BD2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2F98-4D40-4675-B28C-8F6760B8E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2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A946EF-F460-BBEC-88C3-921B661BA5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348F9C-D661-3E30-B29D-0865ED1B1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F90CE-9A4A-AB2F-A709-C4058085B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AE901-BD43-4666-A5C3-7394C0753022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9073E-4C30-8ADF-1A25-0EE521146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FD131-414E-D6E5-6046-D7D410D19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2F98-4D40-4675-B28C-8F6760B8E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03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B61940C9-B2ED-C095-405D-DD3F713FD605}"/>
              </a:ext>
            </a:extLst>
          </p:cNvPr>
          <p:cNvGrpSpPr>
            <a:grpSpLocks/>
          </p:cNvGrpSpPr>
          <p:nvPr/>
        </p:nvGrpSpPr>
        <p:grpSpPr bwMode="auto">
          <a:xfrm>
            <a:off x="-4233" y="1"/>
            <a:ext cx="12196233" cy="6867525"/>
            <a:chOff x="-2" y="0"/>
            <a:chExt cx="5762" cy="4326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2A76B568-3780-99F9-8FCB-B59C734A368D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-2" y="0"/>
              <a:ext cx="5712" cy="4326"/>
              <a:chOff x="-2" y="0"/>
              <a:chExt cx="5712" cy="4326"/>
            </a:xfrm>
          </p:grpSpPr>
          <p:sp>
            <p:nvSpPr>
              <p:cNvPr id="8" name="Rectangle 4">
                <a:extLst>
                  <a:ext uri="{FF2B5EF4-FFF2-40B4-BE49-F238E27FC236}">
                    <a16:creationId xmlns:a16="http://schemas.microsoft.com/office/drawing/2014/main" id="{D4F76D64-0F26-ED88-F764-AE54C3EB3C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" y="0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9" name="Rectangle 5">
                <a:extLst>
                  <a:ext uri="{FF2B5EF4-FFF2-40B4-BE49-F238E27FC236}">
                    <a16:creationId xmlns:a16="http://schemas.microsoft.com/office/drawing/2014/main" id="{CB373160-3D6A-600A-A8E5-525039C973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10" name="Rectangle 6">
                <a:extLst>
                  <a:ext uri="{FF2B5EF4-FFF2-40B4-BE49-F238E27FC236}">
                    <a16:creationId xmlns:a16="http://schemas.microsoft.com/office/drawing/2014/main" id="{3D34657D-8B47-5451-39AC-24FDAA77A8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11" name="Rectangle 7">
                <a:extLst>
                  <a:ext uri="{FF2B5EF4-FFF2-40B4-BE49-F238E27FC236}">
                    <a16:creationId xmlns:a16="http://schemas.microsoft.com/office/drawing/2014/main" id="{467AB682-F855-16A1-C887-26B30FD2D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12" name="Rectangle 8">
                <a:extLst>
                  <a:ext uri="{FF2B5EF4-FFF2-40B4-BE49-F238E27FC236}">
                    <a16:creationId xmlns:a16="http://schemas.microsoft.com/office/drawing/2014/main" id="{CB2AB3BC-1CEF-FFD8-B0C9-A27AD4560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13" name="Rectangle 9">
                <a:extLst>
                  <a:ext uri="{FF2B5EF4-FFF2-40B4-BE49-F238E27FC236}">
                    <a16:creationId xmlns:a16="http://schemas.microsoft.com/office/drawing/2014/main" id="{E9CC4344-C0CF-E3BD-21CF-65BD4F53B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14" name="Rectangle 10">
                <a:extLst>
                  <a:ext uri="{FF2B5EF4-FFF2-40B4-BE49-F238E27FC236}">
                    <a16:creationId xmlns:a16="http://schemas.microsoft.com/office/drawing/2014/main" id="{BFAB5E82-156C-A4AD-D5FF-51C9D67EC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15" name="Rectangle 11">
                <a:extLst>
                  <a:ext uri="{FF2B5EF4-FFF2-40B4-BE49-F238E27FC236}">
                    <a16:creationId xmlns:a16="http://schemas.microsoft.com/office/drawing/2014/main" id="{069A3C03-0F65-D234-816C-F2F3D52306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16" name="Rectangle 12">
                <a:extLst>
                  <a:ext uri="{FF2B5EF4-FFF2-40B4-BE49-F238E27FC236}">
                    <a16:creationId xmlns:a16="http://schemas.microsoft.com/office/drawing/2014/main" id="{55627AA0-C90A-0D47-F1C3-DCB5A66887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17" name="Rectangle 13">
                <a:extLst>
                  <a:ext uri="{FF2B5EF4-FFF2-40B4-BE49-F238E27FC236}">
                    <a16:creationId xmlns:a16="http://schemas.microsoft.com/office/drawing/2014/main" id="{23B124E9-6C78-A5F9-7963-048933B5A2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18" name="Rectangle 14">
                <a:extLst>
                  <a:ext uri="{FF2B5EF4-FFF2-40B4-BE49-F238E27FC236}">
                    <a16:creationId xmlns:a16="http://schemas.microsoft.com/office/drawing/2014/main" id="{3C23C671-ED7D-D298-04BD-092ADB3560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19" name="Rectangle 15">
                <a:extLst>
                  <a:ext uri="{FF2B5EF4-FFF2-40B4-BE49-F238E27FC236}">
                    <a16:creationId xmlns:a16="http://schemas.microsoft.com/office/drawing/2014/main" id="{5DAEA723-1FB7-1983-3D20-2B21E932BF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20" name="Rectangle 16">
                <a:extLst>
                  <a:ext uri="{FF2B5EF4-FFF2-40B4-BE49-F238E27FC236}">
                    <a16:creationId xmlns:a16="http://schemas.microsoft.com/office/drawing/2014/main" id="{1A168CEA-8822-EA67-1A2B-62C4A336BB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21" name="Rectangle 17">
                <a:extLst>
                  <a:ext uri="{FF2B5EF4-FFF2-40B4-BE49-F238E27FC236}">
                    <a16:creationId xmlns:a16="http://schemas.microsoft.com/office/drawing/2014/main" id="{D7ABD5EF-430B-EEE5-4E4B-E31B8A1C90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22" name="Rectangle 18">
                <a:extLst>
                  <a:ext uri="{FF2B5EF4-FFF2-40B4-BE49-F238E27FC236}">
                    <a16:creationId xmlns:a16="http://schemas.microsoft.com/office/drawing/2014/main" id="{DA2E7FD5-E88F-B062-C349-C647CAF702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23" name="Rectangle 19">
                <a:extLst>
                  <a:ext uri="{FF2B5EF4-FFF2-40B4-BE49-F238E27FC236}">
                    <a16:creationId xmlns:a16="http://schemas.microsoft.com/office/drawing/2014/main" id="{681427B4-4D2D-3EDA-2F94-EA7001C559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24" name="Rectangle 20">
                <a:extLst>
                  <a:ext uri="{FF2B5EF4-FFF2-40B4-BE49-F238E27FC236}">
                    <a16:creationId xmlns:a16="http://schemas.microsoft.com/office/drawing/2014/main" id="{05BF683E-CE85-9808-A60D-527F873C38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25" name="Rectangle 21">
                <a:extLst>
                  <a:ext uri="{FF2B5EF4-FFF2-40B4-BE49-F238E27FC236}">
                    <a16:creationId xmlns:a16="http://schemas.microsoft.com/office/drawing/2014/main" id="{3AC4789D-CE7F-BDF9-AA31-4DE1BB1358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26" name="Rectangle 22">
                <a:extLst>
                  <a:ext uri="{FF2B5EF4-FFF2-40B4-BE49-F238E27FC236}">
                    <a16:creationId xmlns:a16="http://schemas.microsoft.com/office/drawing/2014/main" id="{A57F984F-936A-BC72-0410-A337C03B4C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27" name="Rectangle 23">
                <a:extLst>
                  <a:ext uri="{FF2B5EF4-FFF2-40B4-BE49-F238E27FC236}">
                    <a16:creationId xmlns:a16="http://schemas.microsoft.com/office/drawing/2014/main" id="{96E2EA4B-3B41-E915-D9A6-0FF1FAF35D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28" name="Rectangle 24">
                <a:extLst>
                  <a:ext uri="{FF2B5EF4-FFF2-40B4-BE49-F238E27FC236}">
                    <a16:creationId xmlns:a16="http://schemas.microsoft.com/office/drawing/2014/main" id="{E1F7A7CE-B325-14F8-0D2A-D9389F489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29" name="Rectangle 25">
                <a:extLst>
                  <a:ext uri="{FF2B5EF4-FFF2-40B4-BE49-F238E27FC236}">
                    <a16:creationId xmlns:a16="http://schemas.microsoft.com/office/drawing/2014/main" id="{6AAE3B63-A5D7-39FD-0E38-5B2FD48196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30" name="Rectangle 26">
                <a:extLst>
                  <a:ext uri="{FF2B5EF4-FFF2-40B4-BE49-F238E27FC236}">
                    <a16:creationId xmlns:a16="http://schemas.microsoft.com/office/drawing/2014/main" id="{EBE34D1B-79B1-1359-9526-9A10A96A63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31" name="Rectangle 27">
                <a:extLst>
                  <a:ext uri="{FF2B5EF4-FFF2-40B4-BE49-F238E27FC236}">
                    <a16:creationId xmlns:a16="http://schemas.microsoft.com/office/drawing/2014/main" id="{33485631-5553-C6D8-3E92-468766D6B0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32" name="Rectangle 28">
                <a:extLst>
                  <a:ext uri="{FF2B5EF4-FFF2-40B4-BE49-F238E27FC236}">
                    <a16:creationId xmlns:a16="http://schemas.microsoft.com/office/drawing/2014/main" id="{506634D5-F28B-84E5-49D4-F759D89F9A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33" name="Rectangle 29">
                <a:extLst>
                  <a:ext uri="{FF2B5EF4-FFF2-40B4-BE49-F238E27FC236}">
                    <a16:creationId xmlns:a16="http://schemas.microsoft.com/office/drawing/2014/main" id="{FBD6DEDE-8318-D542-2B79-D319044EE7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34" name="Rectangle 30">
                <a:extLst>
                  <a:ext uri="{FF2B5EF4-FFF2-40B4-BE49-F238E27FC236}">
                    <a16:creationId xmlns:a16="http://schemas.microsoft.com/office/drawing/2014/main" id="{FDB420AB-E057-1000-A722-0679BEC1F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35" name="Rectangle 31">
                <a:extLst>
                  <a:ext uri="{FF2B5EF4-FFF2-40B4-BE49-F238E27FC236}">
                    <a16:creationId xmlns:a16="http://schemas.microsoft.com/office/drawing/2014/main" id="{77785D9C-41B5-5BA6-5911-0AD6B69974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36" name="Rectangle 32">
                <a:extLst>
                  <a:ext uri="{FF2B5EF4-FFF2-40B4-BE49-F238E27FC236}">
                    <a16:creationId xmlns:a16="http://schemas.microsoft.com/office/drawing/2014/main" id="{10A6397C-342E-3B96-9E0C-1DB0021D17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37" name="Rectangle 33">
                <a:extLst>
                  <a:ext uri="{FF2B5EF4-FFF2-40B4-BE49-F238E27FC236}">
                    <a16:creationId xmlns:a16="http://schemas.microsoft.com/office/drawing/2014/main" id="{89921A7E-8307-F668-5271-756817EF77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38" name="Rectangle 34">
                <a:extLst>
                  <a:ext uri="{FF2B5EF4-FFF2-40B4-BE49-F238E27FC236}">
                    <a16:creationId xmlns:a16="http://schemas.microsoft.com/office/drawing/2014/main" id="{22ECD568-F413-D627-0A2B-66508D02E2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39" name="Rectangle 35">
                <a:extLst>
                  <a:ext uri="{FF2B5EF4-FFF2-40B4-BE49-F238E27FC236}">
                    <a16:creationId xmlns:a16="http://schemas.microsoft.com/office/drawing/2014/main" id="{25FB93EF-793A-BE9E-6FC2-C350F747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40" name="Rectangle 36">
                <a:extLst>
                  <a:ext uri="{FF2B5EF4-FFF2-40B4-BE49-F238E27FC236}">
                    <a16:creationId xmlns:a16="http://schemas.microsoft.com/office/drawing/2014/main" id="{74C731F1-7C6F-1F94-5377-E7B9C21166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41" name="Rectangle 37">
                <a:extLst>
                  <a:ext uri="{FF2B5EF4-FFF2-40B4-BE49-F238E27FC236}">
                    <a16:creationId xmlns:a16="http://schemas.microsoft.com/office/drawing/2014/main" id="{3D1E08D7-0D0A-9A6B-9CDD-A67C1E6104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42" name="Rectangle 38">
                <a:extLst>
                  <a:ext uri="{FF2B5EF4-FFF2-40B4-BE49-F238E27FC236}">
                    <a16:creationId xmlns:a16="http://schemas.microsoft.com/office/drawing/2014/main" id="{E4F72C0C-A4B4-C042-984E-6BC7A24591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43" name="Rectangle 39">
                <a:extLst>
                  <a:ext uri="{FF2B5EF4-FFF2-40B4-BE49-F238E27FC236}">
                    <a16:creationId xmlns:a16="http://schemas.microsoft.com/office/drawing/2014/main" id="{EAD83DA8-AA67-8D4C-54BA-2847491446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44" name="Rectangle 40">
                <a:extLst>
                  <a:ext uri="{FF2B5EF4-FFF2-40B4-BE49-F238E27FC236}">
                    <a16:creationId xmlns:a16="http://schemas.microsoft.com/office/drawing/2014/main" id="{25DA4EDE-B816-361B-0A39-A17DFD2236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45" name="Rectangle 41">
                <a:extLst>
                  <a:ext uri="{FF2B5EF4-FFF2-40B4-BE49-F238E27FC236}">
                    <a16:creationId xmlns:a16="http://schemas.microsoft.com/office/drawing/2014/main" id="{50592B59-9C70-678D-5F8A-F00257EE3D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46" name="Rectangle 42">
                <a:extLst>
                  <a:ext uri="{FF2B5EF4-FFF2-40B4-BE49-F238E27FC236}">
                    <a16:creationId xmlns:a16="http://schemas.microsoft.com/office/drawing/2014/main" id="{FC89DB23-4693-EB5F-5B9A-D63ED220B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47" name="Rectangle 43">
                <a:extLst>
                  <a:ext uri="{FF2B5EF4-FFF2-40B4-BE49-F238E27FC236}">
                    <a16:creationId xmlns:a16="http://schemas.microsoft.com/office/drawing/2014/main" id="{BF732A6F-63CC-DD04-8475-74717F692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48" name="Rectangle 44">
                <a:extLst>
                  <a:ext uri="{FF2B5EF4-FFF2-40B4-BE49-F238E27FC236}">
                    <a16:creationId xmlns:a16="http://schemas.microsoft.com/office/drawing/2014/main" id="{1E1195E4-4B9F-144D-3BAD-E7724FF739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49" name="Rectangle 45">
                <a:extLst>
                  <a:ext uri="{FF2B5EF4-FFF2-40B4-BE49-F238E27FC236}">
                    <a16:creationId xmlns:a16="http://schemas.microsoft.com/office/drawing/2014/main" id="{54168772-3950-571E-1D4D-6CA30A6CEE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50" name="Rectangle 46">
                <a:extLst>
                  <a:ext uri="{FF2B5EF4-FFF2-40B4-BE49-F238E27FC236}">
                    <a16:creationId xmlns:a16="http://schemas.microsoft.com/office/drawing/2014/main" id="{7D6C61F4-ABA3-AAFE-695A-23A230944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51" name="Rectangle 47">
                <a:extLst>
                  <a:ext uri="{FF2B5EF4-FFF2-40B4-BE49-F238E27FC236}">
                    <a16:creationId xmlns:a16="http://schemas.microsoft.com/office/drawing/2014/main" id="{30D57AD9-A79F-9104-5578-98A4A29EF4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52" name="Rectangle 48">
                <a:extLst>
                  <a:ext uri="{FF2B5EF4-FFF2-40B4-BE49-F238E27FC236}">
                    <a16:creationId xmlns:a16="http://schemas.microsoft.com/office/drawing/2014/main" id="{59468DDA-F4BD-BDBB-604D-64A130F5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53" name="Rectangle 49">
                <a:extLst>
                  <a:ext uri="{FF2B5EF4-FFF2-40B4-BE49-F238E27FC236}">
                    <a16:creationId xmlns:a16="http://schemas.microsoft.com/office/drawing/2014/main" id="{B984D2D8-AEE6-A3AE-6BEF-F41475BD23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54" name="Rectangle 50">
                <a:extLst>
                  <a:ext uri="{FF2B5EF4-FFF2-40B4-BE49-F238E27FC236}">
                    <a16:creationId xmlns:a16="http://schemas.microsoft.com/office/drawing/2014/main" id="{EA1E3598-6A9C-81CE-8A9D-5A50A6F82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55" name="Rectangle 51">
                <a:extLst>
                  <a:ext uri="{FF2B5EF4-FFF2-40B4-BE49-F238E27FC236}">
                    <a16:creationId xmlns:a16="http://schemas.microsoft.com/office/drawing/2014/main" id="{8EF4580E-C979-59BC-18F0-46ED5E8EF5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56" name="Rectangle 52">
                <a:extLst>
                  <a:ext uri="{FF2B5EF4-FFF2-40B4-BE49-F238E27FC236}">
                    <a16:creationId xmlns:a16="http://schemas.microsoft.com/office/drawing/2014/main" id="{0D7E6601-89C7-3222-02D0-93CB97270F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57" name="Rectangle 53">
                <a:extLst>
                  <a:ext uri="{FF2B5EF4-FFF2-40B4-BE49-F238E27FC236}">
                    <a16:creationId xmlns:a16="http://schemas.microsoft.com/office/drawing/2014/main" id="{EBB1AF09-E8E6-EB52-6596-7276082834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58" name="Rectangle 54">
                <a:extLst>
                  <a:ext uri="{FF2B5EF4-FFF2-40B4-BE49-F238E27FC236}">
                    <a16:creationId xmlns:a16="http://schemas.microsoft.com/office/drawing/2014/main" id="{151845D8-D5D5-7577-D7C0-3FB1118ADD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59" name="Rectangle 55">
                <a:extLst>
                  <a:ext uri="{FF2B5EF4-FFF2-40B4-BE49-F238E27FC236}">
                    <a16:creationId xmlns:a16="http://schemas.microsoft.com/office/drawing/2014/main" id="{0CC07495-9BE7-5397-607A-EB5F93832E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60" name="Rectangle 56">
                <a:extLst>
                  <a:ext uri="{FF2B5EF4-FFF2-40B4-BE49-F238E27FC236}">
                    <a16:creationId xmlns:a16="http://schemas.microsoft.com/office/drawing/2014/main" id="{A9048FA2-8990-1EDC-CD4E-83A15A3106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61" name="Rectangle 57">
                <a:extLst>
                  <a:ext uri="{FF2B5EF4-FFF2-40B4-BE49-F238E27FC236}">
                    <a16:creationId xmlns:a16="http://schemas.microsoft.com/office/drawing/2014/main" id="{260DA44B-B7D1-FAF7-240E-E982FBB165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62" name="Rectangle 58">
                <a:extLst>
                  <a:ext uri="{FF2B5EF4-FFF2-40B4-BE49-F238E27FC236}">
                    <a16:creationId xmlns:a16="http://schemas.microsoft.com/office/drawing/2014/main" id="{5225CBCC-A367-37DB-A579-A452308D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63" name="Rectangle 59">
                <a:extLst>
                  <a:ext uri="{FF2B5EF4-FFF2-40B4-BE49-F238E27FC236}">
                    <a16:creationId xmlns:a16="http://schemas.microsoft.com/office/drawing/2014/main" id="{366BD071-2D46-7F3C-A77B-A24D4410AB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64" name="Rectangle 60">
                <a:extLst>
                  <a:ext uri="{FF2B5EF4-FFF2-40B4-BE49-F238E27FC236}">
                    <a16:creationId xmlns:a16="http://schemas.microsoft.com/office/drawing/2014/main" id="{8D7C185E-2ADF-AC62-2A25-E1EB18D505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65" name="Rectangle 61">
                <a:extLst>
                  <a:ext uri="{FF2B5EF4-FFF2-40B4-BE49-F238E27FC236}">
                    <a16:creationId xmlns:a16="http://schemas.microsoft.com/office/drawing/2014/main" id="{7D7BB590-DBAB-3B13-CB0C-8228420B8A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66" name="Rectangle 62">
                <a:extLst>
                  <a:ext uri="{FF2B5EF4-FFF2-40B4-BE49-F238E27FC236}">
                    <a16:creationId xmlns:a16="http://schemas.microsoft.com/office/drawing/2014/main" id="{3AD68289-7170-50A7-7F00-11C5C1468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67" name="Rectangle 63">
                <a:extLst>
                  <a:ext uri="{FF2B5EF4-FFF2-40B4-BE49-F238E27FC236}">
                    <a16:creationId xmlns:a16="http://schemas.microsoft.com/office/drawing/2014/main" id="{4CEF1A85-3F8B-B6C5-E4A7-21E09974F9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pitchFamily="-128" charset="-128"/>
                </a:endParaRPr>
              </a:p>
            </p:txBody>
          </p:sp>
        </p:grpSp>
        <p:sp>
          <p:nvSpPr>
            <p:cNvPr id="6" name="Rectangle 64">
              <a:extLst>
                <a:ext uri="{FF2B5EF4-FFF2-40B4-BE49-F238E27FC236}">
                  <a16:creationId xmlns:a16="http://schemas.microsoft.com/office/drawing/2014/main" id="{30B9A966-85DB-DC72-5CA8-2F75C568D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" y="0"/>
              <a:ext cx="5331" cy="432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7" name="Rectangle 65">
              <a:extLst>
                <a:ext uri="{FF2B5EF4-FFF2-40B4-BE49-F238E27FC236}">
                  <a16:creationId xmlns:a16="http://schemas.microsoft.com/office/drawing/2014/main" id="{72B26FF0-3757-79BA-0054-092E785D1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0" cy="321"/>
            </a:xfrm>
            <a:prstGeom prst="rect">
              <a:avLst/>
            </a:prstGeom>
            <a:solidFill>
              <a:schemeClr val="hlink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pitchFamily="-128" charset="-128"/>
              </a:endParaRPr>
            </a:p>
          </p:txBody>
        </p:sp>
      </p:grpSp>
      <p:sp>
        <p:nvSpPr>
          <p:cNvPr id="68" name="Rectangle 66">
            <a:extLst>
              <a:ext uri="{FF2B5EF4-FFF2-40B4-BE49-F238E27FC236}">
                <a16:creationId xmlns:a16="http://schemas.microsoft.com/office/drawing/2014/main" id="{E807372A-173F-D591-F8FB-73B6D1070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3601" y="2590800"/>
            <a:ext cx="6523567" cy="76200"/>
          </a:xfrm>
          <a:prstGeom prst="rect">
            <a:avLst/>
          </a:prstGeom>
          <a:solidFill>
            <a:schemeClr val="hlink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AU" sz="1800">
              <a:latin typeface="Helvetica" pitchFamily="-128" charset="0"/>
              <a:ea typeface="ＭＳ Ｐゴシック" pitchFamily="-128" charset="-128"/>
            </a:endParaRPr>
          </a:p>
        </p:txBody>
      </p:sp>
      <p:sp>
        <p:nvSpPr>
          <p:cNvPr id="6211" name="Rectangle 67"/>
          <p:cNvSpPr>
            <a:spLocks noGrp="1" noChangeArrowheads="1"/>
          </p:cNvSpPr>
          <p:nvPr>
            <p:ph type="ctrTitle" sz="quarter"/>
          </p:nvPr>
        </p:nvSpPr>
        <p:spPr>
          <a:xfrm>
            <a:off x="1039285" y="1447800"/>
            <a:ext cx="10238316" cy="108108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212" name="Rectangle 6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61517" y="2860676"/>
            <a:ext cx="5916083" cy="3114675"/>
          </a:xfrm>
        </p:spPr>
        <p:txBody>
          <a:bodyPr/>
          <a:lstStyle>
            <a:lvl1pPr marL="0" indent="0">
              <a:buFont typeface="Wingdings" pitchFamily="-128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Rectangle 69">
            <a:extLst>
              <a:ext uri="{FF2B5EF4-FFF2-40B4-BE49-F238E27FC236}">
                <a16:creationId xmlns:a16="http://schemas.microsoft.com/office/drawing/2014/main" id="{94CB7E77-641F-6E39-DA2A-57C948BCC4B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  <a:ea typeface="ＭＳ Ｐゴシック" pitchFamily="-12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" name="Rectangle 70">
            <a:extLst>
              <a:ext uri="{FF2B5EF4-FFF2-40B4-BE49-F238E27FC236}">
                <a16:creationId xmlns:a16="http://schemas.microsoft.com/office/drawing/2014/main" id="{4EE151BC-25F5-41FD-C1B7-EDD17BC419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" name="Rectangle 71">
            <a:extLst>
              <a:ext uri="{FF2B5EF4-FFF2-40B4-BE49-F238E27FC236}">
                <a16:creationId xmlns:a16="http://schemas.microsoft.com/office/drawing/2014/main" id="{1F6FFC2F-48BD-C611-D7CB-69E7D4D901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 sz="1400"/>
            </a:lvl1pPr>
          </a:lstStyle>
          <a:p>
            <a:fld id="{6471F177-FEF6-464E-9E5D-512E3AF3D8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0802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8">
            <a:extLst>
              <a:ext uri="{FF2B5EF4-FFF2-40B4-BE49-F238E27FC236}">
                <a16:creationId xmlns:a16="http://schemas.microsoft.com/office/drawing/2014/main" id="{F41F2B01-1392-D19C-E4AE-11163F28970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These slides are designed to accompany </a:t>
            </a:r>
            <a:r>
              <a:rPr lang="en-US" i="1"/>
              <a:t>Software Engineering: A Practitioner’s Approach, 8/e </a:t>
            </a:r>
            <a:r>
              <a:rPr lang="en-US"/>
              <a:t>(McGraw-Hill, 2014) Slides copyright 2014 by Roger Pressman.</a:t>
            </a:r>
          </a:p>
        </p:txBody>
      </p:sp>
      <p:sp>
        <p:nvSpPr>
          <p:cNvPr id="5" name="Rectangle 69">
            <a:extLst>
              <a:ext uri="{FF2B5EF4-FFF2-40B4-BE49-F238E27FC236}">
                <a16:creationId xmlns:a16="http://schemas.microsoft.com/office/drawing/2014/main" id="{249D31B3-7FC3-E848-0827-7B8FC91EAF0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E988E7-7E6B-47B1-84C9-DED7DC5B18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28462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8">
            <a:extLst>
              <a:ext uri="{FF2B5EF4-FFF2-40B4-BE49-F238E27FC236}">
                <a16:creationId xmlns:a16="http://schemas.microsoft.com/office/drawing/2014/main" id="{CD062FEA-205A-45B4-8263-8478586C487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These slides are designed to accompany </a:t>
            </a:r>
            <a:r>
              <a:rPr lang="en-US" i="1"/>
              <a:t>Software Engineering: A Practitioner’s Approach, 8/e </a:t>
            </a:r>
            <a:r>
              <a:rPr lang="en-US"/>
              <a:t>(McGraw-Hill, 2014) Slides copyright 2014 by Roger Pressman.</a:t>
            </a:r>
          </a:p>
        </p:txBody>
      </p:sp>
      <p:sp>
        <p:nvSpPr>
          <p:cNvPr id="5" name="Rectangle 69">
            <a:extLst>
              <a:ext uri="{FF2B5EF4-FFF2-40B4-BE49-F238E27FC236}">
                <a16:creationId xmlns:a16="http://schemas.microsoft.com/office/drawing/2014/main" id="{7CEBCF07-4DA7-A17F-C6F6-6C0D8B02A27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AAE5E1-1F5C-48BD-BC09-772A93E60C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7808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38400" y="1905000"/>
            <a:ext cx="4521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62800" y="1905000"/>
            <a:ext cx="4521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8">
            <a:extLst>
              <a:ext uri="{FF2B5EF4-FFF2-40B4-BE49-F238E27FC236}">
                <a16:creationId xmlns:a16="http://schemas.microsoft.com/office/drawing/2014/main" id="{9B1B2007-34AE-8B87-723C-A6F500A7A19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These slides are designed to accompany </a:t>
            </a:r>
            <a:r>
              <a:rPr lang="en-US" i="1"/>
              <a:t>Software Engineering: A Practitioner’s Approach, 8/e </a:t>
            </a:r>
            <a:r>
              <a:rPr lang="en-US"/>
              <a:t>(McGraw-Hill, 2014) Slides copyright 2014 by Roger Pressman.</a:t>
            </a:r>
          </a:p>
        </p:txBody>
      </p:sp>
      <p:sp>
        <p:nvSpPr>
          <p:cNvPr id="6" name="Rectangle 69">
            <a:extLst>
              <a:ext uri="{FF2B5EF4-FFF2-40B4-BE49-F238E27FC236}">
                <a16:creationId xmlns:a16="http://schemas.microsoft.com/office/drawing/2014/main" id="{CC61185D-F62B-180D-BB00-6BFB88E7687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5D3BFC-3308-4E08-AADF-3CC3389761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14068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8">
            <a:extLst>
              <a:ext uri="{FF2B5EF4-FFF2-40B4-BE49-F238E27FC236}">
                <a16:creationId xmlns:a16="http://schemas.microsoft.com/office/drawing/2014/main" id="{0CDC9C7D-69D1-ABB2-00B7-610293565D3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These slides are designed to accompany </a:t>
            </a:r>
            <a:r>
              <a:rPr lang="en-US" i="1"/>
              <a:t>Software Engineering: A Practitioner’s Approach, 8/e </a:t>
            </a:r>
            <a:r>
              <a:rPr lang="en-US"/>
              <a:t>(McGraw-Hill, 2014) Slides copyright 2014 by Roger Pressman.</a:t>
            </a:r>
          </a:p>
        </p:txBody>
      </p:sp>
      <p:sp>
        <p:nvSpPr>
          <p:cNvPr id="8" name="Rectangle 69">
            <a:extLst>
              <a:ext uri="{FF2B5EF4-FFF2-40B4-BE49-F238E27FC236}">
                <a16:creationId xmlns:a16="http://schemas.microsoft.com/office/drawing/2014/main" id="{B144E817-0C6E-51BE-E8CB-9046655C6EB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17C93A-7350-48EF-A339-83A30EC428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54996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8">
            <a:extLst>
              <a:ext uri="{FF2B5EF4-FFF2-40B4-BE49-F238E27FC236}">
                <a16:creationId xmlns:a16="http://schemas.microsoft.com/office/drawing/2014/main" id="{FF76ADFC-7CAA-C0DE-F2EC-69CD00EFA65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These slides are designed to accompany </a:t>
            </a:r>
            <a:r>
              <a:rPr lang="en-US" i="1"/>
              <a:t>Software Engineering: A Practitioner’s Approach, 8/e </a:t>
            </a:r>
            <a:r>
              <a:rPr lang="en-US"/>
              <a:t>(McGraw-Hill, 2014) Slides copyright 2014 by Roger Pressman.</a:t>
            </a:r>
          </a:p>
        </p:txBody>
      </p:sp>
      <p:sp>
        <p:nvSpPr>
          <p:cNvPr id="4" name="Rectangle 69">
            <a:extLst>
              <a:ext uri="{FF2B5EF4-FFF2-40B4-BE49-F238E27FC236}">
                <a16:creationId xmlns:a16="http://schemas.microsoft.com/office/drawing/2014/main" id="{4CD40549-53C8-DDC2-E9D6-1164680EEB6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525040-FD71-4CE9-9E80-5D002EDBFC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65337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8">
            <a:extLst>
              <a:ext uri="{FF2B5EF4-FFF2-40B4-BE49-F238E27FC236}">
                <a16:creationId xmlns:a16="http://schemas.microsoft.com/office/drawing/2014/main" id="{48BFADCE-7A75-4D2A-B4FA-013A3299283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These slides are designed to accompany </a:t>
            </a:r>
            <a:r>
              <a:rPr lang="en-US" i="1"/>
              <a:t>Software Engineering: A Practitioner’s Approach, 8/e </a:t>
            </a:r>
            <a:r>
              <a:rPr lang="en-US"/>
              <a:t>(McGraw-Hill, 2014) Slides copyright 2014 by Roger Pressman.</a:t>
            </a:r>
          </a:p>
        </p:txBody>
      </p:sp>
      <p:sp>
        <p:nvSpPr>
          <p:cNvPr id="3" name="Rectangle 69">
            <a:extLst>
              <a:ext uri="{FF2B5EF4-FFF2-40B4-BE49-F238E27FC236}">
                <a16:creationId xmlns:a16="http://schemas.microsoft.com/office/drawing/2014/main" id="{AF12286B-3D08-4160-A3C6-92B25215248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5B944D-1BA8-4341-B05E-FE15861CA0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49994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8">
            <a:extLst>
              <a:ext uri="{FF2B5EF4-FFF2-40B4-BE49-F238E27FC236}">
                <a16:creationId xmlns:a16="http://schemas.microsoft.com/office/drawing/2014/main" id="{9B10F5AA-4AA4-BDF9-DAB9-E96B7AF2467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These slides are designed to accompany </a:t>
            </a:r>
            <a:r>
              <a:rPr lang="en-US" i="1"/>
              <a:t>Software Engineering: A Practitioner’s Approach, 8/e </a:t>
            </a:r>
            <a:r>
              <a:rPr lang="en-US"/>
              <a:t>(McGraw-Hill, 2014) Slides copyright 2014 by Roger Pressman.</a:t>
            </a:r>
          </a:p>
        </p:txBody>
      </p:sp>
      <p:sp>
        <p:nvSpPr>
          <p:cNvPr id="6" name="Rectangle 69">
            <a:extLst>
              <a:ext uri="{FF2B5EF4-FFF2-40B4-BE49-F238E27FC236}">
                <a16:creationId xmlns:a16="http://schemas.microsoft.com/office/drawing/2014/main" id="{3112C5C1-DC74-D4CF-F95E-33A873BE3FE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28F6D9-24BD-4CBC-B744-27CB1E099D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8569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E8AE9-BEC1-438B-A7C2-DAD175E81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B0C0B-7671-2FF8-71FE-3C44A6DEC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8B84E-F17F-5F4E-9C3A-A0117EF38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AE901-BD43-4666-A5C3-7394C0753022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0743A-F124-720B-1ACF-CAE2F7EB7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B1FC4-4466-C928-02B0-FEAF30442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2F98-4D40-4675-B28C-8F6760B8E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8297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8">
            <a:extLst>
              <a:ext uri="{FF2B5EF4-FFF2-40B4-BE49-F238E27FC236}">
                <a16:creationId xmlns:a16="http://schemas.microsoft.com/office/drawing/2014/main" id="{B4ED49CD-4B7A-535D-AED1-4ECBDE93E30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These slides are designed to accompany </a:t>
            </a:r>
            <a:r>
              <a:rPr lang="en-US" i="1"/>
              <a:t>Software Engineering: A Practitioner’s Approach, 8/e </a:t>
            </a:r>
            <a:r>
              <a:rPr lang="en-US"/>
              <a:t>(McGraw-Hill, 2014) Slides copyright 2014 by Roger Pressman.</a:t>
            </a:r>
          </a:p>
        </p:txBody>
      </p:sp>
      <p:sp>
        <p:nvSpPr>
          <p:cNvPr id="6" name="Rectangle 69">
            <a:extLst>
              <a:ext uri="{FF2B5EF4-FFF2-40B4-BE49-F238E27FC236}">
                <a16:creationId xmlns:a16="http://schemas.microsoft.com/office/drawing/2014/main" id="{DBEBFA9E-0FCE-C7C2-3893-22CE622AEB1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0BB266-41B0-40B6-9113-268D466DB6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07864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8">
            <a:extLst>
              <a:ext uri="{FF2B5EF4-FFF2-40B4-BE49-F238E27FC236}">
                <a16:creationId xmlns:a16="http://schemas.microsoft.com/office/drawing/2014/main" id="{153CBDF2-CBCF-317B-2655-4334ACB183F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These slides are designed to accompany </a:t>
            </a:r>
            <a:r>
              <a:rPr lang="en-US" i="1"/>
              <a:t>Software Engineering: A Practitioner’s Approach, 8/e </a:t>
            </a:r>
            <a:r>
              <a:rPr lang="en-US"/>
              <a:t>(McGraw-Hill, 2014) Slides copyright 2014 by Roger Pressman.</a:t>
            </a:r>
          </a:p>
        </p:txBody>
      </p:sp>
      <p:sp>
        <p:nvSpPr>
          <p:cNvPr id="5" name="Rectangle 69">
            <a:extLst>
              <a:ext uri="{FF2B5EF4-FFF2-40B4-BE49-F238E27FC236}">
                <a16:creationId xmlns:a16="http://schemas.microsoft.com/office/drawing/2014/main" id="{6782B33B-8ADE-F244-8B49-A9EDEA561D8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128A25-F634-4B13-B7F4-DA1C3BB562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42222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9400" y="990600"/>
            <a:ext cx="2514600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25600" y="990600"/>
            <a:ext cx="7340600" cy="5105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8">
            <a:extLst>
              <a:ext uri="{FF2B5EF4-FFF2-40B4-BE49-F238E27FC236}">
                <a16:creationId xmlns:a16="http://schemas.microsoft.com/office/drawing/2014/main" id="{CB86C5FA-24EB-9ED3-B95F-DA49CF8075B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These slides are designed to accompany </a:t>
            </a:r>
            <a:r>
              <a:rPr lang="en-US" i="1"/>
              <a:t>Software Engineering: A Practitioner’s Approach, 8/e </a:t>
            </a:r>
            <a:r>
              <a:rPr lang="en-US"/>
              <a:t>(McGraw-Hill, 2014) Slides copyright 2014 by Roger Pressman.</a:t>
            </a:r>
          </a:p>
        </p:txBody>
      </p:sp>
      <p:sp>
        <p:nvSpPr>
          <p:cNvPr id="5" name="Rectangle 69">
            <a:extLst>
              <a:ext uri="{FF2B5EF4-FFF2-40B4-BE49-F238E27FC236}">
                <a16:creationId xmlns:a16="http://schemas.microsoft.com/office/drawing/2014/main" id="{F8F31F8F-120E-FC59-E171-D54B353F5F8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53564C-8E51-4435-B33A-46232CF945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08297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C571B55B-B6B5-3011-6DD0-0F7DFB2D3590}"/>
              </a:ext>
            </a:extLst>
          </p:cNvPr>
          <p:cNvGrpSpPr>
            <a:grpSpLocks/>
          </p:cNvGrpSpPr>
          <p:nvPr/>
        </p:nvGrpSpPr>
        <p:grpSpPr bwMode="auto">
          <a:xfrm>
            <a:off x="-4233" y="1"/>
            <a:ext cx="12196233" cy="6867525"/>
            <a:chOff x="-2" y="0"/>
            <a:chExt cx="5762" cy="4326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41682F36-377E-6ACA-15FE-63AD372ABE4B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-2" y="0"/>
              <a:ext cx="5712" cy="4326"/>
              <a:chOff x="-2" y="0"/>
              <a:chExt cx="5712" cy="4326"/>
            </a:xfrm>
          </p:grpSpPr>
          <p:sp>
            <p:nvSpPr>
              <p:cNvPr id="8" name="Rectangle 4">
                <a:extLst>
                  <a:ext uri="{FF2B5EF4-FFF2-40B4-BE49-F238E27FC236}">
                    <a16:creationId xmlns:a16="http://schemas.microsoft.com/office/drawing/2014/main" id="{FDDDA638-82F7-7DDF-4145-2B62D9090F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" y="0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9" name="Rectangle 5">
                <a:extLst>
                  <a:ext uri="{FF2B5EF4-FFF2-40B4-BE49-F238E27FC236}">
                    <a16:creationId xmlns:a16="http://schemas.microsoft.com/office/drawing/2014/main" id="{0F1DD5E3-0D33-E5A6-F661-2641A23CF1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10" name="Rectangle 6">
                <a:extLst>
                  <a:ext uri="{FF2B5EF4-FFF2-40B4-BE49-F238E27FC236}">
                    <a16:creationId xmlns:a16="http://schemas.microsoft.com/office/drawing/2014/main" id="{E8594F38-2A2D-7921-60EA-4B7F9F00BA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11" name="Rectangle 7">
                <a:extLst>
                  <a:ext uri="{FF2B5EF4-FFF2-40B4-BE49-F238E27FC236}">
                    <a16:creationId xmlns:a16="http://schemas.microsoft.com/office/drawing/2014/main" id="{D5D185FA-28C5-632F-66AC-9A7A2EECF6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12" name="Rectangle 8">
                <a:extLst>
                  <a:ext uri="{FF2B5EF4-FFF2-40B4-BE49-F238E27FC236}">
                    <a16:creationId xmlns:a16="http://schemas.microsoft.com/office/drawing/2014/main" id="{9DC8C1EB-67F7-32D1-4D06-8885B6FBA6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13" name="Rectangle 9">
                <a:extLst>
                  <a:ext uri="{FF2B5EF4-FFF2-40B4-BE49-F238E27FC236}">
                    <a16:creationId xmlns:a16="http://schemas.microsoft.com/office/drawing/2014/main" id="{B01F6F8A-CC58-5364-AFAF-A2F43E0951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14" name="Rectangle 10">
                <a:extLst>
                  <a:ext uri="{FF2B5EF4-FFF2-40B4-BE49-F238E27FC236}">
                    <a16:creationId xmlns:a16="http://schemas.microsoft.com/office/drawing/2014/main" id="{9F710273-5BA0-4E48-A40A-192E7767D5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15" name="Rectangle 11">
                <a:extLst>
                  <a:ext uri="{FF2B5EF4-FFF2-40B4-BE49-F238E27FC236}">
                    <a16:creationId xmlns:a16="http://schemas.microsoft.com/office/drawing/2014/main" id="{46F3EB88-B08D-3A96-09CA-7DF1604B9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16" name="Rectangle 12">
                <a:extLst>
                  <a:ext uri="{FF2B5EF4-FFF2-40B4-BE49-F238E27FC236}">
                    <a16:creationId xmlns:a16="http://schemas.microsoft.com/office/drawing/2014/main" id="{F3C82D92-E3B4-2109-530D-0DE4095F9B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17" name="Rectangle 13">
                <a:extLst>
                  <a:ext uri="{FF2B5EF4-FFF2-40B4-BE49-F238E27FC236}">
                    <a16:creationId xmlns:a16="http://schemas.microsoft.com/office/drawing/2014/main" id="{96AEC549-1D63-6109-3AB6-2604F203D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18" name="Rectangle 14">
                <a:extLst>
                  <a:ext uri="{FF2B5EF4-FFF2-40B4-BE49-F238E27FC236}">
                    <a16:creationId xmlns:a16="http://schemas.microsoft.com/office/drawing/2014/main" id="{CC2E17D1-3A73-5D52-4C10-39681B1CDB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19" name="Rectangle 15">
                <a:extLst>
                  <a:ext uri="{FF2B5EF4-FFF2-40B4-BE49-F238E27FC236}">
                    <a16:creationId xmlns:a16="http://schemas.microsoft.com/office/drawing/2014/main" id="{36A93AD5-D339-8A83-5E49-31588D12C1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20" name="Rectangle 16">
                <a:extLst>
                  <a:ext uri="{FF2B5EF4-FFF2-40B4-BE49-F238E27FC236}">
                    <a16:creationId xmlns:a16="http://schemas.microsoft.com/office/drawing/2014/main" id="{B0F041B7-5BA9-1216-1CF8-49418C34E1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21" name="Rectangle 17">
                <a:extLst>
                  <a:ext uri="{FF2B5EF4-FFF2-40B4-BE49-F238E27FC236}">
                    <a16:creationId xmlns:a16="http://schemas.microsoft.com/office/drawing/2014/main" id="{99D504CB-39F7-419C-989E-BAFEA6330A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22" name="Rectangle 18">
                <a:extLst>
                  <a:ext uri="{FF2B5EF4-FFF2-40B4-BE49-F238E27FC236}">
                    <a16:creationId xmlns:a16="http://schemas.microsoft.com/office/drawing/2014/main" id="{0479B374-C76B-04CD-A0F7-3D304347F4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23" name="Rectangle 19">
                <a:extLst>
                  <a:ext uri="{FF2B5EF4-FFF2-40B4-BE49-F238E27FC236}">
                    <a16:creationId xmlns:a16="http://schemas.microsoft.com/office/drawing/2014/main" id="{D257564C-F3E2-E234-DF1C-E5CAC06FB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24" name="Rectangle 20">
                <a:extLst>
                  <a:ext uri="{FF2B5EF4-FFF2-40B4-BE49-F238E27FC236}">
                    <a16:creationId xmlns:a16="http://schemas.microsoft.com/office/drawing/2014/main" id="{A3F81D2C-26AB-1D7B-3772-34FA68FC89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25" name="Rectangle 21">
                <a:extLst>
                  <a:ext uri="{FF2B5EF4-FFF2-40B4-BE49-F238E27FC236}">
                    <a16:creationId xmlns:a16="http://schemas.microsoft.com/office/drawing/2014/main" id="{03560DD7-C66D-DCC7-0E2A-4038F356F7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26" name="Rectangle 22">
                <a:extLst>
                  <a:ext uri="{FF2B5EF4-FFF2-40B4-BE49-F238E27FC236}">
                    <a16:creationId xmlns:a16="http://schemas.microsoft.com/office/drawing/2014/main" id="{CD87242A-1A18-7CDC-E04F-A33C0B8C8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27" name="Rectangle 23">
                <a:extLst>
                  <a:ext uri="{FF2B5EF4-FFF2-40B4-BE49-F238E27FC236}">
                    <a16:creationId xmlns:a16="http://schemas.microsoft.com/office/drawing/2014/main" id="{560CABDB-2004-027D-AC56-81FA59C896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28" name="Rectangle 24">
                <a:extLst>
                  <a:ext uri="{FF2B5EF4-FFF2-40B4-BE49-F238E27FC236}">
                    <a16:creationId xmlns:a16="http://schemas.microsoft.com/office/drawing/2014/main" id="{F896D8BE-90A9-7F4A-E8A1-D76E07E069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29" name="Rectangle 25">
                <a:extLst>
                  <a:ext uri="{FF2B5EF4-FFF2-40B4-BE49-F238E27FC236}">
                    <a16:creationId xmlns:a16="http://schemas.microsoft.com/office/drawing/2014/main" id="{CB45638E-D517-26B0-C03A-A2A191FC1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30" name="Rectangle 26">
                <a:extLst>
                  <a:ext uri="{FF2B5EF4-FFF2-40B4-BE49-F238E27FC236}">
                    <a16:creationId xmlns:a16="http://schemas.microsoft.com/office/drawing/2014/main" id="{CD17B4E8-DE2F-EA6C-3794-DC7158F7BD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31" name="Rectangle 27">
                <a:extLst>
                  <a:ext uri="{FF2B5EF4-FFF2-40B4-BE49-F238E27FC236}">
                    <a16:creationId xmlns:a16="http://schemas.microsoft.com/office/drawing/2014/main" id="{195A859D-C5B9-A711-226F-6D5E6ACA37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32" name="Rectangle 28">
                <a:extLst>
                  <a:ext uri="{FF2B5EF4-FFF2-40B4-BE49-F238E27FC236}">
                    <a16:creationId xmlns:a16="http://schemas.microsoft.com/office/drawing/2014/main" id="{FD7B8AC7-BF17-9D61-27FF-B1EEAA2FD3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33" name="Rectangle 29">
                <a:extLst>
                  <a:ext uri="{FF2B5EF4-FFF2-40B4-BE49-F238E27FC236}">
                    <a16:creationId xmlns:a16="http://schemas.microsoft.com/office/drawing/2014/main" id="{EE538C5E-7440-C686-2D21-679E3934D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34" name="Rectangle 30">
                <a:extLst>
                  <a:ext uri="{FF2B5EF4-FFF2-40B4-BE49-F238E27FC236}">
                    <a16:creationId xmlns:a16="http://schemas.microsoft.com/office/drawing/2014/main" id="{D2B99BB7-6396-DC10-D718-978AD2B720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35" name="Rectangle 31">
                <a:extLst>
                  <a:ext uri="{FF2B5EF4-FFF2-40B4-BE49-F238E27FC236}">
                    <a16:creationId xmlns:a16="http://schemas.microsoft.com/office/drawing/2014/main" id="{C8FC05F6-FC3A-A207-08F7-3D86C4E12A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36" name="Rectangle 32">
                <a:extLst>
                  <a:ext uri="{FF2B5EF4-FFF2-40B4-BE49-F238E27FC236}">
                    <a16:creationId xmlns:a16="http://schemas.microsoft.com/office/drawing/2014/main" id="{19043C5A-AA5E-11DE-09B9-9E31A5C1F1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37" name="Rectangle 33">
                <a:extLst>
                  <a:ext uri="{FF2B5EF4-FFF2-40B4-BE49-F238E27FC236}">
                    <a16:creationId xmlns:a16="http://schemas.microsoft.com/office/drawing/2014/main" id="{82490539-CE05-C708-4E5A-4017CB44C7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38" name="Rectangle 34">
                <a:extLst>
                  <a:ext uri="{FF2B5EF4-FFF2-40B4-BE49-F238E27FC236}">
                    <a16:creationId xmlns:a16="http://schemas.microsoft.com/office/drawing/2014/main" id="{5BBAA7CE-1DBE-B614-931B-7BD4DD63B0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39" name="Rectangle 35">
                <a:extLst>
                  <a:ext uri="{FF2B5EF4-FFF2-40B4-BE49-F238E27FC236}">
                    <a16:creationId xmlns:a16="http://schemas.microsoft.com/office/drawing/2014/main" id="{C2B0F63E-4D49-B7FC-2B6C-EE46900AD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40" name="Rectangle 36">
                <a:extLst>
                  <a:ext uri="{FF2B5EF4-FFF2-40B4-BE49-F238E27FC236}">
                    <a16:creationId xmlns:a16="http://schemas.microsoft.com/office/drawing/2014/main" id="{D898C4F1-FF8C-5DF7-ACB8-18336E834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41" name="Rectangle 37">
                <a:extLst>
                  <a:ext uri="{FF2B5EF4-FFF2-40B4-BE49-F238E27FC236}">
                    <a16:creationId xmlns:a16="http://schemas.microsoft.com/office/drawing/2014/main" id="{D0F144D4-99F1-5C1B-6DAC-E2560617ED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42" name="Rectangle 38">
                <a:extLst>
                  <a:ext uri="{FF2B5EF4-FFF2-40B4-BE49-F238E27FC236}">
                    <a16:creationId xmlns:a16="http://schemas.microsoft.com/office/drawing/2014/main" id="{9956C2D0-BFA3-F7AE-BA39-8F2B706DB7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43" name="Rectangle 39">
                <a:extLst>
                  <a:ext uri="{FF2B5EF4-FFF2-40B4-BE49-F238E27FC236}">
                    <a16:creationId xmlns:a16="http://schemas.microsoft.com/office/drawing/2014/main" id="{CB87DAEB-DA75-06C0-110A-D1C5CB58AA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44" name="Rectangle 40">
                <a:extLst>
                  <a:ext uri="{FF2B5EF4-FFF2-40B4-BE49-F238E27FC236}">
                    <a16:creationId xmlns:a16="http://schemas.microsoft.com/office/drawing/2014/main" id="{173D2B57-50DB-4E5B-9729-4AAC58699D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45" name="Rectangle 41">
                <a:extLst>
                  <a:ext uri="{FF2B5EF4-FFF2-40B4-BE49-F238E27FC236}">
                    <a16:creationId xmlns:a16="http://schemas.microsoft.com/office/drawing/2014/main" id="{1541831F-07AE-2B89-4D62-3A7D4687F8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46" name="Rectangle 42">
                <a:extLst>
                  <a:ext uri="{FF2B5EF4-FFF2-40B4-BE49-F238E27FC236}">
                    <a16:creationId xmlns:a16="http://schemas.microsoft.com/office/drawing/2014/main" id="{FFFFD238-2D72-F862-C51B-5219C3115B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47" name="Rectangle 43">
                <a:extLst>
                  <a:ext uri="{FF2B5EF4-FFF2-40B4-BE49-F238E27FC236}">
                    <a16:creationId xmlns:a16="http://schemas.microsoft.com/office/drawing/2014/main" id="{AD512869-B009-B6E3-7418-186CC69883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48" name="Rectangle 44">
                <a:extLst>
                  <a:ext uri="{FF2B5EF4-FFF2-40B4-BE49-F238E27FC236}">
                    <a16:creationId xmlns:a16="http://schemas.microsoft.com/office/drawing/2014/main" id="{600D99B8-2A1F-02FC-059E-0E085A851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49" name="Rectangle 45">
                <a:extLst>
                  <a:ext uri="{FF2B5EF4-FFF2-40B4-BE49-F238E27FC236}">
                    <a16:creationId xmlns:a16="http://schemas.microsoft.com/office/drawing/2014/main" id="{560187FD-4B1B-7BE9-03C4-58D4534CA5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50" name="Rectangle 46">
                <a:extLst>
                  <a:ext uri="{FF2B5EF4-FFF2-40B4-BE49-F238E27FC236}">
                    <a16:creationId xmlns:a16="http://schemas.microsoft.com/office/drawing/2014/main" id="{2DA616FA-9526-3539-05B7-A9DF7B4FC5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51" name="Rectangle 47">
                <a:extLst>
                  <a:ext uri="{FF2B5EF4-FFF2-40B4-BE49-F238E27FC236}">
                    <a16:creationId xmlns:a16="http://schemas.microsoft.com/office/drawing/2014/main" id="{5016BC3A-626A-117B-B6C7-C708096ED6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52" name="Rectangle 48">
                <a:extLst>
                  <a:ext uri="{FF2B5EF4-FFF2-40B4-BE49-F238E27FC236}">
                    <a16:creationId xmlns:a16="http://schemas.microsoft.com/office/drawing/2014/main" id="{90C0DF25-00B7-949B-1F38-240DE884D6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53" name="Rectangle 49">
                <a:extLst>
                  <a:ext uri="{FF2B5EF4-FFF2-40B4-BE49-F238E27FC236}">
                    <a16:creationId xmlns:a16="http://schemas.microsoft.com/office/drawing/2014/main" id="{C3D26AF4-E964-A8CC-B6AE-D09084DFBA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54" name="Rectangle 50">
                <a:extLst>
                  <a:ext uri="{FF2B5EF4-FFF2-40B4-BE49-F238E27FC236}">
                    <a16:creationId xmlns:a16="http://schemas.microsoft.com/office/drawing/2014/main" id="{C60DFC3C-E03B-7613-A7BA-298162F6DD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55" name="Rectangle 51">
                <a:extLst>
                  <a:ext uri="{FF2B5EF4-FFF2-40B4-BE49-F238E27FC236}">
                    <a16:creationId xmlns:a16="http://schemas.microsoft.com/office/drawing/2014/main" id="{F308B234-BEB0-39B9-F8CE-A5EBF51715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56" name="Rectangle 52">
                <a:extLst>
                  <a:ext uri="{FF2B5EF4-FFF2-40B4-BE49-F238E27FC236}">
                    <a16:creationId xmlns:a16="http://schemas.microsoft.com/office/drawing/2014/main" id="{BFA1153C-2195-076B-243E-FD96930CB3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57" name="Rectangle 53">
                <a:extLst>
                  <a:ext uri="{FF2B5EF4-FFF2-40B4-BE49-F238E27FC236}">
                    <a16:creationId xmlns:a16="http://schemas.microsoft.com/office/drawing/2014/main" id="{5177B33E-3E70-0813-146B-5B5AE5F4E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58" name="Rectangle 54">
                <a:extLst>
                  <a:ext uri="{FF2B5EF4-FFF2-40B4-BE49-F238E27FC236}">
                    <a16:creationId xmlns:a16="http://schemas.microsoft.com/office/drawing/2014/main" id="{0CA9D75F-3CDB-5E6A-ACFD-1897FA96F5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59" name="Rectangle 55">
                <a:extLst>
                  <a:ext uri="{FF2B5EF4-FFF2-40B4-BE49-F238E27FC236}">
                    <a16:creationId xmlns:a16="http://schemas.microsoft.com/office/drawing/2014/main" id="{8CA472BC-3002-0E82-5697-ADFE16FF54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60" name="Rectangle 56">
                <a:extLst>
                  <a:ext uri="{FF2B5EF4-FFF2-40B4-BE49-F238E27FC236}">
                    <a16:creationId xmlns:a16="http://schemas.microsoft.com/office/drawing/2014/main" id="{C83CAEEE-0588-46A2-1B53-C77A73F8A2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61" name="Rectangle 57">
                <a:extLst>
                  <a:ext uri="{FF2B5EF4-FFF2-40B4-BE49-F238E27FC236}">
                    <a16:creationId xmlns:a16="http://schemas.microsoft.com/office/drawing/2014/main" id="{BDE95FE5-11FF-071A-23D0-5BCC8AEF7C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62" name="Rectangle 58">
                <a:extLst>
                  <a:ext uri="{FF2B5EF4-FFF2-40B4-BE49-F238E27FC236}">
                    <a16:creationId xmlns:a16="http://schemas.microsoft.com/office/drawing/2014/main" id="{CEAFDBAB-E752-C648-8A08-E6F6476D04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63" name="Rectangle 59">
                <a:extLst>
                  <a:ext uri="{FF2B5EF4-FFF2-40B4-BE49-F238E27FC236}">
                    <a16:creationId xmlns:a16="http://schemas.microsoft.com/office/drawing/2014/main" id="{A77F7A23-3B64-5310-1760-0833481552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64" name="Rectangle 60">
                <a:extLst>
                  <a:ext uri="{FF2B5EF4-FFF2-40B4-BE49-F238E27FC236}">
                    <a16:creationId xmlns:a16="http://schemas.microsoft.com/office/drawing/2014/main" id="{B15237B2-CA74-E2C0-7AAC-6FAFF2A673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65" name="Rectangle 61">
                <a:extLst>
                  <a:ext uri="{FF2B5EF4-FFF2-40B4-BE49-F238E27FC236}">
                    <a16:creationId xmlns:a16="http://schemas.microsoft.com/office/drawing/2014/main" id="{6101E1A9-70C1-A4EB-25BA-9C63C2874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66" name="Rectangle 62">
                <a:extLst>
                  <a:ext uri="{FF2B5EF4-FFF2-40B4-BE49-F238E27FC236}">
                    <a16:creationId xmlns:a16="http://schemas.microsoft.com/office/drawing/2014/main" id="{AB1348ED-137F-D715-7ECE-897977300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67" name="Rectangle 63">
                <a:extLst>
                  <a:ext uri="{FF2B5EF4-FFF2-40B4-BE49-F238E27FC236}">
                    <a16:creationId xmlns:a16="http://schemas.microsoft.com/office/drawing/2014/main" id="{D3CB4854-0CC3-1402-E7AD-2065113BEB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pitchFamily="-128" charset="-128"/>
                </a:endParaRPr>
              </a:p>
            </p:txBody>
          </p:sp>
        </p:grpSp>
        <p:sp>
          <p:nvSpPr>
            <p:cNvPr id="6" name="Rectangle 64">
              <a:extLst>
                <a:ext uri="{FF2B5EF4-FFF2-40B4-BE49-F238E27FC236}">
                  <a16:creationId xmlns:a16="http://schemas.microsoft.com/office/drawing/2014/main" id="{7C56D3D7-8451-81CC-5076-646D870A0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" y="0"/>
              <a:ext cx="5331" cy="432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7" name="Rectangle 65">
              <a:extLst>
                <a:ext uri="{FF2B5EF4-FFF2-40B4-BE49-F238E27FC236}">
                  <a16:creationId xmlns:a16="http://schemas.microsoft.com/office/drawing/2014/main" id="{1470C8FE-DD48-7148-D081-030A78EBC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0" cy="321"/>
            </a:xfrm>
            <a:prstGeom prst="rect">
              <a:avLst/>
            </a:prstGeom>
            <a:solidFill>
              <a:schemeClr val="hlink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pitchFamily="-128" charset="-128"/>
              </a:endParaRPr>
            </a:p>
          </p:txBody>
        </p:sp>
      </p:grpSp>
      <p:sp>
        <p:nvSpPr>
          <p:cNvPr id="68" name="Rectangle 66">
            <a:extLst>
              <a:ext uri="{FF2B5EF4-FFF2-40B4-BE49-F238E27FC236}">
                <a16:creationId xmlns:a16="http://schemas.microsoft.com/office/drawing/2014/main" id="{97655AA5-AC72-BC74-EB72-D139440AD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3601" y="2590800"/>
            <a:ext cx="6523567" cy="76200"/>
          </a:xfrm>
          <a:prstGeom prst="rect">
            <a:avLst/>
          </a:prstGeom>
          <a:solidFill>
            <a:schemeClr val="hlink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AU" sz="1800">
              <a:latin typeface="Helvetica" pitchFamily="-128" charset="0"/>
              <a:ea typeface="ＭＳ Ｐゴシック" pitchFamily="-128" charset="-128"/>
            </a:endParaRPr>
          </a:p>
        </p:txBody>
      </p:sp>
      <p:sp>
        <p:nvSpPr>
          <p:cNvPr id="6211" name="Rectangle 67"/>
          <p:cNvSpPr>
            <a:spLocks noGrp="1" noChangeArrowheads="1"/>
          </p:cNvSpPr>
          <p:nvPr>
            <p:ph type="ctrTitle" sz="quarter"/>
          </p:nvPr>
        </p:nvSpPr>
        <p:spPr>
          <a:xfrm>
            <a:off x="1039285" y="1447800"/>
            <a:ext cx="10238316" cy="108108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212" name="Rectangle 6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61517" y="2860676"/>
            <a:ext cx="5916083" cy="3114675"/>
          </a:xfrm>
        </p:spPr>
        <p:txBody>
          <a:bodyPr/>
          <a:lstStyle>
            <a:lvl1pPr marL="0" indent="0">
              <a:buFont typeface="Wingdings" pitchFamily="-128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Rectangle 69">
            <a:extLst>
              <a:ext uri="{FF2B5EF4-FFF2-40B4-BE49-F238E27FC236}">
                <a16:creationId xmlns:a16="http://schemas.microsoft.com/office/drawing/2014/main" id="{86EF6039-4E98-48E1-62A0-AF7D0FC6DC1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  <a:ea typeface="ＭＳ Ｐゴシック" pitchFamily="-12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" name="Rectangle 70">
            <a:extLst>
              <a:ext uri="{FF2B5EF4-FFF2-40B4-BE49-F238E27FC236}">
                <a16:creationId xmlns:a16="http://schemas.microsoft.com/office/drawing/2014/main" id="{E8C5F67C-4795-125F-B59E-2A7B3A42A2D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" name="Rectangle 71">
            <a:extLst>
              <a:ext uri="{FF2B5EF4-FFF2-40B4-BE49-F238E27FC236}">
                <a16:creationId xmlns:a16="http://schemas.microsoft.com/office/drawing/2014/main" id="{0D2E4359-4CF9-4005-93C6-6CD3292005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 sz="1400"/>
            </a:lvl1pPr>
          </a:lstStyle>
          <a:p>
            <a:fld id="{604086A9-E870-4E47-93F9-4A087E6643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41636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8">
            <a:extLst>
              <a:ext uri="{FF2B5EF4-FFF2-40B4-BE49-F238E27FC236}">
                <a16:creationId xmlns:a16="http://schemas.microsoft.com/office/drawing/2014/main" id="{2B26D044-1117-024E-F689-3868422267C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These slides are designed to accompany </a:t>
            </a:r>
            <a:r>
              <a:rPr lang="en-US" i="1"/>
              <a:t>Software Engineering: A Practitioner’s Approach, 8/e </a:t>
            </a:r>
            <a:r>
              <a:rPr lang="en-US"/>
              <a:t>(McGraw-Hill, 2014). Slides copyright 2014 by Roger Pressman.</a:t>
            </a:r>
          </a:p>
        </p:txBody>
      </p:sp>
      <p:sp>
        <p:nvSpPr>
          <p:cNvPr id="5" name="Rectangle 69">
            <a:extLst>
              <a:ext uri="{FF2B5EF4-FFF2-40B4-BE49-F238E27FC236}">
                <a16:creationId xmlns:a16="http://schemas.microsoft.com/office/drawing/2014/main" id="{90BCA768-F6AF-4A8A-AB8A-3DBCC0445AC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10A127-4F99-4D53-9672-6D999E8588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1204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8">
            <a:extLst>
              <a:ext uri="{FF2B5EF4-FFF2-40B4-BE49-F238E27FC236}">
                <a16:creationId xmlns:a16="http://schemas.microsoft.com/office/drawing/2014/main" id="{1DCD03DD-619E-6FAA-BAB7-3978D5211FF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These slides are designed to accompany </a:t>
            </a:r>
            <a:r>
              <a:rPr lang="en-US" i="1"/>
              <a:t>Software Engineering: A Practitioner’s Approach, 8/e </a:t>
            </a:r>
            <a:r>
              <a:rPr lang="en-US"/>
              <a:t>(McGraw-Hill, 2014). Slides copyright 2014 by Roger Pressman.</a:t>
            </a:r>
          </a:p>
        </p:txBody>
      </p:sp>
      <p:sp>
        <p:nvSpPr>
          <p:cNvPr id="5" name="Rectangle 69">
            <a:extLst>
              <a:ext uri="{FF2B5EF4-FFF2-40B4-BE49-F238E27FC236}">
                <a16:creationId xmlns:a16="http://schemas.microsoft.com/office/drawing/2014/main" id="{C6F7963B-CD51-AF27-FE92-299C7245E20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ECCB92-106D-478A-B39E-CC45AF6FB8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73371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38400" y="1905000"/>
            <a:ext cx="4521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62800" y="1905000"/>
            <a:ext cx="4521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8">
            <a:extLst>
              <a:ext uri="{FF2B5EF4-FFF2-40B4-BE49-F238E27FC236}">
                <a16:creationId xmlns:a16="http://schemas.microsoft.com/office/drawing/2014/main" id="{DDF01C72-7172-7369-F9C7-EBA9CF70DD2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These slides are designed to accompany </a:t>
            </a:r>
            <a:r>
              <a:rPr lang="en-US" i="1"/>
              <a:t>Software Engineering: A Practitioner’s Approach, 8/e </a:t>
            </a:r>
            <a:r>
              <a:rPr lang="en-US"/>
              <a:t>(McGraw-Hill, 2014). Slides copyright 2014 by Roger Pressman.</a:t>
            </a:r>
          </a:p>
        </p:txBody>
      </p:sp>
      <p:sp>
        <p:nvSpPr>
          <p:cNvPr id="6" name="Rectangle 69">
            <a:extLst>
              <a:ext uri="{FF2B5EF4-FFF2-40B4-BE49-F238E27FC236}">
                <a16:creationId xmlns:a16="http://schemas.microsoft.com/office/drawing/2014/main" id="{4BA9F1E1-DAEB-6E43-3991-7962565FD02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6D3191-7973-47C5-96DB-6CFECF0522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293942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8">
            <a:extLst>
              <a:ext uri="{FF2B5EF4-FFF2-40B4-BE49-F238E27FC236}">
                <a16:creationId xmlns:a16="http://schemas.microsoft.com/office/drawing/2014/main" id="{4A648F97-29DB-4DD2-12B2-6ECF6449646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These slides are designed to accompany </a:t>
            </a:r>
            <a:r>
              <a:rPr lang="en-US" i="1"/>
              <a:t>Software Engineering: A Practitioner’s Approach, 8/e </a:t>
            </a:r>
            <a:r>
              <a:rPr lang="en-US"/>
              <a:t>(McGraw-Hill, 2014). Slides copyright 2014 by Roger Pressman.</a:t>
            </a:r>
          </a:p>
        </p:txBody>
      </p:sp>
      <p:sp>
        <p:nvSpPr>
          <p:cNvPr id="8" name="Rectangle 69">
            <a:extLst>
              <a:ext uri="{FF2B5EF4-FFF2-40B4-BE49-F238E27FC236}">
                <a16:creationId xmlns:a16="http://schemas.microsoft.com/office/drawing/2014/main" id="{43D0DCFC-F868-5731-6B58-D8D19DA4DCA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147E83-03A8-423D-8B26-9F067B22B2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82566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8">
            <a:extLst>
              <a:ext uri="{FF2B5EF4-FFF2-40B4-BE49-F238E27FC236}">
                <a16:creationId xmlns:a16="http://schemas.microsoft.com/office/drawing/2014/main" id="{87FCCCDD-FB93-C2A8-23A2-1D87AE3ACE0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These slides are designed to accompany </a:t>
            </a:r>
            <a:r>
              <a:rPr lang="en-US" i="1"/>
              <a:t>Software Engineering: A Practitioner’s Approach, 8/e </a:t>
            </a:r>
            <a:r>
              <a:rPr lang="en-US"/>
              <a:t>(McGraw-Hill, 2014). Slides copyright 2014 by Roger Pressman.</a:t>
            </a:r>
          </a:p>
        </p:txBody>
      </p:sp>
      <p:sp>
        <p:nvSpPr>
          <p:cNvPr id="4" name="Rectangle 69">
            <a:extLst>
              <a:ext uri="{FF2B5EF4-FFF2-40B4-BE49-F238E27FC236}">
                <a16:creationId xmlns:a16="http://schemas.microsoft.com/office/drawing/2014/main" id="{2A9BB02F-B470-94F7-9984-5F0CFEA3A34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EDE1C3-88C5-4B20-8D5A-B12B491AD4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20291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8">
            <a:extLst>
              <a:ext uri="{FF2B5EF4-FFF2-40B4-BE49-F238E27FC236}">
                <a16:creationId xmlns:a16="http://schemas.microsoft.com/office/drawing/2014/main" id="{F7B5535B-F4BA-5358-5061-86E51746293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These slides are designed to accompany </a:t>
            </a:r>
            <a:r>
              <a:rPr lang="en-US" i="1"/>
              <a:t>Software Engineering: A Practitioner’s Approach, 8/e </a:t>
            </a:r>
            <a:r>
              <a:rPr lang="en-US"/>
              <a:t>(McGraw-Hill, 2014). Slides copyright 2014 by Roger Pressman.</a:t>
            </a:r>
          </a:p>
        </p:txBody>
      </p:sp>
      <p:sp>
        <p:nvSpPr>
          <p:cNvPr id="3" name="Rectangle 69">
            <a:extLst>
              <a:ext uri="{FF2B5EF4-FFF2-40B4-BE49-F238E27FC236}">
                <a16:creationId xmlns:a16="http://schemas.microsoft.com/office/drawing/2014/main" id="{7A7E224C-5BBD-3423-F68C-8F5ED4BD182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BB1165-3AB5-4E4F-A703-034D57FB48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1055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3BAB7-FFD4-0662-5EE7-6186692E9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F41C0-E982-3460-8F82-41974A900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3551E-5810-690D-008C-2C3D5685D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AE901-BD43-4666-A5C3-7394C0753022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38ADA-7A10-D8DD-0290-FED2AF51E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3537B-D5D7-D525-44F4-79393D1C6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2F98-4D40-4675-B28C-8F6760B8E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66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8">
            <a:extLst>
              <a:ext uri="{FF2B5EF4-FFF2-40B4-BE49-F238E27FC236}">
                <a16:creationId xmlns:a16="http://schemas.microsoft.com/office/drawing/2014/main" id="{3060BF7D-C484-0297-398A-CE2D175C153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These slides are designed to accompany </a:t>
            </a:r>
            <a:r>
              <a:rPr lang="en-US" i="1"/>
              <a:t>Software Engineering: A Practitioner’s Approach, 8/e </a:t>
            </a:r>
            <a:r>
              <a:rPr lang="en-US"/>
              <a:t>(McGraw-Hill, 2014). Slides copyright 2014 by Roger Pressman.</a:t>
            </a:r>
          </a:p>
        </p:txBody>
      </p:sp>
      <p:sp>
        <p:nvSpPr>
          <p:cNvPr id="6" name="Rectangle 69">
            <a:extLst>
              <a:ext uri="{FF2B5EF4-FFF2-40B4-BE49-F238E27FC236}">
                <a16:creationId xmlns:a16="http://schemas.microsoft.com/office/drawing/2014/main" id="{C73602C9-7F6C-F2BD-2BBA-6A83248672D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507ED7-13C0-4466-A820-84538B39926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540825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8">
            <a:extLst>
              <a:ext uri="{FF2B5EF4-FFF2-40B4-BE49-F238E27FC236}">
                <a16:creationId xmlns:a16="http://schemas.microsoft.com/office/drawing/2014/main" id="{5010C398-3D1C-E3E6-CAF5-B10735B553D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These slides are designed to accompany </a:t>
            </a:r>
            <a:r>
              <a:rPr lang="en-US" i="1"/>
              <a:t>Software Engineering: A Practitioner’s Approach, 8/e </a:t>
            </a:r>
            <a:r>
              <a:rPr lang="en-US"/>
              <a:t>(McGraw-Hill, 2014). Slides copyright 2014 by Roger Pressman.</a:t>
            </a:r>
          </a:p>
        </p:txBody>
      </p:sp>
      <p:sp>
        <p:nvSpPr>
          <p:cNvPr id="6" name="Rectangle 69">
            <a:extLst>
              <a:ext uri="{FF2B5EF4-FFF2-40B4-BE49-F238E27FC236}">
                <a16:creationId xmlns:a16="http://schemas.microsoft.com/office/drawing/2014/main" id="{C337796F-E06E-1115-35C6-54CD87B3671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5805B5-D7C2-43FB-8662-6BE8E6A953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3743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8">
            <a:extLst>
              <a:ext uri="{FF2B5EF4-FFF2-40B4-BE49-F238E27FC236}">
                <a16:creationId xmlns:a16="http://schemas.microsoft.com/office/drawing/2014/main" id="{684E95DF-DD20-985D-141E-060169D43EF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These slides are designed to accompany </a:t>
            </a:r>
            <a:r>
              <a:rPr lang="en-US" i="1"/>
              <a:t>Software Engineering: A Practitioner’s Approach, 8/e </a:t>
            </a:r>
            <a:r>
              <a:rPr lang="en-US"/>
              <a:t>(McGraw-Hill, 2014). Slides copyright 2014 by Roger Pressman.</a:t>
            </a:r>
          </a:p>
        </p:txBody>
      </p:sp>
      <p:sp>
        <p:nvSpPr>
          <p:cNvPr id="5" name="Rectangle 69">
            <a:extLst>
              <a:ext uri="{FF2B5EF4-FFF2-40B4-BE49-F238E27FC236}">
                <a16:creationId xmlns:a16="http://schemas.microsoft.com/office/drawing/2014/main" id="{F6413A92-96E6-FEAE-480D-97C1906AF38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0D6D0D-CA49-4AB9-8829-9C93B70515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66429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9400" y="990600"/>
            <a:ext cx="2514600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25600" y="990600"/>
            <a:ext cx="7340600" cy="5105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8">
            <a:extLst>
              <a:ext uri="{FF2B5EF4-FFF2-40B4-BE49-F238E27FC236}">
                <a16:creationId xmlns:a16="http://schemas.microsoft.com/office/drawing/2014/main" id="{05C29F44-F0BF-DE36-5641-F4C8FBA0237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These slides are designed to accompany </a:t>
            </a:r>
            <a:r>
              <a:rPr lang="en-US" i="1"/>
              <a:t>Software Engineering: A Practitioner’s Approach, 8/e </a:t>
            </a:r>
            <a:r>
              <a:rPr lang="en-US"/>
              <a:t>(McGraw-Hill, 2014). Slides copyright 2014 by Roger Pressman.</a:t>
            </a:r>
          </a:p>
        </p:txBody>
      </p:sp>
      <p:sp>
        <p:nvSpPr>
          <p:cNvPr id="5" name="Rectangle 69">
            <a:extLst>
              <a:ext uri="{FF2B5EF4-FFF2-40B4-BE49-F238E27FC236}">
                <a16:creationId xmlns:a16="http://schemas.microsoft.com/office/drawing/2014/main" id="{03B271F3-A538-39BD-58F7-4403890D92C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D521E7-8FA9-4D1A-BE11-F1C4119300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23103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4464006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0648241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638583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917" y="1068388"/>
            <a:ext cx="5585883" cy="5789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068388"/>
            <a:ext cx="5588000" cy="5789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564099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740653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25483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0B04D-4B75-4FB3-8428-7BA3CF79D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5FBEC-D28A-3C60-C0C8-2FF3F3F87F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097C10-573B-DF76-96D6-9C3172541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9AD8F-9A65-206B-9DD4-47DC38410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AE901-BD43-4666-A5C3-7394C0753022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42233-9CF8-1207-E119-905341E75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C314A-A228-8664-AC2C-8760B1847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2F98-4D40-4675-B28C-8F6760B8E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19945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031346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398190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911796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37679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228600"/>
            <a:ext cx="3048000" cy="6629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228600"/>
            <a:ext cx="8940800" cy="6629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6987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88465-304D-0910-3F4B-BCD2D238D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9A3AE-5E7F-3A83-16F9-910723784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8D239F-9AC9-B8A0-2F0C-52768FF8E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4A4B37-CBD8-3947-740A-81F87B12AC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1EE852-F38D-E490-91DD-1798491D86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C361B8-25F3-74D5-7456-D556EDA17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AE901-BD43-4666-A5C3-7394C0753022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CBE5AA-6869-4939-5617-17E7F89D5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7345CB-2E81-96A7-30A0-8F190F53C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2F98-4D40-4675-B28C-8F6760B8E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47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F5A64-8D84-0E81-2281-FF7998B01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F25CB2-E06A-6CAD-2091-DC70B2608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AE901-BD43-4666-A5C3-7394C0753022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6DA390-796C-0750-19B6-9AAB7194D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87F821-BE59-3C6C-75CC-ED1509E78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2F98-4D40-4675-B28C-8F6760B8E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442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BA32C2-D1BF-4683-3C44-FF5353B92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AE901-BD43-4666-A5C3-7394C0753022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CA5787-ED0A-0CB7-E75C-533FC0869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B4B494-4C77-3773-6A86-EE0CBDCB9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2F98-4D40-4675-B28C-8F6760B8E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74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E2FBD-B992-8FAD-AA28-A28550299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A9E38-5956-9484-FB77-68345503B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8E160A-EC0E-D428-4676-A6DD26045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33EF93-9912-554C-7D2D-0916B8993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AE901-BD43-4666-A5C3-7394C0753022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06D564-0590-2858-A593-4E9331A7D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906636-A3C5-EAC6-A646-B7D8BDAFB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2F98-4D40-4675-B28C-8F6760B8E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08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B6E71-6089-AE7C-ACD9-6AE1AE48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FC45A2-13AE-9B5E-6135-DB153BC235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8AEA9B-527E-DBE8-9B34-7111F9FF2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9E2A4F-F502-FC12-C446-EAB09A096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AE901-BD43-4666-A5C3-7394C0753022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18CB6-979F-DA7F-7CFB-85A97AE9C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820DF-AA99-116B-84D1-D602B71DE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2F98-4D40-4675-B28C-8F6760B8E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385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01B8F3-00AC-52A0-BC93-1FEF4B809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3CB62-692D-7B39-37FA-D0158E18C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B089A-A8B0-3B7D-11D8-FA29057375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AE901-BD43-4666-A5C3-7394C0753022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937FD-EEB2-3375-114A-D005B1B9F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BB5B4-F149-C4DC-99A8-585BCEE319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22F98-4D40-4675-B28C-8F6760B8E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84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9899A7F2-B52D-4AED-3EBE-018F651B4B1B}"/>
              </a:ext>
            </a:extLst>
          </p:cNvPr>
          <p:cNvGrpSpPr>
            <a:grpSpLocks/>
          </p:cNvGrpSpPr>
          <p:nvPr/>
        </p:nvGrpSpPr>
        <p:grpSpPr bwMode="auto">
          <a:xfrm>
            <a:off x="1625600" y="-9525"/>
            <a:ext cx="10566400" cy="6867525"/>
            <a:chOff x="0" y="0"/>
            <a:chExt cx="5762" cy="4326"/>
          </a:xfrm>
        </p:grpSpPr>
        <p:sp>
          <p:nvSpPr>
            <p:cNvPr id="5123" name="Rectangle 3">
              <a:extLst>
                <a:ext uri="{FF2B5EF4-FFF2-40B4-BE49-F238E27FC236}">
                  <a16:creationId xmlns:a16="http://schemas.microsoft.com/office/drawing/2014/main" id="{D859F5E7-BD1E-D79F-9D9B-27178363440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24" name="Rectangle 4">
              <a:extLst>
                <a:ext uri="{FF2B5EF4-FFF2-40B4-BE49-F238E27FC236}">
                  <a16:creationId xmlns:a16="http://schemas.microsoft.com/office/drawing/2014/main" id="{B3EEFBC8-0687-D7B8-DDE9-3B4D9AD42E5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9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25" name="Rectangle 5">
              <a:extLst>
                <a:ext uri="{FF2B5EF4-FFF2-40B4-BE49-F238E27FC236}">
                  <a16:creationId xmlns:a16="http://schemas.microsoft.com/office/drawing/2014/main" id="{D95CAED5-C62A-FB9D-8F9D-EBD946B4658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9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26" name="Rectangle 6">
              <a:extLst>
                <a:ext uri="{FF2B5EF4-FFF2-40B4-BE49-F238E27FC236}">
                  <a16:creationId xmlns:a16="http://schemas.microsoft.com/office/drawing/2014/main" id="{F8D65B22-C5D3-B5C1-5D68-6DE250E9E28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89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27" name="Rectangle 7">
              <a:extLst>
                <a:ext uri="{FF2B5EF4-FFF2-40B4-BE49-F238E27FC236}">
                  <a16:creationId xmlns:a16="http://schemas.microsoft.com/office/drawing/2014/main" id="{255376AA-C009-9B8D-CE69-B291F8B962E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84" y="6"/>
              <a:ext cx="46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28" name="Rectangle 8">
              <a:extLst>
                <a:ext uri="{FF2B5EF4-FFF2-40B4-BE49-F238E27FC236}">
                  <a16:creationId xmlns:a16="http://schemas.microsoft.com/office/drawing/2014/main" id="{3536B5C4-BC23-FF3A-5268-E2D3CD49769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80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29" name="Rectangle 9">
              <a:extLst>
                <a:ext uri="{FF2B5EF4-FFF2-40B4-BE49-F238E27FC236}">
                  <a16:creationId xmlns:a16="http://schemas.microsoft.com/office/drawing/2014/main" id="{5F9B946A-1E5B-F335-8961-71BC277729E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7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30" name="Rectangle 10">
              <a:extLst>
                <a:ext uri="{FF2B5EF4-FFF2-40B4-BE49-F238E27FC236}">
                  <a16:creationId xmlns:a16="http://schemas.microsoft.com/office/drawing/2014/main" id="{F36C1C69-4201-2230-A084-29BEBB05349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67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31" name="Rectangle 11">
              <a:extLst>
                <a:ext uri="{FF2B5EF4-FFF2-40B4-BE49-F238E27FC236}">
                  <a16:creationId xmlns:a16="http://schemas.microsoft.com/office/drawing/2014/main" id="{B340953A-0E8C-2A1C-30EB-CB7946BD018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76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32" name="Rectangle 12">
              <a:extLst>
                <a:ext uri="{FF2B5EF4-FFF2-40B4-BE49-F238E27FC236}">
                  <a16:creationId xmlns:a16="http://schemas.microsoft.com/office/drawing/2014/main" id="{04D61D69-2B4F-00C1-A455-DF90C003F37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865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33" name="Rectangle 13">
              <a:extLst>
                <a:ext uri="{FF2B5EF4-FFF2-40B4-BE49-F238E27FC236}">
                  <a16:creationId xmlns:a16="http://schemas.microsoft.com/office/drawing/2014/main" id="{F80E5F43-410E-36AA-1257-0C5458926C1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960" y="6"/>
              <a:ext cx="46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34" name="Rectangle 14">
              <a:extLst>
                <a:ext uri="{FF2B5EF4-FFF2-40B4-BE49-F238E27FC236}">
                  <a16:creationId xmlns:a16="http://schemas.microsoft.com/office/drawing/2014/main" id="{57AD92E0-1D7F-E89D-91FF-A82F401F22D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56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35" name="Rectangle 15">
              <a:extLst>
                <a:ext uri="{FF2B5EF4-FFF2-40B4-BE49-F238E27FC236}">
                  <a16:creationId xmlns:a16="http://schemas.microsoft.com/office/drawing/2014/main" id="{B6B389F4-8677-0B79-36B6-DBA47E13D1A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15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36" name="Rectangle 16">
              <a:extLst>
                <a:ext uri="{FF2B5EF4-FFF2-40B4-BE49-F238E27FC236}">
                  <a16:creationId xmlns:a16="http://schemas.microsoft.com/office/drawing/2014/main" id="{805DF4DD-0CB4-61D8-F0DC-F8C4E1C66EC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24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37" name="Rectangle 17">
              <a:extLst>
                <a:ext uri="{FF2B5EF4-FFF2-40B4-BE49-F238E27FC236}">
                  <a16:creationId xmlns:a16="http://schemas.microsoft.com/office/drawing/2014/main" id="{AB131741-2A7F-1D3E-569A-57A25432A2A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34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38" name="Rectangle 18">
              <a:extLst>
                <a:ext uri="{FF2B5EF4-FFF2-40B4-BE49-F238E27FC236}">
                  <a16:creationId xmlns:a16="http://schemas.microsoft.com/office/drawing/2014/main" id="{FBAE13FC-E3A4-EF2A-4D47-9A3CED25238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441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39" name="Rectangle 19">
              <a:extLst>
                <a:ext uri="{FF2B5EF4-FFF2-40B4-BE49-F238E27FC236}">
                  <a16:creationId xmlns:a16="http://schemas.microsoft.com/office/drawing/2014/main" id="{2C2FF348-A317-EEB2-5B7B-DF74F583991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36" y="6"/>
              <a:ext cx="46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40" name="Rectangle 20">
              <a:extLst>
                <a:ext uri="{FF2B5EF4-FFF2-40B4-BE49-F238E27FC236}">
                  <a16:creationId xmlns:a16="http://schemas.microsoft.com/office/drawing/2014/main" id="{9EAD94A8-84B9-03E8-5C94-FA683588C40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632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41" name="Rectangle 21">
              <a:extLst>
                <a:ext uri="{FF2B5EF4-FFF2-40B4-BE49-F238E27FC236}">
                  <a16:creationId xmlns:a16="http://schemas.microsoft.com/office/drawing/2014/main" id="{FEAFC619-54A6-9EB2-49C2-96618A5BA7B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72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42" name="Rectangle 22">
              <a:extLst>
                <a:ext uri="{FF2B5EF4-FFF2-40B4-BE49-F238E27FC236}">
                  <a16:creationId xmlns:a16="http://schemas.microsoft.com/office/drawing/2014/main" id="{757D800A-089A-E31C-6868-3FF511FAB7D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82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43" name="Rectangle 23">
              <a:extLst>
                <a:ext uri="{FF2B5EF4-FFF2-40B4-BE49-F238E27FC236}">
                  <a16:creationId xmlns:a16="http://schemas.microsoft.com/office/drawing/2014/main" id="{C4C66A53-2055-0C6D-D8DF-67E00440BE3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92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44" name="Rectangle 24">
              <a:extLst>
                <a:ext uri="{FF2B5EF4-FFF2-40B4-BE49-F238E27FC236}">
                  <a16:creationId xmlns:a16="http://schemas.microsoft.com/office/drawing/2014/main" id="{5F505C15-A532-7980-9EDD-2ABC2BC36AB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016" y="6"/>
              <a:ext cx="46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45" name="Rectangle 25">
              <a:extLst>
                <a:ext uri="{FF2B5EF4-FFF2-40B4-BE49-F238E27FC236}">
                  <a16:creationId xmlns:a16="http://schemas.microsoft.com/office/drawing/2014/main" id="{98824A7D-CCEB-6ED3-E5A5-E887B30BD96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112" y="6"/>
              <a:ext cx="46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46" name="Rectangle 26">
              <a:extLst>
                <a:ext uri="{FF2B5EF4-FFF2-40B4-BE49-F238E27FC236}">
                  <a16:creationId xmlns:a16="http://schemas.microsoft.com/office/drawing/2014/main" id="{B860136A-E73C-59F3-B91D-AEF8A31E096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20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47" name="Rectangle 27">
              <a:extLst>
                <a:ext uri="{FF2B5EF4-FFF2-40B4-BE49-F238E27FC236}">
                  <a16:creationId xmlns:a16="http://schemas.microsoft.com/office/drawing/2014/main" id="{5D613579-5A1F-51B7-A1D6-B0E91B8A637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30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48" name="Rectangle 28">
              <a:extLst>
                <a:ext uri="{FF2B5EF4-FFF2-40B4-BE49-F238E27FC236}">
                  <a16:creationId xmlns:a16="http://schemas.microsoft.com/office/drawing/2014/main" id="{8110E0AD-3555-DAAB-7FE8-9916597C798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40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49" name="Rectangle 29">
              <a:extLst>
                <a:ext uri="{FF2B5EF4-FFF2-40B4-BE49-F238E27FC236}">
                  <a16:creationId xmlns:a16="http://schemas.microsoft.com/office/drawing/2014/main" id="{AB783BE4-B031-8406-7B06-83E064B57DB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495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50" name="Rectangle 30">
              <a:extLst>
                <a:ext uri="{FF2B5EF4-FFF2-40B4-BE49-F238E27FC236}">
                  <a16:creationId xmlns:a16="http://schemas.microsoft.com/office/drawing/2014/main" id="{0F76D1B3-FF1B-7993-132D-CA1E3967F4E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592" y="6"/>
              <a:ext cx="46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51" name="Rectangle 31">
              <a:extLst>
                <a:ext uri="{FF2B5EF4-FFF2-40B4-BE49-F238E27FC236}">
                  <a16:creationId xmlns:a16="http://schemas.microsoft.com/office/drawing/2014/main" id="{0714ADF5-C423-5B6B-D4AF-A1214A4B979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688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52" name="Rectangle 32">
              <a:extLst>
                <a:ext uri="{FF2B5EF4-FFF2-40B4-BE49-F238E27FC236}">
                  <a16:creationId xmlns:a16="http://schemas.microsoft.com/office/drawing/2014/main" id="{74BBB36B-32D4-6B56-6D40-61F8097375B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78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53" name="Rectangle 33">
              <a:extLst>
                <a:ext uri="{FF2B5EF4-FFF2-40B4-BE49-F238E27FC236}">
                  <a16:creationId xmlns:a16="http://schemas.microsoft.com/office/drawing/2014/main" id="{5BE72FE5-CC03-FD8B-6FB0-818EAD43055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88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54" name="Rectangle 34">
              <a:extLst>
                <a:ext uri="{FF2B5EF4-FFF2-40B4-BE49-F238E27FC236}">
                  <a16:creationId xmlns:a16="http://schemas.microsoft.com/office/drawing/2014/main" id="{01683CD5-0E54-1F7D-0489-97A038FFCF4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97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55" name="Rectangle 35">
              <a:extLst>
                <a:ext uri="{FF2B5EF4-FFF2-40B4-BE49-F238E27FC236}">
                  <a16:creationId xmlns:a16="http://schemas.microsoft.com/office/drawing/2014/main" id="{5D415F01-0ED9-3A9D-3AC0-6921BEB3597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071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56" name="Rectangle 36">
              <a:extLst>
                <a:ext uri="{FF2B5EF4-FFF2-40B4-BE49-F238E27FC236}">
                  <a16:creationId xmlns:a16="http://schemas.microsoft.com/office/drawing/2014/main" id="{416AE75A-71E1-173B-C67E-B621F53FCAE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168" y="6"/>
              <a:ext cx="46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57" name="Rectangle 37">
              <a:extLst>
                <a:ext uri="{FF2B5EF4-FFF2-40B4-BE49-F238E27FC236}">
                  <a16:creationId xmlns:a16="http://schemas.microsoft.com/office/drawing/2014/main" id="{5E910E80-E4FD-B5F0-D958-71C47746985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264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58" name="Rectangle 38">
              <a:extLst>
                <a:ext uri="{FF2B5EF4-FFF2-40B4-BE49-F238E27FC236}">
                  <a16:creationId xmlns:a16="http://schemas.microsoft.com/office/drawing/2014/main" id="{35ED9E7C-3728-E345-44DC-A455BD3CE7A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36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59" name="Rectangle 39">
              <a:extLst>
                <a:ext uri="{FF2B5EF4-FFF2-40B4-BE49-F238E27FC236}">
                  <a16:creationId xmlns:a16="http://schemas.microsoft.com/office/drawing/2014/main" id="{32BFAFF3-C5B9-6BB3-0B76-318D6A269F7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45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60" name="Rectangle 40">
              <a:extLst>
                <a:ext uri="{FF2B5EF4-FFF2-40B4-BE49-F238E27FC236}">
                  <a16:creationId xmlns:a16="http://schemas.microsoft.com/office/drawing/2014/main" id="{5D4E5264-57E8-E9D8-C5A2-075CC6E7766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55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61" name="Rectangle 41">
              <a:extLst>
                <a:ext uri="{FF2B5EF4-FFF2-40B4-BE49-F238E27FC236}">
                  <a16:creationId xmlns:a16="http://schemas.microsoft.com/office/drawing/2014/main" id="{4C70630F-2038-9F0C-2AF6-03A6D9A6294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649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62" name="Rectangle 42">
              <a:extLst>
                <a:ext uri="{FF2B5EF4-FFF2-40B4-BE49-F238E27FC236}">
                  <a16:creationId xmlns:a16="http://schemas.microsoft.com/office/drawing/2014/main" id="{EA9C4938-02E1-9134-9AE8-AC64053764B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744" y="6"/>
              <a:ext cx="46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63" name="Rectangle 43">
              <a:extLst>
                <a:ext uri="{FF2B5EF4-FFF2-40B4-BE49-F238E27FC236}">
                  <a16:creationId xmlns:a16="http://schemas.microsoft.com/office/drawing/2014/main" id="{6F79D0FB-B507-7C04-BF6A-FD2B38BF277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840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64" name="Rectangle 44">
              <a:extLst>
                <a:ext uri="{FF2B5EF4-FFF2-40B4-BE49-F238E27FC236}">
                  <a16:creationId xmlns:a16="http://schemas.microsoft.com/office/drawing/2014/main" id="{ACCC4B1D-89DA-8EF9-8D8E-DC8402D8073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93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65" name="Rectangle 45">
              <a:extLst>
                <a:ext uri="{FF2B5EF4-FFF2-40B4-BE49-F238E27FC236}">
                  <a16:creationId xmlns:a16="http://schemas.microsoft.com/office/drawing/2014/main" id="{B07A1D5B-C956-5D9B-D2EE-71D316A2ADE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03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66" name="Rectangle 46">
              <a:extLst>
                <a:ext uri="{FF2B5EF4-FFF2-40B4-BE49-F238E27FC236}">
                  <a16:creationId xmlns:a16="http://schemas.microsoft.com/office/drawing/2014/main" id="{3819B6F5-0346-1315-78B2-09D562DAFB5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12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67" name="Rectangle 47">
              <a:extLst>
                <a:ext uri="{FF2B5EF4-FFF2-40B4-BE49-F238E27FC236}">
                  <a16:creationId xmlns:a16="http://schemas.microsoft.com/office/drawing/2014/main" id="{DD5C4093-A846-0664-71CD-B4420462EDD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225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68" name="Rectangle 48">
              <a:extLst>
                <a:ext uri="{FF2B5EF4-FFF2-40B4-BE49-F238E27FC236}">
                  <a16:creationId xmlns:a16="http://schemas.microsoft.com/office/drawing/2014/main" id="{67E8F066-D015-E098-ED55-2CE44C084C3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320" y="6"/>
              <a:ext cx="46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69" name="Rectangle 49">
              <a:extLst>
                <a:ext uri="{FF2B5EF4-FFF2-40B4-BE49-F238E27FC236}">
                  <a16:creationId xmlns:a16="http://schemas.microsoft.com/office/drawing/2014/main" id="{FB7EDCFC-D419-EE67-9838-51EFDF03D0C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416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70" name="Rectangle 50">
              <a:extLst>
                <a:ext uri="{FF2B5EF4-FFF2-40B4-BE49-F238E27FC236}">
                  <a16:creationId xmlns:a16="http://schemas.microsoft.com/office/drawing/2014/main" id="{95A6EDEF-143A-FFF5-CC12-78761A240AF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51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71" name="Rectangle 51">
              <a:extLst>
                <a:ext uri="{FF2B5EF4-FFF2-40B4-BE49-F238E27FC236}">
                  <a16:creationId xmlns:a16="http://schemas.microsoft.com/office/drawing/2014/main" id="{B5F80E68-36AD-20E8-1CCD-78B8B35AC4A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60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72" name="Rectangle 52">
              <a:extLst>
                <a:ext uri="{FF2B5EF4-FFF2-40B4-BE49-F238E27FC236}">
                  <a16:creationId xmlns:a16="http://schemas.microsoft.com/office/drawing/2014/main" id="{A8E5F15B-B991-CA91-2192-556D84962F1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70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73" name="Rectangle 53">
              <a:extLst>
                <a:ext uri="{FF2B5EF4-FFF2-40B4-BE49-F238E27FC236}">
                  <a16:creationId xmlns:a16="http://schemas.microsoft.com/office/drawing/2014/main" id="{1A9A49C4-88F3-D9D7-BA92-FC6BEEAD615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801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74" name="Rectangle 54">
              <a:extLst>
                <a:ext uri="{FF2B5EF4-FFF2-40B4-BE49-F238E27FC236}">
                  <a16:creationId xmlns:a16="http://schemas.microsoft.com/office/drawing/2014/main" id="{A700869A-23AB-D0A0-2E24-78B998609F0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896" y="6"/>
              <a:ext cx="46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75" name="Rectangle 55">
              <a:extLst>
                <a:ext uri="{FF2B5EF4-FFF2-40B4-BE49-F238E27FC236}">
                  <a16:creationId xmlns:a16="http://schemas.microsoft.com/office/drawing/2014/main" id="{06B8C894-6428-6AAC-AE8D-CDCFA765D94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992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76" name="Rectangle 56">
              <a:extLst>
                <a:ext uri="{FF2B5EF4-FFF2-40B4-BE49-F238E27FC236}">
                  <a16:creationId xmlns:a16="http://schemas.microsoft.com/office/drawing/2014/main" id="{005DA0FB-0797-1999-7EB7-1C56FE8AD81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08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77" name="Rectangle 57">
              <a:extLst>
                <a:ext uri="{FF2B5EF4-FFF2-40B4-BE49-F238E27FC236}">
                  <a16:creationId xmlns:a16="http://schemas.microsoft.com/office/drawing/2014/main" id="{7B7AA0AD-0FA6-E591-2E3B-4DF726B8690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18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78" name="Rectangle 58">
              <a:extLst>
                <a:ext uri="{FF2B5EF4-FFF2-40B4-BE49-F238E27FC236}">
                  <a16:creationId xmlns:a16="http://schemas.microsoft.com/office/drawing/2014/main" id="{B9059156-76F1-F788-331D-B54B6EAE295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28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79" name="Rectangle 59">
              <a:extLst>
                <a:ext uri="{FF2B5EF4-FFF2-40B4-BE49-F238E27FC236}">
                  <a16:creationId xmlns:a16="http://schemas.microsoft.com/office/drawing/2014/main" id="{C9105FEF-46A9-D347-8A99-A6A7245FA24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376" y="6"/>
              <a:ext cx="46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80" name="Rectangle 60">
              <a:extLst>
                <a:ext uri="{FF2B5EF4-FFF2-40B4-BE49-F238E27FC236}">
                  <a16:creationId xmlns:a16="http://schemas.microsoft.com/office/drawing/2014/main" id="{76AEDB9B-D2C0-AD7C-DEE7-B1BB914C7BB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472" y="6"/>
              <a:ext cx="46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81" name="Rectangle 61">
              <a:extLst>
                <a:ext uri="{FF2B5EF4-FFF2-40B4-BE49-F238E27FC236}">
                  <a16:creationId xmlns:a16="http://schemas.microsoft.com/office/drawing/2014/main" id="{F7B0F50B-04F1-320B-7BD4-0669C621A10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56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82" name="Rectangle 62">
              <a:extLst>
                <a:ext uri="{FF2B5EF4-FFF2-40B4-BE49-F238E27FC236}">
                  <a16:creationId xmlns:a16="http://schemas.microsoft.com/office/drawing/2014/main" id="{4D9A729F-D2CC-D24A-866C-FC8E7973129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66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83" name="Rectangle 63">
              <a:extLst>
                <a:ext uri="{FF2B5EF4-FFF2-40B4-BE49-F238E27FC236}">
                  <a16:creationId xmlns:a16="http://schemas.microsoft.com/office/drawing/2014/main" id="{024FE551-CF1A-CA72-96D2-8874CF1032C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31" y="0"/>
              <a:ext cx="5331" cy="432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84" name="Rectangle 64">
              <a:extLst>
                <a:ext uri="{FF2B5EF4-FFF2-40B4-BE49-F238E27FC236}">
                  <a16:creationId xmlns:a16="http://schemas.microsoft.com/office/drawing/2014/main" id="{0902B38F-4CAD-BA29-8C32-C4B7BBB66AD4}"/>
                </a:ext>
              </a:extLst>
            </p:cNvPr>
            <p:cNvSpPr>
              <a:spLocks noChangeArrowheads="1"/>
            </p:cNvSpPr>
            <p:nvPr/>
          </p:nvSpPr>
          <p:spPr bwMode="blackGray">
            <a:xfrm>
              <a:off x="0" y="1081"/>
              <a:ext cx="4378" cy="47"/>
            </a:xfrm>
            <a:prstGeom prst="rect">
              <a:avLst/>
            </a:prstGeom>
            <a:solidFill>
              <a:schemeClr val="hlink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pitchFamily="-128" charset="-128"/>
              </a:endParaRPr>
            </a:p>
          </p:txBody>
        </p:sp>
      </p:grpSp>
      <p:sp>
        <p:nvSpPr>
          <p:cNvPr id="1027" name="Rectangle 65">
            <a:extLst>
              <a:ext uri="{FF2B5EF4-FFF2-40B4-BE49-F238E27FC236}">
                <a16:creationId xmlns:a16="http://schemas.microsoft.com/office/drawing/2014/main" id="{72DCF88D-5E09-1CFA-D55C-77460899AF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625600" y="990601"/>
            <a:ext cx="8940800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66">
            <a:extLst>
              <a:ext uri="{FF2B5EF4-FFF2-40B4-BE49-F238E27FC236}">
                <a16:creationId xmlns:a16="http://schemas.microsoft.com/office/drawing/2014/main" id="{BA80B367-62D5-4DC6-BAE7-8030B6A730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38400" y="1905000"/>
            <a:ext cx="92456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188" name="Rectangle 68">
            <a:extLst>
              <a:ext uri="{FF2B5EF4-FFF2-40B4-BE49-F238E27FC236}">
                <a16:creationId xmlns:a16="http://schemas.microsoft.com/office/drawing/2014/main" id="{029D2709-A1FE-A0B0-2200-7491CBF654D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25600" y="6248400"/>
            <a:ext cx="731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000" dirty="0">
                <a:latin typeface="+mn-lt"/>
                <a:ea typeface="ＭＳ Ｐゴシック" pitchFamily="-128" charset="-128"/>
              </a:defRPr>
            </a:lvl1pPr>
          </a:lstStyle>
          <a:p>
            <a:pPr>
              <a:defRPr/>
            </a:pPr>
            <a:r>
              <a:rPr lang="en-US"/>
              <a:t>These slides are designed to accompany </a:t>
            </a:r>
            <a:r>
              <a:rPr lang="en-US" i="1"/>
              <a:t>Software Engineering: A Practitioner’s Approach, 8/e </a:t>
            </a:r>
            <a:r>
              <a:rPr lang="en-US"/>
              <a:t>(McGraw-Hill, 2014) Slides copyright 2014 by Roger Pressman.</a:t>
            </a:r>
          </a:p>
        </p:txBody>
      </p:sp>
      <p:sp>
        <p:nvSpPr>
          <p:cNvPr id="5189" name="Rectangle 69">
            <a:extLst>
              <a:ext uri="{FF2B5EF4-FFF2-40B4-BE49-F238E27FC236}">
                <a16:creationId xmlns:a16="http://schemas.microsoft.com/office/drawing/2014/main" id="{0F3C3C7A-1F13-5679-8561-CB4B3E5B5A7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058400" y="6248400"/>
            <a:ext cx="172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Helvetica" panose="020B0604020202020204" pitchFamily="34" charset="0"/>
              </a:defRPr>
            </a:lvl1pPr>
          </a:lstStyle>
          <a:p>
            <a:fld id="{381FB7D1-A3DE-4259-8653-C3BCB3272B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6316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itchFamily="-12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itchFamily="-12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itchFamily="-12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itchFamily="-12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itchFamily="-12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itchFamily="-12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itchFamily="-12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itchFamily="-12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3BFC47BC-05CB-96CE-B026-722796F5006C}"/>
              </a:ext>
            </a:extLst>
          </p:cNvPr>
          <p:cNvGrpSpPr>
            <a:grpSpLocks/>
          </p:cNvGrpSpPr>
          <p:nvPr/>
        </p:nvGrpSpPr>
        <p:grpSpPr bwMode="auto">
          <a:xfrm>
            <a:off x="1625600" y="-9525"/>
            <a:ext cx="10566400" cy="6867525"/>
            <a:chOff x="0" y="0"/>
            <a:chExt cx="5762" cy="4326"/>
          </a:xfrm>
        </p:grpSpPr>
        <p:sp>
          <p:nvSpPr>
            <p:cNvPr id="5123" name="Rectangle 3">
              <a:extLst>
                <a:ext uri="{FF2B5EF4-FFF2-40B4-BE49-F238E27FC236}">
                  <a16:creationId xmlns:a16="http://schemas.microsoft.com/office/drawing/2014/main" id="{6B5EC326-75BC-2BAD-2BFF-08AD0FEB72E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24" name="Rectangle 4">
              <a:extLst>
                <a:ext uri="{FF2B5EF4-FFF2-40B4-BE49-F238E27FC236}">
                  <a16:creationId xmlns:a16="http://schemas.microsoft.com/office/drawing/2014/main" id="{2473D0A6-6D1A-85E1-2815-B8E06497A77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9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25" name="Rectangle 5">
              <a:extLst>
                <a:ext uri="{FF2B5EF4-FFF2-40B4-BE49-F238E27FC236}">
                  <a16:creationId xmlns:a16="http://schemas.microsoft.com/office/drawing/2014/main" id="{E8791E16-C640-657C-9FBC-FD6A204BEDE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9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26" name="Rectangle 6">
              <a:extLst>
                <a:ext uri="{FF2B5EF4-FFF2-40B4-BE49-F238E27FC236}">
                  <a16:creationId xmlns:a16="http://schemas.microsoft.com/office/drawing/2014/main" id="{0C9C6E05-C973-DC60-4523-C277EC6FF7E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89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27" name="Rectangle 7">
              <a:extLst>
                <a:ext uri="{FF2B5EF4-FFF2-40B4-BE49-F238E27FC236}">
                  <a16:creationId xmlns:a16="http://schemas.microsoft.com/office/drawing/2014/main" id="{0879CDF7-D4DA-7629-838B-7434E389112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84" y="6"/>
              <a:ext cx="46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28" name="Rectangle 8">
              <a:extLst>
                <a:ext uri="{FF2B5EF4-FFF2-40B4-BE49-F238E27FC236}">
                  <a16:creationId xmlns:a16="http://schemas.microsoft.com/office/drawing/2014/main" id="{BD73F864-FD2A-DA5B-88F0-2C4E438266C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80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29" name="Rectangle 9">
              <a:extLst>
                <a:ext uri="{FF2B5EF4-FFF2-40B4-BE49-F238E27FC236}">
                  <a16:creationId xmlns:a16="http://schemas.microsoft.com/office/drawing/2014/main" id="{5EE76A6B-2BB9-03C8-2E6B-9D74F062E16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7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30" name="Rectangle 10">
              <a:extLst>
                <a:ext uri="{FF2B5EF4-FFF2-40B4-BE49-F238E27FC236}">
                  <a16:creationId xmlns:a16="http://schemas.microsoft.com/office/drawing/2014/main" id="{8418DE2E-AFCB-EB23-3D74-B90B390DA4C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67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31" name="Rectangle 11">
              <a:extLst>
                <a:ext uri="{FF2B5EF4-FFF2-40B4-BE49-F238E27FC236}">
                  <a16:creationId xmlns:a16="http://schemas.microsoft.com/office/drawing/2014/main" id="{DCA47DF9-3FA2-941B-B0AD-296E5AF6B31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76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32" name="Rectangle 12">
              <a:extLst>
                <a:ext uri="{FF2B5EF4-FFF2-40B4-BE49-F238E27FC236}">
                  <a16:creationId xmlns:a16="http://schemas.microsoft.com/office/drawing/2014/main" id="{8D7AD008-D59C-D076-0EF6-D990D778279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865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33" name="Rectangle 13">
              <a:extLst>
                <a:ext uri="{FF2B5EF4-FFF2-40B4-BE49-F238E27FC236}">
                  <a16:creationId xmlns:a16="http://schemas.microsoft.com/office/drawing/2014/main" id="{AFEF129A-8A0C-A91C-3077-732088A590E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960" y="6"/>
              <a:ext cx="46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34" name="Rectangle 14">
              <a:extLst>
                <a:ext uri="{FF2B5EF4-FFF2-40B4-BE49-F238E27FC236}">
                  <a16:creationId xmlns:a16="http://schemas.microsoft.com/office/drawing/2014/main" id="{22F4A2E3-3E6C-D189-92DB-1F531585883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56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35" name="Rectangle 15">
              <a:extLst>
                <a:ext uri="{FF2B5EF4-FFF2-40B4-BE49-F238E27FC236}">
                  <a16:creationId xmlns:a16="http://schemas.microsoft.com/office/drawing/2014/main" id="{FFD8EDFE-4FD4-17B5-68B7-96290BD33D4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15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36" name="Rectangle 16">
              <a:extLst>
                <a:ext uri="{FF2B5EF4-FFF2-40B4-BE49-F238E27FC236}">
                  <a16:creationId xmlns:a16="http://schemas.microsoft.com/office/drawing/2014/main" id="{9F78B031-9F8D-5D5C-45C3-D6A635A082A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24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37" name="Rectangle 17">
              <a:extLst>
                <a:ext uri="{FF2B5EF4-FFF2-40B4-BE49-F238E27FC236}">
                  <a16:creationId xmlns:a16="http://schemas.microsoft.com/office/drawing/2014/main" id="{E477AFFC-D12B-2AB3-8CAC-B61FECA03BF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34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38" name="Rectangle 18">
              <a:extLst>
                <a:ext uri="{FF2B5EF4-FFF2-40B4-BE49-F238E27FC236}">
                  <a16:creationId xmlns:a16="http://schemas.microsoft.com/office/drawing/2014/main" id="{D57BBE38-4456-A32A-A07D-A9B9C48CBA4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441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39" name="Rectangle 19">
              <a:extLst>
                <a:ext uri="{FF2B5EF4-FFF2-40B4-BE49-F238E27FC236}">
                  <a16:creationId xmlns:a16="http://schemas.microsoft.com/office/drawing/2014/main" id="{0636F4C7-1667-8ED7-915E-45437678720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36" y="6"/>
              <a:ext cx="46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40" name="Rectangle 20">
              <a:extLst>
                <a:ext uri="{FF2B5EF4-FFF2-40B4-BE49-F238E27FC236}">
                  <a16:creationId xmlns:a16="http://schemas.microsoft.com/office/drawing/2014/main" id="{C28EE82E-A030-637C-A4CF-3A66FF92D6B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632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41" name="Rectangle 21">
              <a:extLst>
                <a:ext uri="{FF2B5EF4-FFF2-40B4-BE49-F238E27FC236}">
                  <a16:creationId xmlns:a16="http://schemas.microsoft.com/office/drawing/2014/main" id="{B1E3568D-2C67-5AA1-0A11-0E2AB497CDC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72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42" name="Rectangle 22">
              <a:extLst>
                <a:ext uri="{FF2B5EF4-FFF2-40B4-BE49-F238E27FC236}">
                  <a16:creationId xmlns:a16="http://schemas.microsoft.com/office/drawing/2014/main" id="{6F09D746-7AB5-A381-B476-96D42C966F8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82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43" name="Rectangle 23">
              <a:extLst>
                <a:ext uri="{FF2B5EF4-FFF2-40B4-BE49-F238E27FC236}">
                  <a16:creationId xmlns:a16="http://schemas.microsoft.com/office/drawing/2014/main" id="{36B1CFE6-018E-ED14-E6E2-815FA46193B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92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44" name="Rectangle 24">
              <a:extLst>
                <a:ext uri="{FF2B5EF4-FFF2-40B4-BE49-F238E27FC236}">
                  <a16:creationId xmlns:a16="http://schemas.microsoft.com/office/drawing/2014/main" id="{9072C131-BD98-5A4F-0998-11FAF41B10E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016" y="6"/>
              <a:ext cx="46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45" name="Rectangle 25">
              <a:extLst>
                <a:ext uri="{FF2B5EF4-FFF2-40B4-BE49-F238E27FC236}">
                  <a16:creationId xmlns:a16="http://schemas.microsoft.com/office/drawing/2014/main" id="{014F1C13-E056-D174-E656-11AFD68EAE0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112" y="6"/>
              <a:ext cx="46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46" name="Rectangle 26">
              <a:extLst>
                <a:ext uri="{FF2B5EF4-FFF2-40B4-BE49-F238E27FC236}">
                  <a16:creationId xmlns:a16="http://schemas.microsoft.com/office/drawing/2014/main" id="{3B429404-D46C-5322-0E23-3668A02C015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20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47" name="Rectangle 27">
              <a:extLst>
                <a:ext uri="{FF2B5EF4-FFF2-40B4-BE49-F238E27FC236}">
                  <a16:creationId xmlns:a16="http://schemas.microsoft.com/office/drawing/2014/main" id="{8D8D315E-C26E-4314-6BFA-79EE5CED636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30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48" name="Rectangle 28">
              <a:extLst>
                <a:ext uri="{FF2B5EF4-FFF2-40B4-BE49-F238E27FC236}">
                  <a16:creationId xmlns:a16="http://schemas.microsoft.com/office/drawing/2014/main" id="{D26A5C9B-B233-859A-759B-BB94726B685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40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49" name="Rectangle 29">
              <a:extLst>
                <a:ext uri="{FF2B5EF4-FFF2-40B4-BE49-F238E27FC236}">
                  <a16:creationId xmlns:a16="http://schemas.microsoft.com/office/drawing/2014/main" id="{DB3F91CD-EB6C-BD45-27EE-4FDD1D9BB4B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495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50" name="Rectangle 30">
              <a:extLst>
                <a:ext uri="{FF2B5EF4-FFF2-40B4-BE49-F238E27FC236}">
                  <a16:creationId xmlns:a16="http://schemas.microsoft.com/office/drawing/2014/main" id="{2EEEE0A5-8F72-5E19-F539-B2D2059DE2D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592" y="6"/>
              <a:ext cx="46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51" name="Rectangle 31">
              <a:extLst>
                <a:ext uri="{FF2B5EF4-FFF2-40B4-BE49-F238E27FC236}">
                  <a16:creationId xmlns:a16="http://schemas.microsoft.com/office/drawing/2014/main" id="{84FF37DE-3316-6EF8-85FE-7B3602CB1AD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688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52" name="Rectangle 32">
              <a:extLst>
                <a:ext uri="{FF2B5EF4-FFF2-40B4-BE49-F238E27FC236}">
                  <a16:creationId xmlns:a16="http://schemas.microsoft.com/office/drawing/2014/main" id="{47071407-24D6-00D4-A799-5F8A077E971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78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53" name="Rectangle 33">
              <a:extLst>
                <a:ext uri="{FF2B5EF4-FFF2-40B4-BE49-F238E27FC236}">
                  <a16:creationId xmlns:a16="http://schemas.microsoft.com/office/drawing/2014/main" id="{967B87DD-D2F0-BAFC-4A91-E4383665483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88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54" name="Rectangle 34">
              <a:extLst>
                <a:ext uri="{FF2B5EF4-FFF2-40B4-BE49-F238E27FC236}">
                  <a16:creationId xmlns:a16="http://schemas.microsoft.com/office/drawing/2014/main" id="{5900D1A6-C06E-52E7-E8FF-A34E0D85D8E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97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55" name="Rectangle 35">
              <a:extLst>
                <a:ext uri="{FF2B5EF4-FFF2-40B4-BE49-F238E27FC236}">
                  <a16:creationId xmlns:a16="http://schemas.microsoft.com/office/drawing/2014/main" id="{8489FC18-8332-D7BC-2A13-667E123F824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071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56" name="Rectangle 36">
              <a:extLst>
                <a:ext uri="{FF2B5EF4-FFF2-40B4-BE49-F238E27FC236}">
                  <a16:creationId xmlns:a16="http://schemas.microsoft.com/office/drawing/2014/main" id="{B2F07E87-5165-C830-1D28-8EEBF7F0FE6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168" y="6"/>
              <a:ext cx="46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57" name="Rectangle 37">
              <a:extLst>
                <a:ext uri="{FF2B5EF4-FFF2-40B4-BE49-F238E27FC236}">
                  <a16:creationId xmlns:a16="http://schemas.microsoft.com/office/drawing/2014/main" id="{37B03A85-CDA5-5381-0775-4E09543F536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264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58" name="Rectangle 38">
              <a:extLst>
                <a:ext uri="{FF2B5EF4-FFF2-40B4-BE49-F238E27FC236}">
                  <a16:creationId xmlns:a16="http://schemas.microsoft.com/office/drawing/2014/main" id="{4420228A-3B5E-AAF0-A3B6-1AA2CEE6CBF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36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59" name="Rectangle 39">
              <a:extLst>
                <a:ext uri="{FF2B5EF4-FFF2-40B4-BE49-F238E27FC236}">
                  <a16:creationId xmlns:a16="http://schemas.microsoft.com/office/drawing/2014/main" id="{C0B1CDA2-762A-13C7-72FE-F1AE63A616B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45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60" name="Rectangle 40">
              <a:extLst>
                <a:ext uri="{FF2B5EF4-FFF2-40B4-BE49-F238E27FC236}">
                  <a16:creationId xmlns:a16="http://schemas.microsoft.com/office/drawing/2014/main" id="{6D62A1E3-93BA-B9C9-CA3B-616CC345383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55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61" name="Rectangle 41">
              <a:extLst>
                <a:ext uri="{FF2B5EF4-FFF2-40B4-BE49-F238E27FC236}">
                  <a16:creationId xmlns:a16="http://schemas.microsoft.com/office/drawing/2014/main" id="{A5B29947-F4B6-EB0C-BF66-F21BB344EF3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649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62" name="Rectangle 42">
              <a:extLst>
                <a:ext uri="{FF2B5EF4-FFF2-40B4-BE49-F238E27FC236}">
                  <a16:creationId xmlns:a16="http://schemas.microsoft.com/office/drawing/2014/main" id="{E44ED03F-477F-C0AA-DB39-328C0E59A6E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744" y="6"/>
              <a:ext cx="46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63" name="Rectangle 43">
              <a:extLst>
                <a:ext uri="{FF2B5EF4-FFF2-40B4-BE49-F238E27FC236}">
                  <a16:creationId xmlns:a16="http://schemas.microsoft.com/office/drawing/2014/main" id="{789CA79C-86EF-A0B3-BF88-A089E0AA881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840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64" name="Rectangle 44">
              <a:extLst>
                <a:ext uri="{FF2B5EF4-FFF2-40B4-BE49-F238E27FC236}">
                  <a16:creationId xmlns:a16="http://schemas.microsoft.com/office/drawing/2014/main" id="{80C0F9D8-3487-E0B1-B5F9-BBABF106794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93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65" name="Rectangle 45">
              <a:extLst>
                <a:ext uri="{FF2B5EF4-FFF2-40B4-BE49-F238E27FC236}">
                  <a16:creationId xmlns:a16="http://schemas.microsoft.com/office/drawing/2014/main" id="{7156ADC0-0EBD-EAA6-00AD-33FD44C42B1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03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66" name="Rectangle 46">
              <a:extLst>
                <a:ext uri="{FF2B5EF4-FFF2-40B4-BE49-F238E27FC236}">
                  <a16:creationId xmlns:a16="http://schemas.microsoft.com/office/drawing/2014/main" id="{8AE9DB4C-A60D-99AB-0E76-ED94080E33E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12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67" name="Rectangle 47">
              <a:extLst>
                <a:ext uri="{FF2B5EF4-FFF2-40B4-BE49-F238E27FC236}">
                  <a16:creationId xmlns:a16="http://schemas.microsoft.com/office/drawing/2014/main" id="{D35119C7-4E89-55AA-9F2F-42FF6F26BDF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225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68" name="Rectangle 48">
              <a:extLst>
                <a:ext uri="{FF2B5EF4-FFF2-40B4-BE49-F238E27FC236}">
                  <a16:creationId xmlns:a16="http://schemas.microsoft.com/office/drawing/2014/main" id="{4BE4E225-1430-CD82-AF0F-BB217832651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320" y="6"/>
              <a:ext cx="46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69" name="Rectangle 49">
              <a:extLst>
                <a:ext uri="{FF2B5EF4-FFF2-40B4-BE49-F238E27FC236}">
                  <a16:creationId xmlns:a16="http://schemas.microsoft.com/office/drawing/2014/main" id="{130BC9CE-D256-B81F-FC22-0007963ACA6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416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70" name="Rectangle 50">
              <a:extLst>
                <a:ext uri="{FF2B5EF4-FFF2-40B4-BE49-F238E27FC236}">
                  <a16:creationId xmlns:a16="http://schemas.microsoft.com/office/drawing/2014/main" id="{679FE58F-25F4-2D6F-F0E4-C0FD058372E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51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71" name="Rectangle 51">
              <a:extLst>
                <a:ext uri="{FF2B5EF4-FFF2-40B4-BE49-F238E27FC236}">
                  <a16:creationId xmlns:a16="http://schemas.microsoft.com/office/drawing/2014/main" id="{028984E7-0FBB-3DBC-E4C0-EEC0FB06E01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60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72" name="Rectangle 52">
              <a:extLst>
                <a:ext uri="{FF2B5EF4-FFF2-40B4-BE49-F238E27FC236}">
                  <a16:creationId xmlns:a16="http://schemas.microsoft.com/office/drawing/2014/main" id="{287B5DEB-5699-8094-9765-D4916822A3C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70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73" name="Rectangle 53">
              <a:extLst>
                <a:ext uri="{FF2B5EF4-FFF2-40B4-BE49-F238E27FC236}">
                  <a16:creationId xmlns:a16="http://schemas.microsoft.com/office/drawing/2014/main" id="{740EEA28-72E3-295E-21AA-4F5F2334E12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801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74" name="Rectangle 54">
              <a:extLst>
                <a:ext uri="{FF2B5EF4-FFF2-40B4-BE49-F238E27FC236}">
                  <a16:creationId xmlns:a16="http://schemas.microsoft.com/office/drawing/2014/main" id="{B5234D6A-6F4C-4030-58C4-393670E815F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896" y="6"/>
              <a:ext cx="46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75" name="Rectangle 55">
              <a:extLst>
                <a:ext uri="{FF2B5EF4-FFF2-40B4-BE49-F238E27FC236}">
                  <a16:creationId xmlns:a16="http://schemas.microsoft.com/office/drawing/2014/main" id="{1F8BDC21-94B8-DEF4-09E3-C804C0ECF51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992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76" name="Rectangle 56">
              <a:extLst>
                <a:ext uri="{FF2B5EF4-FFF2-40B4-BE49-F238E27FC236}">
                  <a16:creationId xmlns:a16="http://schemas.microsoft.com/office/drawing/2014/main" id="{EBD02F07-9B09-A1F5-DE5E-BDED1CCC35F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08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77" name="Rectangle 57">
              <a:extLst>
                <a:ext uri="{FF2B5EF4-FFF2-40B4-BE49-F238E27FC236}">
                  <a16:creationId xmlns:a16="http://schemas.microsoft.com/office/drawing/2014/main" id="{34AF5858-831C-390A-63AA-BF24684112A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18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78" name="Rectangle 58">
              <a:extLst>
                <a:ext uri="{FF2B5EF4-FFF2-40B4-BE49-F238E27FC236}">
                  <a16:creationId xmlns:a16="http://schemas.microsoft.com/office/drawing/2014/main" id="{20E08036-50F6-AB8B-844D-693638CAA88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28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79" name="Rectangle 59">
              <a:extLst>
                <a:ext uri="{FF2B5EF4-FFF2-40B4-BE49-F238E27FC236}">
                  <a16:creationId xmlns:a16="http://schemas.microsoft.com/office/drawing/2014/main" id="{2D981E54-C8CF-400E-57EE-97ACEB22B4C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376" y="6"/>
              <a:ext cx="46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80" name="Rectangle 60">
              <a:extLst>
                <a:ext uri="{FF2B5EF4-FFF2-40B4-BE49-F238E27FC236}">
                  <a16:creationId xmlns:a16="http://schemas.microsoft.com/office/drawing/2014/main" id="{5D7F7C04-7593-6BCF-8AAC-F6CF19744BC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472" y="6"/>
              <a:ext cx="46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81" name="Rectangle 61">
              <a:extLst>
                <a:ext uri="{FF2B5EF4-FFF2-40B4-BE49-F238E27FC236}">
                  <a16:creationId xmlns:a16="http://schemas.microsoft.com/office/drawing/2014/main" id="{B3EB8543-12AE-C363-A07E-A488E52A89C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56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82" name="Rectangle 62">
              <a:extLst>
                <a:ext uri="{FF2B5EF4-FFF2-40B4-BE49-F238E27FC236}">
                  <a16:creationId xmlns:a16="http://schemas.microsoft.com/office/drawing/2014/main" id="{37B9F2B2-3462-C1D2-C09E-07152CA8A97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66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83" name="Rectangle 63">
              <a:extLst>
                <a:ext uri="{FF2B5EF4-FFF2-40B4-BE49-F238E27FC236}">
                  <a16:creationId xmlns:a16="http://schemas.microsoft.com/office/drawing/2014/main" id="{8230B164-4997-B7F1-ACDC-2ED12592E8F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31" y="0"/>
              <a:ext cx="5331" cy="432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5184" name="Rectangle 64">
              <a:extLst>
                <a:ext uri="{FF2B5EF4-FFF2-40B4-BE49-F238E27FC236}">
                  <a16:creationId xmlns:a16="http://schemas.microsoft.com/office/drawing/2014/main" id="{1BD3D1D5-F222-D1EC-6439-8D18E2D55BEF}"/>
                </a:ext>
              </a:extLst>
            </p:cNvPr>
            <p:cNvSpPr>
              <a:spLocks noChangeArrowheads="1"/>
            </p:cNvSpPr>
            <p:nvPr/>
          </p:nvSpPr>
          <p:spPr bwMode="blackGray">
            <a:xfrm>
              <a:off x="0" y="1081"/>
              <a:ext cx="4378" cy="47"/>
            </a:xfrm>
            <a:prstGeom prst="rect">
              <a:avLst/>
            </a:prstGeom>
            <a:solidFill>
              <a:schemeClr val="hlink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pitchFamily="-128" charset="-128"/>
              </a:endParaRPr>
            </a:p>
          </p:txBody>
        </p:sp>
      </p:grpSp>
      <p:sp>
        <p:nvSpPr>
          <p:cNvPr id="1027" name="Rectangle 65">
            <a:extLst>
              <a:ext uri="{FF2B5EF4-FFF2-40B4-BE49-F238E27FC236}">
                <a16:creationId xmlns:a16="http://schemas.microsoft.com/office/drawing/2014/main" id="{2E7FC1B8-2A34-2E71-E422-DCBCA8899D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625600" y="990601"/>
            <a:ext cx="8940800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66">
            <a:extLst>
              <a:ext uri="{FF2B5EF4-FFF2-40B4-BE49-F238E27FC236}">
                <a16:creationId xmlns:a16="http://schemas.microsoft.com/office/drawing/2014/main" id="{597CBDF2-FBDE-9F80-382F-FB6F5FD064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38400" y="1905000"/>
            <a:ext cx="92456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188" name="Rectangle 68">
            <a:extLst>
              <a:ext uri="{FF2B5EF4-FFF2-40B4-BE49-F238E27FC236}">
                <a16:creationId xmlns:a16="http://schemas.microsoft.com/office/drawing/2014/main" id="{2F11E859-057B-C9C4-9509-32BDFD58E46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25600" y="6248400"/>
            <a:ext cx="731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000" dirty="0">
                <a:latin typeface="+mn-lt"/>
                <a:ea typeface="ＭＳ Ｐゴシック" pitchFamily="-128" charset="-128"/>
              </a:defRPr>
            </a:lvl1pPr>
          </a:lstStyle>
          <a:p>
            <a:pPr>
              <a:defRPr/>
            </a:pPr>
            <a:r>
              <a:rPr lang="en-US"/>
              <a:t>These slides are designed to accompany </a:t>
            </a:r>
            <a:r>
              <a:rPr lang="en-US" i="1"/>
              <a:t>Software Engineering: A Practitioner’s Approach, 8/e </a:t>
            </a:r>
            <a:r>
              <a:rPr lang="en-US"/>
              <a:t>(McGraw-Hill, 2014). Slides copyright 2014 by Roger Pressman.</a:t>
            </a:r>
          </a:p>
        </p:txBody>
      </p:sp>
      <p:sp>
        <p:nvSpPr>
          <p:cNvPr id="5189" name="Rectangle 69">
            <a:extLst>
              <a:ext uri="{FF2B5EF4-FFF2-40B4-BE49-F238E27FC236}">
                <a16:creationId xmlns:a16="http://schemas.microsoft.com/office/drawing/2014/main" id="{7C056054-2E78-AD4C-8900-58FC6C830F6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058400" y="6248400"/>
            <a:ext cx="172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Helvetica" panose="020B0604020202020204" pitchFamily="34" charset="0"/>
              </a:defRPr>
            </a:lvl1pPr>
          </a:lstStyle>
          <a:p>
            <a:fld id="{3884D56D-B7E9-4C12-AE6E-0A16EEE334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6741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itchFamily="-12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itchFamily="-12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itchFamily="-12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itchFamily="-12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itchFamily="-12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itchFamily="-12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itchFamily="-12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itchFamily="-12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436"/>
            </a:gs>
            <a:gs pos="100000">
              <a:srgbClr val="000CA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420B9EE5-2AF7-17EF-FBA4-8428E7EFCD02}"/>
              </a:ext>
            </a:extLst>
          </p:cNvPr>
          <p:cNvGrpSpPr>
            <a:grpSpLocks/>
          </p:cNvGrpSpPr>
          <p:nvPr/>
        </p:nvGrpSpPr>
        <p:grpSpPr bwMode="auto">
          <a:xfrm>
            <a:off x="0" y="742950"/>
            <a:ext cx="12177184" cy="152400"/>
            <a:chOff x="0" y="468"/>
            <a:chExt cx="5753" cy="96"/>
          </a:xfrm>
        </p:grpSpPr>
        <p:sp>
          <p:nvSpPr>
            <p:cNvPr id="1031" name="Rectangle 3">
              <a:extLst>
                <a:ext uri="{FF2B5EF4-FFF2-40B4-BE49-F238E27FC236}">
                  <a16:creationId xmlns:a16="http://schemas.microsoft.com/office/drawing/2014/main" id="{B7442B8F-512E-D2B6-E3BE-6FD814F18E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68"/>
              <a:ext cx="5753" cy="47"/>
            </a:xfrm>
            <a:prstGeom prst="rect">
              <a:avLst/>
            </a:prstGeom>
            <a:gradFill rotWithShape="0">
              <a:gsLst>
                <a:gs pos="0">
                  <a:srgbClr val="6E0040"/>
                </a:gs>
                <a:gs pos="50000">
                  <a:srgbClr val="DC0081"/>
                </a:gs>
                <a:gs pos="100000">
                  <a:srgbClr val="6E0040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/>
            </a:p>
          </p:txBody>
        </p:sp>
        <p:sp>
          <p:nvSpPr>
            <p:cNvPr id="1032" name="Rectangle 4">
              <a:extLst>
                <a:ext uri="{FF2B5EF4-FFF2-40B4-BE49-F238E27FC236}">
                  <a16:creationId xmlns:a16="http://schemas.microsoft.com/office/drawing/2014/main" id="{CEFF55B7-F310-20A0-CC28-878F9811A3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40"/>
              <a:ext cx="5753" cy="24"/>
            </a:xfrm>
            <a:prstGeom prst="rect">
              <a:avLst/>
            </a:prstGeom>
            <a:gradFill rotWithShape="0">
              <a:gsLst>
                <a:gs pos="0">
                  <a:srgbClr val="005275"/>
                </a:gs>
                <a:gs pos="50000">
                  <a:srgbClr val="0076A8"/>
                </a:gs>
                <a:gs pos="100000">
                  <a:srgbClr val="005275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/>
            </a:p>
          </p:txBody>
        </p:sp>
      </p:grpSp>
      <p:sp>
        <p:nvSpPr>
          <p:cNvPr id="1027" name="Rectangle 5">
            <a:extLst>
              <a:ext uri="{FF2B5EF4-FFF2-40B4-BE49-F238E27FC236}">
                <a16:creationId xmlns:a16="http://schemas.microsoft.com/office/drawing/2014/main" id="{AA681622-166C-46F0-1C00-862913839D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228600"/>
            <a:ext cx="1209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6">
            <a:extLst>
              <a:ext uri="{FF2B5EF4-FFF2-40B4-BE49-F238E27FC236}">
                <a16:creationId xmlns:a16="http://schemas.microsoft.com/office/drawing/2014/main" id="{ADA896DF-1466-5352-7DB3-94BB5AC04B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917" y="1068388"/>
            <a:ext cx="11377083" cy="5789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  <p:sp>
        <p:nvSpPr>
          <p:cNvPr id="1029" name="Text Box 7">
            <a:extLst>
              <a:ext uri="{FF2B5EF4-FFF2-40B4-BE49-F238E27FC236}">
                <a16:creationId xmlns:a16="http://schemas.microsoft.com/office/drawing/2014/main" id="{7D043622-FA7B-D03A-906A-88CB428DC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0" y="469900"/>
            <a:ext cx="1524000" cy="2746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200"/>
              <a:t>Slide 12.</a:t>
            </a:r>
            <a:fld id="{5001B87D-B441-46E9-BF82-1620AE70AF9F}" type="slidenum">
              <a:rPr lang="en-US" altLang="en-US" sz="1200" smtClean="0"/>
              <a:pPr>
                <a:spcBef>
                  <a:spcPct val="50000"/>
                </a:spcBef>
                <a:defRPr/>
              </a:pPr>
              <a:t>‹#›</a:t>
            </a:fld>
            <a:endParaRPr lang="en-US" altLang="en-US" sz="1200"/>
          </a:p>
        </p:txBody>
      </p:sp>
      <p:sp>
        <p:nvSpPr>
          <p:cNvPr id="1030" name="Text Box 8">
            <a:extLst>
              <a:ext uri="{FF2B5EF4-FFF2-40B4-BE49-F238E27FC236}">
                <a16:creationId xmlns:a16="http://schemas.microsoft.com/office/drawing/2014/main" id="{9B3E4BBD-77FA-7CE1-2539-597CA2588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1" y="6580189"/>
            <a:ext cx="2725874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1200"/>
              <a:t>© The McGraw-Hill Companies, 2002</a:t>
            </a:r>
          </a:p>
        </p:txBody>
      </p:sp>
    </p:spTree>
    <p:extLst>
      <p:ext uri="{BB962C8B-B14F-4D97-AF65-F5344CB8AC3E}">
        <p14:creationId xmlns:p14="http://schemas.microsoft.com/office/powerpoint/2010/main" val="155451157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FFFF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66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66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66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66"/>
          </a:solidFill>
          <a:latin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66"/>
          </a:solidFill>
          <a:latin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66"/>
          </a:solidFill>
          <a:latin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66"/>
          </a:solidFill>
          <a:latin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66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73A6"/>
        </a:buClr>
        <a:buSzPct val="65000"/>
        <a:buFont typeface="Monotype Sorts" pitchFamily="2" charset="2"/>
        <a:buChar char="l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00000"/>
        <a:buChar char="–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Char char="»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4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6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ational_Software_Architect" TargetMode="External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3C092-23BA-AEFC-B7A3-40B6BDA3C0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186369-07FF-460B-15D6-A9B15F2AA9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741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5BCF07-5E3F-81AB-F724-DB84D0F771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Helvetica"/>
              </a:rPr>
              <a:t>These slides are designed to accompany </a:t>
            </a:r>
            <a:r>
              <a:rPr lang="en-US" i="1">
                <a:solidFill>
                  <a:srgbClr val="000000"/>
                </a:solidFill>
                <a:latin typeface="Helvetica"/>
              </a:rPr>
              <a:t>Software Engineering: A Practitioner’s Approach, 8/e </a:t>
            </a:r>
            <a:r>
              <a:rPr lang="en-US">
                <a:solidFill>
                  <a:srgbClr val="000000"/>
                </a:solidFill>
                <a:latin typeface="Helvetica"/>
              </a:rPr>
              <a:t>(McGraw-Hill, 2014). Slides copyright 2014 by Roger Pressman.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55468E-0A35-513E-82A9-705C30905E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5E60834-9125-451F-80AD-05F210E7AC3A}" type="slidenum">
              <a:rPr lang="en-US" altLang="en-US" sz="1000">
                <a:solidFill>
                  <a:srgbClr val="000000"/>
                </a:solidFill>
                <a:latin typeface="Helvetica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en-US" sz="100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ADEC1033-D654-C018-24D5-019E15B098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1" y="1143001"/>
            <a:ext cx="5872163" cy="633413"/>
          </a:xfrm>
        </p:spPr>
        <p:txBody>
          <a:bodyPr/>
          <a:lstStyle/>
          <a:p>
            <a:pPr eaLnBrk="1" hangingPunct="1"/>
            <a:r>
              <a:rPr lang="en-US" altLang="en-US"/>
              <a:t>Elicitation Work Products</a:t>
            </a:r>
          </a:p>
        </p:txBody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id="{F880E1DB-79E8-E611-F1F8-1BFCDF92BE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76600" y="1828800"/>
            <a:ext cx="71628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300"/>
              </a:spcBef>
            </a:pPr>
            <a:r>
              <a:rPr lang="en-US" altLang="en-US" sz="2000"/>
              <a:t>a statement of need and feasibility.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a bounded statement of scope for the system or product.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a list of customers, users, and other stakeholders who participated in requirements elicitation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a description of the system’s technical environment.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a list of requirements (preferably organized by function) and the domain constraints that apply to each.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a set of usage scenarios that provide insight into the use of the system or product under different operating conditions.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any prototypes</a:t>
            </a:r>
            <a:r>
              <a:rPr lang="en-US" altLang="en-US" sz="2000" b="1"/>
              <a:t> </a:t>
            </a:r>
            <a:r>
              <a:rPr lang="en-US" altLang="en-US" sz="2000"/>
              <a:t>developed to better define requirements</a:t>
            </a:r>
            <a:r>
              <a:rPr lang="en-US" altLang="en-US" sz="2000" b="1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D66527-E619-098F-1555-BF56CD7603E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Helvetica"/>
              </a:rPr>
              <a:t>These slides are designed to accompany </a:t>
            </a:r>
            <a:r>
              <a:rPr lang="en-US" i="1">
                <a:solidFill>
                  <a:srgbClr val="000000"/>
                </a:solidFill>
                <a:latin typeface="Helvetica"/>
              </a:rPr>
              <a:t>Software Engineering: A Practitioner’s Approach, 8/e </a:t>
            </a:r>
            <a:r>
              <a:rPr lang="en-US">
                <a:solidFill>
                  <a:srgbClr val="000000"/>
                </a:solidFill>
                <a:latin typeface="Helvetica"/>
              </a:rPr>
              <a:t>(McGraw-Hill, 2014). Slides copyright 2014 by Roger Pressman.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ED162A-B1A1-82ED-5AFA-7FF0E01E42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D9E2A3F-88B4-4AA5-92EB-978407222C4A}" type="slidenum">
              <a:rPr lang="en-US" altLang="en-US" sz="1000">
                <a:solidFill>
                  <a:srgbClr val="000000"/>
                </a:solidFill>
                <a:latin typeface="Helvetica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en-US" sz="100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2FEC2C19-9183-15D3-18DE-DDA2BC6508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0" y="1066800"/>
            <a:ext cx="3321050" cy="685800"/>
          </a:xfrm>
        </p:spPr>
        <p:txBody>
          <a:bodyPr/>
          <a:lstStyle/>
          <a:p>
            <a:pPr eaLnBrk="1" hangingPunct="1"/>
            <a:r>
              <a:rPr lang="en-US" altLang="en-US"/>
              <a:t>Use-Cases</a:t>
            </a:r>
          </a:p>
        </p:txBody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1C187075-0378-FE4C-5DC3-A0E9D910B6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352800" y="2003426"/>
            <a:ext cx="7010400" cy="40925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1600"/>
              <a:t>A collection of user scenarios that describe the thread of usage of a system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/>
              <a:t>Each scenario is described from the point-of-view of an “actor”—a person or device that interacts with the software in some way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/>
              <a:t>Each scenario answers the following questions:</a:t>
            </a:r>
          </a:p>
          <a:p>
            <a:pPr lvl="1" eaLnBrk="1" hangingPunct="1">
              <a:lnSpc>
                <a:spcPct val="90000"/>
              </a:lnSpc>
              <a:spcBef>
                <a:spcPts val="300"/>
              </a:spcBef>
            </a:pPr>
            <a:r>
              <a:rPr lang="en-US" altLang="en-US" sz="1400">
                <a:solidFill>
                  <a:schemeClr val="folHlink"/>
                </a:solidFill>
              </a:rPr>
              <a:t>Who is the primary actor, the secondary actor (s)?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400">
                <a:solidFill>
                  <a:schemeClr val="folHlink"/>
                </a:solidFill>
              </a:rPr>
              <a:t>What are the actor’s goals?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400">
                <a:solidFill>
                  <a:schemeClr val="folHlink"/>
                </a:solidFill>
              </a:rPr>
              <a:t>What preconditions should exist before the story begins?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400">
                <a:solidFill>
                  <a:schemeClr val="folHlink"/>
                </a:solidFill>
              </a:rPr>
              <a:t>What main tasks or functions are performed by the actor?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400">
                <a:solidFill>
                  <a:schemeClr val="folHlink"/>
                </a:solidFill>
              </a:rPr>
              <a:t>What extensions might be considered as the story is described?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400">
                <a:solidFill>
                  <a:schemeClr val="folHlink"/>
                </a:solidFill>
              </a:rPr>
              <a:t>What variations in the actor’s interaction are possible?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400">
                <a:solidFill>
                  <a:schemeClr val="folHlink"/>
                </a:solidFill>
              </a:rPr>
              <a:t>What system information will the actor acquire, produce, or change?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400">
                <a:solidFill>
                  <a:schemeClr val="folHlink"/>
                </a:solidFill>
              </a:rPr>
              <a:t>Will the actor have to inform the system about changes in the external environment?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400">
                <a:solidFill>
                  <a:schemeClr val="folHlink"/>
                </a:solidFill>
              </a:rPr>
              <a:t>What information does the actor desire from the system?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400">
                <a:solidFill>
                  <a:schemeClr val="folHlink"/>
                </a:solidFill>
              </a:rPr>
              <a:t>Does the actor wish to be informed about unexpected changes?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17E2EB-69B0-585C-6176-362D1AB72A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Helvetica"/>
              </a:rPr>
              <a:t>These slides are designed to accompany </a:t>
            </a:r>
            <a:r>
              <a:rPr lang="en-US" i="1">
                <a:solidFill>
                  <a:srgbClr val="000000"/>
                </a:solidFill>
                <a:latin typeface="Helvetica"/>
              </a:rPr>
              <a:t>Software Engineering: A Practitioner’s Approach, 8/e </a:t>
            </a:r>
            <a:r>
              <a:rPr lang="en-US">
                <a:solidFill>
                  <a:srgbClr val="000000"/>
                </a:solidFill>
                <a:latin typeface="Helvetica"/>
              </a:rPr>
              <a:t>(McGraw-Hill, 2014). Slides copyright 2014 by Roger Pressman.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C6DE14-F1CB-F5D4-58F2-AAD0065461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023F028-4DED-46DE-A812-5A5647948131}" type="slidenum">
              <a:rPr lang="en-US" altLang="en-US" sz="1000">
                <a:solidFill>
                  <a:srgbClr val="000000"/>
                </a:solidFill>
                <a:latin typeface="Helvetica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en-US" sz="100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2395A625-E9B2-48CE-8C43-78C387E478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1" y="1143000"/>
            <a:ext cx="5700713" cy="685800"/>
          </a:xfrm>
        </p:spPr>
        <p:txBody>
          <a:bodyPr/>
          <a:lstStyle/>
          <a:p>
            <a:pPr eaLnBrk="1" hangingPunct="1"/>
            <a:r>
              <a:rPr lang="en-US" altLang="en-US"/>
              <a:t>Use-Case Diagram</a:t>
            </a:r>
          </a:p>
        </p:txBody>
      </p:sp>
      <p:pic>
        <p:nvPicPr>
          <p:cNvPr id="12293" name="Picture 4">
            <a:extLst>
              <a:ext uri="{FF2B5EF4-FFF2-40B4-BE49-F238E27FC236}">
                <a16:creationId xmlns:a16="http://schemas.microsoft.com/office/drawing/2014/main" id="{CBCA67B5-69A1-7722-B8C0-85F78B5AE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905000"/>
            <a:ext cx="3136900" cy="398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1133D7-60AC-DC32-6D87-EE3E09CFCF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These slides are designed to accompany </a:t>
            </a:r>
            <a:r>
              <a:rPr lang="en-US" i="1"/>
              <a:t>Software Engineering: A Practitioner’s Approach, 8/e </a:t>
            </a:r>
            <a:r>
              <a:rPr lang="en-US"/>
              <a:t>(McGraw-Hill, 2014). Slides copyright 2014 by Roger Pressman.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112DAD-D915-0420-9ACE-4C2F8B8EBA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B1CE16C-EBE4-44DC-A620-A117EC759D65}" type="slidenum">
              <a:rPr lang="en-US" altLang="en-US" sz="1000">
                <a:latin typeface="Helvetica" panose="020B0604020202020204" pitchFamily="34" charset="0"/>
              </a:rPr>
              <a:pPr/>
              <a:t>13</a:t>
            </a:fld>
            <a:endParaRPr lang="en-US" altLang="en-US" sz="1000">
              <a:latin typeface="Helvetica" panose="020B0604020202020204" pitchFamily="34" charset="0"/>
            </a:endParaRPr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8D4C2739-37D0-20A0-27B1-632668EBC6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0" y="1143001"/>
            <a:ext cx="6267450" cy="633413"/>
          </a:xfrm>
        </p:spPr>
        <p:txBody>
          <a:bodyPr/>
          <a:lstStyle/>
          <a:p>
            <a:pPr eaLnBrk="1" hangingPunct="1"/>
            <a:r>
              <a:rPr lang="en-US" altLang="en-US"/>
              <a:t>Negotiating Requirements</a:t>
            </a: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90453FF4-EE5B-F3CE-632A-C0C8C0AE23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chemeClr val="folHlink"/>
                </a:solidFill>
              </a:rPr>
              <a:t>Identify the key stakeholders</a:t>
            </a:r>
            <a:endParaRPr lang="en-US" altLang="en-US"/>
          </a:p>
          <a:p>
            <a:pPr lvl="1" eaLnBrk="1" hangingPunct="1"/>
            <a:r>
              <a:rPr lang="en-US" altLang="en-US"/>
              <a:t>These are the people who will be involved in the negotiation</a:t>
            </a:r>
          </a:p>
          <a:p>
            <a:pPr eaLnBrk="1" hangingPunct="1"/>
            <a:r>
              <a:rPr lang="en-US" altLang="en-US">
                <a:solidFill>
                  <a:schemeClr val="folHlink"/>
                </a:solidFill>
              </a:rPr>
              <a:t>Determine each of the stakeholders “win conditions”</a:t>
            </a:r>
            <a:endParaRPr lang="en-US" altLang="en-US"/>
          </a:p>
          <a:p>
            <a:pPr lvl="1" eaLnBrk="1" hangingPunct="1"/>
            <a:r>
              <a:rPr lang="en-US" altLang="en-US"/>
              <a:t>Win conditions are not always obvious</a:t>
            </a:r>
          </a:p>
          <a:p>
            <a:pPr eaLnBrk="1" hangingPunct="1"/>
            <a:r>
              <a:rPr lang="en-US" altLang="en-US">
                <a:solidFill>
                  <a:schemeClr val="folHlink"/>
                </a:solidFill>
              </a:rPr>
              <a:t>Negotiate</a:t>
            </a:r>
            <a:endParaRPr lang="en-US" altLang="en-US"/>
          </a:p>
          <a:p>
            <a:pPr lvl="1" eaLnBrk="1" hangingPunct="1"/>
            <a:r>
              <a:rPr lang="en-US" altLang="en-US"/>
              <a:t>Work toward a set of requirements that lead to “win-win”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CEDFE9-6053-8A16-8062-95FCD51CFA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These slides are designed to accompany </a:t>
            </a:r>
            <a:r>
              <a:rPr lang="en-US" i="1"/>
              <a:t>Software Engineering: A Practitioner’s Approach, 8/e </a:t>
            </a:r>
            <a:r>
              <a:rPr lang="en-US"/>
              <a:t>(McGraw-Hill, 2014). Slides copyright 2014 by Roger Pressman.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64332B-4B94-9C95-1DA1-9BCDD8CA35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933BCBD-6E80-4B76-84A5-06A6C66F9F0E}" type="slidenum">
              <a:rPr lang="en-US" altLang="en-US" sz="1000">
                <a:latin typeface="Helvetica" panose="020B0604020202020204" pitchFamily="34" charset="0"/>
              </a:rPr>
              <a:pPr/>
              <a:t>14</a:t>
            </a:fld>
            <a:endParaRPr lang="en-US" altLang="en-US" sz="1000">
              <a:latin typeface="Helvetica" panose="020B0604020202020204" pitchFamily="34" charset="0"/>
            </a:endParaRPr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F22204C0-9FB3-8BB9-68F1-F253441BCD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0" y="1143001"/>
            <a:ext cx="6267450" cy="633413"/>
          </a:xfrm>
        </p:spPr>
        <p:txBody>
          <a:bodyPr/>
          <a:lstStyle/>
          <a:p>
            <a:pPr eaLnBrk="1" hangingPunct="1"/>
            <a:r>
              <a:rPr lang="en-US" altLang="en-US"/>
              <a:t>Requirements Monitoring</a:t>
            </a:r>
          </a:p>
        </p:txBody>
      </p:sp>
      <p:sp>
        <p:nvSpPr>
          <p:cNvPr id="19461" name="Rectangle 3">
            <a:extLst>
              <a:ext uri="{FF2B5EF4-FFF2-40B4-BE49-F238E27FC236}">
                <a16:creationId xmlns:a16="http://schemas.microsoft.com/office/drawing/2014/main" id="{989E9795-7F0A-D136-88F8-FD1D20CD19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Especially needed in incremental development</a:t>
            </a:r>
          </a:p>
          <a:p>
            <a:pPr lvl="1" eaLnBrk="1" hangingPunct="1"/>
            <a:r>
              <a:rPr lang="en-US" altLang="en-US" i="1" dirty="0">
                <a:solidFill>
                  <a:schemeClr val="folHlink"/>
                </a:solidFill>
              </a:rPr>
              <a:t>Run-time verification </a:t>
            </a:r>
            <a:r>
              <a:rPr lang="en-US" altLang="en-US" dirty="0"/>
              <a:t>– determines whether software matches its specification.</a:t>
            </a:r>
            <a:endParaRPr lang="en-US" altLang="en-US" i="1" dirty="0"/>
          </a:p>
          <a:p>
            <a:pPr lvl="1" eaLnBrk="1" hangingPunct="1"/>
            <a:r>
              <a:rPr lang="en-US" altLang="en-US" i="1" dirty="0">
                <a:solidFill>
                  <a:schemeClr val="folHlink"/>
                </a:solidFill>
              </a:rPr>
              <a:t>Run-time validation </a:t>
            </a:r>
            <a:r>
              <a:rPr lang="en-US" altLang="en-US" dirty="0"/>
              <a:t>– assesses whether evolving software meets user goals.</a:t>
            </a:r>
            <a:endParaRPr lang="en-US" altLang="en-US" i="1" dirty="0"/>
          </a:p>
          <a:p>
            <a:pPr lvl="1" eaLnBrk="1" hangingPunct="1"/>
            <a:r>
              <a:rPr lang="en-US" altLang="en-US" i="1" dirty="0">
                <a:solidFill>
                  <a:schemeClr val="folHlink"/>
                </a:solidFill>
              </a:rPr>
              <a:t>Business activity monitoring </a:t>
            </a:r>
            <a:r>
              <a:rPr lang="en-US" altLang="en-US" dirty="0"/>
              <a:t>– evaluates whether a system satisfies business goals.</a:t>
            </a:r>
            <a:endParaRPr lang="en-US" altLang="en-US" i="1" dirty="0"/>
          </a:p>
          <a:p>
            <a:pPr lvl="1" eaLnBrk="1" hangingPunct="1"/>
            <a:r>
              <a:rPr lang="en-US" altLang="en-US" i="1" dirty="0">
                <a:solidFill>
                  <a:schemeClr val="folHlink"/>
                </a:solidFill>
              </a:rPr>
              <a:t>Evolution </a:t>
            </a:r>
            <a:r>
              <a:rPr lang="en-US" altLang="en-US" dirty="0"/>
              <a:t>– provides information to stakeholders as the system evolves.</a:t>
            </a:r>
            <a:endParaRPr lang="en-US" altLang="en-US" i="1" dirty="0"/>
          </a:p>
          <a:p>
            <a:pPr eaLnBrk="1" hangingPunct="1"/>
            <a:endParaRPr lang="en-US" altLang="en-US" i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AA82D-5858-C303-7A81-CDB672DF98F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These slides are designed to accompany </a:t>
            </a:r>
            <a:r>
              <a:rPr lang="en-US" i="1"/>
              <a:t>Software Engineering: A Practitioner’s Approach, 8/e </a:t>
            </a:r>
            <a:r>
              <a:rPr lang="en-US"/>
              <a:t>(McGraw-Hill, 2014). Slides copyright 2014 by Roger Pressman.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635FE3-1E0B-4E10-DCF8-D01D48E218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0716C60-F5FE-493E-BF49-BA3A939120AC}" type="slidenum">
              <a:rPr lang="en-US" altLang="en-US" sz="1000">
                <a:latin typeface="Helvetica" panose="020B0604020202020204" pitchFamily="34" charset="0"/>
              </a:rPr>
              <a:pPr/>
              <a:t>15</a:t>
            </a:fld>
            <a:endParaRPr lang="en-US" altLang="en-US" sz="1000">
              <a:latin typeface="Helvetica" panose="020B0604020202020204" pitchFamily="34" charset="0"/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1EE8E0D8-08FD-07BC-A243-4A9AD809AF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0" y="1143001"/>
            <a:ext cx="6781800" cy="633413"/>
          </a:xfrm>
        </p:spPr>
        <p:txBody>
          <a:bodyPr/>
          <a:lstStyle/>
          <a:p>
            <a:pPr eaLnBrk="1" hangingPunct="1"/>
            <a:r>
              <a:rPr lang="en-US" altLang="en-US"/>
              <a:t>Validating Requirements - I</a:t>
            </a:r>
          </a:p>
        </p:txBody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B2B03C2B-808B-D878-9F25-340BBE1799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76601" y="2057400"/>
            <a:ext cx="7180263" cy="3429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300"/>
              </a:spcBef>
            </a:pPr>
            <a:r>
              <a:rPr lang="en-US" altLang="en-US" sz="1800"/>
              <a:t>Is each requirement consistent with the overall objective for the system/product?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/>
              <a:t>Have all requirements been specified at the proper level of abstraction? That is, do some requirements provide a level of technical detail that is inappropriate at this stage?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/>
              <a:t>Is the requirement really necessary or does it represent an add-on feature that may not be essential to the objective of the system?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/>
              <a:t>Is each requirement bounded and unambiguous?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/>
              <a:t>Does each requirement have attribution? That is, is a source (generally, a specific individual) noted for each requirement?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/>
              <a:t>Do any requirements conflict with other requirements?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7D8F22-D8E2-37CD-114E-09DCA41F8D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These slides are designed to accompany </a:t>
            </a:r>
            <a:r>
              <a:rPr lang="en-US" i="1"/>
              <a:t>Software Engineering: A Practitioner’s Approach, 8/e </a:t>
            </a:r>
            <a:r>
              <a:rPr lang="en-US"/>
              <a:t>(McGraw-Hill, 2014). Slides copyright 2014 by Roger Pressman.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7ECB5E-87AC-6368-B11E-DCC85E57DC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9282440-0DCB-4F70-B51A-19A4860C056F}" type="slidenum">
              <a:rPr lang="en-US" altLang="en-US" sz="1000">
                <a:latin typeface="Helvetica" panose="020B0604020202020204" pitchFamily="34" charset="0"/>
              </a:rPr>
              <a:pPr/>
              <a:t>16</a:t>
            </a:fld>
            <a:endParaRPr lang="en-US" altLang="en-US" sz="1000">
              <a:latin typeface="Helvetica" panose="020B0604020202020204" pitchFamily="34" charset="0"/>
            </a:endParaRPr>
          </a:p>
        </p:txBody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AB364CB2-F147-7F07-69F5-96DD20EA1D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21000" y="990601"/>
            <a:ext cx="6908800" cy="633413"/>
          </a:xfrm>
        </p:spPr>
        <p:txBody>
          <a:bodyPr/>
          <a:lstStyle/>
          <a:p>
            <a:pPr eaLnBrk="1" hangingPunct="1"/>
            <a:r>
              <a:rPr lang="en-US" altLang="en-US"/>
              <a:t>Validating Requirements - II</a:t>
            </a:r>
          </a:p>
        </p:txBody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id="{7E74347C-EE5F-3969-80C3-E6F3E6CE1C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300"/>
              </a:spcBef>
            </a:pPr>
            <a:r>
              <a:rPr lang="en-US" altLang="en-US" sz="1800" dirty="0"/>
              <a:t>Is each requirement achievable in the technical environment that will house the system or product?</a:t>
            </a:r>
          </a:p>
          <a:p>
            <a:pPr eaLnBrk="1" hangingPunct="1">
              <a:spcBef>
                <a:spcPts val="300"/>
              </a:spcBef>
            </a:pPr>
            <a:r>
              <a:rPr lang="en-US" altLang="en-US" sz="1800" dirty="0"/>
              <a:t>Is each requirement testable, once implemented?</a:t>
            </a:r>
          </a:p>
          <a:p>
            <a:pPr eaLnBrk="1" hangingPunct="1">
              <a:spcBef>
                <a:spcPts val="300"/>
              </a:spcBef>
            </a:pPr>
            <a:r>
              <a:rPr lang="en-US" altLang="en-US" sz="1800" dirty="0"/>
              <a:t>Does the requirements model properly reflect the information, function and behavior of the system to be built.</a:t>
            </a:r>
          </a:p>
          <a:p>
            <a:pPr eaLnBrk="1" hangingPunct="1"/>
            <a:r>
              <a:rPr lang="en-US" altLang="en-US" sz="1800" dirty="0"/>
              <a:t>Has the requirements model been “partitioned” in a way that exposes progressively more detailed information about the system.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FFA0-9402-D7DF-3DD1-3EED6C48B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0C831-766D-BF1D-5276-891DF3D54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713E3A-5232-AAA6-4425-59125FC639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These slides are designed to accompany </a:t>
            </a:r>
            <a:r>
              <a:rPr lang="en-US" i="1"/>
              <a:t>Software Engineering: A Practitioner’s Approach, 8/e </a:t>
            </a:r>
            <a:r>
              <a:rPr lang="en-US"/>
              <a:t>(McGraw-Hill, 2014). Slides copyright 2014 by Roger Pressman.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979D9C-E536-E8A9-EA44-5898616763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10A127-4F99-4D53-9672-6D999E858838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6916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2147FF57-585A-C6D3-2BE5-B4A59FA403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228600"/>
            <a:ext cx="9067800" cy="457200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32771" name="Text Box 3">
            <a:extLst>
              <a:ext uri="{FF2B5EF4-FFF2-40B4-BE49-F238E27FC236}">
                <a16:creationId xmlns:a16="http://schemas.microsoft.com/office/drawing/2014/main" id="{14265CA0-2D3C-176F-7397-2A993CDD9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1" y="2682875"/>
            <a:ext cx="7940675" cy="175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73A6"/>
              </a:buClr>
              <a:buSzPct val="65000"/>
              <a:buFont typeface="Monotype Sorts" pitchFamily="2" charset="2"/>
              <a:buChar char="l"/>
              <a:defRPr sz="2800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Char char="–"/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Char char="»"/>
              <a:defRPr sz="2000">
                <a:solidFill>
                  <a:srgbClr val="FFFFFF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5400"/>
              <a:t>OBJECT-ORIENTED ANALYSIS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5C4ECAAC-1D5C-E66A-DBFB-69004E9DCD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Overview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3DB1727F-11A9-DD15-DCB3-E388E9F34B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5188" y="1068388"/>
            <a:ext cx="8532812" cy="5408612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Object-oriented analysis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Use-case modeling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Class modeling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Dynamic Modeling</a:t>
            </a:r>
          </a:p>
          <a:p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dirty="0">
                <a:solidFill>
                  <a:schemeClr val="tx1"/>
                </a:solidFill>
              </a:rPr>
              <a:t>Challenges of the object-oriented analysis phase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up of a key and a keyhole">
            <a:extLst>
              <a:ext uri="{FF2B5EF4-FFF2-40B4-BE49-F238E27FC236}">
                <a16:creationId xmlns:a16="http://schemas.microsoft.com/office/drawing/2014/main" id="{B5CC084A-0FBD-9E0E-E438-947FBCE727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4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D487C7-6019-19ED-FC5C-80903AEFF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Key Points from Previous Lectures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466CA99-606B-9E73-8878-E8540F7CF6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44748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1C45CA19-8AFC-7EEC-BF68-102737E676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Object-Oriented Paradigm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2692B83F-F487-9744-5942-507E79D2A4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5188" y="1068388"/>
            <a:ext cx="7008812" cy="4570412"/>
          </a:xfrm>
        </p:spPr>
        <p:txBody>
          <a:bodyPr/>
          <a:lstStyle/>
          <a:p>
            <a:r>
              <a:rPr lang="en-US" altLang="en-US"/>
              <a:t>Object consists of</a:t>
            </a:r>
          </a:p>
          <a:p>
            <a:pPr lvl="1"/>
            <a:r>
              <a:rPr lang="en-US" altLang="en-US"/>
              <a:t>Data (attributes, state variables, instance variables, fields, data members), and</a:t>
            </a:r>
          </a:p>
          <a:p>
            <a:pPr lvl="1"/>
            <a:r>
              <a:rPr lang="en-US" altLang="en-US"/>
              <a:t>Actions (methods, member functions)</a:t>
            </a:r>
          </a:p>
          <a:p>
            <a:r>
              <a:rPr lang="en-US" altLang="en-US"/>
              <a:t>Objects are independent units</a:t>
            </a:r>
          </a:p>
          <a:p>
            <a:pPr lvl="1"/>
            <a:r>
              <a:rPr lang="en-US" altLang="en-US"/>
              <a:t>Conceptual independence</a:t>
            </a:r>
          </a:p>
          <a:p>
            <a:pPr lvl="1"/>
            <a:r>
              <a:rPr lang="en-US" altLang="en-US"/>
              <a:t>Physical independence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5A8D74DB-7CD4-0083-5E95-D21BB1B254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Object-Oriented Analysis (contd)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8C6F43B7-E29F-97C6-A680-2BE025CE49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5188" y="1068388"/>
            <a:ext cx="7999412" cy="5332412"/>
          </a:xfrm>
        </p:spPr>
        <p:txBody>
          <a:bodyPr/>
          <a:lstStyle/>
          <a:p>
            <a:r>
              <a:rPr lang="en-US" altLang="en-US"/>
              <a:t>Semi-formal specification technique </a:t>
            </a:r>
          </a:p>
          <a:p>
            <a:r>
              <a:rPr lang="en-US" altLang="en-US"/>
              <a:t>Multiplicity of different methods </a:t>
            </a:r>
          </a:p>
          <a:p>
            <a:pPr lvl="1"/>
            <a:r>
              <a:rPr lang="en-US" altLang="en-US"/>
              <a:t>Booch</a:t>
            </a:r>
          </a:p>
          <a:p>
            <a:pPr lvl="1"/>
            <a:r>
              <a:rPr lang="en-US" altLang="en-US"/>
              <a:t>OMT</a:t>
            </a:r>
          </a:p>
          <a:p>
            <a:pPr lvl="1"/>
            <a:r>
              <a:rPr lang="en-US" altLang="en-US"/>
              <a:t>Objectory</a:t>
            </a:r>
          </a:p>
          <a:p>
            <a:pPr lvl="1"/>
            <a:r>
              <a:rPr lang="en-US" altLang="en-US"/>
              <a:t>Shlaer-Mellor</a:t>
            </a:r>
          </a:p>
          <a:p>
            <a:pPr lvl="1"/>
            <a:r>
              <a:rPr lang="en-US" altLang="en-US"/>
              <a:t>Coad-Yourdon</a:t>
            </a:r>
          </a:p>
          <a:p>
            <a:r>
              <a:rPr lang="en-US" altLang="en-US"/>
              <a:t>All essentially equivalent</a:t>
            </a:r>
          </a:p>
          <a:p>
            <a:r>
              <a:rPr lang="en-US" altLang="en-US"/>
              <a:t>Nowadays, we represent OOA using UML (unified modeling language)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881A7CE2-B815-D870-E919-FA5CFC86AA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Three Steps of OOA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42B8931E-D062-BF8B-218F-B64F728252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5188" y="1068388"/>
            <a:ext cx="8532812" cy="5637212"/>
          </a:xfrm>
        </p:spPr>
        <p:txBody>
          <a:bodyPr/>
          <a:lstStyle/>
          <a:p>
            <a:r>
              <a:rPr lang="en-US" altLang="en-US"/>
              <a:t>1.	Use-case modeling</a:t>
            </a:r>
          </a:p>
          <a:p>
            <a:pPr lvl="1"/>
            <a:r>
              <a:rPr lang="en-US" altLang="en-US"/>
              <a:t>Determine how the various results are computed by the product (without regard to sequencing)</a:t>
            </a:r>
          </a:p>
          <a:p>
            <a:pPr lvl="1"/>
            <a:r>
              <a:rPr lang="en-US" altLang="en-US"/>
              <a:t>Largely action oriented</a:t>
            </a:r>
          </a:p>
          <a:p>
            <a:r>
              <a:rPr lang="en-US" altLang="en-US"/>
              <a:t>2.	Class modeling (“object modeling”)</a:t>
            </a:r>
          </a:p>
          <a:p>
            <a:pPr lvl="1"/>
            <a:r>
              <a:rPr lang="en-US" altLang="en-US"/>
              <a:t>Determine the classes and their attributes</a:t>
            </a:r>
          </a:p>
          <a:p>
            <a:pPr lvl="1"/>
            <a:r>
              <a:rPr lang="en-US" altLang="en-US"/>
              <a:t>Purely data-oriented</a:t>
            </a:r>
          </a:p>
          <a:p>
            <a:r>
              <a:rPr lang="en-US" altLang="en-US"/>
              <a:t>3.	Dynamic modeling </a:t>
            </a:r>
          </a:p>
          <a:p>
            <a:pPr lvl="1"/>
            <a:r>
              <a:rPr lang="en-US" altLang="en-US"/>
              <a:t>Determine the actions performed by or to each class</a:t>
            </a:r>
          </a:p>
          <a:p>
            <a:pPr lvl="1"/>
            <a:r>
              <a:rPr lang="en-US" altLang="en-US"/>
              <a:t>Purely action-oriented</a:t>
            </a:r>
          </a:p>
          <a:p>
            <a:pPr lvl="1"/>
            <a:endParaRPr lang="en-US" altLang="en-US"/>
          </a:p>
          <a:p>
            <a:r>
              <a:rPr lang="en-US" altLang="en-US"/>
              <a:t>Iterative process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742E11CD-AC05-A271-478A-E6AA560572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Elevator Problem: OOA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28FA473E-9700-2446-3912-90863B9EF9D4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1.  Use-Case Modeling</a:t>
            </a:r>
          </a:p>
          <a:p>
            <a:pPr lvl="1"/>
            <a:r>
              <a:rPr lang="en-US" altLang="en-US"/>
              <a:t>Use case: Generic description of overall functionality</a:t>
            </a:r>
          </a:p>
          <a:p>
            <a:pPr lvl="2"/>
            <a:endParaRPr lang="en-US" altLang="en-US"/>
          </a:p>
          <a:p>
            <a:pPr lvl="2"/>
            <a:endParaRPr lang="en-US" altLang="en-US"/>
          </a:p>
          <a:p>
            <a:pPr lvl="2"/>
            <a:endParaRPr lang="en-US" altLang="en-US"/>
          </a:p>
          <a:p>
            <a:pPr lvl="2"/>
            <a:endParaRPr lang="en-US" altLang="en-US"/>
          </a:p>
          <a:p>
            <a:pPr lvl="2"/>
            <a:endParaRPr lang="en-US" altLang="en-US"/>
          </a:p>
          <a:p>
            <a:pPr lvl="2"/>
            <a:endParaRPr lang="en-US" altLang="en-US"/>
          </a:p>
          <a:p>
            <a:pPr lvl="2"/>
            <a:endParaRPr lang="en-US" altLang="en-US"/>
          </a:p>
          <a:p>
            <a:pPr lvl="2"/>
            <a:endParaRPr lang="en-US" altLang="en-US"/>
          </a:p>
          <a:p>
            <a:pPr lvl="1"/>
            <a:endParaRPr lang="en-US" altLang="en-US"/>
          </a:p>
          <a:p>
            <a:pPr lvl="1"/>
            <a:r>
              <a:rPr lang="en-US" altLang="en-US"/>
              <a:t>Scenario: Instance of a use case</a:t>
            </a:r>
          </a:p>
          <a:p>
            <a:r>
              <a:rPr lang="en-US" altLang="en-US"/>
              <a:t>Get comprehensive insight into behavior of product</a:t>
            </a:r>
          </a:p>
        </p:txBody>
      </p:sp>
      <p:pic>
        <p:nvPicPr>
          <p:cNvPr id="37892" name="Picture 4">
            <a:extLst>
              <a:ext uri="{FF2B5EF4-FFF2-40B4-BE49-F238E27FC236}">
                <a16:creationId xmlns:a16="http://schemas.microsoft.com/office/drawing/2014/main" id="{939C006C-71CA-7993-59B0-F793AFDBD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270126"/>
            <a:ext cx="4572000" cy="283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4B7F8E5A-DA40-4EA1-1226-74DE755627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Normal Scenario</a:t>
            </a:r>
          </a:p>
        </p:txBody>
      </p:sp>
      <p:pic>
        <p:nvPicPr>
          <p:cNvPr id="38915" name="Picture 7" descr="C:\WINDOWS\Desktop\-srs-\-jpegs 4 (e-mail)-\-Chapter 12-\sch95591_1202.jpg">
            <a:extLst>
              <a:ext uri="{FF2B5EF4-FFF2-40B4-BE49-F238E27FC236}">
                <a16:creationId xmlns:a16="http://schemas.microsoft.com/office/drawing/2014/main" id="{52D8D7B4-75DC-0A3A-1F56-944784599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45"/>
          <a:stretch>
            <a:fillRect/>
          </a:stretch>
        </p:blipFill>
        <p:spPr bwMode="auto">
          <a:xfrm>
            <a:off x="2047876" y="1049339"/>
            <a:ext cx="8239125" cy="542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80435C3F-0688-C188-11A3-2ABCCD29B5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	Exception Scenario</a:t>
            </a:r>
          </a:p>
        </p:txBody>
      </p:sp>
      <p:pic>
        <p:nvPicPr>
          <p:cNvPr id="39939" name="Picture 6" descr="C:\WINDOWS\Desktop\-srs-\-jpegs 4 (e-mail)-\-Chapter 12-\sch95591_1203.jpg">
            <a:extLst>
              <a:ext uri="{FF2B5EF4-FFF2-40B4-BE49-F238E27FC236}">
                <a16:creationId xmlns:a16="http://schemas.microsoft.com/office/drawing/2014/main" id="{921B2A29-768C-CE47-AC03-18EED1D49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4"/>
          <a:stretch>
            <a:fillRect/>
          </a:stretch>
        </p:blipFill>
        <p:spPr bwMode="auto">
          <a:xfrm>
            <a:off x="1981201" y="1050926"/>
            <a:ext cx="8291513" cy="541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E0794F49-4FDA-16AF-A1B3-0DDC14330B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	Class Modeling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85EB11AD-9971-DD2E-5FDA-812CE4F359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5188" y="1068388"/>
            <a:ext cx="7847012" cy="5256212"/>
          </a:xfrm>
        </p:spPr>
        <p:txBody>
          <a:bodyPr/>
          <a:lstStyle/>
          <a:p>
            <a:r>
              <a:rPr lang="en-US" altLang="en-US"/>
              <a:t>Extract classes and their attributes</a:t>
            </a:r>
          </a:p>
          <a:p>
            <a:r>
              <a:rPr lang="en-US" altLang="en-US"/>
              <a:t>Represent them diagramusing an entity-relationship </a:t>
            </a:r>
          </a:p>
          <a:p>
            <a:r>
              <a:rPr lang="en-US" altLang="en-US"/>
              <a:t>Deduce the classes from use cases and their scenarios</a:t>
            </a:r>
          </a:p>
          <a:p>
            <a:r>
              <a:rPr lang="en-US" altLang="en-US"/>
              <a:t>Often there are many scenarios</a:t>
            </a:r>
          </a:p>
          <a:p>
            <a:pPr lvl="1"/>
            <a:r>
              <a:rPr lang="en-US" altLang="en-US"/>
              <a:t>Possible danger: too many candidate classes</a:t>
            </a:r>
          </a:p>
          <a:p>
            <a:pPr>
              <a:buFont typeface="Monotype Sorts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A741B69C-D8D8-7F35-17C7-4501C2BCB3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Two Approaches to Class Modeling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E59392F2-C770-2164-A5A6-3F34E90D94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5188" y="1068388"/>
            <a:ext cx="6627812" cy="3808412"/>
          </a:xfrm>
        </p:spPr>
        <p:txBody>
          <a:bodyPr/>
          <a:lstStyle/>
          <a:p>
            <a:r>
              <a:rPr lang="en-US" altLang="en-US"/>
              <a:t>Noun extraction</a:t>
            </a:r>
          </a:p>
          <a:p>
            <a:pPr lvl="1"/>
            <a:r>
              <a:rPr lang="en-US" altLang="en-US"/>
              <a:t>Always works</a:t>
            </a:r>
          </a:p>
          <a:p>
            <a:r>
              <a:rPr lang="en-US" altLang="en-US"/>
              <a:t>CRC classes</a:t>
            </a:r>
          </a:p>
          <a:p>
            <a:pPr lvl="1"/>
            <a:r>
              <a:rPr lang="en-US" altLang="en-US"/>
              <a:t>Need to have domain expertise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4C9BAD06-B261-FA4B-5FD2-5DCEFC4475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Noun Extraction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97ACA592-F286-7F79-CA13-65C8A82AAB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5188" y="1068388"/>
            <a:ext cx="8075612" cy="2970212"/>
          </a:xfrm>
        </p:spPr>
        <p:txBody>
          <a:bodyPr/>
          <a:lstStyle/>
          <a:p>
            <a:r>
              <a:rPr lang="en-US" altLang="en-US" sz="3200"/>
              <a:t>Stage 1. Concise Problem Definition</a:t>
            </a:r>
          </a:p>
          <a:p>
            <a:pPr lvl="1"/>
            <a:r>
              <a:rPr lang="en-US" altLang="en-US" sz="2800"/>
              <a:t>Define product in single sentence </a:t>
            </a:r>
          </a:p>
          <a:p>
            <a:pPr lvl="2"/>
            <a:r>
              <a:rPr lang="en-US" altLang="en-US"/>
              <a:t>Buttons in elevators and on the floors control the motion of n elevators in a building with m floors.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9A944E64-DCE2-B9B6-4169-EED907FFB3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Noun Extraction (contd)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8D853B90-C656-40B4-3959-9DE00F8BE7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5188" y="1068388"/>
            <a:ext cx="8532812" cy="3732212"/>
          </a:xfrm>
        </p:spPr>
        <p:txBody>
          <a:bodyPr/>
          <a:lstStyle/>
          <a:p>
            <a:r>
              <a:rPr lang="en-US" altLang="en-US" sz="3200"/>
              <a:t>Stage 2.  Informal Strategy</a:t>
            </a:r>
          </a:p>
          <a:p>
            <a:pPr lvl="1"/>
            <a:r>
              <a:rPr lang="en-US" altLang="en-US" sz="2800"/>
              <a:t>Incorporate constraints, express result in a single paragraph </a:t>
            </a:r>
          </a:p>
          <a:p>
            <a:pPr lvl="2"/>
            <a:r>
              <a:rPr lang="en-US" altLang="en-US"/>
              <a:t>Buttons in elevators and on the floors control movement of n elevators in a building with m floors.  Buttons illuminate when pressed to request the elevator to stop at a specific floor; illumination is canceled when the request has been satisfied.  When an elevator has no requests, it remains at its current floor with its doors closed.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BF3750-7263-DD12-D8B5-FDD735A1D0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Helvetica"/>
              </a:rPr>
              <a:t>These slides are designed to accompany </a:t>
            </a:r>
            <a:r>
              <a:rPr lang="en-US" i="1">
                <a:solidFill>
                  <a:srgbClr val="000000"/>
                </a:solidFill>
                <a:latin typeface="Helvetica"/>
              </a:rPr>
              <a:t>Software Engineering: A Practitioner’s Approach, 8/e </a:t>
            </a:r>
            <a:r>
              <a:rPr lang="en-US">
                <a:solidFill>
                  <a:srgbClr val="000000"/>
                </a:solidFill>
                <a:latin typeface="Helvetica"/>
              </a:rPr>
              <a:t>(McGraw-Hill, 2014) Slides copyright 2014 by Roger Pressman.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D2A4F3-11E3-A7F3-6C00-8411853DBC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1EEFF47-4121-4E56-AAB0-7D6B64C962C3}" type="slidenum">
              <a:rPr lang="en-US" altLang="en-US" sz="1000">
                <a:solidFill>
                  <a:srgbClr val="000000"/>
                </a:solidFill>
                <a:latin typeface="Helvetica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 sz="100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2B98B547-663D-0DFE-E922-B4F8A3D9CA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0" y="1066801"/>
            <a:ext cx="7467600" cy="633413"/>
          </a:xfrm>
        </p:spPr>
        <p:txBody>
          <a:bodyPr/>
          <a:lstStyle/>
          <a:p>
            <a:pPr eaLnBrk="1" hangingPunct="1"/>
            <a:r>
              <a:rPr lang="en-US" altLang="en-US"/>
              <a:t>Principles that Guide Process - I</a:t>
            </a:r>
          </a:p>
        </p:txBody>
      </p:sp>
      <p:sp>
        <p:nvSpPr>
          <p:cNvPr id="5125" name="Rectangle 3">
            <a:extLst>
              <a:ext uri="{FF2B5EF4-FFF2-40B4-BE49-F238E27FC236}">
                <a16:creationId xmlns:a16="http://schemas.microsoft.com/office/drawing/2014/main" id="{C6274BAA-E3CE-8597-719A-F17279204E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sz="1800" b="1">
                <a:solidFill>
                  <a:schemeClr val="folHlink"/>
                </a:solidFill>
                <a:latin typeface="Palatino" pitchFamily="-128" charset="0"/>
              </a:rPr>
              <a:t>Principle #1. </a:t>
            </a:r>
            <a:r>
              <a:rPr lang="en-US" altLang="en-US" sz="1800" b="1" i="1">
                <a:solidFill>
                  <a:schemeClr val="folHlink"/>
                </a:solidFill>
                <a:latin typeface="Palatino" pitchFamily="-128" charset="0"/>
              </a:rPr>
              <a:t>Be agile.</a:t>
            </a:r>
            <a:r>
              <a:rPr lang="en-US" altLang="en-US" sz="1800">
                <a:latin typeface="Palatino" pitchFamily="-128" charset="0"/>
              </a:rPr>
              <a:t> Whether the process model you choose is prescriptive or agile, the basic tenets of agile development should govern your approach. 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sz="1800" b="1">
                <a:solidFill>
                  <a:schemeClr val="folHlink"/>
                </a:solidFill>
                <a:latin typeface="Palatino" pitchFamily="-128" charset="0"/>
              </a:rPr>
              <a:t>Principle #2. </a:t>
            </a:r>
            <a:r>
              <a:rPr lang="en-US" altLang="en-US" sz="1800" b="1" i="1">
                <a:solidFill>
                  <a:schemeClr val="folHlink"/>
                </a:solidFill>
                <a:latin typeface="Palatino" pitchFamily="-128" charset="0"/>
              </a:rPr>
              <a:t>Focus on quality at every step.</a:t>
            </a:r>
            <a:r>
              <a:rPr lang="en-US" altLang="en-US" sz="1800">
                <a:latin typeface="Palatino" pitchFamily="-128" charset="0"/>
              </a:rPr>
              <a:t> The exit condition for every process activity, action, and task should focus on the quality of the work product that has been produced. 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sz="1800" b="1">
                <a:solidFill>
                  <a:schemeClr val="folHlink"/>
                </a:solidFill>
                <a:latin typeface="Palatino" pitchFamily="-128" charset="0"/>
              </a:rPr>
              <a:t>Principle #3. </a:t>
            </a:r>
            <a:r>
              <a:rPr lang="en-US" altLang="en-US" sz="1800" b="1" i="1">
                <a:solidFill>
                  <a:schemeClr val="folHlink"/>
                </a:solidFill>
                <a:latin typeface="Palatino" pitchFamily="-128" charset="0"/>
              </a:rPr>
              <a:t>Be ready to adapt.</a:t>
            </a:r>
            <a:r>
              <a:rPr lang="en-US" altLang="en-US" sz="1800">
                <a:solidFill>
                  <a:schemeClr val="folHlink"/>
                </a:solidFill>
                <a:latin typeface="Palatino" pitchFamily="-128" charset="0"/>
              </a:rPr>
              <a:t> </a:t>
            </a:r>
            <a:r>
              <a:rPr lang="en-US" altLang="en-US" sz="1800">
                <a:latin typeface="Palatino" pitchFamily="-128" charset="0"/>
              </a:rPr>
              <a:t>Process is not a religious experience and dogma has no place in it. When necessary, adapt your approach to constraints imposed by the problem, the people, and the project itself.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sz="1800" b="1">
                <a:solidFill>
                  <a:schemeClr val="folHlink"/>
                </a:solidFill>
                <a:latin typeface="Palatino" pitchFamily="-128" charset="0"/>
              </a:rPr>
              <a:t>Principle #4. </a:t>
            </a:r>
            <a:r>
              <a:rPr lang="en-US" altLang="en-US" sz="1800" b="1" i="1">
                <a:solidFill>
                  <a:schemeClr val="folHlink"/>
                </a:solidFill>
                <a:latin typeface="Palatino" pitchFamily="-128" charset="0"/>
              </a:rPr>
              <a:t>Build an effective team.</a:t>
            </a:r>
            <a:r>
              <a:rPr lang="en-US" altLang="en-US" sz="1800" b="1" i="1">
                <a:latin typeface="Palatino" pitchFamily="-128" charset="0"/>
              </a:rPr>
              <a:t> </a:t>
            </a:r>
            <a:r>
              <a:rPr lang="en-US" altLang="en-US" sz="1800">
                <a:latin typeface="Palatino" pitchFamily="-128" charset="0"/>
              </a:rPr>
              <a:t>Software engineering process and practice are important, but the bottom line is people. Build a self-organizing team that has mutual trust and respect.</a:t>
            </a:r>
            <a:endParaRPr lang="en-US" altLang="en-US" sz="2000">
              <a:latin typeface="Palatino" pitchFamily="-12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6AF0E4A5-9D38-3522-3BE7-CCDFEAAEF6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Noun Extraction (contd)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D780FC23-109E-774E-E39F-CFBAED5DDF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5188" y="1068388"/>
            <a:ext cx="8532812" cy="47228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Stage 3.  Formalize the Strategy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Identify nouns in informal strategy.  Use nouns as candidate classes </a:t>
            </a:r>
          </a:p>
          <a:p>
            <a:pPr>
              <a:lnSpc>
                <a:spcPct val="90000"/>
              </a:lnSpc>
            </a:pPr>
            <a:r>
              <a:rPr lang="en-US" altLang="en-US"/>
              <a:t>Nouns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button, elevator, floor, movement, building, illumination, illumination, door </a:t>
            </a:r>
            <a:endParaRPr lang="en-US" altLang="en-US">
              <a:latin typeface="Courier" pitchFamily="71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/>
              <a:t>floor</a:t>
            </a:r>
            <a:r>
              <a:rPr lang="en-US" altLang="en-US" sz="2000" i="1"/>
              <a:t>, </a:t>
            </a:r>
            <a:r>
              <a:rPr lang="en-US" altLang="en-US" sz="2000"/>
              <a:t>building</a:t>
            </a:r>
            <a:r>
              <a:rPr lang="en-US" altLang="en-US" sz="2000" i="1"/>
              <a:t>, </a:t>
            </a:r>
            <a:r>
              <a:rPr lang="en-US" altLang="en-US" sz="2000"/>
              <a:t>door</a:t>
            </a:r>
            <a:r>
              <a:rPr lang="en-US" altLang="en-US"/>
              <a:t> are outside problem boundary — exclude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movement</a:t>
            </a:r>
            <a:r>
              <a:rPr lang="en-US" altLang="en-US" sz="2000" i="1"/>
              <a:t>, </a:t>
            </a:r>
            <a:r>
              <a:rPr lang="en-US" altLang="en-US" sz="2000"/>
              <a:t>illumination</a:t>
            </a:r>
            <a:r>
              <a:rPr lang="en-US" altLang="en-US"/>
              <a:t> are abstract nouns — exclude (may become attributes)</a:t>
            </a:r>
          </a:p>
          <a:p>
            <a:pPr>
              <a:lnSpc>
                <a:spcPct val="90000"/>
              </a:lnSpc>
            </a:pPr>
            <a:r>
              <a:rPr lang="en-US" altLang="en-US"/>
              <a:t>Candidate classes: </a:t>
            </a:r>
            <a:r>
              <a:rPr lang="en-US" altLang="en-US" sz="2000" b="1"/>
              <a:t>Elevator</a:t>
            </a:r>
            <a:r>
              <a:rPr lang="en-US" altLang="en-US"/>
              <a:t> and </a:t>
            </a:r>
            <a:r>
              <a:rPr lang="en-US" altLang="en-US" sz="2000" b="1"/>
              <a:t>Button</a:t>
            </a:r>
            <a:r>
              <a:rPr lang="en-US" altLang="en-US"/>
              <a:t> </a:t>
            </a:r>
          </a:p>
          <a:p>
            <a:pPr>
              <a:lnSpc>
                <a:spcPct val="90000"/>
              </a:lnSpc>
            </a:pPr>
            <a:r>
              <a:rPr lang="en-US" altLang="en-US"/>
              <a:t>Subclasses: </a:t>
            </a:r>
            <a:r>
              <a:rPr lang="en-US" altLang="en-US" sz="2000" b="1"/>
              <a:t>Elevator Button</a:t>
            </a:r>
            <a:r>
              <a:rPr lang="en-US" altLang="en-US" b="1"/>
              <a:t> </a:t>
            </a:r>
            <a:r>
              <a:rPr lang="en-US" altLang="en-US"/>
              <a:t>and</a:t>
            </a:r>
            <a:r>
              <a:rPr lang="en-US" altLang="en-US" b="1"/>
              <a:t> </a:t>
            </a:r>
            <a:r>
              <a:rPr lang="en-US" altLang="en-US" sz="2000" b="1"/>
              <a:t>Floor Button</a:t>
            </a:r>
            <a:endParaRPr lang="en-US" altLang="en-US" sz="2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95123DE4-460F-C7B6-C2D2-2F7B5C4AC5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First Iteration of Class Diagram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2438FE84-DF03-347D-C01E-63C954BE11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97138" y="5181600"/>
            <a:ext cx="8170862" cy="1447800"/>
          </a:xfrm>
        </p:spPr>
        <p:txBody>
          <a:bodyPr/>
          <a:lstStyle/>
          <a:p>
            <a:r>
              <a:rPr lang="en-US" altLang="en-US"/>
              <a:t>Problem</a:t>
            </a:r>
          </a:p>
          <a:p>
            <a:pPr lvl="1"/>
            <a:r>
              <a:rPr lang="en-US" altLang="en-US"/>
              <a:t>Buttons do not communicate directly with elevators</a:t>
            </a:r>
          </a:p>
          <a:p>
            <a:pPr lvl="1"/>
            <a:r>
              <a:rPr lang="en-US" altLang="en-US"/>
              <a:t>We need an additional class:</a:t>
            </a:r>
            <a:r>
              <a:rPr lang="en-US" altLang="en-US" b="1">
                <a:latin typeface="Courier" pitchFamily="71" charset="0"/>
              </a:rPr>
              <a:t> </a:t>
            </a:r>
            <a:r>
              <a:rPr lang="en-US" altLang="en-US" sz="2000" b="1"/>
              <a:t>Elevator Controller</a:t>
            </a:r>
          </a:p>
        </p:txBody>
      </p:sp>
      <p:pic>
        <p:nvPicPr>
          <p:cNvPr id="46084" name="Picture 4">
            <a:extLst>
              <a:ext uri="{FF2B5EF4-FFF2-40B4-BE49-F238E27FC236}">
                <a16:creationId xmlns:a16="http://schemas.microsoft.com/office/drawing/2014/main" id="{FAD70F07-087A-01F5-641B-F467ABF2D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864" y="990600"/>
            <a:ext cx="448627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3D0401DD-E8B7-AD2A-77F0-F80986F0C8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Second Iteration of Class Diagram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A2DB7E05-77E9-D5B3-840F-9F4E5F8A30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5188" y="1068388"/>
            <a:ext cx="3503612" cy="3122612"/>
          </a:xfrm>
        </p:spPr>
        <p:txBody>
          <a:bodyPr/>
          <a:lstStyle/>
          <a:p>
            <a:r>
              <a:rPr lang="en-US" altLang="en-US"/>
              <a:t>All relationships are now 1-to-n </a:t>
            </a:r>
          </a:p>
          <a:p>
            <a:pPr lvl="1"/>
            <a:r>
              <a:rPr lang="en-US" altLang="en-US"/>
              <a:t>Makes design and implementation easier </a:t>
            </a:r>
          </a:p>
        </p:txBody>
      </p:sp>
      <p:pic>
        <p:nvPicPr>
          <p:cNvPr id="47108" name="Picture 4">
            <a:extLst>
              <a:ext uri="{FF2B5EF4-FFF2-40B4-BE49-F238E27FC236}">
                <a16:creationId xmlns:a16="http://schemas.microsoft.com/office/drawing/2014/main" id="{E15093F2-2C46-2265-A96B-64C5D5C91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1" y="990600"/>
            <a:ext cx="4754563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8087AA97-B409-EA2C-9ACD-F3B3E0FFC1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CRC Cards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42A0C829-1AA7-71F9-5A9D-1B01010E5E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5189" y="1068388"/>
            <a:ext cx="6942137" cy="51038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Used since 1989 for OOA</a:t>
            </a:r>
          </a:p>
          <a:p>
            <a:pPr>
              <a:lnSpc>
                <a:spcPct val="90000"/>
              </a:lnSpc>
            </a:pPr>
            <a:r>
              <a:rPr lang="en-US" altLang="en-US"/>
              <a:t>For each class, fill in card showing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Name of </a:t>
            </a:r>
            <a:r>
              <a:rPr lang="en-US" altLang="en-US" u="sng"/>
              <a:t>c</a:t>
            </a:r>
            <a:r>
              <a:rPr lang="en-US" altLang="en-US"/>
              <a:t>lass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Functionality (</a:t>
            </a:r>
            <a:r>
              <a:rPr lang="en-US" altLang="en-US" u="sng"/>
              <a:t>r</a:t>
            </a:r>
            <a:r>
              <a:rPr lang="en-US" altLang="en-US"/>
              <a:t>esponsibility)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List of classes it invokes (</a:t>
            </a:r>
            <a:r>
              <a:rPr lang="en-US" altLang="en-US" u="sng"/>
              <a:t>c</a:t>
            </a:r>
            <a:r>
              <a:rPr lang="en-US" altLang="en-US"/>
              <a:t>ollaboration)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Now automated (CASE tool component)</a:t>
            </a:r>
          </a:p>
          <a:p>
            <a:pPr>
              <a:lnSpc>
                <a:spcPct val="90000"/>
              </a:lnSpc>
            </a:pPr>
            <a:r>
              <a:rPr lang="en-US" altLang="en-US"/>
              <a:t>Strength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When acted out by team members, powerful tool for highlighting missing or incorrect items</a:t>
            </a:r>
          </a:p>
          <a:p>
            <a:pPr>
              <a:lnSpc>
                <a:spcPct val="90000"/>
              </a:lnSpc>
            </a:pPr>
            <a:r>
              <a:rPr lang="en-US" altLang="en-US"/>
              <a:t>Weakness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Domain expertise is needed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75869D16-3520-41BF-DDEA-953BA47DE2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Testing during the OOA Phase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6A45A9D1-3F44-D269-3CEA-C9DDEC761A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CRC cards are an excellent testing technique</a:t>
            </a:r>
          </a:p>
          <a:p>
            <a:pPr lvl="1"/>
            <a:endParaRPr lang="en-US" altLang="en-US"/>
          </a:p>
        </p:txBody>
      </p:sp>
      <p:pic>
        <p:nvPicPr>
          <p:cNvPr id="49156" name="Picture 5" descr="C:\WINDOWS\Desktop\-srs-\-jpegs 4 (e-mail)-\-Chapter 12-\sch95591_1207.jpg">
            <a:extLst>
              <a:ext uri="{FF2B5EF4-FFF2-40B4-BE49-F238E27FC236}">
                <a16:creationId xmlns:a16="http://schemas.microsoft.com/office/drawing/2014/main" id="{8768036D-20F7-839A-4492-856F07A61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726"/>
          <a:stretch>
            <a:fillRect/>
          </a:stretch>
        </p:blipFill>
        <p:spPr bwMode="auto">
          <a:xfrm>
            <a:off x="4357688" y="1676400"/>
            <a:ext cx="3490912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1B79CB96-1A89-66BB-5FB0-7ADC7C48EC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CRC Cards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80179DE4-9BFF-713C-F524-E268A32BC6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5188" y="1068388"/>
            <a:ext cx="8304212" cy="5408612"/>
          </a:xfrm>
        </p:spPr>
        <p:txBody>
          <a:bodyPr/>
          <a:lstStyle/>
          <a:p>
            <a:pPr>
              <a:tabLst>
                <a:tab pos="1366838" algn="l"/>
              </a:tabLst>
            </a:pPr>
            <a:r>
              <a:rPr lang="en-US" altLang="en-US"/>
              <a:t>Consider responsibility</a:t>
            </a:r>
          </a:p>
          <a:p>
            <a:pPr lvl="1">
              <a:tabLst>
                <a:tab pos="1366838" algn="l"/>
              </a:tabLst>
            </a:pPr>
            <a:r>
              <a:rPr lang="en-US" altLang="en-US" sz="2000"/>
              <a:t>1.	Turn on elevator button</a:t>
            </a:r>
          </a:p>
          <a:p>
            <a:pPr>
              <a:tabLst>
                <a:tab pos="1366838" algn="l"/>
              </a:tabLst>
            </a:pPr>
            <a:r>
              <a:rPr lang="en-US" altLang="en-US"/>
              <a:t>Totally unacceptable for object-oriented paradigm</a:t>
            </a:r>
          </a:p>
          <a:p>
            <a:pPr>
              <a:tabLst>
                <a:tab pos="1366838" algn="l"/>
              </a:tabLst>
            </a:pPr>
            <a:r>
              <a:rPr lang="en-US" altLang="en-US"/>
              <a:t>Responsibility-driven design ignored</a:t>
            </a:r>
          </a:p>
          <a:p>
            <a:pPr>
              <a:tabLst>
                <a:tab pos="1366838" algn="l"/>
              </a:tabLst>
            </a:pPr>
            <a:r>
              <a:rPr lang="en-US" altLang="en-US"/>
              <a:t>Information hiding ignored</a:t>
            </a:r>
          </a:p>
          <a:p>
            <a:pPr>
              <a:tabLst>
                <a:tab pos="1366838" algn="l"/>
              </a:tabLst>
            </a:pPr>
            <a:r>
              <a:rPr lang="en-US" altLang="en-US"/>
              <a:t>Responsibility </a:t>
            </a:r>
          </a:p>
          <a:p>
            <a:pPr lvl="1">
              <a:buNone/>
              <a:tabLst>
                <a:tab pos="1366838" algn="l"/>
              </a:tabLst>
            </a:pPr>
            <a:r>
              <a:rPr lang="en-US" altLang="en-US" sz="2000"/>
              <a:t>	1.	Turn on elevator button </a:t>
            </a:r>
          </a:p>
          <a:p>
            <a:pPr>
              <a:buNone/>
              <a:tabLst>
                <a:tab pos="1366838" algn="l"/>
              </a:tabLst>
            </a:pPr>
            <a:r>
              <a:rPr lang="en-US" altLang="en-US"/>
              <a:t>	should be</a:t>
            </a:r>
          </a:p>
          <a:p>
            <a:pPr lvl="1">
              <a:buNone/>
              <a:tabLst>
                <a:tab pos="1366838" algn="l"/>
              </a:tabLst>
            </a:pPr>
            <a:r>
              <a:rPr lang="en-US" altLang="en-US" sz="2000"/>
              <a:t>	1.	Send message to </a:t>
            </a:r>
            <a:r>
              <a:rPr lang="en-US" altLang="en-US" sz="2000" b="1"/>
              <a:t>Elevator Button</a:t>
            </a:r>
            <a:r>
              <a:rPr lang="en-US" altLang="en-US" sz="2000"/>
              <a:t> to turn itself on </a:t>
            </a:r>
          </a:p>
          <a:p>
            <a:pPr lvl="1">
              <a:buNone/>
              <a:tabLst>
                <a:tab pos="1366838" algn="l"/>
              </a:tabLst>
            </a:pPr>
            <a:endParaRPr lang="en-US" altLang="en-US" sz="2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110115DB-1535-834B-FBC7-1141F51CDB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CRC Cards (contd)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FFF84862-EC00-D995-2B8C-E32B79B9DF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5189" y="1068388"/>
            <a:ext cx="8097837" cy="33512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 class has been overlooked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Elevator doors have a </a:t>
            </a:r>
            <a:r>
              <a:rPr lang="en-US" altLang="en-US" i="1"/>
              <a:t>state</a:t>
            </a:r>
            <a:r>
              <a:rPr lang="en-US" altLang="en-US"/>
              <a:t> that changes during execution (class characteristic)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Add class </a:t>
            </a:r>
            <a:r>
              <a:rPr lang="en-US" altLang="en-US" sz="2000" b="1"/>
              <a:t>Elevator Doors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Safety considerations</a:t>
            </a:r>
          </a:p>
          <a:p>
            <a:pPr>
              <a:lnSpc>
                <a:spcPct val="90000"/>
              </a:lnSpc>
            </a:pPr>
            <a:r>
              <a:rPr lang="en-US" altLang="en-US"/>
              <a:t>Reconsider class model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Then reconsider dynamic model, use-case model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C286715E-F759-FD98-6946-D44C06F894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Second Iteration of CRC Card</a:t>
            </a:r>
          </a:p>
        </p:txBody>
      </p:sp>
      <p:pic>
        <p:nvPicPr>
          <p:cNvPr id="52227" name="Picture 5" descr="C:\WINDOWS\Desktop\-srs-\-jpegs 4 (e-mail)-\-Chapter 12-\sch95591_1208.jpg">
            <a:extLst>
              <a:ext uri="{FF2B5EF4-FFF2-40B4-BE49-F238E27FC236}">
                <a16:creationId xmlns:a16="http://schemas.microsoft.com/office/drawing/2014/main" id="{289D4428-5A28-CA79-7A32-234CE38EA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64"/>
          <a:stretch>
            <a:fillRect/>
          </a:stretch>
        </p:blipFill>
        <p:spPr bwMode="auto">
          <a:xfrm>
            <a:off x="3570288" y="1047750"/>
            <a:ext cx="5116512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942C0296-291F-AD40-5F9B-DC99A0472E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Third Iteration of Class Diagram</a:t>
            </a:r>
          </a:p>
        </p:txBody>
      </p:sp>
      <p:graphicFrame>
        <p:nvGraphicFramePr>
          <p:cNvPr id="53251" name="Object 3">
            <a:extLst>
              <a:ext uri="{FF2B5EF4-FFF2-40B4-BE49-F238E27FC236}">
                <a16:creationId xmlns:a16="http://schemas.microsoft.com/office/drawing/2014/main" id="{ADEE4E47-CD45-81FF-BFE3-A260965BC6B7}"/>
              </a:ext>
            </a:extLst>
          </p:cNvPr>
          <p:cNvGraphicFramePr>
            <a:graphicFrameLocks noChangeAspect="1"/>
          </p:cNvGraphicFramePr>
          <p:nvPr>
            <p:ph type="body" idx="1"/>
          </p:nvPr>
        </p:nvGraphicFramePr>
        <p:xfrm>
          <a:off x="3436939" y="1068388"/>
          <a:ext cx="5881687" cy="556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Photo Editor Photo" r:id="rId3" imgW="4009524" imgH="3600000" progId="MSPhotoEd.3">
                  <p:embed/>
                </p:oleObj>
              </mc:Choice>
              <mc:Fallback>
                <p:oleObj name="Photo Editor Photo" r:id="rId3" imgW="4009524" imgH="3600000" progId="MSPhotoEd.3">
                  <p:embed/>
                  <p:pic>
                    <p:nvPicPr>
                      <p:cNvPr id="53251" name="Object 3">
                        <a:extLst>
                          <a:ext uri="{FF2B5EF4-FFF2-40B4-BE49-F238E27FC236}">
                            <a16:creationId xmlns:a16="http://schemas.microsoft.com/office/drawing/2014/main" id="{ADEE4E47-CD45-81FF-BFE3-A260965BC6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6939" y="1068388"/>
                        <a:ext cx="5881687" cy="556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221DE05E-54E0-6C0E-A475-07C9297309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Second Iteration of Normal Scenario</a:t>
            </a:r>
          </a:p>
        </p:txBody>
      </p:sp>
      <p:pic>
        <p:nvPicPr>
          <p:cNvPr id="54275" name="Picture 5" descr="C:\WINDOWS\Desktop\-srs-\-jpegs 4 (e-mail)-\-Chapter 12-\sch95591_1210.jpg">
            <a:extLst>
              <a:ext uri="{FF2B5EF4-FFF2-40B4-BE49-F238E27FC236}">
                <a16:creationId xmlns:a16="http://schemas.microsoft.com/office/drawing/2014/main" id="{9863D709-D065-0026-5F29-A84FCB51D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13"/>
          <a:stretch>
            <a:fillRect/>
          </a:stretch>
        </p:blipFill>
        <p:spPr bwMode="auto">
          <a:xfrm>
            <a:off x="3048000" y="1004888"/>
            <a:ext cx="5976938" cy="549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11B853-8C27-51A9-B942-45A21D275C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Helvetica"/>
              </a:rPr>
              <a:t>These slides are designed to accompany </a:t>
            </a:r>
            <a:r>
              <a:rPr lang="en-US" i="1">
                <a:solidFill>
                  <a:srgbClr val="000000"/>
                </a:solidFill>
                <a:latin typeface="Helvetica"/>
              </a:rPr>
              <a:t>Software Engineering: A Practitioner’s Approach, 8/e </a:t>
            </a:r>
            <a:r>
              <a:rPr lang="en-US">
                <a:solidFill>
                  <a:srgbClr val="000000"/>
                </a:solidFill>
                <a:latin typeface="Helvetica"/>
              </a:rPr>
              <a:t>(McGraw-Hill, 2014) Slides copyright 2014 by Roger Pressman.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8D76E2-5DCB-2AB9-739D-58B218F617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D54E992-A484-42D9-9FE0-47C6B59FA4AC}" type="slidenum">
              <a:rPr lang="en-US" altLang="en-US" sz="1000">
                <a:solidFill>
                  <a:srgbClr val="000000"/>
                </a:solidFill>
                <a:latin typeface="Helvetica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en-US" sz="100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AEC2FC71-36CA-68EC-9DDB-6F0DF3C26B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Principles that Guide Process - II</a:t>
            </a:r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DC619BC5-EC1F-A613-4BB9-745CD5BC99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sz="1800" b="1">
                <a:latin typeface="Palatino" pitchFamily="-128" charset="0"/>
              </a:rPr>
              <a:t>Principle #5. </a:t>
            </a:r>
            <a:r>
              <a:rPr lang="en-US" altLang="en-US" sz="1800" b="1" i="1">
                <a:latin typeface="Palatino" pitchFamily="-128" charset="0"/>
              </a:rPr>
              <a:t>Establish mechanisms for communication and coordination.</a:t>
            </a:r>
            <a:r>
              <a:rPr lang="en-US" altLang="en-US" sz="1800">
                <a:latin typeface="Palatino" pitchFamily="-128" charset="0"/>
              </a:rPr>
              <a:t> Projects fail because important information falls into the cracks and/or stakeholders fail to coordinate their efforts to create a successful end product. 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sz="1800" b="1">
                <a:latin typeface="Palatino" pitchFamily="-128" charset="0"/>
              </a:rPr>
              <a:t>Principle #6. </a:t>
            </a:r>
            <a:r>
              <a:rPr lang="en-US" altLang="en-US" sz="1800" b="1" i="1">
                <a:latin typeface="Palatino" pitchFamily="-128" charset="0"/>
              </a:rPr>
              <a:t>Manage change. </a:t>
            </a:r>
            <a:r>
              <a:rPr lang="en-US" altLang="en-US" sz="1800">
                <a:latin typeface="Palatino" pitchFamily="-128" charset="0"/>
              </a:rPr>
              <a:t>The approach may be either formal or informal, but mechanisms must be established to manage the way changes are requested, assessed, approved and implemented.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sz="1800" b="1">
                <a:latin typeface="Palatino" pitchFamily="-128" charset="0"/>
              </a:rPr>
              <a:t>Principle #7. </a:t>
            </a:r>
            <a:r>
              <a:rPr lang="en-US" altLang="en-US" sz="1800" b="1" i="1">
                <a:latin typeface="Palatino" pitchFamily="-128" charset="0"/>
              </a:rPr>
              <a:t>Assess risk. </a:t>
            </a:r>
            <a:r>
              <a:rPr lang="en-US" altLang="en-US" sz="1800">
                <a:latin typeface="Palatino" pitchFamily="-128" charset="0"/>
              </a:rPr>
              <a:t>Lots of things can go wrong as software is being developed. It’s essential that you establish contingency plans. 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sz="1800" b="1">
                <a:latin typeface="Palatino" pitchFamily="-128" charset="0"/>
              </a:rPr>
              <a:t>Principle #8. </a:t>
            </a:r>
            <a:r>
              <a:rPr lang="en-US" altLang="en-US" sz="1800" b="1" i="1">
                <a:latin typeface="Palatino" pitchFamily="-128" charset="0"/>
              </a:rPr>
              <a:t>Create work products that provide value for others.</a:t>
            </a:r>
            <a:r>
              <a:rPr lang="en-US" altLang="en-US" sz="1800">
                <a:latin typeface="Palatino" pitchFamily="-128" charset="0"/>
              </a:rPr>
              <a:t> Create only those work products that provide value for other process activities, actions or tasks. </a:t>
            </a:r>
            <a:endParaRPr lang="en-US" altLang="en-US" sz="20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FD04C604-025D-8351-3F62-8BD5A05781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Challenges of the OOA Phase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04165321-8070-29B5-7BC8-BA95244CBF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5188" y="1068388"/>
            <a:ext cx="8532812" cy="2589212"/>
          </a:xfrm>
        </p:spPr>
        <p:txBody>
          <a:bodyPr/>
          <a:lstStyle/>
          <a:p>
            <a:r>
              <a:rPr lang="en-US" altLang="en-US"/>
              <a:t>Do not be eager to jump into object-oriented design</a:t>
            </a:r>
          </a:p>
          <a:p>
            <a:r>
              <a:rPr lang="en-US" altLang="en-US"/>
              <a:t>Do not allocate methods to classes </a:t>
            </a:r>
            <a:r>
              <a:rPr lang="en-US" altLang="en-US" i="1"/>
              <a:t>yet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8CE0F623-7723-0A0E-A417-E4915D6543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6323" name="Text Box 3">
            <a:extLst>
              <a:ext uri="{FF2B5EF4-FFF2-40B4-BE49-F238E27FC236}">
                <a16:creationId xmlns:a16="http://schemas.microsoft.com/office/drawing/2014/main" id="{2D067BD0-2765-FFB3-F3D7-F46AB3DAF9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5664" y="3048000"/>
            <a:ext cx="794067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73A6"/>
              </a:buClr>
              <a:buSzPct val="65000"/>
              <a:buFont typeface="Monotype Sorts" pitchFamily="2" charset="2"/>
              <a:buChar char="l"/>
              <a:defRPr sz="2800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Char char="–"/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Char char="»"/>
              <a:defRPr sz="2000">
                <a:solidFill>
                  <a:srgbClr val="FFFFFF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5400"/>
              <a:t>DESIGN PHASE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AFA484C2-F131-B4B9-04A4-7452486056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Overview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8C277872-2CBF-49B7-9434-CF37138CED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5188" y="1068388"/>
            <a:ext cx="7664450" cy="4570412"/>
          </a:xfrm>
        </p:spPr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Elevator problem: object-oriented design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67EF04F7-71FA-7396-AE03-BDFF443574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Object-Oriented Design (OOD)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16EF26BC-BE57-D249-112F-61843B373D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5188" y="1068388"/>
            <a:ext cx="7847012" cy="5789612"/>
          </a:xfrm>
        </p:spPr>
        <p:txBody>
          <a:bodyPr/>
          <a:lstStyle/>
          <a:p>
            <a:r>
              <a:rPr lang="en-US" altLang="en-US"/>
              <a:t>Aim</a:t>
            </a:r>
          </a:p>
          <a:p>
            <a:pPr lvl="1"/>
            <a:r>
              <a:rPr lang="en-US" altLang="en-US"/>
              <a:t>Design product in terms of objects extracted during OOA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95420DB5-6E57-2DD9-28F7-004745D43F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Object-Oriented Design Steps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8DC022BB-0E67-121E-B6F3-3DF2D3B18B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5188" y="1068388"/>
            <a:ext cx="8151812" cy="3275012"/>
          </a:xfrm>
        </p:spPr>
        <p:txBody>
          <a:bodyPr/>
          <a:lstStyle/>
          <a:p>
            <a:pPr>
              <a:tabLst>
                <a:tab pos="1366838" algn="l"/>
              </a:tabLst>
            </a:pPr>
            <a:r>
              <a:rPr lang="en-US" altLang="en-US"/>
              <a:t>OOD consists of four steps:</a:t>
            </a:r>
          </a:p>
          <a:p>
            <a:pPr lvl="1">
              <a:tabLst>
                <a:tab pos="1366838" algn="l"/>
              </a:tabLst>
            </a:pPr>
            <a:r>
              <a:rPr lang="en-US" altLang="en-US"/>
              <a:t>1.	Construct interaction diagrams for each scenario</a:t>
            </a:r>
          </a:p>
          <a:p>
            <a:pPr lvl="1">
              <a:tabLst>
                <a:tab pos="1366838" algn="l"/>
              </a:tabLst>
            </a:pPr>
            <a:r>
              <a:rPr lang="en-US" altLang="en-US"/>
              <a:t>2.	Construct the detailed class diagram</a:t>
            </a:r>
          </a:p>
          <a:p>
            <a:pPr lvl="1">
              <a:tabLst>
                <a:tab pos="1366838" algn="l"/>
              </a:tabLst>
            </a:pPr>
            <a:r>
              <a:rPr lang="en-US" altLang="en-US"/>
              <a:t>3.	Design the product in terms of clients of objects</a:t>
            </a:r>
          </a:p>
          <a:p>
            <a:pPr lvl="1">
              <a:tabLst>
                <a:tab pos="1366838" algn="l"/>
              </a:tabLst>
            </a:pPr>
            <a:r>
              <a:rPr lang="en-US" altLang="en-US"/>
              <a:t>4.	Proceed to the detailed design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EB7C127C-4F36-A6DD-8D26-E5C6776CB3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Elevator Problem: OOD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5DEC21A9-C4D4-1376-8CA1-078CCA7066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5188" y="1068388"/>
            <a:ext cx="7086600" cy="35798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Step 1.  Construct interaction diagrams for each scenario</a:t>
            </a:r>
          </a:p>
          <a:p>
            <a:pPr>
              <a:lnSpc>
                <a:spcPct val="90000"/>
              </a:lnSpc>
            </a:pPr>
            <a:r>
              <a:rPr lang="en-US" altLang="en-US"/>
              <a:t>Sequence diagrams</a:t>
            </a:r>
          </a:p>
          <a:p>
            <a:pPr>
              <a:lnSpc>
                <a:spcPct val="90000"/>
              </a:lnSpc>
            </a:pPr>
            <a:r>
              <a:rPr lang="en-US" altLang="en-US"/>
              <a:t>Collaboration diagrams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Both show the same thing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Objects and messages passed between them</a:t>
            </a:r>
          </a:p>
          <a:p>
            <a:pPr>
              <a:lnSpc>
                <a:spcPct val="90000"/>
              </a:lnSpc>
            </a:pPr>
            <a:r>
              <a:rPr lang="en-US" altLang="en-US"/>
              <a:t>But in a different way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3A3D1579-F849-2F8A-1114-35DBE7CAC2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Elevator Problem: OOD (contd)</a:t>
            </a:r>
          </a:p>
        </p:txBody>
      </p:sp>
      <p:pic>
        <p:nvPicPr>
          <p:cNvPr id="61443" name="Picture 9" descr="C:\WINDOWS\Desktop\-srs-\-jpegs 4 (e-mail)-\-Chapter 13-\sch95591_1311.jpg">
            <a:extLst>
              <a:ext uri="{FF2B5EF4-FFF2-40B4-BE49-F238E27FC236}">
                <a16:creationId xmlns:a16="http://schemas.microsoft.com/office/drawing/2014/main" id="{4B31E5EC-F164-BCF6-4CE2-ADC88223E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51"/>
          <a:stretch>
            <a:fillRect/>
          </a:stretch>
        </p:blipFill>
        <p:spPr bwMode="auto">
          <a:xfrm>
            <a:off x="3276600" y="1066801"/>
            <a:ext cx="5791200" cy="489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4" name="Rectangle 11">
            <a:extLst>
              <a:ext uri="{FF2B5EF4-FFF2-40B4-BE49-F238E27FC236}">
                <a16:creationId xmlns:a16="http://schemas.microsoft.com/office/drawing/2014/main" id="{FEAE7A3A-6927-BFCA-7C17-1CC2CA1BEF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5188" y="6021388"/>
            <a:ext cx="6551612" cy="608012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Normal scenario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58505DFB-0076-E2F6-9440-60D2B05D3C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Elevator Problem: OOD (contd)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A216BDDF-3CB4-8439-F804-5E1A412240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5188" y="1068388"/>
            <a:ext cx="3543300" cy="609600"/>
          </a:xfrm>
        </p:spPr>
        <p:txBody>
          <a:bodyPr/>
          <a:lstStyle/>
          <a:p>
            <a:r>
              <a:rPr lang="en-US" altLang="en-US"/>
              <a:t>Sequence diagram</a:t>
            </a:r>
          </a:p>
        </p:txBody>
      </p:sp>
      <p:graphicFrame>
        <p:nvGraphicFramePr>
          <p:cNvPr id="62468" name="Object 4">
            <a:extLst>
              <a:ext uri="{FF2B5EF4-FFF2-40B4-BE49-F238E27FC236}">
                <a16:creationId xmlns:a16="http://schemas.microsoft.com/office/drawing/2014/main" id="{087EE175-E08A-E638-1209-8BD3D4C83F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4601" y="1066800"/>
          <a:ext cx="4157663" cy="541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Photo Editor Photo" r:id="rId3" imgW="6571429" imgH="8554644" progId="MSPhotoEd.3">
                  <p:embed/>
                </p:oleObj>
              </mc:Choice>
              <mc:Fallback>
                <p:oleObj name="Photo Editor Photo" r:id="rId3" imgW="6571429" imgH="8554644" progId="MSPhotoEd.3">
                  <p:embed/>
                  <p:pic>
                    <p:nvPicPr>
                      <p:cNvPr id="62468" name="Object 4">
                        <a:extLst>
                          <a:ext uri="{FF2B5EF4-FFF2-40B4-BE49-F238E27FC236}">
                            <a16:creationId xmlns:a16="http://schemas.microsoft.com/office/drawing/2014/main" id="{087EE175-E08A-E638-1209-8BD3D4C83F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1" y="1066800"/>
                        <a:ext cx="4157663" cy="541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5A2D6654-87C0-08D8-D75F-AE1DCC3B4E2F}"/>
              </a:ext>
            </a:extLst>
          </p:cNvPr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6294E37D-413E-0B99-6D7A-4A53C4BFA9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5188" y="1068388"/>
            <a:ext cx="2747962" cy="1219200"/>
          </a:xfrm>
        </p:spPr>
        <p:txBody>
          <a:bodyPr/>
          <a:lstStyle/>
          <a:p>
            <a:r>
              <a:rPr lang="en-US" altLang="en-US"/>
              <a:t>Collaboration diagram</a:t>
            </a:r>
          </a:p>
        </p:txBody>
      </p:sp>
      <p:graphicFrame>
        <p:nvGraphicFramePr>
          <p:cNvPr id="63492" name="Object 6">
            <a:extLst>
              <a:ext uri="{FF2B5EF4-FFF2-40B4-BE49-F238E27FC236}">
                <a16:creationId xmlns:a16="http://schemas.microsoft.com/office/drawing/2014/main" id="{E6F1552A-8F04-293E-D55C-5D9CB085D7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51464" y="990600"/>
          <a:ext cx="5240337" cy="556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Photo Editor Photo" r:id="rId3" imgW="6171429" imgH="6552381" progId="MSPhotoEd.3">
                  <p:embed/>
                </p:oleObj>
              </mc:Choice>
              <mc:Fallback>
                <p:oleObj name="Photo Editor Photo" r:id="rId3" imgW="6171429" imgH="6552381" progId="MSPhotoEd.3">
                  <p:embed/>
                  <p:pic>
                    <p:nvPicPr>
                      <p:cNvPr id="63492" name="Object 6">
                        <a:extLst>
                          <a:ext uri="{FF2B5EF4-FFF2-40B4-BE49-F238E27FC236}">
                            <a16:creationId xmlns:a16="http://schemas.microsoft.com/office/drawing/2014/main" id="{E6F1552A-8F04-293E-D55C-5D9CB085D7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1464" y="990600"/>
                        <a:ext cx="5240337" cy="556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2B3EA62C-AC12-43C9-6C81-EBCCD2D023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Elevator Problem: OOD (contd)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F0D70DFA-D3E0-6358-75B9-129717D53C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Step 2.  Construct Detailed Class Diagram </a:t>
            </a:r>
          </a:p>
          <a:p>
            <a:r>
              <a:rPr lang="en-US" altLang="en-US"/>
              <a:t>Do we assign an action to a class or to a client of that class? </a:t>
            </a:r>
          </a:p>
          <a:p>
            <a:r>
              <a:rPr lang="en-US" altLang="en-US"/>
              <a:t>Criteria</a:t>
            </a:r>
          </a:p>
          <a:p>
            <a:pPr lvl="1"/>
            <a:r>
              <a:rPr lang="en-US" altLang="en-US"/>
              <a:t>Information hiding</a:t>
            </a:r>
          </a:p>
          <a:p>
            <a:pPr lvl="1"/>
            <a:r>
              <a:rPr lang="en-US" altLang="en-US"/>
              <a:t>Responsibility-driven design</a:t>
            </a:r>
          </a:p>
          <a:p>
            <a:r>
              <a:rPr lang="en-US" altLang="en-US"/>
              <a:t>Examples</a:t>
            </a:r>
          </a:p>
          <a:p>
            <a:pPr lvl="1">
              <a:buFontTx/>
              <a:buNone/>
            </a:pPr>
            <a:r>
              <a:rPr lang="en-US" altLang="en-US"/>
              <a:t>		</a:t>
            </a:r>
            <a:r>
              <a:rPr lang="en-US" altLang="en-US" sz="2000"/>
              <a:t>close doors</a:t>
            </a:r>
            <a:r>
              <a:rPr lang="en-US" altLang="en-US"/>
              <a:t> is assigned to </a:t>
            </a:r>
            <a:r>
              <a:rPr lang="en-US" altLang="en-US" sz="2000" b="1"/>
              <a:t>Elevator Doors</a:t>
            </a:r>
          </a:p>
          <a:p>
            <a:pPr lvl="1">
              <a:buFontTx/>
              <a:buNone/>
            </a:pPr>
            <a:r>
              <a:rPr lang="en-US" altLang="en-US" sz="2000"/>
              <a:t>		move one floor down</a:t>
            </a:r>
            <a:r>
              <a:rPr lang="en-US" altLang="en-US"/>
              <a:t> is assigned to </a:t>
            </a:r>
            <a:r>
              <a:rPr lang="en-US" altLang="en-US" sz="2000" b="1"/>
              <a:t>Elevator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5B6D5-1BE5-61A1-2401-73766A138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35233-2E60-ED33-D99D-9FEF0B4CC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42204E-F5E4-9F4A-5564-77C2A9A042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These slides are designed to accompany </a:t>
            </a:r>
            <a:r>
              <a:rPr lang="en-US" i="1"/>
              <a:t>Software Engineering: A Practitioner’s Approach, 8/e </a:t>
            </a:r>
            <a:r>
              <a:rPr lang="en-US"/>
              <a:t>(McGraw-Hill, 2014) Slides copyright 2014 by Roger Pressman.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D5FA22-A343-DA5D-FD41-BA8E0D18BC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E988E7-7E6B-47B1-84C9-DED7DC5B1880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52427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F0EB0963-E8FF-FCC8-A77F-318A1D2E61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 Elevator Problem: OOD (contd)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55382BBA-FFDA-82E0-B6E5-73DAE5B77B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5188" y="1068388"/>
            <a:ext cx="1979612" cy="2132012"/>
          </a:xfrm>
        </p:spPr>
        <p:txBody>
          <a:bodyPr/>
          <a:lstStyle/>
          <a:p>
            <a:r>
              <a:rPr lang="en-US" altLang="en-US"/>
              <a:t>Detailed class diagram</a:t>
            </a:r>
          </a:p>
        </p:txBody>
      </p:sp>
      <p:pic>
        <p:nvPicPr>
          <p:cNvPr id="65540" name="Picture 4">
            <a:extLst>
              <a:ext uri="{FF2B5EF4-FFF2-40B4-BE49-F238E27FC236}">
                <a16:creationId xmlns:a16="http://schemas.microsoft.com/office/drawing/2014/main" id="{C17A1D0E-25A2-8881-766C-55BD2DBD8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984250"/>
            <a:ext cx="5867400" cy="553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EE8A4BC3-963D-7D4C-AA8E-DA2BC14E93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Elevator Problem: OOD (contd)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2EF3282B-B672-5DBD-A608-BF6EFF0BC6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Step 3.  Design product in terms of clients of objects </a:t>
            </a:r>
          </a:p>
          <a:p>
            <a:r>
              <a:rPr lang="en-US" altLang="en-US"/>
              <a:t>Draw an arrow from an object to a client of that object</a:t>
            </a:r>
          </a:p>
          <a:p>
            <a:r>
              <a:rPr lang="en-US" altLang="en-US"/>
              <a:t>Objects that are not clients of any object have to be initiated, probably by the </a:t>
            </a:r>
            <a:r>
              <a:rPr lang="en-US" altLang="en-US" sz="2000"/>
              <a:t>main</a:t>
            </a:r>
            <a:r>
              <a:rPr lang="en-US" altLang="en-US"/>
              <a:t> method</a:t>
            </a:r>
          </a:p>
          <a:p>
            <a:pPr lvl="1"/>
            <a:r>
              <a:rPr lang="en-US" altLang="en-US"/>
              <a:t>Additional methods may be needed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B7BD31EC-F75F-BB7F-3F0B-A731C5B137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Elevator Problem: OOD (contd)</a:t>
            </a:r>
          </a:p>
        </p:txBody>
      </p:sp>
      <p:sp>
        <p:nvSpPr>
          <p:cNvPr id="67587" name="Rectangle 4">
            <a:extLst>
              <a:ext uri="{FF2B5EF4-FFF2-40B4-BE49-F238E27FC236}">
                <a16:creationId xmlns:a16="http://schemas.microsoft.com/office/drawing/2014/main" id="{98EDC38F-D0FB-051F-5275-721EE3B6BC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C++ Client-object relations</a:t>
            </a:r>
          </a:p>
        </p:txBody>
      </p:sp>
      <p:graphicFrame>
        <p:nvGraphicFramePr>
          <p:cNvPr id="67588" name="Object 6">
            <a:extLst>
              <a:ext uri="{FF2B5EF4-FFF2-40B4-BE49-F238E27FC236}">
                <a16:creationId xmlns:a16="http://schemas.microsoft.com/office/drawing/2014/main" id="{3A2D4861-185C-44D8-F9D8-24826A52F9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1981201"/>
          <a:ext cx="8839200" cy="365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Photo Editor Photo" r:id="rId3" imgW="6496957" imgH="2685714" progId="MSPhotoEd.3">
                  <p:embed/>
                </p:oleObj>
              </mc:Choice>
              <mc:Fallback>
                <p:oleObj name="Photo Editor Photo" r:id="rId3" imgW="6496957" imgH="2685714" progId="MSPhotoEd.3">
                  <p:embed/>
                  <p:pic>
                    <p:nvPicPr>
                      <p:cNvPr id="67588" name="Object 6">
                        <a:extLst>
                          <a:ext uri="{FF2B5EF4-FFF2-40B4-BE49-F238E27FC236}">
                            <a16:creationId xmlns:a16="http://schemas.microsoft.com/office/drawing/2014/main" id="{3A2D4861-185C-44D8-F9D8-24826A52F9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981201"/>
                        <a:ext cx="8839200" cy="365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BFFCC022-5227-83B2-D162-9FB15384DE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Elevator Problem: OOD (contd)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A4EB0C9E-7C7E-EF92-8158-D8DB16CE98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5188" y="1068388"/>
            <a:ext cx="6940550" cy="106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u="sng"/>
              <a:t>elevator controller</a:t>
            </a:r>
            <a:r>
              <a:rPr lang="en-US" altLang="en-US"/>
              <a:t> needs method </a:t>
            </a:r>
            <a:r>
              <a:rPr lang="en-US" altLang="en-US" sz="2000"/>
              <a:t>elevator control loop</a:t>
            </a:r>
            <a:r>
              <a:rPr lang="en-US" altLang="en-US"/>
              <a:t> so that </a:t>
            </a:r>
            <a:r>
              <a:rPr lang="en-US" altLang="en-US" i="1"/>
              <a:t>main</a:t>
            </a:r>
            <a:r>
              <a:rPr lang="en-US" altLang="en-US"/>
              <a:t> (or </a:t>
            </a:r>
            <a:r>
              <a:rPr lang="en-US" altLang="en-US" sz="2000" u="sng"/>
              <a:t>elevator application</a:t>
            </a:r>
            <a:r>
              <a:rPr lang="en-US" altLang="en-US"/>
              <a:t>) can call it</a:t>
            </a:r>
            <a:endParaRPr lang="en-US" altLang="en-US" sz="20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CEDEF66D-C952-07E5-39E0-2E95072F9A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Elevator Problem: OOD (contd)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E35C7BE7-187E-F7F1-3BF9-D7A7F6E905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5188" y="1068388"/>
            <a:ext cx="3198812" cy="2513012"/>
          </a:xfrm>
        </p:spPr>
        <p:txBody>
          <a:bodyPr/>
          <a:lstStyle/>
          <a:p>
            <a:r>
              <a:rPr lang="en-US" altLang="en-US"/>
              <a:t>Step 4.  Perform detailed design </a:t>
            </a:r>
          </a:p>
          <a:p>
            <a:r>
              <a:rPr lang="en-US" altLang="en-US"/>
              <a:t>Detailed design of method</a:t>
            </a:r>
            <a:r>
              <a:rPr lang="en-US" altLang="en-US">
                <a:latin typeface="Courier" pitchFamily="71" charset="0"/>
              </a:rPr>
              <a:t> </a:t>
            </a:r>
            <a:r>
              <a:rPr lang="en-US" altLang="en-US" sz="2000"/>
              <a:t>elevator controller loop</a:t>
            </a:r>
            <a:endParaRPr lang="en-US" altLang="en-US">
              <a:latin typeface="Courier" pitchFamily="71" charset="0"/>
            </a:endParaRPr>
          </a:p>
        </p:txBody>
      </p:sp>
      <p:pic>
        <p:nvPicPr>
          <p:cNvPr id="69636" name="Picture 5" descr="C:\WINDOWS\Desktop\-srs-\-jpegs 4 (e-mail)-\-Chapter 13-\sch95591_1317.jpg">
            <a:extLst>
              <a:ext uri="{FF2B5EF4-FFF2-40B4-BE49-F238E27FC236}">
                <a16:creationId xmlns:a16="http://schemas.microsoft.com/office/drawing/2014/main" id="{19BAC743-D62F-F8A9-E431-49B5D9788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42"/>
          <a:stretch>
            <a:fillRect/>
          </a:stretch>
        </p:blipFill>
        <p:spPr bwMode="auto">
          <a:xfrm>
            <a:off x="6019800" y="1066801"/>
            <a:ext cx="4287838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EC7D725E-D1CF-FBA0-06B2-914B62CBEA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Challenges of the Design Phase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FD799BE2-B042-0E1E-36CF-52108E14FA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5188" y="1068388"/>
            <a:ext cx="8151812" cy="3046412"/>
          </a:xfrm>
        </p:spPr>
        <p:txBody>
          <a:bodyPr/>
          <a:lstStyle/>
          <a:p>
            <a:r>
              <a:rPr lang="en-US" altLang="en-US"/>
              <a:t>Design team should not do too much</a:t>
            </a:r>
          </a:p>
          <a:p>
            <a:pPr lvl="1"/>
            <a:r>
              <a:rPr lang="en-US" altLang="en-US"/>
              <a:t>Detailed design should not become code</a:t>
            </a:r>
          </a:p>
          <a:p>
            <a:r>
              <a:rPr lang="en-US" altLang="en-US"/>
              <a:t>Design team should not do too little</a:t>
            </a:r>
          </a:p>
          <a:p>
            <a:pPr lvl="1"/>
            <a:r>
              <a:rPr lang="en-US" altLang="en-US"/>
              <a:t>It is essential for the design team to produce a complete detailed design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B9509-3F7D-405F-F554-93BAE6665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6E7E3-3212-F0C8-22C0-D4CB1BC4B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Rational Software Architect - 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357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A8DCE-4743-1F5E-B9F8-BB2D6A1699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Helvetica"/>
              </a:rPr>
              <a:t>These slides are designed to accompany </a:t>
            </a:r>
            <a:r>
              <a:rPr lang="en-US" i="1">
                <a:solidFill>
                  <a:srgbClr val="000000"/>
                </a:solidFill>
                <a:latin typeface="Helvetica"/>
              </a:rPr>
              <a:t>Software Engineering: A Practitioner’s Approach, 8/e </a:t>
            </a:r>
            <a:r>
              <a:rPr lang="en-US">
                <a:solidFill>
                  <a:srgbClr val="000000"/>
                </a:solidFill>
                <a:latin typeface="Helvetica"/>
              </a:rPr>
              <a:t>(McGraw-Hill, 2014). Slides copyright 2014 by Roger Pressman.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F2101D-CA9F-28B9-EB6D-05264DE38C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02CE98D-2F63-4F9C-9FC9-BAB145E404E7}" type="slidenum">
              <a:rPr lang="en-US" altLang="en-US" sz="1000">
                <a:solidFill>
                  <a:srgbClr val="000000"/>
                </a:solidFill>
                <a:latin typeface="Helvetica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en-US" sz="100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id="{BE1A9F43-CD4B-CF25-8D69-A1D6F220B9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22576" y="990601"/>
            <a:ext cx="6545263" cy="633413"/>
          </a:xfrm>
        </p:spPr>
        <p:txBody>
          <a:bodyPr/>
          <a:lstStyle/>
          <a:p>
            <a:pPr eaLnBrk="1" hangingPunct="1"/>
            <a:r>
              <a:rPr lang="en-US" altLang="en-US"/>
              <a:t>Requirements Engineering-I</a:t>
            </a:r>
          </a:p>
        </p:txBody>
      </p:sp>
      <p:sp>
        <p:nvSpPr>
          <p:cNvPr id="4101" name="Rectangle 3">
            <a:extLst>
              <a:ext uri="{FF2B5EF4-FFF2-40B4-BE49-F238E27FC236}">
                <a16:creationId xmlns:a16="http://schemas.microsoft.com/office/drawing/2014/main" id="{1C7B9C5D-31DF-829C-D01C-1E15AC398F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76600" y="1981200"/>
            <a:ext cx="6858000" cy="3468688"/>
          </a:xfrm>
        </p:spPr>
        <p:txBody>
          <a:bodyPr/>
          <a:lstStyle/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Inception</a:t>
            </a:r>
            <a:r>
              <a:rPr lang="en-US" altLang="en-US" sz="1800"/>
              <a:t>—ask a set of questions that establish …</a:t>
            </a:r>
          </a:p>
          <a:p>
            <a:pPr lvl="1" eaLnBrk="1" hangingPunct="1"/>
            <a:r>
              <a:rPr lang="en-US" altLang="en-US" sz="1600"/>
              <a:t>basic understanding of the problem</a:t>
            </a:r>
          </a:p>
          <a:p>
            <a:pPr lvl="1" eaLnBrk="1" hangingPunct="1"/>
            <a:r>
              <a:rPr lang="en-US" altLang="en-US" sz="1600"/>
              <a:t>the people who want a solution</a:t>
            </a:r>
          </a:p>
          <a:p>
            <a:pPr lvl="1" eaLnBrk="1" hangingPunct="1"/>
            <a:r>
              <a:rPr lang="en-US" altLang="en-US" sz="1600"/>
              <a:t>the nature of the solution that is desired, and </a:t>
            </a:r>
          </a:p>
          <a:p>
            <a:pPr lvl="1" eaLnBrk="1" hangingPunct="1"/>
            <a:r>
              <a:rPr lang="en-US" altLang="en-US" sz="1600"/>
              <a:t>the effectiveness of preliminary communication and collaboration between the customer and the developer</a:t>
            </a:r>
          </a:p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Elicitation</a:t>
            </a:r>
            <a:r>
              <a:rPr lang="en-US" altLang="en-US" sz="1800"/>
              <a:t>—elicit requirements from all stakeholders</a:t>
            </a:r>
          </a:p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Elaboration</a:t>
            </a:r>
            <a:r>
              <a:rPr lang="en-US" altLang="en-US" sz="1800"/>
              <a:t>—create an analysis model that identifies data, function and behavioral requirements</a:t>
            </a:r>
          </a:p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Negotiation</a:t>
            </a:r>
            <a:r>
              <a:rPr lang="en-US" altLang="en-US" sz="1800"/>
              <a:t>—agree on a deliverable system that is realistic for developers and customers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4EE199-1E2F-CB8C-7005-2AF85D6970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Helvetica"/>
              </a:rPr>
              <a:t>These slides are designed to accompany </a:t>
            </a:r>
            <a:r>
              <a:rPr lang="en-US" i="1">
                <a:solidFill>
                  <a:srgbClr val="000000"/>
                </a:solidFill>
                <a:latin typeface="Helvetica"/>
              </a:rPr>
              <a:t>Software Engineering: A Practitioner’s Approach, 8/e </a:t>
            </a:r>
            <a:r>
              <a:rPr lang="en-US">
                <a:solidFill>
                  <a:srgbClr val="000000"/>
                </a:solidFill>
                <a:latin typeface="Helvetica"/>
              </a:rPr>
              <a:t>(McGraw-Hill, 2014). Slides copyright 2014 by Roger Pressman.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0A3E5-5836-ACDC-C705-1E1C161DE4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606658A-4EAB-4B5D-93CB-CA632B9A7FF8}" type="slidenum">
              <a:rPr lang="en-US" altLang="en-US" sz="1000">
                <a:solidFill>
                  <a:srgbClr val="000000"/>
                </a:solidFill>
                <a:latin typeface="Helvetica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en-US" sz="100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8B897CB6-73EC-2D01-9102-A3C4048B25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0" y="990600"/>
            <a:ext cx="8178800" cy="762000"/>
          </a:xfrm>
        </p:spPr>
        <p:txBody>
          <a:bodyPr/>
          <a:lstStyle/>
          <a:p>
            <a:pPr eaLnBrk="1" hangingPunct="1"/>
            <a:r>
              <a:rPr lang="en-US" altLang="en-US"/>
              <a:t>Requirements Engineering-II</a:t>
            </a:r>
          </a:p>
        </p:txBody>
      </p:sp>
      <p:sp>
        <p:nvSpPr>
          <p:cNvPr id="5125" name="Rectangle 3">
            <a:extLst>
              <a:ext uri="{FF2B5EF4-FFF2-40B4-BE49-F238E27FC236}">
                <a16:creationId xmlns:a16="http://schemas.microsoft.com/office/drawing/2014/main" id="{62B0472B-9249-D98D-1490-6A5EEE2E2B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76600" y="1905000"/>
            <a:ext cx="71628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1800">
                <a:solidFill>
                  <a:schemeClr val="folHlink"/>
                </a:solidFill>
              </a:rPr>
              <a:t>Specification</a:t>
            </a:r>
            <a:r>
              <a:rPr lang="en-US" altLang="en-US" sz="1800"/>
              <a:t>—can be any one (or more) of the following: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/>
              <a:t>A written document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/>
              <a:t>A set of models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/>
              <a:t>A formal mathematical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/>
              <a:t>A collection of user scenarios (use-cases)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/>
              <a:t>A prototype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>
                <a:solidFill>
                  <a:schemeClr val="folHlink"/>
                </a:solidFill>
              </a:rPr>
              <a:t>Validation</a:t>
            </a:r>
            <a:r>
              <a:rPr lang="en-US" altLang="en-US" sz="1800"/>
              <a:t>—a review mechanism that looks for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/>
              <a:t>errors in content or interpretation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/>
              <a:t>areas where clarification may be required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/>
              <a:t>missing information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/>
              <a:t>inconsistencies (a major problem when large products or systems are engineered)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/>
              <a:t>conflicting or unrealistic (unachievable) requirements.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>
                <a:solidFill>
                  <a:schemeClr val="folHlink"/>
                </a:solidFill>
              </a:rPr>
              <a:t>Requirements management</a:t>
            </a:r>
            <a:endParaRPr lang="en-US" altLang="en-US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060F29-2AD8-D93B-361B-7E3350A536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Helvetica"/>
              </a:rPr>
              <a:t>These slides are designed to accompany </a:t>
            </a:r>
            <a:r>
              <a:rPr lang="en-US" i="1">
                <a:solidFill>
                  <a:srgbClr val="000000"/>
                </a:solidFill>
                <a:latin typeface="Helvetica"/>
              </a:rPr>
              <a:t>Software Engineering: A Practitioner’s Approach, 8/e </a:t>
            </a:r>
            <a:r>
              <a:rPr lang="en-US">
                <a:solidFill>
                  <a:srgbClr val="000000"/>
                </a:solidFill>
                <a:latin typeface="Helvetica"/>
              </a:rPr>
              <a:t>(McGraw-Hill, 2014). Slides copyright 2014 by Roger Pressman.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5017E-5FF6-41B8-DC0F-1BFB7676DD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59C4140-E2A5-417A-910B-54EFD491E11F}" type="slidenum">
              <a:rPr lang="en-US" altLang="en-US" sz="1000">
                <a:solidFill>
                  <a:srgbClr val="000000"/>
                </a:solidFill>
                <a:latin typeface="Helvetica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en-US" sz="100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A11C2599-D5CC-01A1-E2F1-F03F3CF9C9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0" y="1066801"/>
            <a:ext cx="2349500" cy="633413"/>
          </a:xfrm>
        </p:spPr>
        <p:txBody>
          <a:bodyPr/>
          <a:lstStyle/>
          <a:p>
            <a:pPr eaLnBrk="1" hangingPunct="1"/>
            <a:r>
              <a:rPr lang="en-US" altLang="en-US"/>
              <a:t>Inception</a:t>
            </a:r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257F7A70-9C93-E132-6C88-397ABD5704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429000" y="1905000"/>
            <a:ext cx="6781800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Identify stakeholders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“who else do you think I should talk to?”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Recognize multiple points of view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Work toward collaboration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The first questions</a:t>
            </a:r>
            <a:endParaRPr lang="en-US" altLang="en-US">
              <a:latin typeface="Symbol" panose="05050102010706020507" pitchFamily="18" charset="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Who is behind the request for this work?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Who will use the solution?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What will be the economic benefit of a successful solution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Is there another source for the solution that you need?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EB4AB8-805F-8B50-51C6-C7C73220E2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Helvetica"/>
              </a:rPr>
              <a:t>These slides are designed to accompany </a:t>
            </a:r>
            <a:r>
              <a:rPr lang="en-US" i="1">
                <a:solidFill>
                  <a:srgbClr val="000000"/>
                </a:solidFill>
                <a:latin typeface="Helvetica"/>
              </a:rPr>
              <a:t>Software Engineering: A Practitioner’s Approach, 8/e </a:t>
            </a:r>
            <a:r>
              <a:rPr lang="en-US">
                <a:solidFill>
                  <a:srgbClr val="000000"/>
                </a:solidFill>
                <a:latin typeface="Helvetica"/>
              </a:rPr>
              <a:t>(McGraw-Hill, 2014). Slides copyright 2014 by Roger Pressman.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57E58A-D284-1488-7B81-556FE41CC4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4BCA22E-C89A-4C13-A803-B1AFAA2E2250}" type="slidenum">
              <a:rPr lang="en-US" altLang="en-US" sz="1000">
                <a:solidFill>
                  <a:srgbClr val="000000"/>
                </a:solidFill>
                <a:latin typeface="Helvetica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en-US" sz="100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71F3EDDB-E8DC-1748-46B1-8A5541E011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0" y="1143001"/>
            <a:ext cx="5278438" cy="633413"/>
          </a:xfrm>
        </p:spPr>
        <p:txBody>
          <a:bodyPr/>
          <a:lstStyle/>
          <a:p>
            <a:pPr eaLnBrk="1" hangingPunct="1"/>
            <a:r>
              <a:rPr lang="en-US" altLang="en-US"/>
              <a:t>Eliciting Requirements</a:t>
            </a:r>
          </a:p>
        </p:txBody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14F328B9-1DB3-C62B-2935-165FE011C6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352800" y="1981200"/>
            <a:ext cx="71628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300"/>
              </a:spcBef>
            </a:pPr>
            <a:r>
              <a:rPr lang="en-US" altLang="en-US" sz="1800"/>
              <a:t>meetings are conducted and attended by both software engineers and customers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/>
              <a:t>rules for preparation and participation are established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/>
              <a:t>an agenda is suggested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/>
              <a:t>a "facilitator" (can be a customer, a developer, or an outsider) controls the meeting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/>
              <a:t>a "definition mechanism" (can be work sheets, flip charts, or wall stickers or an electronic bulletin board, chat room or virtual forum) is used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/>
              <a:t>the goal is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>
                <a:solidFill>
                  <a:schemeClr val="folHlink"/>
                </a:solidFill>
              </a:rPr>
              <a:t>to identify the problem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>
                <a:solidFill>
                  <a:schemeClr val="folHlink"/>
                </a:solidFill>
              </a:rPr>
              <a:t>propose elements of the solution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>
                <a:solidFill>
                  <a:schemeClr val="folHlink"/>
                </a:solidFill>
              </a:rPr>
              <a:t>negotiate different approaches, 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>
                <a:solidFill>
                  <a:schemeClr val="folHlink"/>
                </a:solidFill>
              </a:rPr>
              <a:t> specify a preliminary set of solution requirements</a:t>
            </a:r>
            <a:endParaRPr lang="en-US" altLang="en-US" sz="1800">
              <a:solidFill>
                <a:schemeClr val="folHlink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old Stripes">
  <a:themeElements>
    <a:clrScheme name="Bold Stripes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Bold Stripes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28" charset="-128"/>
          </a:defRPr>
        </a:defPPr>
      </a:lstStyle>
    </a:lnDef>
  </a:objectDefaults>
  <a:extraClrSchemeLst>
    <a:extraClrScheme>
      <a:clrScheme name="Bold Stripes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ld Stripes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Bold Stripes">
  <a:themeElements>
    <a:clrScheme name="Bold Stripes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Bold Stripes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28" charset="-128"/>
          </a:defRPr>
        </a:defPPr>
      </a:lstStyle>
    </a:lnDef>
  </a:objectDefaults>
  <a:extraClrSchemeLst>
    <a:extraClrScheme>
      <a:clrScheme name="Bold Stripes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ld Stripes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sms.display">
  <a:themeElements>
    <a:clrScheme name="">
      <a:dk1>
        <a:srgbClr val="C0C0C0"/>
      </a:dk1>
      <a:lt1>
        <a:srgbClr val="FFFFFF"/>
      </a:lt1>
      <a:dk2>
        <a:srgbClr val="000760"/>
      </a:dk2>
      <a:lt2>
        <a:srgbClr val="DC0081"/>
      </a:lt2>
      <a:accent1>
        <a:srgbClr val="0076A8"/>
      </a:accent1>
      <a:accent2>
        <a:srgbClr val="DC0081"/>
      </a:accent2>
      <a:accent3>
        <a:srgbClr val="AAAAB6"/>
      </a:accent3>
      <a:accent4>
        <a:srgbClr val="DADADA"/>
      </a:accent4>
      <a:accent5>
        <a:srgbClr val="AABDD1"/>
      </a:accent5>
      <a:accent6>
        <a:srgbClr val="C70074"/>
      </a:accent6>
      <a:hlink>
        <a:srgbClr val="DC0081"/>
      </a:hlink>
      <a:folHlink>
        <a:srgbClr val="800080"/>
      </a:folHlink>
    </a:clrScheme>
    <a:fontScheme name="sms.displa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sms.display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ms.display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s.display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s.display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s.display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s.display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s.display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2565</Words>
  <Application>Microsoft Office PowerPoint</Application>
  <PresentationFormat>Widescreen</PresentationFormat>
  <Paragraphs>313</Paragraphs>
  <Slides>56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72" baseType="lpstr">
      <vt:lpstr>ＭＳ Ｐゴシック</vt:lpstr>
      <vt:lpstr>Arial</vt:lpstr>
      <vt:lpstr>Calibri</vt:lpstr>
      <vt:lpstr>Calibri Light</vt:lpstr>
      <vt:lpstr>Courier</vt:lpstr>
      <vt:lpstr>Helvetica</vt:lpstr>
      <vt:lpstr>Monotype Sorts</vt:lpstr>
      <vt:lpstr>Palatino</vt:lpstr>
      <vt:lpstr>Symbol</vt:lpstr>
      <vt:lpstr>Times New Roman</vt:lpstr>
      <vt:lpstr>Wingdings</vt:lpstr>
      <vt:lpstr>Office Theme</vt:lpstr>
      <vt:lpstr>Bold Stripes</vt:lpstr>
      <vt:lpstr>1_Bold Stripes</vt:lpstr>
      <vt:lpstr>sms.display</vt:lpstr>
      <vt:lpstr>Microsoft Photo Editor 3.0 Photo</vt:lpstr>
      <vt:lpstr>Software Modeling</vt:lpstr>
      <vt:lpstr>Key Points from Previous Lectures</vt:lpstr>
      <vt:lpstr>Principles that Guide Process - I</vt:lpstr>
      <vt:lpstr>Principles that Guide Process - II</vt:lpstr>
      <vt:lpstr>Requirements</vt:lpstr>
      <vt:lpstr>Requirements Engineering-I</vt:lpstr>
      <vt:lpstr>Requirements Engineering-II</vt:lpstr>
      <vt:lpstr>Inception</vt:lpstr>
      <vt:lpstr>Eliciting Requirements</vt:lpstr>
      <vt:lpstr>Elicitation Work Products</vt:lpstr>
      <vt:lpstr>Use-Cases</vt:lpstr>
      <vt:lpstr>Use-Case Diagram</vt:lpstr>
      <vt:lpstr>Negotiating Requirements</vt:lpstr>
      <vt:lpstr>Requirements Monitoring</vt:lpstr>
      <vt:lpstr>Validating Requirements - I</vt:lpstr>
      <vt:lpstr>Validating Requirements - II</vt:lpstr>
      <vt:lpstr>Example</vt:lpstr>
      <vt:lpstr>PowerPoint Presentation</vt:lpstr>
      <vt:lpstr>Overview</vt:lpstr>
      <vt:lpstr>Object-Oriented Paradigm</vt:lpstr>
      <vt:lpstr>Object-Oriented Analysis (contd)</vt:lpstr>
      <vt:lpstr>The Three Steps of OOA</vt:lpstr>
      <vt:lpstr>Elevator Problem: OOA</vt:lpstr>
      <vt:lpstr>Normal Scenario</vt:lpstr>
      <vt:lpstr> Exception Scenario</vt:lpstr>
      <vt:lpstr> Class Modeling</vt:lpstr>
      <vt:lpstr>Two Approaches to Class Modeling</vt:lpstr>
      <vt:lpstr>Noun Extraction</vt:lpstr>
      <vt:lpstr>Noun Extraction (contd)</vt:lpstr>
      <vt:lpstr>Noun Extraction (contd)</vt:lpstr>
      <vt:lpstr>First Iteration of Class Diagram</vt:lpstr>
      <vt:lpstr>Second Iteration of Class Diagram</vt:lpstr>
      <vt:lpstr>CRC Cards</vt:lpstr>
      <vt:lpstr>Testing during the OOA Phase</vt:lpstr>
      <vt:lpstr>CRC Cards</vt:lpstr>
      <vt:lpstr>CRC Cards (contd)</vt:lpstr>
      <vt:lpstr>Second Iteration of CRC Card</vt:lpstr>
      <vt:lpstr>Third Iteration of Class Diagram</vt:lpstr>
      <vt:lpstr>Second Iteration of Normal Scenario</vt:lpstr>
      <vt:lpstr>Challenges of the OOA Phase</vt:lpstr>
      <vt:lpstr>PowerPoint Presentation</vt:lpstr>
      <vt:lpstr>Overview</vt:lpstr>
      <vt:lpstr>Object-Oriented Design (OOD)</vt:lpstr>
      <vt:lpstr>Object-Oriented Design Steps</vt:lpstr>
      <vt:lpstr>Elevator Problem: OOD</vt:lpstr>
      <vt:lpstr>Elevator Problem: OOD (contd)</vt:lpstr>
      <vt:lpstr>Elevator Problem: OOD (contd)</vt:lpstr>
      <vt:lpstr>PowerPoint Presentation</vt:lpstr>
      <vt:lpstr>Elevator Problem: OOD (contd)</vt:lpstr>
      <vt:lpstr> Elevator Problem: OOD (contd)</vt:lpstr>
      <vt:lpstr>Elevator Problem: OOD (contd)</vt:lpstr>
      <vt:lpstr>Elevator Problem: OOD (contd)</vt:lpstr>
      <vt:lpstr>Elevator Problem: OOD (contd)</vt:lpstr>
      <vt:lpstr>Elevator Problem: OOD (contd)</vt:lpstr>
      <vt:lpstr>Challenges of the Design Phase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Mahmoud Abounasr</dc:creator>
  <cp:lastModifiedBy>Mahmoud Abounasr</cp:lastModifiedBy>
  <cp:revision>3</cp:revision>
  <dcterms:created xsi:type="dcterms:W3CDTF">2022-05-19T17:34:34Z</dcterms:created>
  <dcterms:modified xsi:type="dcterms:W3CDTF">2022-05-19T18:30:51Z</dcterms:modified>
</cp:coreProperties>
</file>