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sldIdLst>
    <p:sldId id="336" r:id="rId2"/>
    <p:sldId id="645" r:id="rId3"/>
    <p:sldId id="646" r:id="rId4"/>
    <p:sldId id="647" r:id="rId5"/>
    <p:sldId id="652" r:id="rId6"/>
    <p:sldId id="622" r:id="rId7"/>
    <p:sldId id="623" r:id="rId8"/>
    <p:sldId id="624" r:id="rId9"/>
    <p:sldId id="633" r:id="rId10"/>
    <p:sldId id="626" r:id="rId11"/>
    <p:sldId id="639" r:id="rId12"/>
    <p:sldId id="627" r:id="rId13"/>
    <p:sldId id="629" r:id="rId14"/>
    <p:sldId id="631" r:id="rId15"/>
    <p:sldId id="632" r:id="rId16"/>
    <p:sldId id="644" r:id="rId17"/>
  </p:sldIdLst>
  <p:sldSz cx="10287000" cy="6858000" type="35mm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C4A"/>
    <a:srgbClr val="B01F14"/>
    <a:srgbClr val="0AAA25"/>
    <a:srgbClr val="0CD42D"/>
    <a:srgbClr val="B72609"/>
    <a:srgbClr val="451607"/>
    <a:srgbClr val="0033CC"/>
    <a:srgbClr val="060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1592" y="176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fld id="{F83BB42B-BBEC-48C5-B8EE-4E2EAEB374C6}" type="datetimeFigureOut">
              <a:rPr lang="en-US"/>
              <a:pPr>
                <a:defRPr/>
              </a:pPr>
              <a:t>1/20/21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696913"/>
            <a:ext cx="52228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4D9F82F-E803-4B7A-9703-3B5F9DB406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916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22141B-D3E0-45A1-8D43-F7CC57F64016}" type="slidenum">
              <a:rPr lang="en-US" altLang="en-US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744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9F82F-E803-4B7A-9703-3B5F9DB406C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63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35mm-Slide1-whitetit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>
                <a:solidFill>
                  <a:srgbClr val="020C4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7719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97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3188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8593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4692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4170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6219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9852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27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55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3883680"/>
            <a:ext cx="8743950" cy="523220"/>
          </a:xfrm>
        </p:spPr>
        <p:txBody>
          <a:bodyPr anchor="b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872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404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18" y="274638"/>
            <a:ext cx="784703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593" y="1857842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93" y="2497604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15293" y="1857842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15293" y="2497604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709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982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7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73" y="100927"/>
            <a:ext cx="6359787" cy="1162050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1710466"/>
            <a:ext cx="5749925" cy="46903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107" y="1736314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623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1527585"/>
            <a:ext cx="6172200" cy="31999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63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35mm-Slide3-onwhite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8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5000"/>
        </a:spcBef>
        <a:spcAft>
          <a:spcPct val="15000"/>
        </a:spcAft>
        <a:buChar char="–"/>
        <a:defRPr sz="2400">
          <a:solidFill>
            <a:srgbClr val="020C4A"/>
          </a:solidFill>
          <a:latin typeface="+mn-lt"/>
        </a:defRPr>
      </a:lvl2pPr>
      <a:lvl3pPr marL="1143000" indent="-228600" algn="l" rtl="0" eaLnBrk="0" fontAlgn="base" hangingPunct="0">
        <a:spcBef>
          <a:spcPct val="15000"/>
        </a:spcBef>
        <a:spcAft>
          <a:spcPct val="15000"/>
        </a:spcAft>
        <a:buChar char="•"/>
        <a:defRPr sz="2000">
          <a:solidFill>
            <a:srgbClr val="020C4A"/>
          </a:solidFill>
          <a:latin typeface="+mn-lt"/>
        </a:defRPr>
      </a:lvl3pPr>
      <a:lvl4pPr marL="1600200" indent="-228600" algn="l" rtl="0" eaLnBrk="0" fontAlgn="base" hangingPunct="0">
        <a:spcBef>
          <a:spcPct val="15000"/>
        </a:spcBef>
        <a:spcAft>
          <a:spcPct val="15000"/>
        </a:spcAft>
        <a:buChar char="–"/>
        <a:defRPr>
          <a:solidFill>
            <a:srgbClr val="020C4A"/>
          </a:solidFill>
          <a:latin typeface="+mn-lt"/>
        </a:defRPr>
      </a:lvl4pPr>
      <a:lvl5pPr marL="2057400" indent="-228600" algn="l" rtl="0" eaLnBrk="0" fontAlgn="base" hangingPunct="0">
        <a:spcBef>
          <a:spcPct val="15000"/>
        </a:spcBef>
        <a:spcAft>
          <a:spcPct val="15000"/>
        </a:spcAft>
        <a:buChar char="»"/>
        <a:defRPr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352800"/>
            <a:ext cx="8743950" cy="523220"/>
          </a:xfrm>
        </p:spPr>
        <p:txBody>
          <a:bodyPr/>
          <a:lstStyle/>
          <a:p>
            <a:pPr eaLnBrk="1" hangingPunct="1"/>
            <a:r>
              <a:rPr lang="en-US"/>
              <a:t>IMSE/CIS 381 Industrial Robotics</a:t>
            </a:r>
            <a:endParaRPr lang="en-US" alt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563EEC1-C006-4307-A6E1-3399DAE1BB38}"/>
              </a:ext>
            </a:extLst>
          </p:cNvPr>
          <p:cNvSpPr txBox="1">
            <a:spLocks/>
          </p:cNvSpPr>
          <p:nvPr/>
        </p:nvSpPr>
        <p:spPr bwMode="auto">
          <a:xfrm>
            <a:off x="685800" y="4162077"/>
            <a:ext cx="8743950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15000"/>
              </a:spcAft>
              <a:buFontTx/>
              <a:buNone/>
              <a:defRPr sz="2800" b="1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4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0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LAB 0</a:t>
            </a:r>
          </a:p>
          <a:p>
            <a:r>
              <a:rPr lang="en-US" dirty="0">
                <a:solidFill>
                  <a:srgbClr val="FF0000"/>
                </a:solidFill>
              </a:rPr>
              <a:t>Introduction</a:t>
            </a:r>
            <a:endParaRPr lang="en-US" altLang="en-US" kern="0" dirty="0">
              <a:solidFill>
                <a:srgbClr val="FF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3EEC1-C006-4307-A6E1-3399DAE1BB38}"/>
              </a:ext>
            </a:extLst>
          </p:cNvPr>
          <p:cNvSpPr txBox="1">
            <a:spLocks/>
          </p:cNvSpPr>
          <p:nvPr/>
        </p:nvSpPr>
        <p:spPr bwMode="auto">
          <a:xfrm>
            <a:off x="685800" y="5495500"/>
            <a:ext cx="8743950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15000"/>
              </a:spcAft>
              <a:buFontTx/>
              <a:buNone/>
              <a:defRPr sz="2800" b="1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4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0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r>
              <a:rPr lang="en-US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Lab Instructor: Gabriele Galli</a:t>
            </a:r>
          </a:p>
          <a:p>
            <a:r>
              <a:rPr lang="en-US" altLang="en-US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Email: </a:t>
            </a:r>
            <a:r>
              <a:rPr lang="en-US" altLang="en-US" kern="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ggalli@umich.edu</a:t>
            </a:r>
            <a:endParaRPr lang="en-US" altLang="en-US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0"/>
            <a:ext cx="9258300" cy="2505301"/>
          </a:xfrm>
        </p:spPr>
        <p:txBody>
          <a:bodyPr/>
          <a:lstStyle/>
          <a:p>
            <a:r>
              <a:rPr lang="en-US" dirty="0">
                <a:cs typeface="Levenim MT" panose="02010502060101010101" pitchFamily="2" charset="-79"/>
              </a:rPr>
              <a:t>Talk about the </a:t>
            </a:r>
            <a:r>
              <a:rPr lang="en-US" b="1" dirty="0">
                <a:cs typeface="Levenim MT" panose="02010502060101010101" pitchFamily="2" charset="-79"/>
              </a:rPr>
              <a:t>purpose/objective </a:t>
            </a:r>
            <a:r>
              <a:rPr lang="en-US" dirty="0">
                <a:cs typeface="Levenim MT" panose="02010502060101010101" pitchFamily="2" charset="-79"/>
              </a:rPr>
              <a:t>of the experiment.</a:t>
            </a:r>
            <a:endParaRPr lang="en-GB" altLang="en-US" dirty="0"/>
          </a:p>
          <a:p>
            <a:r>
              <a:rPr lang="en-GB" altLang="en-US" dirty="0"/>
              <a:t>Give </a:t>
            </a:r>
            <a:r>
              <a:rPr lang="en-GB" altLang="en-US" b="1" dirty="0"/>
              <a:t>background </a:t>
            </a:r>
            <a:r>
              <a:rPr lang="en-GB" altLang="en-US" dirty="0"/>
              <a:t>information on the topic you are doing and why.</a:t>
            </a:r>
          </a:p>
          <a:p>
            <a:r>
              <a:rPr lang="en-GB" altLang="en-US" dirty="0"/>
              <a:t>Introduce the ideas you will need later in the report without going into detail.</a:t>
            </a:r>
            <a:endParaRPr lang="en-US" dirty="0">
              <a:latin typeface="+mj-lt"/>
              <a:cs typeface="Levenim MT" panose="0201050206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7217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APPARATUS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0"/>
            <a:ext cx="9258300" cy="1862048"/>
          </a:xfrm>
        </p:spPr>
        <p:txBody>
          <a:bodyPr/>
          <a:lstStyle/>
          <a:p>
            <a:pPr lvl="0"/>
            <a:r>
              <a:rPr lang="en-US" dirty="0"/>
              <a:t>Equipment</a:t>
            </a:r>
          </a:p>
          <a:p>
            <a:pPr lvl="1"/>
            <a:r>
              <a:rPr lang="en-US" dirty="0"/>
              <a:t>Introduce and describe every piece of equipment used to accomplish this work.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5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0"/>
            <a:ext cx="9258300" cy="1514261"/>
          </a:xfrm>
        </p:spPr>
        <p:txBody>
          <a:bodyPr/>
          <a:lstStyle/>
          <a:p>
            <a:r>
              <a:rPr lang="en-US" dirty="0">
                <a:latin typeface="+mj-lt"/>
                <a:cs typeface="Levenim MT" panose="02010502060101010101" pitchFamily="2" charset="-79"/>
              </a:rPr>
              <a:t>List everything needed to complete your experiment.</a:t>
            </a:r>
          </a:p>
          <a:p>
            <a:r>
              <a:rPr lang="en-US" dirty="0">
                <a:latin typeface="+mj-lt"/>
                <a:cs typeface="Levenim MT" panose="02010502060101010101" pitchFamily="2" charset="-79"/>
              </a:rPr>
              <a:t>Be sufficiently detailed so that anyone could read this section and duplicate your experiment!</a:t>
            </a:r>
          </a:p>
        </p:txBody>
      </p:sp>
    </p:spTree>
    <p:extLst>
      <p:ext uri="{BB962C8B-B14F-4D97-AF65-F5344CB8AC3E}">
        <p14:creationId xmlns:p14="http://schemas.microsoft.com/office/powerpoint/2010/main" val="18596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0"/>
            <a:ext cx="9258300" cy="3625608"/>
          </a:xfrm>
        </p:spPr>
        <p:txBody>
          <a:bodyPr/>
          <a:lstStyle/>
          <a:p>
            <a:pPr lvl="0" algn="just"/>
            <a:r>
              <a:rPr lang="en-US" dirty="0">
                <a:latin typeface="+mj-lt"/>
              </a:rPr>
              <a:t>Include all calculations, graphs, analysis and discussion of your results</a:t>
            </a:r>
          </a:p>
          <a:p>
            <a:pPr lvl="0" algn="just"/>
            <a:r>
              <a:rPr lang="en-US" dirty="0">
                <a:latin typeface="+mj-lt"/>
              </a:rPr>
              <a:t>Explain the meaning of your results</a:t>
            </a:r>
          </a:p>
          <a:p>
            <a:pPr lvl="0" algn="just"/>
            <a:r>
              <a:rPr lang="en-US" dirty="0">
                <a:latin typeface="+mj-lt"/>
              </a:rPr>
              <a:t>Explain why your hypothesis is right or wrong based on the data you have taken</a:t>
            </a:r>
          </a:p>
          <a:p>
            <a:pPr lvl="0" algn="just"/>
            <a:r>
              <a:rPr lang="en-US" dirty="0">
                <a:latin typeface="+mj-lt"/>
              </a:rPr>
              <a:t>Answer the questions given in the lab procedure</a:t>
            </a:r>
          </a:p>
          <a:p>
            <a:pPr lvl="0" algn="just"/>
            <a:r>
              <a:rPr lang="en-US" dirty="0">
                <a:latin typeface="+mj-lt"/>
              </a:rPr>
              <a:t>Identify possible sources of error</a:t>
            </a:r>
          </a:p>
        </p:txBody>
      </p:sp>
    </p:spTree>
    <p:extLst>
      <p:ext uri="{BB962C8B-B14F-4D97-AF65-F5344CB8AC3E}">
        <p14:creationId xmlns:p14="http://schemas.microsoft.com/office/powerpoint/2010/main" val="3875562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0"/>
            <a:ext cx="9258300" cy="954107"/>
          </a:xfrm>
        </p:spPr>
        <p:txBody>
          <a:bodyPr/>
          <a:lstStyle/>
          <a:p>
            <a:r>
              <a:rPr lang="en-US" dirty="0">
                <a:latin typeface="+mj-lt"/>
              </a:rPr>
              <a:t>Make sure all information that was researched is cited within the paper and referenced here.</a:t>
            </a:r>
          </a:p>
        </p:txBody>
      </p:sp>
    </p:spTree>
    <p:extLst>
      <p:ext uri="{BB962C8B-B14F-4D97-AF65-F5344CB8AC3E}">
        <p14:creationId xmlns:p14="http://schemas.microsoft.com/office/powerpoint/2010/main" val="234995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987826"/>
            <a:ext cx="9258300" cy="1104918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GB" altLang="en-US" dirty="0"/>
              <a:t>Extra material, included for completeness</a:t>
            </a:r>
          </a:p>
          <a:p>
            <a:pPr>
              <a:spcBef>
                <a:spcPct val="20000"/>
              </a:spcBef>
            </a:pPr>
            <a:r>
              <a:rPr lang="en-GB" altLang="en-US" dirty="0"/>
              <a:t>Do not put your results here i.e. graphs or tables</a:t>
            </a:r>
          </a:p>
        </p:txBody>
      </p:sp>
    </p:spTree>
    <p:extLst>
      <p:ext uri="{BB962C8B-B14F-4D97-AF65-F5344CB8AC3E}">
        <p14:creationId xmlns:p14="http://schemas.microsoft.com/office/powerpoint/2010/main" val="4014917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056" y="2675965"/>
            <a:ext cx="4568638" cy="990922"/>
          </a:xfrm>
        </p:spPr>
        <p:txBody>
          <a:bodyPr/>
          <a:lstStyle/>
          <a:p>
            <a:pPr lvl="1">
              <a:spcBef>
                <a:spcPct val="20000"/>
              </a:spcBef>
            </a:pPr>
            <a:endParaRPr lang="en-GB" altLang="en-US" sz="4400" dirty="0"/>
          </a:p>
          <a:p>
            <a:pPr marL="0" indent="0">
              <a:spcBef>
                <a:spcPct val="20000"/>
              </a:spcBef>
              <a:buNone/>
            </a:pPr>
            <a:r>
              <a:rPr lang="en-GB" altLang="en-US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5898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3434-7364-CB41-A93A-C0A34610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Fanuc Robots</a:t>
            </a:r>
          </a:p>
        </p:txBody>
      </p:sp>
      <p:pic>
        <p:nvPicPr>
          <p:cNvPr id="1025" name="Picture 1" descr="page2image3662992">
            <a:extLst>
              <a:ext uri="{FF2B5EF4-FFF2-40B4-BE49-F238E27FC236}">
                <a16:creationId xmlns:a16="http://schemas.microsoft.com/office/drawing/2014/main" id="{303A0BBC-5E90-3746-AC25-06C6C3A3DB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39" y="2022763"/>
            <a:ext cx="2081852" cy="364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2image3661328">
            <a:extLst>
              <a:ext uri="{FF2B5EF4-FFF2-40B4-BE49-F238E27FC236}">
                <a16:creationId xmlns:a16="http://schemas.microsoft.com/office/drawing/2014/main" id="{1A7F078D-FD03-2F4D-B1B5-132D4BD8E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1945734"/>
            <a:ext cx="3035300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767287-2C5B-264B-B2E2-5A356F3CA1D7}"/>
              </a:ext>
            </a:extLst>
          </p:cNvPr>
          <p:cNvSpPr txBox="1"/>
          <p:nvPr/>
        </p:nvSpPr>
        <p:spPr>
          <a:xfrm>
            <a:off x="1548039" y="5666006"/>
            <a:ext cx="3018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Fanuc robot LR Mate 200iD</a:t>
            </a:r>
          </a:p>
          <a:p>
            <a:r>
              <a:rPr lang="en-US" dirty="0"/>
              <a:t>(Six Axes Robot)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6D13E4-9488-8948-9FF0-878114290E59}"/>
              </a:ext>
            </a:extLst>
          </p:cNvPr>
          <p:cNvSpPr txBox="1"/>
          <p:nvPr/>
        </p:nvSpPr>
        <p:spPr>
          <a:xfrm>
            <a:off x="6448514" y="5558368"/>
            <a:ext cx="35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Fanuc robot M-1iA (Delta Robot)</a:t>
            </a:r>
          </a:p>
        </p:txBody>
      </p:sp>
    </p:spTree>
    <p:extLst>
      <p:ext uri="{BB962C8B-B14F-4D97-AF65-F5344CB8AC3E}">
        <p14:creationId xmlns:p14="http://schemas.microsoft.com/office/powerpoint/2010/main" val="141865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3434-7364-CB41-A93A-C0A34610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Fanuc Robots</a:t>
            </a:r>
          </a:p>
        </p:txBody>
      </p:sp>
      <p:pic>
        <p:nvPicPr>
          <p:cNvPr id="1025" name="Picture 1" descr="page2image3662992">
            <a:extLst>
              <a:ext uri="{FF2B5EF4-FFF2-40B4-BE49-F238E27FC236}">
                <a16:creationId xmlns:a16="http://schemas.microsoft.com/office/drawing/2014/main" id="{303A0BBC-5E90-3746-AC25-06C6C3A3DB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307" y="3016677"/>
            <a:ext cx="1468064" cy="256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2image3661328">
            <a:extLst>
              <a:ext uri="{FF2B5EF4-FFF2-40B4-BE49-F238E27FC236}">
                <a16:creationId xmlns:a16="http://schemas.microsoft.com/office/drawing/2014/main" id="{1A7F078D-FD03-2F4D-B1B5-132D4BD8E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462" y="1417638"/>
            <a:ext cx="1820103" cy="227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767287-2C5B-264B-B2E2-5A356F3CA1D7}"/>
              </a:ext>
            </a:extLst>
          </p:cNvPr>
          <p:cNvSpPr txBox="1"/>
          <p:nvPr/>
        </p:nvSpPr>
        <p:spPr>
          <a:xfrm>
            <a:off x="468040" y="3195286"/>
            <a:ext cx="549220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What are Fanuc Robots?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Where are they used?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How do they run automatically?</a:t>
            </a:r>
          </a:p>
        </p:txBody>
      </p:sp>
    </p:spTree>
    <p:extLst>
      <p:ext uri="{BB962C8B-B14F-4D97-AF65-F5344CB8AC3E}">
        <p14:creationId xmlns:p14="http://schemas.microsoft.com/office/powerpoint/2010/main" val="352677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7332-0EE6-E240-ABEE-21BE7C9A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01F14"/>
                </a:solidFill>
              </a:rPr>
              <a:t>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6431D-D246-6349-8660-8E4A62C39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828800"/>
            <a:ext cx="9258300" cy="5607689"/>
          </a:xfrm>
        </p:spPr>
        <p:txBody>
          <a:bodyPr/>
          <a:lstStyle/>
          <a:p>
            <a:r>
              <a:rPr lang="en-US" b="1" i="1" dirty="0"/>
              <a:t>Only one person should operate the teach pendant at a given time</a:t>
            </a:r>
          </a:p>
          <a:p>
            <a:r>
              <a:rPr lang="en-US" b="1" i="1" dirty="0"/>
              <a:t>All personnel and unnecessary equipment should be outside of the work cell</a:t>
            </a:r>
          </a:p>
          <a:p>
            <a:r>
              <a:rPr lang="en-US" b="1" i="1" dirty="0"/>
              <a:t>Please turn off the safety switches after you have made sure that nothing is inside the work cell</a:t>
            </a:r>
          </a:p>
          <a:p>
            <a:r>
              <a:rPr lang="en-US" b="1" i="1" dirty="0"/>
              <a:t>If not sure how to proceed safely, please ask the Lab instructor</a:t>
            </a:r>
          </a:p>
          <a:p>
            <a:r>
              <a:rPr lang="en-US" b="1" i="1" dirty="0">
                <a:solidFill>
                  <a:srgbClr val="C00000"/>
                </a:solidFill>
              </a:rPr>
              <a:t>Better be safe than sorry!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8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TECHNICAL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0"/>
            <a:ext cx="9258300" cy="3600986"/>
          </a:xfrm>
        </p:spPr>
        <p:txBody>
          <a:bodyPr/>
          <a:lstStyle/>
          <a:p>
            <a:r>
              <a:rPr lang="en-US" sz="2000" dirty="0"/>
              <a:t>Cover sheet or Title Page </a:t>
            </a:r>
          </a:p>
          <a:p>
            <a:r>
              <a:rPr lang="en-US" sz="2000" dirty="0"/>
              <a:t>Abstract </a:t>
            </a:r>
          </a:p>
          <a:p>
            <a:r>
              <a:rPr lang="en-US" sz="2000" dirty="0"/>
              <a:t>Table of Contents</a:t>
            </a:r>
          </a:p>
          <a:p>
            <a:r>
              <a:rPr lang="en-US" sz="2000" dirty="0"/>
              <a:t>Introduction</a:t>
            </a:r>
          </a:p>
          <a:p>
            <a:r>
              <a:rPr lang="en-US" sz="2000" dirty="0"/>
              <a:t>Apparatus</a:t>
            </a:r>
          </a:p>
          <a:p>
            <a:r>
              <a:rPr lang="en-US" sz="2000" dirty="0"/>
              <a:t>Methodology (Experiment procedures)</a:t>
            </a:r>
          </a:p>
          <a:p>
            <a:r>
              <a:rPr lang="en-US" sz="2000" dirty="0"/>
              <a:t>Discussion</a:t>
            </a:r>
          </a:p>
          <a:p>
            <a:r>
              <a:rPr lang="en-US" sz="2000" dirty="0"/>
              <a:t>References</a:t>
            </a:r>
          </a:p>
          <a:p>
            <a:r>
              <a:rPr lang="en-US" sz="2000" dirty="0"/>
              <a:t>Appendices</a:t>
            </a:r>
          </a:p>
        </p:txBody>
      </p:sp>
    </p:spTree>
    <p:extLst>
      <p:ext uri="{BB962C8B-B14F-4D97-AF65-F5344CB8AC3E}">
        <p14:creationId xmlns:p14="http://schemas.microsoft.com/office/powerpoint/2010/main" val="173258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0"/>
            <a:ext cx="9258300" cy="4487382"/>
          </a:xfrm>
        </p:spPr>
        <p:txBody>
          <a:bodyPr/>
          <a:lstStyle/>
          <a:p>
            <a:pPr algn="just"/>
            <a:r>
              <a:rPr lang="en-US" b="1" dirty="0">
                <a:latin typeface="+mj-lt"/>
                <a:cs typeface="Levenim MT" panose="02010502060101010101" pitchFamily="2" charset="-79"/>
              </a:rPr>
              <a:t>Be clear and concise.</a:t>
            </a:r>
          </a:p>
          <a:p>
            <a:pPr algn="just"/>
            <a:r>
              <a:rPr lang="en-US" b="1" dirty="0">
                <a:latin typeface="+mj-lt"/>
                <a:cs typeface="Levenim MT" panose="02010502060101010101" pitchFamily="2" charset="-79"/>
              </a:rPr>
              <a:t>Support statements with data from your experiment</a:t>
            </a:r>
            <a:r>
              <a:rPr lang="en-US" dirty="0">
                <a:latin typeface="+mj-lt"/>
                <a:cs typeface="Levenim MT" panose="02010502060101010101" pitchFamily="2" charset="-79"/>
              </a:rPr>
              <a:t>. Do not state anything that is purely opinion or make any statement without evidence.</a:t>
            </a:r>
          </a:p>
          <a:p>
            <a:pPr algn="just"/>
            <a:r>
              <a:rPr lang="en-US" b="1" dirty="0">
                <a:latin typeface="+mj-lt"/>
                <a:cs typeface="Levenim MT" panose="02010502060101010101" pitchFamily="2" charset="-79"/>
              </a:rPr>
              <a:t>Use past tense</a:t>
            </a:r>
            <a:r>
              <a:rPr lang="en-US" dirty="0">
                <a:latin typeface="+mj-lt"/>
                <a:cs typeface="Levenim MT" panose="02010502060101010101" pitchFamily="2" charset="-79"/>
              </a:rPr>
              <a:t>. The experimental procedure has already been conducted.</a:t>
            </a:r>
          </a:p>
          <a:p>
            <a:pPr algn="just"/>
            <a:r>
              <a:rPr lang="en-US" b="1" dirty="0">
                <a:latin typeface="+mj-lt"/>
                <a:cs typeface="Levenim MT" panose="02010502060101010101" pitchFamily="2" charset="-79"/>
              </a:rPr>
              <a:t>Write in third person</a:t>
            </a:r>
            <a:r>
              <a:rPr lang="en-US" dirty="0">
                <a:latin typeface="+mj-lt"/>
                <a:cs typeface="Levenim MT" panose="02010502060101010101" pitchFamily="2" charset="-79"/>
              </a:rPr>
              <a:t>. Avoid using the words “I” or “we” when referring to the experimental procedure .</a:t>
            </a:r>
          </a:p>
          <a:p>
            <a:pPr algn="just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901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TIPS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524000" y="1905000"/>
          <a:ext cx="7467600" cy="4038600"/>
        </p:xfrm>
        <a:graphic>
          <a:graphicData uri="http://schemas.openxmlformats.org/drawingml/2006/table">
            <a:tbl>
              <a:tblPr firstRow="1" firstCol="1" bandRow="1">
                <a:effectLst>
                  <a:reflection stA="0" endPos="0" dir="5400000" sy="-100000" algn="bl" rotWithShape="0"/>
                </a:effectLst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650">
                <a:tc>
                  <a:txBody>
                    <a:bodyPr/>
                    <a:lstStyle/>
                    <a:p>
                      <a:pPr marL="4572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i="0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Calibri"/>
                          <a:cs typeface="Levenim MT" panose="02010502060101010101" pitchFamily="2" charset="-79"/>
                        </a:rPr>
                        <a:t>Instead of: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i="0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Calibri"/>
                          <a:cs typeface="Levenim MT" panose="02010502060101010101" pitchFamily="2" charset="-79"/>
                        </a:rPr>
                        <a:t>You can use: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i="1" dirty="0">
                          <a:effectLst/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“We conducted an experiment showing….”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Levenim MT" panose="02010502060101010101" pitchFamily="2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i="1" dirty="0">
                          <a:effectLst/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“I predicted…”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Levenim MT" panose="02010502060101010101" pitchFamily="2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1" dirty="0">
                          <a:effectLst/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“I </a:t>
                      </a:r>
                      <a:r>
                        <a:rPr lang="en-US" sz="2600" b="0" i="1" baseline="0" dirty="0">
                          <a:effectLst/>
                          <a:latin typeface="+mj-lt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jogged the robot on the positive y axis…”</a:t>
                      </a:r>
                      <a:endParaRPr lang="en-US" sz="2600" b="0" i="1" dirty="0">
                        <a:effectLst/>
                        <a:latin typeface="+mj-lt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Levenim MT" panose="02010502060101010101" pitchFamily="2" charset="-79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FE9EF49-5932-4C53-B825-BDABDE327C92}"/>
              </a:ext>
            </a:extLst>
          </p:cNvPr>
          <p:cNvSpPr/>
          <p:nvPr/>
        </p:nvSpPr>
        <p:spPr>
          <a:xfrm>
            <a:off x="5755613" y="2942264"/>
            <a:ext cx="2707793" cy="9734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Calibri"/>
                <a:cs typeface="Levenim MT" panose="02010502060101010101" pitchFamily="2" charset="-79"/>
              </a:rPr>
              <a:t>“The experiment </a:t>
            </a:r>
          </a:p>
          <a:p>
            <a:pPr lvl="0" algn="ctr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Calibri"/>
                <a:cs typeface="Levenim MT" panose="02010502060101010101" pitchFamily="2" charset="-79"/>
              </a:rPr>
              <a:t>showed…..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5FEF3C-6256-4766-A5B6-850F82220126}"/>
              </a:ext>
            </a:extLst>
          </p:cNvPr>
          <p:cNvSpPr/>
          <p:nvPr/>
        </p:nvSpPr>
        <p:spPr>
          <a:xfrm>
            <a:off x="5684914" y="4146425"/>
            <a:ext cx="3078086" cy="5133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Calibri"/>
                <a:cs typeface="Levenim MT" panose="02010502060101010101" pitchFamily="2" charset="-79"/>
              </a:rPr>
              <a:t>“It was predicted…”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6FB8A-17A2-4308-AF11-EF7B6CCCF2BC}"/>
              </a:ext>
            </a:extLst>
          </p:cNvPr>
          <p:cNvSpPr/>
          <p:nvPr/>
        </p:nvSpPr>
        <p:spPr>
          <a:xfrm>
            <a:off x="5212080" y="4890460"/>
            <a:ext cx="3779521" cy="101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Calibri"/>
                <a:cs typeface="Levenim MT" panose="02010502060101010101" pitchFamily="2" charset="-79"/>
              </a:rPr>
              <a:t>“The robot was jogged on the positive y axis…</a:t>
            </a:r>
          </a:p>
        </p:txBody>
      </p:sp>
    </p:spTree>
    <p:extLst>
      <p:ext uri="{BB962C8B-B14F-4D97-AF65-F5344CB8AC3E}">
        <p14:creationId xmlns:p14="http://schemas.microsoft.com/office/powerpoint/2010/main" val="406066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0"/>
            <a:ext cx="9258300" cy="3884140"/>
          </a:xfrm>
        </p:spPr>
        <p:txBody>
          <a:bodyPr/>
          <a:lstStyle/>
          <a:p>
            <a:r>
              <a:rPr lang="en-US" dirty="0">
                <a:latin typeface="+mj-lt"/>
                <a:cs typeface="Levenim MT" panose="02010502060101010101" pitchFamily="2" charset="-79"/>
              </a:rPr>
              <a:t>Title ( clear and descriptive).</a:t>
            </a:r>
          </a:p>
          <a:p>
            <a:r>
              <a:rPr lang="en-US" dirty="0">
                <a:latin typeface="+mj-lt"/>
                <a:cs typeface="Levenim MT" panose="02010502060101010101" pitchFamily="2" charset="-79"/>
              </a:rPr>
              <a:t>Your name.</a:t>
            </a:r>
          </a:p>
          <a:p>
            <a:r>
              <a:rPr lang="en-US" dirty="0">
                <a:latin typeface="+mj-lt"/>
                <a:cs typeface="Levenim MT" panose="02010502060101010101" pitchFamily="2" charset="-79"/>
              </a:rPr>
              <a:t>Lab date.</a:t>
            </a:r>
          </a:p>
          <a:p>
            <a:r>
              <a:rPr lang="en-US" dirty="0">
                <a:latin typeface="+mj-lt"/>
                <a:cs typeface="Levenim MT" panose="02010502060101010101" pitchFamily="2" charset="-79"/>
              </a:rPr>
              <a:t>Lab report due date.</a:t>
            </a:r>
          </a:p>
          <a:p>
            <a:r>
              <a:rPr lang="en-US" dirty="0">
                <a:latin typeface="+mj-lt"/>
                <a:cs typeface="Levenim MT" panose="02010502060101010101" pitchFamily="2" charset="-79"/>
              </a:rPr>
              <a:t>Course Name and Professor name.</a:t>
            </a:r>
          </a:p>
          <a:p>
            <a:r>
              <a:rPr lang="en-US" dirty="0">
                <a:latin typeface="+mj-lt"/>
                <a:cs typeface="Levenim MT" panose="02010502060101010101" pitchFamily="2" charset="-79"/>
              </a:rPr>
              <a:t>Instructor name.</a:t>
            </a:r>
          </a:p>
          <a:p>
            <a:pPr marL="0" indent="0">
              <a:buNone/>
            </a:pPr>
            <a:endParaRPr lang="en-US" dirty="0">
              <a:latin typeface="+mj-lt"/>
              <a:cs typeface="Levenim MT" panose="0201050206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1829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0"/>
            <a:ext cx="9258300" cy="3268587"/>
          </a:xfrm>
        </p:spPr>
        <p:txBody>
          <a:bodyPr/>
          <a:lstStyle/>
          <a:p>
            <a:pPr algn="just"/>
            <a:r>
              <a:rPr lang="en-GB" altLang="en-US" sz="2400" dirty="0"/>
              <a:t>People browse abstracts to decide whether they are interested enough to warrant actually reading the paper/visiting the poster/attending the talk.</a:t>
            </a:r>
          </a:p>
          <a:p>
            <a:pPr algn="just"/>
            <a:r>
              <a:rPr lang="en-GB" altLang="en-US" sz="2400" dirty="0"/>
              <a:t>They are a </a:t>
            </a:r>
            <a:r>
              <a:rPr lang="en-GB" altLang="en-US" sz="2400" b="1" i="1" dirty="0"/>
              <a:t>brief summaries of what has been done and what method was used. Any key results</a:t>
            </a:r>
            <a:r>
              <a:rPr lang="en-GB" altLang="en-US" sz="2400" dirty="0"/>
              <a:t> </a:t>
            </a:r>
            <a:r>
              <a:rPr lang="en-GB" altLang="en-US" sz="2400" b="1" i="1" dirty="0"/>
              <a:t>(and their associated errors) should be quoted and main conclusions should be stated.</a:t>
            </a:r>
          </a:p>
          <a:p>
            <a:endParaRPr lang="en-US" sz="2400" dirty="0">
              <a:latin typeface="+mj-lt"/>
              <a:cs typeface="Levenim MT" panose="0201050206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76604265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7055</TotalTime>
  <Words>520</Words>
  <Application>Microsoft Macintosh PowerPoint</Application>
  <PresentationFormat>35mm Slides</PresentationFormat>
  <Paragraphs>81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1_Default Design</vt:lpstr>
      <vt:lpstr>PowerPoint Presentation</vt:lpstr>
      <vt:lpstr>Introduction to the Fanuc Robots</vt:lpstr>
      <vt:lpstr>Introduction to the Fanuc Robots</vt:lpstr>
      <vt:lpstr>SAFETY</vt:lpstr>
      <vt:lpstr>FORMAL TECHNICAL REPORTS</vt:lpstr>
      <vt:lpstr>GENERAL TIPS</vt:lpstr>
      <vt:lpstr>GENERAL TIPS</vt:lpstr>
      <vt:lpstr>TITLE PAGE</vt:lpstr>
      <vt:lpstr>ABSTRACT</vt:lpstr>
      <vt:lpstr>INTRODUCTION</vt:lpstr>
      <vt:lpstr>APPARATUS</vt:lpstr>
      <vt:lpstr>METHODOLOGY</vt:lpstr>
      <vt:lpstr>DISCUSSION</vt:lpstr>
      <vt:lpstr>REFERENCES</vt:lpstr>
      <vt:lpstr>APPENDICES</vt:lpstr>
      <vt:lpstr>PowerPoint Presentation</vt:lpstr>
    </vt:vector>
  </TitlesOfParts>
  <Company>University of Michigan - 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</dc:title>
  <dc:creator>default</dc:creator>
  <cp:lastModifiedBy>Galli, Gabriele</cp:lastModifiedBy>
  <cp:revision>469</cp:revision>
  <dcterms:created xsi:type="dcterms:W3CDTF">2007-03-12T17:06:55Z</dcterms:created>
  <dcterms:modified xsi:type="dcterms:W3CDTF">2021-01-21T03:46:34Z</dcterms:modified>
</cp:coreProperties>
</file>