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sldIdLst>
    <p:sldId id="336" r:id="rId2"/>
    <p:sldId id="621" r:id="rId3"/>
    <p:sldId id="648" r:id="rId4"/>
    <p:sldId id="649" r:id="rId5"/>
    <p:sldId id="650" r:id="rId6"/>
    <p:sldId id="651" r:id="rId7"/>
    <p:sldId id="620" r:id="rId8"/>
    <p:sldId id="644" r:id="rId9"/>
  </p:sldIdLst>
  <p:sldSz cx="10287000" cy="6858000" type="35mm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F14"/>
    <a:srgbClr val="0AAA25"/>
    <a:srgbClr val="0CD42D"/>
    <a:srgbClr val="B72609"/>
    <a:srgbClr val="451607"/>
    <a:srgbClr val="0033CC"/>
    <a:srgbClr val="020C4A"/>
    <a:srgbClr val="06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6"/>
  </p:normalViewPr>
  <p:slideViewPr>
    <p:cSldViewPr snapToGrid="0">
      <p:cViewPr varScale="1">
        <p:scale>
          <a:sx n="128" d="100"/>
          <a:sy n="128" d="100"/>
        </p:scale>
        <p:origin x="1320" y="184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fld id="{F83BB42B-BBEC-48C5-B8EE-4E2EAEB374C6}" type="datetimeFigureOut">
              <a:rPr lang="en-US"/>
              <a:pPr>
                <a:defRPr/>
              </a:pPr>
              <a:t>12/28/20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7413" y="696913"/>
            <a:ext cx="52228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4D9F82F-E803-4B7A-9703-3B5F9DB406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9160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922141B-D3E0-45A1-8D43-F7CC57F64016}" type="slidenum">
              <a:rPr lang="en-US" altLang="en-US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74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719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97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318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8593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692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4170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6219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985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27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5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3883680"/>
            <a:ext cx="8743950" cy="523220"/>
          </a:xfrm>
        </p:spPr>
        <p:txBody>
          <a:bodyPr anchor="b"/>
          <a:lstStyle>
            <a:lvl1pPr marL="0" indent="0">
              <a:buNone/>
              <a:defRPr sz="2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721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404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18" y="274638"/>
            <a:ext cx="784703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93" y="1857842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93" y="2497604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15293" y="1857842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15293" y="2497604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70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98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7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73" y="100927"/>
            <a:ext cx="6359787" cy="1162050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1710466"/>
            <a:ext cx="5749925" cy="4690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107" y="1736314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623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1527585"/>
            <a:ext cx="6172200" cy="31999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263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28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4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0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352800"/>
            <a:ext cx="8743950" cy="523220"/>
          </a:xfrm>
        </p:spPr>
        <p:txBody>
          <a:bodyPr/>
          <a:lstStyle/>
          <a:p>
            <a:pPr eaLnBrk="1" hangingPunct="1"/>
            <a:r>
              <a:rPr lang="en-US" dirty="0"/>
              <a:t>IMSE/CIS 381 Industrial Robotics</a:t>
            </a:r>
            <a:endParaRPr lang="en-US" alt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563EEC1-C006-4307-A6E1-3399DAE1BB38}"/>
              </a:ext>
            </a:extLst>
          </p:cNvPr>
          <p:cNvSpPr txBox="1">
            <a:spLocks/>
          </p:cNvSpPr>
          <p:nvPr/>
        </p:nvSpPr>
        <p:spPr bwMode="auto">
          <a:xfrm>
            <a:off x="685800" y="4162077"/>
            <a:ext cx="8743950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15000"/>
              </a:spcAft>
              <a:buFontTx/>
              <a:buNone/>
              <a:defRPr sz="2800" b="1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0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r>
              <a:rPr 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LAB 1</a:t>
            </a:r>
          </a:p>
          <a:p>
            <a:r>
              <a:rPr 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 Creating and Frame Setup </a:t>
            </a:r>
            <a:br>
              <a:rPr lang="en-US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kern="0" dirty="0">
              <a:solidFill>
                <a:srgbClr val="FF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3EEC1-C006-4307-A6E1-3399DAE1BB38}"/>
              </a:ext>
            </a:extLst>
          </p:cNvPr>
          <p:cNvSpPr txBox="1">
            <a:spLocks/>
          </p:cNvSpPr>
          <p:nvPr/>
        </p:nvSpPr>
        <p:spPr bwMode="auto">
          <a:xfrm>
            <a:off x="685800" y="5527032"/>
            <a:ext cx="8743950" cy="108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15000"/>
              </a:spcBef>
              <a:spcAft>
                <a:spcPct val="15000"/>
              </a:spcAft>
              <a:buFontTx/>
              <a:buNone/>
              <a:defRPr sz="2800" b="1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4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0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r>
              <a:rPr 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Lab Instructor: Gabriele Galli</a:t>
            </a:r>
          </a:p>
          <a:p>
            <a:r>
              <a:rPr lang="en-US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Email: </a:t>
            </a:r>
            <a:r>
              <a:rPr lang="en-US" altLang="en-US" kern="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ggalli@umich.edu</a:t>
            </a:r>
            <a:endParaRPr lang="en-US" altLang="en-US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3723861"/>
          </a:xfrm>
        </p:spPr>
        <p:txBody>
          <a:bodyPr/>
          <a:lstStyle/>
          <a:p>
            <a:pPr algn="just"/>
            <a:r>
              <a:rPr lang="en-US" dirty="0"/>
              <a:t>The main objective of this experiment is to operate Fanuc robots and implement a script through the teach pendant. </a:t>
            </a:r>
          </a:p>
          <a:p>
            <a:pPr algn="just"/>
            <a:r>
              <a:rPr lang="en-US" dirty="0"/>
              <a:t>Define basic concepts of tool frame as well as user frame and know how to use each frame for a specific purpose.</a:t>
            </a:r>
          </a:p>
          <a:p>
            <a:pPr algn="just"/>
            <a:endParaRPr lang="en-GB" altLang="en-US" dirty="0"/>
          </a:p>
          <a:p>
            <a:pPr algn="just"/>
            <a:endParaRPr lang="en-GB" altLang="en-US" dirty="0"/>
          </a:p>
          <a:p>
            <a:pPr algn="just"/>
            <a:endParaRPr lang="en-GB" alt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7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747A2-9663-4868-8E9E-E1F3AE5F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2693045"/>
          </a:xfrm>
        </p:spPr>
        <p:txBody>
          <a:bodyPr/>
          <a:lstStyle/>
          <a:p>
            <a:r>
              <a:rPr lang="en-US" dirty="0"/>
              <a:t>Power up and jog the robot in Joint/World.</a:t>
            </a:r>
          </a:p>
          <a:p>
            <a:r>
              <a:rPr lang="en-US" dirty="0"/>
              <a:t>Create a Program on the teach pendant.</a:t>
            </a:r>
          </a:p>
          <a:p>
            <a:r>
              <a:rPr lang="en-US" dirty="0"/>
              <a:t>Tool frame, user frame setup.</a:t>
            </a:r>
          </a:p>
          <a:p>
            <a:endParaRPr lang="en-US" dirty="0"/>
          </a:p>
          <a:p>
            <a:pPr lv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37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1: Create a Program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747A2-9663-4868-8E9E-E1F3AE5F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971930"/>
            <a:ext cx="5646254" cy="3600986"/>
          </a:xfrm>
        </p:spPr>
        <p:txBody>
          <a:bodyPr/>
          <a:lstStyle/>
          <a:p>
            <a:pPr lvl="0" algn="just"/>
            <a:r>
              <a:rPr lang="en-US" sz="2400" dirty="0"/>
              <a:t>Name the program: IMSE381Lab1</a:t>
            </a:r>
          </a:p>
          <a:p>
            <a:pPr lvl="0" algn="just"/>
            <a:r>
              <a:rPr lang="en-US" sz="2400" dirty="0"/>
              <a:t>Use world frame.</a:t>
            </a:r>
          </a:p>
          <a:p>
            <a:pPr lvl="0" algn="just"/>
            <a:r>
              <a:rPr lang="en-US" sz="2400" dirty="0"/>
              <a:t>Sketch the position with the x, y and z coordinate on a paper.</a:t>
            </a:r>
          </a:p>
          <a:p>
            <a:pPr lvl="0" algn="just"/>
            <a:r>
              <a:rPr lang="en-US" sz="2400" dirty="0"/>
              <a:t>Implement the code in the teach pendant.</a:t>
            </a:r>
          </a:p>
          <a:p>
            <a:pPr lvl="0" algn="just"/>
            <a:endParaRPr lang="en-US" sz="2400" dirty="0"/>
          </a:p>
          <a:p>
            <a:pPr lvl="0" algn="just"/>
            <a:endParaRPr lang="en-US" sz="2400" dirty="0"/>
          </a:p>
        </p:txBody>
      </p:sp>
      <p:pic>
        <p:nvPicPr>
          <p:cNvPr id="2050" name="图片 21">
            <a:extLst>
              <a:ext uri="{FF2B5EF4-FFF2-40B4-BE49-F238E27FC236}">
                <a16:creationId xmlns:a16="http://schemas.microsoft.com/office/drawing/2014/main" id="{A43024CF-28BA-48F3-A8E6-ACE5385D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704" y="2427185"/>
            <a:ext cx="4297846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90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2: Define a Tool Frame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747A2-9663-4868-8E9E-E1F3AE5F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187" y="2767751"/>
            <a:ext cx="5646254" cy="3490186"/>
          </a:xfrm>
        </p:spPr>
        <p:txBody>
          <a:bodyPr/>
          <a:lstStyle/>
          <a:p>
            <a:pPr lvl="0" algn="just"/>
            <a:r>
              <a:rPr lang="en-US" sz="2400" dirty="0"/>
              <a:t>A tool frame decides the trajectory that will be taken by the tool of the Fanuc robot.</a:t>
            </a:r>
          </a:p>
          <a:p>
            <a:pPr lvl="0" algn="just"/>
            <a:r>
              <a:rPr lang="en-US" sz="2400" dirty="0"/>
              <a:t>The three points method is used in this module.</a:t>
            </a:r>
          </a:p>
          <a:p>
            <a:pPr lvl="0" algn="just"/>
            <a:endParaRPr lang="en-US" sz="2400" dirty="0"/>
          </a:p>
          <a:p>
            <a:pPr lvl="0" algn="just"/>
            <a:endParaRPr lang="en-US" sz="2400" dirty="0"/>
          </a:p>
          <a:p>
            <a:pPr lvl="0" algn="just"/>
            <a:endParaRPr lang="en-US" sz="2400" dirty="0"/>
          </a:p>
        </p:txBody>
      </p:sp>
      <p:pic>
        <p:nvPicPr>
          <p:cNvPr id="3074" name="图片 2">
            <a:extLst>
              <a:ext uri="{FF2B5EF4-FFF2-40B4-BE49-F238E27FC236}">
                <a16:creationId xmlns:a16="http://schemas.microsoft.com/office/drawing/2014/main" id="{8A4DF373-DAAC-4CB1-ACA6-E9AA9FD11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126" y="2747963"/>
            <a:ext cx="1719262" cy="234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图片 3">
            <a:extLst>
              <a:ext uri="{FF2B5EF4-FFF2-40B4-BE49-F238E27FC236}">
                <a16:creationId xmlns:a16="http://schemas.microsoft.com/office/drawing/2014/main" id="{E998D28B-3DF4-4830-8E3E-17282184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276" y="3414713"/>
            <a:ext cx="1633537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24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3: Define </a:t>
            </a:r>
            <a:r>
              <a:rPr lang="en-US" dirty="0"/>
              <a:t>a User Frame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747A2-9663-4868-8E9E-E1F3AE5F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971930"/>
            <a:ext cx="5646254" cy="4228850"/>
          </a:xfrm>
        </p:spPr>
        <p:txBody>
          <a:bodyPr/>
          <a:lstStyle/>
          <a:p>
            <a:pPr lvl="0" algn="just"/>
            <a:r>
              <a:rPr lang="en-US" sz="2400" dirty="0"/>
              <a:t>A user frame decides the trajectory that will be taken by </a:t>
            </a:r>
            <a:r>
              <a:rPr lang="en-US" sz="2400"/>
              <a:t>the </a:t>
            </a:r>
            <a:r>
              <a:rPr lang="en-US" sz="2400" dirty="0"/>
              <a:t>F</a:t>
            </a:r>
            <a:r>
              <a:rPr lang="en-US" sz="2400"/>
              <a:t>anuc </a:t>
            </a:r>
            <a:r>
              <a:rPr lang="en-US" sz="2400" dirty="0"/>
              <a:t>robot. Instead of using the traditional x, y and z axis, we will be using a user defined x, y and z axis.</a:t>
            </a:r>
          </a:p>
          <a:p>
            <a:pPr lvl="0" algn="just"/>
            <a:r>
              <a:rPr lang="en-US" sz="2400" dirty="0"/>
              <a:t>The three points method is used in this module.</a:t>
            </a:r>
          </a:p>
          <a:p>
            <a:pPr lvl="0" algn="just"/>
            <a:endParaRPr lang="en-US" sz="2400" dirty="0"/>
          </a:p>
          <a:p>
            <a:pPr lvl="0" algn="just"/>
            <a:endParaRPr lang="en-US" sz="2400" dirty="0"/>
          </a:p>
          <a:p>
            <a:pPr lvl="0" algn="just"/>
            <a:endParaRPr lang="en-US" sz="2400" dirty="0"/>
          </a:p>
        </p:txBody>
      </p:sp>
      <p:pic>
        <p:nvPicPr>
          <p:cNvPr id="4098" name="图片 3">
            <a:extLst>
              <a:ext uri="{FF2B5EF4-FFF2-40B4-BE49-F238E27FC236}">
                <a16:creationId xmlns:a16="http://schemas.microsoft.com/office/drawing/2014/main" id="{22CEB553-25A5-4329-9AE6-2AAEB2AD2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291" y="1812023"/>
            <a:ext cx="35623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1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Report Structure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0"/>
            <a:ext cx="9258300" cy="4819781"/>
          </a:xfrm>
        </p:spPr>
        <p:txBody>
          <a:bodyPr/>
          <a:lstStyle/>
          <a:p>
            <a:pPr lvl="0"/>
            <a:r>
              <a:rPr lang="en-US" sz="1600" dirty="0"/>
              <a:t>Cover Page</a:t>
            </a:r>
          </a:p>
          <a:p>
            <a:pPr lvl="0"/>
            <a:r>
              <a:rPr lang="en-US" sz="1600" dirty="0"/>
              <a:t>Abstract</a:t>
            </a:r>
          </a:p>
          <a:p>
            <a:pPr lvl="0"/>
            <a:r>
              <a:rPr lang="en-US" sz="1600" dirty="0"/>
              <a:t>Table of content</a:t>
            </a:r>
          </a:p>
          <a:p>
            <a:pPr lvl="0"/>
            <a:r>
              <a:rPr lang="en-US" sz="1600" dirty="0"/>
              <a:t>Introduction</a:t>
            </a:r>
          </a:p>
          <a:p>
            <a:pPr lvl="1"/>
            <a:r>
              <a:rPr lang="en-US" sz="1400" dirty="0"/>
              <a:t>Objective</a:t>
            </a:r>
          </a:p>
          <a:p>
            <a:pPr lvl="1"/>
            <a:r>
              <a:rPr lang="en-US" sz="1400" dirty="0"/>
              <a:t>Background</a:t>
            </a:r>
          </a:p>
          <a:p>
            <a:pPr lvl="0"/>
            <a:r>
              <a:rPr lang="en-US" sz="1600" dirty="0"/>
              <a:t>Methodology</a:t>
            </a:r>
          </a:p>
          <a:p>
            <a:pPr lvl="1"/>
            <a:r>
              <a:rPr lang="en-US" sz="1400" dirty="0"/>
              <a:t>Lab 1</a:t>
            </a:r>
          </a:p>
          <a:p>
            <a:pPr lvl="2"/>
            <a:r>
              <a:rPr lang="en-US" sz="1200" dirty="0"/>
              <a:t>Summary of the procedures.</a:t>
            </a:r>
          </a:p>
          <a:p>
            <a:pPr lvl="2"/>
            <a:r>
              <a:rPr lang="en-US" sz="1200" dirty="0"/>
              <a:t>Comment on the program in the first part.</a:t>
            </a:r>
          </a:p>
          <a:p>
            <a:pPr lvl="2"/>
            <a:r>
              <a:rPr lang="en-US" sz="1200" dirty="0"/>
              <a:t>User frame and tool frame.</a:t>
            </a:r>
          </a:p>
          <a:p>
            <a:pPr lvl="1"/>
            <a:r>
              <a:rPr lang="en-US" sz="1400" dirty="0"/>
              <a:t>Lab 2</a:t>
            </a:r>
          </a:p>
          <a:p>
            <a:pPr lvl="2"/>
            <a:r>
              <a:rPr lang="en-US" sz="1200" dirty="0"/>
              <a:t>Summary of the procedures.</a:t>
            </a:r>
          </a:p>
          <a:p>
            <a:pPr lvl="2"/>
            <a:r>
              <a:rPr lang="en-US" sz="1200" dirty="0"/>
              <a:t>Your group’s shape program.</a:t>
            </a:r>
          </a:p>
          <a:p>
            <a:pPr lvl="2"/>
            <a:r>
              <a:rPr lang="en-US" sz="1200" dirty="0"/>
              <a:t>Pictures of the drawn shapes.</a:t>
            </a:r>
          </a:p>
          <a:p>
            <a:pPr lvl="0"/>
            <a:r>
              <a:rPr lang="en-US" sz="1600" dirty="0"/>
              <a:t>Discussion &amp; </a:t>
            </a:r>
            <a:r>
              <a:rPr lang="en-US" sz="1600"/>
              <a:t>Conclusion (what </a:t>
            </a:r>
            <a:r>
              <a:rPr lang="en-US" sz="1600" dirty="0"/>
              <a:t>you learnt in your own words)</a:t>
            </a:r>
          </a:p>
          <a:p>
            <a:pPr lvl="0"/>
            <a:r>
              <a:rPr lang="en-US" sz="1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3522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056" y="2675965"/>
            <a:ext cx="4568638" cy="990922"/>
          </a:xfrm>
        </p:spPr>
        <p:txBody>
          <a:bodyPr/>
          <a:lstStyle/>
          <a:p>
            <a:pPr lvl="1">
              <a:spcBef>
                <a:spcPct val="20000"/>
              </a:spcBef>
            </a:pPr>
            <a:endParaRPr lang="en-GB" altLang="en-US" sz="4400" dirty="0"/>
          </a:p>
          <a:p>
            <a:pPr marL="0" indent="0">
              <a:spcBef>
                <a:spcPct val="20000"/>
              </a:spcBef>
              <a:buNone/>
            </a:pPr>
            <a:r>
              <a:rPr lang="en-GB" altLang="en-US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5898325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6579</TotalTime>
  <Words>298</Words>
  <Application>Microsoft Macintosh PowerPoint</Application>
  <PresentationFormat>35mm Slides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1_Default Design</vt:lpstr>
      <vt:lpstr>PowerPoint Presentation</vt:lpstr>
      <vt:lpstr>OBJECTIVES</vt:lpstr>
      <vt:lpstr>Lab Tasks</vt:lpstr>
      <vt:lpstr>Task 1: Create a Program</vt:lpstr>
      <vt:lpstr>Task 2: Define a Tool Frame</vt:lpstr>
      <vt:lpstr>Task 3: Define a User Frame</vt:lpstr>
      <vt:lpstr>Report Structure 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Galli, Gabriele</cp:lastModifiedBy>
  <cp:revision>454</cp:revision>
  <dcterms:created xsi:type="dcterms:W3CDTF">2007-03-12T17:06:55Z</dcterms:created>
  <dcterms:modified xsi:type="dcterms:W3CDTF">2020-12-28T17:32:44Z</dcterms:modified>
</cp:coreProperties>
</file>