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336" r:id="rId2"/>
    <p:sldId id="621" r:id="rId3"/>
    <p:sldId id="652" r:id="rId4"/>
    <p:sldId id="653" r:id="rId5"/>
    <p:sldId id="654" r:id="rId6"/>
    <p:sldId id="657" r:id="rId7"/>
    <p:sldId id="659" r:id="rId8"/>
    <p:sldId id="658" r:id="rId9"/>
    <p:sldId id="660" r:id="rId10"/>
    <p:sldId id="661" r:id="rId11"/>
    <p:sldId id="651" r:id="rId12"/>
    <p:sldId id="648" r:id="rId13"/>
    <p:sldId id="649" r:id="rId14"/>
    <p:sldId id="650" r:id="rId15"/>
    <p:sldId id="620" r:id="rId16"/>
    <p:sldId id="644" r:id="rId17"/>
  </p:sldIdLst>
  <p:sldSz cx="10287000" cy="6858000" type="35mm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14"/>
    <a:srgbClr val="0AAA25"/>
    <a:srgbClr val="0CD42D"/>
    <a:srgbClr val="B72609"/>
    <a:srgbClr val="451607"/>
    <a:srgbClr val="0033CC"/>
    <a:srgbClr val="020C4A"/>
    <a:srgbClr val="06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728" y="17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F83BB42B-BBEC-48C5-B8EE-4E2EAEB374C6}" type="datetimeFigureOut">
              <a:rPr lang="en-US"/>
              <a:pPr>
                <a:defRPr/>
              </a:pPr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696913"/>
            <a:ext cx="52228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4D9F82F-E803-4B7A-9703-3B5F9DB40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1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2141B-D3E0-45A1-8D43-F7CC57F64016}" type="slidenum">
              <a:rPr lang="en-US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4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18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59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6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417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21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5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5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883680"/>
            <a:ext cx="8743950" cy="523220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7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18" y="274638"/>
            <a:ext cx="784703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93" y="1857842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93" y="2497604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5293" y="1857842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5293" y="2497604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0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8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73" y="100927"/>
            <a:ext cx="6359787" cy="116205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1710466"/>
            <a:ext cx="5749925" cy="4690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107" y="1736314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1527585"/>
            <a:ext cx="6172200" cy="31999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8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4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0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8743950" cy="523220"/>
          </a:xfrm>
        </p:spPr>
        <p:txBody>
          <a:bodyPr/>
          <a:lstStyle/>
          <a:p>
            <a:pPr eaLnBrk="1" hangingPunct="1"/>
            <a:r>
              <a:rPr lang="en-US" dirty="0"/>
              <a:t>IMSE/CIS 381 Industrial Robotics</a:t>
            </a:r>
            <a:endParaRPr lang="en-US" alt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4162077"/>
            <a:ext cx="87439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LAB 2</a:t>
            </a:r>
          </a:p>
          <a:p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Position Registers and Programs</a:t>
            </a:r>
            <a:b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5495500"/>
            <a:ext cx="8743950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Lab Instructor: Gabriele Galli</a:t>
            </a:r>
          </a:p>
          <a:p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en-US" kern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ggalli@umich.edu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3C7A7-FBD7-419B-91AB-5F7F6A08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896908"/>
            <a:ext cx="88201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4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2806922"/>
          </a:xfrm>
        </p:spPr>
        <p:txBody>
          <a:bodyPr/>
          <a:lstStyle/>
          <a:p>
            <a:pPr algn="just"/>
            <a:r>
              <a:rPr lang="en-US" dirty="0"/>
              <a:t>The main objective of this experiment is to operate Fanuc robots and implement a script through the teach pendant. </a:t>
            </a:r>
          </a:p>
          <a:p>
            <a:pPr algn="just"/>
            <a:r>
              <a:rPr lang="en-US" dirty="0"/>
              <a:t>Learn and implement basic concepts of position registers in positions and paths. Execute a program from the Standard Operators Panel.</a:t>
            </a:r>
          </a:p>
        </p:txBody>
      </p:sp>
    </p:spTree>
    <p:extLst>
      <p:ext uri="{BB962C8B-B14F-4D97-AF65-F5344CB8AC3E}">
        <p14:creationId xmlns:p14="http://schemas.microsoft.com/office/powerpoint/2010/main" val="138812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1572738"/>
          </a:xfrm>
        </p:spPr>
        <p:txBody>
          <a:bodyPr/>
          <a:lstStyle/>
          <a:p>
            <a:r>
              <a:rPr lang="en-US" dirty="0"/>
              <a:t>Create a Position Register.</a:t>
            </a:r>
          </a:p>
          <a:p>
            <a:r>
              <a:rPr lang="en-US" dirty="0"/>
              <a:t>Create a Shape Program.</a:t>
            </a:r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73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a Position Register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971930"/>
            <a:ext cx="5646254" cy="3970318"/>
          </a:xfrm>
        </p:spPr>
        <p:txBody>
          <a:bodyPr/>
          <a:lstStyle/>
          <a:p>
            <a:pPr lvl="0" algn="just"/>
            <a:r>
              <a:rPr lang="en-US" sz="2400" dirty="0"/>
              <a:t>Position registers basically save the position of the robot at a given x, y and z in order to be used later.</a:t>
            </a:r>
          </a:p>
          <a:p>
            <a:pPr lvl="0" algn="just"/>
            <a:r>
              <a:rPr lang="en-US" sz="2400" dirty="0"/>
              <a:t>Record a position using PR. </a:t>
            </a:r>
          </a:p>
          <a:p>
            <a:pPr lvl="0" algn="just"/>
            <a:r>
              <a:rPr lang="en-US" sz="2400" dirty="0"/>
              <a:t>Change the value of a position register.</a:t>
            </a:r>
          </a:p>
          <a:p>
            <a:pPr lvl="0" algn="just"/>
            <a:r>
              <a:rPr lang="en-US" sz="2400" dirty="0"/>
              <a:t>Name the position register.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</p:txBody>
      </p:sp>
      <p:pic>
        <p:nvPicPr>
          <p:cNvPr id="1026" name="图片 2">
            <a:extLst>
              <a:ext uri="{FF2B5EF4-FFF2-40B4-BE49-F238E27FC236}">
                <a16:creationId xmlns:a16="http://schemas.microsoft.com/office/drawing/2014/main" id="{4D348ED5-9BDF-4221-B020-FF406329A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2375223"/>
            <a:ext cx="4160649" cy="238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0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Create a Shape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F5AE7-A6B6-41FA-976A-9E5BE5C2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10" y="1667527"/>
            <a:ext cx="4676190" cy="1961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5E2EDF-A578-47FF-AFF6-75BF028B8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37" y="3557688"/>
            <a:ext cx="3309729" cy="32647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87" y="2648480"/>
            <a:ext cx="6203104" cy="3231654"/>
          </a:xfrm>
        </p:spPr>
        <p:txBody>
          <a:bodyPr/>
          <a:lstStyle/>
          <a:p>
            <a:pPr lvl="0" algn="just"/>
            <a:r>
              <a:rPr lang="en-US" sz="2400" dirty="0"/>
              <a:t>Create a program called:  IMSE381Shapes</a:t>
            </a:r>
          </a:p>
          <a:p>
            <a:pPr lvl="0" algn="just"/>
            <a:r>
              <a:rPr lang="en-US" sz="2400" dirty="0"/>
              <a:t>Define a User frame or use world frame.</a:t>
            </a:r>
          </a:p>
          <a:p>
            <a:pPr lvl="0" algn="just"/>
            <a:r>
              <a:rPr lang="en-US" sz="2400" dirty="0"/>
              <a:t>Follow the traces and record points for all shapes.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24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Report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5139869"/>
          </a:xfrm>
        </p:spPr>
        <p:txBody>
          <a:bodyPr/>
          <a:lstStyle/>
          <a:p>
            <a:pPr lvl="0"/>
            <a:r>
              <a:rPr lang="en-US" sz="1600" dirty="0"/>
              <a:t>Cover Page</a:t>
            </a:r>
          </a:p>
          <a:p>
            <a:pPr lvl="0"/>
            <a:r>
              <a:rPr lang="en-US" sz="1600" dirty="0"/>
              <a:t>Abstract</a:t>
            </a:r>
          </a:p>
          <a:p>
            <a:pPr lvl="0"/>
            <a:r>
              <a:rPr lang="en-US" sz="1600" dirty="0"/>
              <a:t>Table of content</a:t>
            </a:r>
          </a:p>
          <a:p>
            <a:pPr lvl="0"/>
            <a:r>
              <a:rPr lang="en-US" sz="1600" dirty="0"/>
              <a:t>Introduction</a:t>
            </a:r>
          </a:p>
          <a:p>
            <a:pPr lvl="1"/>
            <a:r>
              <a:rPr lang="en-US" sz="1400" dirty="0"/>
              <a:t>Objective</a:t>
            </a:r>
          </a:p>
          <a:p>
            <a:pPr lvl="1"/>
            <a:r>
              <a:rPr lang="en-US" sz="1400" dirty="0"/>
              <a:t>Background</a:t>
            </a:r>
          </a:p>
          <a:p>
            <a:pPr lvl="0"/>
            <a:r>
              <a:rPr lang="en-US" sz="1600" dirty="0"/>
              <a:t>Apparatus</a:t>
            </a:r>
          </a:p>
          <a:p>
            <a:pPr lvl="0"/>
            <a:r>
              <a:rPr lang="en-US" sz="1600" dirty="0"/>
              <a:t>Methodology</a:t>
            </a:r>
          </a:p>
          <a:p>
            <a:pPr lvl="1"/>
            <a:r>
              <a:rPr lang="en-US" sz="1400" dirty="0"/>
              <a:t>Lab 1</a:t>
            </a:r>
          </a:p>
          <a:p>
            <a:pPr lvl="2"/>
            <a:r>
              <a:rPr lang="en-US" sz="1200" dirty="0"/>
              <a:t>Summary of the procedures.</a:t>
            </a:r>
          </a:p>
          <a:p>
            <a:pPr lvl="2"/>
            <a:r>
              <a:rPr lang="en-US" sz="1200" dirty="0"/>
              <a:t>Comment on the program in the first part.</a:t>
            </a:r>
          </a:p>
          <a:p>
            <a:pPr lvl="2"/>
            <a:r>
              <a:rPr lang="en-US" sz="1200" dirty="0"/>
              <a:t>User frame and tool frame.</a:t>
            </a:r>
          </a:p>
          <a:p>
            <a:pPr lvl="1"/>
            <a:r>
              <a:rPr lang="en-US" sz="1400" dirty="0"/>
              <a:t>Lab 2</a:t>
            </a:r>
          </a:p>
          <a:p>
            <a:pPr lvl="2"/>
            <a:r>
              <a:rPr lang="en-US" sz="1200" dirty="0"/>
              <a:t>Summary of the procedures.</a:t>
            </a:r>
          </a:p>
          <a:p>
            <a:pPr lvl="2"/>
            <a:r>
              <a:rPr lang="en-US" sz="1200" dirty="0"/>
              <a:t>Your group’s shape program.</a:t>
            </a:r>
          </a:p>
          <a:p>
            <a:pPr lvl="2"/>
            <a:r>
              <a:rPr lang="en-US" sz="1200" dirty="0"/>
              <a:t>Pictures of the drawn shapes.</a:t>
            </a:r>
          </a:p>
          <a:p>
            <a:pPr lvl="0"/>
            <a:r>
              <a:rPr lang="en-US" sz="1600"/>
              <a:t>Discussion (</a:t>
            </a:r>
            <a:r>
              <a:rPr lang="en-US" sz="1600" dirty="0"/>
              <a:t>what you learnt in your own words)</a:t>
            </a:r>
          </a:p>
          <a:p>
            <a:pPr lvl="0"/>
            <a:r>
              <a:rPr lang="en-US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32848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056" y="2675965"/>
            <a:ext cx="4568638" cy="990922"/>
          </a:xfrm>
        </p:spPr>
        <p:txBody>
          <a:bodyPr/>
          <a:lstStyle/>
          <a:p>
            <a:pPr lvl="1">
              <a:spcBef>
                <a:spcPct val="20000"/>
              </a:spcBef>
            </a:pPr>
            <a:endParaRPr lang="en-GB" altLang="en-US" sz="4400" dirty="0"/>
          </a:p>
          <a:p>
            <a:pPr marL="0" indent="0">
              <a:spcBef>
                <a:spcPct val="20000"/>
              </a:spcBef>
              <a:buNone/>
            </a:pPr>
            <a:r>
              <a:rPr lang="en-GB" alt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5898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1972848"/>
          </a:xfrm>
        </p:spPr>
        <p:txBody>
          <a:bodyPr/>
          <a:lstStyle/>
          <a:p>
            <a:pPr algn="just"/>
            <a:r>
              <a:rPr lang="en-US" dirty="0"/>
              <a:t>Most common types of frames:</a:t>
            </a:r>
          </a:p>
          <a:p>
            <a:pPr lvl="1" algn="just"/>
            <a:r>
              <a:rPr lang="en-US" dirty="0"/>
              <a:t>World frame.</a:t>
            </a:r>
          </a:p>
          <a:p>
            <a:pPr lvl="1" algn="just"/>
            <a:r>
              <a:rPr lang="en-US" dirty="0"/>
              <a:t>Tool frame.</a:t>
            </a:r>
          </a:p>
          <a:p>
            <a:pPr lvl="1" algn="just"/>
            <a:r>
              <a:rPr lang="en-US" dirty="0"/>
              <a:t>User frame.</a:t>
            </a:r>
          </a:p>
        </p:txBody>
      </p:sp>
    </p:spTree>
    <p:extLst>
      <p:ext uri="{BB962C8B-B14F-4D97-AF65-F5344CB8AC3E}">
        <p14:creationId xmlns:p14="http://schemas.microsoft.com/office/powerpoint/2010/main" val="9227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370" y="5877017"/>
            <a:ext cx="2743201" cy="5232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World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5AD97-A684-4715-8E47-3CCD58BB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9" y="1961965"/>
            <a:ext cx="3965405" cy="3779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4AA38-A25C-4062-9196-1375D7A5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33" y="1961965"/>
            <a:ext cx="3992655" cy="37797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E13662-F78F-4EF2-BA86-BB1D58563DE6}"/>
              </a:ext>
            </a:extLst>
          </p:cNvPr>
          <p:cNvSpPr txBox="1">
            <a:spLocks/>
          </p:cNvSpPr>
          <p:nvPr/>
        </p:nvSpPr>
        <p:spPr bwMode="auto">
          <a:xfrm>
            <a:off x="5972175" y="5877017"/>
            <a:ext cx="27432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8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User frame</a:t>
            </a:r>
          </a:p>
        </p:txBody>
      </p:sp>
    </p:spTree>
    <p:extLst>
      <p:ext uri="{BB962C8B-B14F-4D97-AF65-F5344CB8AC3E}">
        <p14:creationId xmlns:p14="http://schemas.microsoft.com/office/powerpoint/2010/main" val="40991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frame?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C39B4C-C5E8-448C-AD22-BA93081B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69" y="2636667"/>
            <a:ext cx="4406299" cy="21828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444217-8DA6-4A2F-ADD7-28F54BE55BFF}"/>
              </a:ext>
            </a:extLst>
          </p:cNvPr>
          <p:cNvSpPr txBox="1">
            <a:spLocks/>
          </p:cNvSpPr>
          <p:nvPr/>
        </p:nvSpPr>
        <p:spPr bwMode="auto">
          <a:xfrm>
            <a:off x="1259517" y="5335480"/>
            <a:ext cx="27432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8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Default Tool frame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869E09-26DA-4360-9533-463C0AD9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399" y="2636667"/>
            <a:ext cx="4337018" cy="217741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2E4848-040D-45E3-8546-43CF96A441D3}"/>
              </a:ext>
            </a:extLst>
          </p:cNvPr>
          <p:cNvSpPr txBox="1">
            <a:spLocks/>
          </p:cNvSpPr>
          <p:nvPr/>
        </p:nvSpPr>
        <p:spPr bwMode="auto">
          <a:xfrm>
            <a:off x="6154307" y="5335479"/>
            <a:ext cx="27432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8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/>
              <a:t>User defined Tool frame</a:t>
            </a:r>
          </a:p>
        </p:txBody>
      </p:sp>
    </p:spTree>
    <p:extLst>
      <p:ext uri="{BB962C8B-B14F-4D97-AF65-F5344CB8AC3E}">
        <p14:creationId xmlns:p14="http://schemas.microsoft.com/office/powerpoint/2010/main" val="8089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frame?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00A4A-B73C-4DE8-A48A-CF37C3FB8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610" y="2654424"/>
            <a:ext cx="3411134" cy="218281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77C1F3-4E39-4C4D-80EC-C76D562D5567}"/>
              </a:ext>
            </a:extLst>
          </p:cNvPr>
          <p:cNvSpPr/>
          <p:nvPr/>
        </p:nvSpPr>
        <p:spPr>
          <a:xfrm>
            <a:off x="4638638" y="3355759"/>
            <a:ext cx="1251752" cy="65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4FBC9-B4F4-454D-A1F9-A083C9862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4" y="2654423"/>
            <a:ext cx="3574406" cy="2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F9C3AA-D51E-4035-9B2C-E33D419D1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059" y="3053918"/>
            <a:ext cx="5732882" cy="2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6C01A-D139-424E-9D7A-1ADF25DE9739}"/>
              </a:ext>
            </a:extLst>
          </p:cNvPr>
          <p:cNvSpPr/>
          <p:nvPr/>
        </p:nvSpPr>
        <p:spPr>
          <a:xfrm>
            <a:off x="5317724" y="3133817"/>
            <a:ext cx="1633492" cy="4350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CF725-A5C9-4B0E-8722-2EEADB3F2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195" y="2716567"/>
            <a:ext cx="8684610" cy="2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Types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6C01A-D139-424E-9D7A-1ADF25DE9739}"/>
              </a:ext>
            </a:extLst>
          </p:cNvPr>
          <p:cNvSpPr/>
          <p:nvPr/>
        </p:nvSpPr>
        <p:spPr>
          <a:xfrm>
            <a:off x="5317724" y="3133817"/>
            <a:ext cx="1633492" cy="4350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2DDD-B11D-4C58-96F5-D2AF72FD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551128"/>
            <a:ext cx="75723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5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A835D-9AB6-48FF-8126-29257D798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729467"/>
            <a:ext cx="7562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2234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6776</TotalTime>
  <Words>285</Words>
  <Application>Microsoft Macintosh PowerPoint</Application>
  <PresentationFormat>35mm Slides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1_Default Design</vt:lpstr>
      <vt:lpstr>PowerPoint Presentation</vt:lpstr>
      <vt:lpstr>RECAP OF LAST WEEK</vt:lpstr>
      <vt:lpstr>What is a frame?</vt:lpstr>
      <vt:lpstr>What is a frame?</vt:lpstr>
      <vt:lpstr>What is a frame?</vt:lpstr>
      <vt:lpstr>Motion Types</vt:lpstr>
      <vt:lpstr>Motion Types</vt:lpstr>
      <vt:lpstr>Motion Types</vt:lpstr>
      <vt:lpstr>Motion Types</vt:lpstr>
      <vt:lpstr>Motion Types</vt:lpstr>
      <vt:lpstr>OBJECTIVES</vt:lpstr>
      <vt:lpstr>Lab Tasks</vt:lpstr>
      <vt:lpstr>Task 1: Create a Position Register</vt:lpstr>
      <vt:lpstr>Task 2: Create a Shape program</vt:lpstr>
      <vt:lpstr>Report Structure 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Galli, Gabriele</cp:lastModifiedBy>
  <cp:revision>461</cp:revision>
  <dcterms:created xsi:type="dcterms:W3CDTF">2007-03-12T17:06:55Z</dcterms:created>
  <dcterms:modified xsi:type="dcterms:W3CDTF">2021-01-28T00:12:14Z</dcterms:modified>
</cp:coreProperties>
</file>