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8"/>
  </p:notesMasterIdLst>
  <p:sldIdLst>
    <p:sldId id="960" r:id="rId2"/>
    <p:sldId id="956" r:id="rId3"/>
    <p:sldId id="964" r:id="rId4"/>
    <p:sldId id="1164" r:id="rId5"/>
    <p:sldId id="1165" r:id="rId6"/>
    <p:sldId id="1166" r:id="rId7"/>
    <p:sldId id="1167" r:id="rId8"/>
    <p:sldId id="934" r:id="rId9"/>
    <p:sldId id="1303" r:id="rId10"/>
    <p:sldId id="935" r:id="rId11"/>
    <p:sldId id="1293" r:id="rId12"/>
    <p:sldId id="1294" r:id="rId13"/>
    <p:sldId id="936" r:id="rId14"/>
    <p:sldId id="1304" r:id="rId15"/>
    <p:sldId id="937" r:id="rId16"/>
    <p:sldId id="1305" r:id="rId17"/>
    <p:sldId id="938" r:id="rId18"/>
    <p:sldId id="1292" r:id="rId19"/>
    <p:sldId id="1297" r:id="rId20"/>
    <p:sldId id="940" r:id="rId21"/>
    <p:sldId id="1168" r:id="rId22"/>
    <p:sldId id="1169" r:id="rId23"/>
    <p:sldId id="1170" r:id="rId24"/>
    <p:sldId id="1171" r:id="rId25"/>
    <p:sldId id="1172" r:id="rId26"/>
    <p:sldId id="1173" r:id="rId27"/>
    <p:sldId id="1174" r:id="rId28"/>
    <p:sldId id="1175" r:id="rId29"/>
    <p:sldId id="1176" r:id="rId30"/>
    <p:sldId id="1177" r:id="rId31"/>
    <p:sldId id="1178" r:id="rId32"/>
    <p:sldId id="1179" r:id="rId33"/>
    <p:sldId id="1180" r:id="rId34"/>
    <p:sldId id="1181" r:id="rId35"/>
    <p:sldId id="1182" r:id="rId36"/>
    <p:sldId id="1183" r:id="rId37"/>
    <p:sldId id="1184" r:id="rId38"/>
    <p:sldId id="1185" r:id="rId39"/>
    <p:sldId id="1186" r:id="rId40"/>
    <p:sldId id="1187" r:id="rId41"/>
    <p:sldId id="1188" r:id="rId42"/>
    <p:sldId id="1189" r:id="rId43"/>
    <p:sldId id="1192" r:id="rId44"/>
    <p:sldId id="1193" r:id="rId45"/>
    <p:sldId id="1194" r:id="rId46"/>
    <p:sldId id="1195" r:id="rId47"/>
    <p:sldId id="1196" r:id="rId48"/>
    <p:sldId id="1197" r:id="rId49"/>
    <p:sldId id="1198" r:id="rId50"/>
    <p:sldId id="1200" r:id="rId51"/>
    <p:sldId id="1201" r:id="rId52"/>
    <p:sldId id="1202" r:id="rId53"/>
    <p:sldId id="1203" r:id="rId54"/>
    <p:sldId id="1205" r:id="rId55"/>
    <p:sldId id="1190" r:id="rId56"/>
    <p:sldId id="1191" r:id="rId57"/>
    <p:sldId id="1206" r:id="rId58"/>
    <p:sldId id="1207" r:id="rId59"/>
    <p:sldId id="1208" r:id="rId60"/>
    <p:sldId id="1209" r:id="rId61"/>
    <p:sldId id="1211" r:id="rId62"/>
    <p:sldId id="1212" r:id="rId63"/>
    <p:sldId id="1213" r:id="rId64"/>
    <p:sldId id="1214" r:id="rId65"/>
    <p:sldId id="1215" r:id="rId66"/>
    <p:sldId id="1217" r:id="rId67"/>
    <p:sldId id="1219" r:id="rId68"/>
    <p:sldId id="1220" r:id="rId69"/>
    <p:sldId id="1221" r:id="rId70"/>
    <p:sldId id="1222" r:id="rId71"/>
    <p:sldId id="1223" r:id="rId72"/>
    <p:sldId id="1224" r:id="rId73"/>
    <p:sldId id="1233" r:id="rId74"/>
    <p:sldId id="1234" r:id="rId75"/>
    <p:sldId id="1235" r:id="rId76"/>
    <p:sldId id="1236" r:id="rId77"/>
    <p:sldId id="1238" r:id="rId78"/>
    <p:sldId id="1239" r:id="rId79"/>
    <p:sldId id="1225" r:id="rId80"/>
    <p:sldId id="1240" r:id="rId81"/>
    <p:sldId id="1241" r:id="rId82"/>
    <p:sldId id="1242" r:id="rId83"/>
    <p:sldId id="1243" r:id="rId84"/>
    <p:sldId id="1244" r:id="rId85"/>
    <p:sldId id="1245" r:id="rId86"/>
    <p:sldId id="1246" r:id="rId87"/>
    <p:sldId id="1247" r:id="rId88"/>
    <p:sldId id="1248" r:id="rId89"/>
    <p:sldId id="1249" r:id="rId90"/>
    <p:sldId id="1250" r:id="rId91"/>
    <p:sldId id="1289" r:id="rId92"/>
    <p:sldId id="1251" r:id="rId93"/>
    <p:sldId id="1252" r:id="rId94"/>
    <p:sldId id="1253" r:id="rId95"/>
    <p:sldId id="1254" r:id="rId96"/>
    <p:sldId id="1255" r:id="rId97"/>
    <p:sldId id="1256" r:id="rId98"/>
    <p:sldId id="1257" r:id="rId99"/>
    <p:sldId id="1258" r:id="rId100"/>
    <p:sldId id="1261" r:id="rId101"/>
    <p:sldId id="1259" r:id="rId102"/>
    <p:sldId id="1260" r:id="rId103"/>
    <p:sldId id="1262" r:id="rId104"/>
    <p:sldId id="1265" r:id="rId105"/>
    <p:sldId id="1264" r:id="rId106"/>
    <p:sldId id="1267" r:id="rId107"/>
    <p:sldId id="1269" r:id="rId108"/>
    <p:sldId id="1270" r:id="rId109"/>
    <p:sldId id="1271" r:id="rId110"/>
    <p:sldId id="1272" r:id="rId111"/>
    <p:sldId id="1273" r:id="rId112"/>
    <p:sldId id="1274" r:id="rId113"/>
    <p:sldId id="1275" r:id="rId114"/>
    <p:sldId id="1276" r:id="rId115"/>
    <p:sldId id="1277" r:id="rId116"/>
    <p:sldId id="1278" r:id="rId117"/>
    <p:sldId id="1279" r:id="rId118"/>
    <p:sldId id="1280" r:id="rId119"/>
    <p:sldId id="1281" r:id="rId120"/>
    <p:sldId id="1282" r:id="rId121"/>
    <p:sldId id="1284" r:id="rId122"/>
    <p:sldId id="1283" r:id="rId123"/>
    <p:sldId id="1285" r:id="rId124"/>
    <p:sldId id="1286" r:id="rId125"/>
    <p:sldId id="1287" r:id="rId126"/>
    <p:sldId id="1288" r:id="rId1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648" userDrawn="1">
          <p15:clr>
            <a:srgbClr val="A4A3A4"/>
          </p15:clr>
        </p15:guide>
        <p15:guide id="3" orient="horz" pos="12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2A0"/>
    <a:srgbClr val="9AE0FF"/>
    <a:srgbClr val="66ACD3"/>
    <a:srgbClr val="6EBFF0"/>
    <a:srgbClr val="011199"/>
    <a:srgbClr val="8FAADC"/>
    <a:srgbClr val="B9C2C9"/>
    <a:srgbClr val="E7E7E7"/>
    <a:srgbClr val="F8F8F8"/>
    <a:srgbClr val="C4CDD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374"/>
    <p:restoredTop sz="76197" autoAdjust="0"/>
  </p:normalViewPr>
  <p:slideViewPr>
    <p:cSldViewPr snapToGrid="0" snapToObjects="1">
      <p:cViewPr varScale="1">
        <p:scale>
          <a:sx n="72" d="100"/>
          <a:sy n="72" d="100"/>
        </p:scale>
        <p:origin x="726" y="72"/>
      </p:cViewPr>
      <p:guideLst>
        <p:guide pos="648"/>
        <p:guide orient="horz" pos="1224"/>
      </p:guideLst>
    </p:cSldViewPr>
  </p:slideViewPr>
  <p:outlineViewPr>
    <p:cViewPr>
      <p:scale>
        <a:sx n="33" d="100"/>
        <a:sy n="33" d="100"/>
      </p:scale>
      <p:origin x="0" y="-967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53024D-5FCD-D142-BBE1-7B391F60AD88}" type="datetimeFigureOut">
              <a:rPr lang="en-US" smtClean="0"/>
              <a:t>11/10/2022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91EEAC-CFEF-9647-876F-EABC6B8338D7}" type="slidenum">
              <a:rPr lang="en-US" smtClean="0"/>
              <a:t>‹#›</a:t>
            </a:fld>
            <a:endParaRPr lang="en-US" dirty="0"/>
          </a:p>
        </p:txBody>
      </p:sp>
    </p:spTree>
    <p:extLst>
      <p:ext uri="{BB962C8B-B14F-4D97-AF65-F5344CB8AC3E}">
        <p14:creationId xmlns:p14="http://schemas.microsoft.com/office/powerpoint/2010/main" val="1675561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Version History</a:t>
            </a:r>
          </a:p>
          <a:p>
            <a:endParaRPr lang="en-US" dirty="0"/>
          </a:p>
          <a:p>
            <a:r>
              <a:rPr lang="en-US" dirty="0"/>
              <a:t>8.0  (May 2020)</a:t>
            </a:r>
          </a:p>
          <a:p>
            <a:pPr marL="171450" indent="-171450">
              <a:buFont typeface="Arial" panose="020B0604020202020204" pitchFamily="34" charset="0"/>
              <a:buChar char="•"/>
            </a:pPr>
            <a:r>
              <a:rPr lang="en-US" dirty="0"/>
              <a:t>All slides reformatted for 16:9 aspect ratio</a:t>
            </a:r>
          </a:p>
          <a:p>
            <a:pPr marL="171450" indent="-171450">
              <a:buFont typeface="Arial" panose="020B0604020202020204" pitchFamily="34" charset="0"/>
              <a:buChar char="•"/>
            </a:pPr>
            <a:r>
              <a:rPr lang="en-US" dirty="0"/>
              <a:t>All slides updated to 8</a:t>
            </a:r>
            <a:r>
              <a:rPr lang="en-US" baseline="30000" dirty="0"/>
              <a:t>th</a:t>
            </a:r>
            <a:r>
              <a:rPr lang="en-US" dirty="0"/>
              <a:t> edition material</a:t>
            </a:r>
          </a:p>
          <a:p>
            <a:pPr marL="171450" indent="-171450">
              <a:buFont typeface="Arial" panose="020B0604020202020204" pitchFamily="34" charset="0"/>
              <a:buChar char="•"/>
            </a:pPr>
            <a:r>
              <a:rPr lang="en-US" dirty="0"/>
              <a:t>Use of Calibri font, rather that Gill Sans MT</a:t>
            </a:r>
          </a:p>
          <a:p>
            <a:pPr marL="171450" indent="-171450">
              <a:buFont typeface="Arial" panose="020B0604020202020204" pitchFamily="34" charset="0"/>
              <a:buChar char="•"/>
            </a:pPr>
            <a:r>
              <a:rPr lang="en-US" dirty="0"/>
              <a:t>Add LOTS more animation throughout</a:t>
            </a:r>
          </a:p>
          <a:p>
            <a:pPr marL="171450" indent="-171450">
              <a:buFont typeface="Arial" panose="020B0604020202020204" pitchFamily="34" charset="0"/>
              <a:buChar char="•"/>
            </a:pPr>
            <a:r>
              <a:rPr lang="en-US" dirty="0"/>
              <a:t>lighter header font</a:t>
            </a:r>
          </a:p>
          <a:p>
            <a:pPr marL="171450" indent="-171450">
              <a:buFont typeface="Arial" panose="020B0604020202020204" pitchFamily="34" charset="0"/>
              <a:buChar char="•"/>
            </a:pPr>
            <a:r>
              <a:rPr lang="en-US" dirty="0"/>
              <a:t>wireless security completely redone (updated WiFi and added 4G/5G)</a:t>
            </a:r>
          </a:p>
          <a:p>
            <a:pPr marL="171450" indent="-171450">
              <a:buFont typeface="Arial" panose="020B0604020202020204" pitchFamily="34" charset="0"/>
              <a:buChar char="•"/>
            </a:pPr>
            <a:r>
              <a:rPr lang="en-US" dirty="0"/>
              <a:t>SSL material replaces by TLS 1.3 (up-to-date)</a:t>
            </a:r>
          </a:p>
        </p:txBody>
      </p:sp>
      <p:sp>
        <p:nvSpPr>
          <p:cNvPr id="4" name="Slide Number Placeholder 3"/>
          <p:cNvSpPr>
            <a:spLocks noGrp="1"/>
          </p:cNvSpPr>
          <p:nvPr>
            <p:ph type="sldNum" sz="quarter" idx="5"/>
          </p:nvPr>
        </p:nvSpPr>
        <p:spPr/>
        <p:txBody>
          <a:bodyPr/>
          <a:lstStyle/>
          <a:p>
            <a:fld id="{3D91EEAC-CFEF-9647-876F-EABC6B8338D7}" type="slidenum">
              <a:rPr lang="en-US" smtClean="0"/>
              <a:t>1</a:t>
            </a:fld>
            <a:endParaRPr lang="en-US" dirty="0"/>
          </a:p>
        </p:txBody>
      </p:sp>
    </p:spTree>
    <p:extLst>
      <p:ext uri="{BB962C8B-B14F-4D97-AF65-F5344CB8AC3E}">
        <p14:creationId xmlns:p14="http://schemas.microsoft.com/office/powerpoint/2010/main" val="27926612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13</a:t>
            </a:fld>
            <a:endParaRPr lang="en-US" dirty="0"/>
          </a:p>
        </p:txBody>
      </p:sp>
    </p:spTree>
    <p:extLst>
      <p:ext uri="{BB962C8B-B14F-4D97-AF65-F5344CB8AC3E}">
        <p14:creationId xmlns:p14="http://schemas.microsoft.com/office/powerpoint/2010/main" val="1978149487"/>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103</a:t>
            </a:fld>
            <a:endParaRPr lang="en-US" dirty="0"/>
          </a:p>
        </p:txBody>
      </p:sp>
    </p:spTree>
    <p:extLst>
      <p:ext uri="{BB962C8B-B14F-4D97-AF65-F5344CB8AC3E}">
        <p14:creationId xmlns:p14="http://schemas.microsoft.com/office/powerpoint/2010/main" val="2529167939"/>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104</a:t>
            </a:fld>
            <a:endParaRPr lang="en-US" dirty="0"/>
          </a:p>
        </p:txBody>
      </p:sp>
    </p:spTree>
    <p:extLst>
      <p:ext uri="{BB962C8B-B14F-4D97-AF65-F5344CB8AC3E}">
        <p14:creationId xmlns:p14="http://schemas.microsoft.com/office/powerpoint/2010/main" val="3965713879"/>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105</a:t>
            </a:fld>
            <a:endParaRPr lang="en-US" dirty="0"/>
          </a:p>
        </p:txBody>
      </p:sp>
    </p:spTree>
    <p:extLst>
      <p:ext uri="{BB962C8B-B14F-4D97-AF65-F5344CB8AC3E}">
        <p14:creationId xmlns:p14="http://schemas.microsoft.com/office/powerpoint/2010/main" val="3241059625"/>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106</a:t>
            </a:fld>
            <a:endParaRPr lang="en-US" dirty="0"/>
          </a:p>
        </p:txBody>
      </p:sp>
    </p:spTree>
    <p:extLst>
      <p:ext uri="{BB962C8B-B14F-4D97-AF65-F5344CB8AC3E}">
        <p14:creationId xmlns:p14="http://schemas.microsoft.com/office/powerpoint/2010/main" val="3172223134"/>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107</a:t>
            </a:fld>
            <a:endParaRPr lang="en-US" dirty="0"/>
          </a:p>
        </p:txBody>
      </p:sp>
    </p:spTree>
    <p:extLst>
      <p:ext uri="{BB962C8B-B14F-4D97-AF65-F5344CB8AC3E}">
        <p14:creationId xmlns:p14="http://schemas.microsoft.com/office/powerpoint/2010/main" val="783464917"/>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108</a:t>
            </a:fld>
            <a:endParaRPr lang="en-US" dirty="0"/>
          </a:p>
        </p:txBody>
      </p:sp>
    </p:spTree>
    <p:extLst>
      <p:ext uri="{BB962C8B-B14F-4D97-AF65-F5344CB8AC3E}">
        <p14:creationId xmlns:p14="http://schemas.microsoft.com/office/powerpoint/2010/main" val="4066928542"/>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109</a:t>
            </a:fld>
            <a:endParaRPr lang="en-US" dirty="0"/>
          </a:p>
        </p:txBody>
      </p:sp>
    </p:spTree>
    <p:extLst>
      <p:ext uri="{BB962C8B-B14F-4D97-AF65-F5344CB8AC3E}">
        <p14:creationId xmlns:p14="http://schemas.microsoft.com/office/powerpoint/2010/main" val="2137599140"/>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110</a:t>
            </a:fld>
            <a:endParaRPr lang="en-US" dirty="0"/>
          </a:p>
        </p:txBody>
      </p:sp>
    </p:spTree>
    <p:extLst>
      <p:ext uri="{BB962C8B-B14F-4D97-AF65-F5344CB8AC3E}">
        <p14:creationId xmlns:p14="http://schemas.microsoft.com/office/powerpoint/2010/main" val="3848833051"/>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111</a:t>
            </a:fld>
            <a:endParaRPr lang="en-US" dirty="0"/>
          </a:p>
        </p:txBody>
      </p:sp>
    </p:spTree>
    <p:extLst>
      <p:ext uri="{BB962C8B-B14F-4D97-AF65-F5344CB8AC3E}">
        <p14:creationId xmlns:p14="http://schemas.microsoft.com/office/powerpoint/2010/main" val="1464473762"/>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112</a:t>
            </a:fld>
            <a:endParaRPr lang="en-US" dirty="0"/>
          </a:p>
        </p:txBody>
      </p:sp>
    </p:spTree>
    <p:extLst>
      <p:ext uri="{BB962C8B-B14F-4D97-AF65-F5344CB8AC3E}">
        <p14:creationId xmlns:p14="http://schemas.microsoft.com/office/powerpoint/2010/main" val="12696289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14</a:t>
            </a:fld>
            <a:endParaRPr lang="en-US" dirty="0"/>
          </a:p>
        </p:txBody>
      </p:sp>
    </p:spTree>
    <p:extLst>
      <p:ext uri="{BB962C8B-B14F-4D97-AF65-F5344CB8AC3E}">
        <p14:creationId xmlns:p14="http://schemas.microsoft.com/office/powerpoint/2010/main" val="3870819337"/>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113</a:t>
            </a:fld>
            <a:endParaRPr lang="en-US" dirty="0"/>
          </a:p>
        </p:txBody>
      </p:sp>
    </p:spTree>
    <p:extLst>
      <p:ext uri="{BB962C8B-B14F-4D97-AF65-F5344CB8AC3E}">
        <p14:creationId xmlns:p14="http://schemas.microsoft.com/office/powerpoint/2010/main" val="4259418705"/>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114</a:t>
            </a:fld>
            <a:endParaRPr lang="en-US" dirty="0"/>
          </a:p>
        </p:txBody>
      </p:sp>
    </p:spTree>
    <p:extLst>
      <p:ext uri="{BB962C8B-B14F-4D97-AF65-F5344CB8AC3E}">
        <p14:creationId xmlns:p14="http://schemas.microsoft.com/office/powerpoint/2010/main" val="2461181158"/>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115</a:t>
            </a:fld>
            <a:endParaRPr lang="en-US" dirty="0"/>
          </a:p>
        </p:txBody>
      </p:sp>
    </p:spTree>
    <p:extLst>
      <p:ext uri="{BB962C8B-B14F-4D97-AF65-F5344CB8AC3E}">
        <p14:creationId xmlns:p14="http://schemas.microsoft.com/office/powerpoint/2010/main" val="913027401"/>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116</a:t>
            </a:fld>
            <a:endParaRPr lang="en-US" dirty="0"/>
          </a:p>
        </p:txBody>
      </p:sp>
    </p:spTree>
    <p:extLst>
      <p:ext uri="{BB962C8B-B14F-4D97-AF65-F5344CB8AC3E}">
        <p14:creationId xmlns:p14="http://schemas.microsoft.com/office/powerpoint/2010/main" val="4093583044"/>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117</a:t>
            </a:fld>
            <a:endParaRPr lang="en-US" dirty="0"/>
          </a:p>
        </p:txBody>
      </p:sp>
    </p:spTree>
    <p:extLst>
      <p:ext uri="{BB962C8B-B14F-4D97-AF65-F5344CB8AC3E}">
        <p14:creationId xmlns:p14="http://schemas.microsoft.com/office/powerpoint/2010/main" val="1737750253"/>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118</a:t>
            </a:fld>
            <a:endParaRPr lang="en-US" dirty="0"/>
          </a:p>
        </p:txBody>
      </p:sp>
    </p:spTree>
    <p:extLst>
      <p:ext uri="{BB962C8B-B14F-4D97-AF65-F5344CB8AC3E}">
        <p14:creationId xmlns:p14="http://schemas.microsoft.com/office/powerpoint/2010/main" val="470894136"/>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119</a:t>
            </a:fld>
            <a:endParaRPr lang="en-US" dirty="0"/>
          </a:p>
        </p:txBody>
      </p:sp>
    </p:spTree>
    <p:extLst>
      <p:ext uri="{BB962C8B-B14F-4D97-AF65-F5344CB8AC3E}">
        <p14:creationId xmlns:p14="http://schemas.microsoft.com/office/powerpoint/2010/main" val="3741047453"/>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120</a:t>
            </a:fld>
            <a:endParaRPr lang="en-US" dirty="0"/>
          </a:p>
        </p:txBody>
      </p:sp>
    </p:spTree>
    <p:extLst>
      <p:ext uri="{BB962C8B-B14F-4D97-AF65-F5344CB8AC3E}">
        <p14:creationId xmlns:p14="http://schemas.microsoft.com/office/powerpoint/2010/main" val="4225137364"/>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121</a:t>
            </a:fld>
            <a:endParaRPr lang="en-US" dirty="0"/>
          </a:p>
        </p:txBody>
      </p:sp>
    </p:spTree>
    <p:extLst>
      <p:ext uri="{BB962C8B-B14F-4D97-AF65-F5344CB8AC3E}">
        <p14:creationId xmlns:p14="http://schemas.microsoft.com/office/powerpoint/2010/main" val="1995674263"/>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122</a:t>
            </a:fld>
            <a:endParaRPr lang="en-US" dirty="0"/>
          </a:p>
        </p:txBody>
      </p:sp>
    </p:spTree>
    <p:extLst>
      <p:ext uri="{BB962C8B-B14F-4D97-AF65-F5344CB8AC3E}">
        <p14:creationId xmlns:p14="http://schemas.microsoft.com/office/powerpoint/2010/main" val="8263749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15</a:t>
            </a:fld>
            <a:endParaRPr lang="en-US" dirty="0"/>
          </a:p>
        </p:txBody>
      </p:sp>
    </p:spTree>
    <p:extLst>
      <p:ext uri="{BB962C8B-B14F-4D97-AF65-F5344CB8AC3E}">
        <p14:creationId xmlns:p14="http://schemas.microsoft.com/office/powerpoint/2010/main" val="533439603"/>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123</a:t>
            </a:fld>
            <a:endParaRPr lang="en-US" dirty="0"/>
          </a:p>
        </p:txBody>
      </p:sp>
    </p:spTree>
    <p:extLst>
      <p:ext uri="{BB962C8B-B14F-4D97-AF65-F5344CB8AC3E}">
        <p14:creationId xmlns:p14="http://schemas.microsoft.com/office/powerpoint/2010/main" val="4167719934"/>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124</a:t>
            </a:fld>
            <a:endParaRPr lang="en-US" dirty="0"/>
          </a:p>
        </p:txBody>
      </p:sp>
    </p:spTree>
    <p:extLst>
      <p:ext uri="{BB962C8B-B14F-4D97-AF65-F5344CB8AC3E}">
        <p14:creationId xmlns:p14="http://schemas.microsoft.com/office/powerpoint/2010/main" val="3219723594"/>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125</a:t>
            </a:fld>
            <a:endParaRPr lang="en-US" dirty="0"/>
          </a:p>
        </p:txBody>
      </p:sp>
    </p:spTree>
    <p:extLst>
      <p:ext uri="{BB962C8B-B14F-4D97-AF65-F5344CB8AC3E}">
        <p14:creationId xmlns:p14="http://schemas.microsoft.com/office/powerpoint/2010/main" val="327553011"/>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126</a:t>
            </a:fld>
            <a:endParaRPr lang="en-US" dirty="0"/>
          </a:p>
        </p:txBody>
      </p:sp>
    </p:spTree>
    <p:extLst>
      <p:ext uri="{BB962C8B-B14F-4D97-AF65-F5344CB8AC3E}">
        <p14:creationId xmlns:p14="http://schemas.microsoft.com/office/powerpoint/2010/main" val="34328043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0" i="0" dirty="0">
                <a:solidFill>
                  <a:srgbClr val="333333"/>
                </a:solidFill>
                <a:effectLst/>
                <a:latin typeface="inherit"/>
              </a:rPr>
              <a:t>The legitimate user sends a valid request, but the attacker spoofs it and resends/replays it to the APIs.</a:t>
            </a:r>
          </a:p>
          <a:p>
            <a:pPr algn="l" fontAlgn="base"/>
            <a:endParaRPr lang="en-US" b="0" i="0" dirty="0">
              <a:solidFill>
                <a:srgbClr val="333333"/>
              </a:solidFill>
              <a:effectLst/>
              <a:latin typeface="inherit"/>
            </a:endParaRPr>
          </a:p>
          <a:p>
            <a:pPr algn="l" fontAlgn="base"/>
            <a:r>
              <a:rPr lang="en-US" b="0" i="0" dirty="0">
                <a:solidFill>
                  <a:srgbClr val="333333"/>
                </a:solidFill>
                <a:effectLst/>
                <a:latin typeface="inherit"/>
              </a:rPr>
              <a:t>As RESTful APIs are stateless, the attacker can keep withdraw caches. </a:t>
            </a:r>
          </a:p>
          <a:p>
            <a:pPr algn="l" fontAlgn="base"/>
            <a:endParaRPr lang="en-US" b="0" i="0" dirty="0">
              <a:solidFill>
                <a:srgbClr val="333333"/>
              </a:solidFill>
              <a:effectLst/>
              <a:latin typeface="inherit"/>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b="0" i="0" dirty="0">
                <a:solidFill>
                  <a:srgbClr val="333333"/>
                </a:solidFill>
                <a:effectLst/>
                <a:latin typeface="inherit"/>
              </a:rPr>
              <a:t>How to prevent replay attacks</a:t>
            </a:r>
            <a:r>
              <a:rPr lang="zh-CN" altLang="en-US" b="0" i="0" dirty="0">
                <a:solidFill>
                  <a:srgbClr val="333333"/>
                </a:solidFill>
                <a:effectLst/>
                <a:latin typeface="inherit"/>
              </a:rPr>
              <a:t>？</a:t>
            </a:r>
            <a:r>
              <a:rPr lang="en-US" altLang="zh-CN" b="0" i="0" dirty="0">
                <a:solidFill>
                  <a:srgbClr val="333333"/>
                </a:solidFill>
                <a:effectLst/>
                <a:latin typeface="inherit"/>
              </a:rPr>
              <a:t>Add some randomness for </a:t>
            </a:r>
            <a:r>
              <a:rPr lang="en-US" altLang="zh-CN" b="1" i="0" dirty="0">
                <a:solidFill>
                  <a:srgbClr val="333333"/>
                </a:solidFill>
                <a:effectLst/>
                <a:latin typeface="inherit"/>
              </a:rPr>
              <a:t>each</a:t>
            </a:r>
            <a:r>
              <a:rPr lang="en-US" altLang="zh-CN" b="0" i="0" dirty="0">
                <a:solidFill>
                  <a:srgbClr val="333333"/>
                </a:solidFill>
                <a:effectLst/>
                <a:latin typeface="inherit"/>
              </a:rPr>
              <a:t> communication. For example, add a timestamp for each withdraw, or </a:t>
            </a:r>
            <a:r>
              <a:rPr lang="en-US" altLang="zh-CN" b="1" i="0" dirty="0">
                <a:solidFill>
                  <a:srgbClr val="212121"/>
                </a:solidFill>
                <a:effectLst/>
                <a:latin typeface="Raleway"/>
              </a:rPr>
              <a:t>use</a:t>
            </a:r>
            <a:r>
              <a:rPr lang="en-US" b="1" i="0" dirty="0">
                <a:solidFill>
                  <a:srgbClr val="212121"/>
                </a:solidFill>
                <a:effectLst/>
                <a:latin typeface="Raleway"/>
              </a:rPr>
              <a:t> a password for each transaction that’s only used once and discarded.</a:t>
            </a:r>
          </a:p>
          <a:p>
            <a:pPr algn="l" fontAlgn="base"/>
            <a:endParaRPr lang="en-US" altLang="zh-CN" b="0" i="0" dirty="0">
              <a:solidFill>
                <a:srgbClr val="333333"/>
              </a:solidFill>
              <a:effectLst/>
              <a:latin typeface="inherit"/>
            </a:endParaRPr>
          </a:p>
          <a:p>
            <a:br>
              <a:rPr lang="en-US" dirty="0"/>
            </a:br>
            <a:endParaRPr lang="en-US" dirty="0"/>
          </a:p>
        </p:txBody>
      </p:sp>
    </p:spTree>
    <p:extLst>
      <p:ext uri="{BB962C8B-B14F-4D97-AF65-F5344CB8AC3E}">
        <p14:creationId xmlns:p14="http://schemas.microsoft.com/office/powerpoint/2010/main" val="1235090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864078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Tree>
    <p:extLst>
      <p:ext uri="{BB962C8B-B14F-4D97-AF65-F5344CB8AC3E}">
        <p14:creationId xmlns:p14="http://schemas.microsoft.com/office/powerpoint/2010/main" val="36371844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picture is actually demonstrating eavesdropping</a:t>
            </a:r>
          </a:p>
        </p:txBody>
      </p:sp>
      <p:sp>
        <p:nvSpPr>
          <p:cNvPr id="4" name="Slide Number Placeholder 3"/>
          <p:cNvSpPr>
            <a:spLocks noGrp="1"/>
          </p:cNvSpPr>
          <p:nvPr>
            <p:ph type="sldNum" sz="quarter" idx="5"/>
          </p:nvPr>
        </p:nvSpPr>
        <p:spPr/>
        <p:txBody>
          <a:bodyPr/>
          <a:lstStyle/>
          <a:p>
            <a:fld id="{3D91EEAC-CFEF-9647-876F-EABC6B8338D7}" type="slidenum">
              <a:rPr lang="en-US" smtClean="0"/>
              <a:t>19</a:t>
            </a:fld>
            <a:endParaRPr lang="en-US" dirty="0"/>
          </a:p>
        </p:txBody>
      </p:sp>
    </p:spTree>
    <p:extLst>
      <p:ext uri="{BB962C8B-B14F-4D97-AF65-F5344CB8AC3E}">
        <p14:creationId xmlns:p14="http://schemas.microsoft.com/office/powerpoint/2010/main" val="34710732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F4F4F"/>
                </a:solidFill>
                <a:effectLst/>
                <a:latin typeface="Arial" panose="020B0604020202020204" pitchFamily="34" charset="0"/>
              </a:rPr>
              <a:t>Amazon Web Services (AWS) reports that in February 2020, they defended against a </a:t>
            </a:r>
            <a:r>
              <a:rPr lang="en-US" b="1" i="0" dirty="0">
                <a:solidFill>
                  <a:srgbClr val="4F4F4F"/>
                </a:solidFill>
                <a:effectLst/>
                <a:latin typeface="Arial" panose="020B0604020202020204" pitchFamily="34" charset="0"/>
              </a:rPr>
              <a:t>2.3 -terabit-per-second (</a:t>
            </a:r>
            <a:r>
              <a:rPr lang="en-US" b="1" i="0" dirty="0" err="1">
                <a:solidFill>
                  <a:srgbClr val="4F4F4F"/>
                </a:solidFill>
                <a:effectLst/>
                <a:latin typeface="Arial" panose="020B0604020202020204" pitchFamily="34" charset="0"/>
              </a:rPr>
              <a:t>Tbps</a:t>
            </a:r>
            <a:r>
              <a:rPr lang="en-US" b="1" i="0" dirty="0">
                <a:solidFill>
                  <a:srgbClr val="4F4F4F"/>
                </a:solidFill>
                <a:effectLst/>
                <a:latin typeface="Arial" panose="020B0604020202020204" pitchFamily="34" charset="0"/>
              </a:rPr>
              <a:t>) distributed denial of service (DDoS) attack!</a:t>
            </a:r>
            <a:r>
              <a:rPr lang="en-US" b="0" i="0" dirty="0">
                <a:solidFill>
                  <a:srgbClr val="4F4F4F"/>
                </a:solidFill>
                <a:effectLst/>
                <a:latin typeface="Arial" panose="020B0604020202020204" pitchFamily="34" charset="0"/>
              </a:rPr>
              <a:t> </a:t>
            </a:r>
          </a:p>
          <a:p>
            <a:endParaRPr lang="en-US" b="0" i="0" dirty="0">
              <a:solidFill>
                <a:srgbClr val="4F4F4F"/>
              </a:solidFill>
              <a:effectLst/>
              <a:latin typeface="Arial" panose="020B0604020202020204" pitchFamily="34" charset="0"/>
            </a:endParaRPr>
          </a:p>
          <a:p>
            <a:r>
              <a:rPr lang="en-US" b="0" i="1" dirty="0">
                <a:solidFill>
                  <a:srgbClr val="4F4F4F"/>
                </a:solidFill>
                <a:effectLst/>
                <a:latin typeface="Arial" panose="020B0604020202020204" pitchFamily="34" charset="0"/>
              </a:rPr>
              <a:t>In Q1 2020, a known UDP reflection vector, CLDAP reflection, was observed with a previously unseen volume of 2.3 </a:t>
            </a:r>
            <a:r>
              <a:rPr lang="en-US" b="0" i="1" dirty="0" err="1">
                <a:solidFill>
                  <a:srgbClr val="4F4F4F"/>
                </a:solidFill>
                <a:effectLst/>
                <a:latin typeface="Arial" panose="020B0604020202020204" pitchFamily="34" charset="0"/>
              </a:rPr>
              <a:t>Tbps</a:t>
            </a:r>
            <a:r>
              <a:rPr lang="en-US" b="0" i="1" dirty="0">
                <a:solidFill>
                  <a:srgbClr val="4F4F4F"/>
                </a:solidFill>
                <a:effectLst/>
                <a:latin typeface="Arial" panose="020B0604020202020204" pitchFamily="34" charset="0"/>
              </a:rPr>
              <a:t>. This is approximately 44% larger than any network volumetric event previously detected on AWS. CLDAP reflection attacks of this magnitude caused 3 days of elevated threat during a single week in February 2020 before subsiding. Despite this observation, smaller network volumetric events are far more common. The 99th percentile event in Q1 2020 was 43 Gbps.”</a:t>
            </a:r>
            <a:endParaRPr lang="en-US" dirty="0"/>
          </a:p>
        </p:txBody>
      </p:sp>
    </p:spTree>
    <p:extLst>
      <p:ext uri="{BB962C8B-B14F-4D97-AF65-F5344CB8AC3E}">
        <p14:creationId xmlns:p14="http://schemas.microsoft.com/office/powerpoint/2010/main" val="18388330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21</a:t>
            </a:fld>
            <a:endParaRPr lang="en-US" dirty="0"/>
          </a:p>
        </p:txBody>
      </p:sp>
    </p:spTree>
    <p:extLst>
      <p:ext uri="{BB962C8B-B14F-4D97-AF65-F5344CB8AC3E}">
        <p14:creationId xmlns:p14="http://schemas.microsoft.com/office/powerpoint/2010/main" val="6406551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Note: encrypted data sent over unsecure channels. But that is what encryption is for so that you can transmit data securely across unsecure channels.</a:t>
            </a:r>
          </a:p>
        </p:txBody>
      </p:sp>
      <p:sp>
        <p:nvSpPr>
          <p:cNvPr id="4" name="Slide Number Placeholder 3"/>
          <p:cNvSpPr>
            <a:spLocks noGrp="1"/>
          </p:cNvSpPr>
          <p:nvPr>
            <p:ph type="sldNum" sz="quarter" idx="5"/>
          </p:nvPr>
        </p:nvSpPr>
        <p:spPr/>
        <p:txBody>
          <a:bodyPr/>
          <a:lstStyle/>
          <a:p>
            <a:fld id="{3D91EEAC-CFEF-9647-876F-EABC6B8338D7}" type="slidenum">
              <a:rPr lang="en-US" smtClean="0"/>
              <a:t>22</a:t>
            </a:fld>
            <a:endParaRPr lang="en-US" dirty="0"/>
          </a:p>
        </p:txBody>
      </p:sp>
    </p:spTree>
    <p:extLst>
      <p:ext uri="{BB962C8B-B14F-4D97-AF65-F5344CB8AC3E}">
        <p14:creationId xmlns:p14="http://schemas.microsoft.com/office/powerpoint/2010/main" val="2593708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2</a:t>
            </a:fld>
            <a:endParaRPr lang="en-US" dirty="0"/>
          </a:p>
        </p:txBody>
      </p:sp>
    </p:spTree>
    <p:extLst>
      <p:ext uri="{BB962C8B-B14F-4D97-AF65-F5344CB8AC3E}">
        <p14:creationId xmlns:p14="http://schemas.microsoft.com/office/powerpoint/2010/main" val="34110823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23</a:t>
            </a:fld>
            <a:endParaRPr lang="en-US" dirty="0"/>
          </a:p>
        </p:txBody>
      </p:sp>
    </p:spTree>
    <p:extLst>
      <p:ext uri="{BB962C8B-B14F-4D97-AF65-F5344CB8AC3E}">
        <p14:creationId xmlns:p14="http://schemas.microsoft.com/office/powerpoint/2010/main" val="1398541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Symmetric key is much faster/better performance and thus is good for IoT devices</a:t>
            </a:r>
            <a:r>
              <a:rPr lang="en-US" dirty="0">
                <a:sym typeface="Wingdings" panose="05000000000000000000" pitchFamily="2" charset="2"/>
              </a:rPr>
              <a:t> not as computationally intensive as with Asymmetric key encryption.</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24</a:t>
            </a:fld>
            <a:endParaRPr lang="en-US" dirty="0"/>
          </a:p>
        </p:txBody>
      </p:sp>
    </p:spTree>
    <p:extLst>
      <p:ext uri="{BB962C8B-B14F-4D97-AF65-F5344CB8AC3E}">
        <p14:creationId xmlns:p14="http://schemas.microsoft.com/office/powerpoint/2010/main" val="15366719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YOU SHOULD ALWAYS ASSUME THE ATTACKER KNOWS THE ENCRYPTION MECHANISM </a:t>
            </a:r>
            <a:r>
              <a:rPr lang="en-US" dirty="0">
                <a:sym typeface="Wingdings" panose="05000000000000000000" pitchFamily="2" charset="2"/>
              </a:rPr>
              <a:t> HOW TO GENERATE A KEY</a:t>
            </a:r>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25</a:t>
            </a:fld>
            <a:endParaRPr lang="en-US" dirty="0"/>
          </a:p>
        </p:txBody>
      </p:sp>
    </p:spTree>
    <p:extLst>
      <p:ext uri="{BB962C8B-B14F-4D97-AF65-F5344CB8AC3E}">
        <p14:creationId xmlns:p14="http://schemas.microsoft.com/office/powerpoint/2010/main" val="19207873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26</a:t>
            </a:fld>
            <a:endParaRPr lang="en-US" dirty="0"/>
          </a:p>
        </p:txBody>
      </p:sp>
    </p:spTree>
    <p:extLst>
      <p:ext uri="{BB962C8B-B14F-4D97-AF65-F5344CB8AC3E}">
        <p14:creationId xmlns:p14="http://schemas.microsoft.com/office/powerpoint/2010/main" val="20401877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27</a:t>
            </a:fld>
            <a:endParaRPr lang="en-US" dirty="0"/>
          </a:p>
        </p:txBody>
      </p:sp>
    </p:spTree>
    <p:extLst>
      <p:ext uri="{BB962C8B-B14F-4D97-AF65-F5344CB8AC3E}">
        <p14:creationId xmlns:p14="http://schemas.microsoft.com/office/powerpoint/2010/main" val="22597626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AES replaced DES.</a:t>
            </a:r>
          </a:p>
          <a:p>
            <a:pPr marL="171450" indent="-171450">
              <a:buFont typeface="Arial" panose="020B0604020202020204" pitchFamily="34" charset="0"/>
              <a:buChar char="•"/>
            </a:pPr>
            <a:r>
              <a:rPr lang="en-US" dirty="0"/>
              <a:t>AES is very efficient as well (as it is a symmetric key algorithm).</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28</a:t>
            </a:fld>
            <a:endParaRPr lang="en-US" dirty="0"/>
          </a:p>
        </p:txBody>
      </p:sp>
    </p:spTree>
    <p:extLst>
      <p:ext uri="{BB962C8B-B14F-4D97-AF65-F5344CB8AC3E}">
        <p14:creationId xmlns:p14="http://schemas.microsoft.com/office/powerpoint/2010/main" val="38381084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29</a:t>
            </a:fld>
            <a:endParaRPr lang="en-US" dirty="0"/>
          </a:p>
        </p:txBody>
      </p:sp>
    </p:spTree>
    <p:extLst>
      <p:ext uri="{BB962C8B-B14F-4D97-AF65-F5344CB8AC3E}">
        <p14:creationId xmlns:p14="http://schemas.microsoft.com/office/powerpoint/2010/main" val="30506597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Public key does not guarantee authentication but only Confidentiality; Symmetric keys provide both but of course authentication is still vulnerable to man in the middle attacks if a middle man knows the key.</a:t>
            </a:r>
          </a:p>
        </p:txBody>
      </p:sp>
      <p:sp>
        <p:nvSpPr>
          <p:cNvPr id="4" name="Slide Number Placeholder 3"/>
          <p:cNvSpPr>
            <a:spLocks noGrp="1"/>
          </p:cNvSpPr>
          <p:nvPr>
            <p:ph type="sldNum" sz="quarter" idx="5"/>
          </p:nvPr>
        </p:nvSpPr>
        <p:spPr/>
        <p:txBody>
          <a:bodyPr/>
          <a:lstStyle/>
          <a:p>
            <a:fld id="{3D91EEAC-CFEF-9647-876F-EABC6B8338D7}" type="slidenum">
              <a:rPr lang="en-US" smtClean="0"/>
              <a:t>30</a:t>
            </a:fld>
            <a:endParaRPr lang="en-US" dirty="0"/>
          </a:p>
        </p:txBody>
      </p:sp>
    </p:spTree>
    <p:extLst>
      <p:ext uri="{BB962C8B-B14F-4D97-AF65-F5344CB8AC3E}">
        <p14:creationId xmlns:p14="http://schemas.microsoft.com/office/powerpoint/2010/main" val="16840549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31</a:t>
            </a:fld>
            <a:endParaRPr lang="en-US" dirty="0"/>
          </a:p>
        </p:txBody>
      </p:sp>
    </p:spTree>
    <p:extLst>
      <p:ext uri="{BB962C8B-B14F-4D97-AF65-F5344CB8AC3E}">
        <p14:creationId xmlns:p14="http://schemas.microsoft.com/office/powerpoint/2010/main" val="23902813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32</a:t>
            </a:fld>
            <a:endParaRPr lang="en-US" dirty="0"/>
          </a:p>
        </p:txBody>
      </p:sp>
    </p:spTree>
    <p:extLst>
      <p:ext uri="{BB962C8B-B14F-4D97-AF65-F5344CB8AC3E}">
        <p14:creationId xmlns:p14="http://schemas.microsoft.com/office/powerpoint/2010/main" val="1109996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3</a:t>
            </a:fld>
            <a:endParaRPr lang="en-US" dirty="0"/>
          </a:p>
        </p:txBody>
      </p:sp>
    </p:spTree>
    <p:extLst>
      <p:ext uri="{BB962C8B-B14F-4D97-AF65-F5344CB8AC3E}">
        <p14:creationId xmlns:p14="http://schemas.microsoft.com/office/powerpoint/2010/main" val="28111193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33</a:t>
            </a:fld>
            <a:endParaRPr lang="en-US" dirty="0"/>
          </a:p>
        </p:txBody>
      </p:sp>
    </p:spTree>
    <p:extLst>
      <p:ext uri="{BB962C8B-B14F-4D97-AF65-F5344CB8AC3E}">
        <p14:creationId xmlns:p14="http://schemas.microsoft.com/office/powerpoint/2010/main" val="25829485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34</a:t>
            </a:fld>
            <a:endParaRPr lang="en-US" dirty="0"/>
          </a:p>
        </p:txBody>
      </p:sp>
    </p:spTree>
    <p:extLst>
      <p:ext uri="{BB962C8B-B14F-4D97-AF65-F5344CB8AC3E}">
        <p14:creationId xmlns:p14="http://schemas.microsoft.com/office/powerpoint/2010/main" val="11145777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Much more computationally intensive (asymmetric/public key) than symmetric key.</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35</a:t>
            </a:fld>
            <a:endParaRPr lang="en-US" dirty="0"/>
          </a:p>
        </p:txBody>
      </p:sp>
    </p:spTree>
    <p:extLst>
      <p:ext uri="{BB962C8B-B14F-4D97-AF65-F5344CB8AC3E}">
        <p14:creationId xmlns:p14="http://schemas.microsoft.com/office/powerpoint/2010/main" val="29278926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36</a:t>
            </a:fld>
            <a:endParaRPr lang="en-US" dirty="0"/>
          </a:p>
        </p:txBody>
      </p:sp>
    </p:spTree>
    <p:extLst>
      <p:ext uri="{BB962C8B-B14F-4D97-AF65-F5344CB8AC3E}">
        <p14:creationId xmlns:p14="http://schemas.microsoft.com/office/powerpoint/2010/main" val="1774865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37</a:t>
            </a:fld>
            <a:endParaRPr lang="en-US" dirty="0"/>
          </a:p>
        </p:txBody>
      </p:sp>
    </p:spTree>
    <p:extLst>
      <p:ext uri="{BB962C8B-B14F-4D97-AF65-F5344CB8AC3E}">
        <p14:creationId xmlns:p14="http://schemas.microsoft.com/office/powerpoint/2010/main" val="405287767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38</a:t>
            </a:fld>
            <a:endParaRPr lang="en-US" dirty="0"/>
          </a:p>
        </p:txBody>
      </p:sp>
    </p:spTree>
    <p:extLst>
      <p:ext uri="{BB962C8B-B14F-4D97-AF65-F5344CB8AC3E}">
        <p14:creationId xmlns:p14="http://schemas.microsoft.com/office/powerpoint/2010/main" val="35219764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39</a:t>
            </a:fld>
            <a:endParaRPr lang="en-US" dirty="0"/>
          </a:p>
        </p:txBody>
      </p:sp>
    </p:spTree>
    <p:extLst>
      <p:ext uri="{BB962C8B-B14F-4D97-AF65-F5344CB8AC3E}">
        <p14:creationId xmlns:p14="http://schemas.microsoft.com/office/powerpoint/2010/main" val="31845265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Note because RSA public (asymmetric) key algorithm is so slow, it mostly used to encrypt and negotiate the symmetric keys between two hosts.</a:t>
            </a:r>
          </a:p>
        </p:txBody>
      </p:sp>
      <p:sp>
        <p:nvSpPr>
          <p:cNvPr id="4" name="Slide Number Placeholder 3"/>
          <p:cNvSpPr>
            <a:spLocks noGrp="1"/>
          </p:cNvSpPr>
          <p:nvPr>
            <p:ph type="sldNum" sz="quarter" idx="5"/>
          </p:nvPr>
        </p:nvSpPr>
        <p:spPr/>
        <p:txBody>
          <a:bodyPr/>
          <a:lstStyle/>
          <a:p>
            <a:fld id="{3D91EEAC-CFEF-9647-876F-EABC6B8338D7}" type="slidenum">
              <a:rPr lang="en-US" smtClean="0"/>
              <a:t>40</a:t>
            </a:fld>
            <a:endParaRPr lang="en-US" dirty="0"/>
          </a:p>
        </p:txBody>
      </p:sp>
    </p:spTree>
    <p:extLst>
      <p:ext uri="{BB962C8B-B14F-4D97-AF65-F5344CB8AC3E}">
        <p14:creationId xmlns:p14="http://schemas.microsoft.com/office/powerpoint/2010/main" val="65516534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41</a:t>
            </a:fld>
            <a:endParaRPr lang="en-US" dirty="0"/>
          </a:p>
        </p:txBody>
      </p:sp>
    </p:spTree>
    <p:extLst>
      <p:ext uri="{BB962C8B-B14F-4D97-AF65-F5344CB8AC3E}">
        <p14:creationId xmlns:p14="http://schemas.microsoft.com/office/powerpoint/2010/main" val="153174014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42</a:t>
            </a:fld>
            <a:endParaRPr lang="en-US" dirty="0"/>
          </a:p>
        </p:txBody>
      </p:sp>
    </p:spTree>
    <p:extLst>
      <p:ext uri="{BB962C8B-B14F-4D97-AF65-F5344CB8AC3E}">
        <p14:creationId xmlns:p14="http://schemas.microsoft.com/office/powerpoint/2010/main" val="2617486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4</a:t>
            </a:fld>
            <a:endParaRPr lang="en-US" dirty="0"/>
          </a:p>
        </p:txBody>
      </p:sp>
    </p:spTree>
    <p:extLst>
      <p:ext uri="{BB962C8B-B14F-4D97-AF65-F5344CB8AC3E}">
        <p14:creationId xmlns:p14="http://schemas.microsoft.com/office/powerpoint/2010/main" val="337127363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43</a:t>
            </a:fld>
            <a:endParaRPr lang="en-US" dirty="0"/>
          </a:p>
        </p:txBody>
      </p:sp>
    </p:spTree>
    <p:extLst>
      <p:ext uri="{BB962C8B-B14F-4D97-AF65-F5344CB8AC3E}">
        <p14:creationId xmlns:p14="http://schemas.microsoft.com/office/powerpoint/2010/main" val="67832353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44</a:t>
            </a:fld>
            <a:endParaRPr lang="en-US" dirty="0"/>
          </a:p>
        </p:txBody>
      </p:sp>
    </p:spTree>
    <p:extLst>
      <p:ext uri="{BB962C8B-B14F-4D97-AF65-F5344CB8AC3E}">
        <p14:creationId xmlns:p14="http://schemas.microsoft.com/office/powerpoint/2010/main" val="319648098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45</a:t>
            </a:fld>
            <a:endParaRPr lang="en-US" dirty="0"/>
          </a:p>
        </p:txBody>
      </p:sp>
    </p:spTree>
    <p:extLst>
      <p:ext uri="{BB962C8B-B14F-4D97-AF65-F5344CB8AC3E}">
        <p14:creationId xmlns:p14="http://schemas.microsoft.com/office/powerpoint/2010/main" val="284637894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Spoof: pretend to be someone you are not.</a:t>
            </a:r>
          </a:p>
        </p:txBody>
      </p:sp>
      <p:sp>
        <p:nvSpPr>
          <p:cNvPr id="4" name="Slide Number Placeholder 3"/>
          <p:cNvSpPr>
            <a:spLocks noGrp="1"/>
          </p:cNvSpPr>
          <p:nvPr>
            <p:ph type="sldNum" sz="quarter" idx="5"/>
          </p:nvPr>
        </p:nvSpPr>
        <p:spPr/>
        <p:txBody>
          <a:bodyPr/>
          <a:lstStyle/>
          <a:p>
            <a:fld id="{3D91EEAC-CFEF-9647-876F-EABC6B8338D7}" type="slidenum">
              <a:rPr lang="en-US" smtClean="0"/>
              <a:t>46</a:t>
            </a:fld>
            <a:endParaRPr lang="en-US" dirty="0"/>
          </a:p>
        </p:txBody>
      </p:sp>
    </p:spTree>
    <p:extLst>
      <p:ext uri="{BB962C8B-B14F-4D97-AF65-F5344CB8AC3E}">
        <p14:creationId xmlns:p14="http://schemas.microsoft.com/office/powerpoint/2010/main" val="191778213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47</a:t>
            </a:fld>
            <a:endParaRPr lang="en-US" dirty="0"/>
          </a:p>
        </p:txBody>
      </p:sp>
    </p:spTree>
    <p:extLst>
      <p:ext uri="{BB962C8B-B14F-4D97-AF65-F5344CB8AC3E}">
        <p14:creationId xmlns:p14="http://schemas.microsoft.com/office/powerpoint/2010/main" val="118061836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48</a:t>
            </a:fld>
            <a:endParaRPr lang="en-US" dirty="0"/>
          </a:p>
        </p:txBody>
      </p:sp>
    </p:spTree>
    <p:extLst>
      <p:ext uri="{BB962C8B-B14F-4D97-AF65-F5344CB8AC3E}">
        <p14:creationId xmlns:p14="http://schemas.microsoft.com/office/powerpoint/2010/main" val="322907707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49</a:t>
            </a:fld>
            <a:endParaRPr lang="en-US" dirty="0"/>
          </a:p>
        </p:txBody>
      </p:sp>
    </p:spTree>
    <p:extLst>
      <p:ext uri="{BB962C8B-B14F-4D97-AF65-F5344CB8AC3E}">
        <p14:creationId xmlns:p14="http://schemas.microsoft.com/office/powerpoint/2010/main" val="134078704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50</a:t>
            </a:fld>
            <a:endParaRPr lang="en-US" dirty="0"/>
          </a:p>
        </p:txBody>
      </p:sp>
    </p:spTree>
    <p:extLst>
      <p:ext uri="{BB962C8B-B14F-4D97-AF65-F5344CB8AC3E}">
        <p14:creationId xmlns:p14="http://schemas.microsoft.com/office/powerpoint/2010/main" val="70875883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Prevents playback attack because: R (unencrypted) message and encrypted R is only sent once and in one unique direction, and also the assumption is that both bob and </a:t>
            </a:r>
            <a:r>
              <a:rPr lang="en-US" dirty="0" err="1"/>
              <a:t>alice</a:t>
            </a:r>
            <a:r>
              <a:rPr lang="en-US" dirty="0"/>
              <a:t> know the symmetric key already.</a:t>
            </a:r>
          </a:p>
        </p:txBody>
      </p:sp>
      <p:sp>
        <p:nvSpPr>
          <p:cNvPr id="4" name="Slide Number Placeholder 3"/>
          <p:cNvSpPr>
            <a:spLocks noGrp="1"/>
          </p:cNvSpPr>
          <p:nvPr>
            <p:ph type="sldNum" sz="quarter" idx="5"/>
          </p:nvPr>
        </p:nvSpPr>
        <p:spPr/>
        <p:txBody>
          <a:bodyPr/>
          <a:lstStyle/>
          <a:p>
            <a:fld id="{3D91EEAC-CFEF-9647-876F-EABC6B8338D7}" type="slidenum">
              <a:rPr lang="en-US" smtClean="0"/>
              <a:t>51</a:t>
            </a:fld>
            <a:endParaRPr lang="en-US" dirty="0"/>
          </a:p>
        </p:txBody>
      </p:sp>
    </p:spTree>
    <p:extLst>
      <p:ext uri="{BB962C8B-B14F-4D97-AF65-F5344CB8AC3E}">
        <p14:creationId xmlns:p14="http://schemas.microsoft.com/office/powerpoint/2010/main" val="392029231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52</a:t>
            </a:fld>
            <a:endParaRPr lang="en-US" dirty="0"/>
          </a:p>
        </p:txBody>
      </p:sp>
    </p:spTree>
    <p:extLst>
      <p:ext uri="{BB962C8B-B14F-4D97-AF65-F5344CB8AC3E}">
        <p14:creationId xmlns:p14="http://schemas.microsoft.com/office/powerpoint/2010/main" val="22439465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5</a:t>
            </a:fld>
            <a:endParaRPr lang="en-US" dirty="0"/>
          </a:p>
        </p:txBody>
      </p:sp>
    </p:spTree>
    <p:extLst>
      <p:ext uri="{BB962C8B-B14F-4D97-AF65-F5344CB8AC3E}">
        <p14:creationId xmlns:p14="http://schemas.microsoft.com/office/powerpoint/2010/main" val="379408794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53</a:t>
            </a:fld>
            <a:endParaRPr lang="en-US" dirty="0"/>
          </a:p>
        </p:txBody>
      </p:sp>
    </p:spTree>
    <p:extLst>
      <p:ext uri="{BB962C8B-B14F-4D97-AF65-F5344CB8AC3E}">
        <p14:creationId xmlns:p14="http://schemas.microsoft.com/office/powerpoint/2010/main" val="58812985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54</a:t>
            </a:fld>
            <a:endParaRPr lang="en-US" dirty="0"/>
          </a:p>
        </p:txBody>
      </p:sp>
    </p:spTree>
    <p:extLst>
      <p:ext uri="{BB962C8B-B14F-4D97-AF65-F5344CB8AC3E}">
        <p14:creationId xmlns:p14="http://schemas.microsoft.com/office/powerpoint/2010/main" val="13279823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55</a:t>
            </a:fld>
            <a:endParaRPr lang="en-US" dirty="0"/>
          </a:p>
        </p:txBody>
      </p:sp>
    </p:spTree>
    <p:extLst>
      <p:ext uri="{BB962C8B-B14F-4D97-AF65-F5344CB8AC3E}">
        <p14:creationId xmlns:p14="http://schemas.microsoft.com/office/powerpoint/2010/main" val="402307648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So using public keys, we can ensure authentication and integrity of the data sent by the person who sends the message using digital signature (private key), but this does not provide confidentiality since anyone with the public key can decrypt the message of integrity and authentication.</a:t>
            </a:r>
          </a:p>
        </p:txBody>
      </p:sp>
      <p:sp>
        <p:nvSpPr>
          <p:cNvPr id="4" name="Slide Number Placeholder 3"/>
          <p:cNvSpPr>
            <a:spLocks noGrp="1"/>
          </p:cNvSpPr>
          <p:nvPr>
            <p:ph type="sldNum" sz="quarter" idx="5"/>
          </p:nvPr>
        </p:nvSpPr>
        <p:spPr/>
        <p:txBody>
          <a:bodyPr/>
          <a:lstStyle/>
          <a:p>
            <a:fld id="{3D91EEAC-CFEF-9647-876F-EABC6B8338D7}" type="slidenum">
              <a:rPr lang="en-US" smtClean="0"/>
              <a:t>56</a:t>
            </a:fld>
            <a:endParaRPr lang="en-US" dirty="0"/>
          </a:p>
        </p:txBody>
      </p:sp>
    </p:spTree>
    <p:extLst>
      <p:ext uri="{BB962C8B-B14F-4D97-AF65-F5344CB8AC3E}">
        <p14:creationId xmlns:p14="http://schemas.microsoft.com/office/powerpoint/2010/main" val="7975257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57</a:t>
            </a:fld>
            <a:endParaRPr lang="en-US" dirty="0"/>
          </a:p>
        </p:txBody>
      </p:sp>
    </p:spTree>
    <p:extLst>
      <p:ext uri="{BB962C8B-B14F-4D97-AF65-F5344CB8AC3E}">
        <p14:creationId xmlns:p14="http://schemas.microsoft.com/office/powerpoint/2010/main" val="201948072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58</a:t>
            </a:fld>
            <a:endParaRPr lang="en-US" dirty="0"/>
          </a:p>
        </p:txBody>
      </p:sp>
    </p:spTree>
    <p:extLst>
      <p:ext uri="{BB962C8B-B14F-4D97-AF65-F5344CB8AC3E}">
        <p14:creationId xmlns:p14="http://schemas.microsoft.com/office/powerpoint/2010/main" val="225478170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59</a:t>
            </a:fld>
            <a:endParaRPr lang="en-US" dirty="0"/>
          </a:p>
        </p:txBody>
      </p:sp>
    </p:spTree>
    <p:extLst>
      <p:ext uri="{BB962C8B-B14F-4D97-AF65-F5344CB8AC3E}">
        <p14:creationId xmlns:p14="http://schemas.microsoft.com/office/powerpoint/2010/main" val="253153867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60</a:t>
            </a:fld>
            <a:endParaRPr lang="en-US" dirty="0"/>
          </a:p>
        </p:txBody>
      </p:sp>
    </p:spTree>
    <p:extLst>
      <p:ext uri="{BB962C8B-B14F-4D97-AF65-F5344CB8AC3E}">
        <p14:creationId xmlns:p14="http://schemas.microsoft.com/office/powerpoint/2010/main" val="270890045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61</a:t>
            </a:fld>
            <a:endParaRPr lang="en-US" dirty="0"/>
          </a:p>
        </p:txBody>
      </p:sp>
    </p:spTree>
    <p:extLst>
      <p:ext uri="{BB962C8B-B14F-4D97-AF65-F5344CB8AC3E}">
        <p14:creationId xmlns:p14="http://schemas.microsoft.com/office/powerpoint/2010/main" val="135202701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62</a:t>
            </a:fld>
            <a:endParaRPr lang="en-US" dirty="0"/>
          </a:p>
        </p:txBody>
      </p:sp>
    </p:spTree>
    <p:extLst>
      <p:ext uri="{BB962C8B-B14F-4D97-AF65-F5344CB8AC3E}">
        <p14:creationId xmlns:p14="http://schemas.microsoft.com/office/powerpoint/2010/main" val="21345586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6</a:t>
            </a:fld>
            <a:endParaRPr lang="en-US" dirty="0"/>
          </a:p>
        </p:txBody>
      </p:sp>
    </p:spTree>
    <p:extLst>
      <p:ext uri="{BB962C8B-B14F-4D97-AF65-F5344CB8AC3E}">
        <p14:creationId xmlns:p14="http://schemas.microsoft.com/office/powerpoint/2010/main" val="398279181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63</a:t>
            </a:fld>
            <a:endParaRPr lang="en-US" dirty="0"/>
          </a:p>
        </p:txBody>
      </p:sp>
    </p:spTree>
    <p:extLst>
      <p:ext uri="{BB962C8B-B14F-4D97-AF65-F5344CB8AC3E}">
        <p14:creationId xmlns:p14="http://schemas.microsoft.com/office/powerpoint/2010/main" val="322107403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64</a:t>
            </a:fld>
            <a:endParaRPr lang="en-US" dirty="0"/>
          </a:p>
        </p:txBody>
      </p:sp>
    </p:spTree>
    <p:extLst>
      <p:ext uri="{BB962C8B-B14F-4D97-AF65-F5344CB8AC3E}">
        <p14:creationId xmlns:p14="http://schemas.microsoft.com/office/powerpoint/2010/main" val="136531462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65</a:t>
            </a:fld>
            <a:endParaRPr lang="en-US" dirty="0"/>
          </a:p>
        </p:txBody>
      </p:sp>
    </p:spTree>
    <p:extLst>
      <p:ext uri="{BB962C8B-B14F-4D97-AF65-F5344CB8AC3E}">
        <p14:creationId xmlns:p14="http://schemas.microsoft.com/office/powerpoint/2010/main" val="65478735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66</a:t>
            </a:fld>
            <a:endParaRPr lang="en-US" dirty="0"/>
          </a:p>
        </p:txBody>
      </p:sp>
    </p:spTree>
    <p:extLst>
      <p:ext uri="{BB962C8B-B14F-4D97-AF65-F5344CB8AC3E}">
        <p14:creationId xmlns:p14="http://schemas.microsoft.com/office/powerpoint/2010/main" val="138123198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67</a:t>
            </a:fld>
            <a:endParaRPr lang="en-US" dirty="0"/>
          </a:p>
        </p:txBody>
      </p:sp>
    </p:spTree>
    <p:extLst>
      <p:ext uri="{BB962C8B-B14F-4D97-AF65-F5344CB8AC3E}">
        <p14:creationId xmlns:p14="http://schemas.microsoft.com/office/powerpoint/2010/main" val="238711626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68</a:t>
            </a:fld>
            <a:endParaRPr lang="en-US" dirty="0"/>
          </a:p>
        </p:txBody>
      </p:sp>
    </p:spTree>
    <p:extLst>
      <p:ext uri="{BB962C8B-B14F-4D97-AF65-F5344CB8AC3E}">
        <p14:creationId xmlns:p14="http://schemas.microsoft.com/office/powerpoint/2010/main" val="73638162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69</a:t>
            </a:fld>
            <a:endParaRPr lang="en-US" dirty="0"/>
          </a:p>
        </p:txBody>
      </p:sp>
    </p:spTree>
    <p:extLst>
      <p:ext uri="{BB962C8B-B14F-4D97-AF65-F5344CB8AC3E}">
        <p14:creationId xmlns:p14="http://schemas.microsoft.com/office/powerpoint/2010/main" val="411165064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70</a:t>
            </a:fld>
            <a:endParaRPr lang="en-US" dirty="0"/>
          </a:p>
        </p:txBody>
      </p:sp>
    </p:spTree>
    <p:extLst>
      <p:ext uri="{BB962C8B-B14F-4D97-AF65-F5344CB8AC3E}">
        <p14:creationId xmlns:p14="http://schemas.microsoft.com/office/powerpoint/2010/main" val="377856800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71</a:t>
            </a:fld>
            <a:endParaRPr lang="en-US" dirty="0"/>
          </a:p>
        </p:txBody>
      </p:sp>
    </p:spTree>
    <p:extLst>
      <p:ext uri="{BB962C8B-B14F-4D97-AF65-F5344CB8AC3E}">
        <p14:creationId xmlns:p14="http://schemas.microsoft.com/office/powerpoint/2010/main" val="4752064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72</a:t>
            </a:fld>
            <a:endParaRPr lang="en-US" dirty="0"/>
          </a:p>
        </p:txBody>
      </p:sp>
    </p:spTree>
    <p:extLst>
      <p:ext uri="{BB962C8B-B14F-4D97-AF65-F5344CB8AC3E}">
        <p14:creationId xmlns:p14="http://schemas.microsoft.com/office/powerpoint/2010/main" val="8471573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7</a:t>
            </a:fld>
            <a:endParaRPr lang="en-US" dirty="0"/>
          </a:p>
        </p:txBody>
      </p:sp>
    </p:spTree>
    <p:extLst>
      <p:ext uri="{BB962C8B-B14F-4D97-AF65-F5344CB8AC3E}">
        <p14:creationId xmlns:p14="http://schemas.microsoft.com/office/powerpoint/2010/main" val="380106671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73</a:t>
            </a:fld>
            <a:endParaRPr lang="en-US" dirty="0"/>
          </a:p>
        </p:txBody>
      </p:sp>
    </p:spTree>
    <p:extLst>
      <p:ext uri="{BB962C8B-B14F-4D97-AF65-F5344CB8AC3E}">
        <p14:creationId xmlns:p14="http://schemas.microsoft.com/office/powerpoint/2010/main" val="158752571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74</a:t>
            </a:fld>
            <a:endParaRPr lang="en-US" dirty="0"/>
          </a:p>
        </p:txBody>
      </p:sp>
    </p:spTree>
    <p:extLst>
      <p:ext uri="{BB962C8B-B14F-4D97-AF65-F5344CB8AC3E}">
        <p14:creationId xmlns:p14="http://schemas.microsoft.com/office/powerpoint/2010/main" val="394505434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75</a:t>
            </a:fld>
            <a:endParaRPr lang="en-US" dirty="0"/>
          </a:p>
        </p:txBody>
      </p:sp>
    </p:spTree>
    <p:extLst>
      <p:ext uri="{BB962C8B-B14F-4D97-AF65-F5344CB8AC3E}">
        <p14:creationId xmlns:p14="http://schemas.microsoft.com/office/powerpoint/2010/main" val="86337668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76</a:t>
            </a:fld>
            <a:endParaRPr lang="en-US" dirty="0"/>
          </a:p>
        </p:txBody>
      </p:sp>
    </p:spTree>
    <p:extLst>
      <p:ext uri="{BB962C8B-B14F-4D97-AF65-F5344CB8AC3E}">
        <p14:creationId xmlns:p14="http://schemas.microsoft.com/office/powerpoint/2010/main" val="411537257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77</a:t>
            </a:fld>
            <a:endParaRPr lang="en-US" dirty="0"/>
          </a:p>
        </p:txBody>
      </p:sp>
    </p:spTree>
    <p:extLst>
      <p:ext uri="{BB962C8B-B14F-4D97-AF65-F5344CB8AC3E}">
        <p14:creationId xmlns:p14="http://schemas.microsoft.com/office/powerpoint/2010/main" val="33280022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78</a:t>
            </a:fld>
            <a:endParaRPr lang="en-US" dirty="0"/>
          </a:p>
        </p:txBody>
      </p:sp>
    </p:spTree>
    <p:extLst>
      <p:ext uri="{BB962C8B-B14F-4D97-AF65-F5344CB8AC3E}">
        <p14:creationId xmlns:p14="http://schemas.microsoft.com/office/powerpoint/2010/main" val="143876640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79</a:t>
            </a:fld>
            <a:endParaRPr lang="en-US" dirty="0"/>
          </a:p>
        </p:txBody>
      </p:sp>
    </p:spTree>
    <p:extLst>
      <p:ext uri="{BB962C8B-B14F-4D97-AF65-F5344CB8AC3E}">
        <p14:creationId xmlns:p14="http://schemas.microsoft.com/office/powerpoint/2010/main" val="133358144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80</a:t>
            </a:fld>
            <a:endParaRPr lang="en-US" dirty="0"/>
          </a:p>
        </p:txBody>
      </p:sp>
    </p:spTree>
    <p:extLst>
      <p:ext uri="{BB962C8B-B14F-4D97-AF65-F5344CB8AC3E}">
        <p14:creationId xmlns:p14="http://schemas.microsoft.com/office/powerpoint/2010/main" val="185857586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81</a:t>
            </a:fld>
            <a:endParaRPr lang="en-US" dirty="0"/>
          </a:p>
        </p:txBody>
      </p:sp>
    </p:spTree>
    <p:extLst>
      <p:ext uri="{BB962C8B-B14F-4D97-AF65-F5344CB8AC3E}">
        <p14:creationId xmlns:p14="http://schemas.microsoft.com/office/powerpoint/2010/main" val="96644268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82</a:t>
            </a:fld>
            <a:endParaRPr lang="en-US" dirty="0"/>
          </a:p>
        </p:txBody>
      </p:sp>
    </p:spTree>
    <p:extLst>
      <p:ext uri="{BB962C8B-B14F-4D97-AF65-F5344CB8AC3E}">
        <p14:creationId xmlns:p14="http://schemas.microsoft.com/office/powerpoint/2010/main" val="26323009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Research from Princeton, published in year 2017, </a:t>
            </a:r>
          </a:p>
        </p:txBody>
      </p:sp>
    </p:spTree>
    <p:extLst>
      <p:ext uri="{BB962C8B-B14F-4D97-AF65-F5344CB8AC3E}">
        <p14:creationId xmlns:p14="http://schemas.microsoft.com/office/powerpoint/2010/main" val="45746371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83</a:t>
            </a:fld>
            <a:endParaRPr lang="en-US" dirty="0"/>
          </a:p>
        </p:txBody>
      </p:sp>
    </p:spTree>
    <p:extLst>
      <p:ext uri="{BB962C8B-B14F-4D97-AF65-F5344CB8AC3E}">
        <p14:creationId xmlns:p14="http://schemas.microsoft.com/office/powerpoint/2010/main" val="404935009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84</a:t>
            </a:fld>
            <a:endParaRPr lang="en-US" dirty="0"/>
          </a:p>
        </p:txBody>
      </p:sp>
    </p:spTree>
    <p:extLst>
      <p:ext uri="{BB962C8B-B14F-4D97-AF65-F5344CB8AC3E}">
        <p14:creationId xmlns:p14="http://schemas.microsoft.com/office/powerpoint/2010/main" val="197662600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85</a:t>
            </a:fld>
            <a:endParaRPr lang="en-US" dirty="0"/>
          </a:p>
        </p:txBody>
      </p:sp>
    </p:spTree>
    <p:extLst>
      <p:ext uri="{BB962C8B-B14F-4D97-AF65-F5344CB8AC3E}">
        <p14:creationId xmlns:p14="http://schemas.microsoft.com/office/powerpoint/2010/main" val="104926331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86</a:t>
            </a:fld>
            <a:endParaRPr lang="en-US" dirty="0"/>
          </a:p>
        </p:txBody>
      </p:sp>
    </p:spTree>
    <p:extLst>
      <p:ext uri="{BB962C8B-B14F-4D97-AF65-F5344CB8AC3E}">
        <p14:creationId xmlns:p14="http://schemas.microsoft.com/office/powerpoint/2010/main" val="315666193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87</a:t>
            </a:fld>
            <a:endParaRPr lang="en-US" dirty="0"/>
          </a:p>
        </p:txBody>
      </p:sp>
    </p:spTree>
    <p:extLst>
      <p:ext uri="{BB962C8B-B14F-4D97-AF65-F5344CB8AC3E}">
        <p14:creationId xmlns:p14="http://schemas.microsoft.com/office/powerpoint/2010/main" val="245760141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88</a:t>
            </a:fld>
            <a:endParaRPr lang="en-US" dirty="0"/>
          </a:p>
        </p:txBody>
      </p:sp>
    </p:spTree>
    <p:extLst>
      <p:ext uri="{BB962C8B-B14F-4D97-AF65-F5344CB8AC3E}">
        <p14:creationId xmlns:p14="http://schemas.microsoft.com/office/powerpoint/2010/main" val="409315029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89</a:t>
            </a:fld>
            <a:endParaRPr lang="en-US" dirty="0"/>
          </a:p>
        </p:txBody>
      </p:sp>
    </p:spTree>
    <p:extLst>
      <p:ext uri="{BB962C8B-B14F-4D97-AF65-F5344CB8AC3E}">
        <p14:creationId xmlns:p14="http://schemas.microsoft.com/office/powerpoint/2010/main" val="291659971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90</a:t>
            </a:fld>
            <a:endParaRPr lang="en-US" dirty="0"/>
          </a:p>
        </p:txBody>
      </p:sp>
    </p:spTree>
    <p:extLst>
      <p:ext uri="{BB962C8B-B14F-4D97-AF65-F5344CB8AC3E}">
        <p14:creationId xmlns:p14="http://schemas.microsoft.com/office/powerpoint/2010/main" val="1109863566"/>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91</a:t>
            </a:fld>
            <a:endParaRPr lang="en-US" dirty="0"/>
          </a:p>
        </p:txBody>
      </p:sp>
    </p:spTree>
    <p:extLst>
      <p:ext uri="{BB962C8B-B14F-4D97-AF65-F5344CB8AC3E}">
        <p14:creationId xmlns:p14="http://schemas.microsoft.com/office/powerpoint/2010/main" val="1800970617"/>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92</a:t>
            </a:fld>
            <a:endParaRPr lang="en-US" dirty="0"/>
          </a:p>
        </p:txBody>
      </p:sp>
    </p:spTree>
    <p:extLst>
      <p:ext uri="{BB962C8B-B14F-4D97-AF65-F5344CB8AC3E}">
        <p14:creationId xmlns:p14="http://schemas.microsoft.com/office/powerpoint/2010/main" val="41837468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Brighten My Path is a </a:t>
            </a:r>
            <a:r>
              <a:rPr lang="en-US" dirty="0" err="1"/>
              <a:t>SmartApp</a:t>
            </a:r>
            <a:r>
              <a:rPr lang="en-US" dirty="0"/>
              <a:t> for automatically turning on the outlet after a motion has been detected by the motion sensor</a:t>
            </a:r>
          </a:p>
          <a:p>
            <a:endParaRPr lang="en-US" dirty="0"/>
          </a:p>
          <a:p>
            <a:r>
              <a:rPr lang="en-US" dirty="0" err="1"/>
              <a:t>motion.active</a:t>
            </a:r>
            <a:r>
              <a:rPr lang="en-US" dirty="0"/>
              <a:t> corresponds to packet sequence (54 ↑) and </a:t>
            </a:r>
            <a:r>
              <a:rPr lang="en-US" dirty="0" err="1"/>
              <a:t>switch.on</a:t>
            </a:r>
            <a:r>
              <a:rPr lang="en-US" dirty="0"/>
              <a:t> corresponds to packet sequence (50 ↓, 47 ↓, 47 ↓, 52 ↓), </a:t>
            </a:r>
          </a:p>
          <a:p>
            <a:endParaRPr lang="en-US" dirty="0"/>
          </a:p>
        </p:txBody>
      </p:sp>
    </p:spTree>
    <p:extLst>
      <p:ext uri="{BB962C8B-B14F-4D97-AF65-F5344CB8AC3E}">
        <p14:creationId xmlns:p14="http://schemas.microsoft.com/office/powerpoint/2010/main" val="728728743"/>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93</a:t>
            </a:fld>
            <a:endParaRPr lang="en-US" dirty="0"/>
          </a:p>
        </p:txBody>
      </p:sp>
    </p:spTree>
    <p:extLst>
      <p:ext uri="{BB962C8B-B14F-4D97-AF65-F5344CB8AC3E}">
        <p14:creationId xmlns:p14="http://schemas.microsoft.com/office/powerpoint/2010/main" val="2838034180"/>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94</a:t>
            </a:fld>
            <a:endParaRPr lang="en-US" dirty="0"/>
          </a:p>
        </p:txBody>
      </p:sp>
    </p:spTree>
    <p:extLst>
      <p:ext uri="{BB962C8B-B14F-4D97-AF65-F5344CB8AC3E}">
        <p14:creationId xmlns:p14="http://schemas.microsoft.com/office/powerpoint/2010/main" val="265995634"/>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95</a:t>
            </a:fld>
            <a:endParaRPr lang="en-US" dirty="0"/>
          </a:p>
        </p:txBody>
      </p:sp>
    </p:spTree>
    <p:extLst>
      <p:ext uri="{BB962C8B-B14F-4D97-AF65-F5344CB8AC3E}">
        <p14:creationId xmlns:p14="http://schemas.microsoft.com/office/powerpoint/2010/main" val="3732609315"/>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96</a:t>
            </a:fld>
            <a:endParaRPr lang="en-US" dirty="0"/>
          </a:p>
        </p:txBody>
      </p:sp>
    </p:spTree>
    <p:extLst>
      <p:ext uri="{BB962C8B-B14F-4D97-AF65-F5344CB8AC3E}">
        <p14:creationId xmlns:p14="http://schemas.microsoft.com/office/powerpoint/2010/main" val="2825437408"/>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97</a:t>
            </a:fld>
            <a:endParaRPr lang="en-US" dirty="0"/>
          </a:p>
        </p:txBody>
      </p:sp>
    </p:spTree>
    <p:extLst>
      <p:ext uri="{BB962C8B-B14F-4D97-AF65-F5344CB8AC3E}">
        <p14:creationId xmlns:p14="http://schemas.microsoft.com/office/powerpoint/2010/main" val="1330913970"/>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98</a:t>
            </a:fld>
            <a:endParaRPr lang="en-US" dirty="0"/>
          </a:p>
        </p:txBody>
      </p:sp>
    </p:spTree>
    <p:extLst>
      <p:ext uri="{BB962C8B-B14F-4D97-AF65-F5344CB8AC3E}">
        <p14:creationId xmlns:p14="http://schemas.microsoft.com/office/powerpoint/2010/main" val="182555876"/>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99</a:t>
            </a:fld>
            <a:endParaRPr lang="en-US" dirty="0"/>
          </a:p>
        </p:txBody>
      </p:sp>
    </p:spTree>
    <p:extLst>
      <p:ext uri="{BB962C8B-B14F-4D97-AF65-F5344CB8AC3E}">
        <p14:creationId xmlns:p14="http://schemas.microsoft.com/office/powerpoint/2010/main" val="2806281023"/>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100</a:t>
            </a:fld>
            <a:endParaRPr lang="en-US" dirty="0"/>
          </a:p>
        </p:txBody>
      </p:sp>
    </p:spTree>
    <p:extLst>
      <p:ext uri="{BB962C8B-B14F-4D97-AF65-F5344CB8AC3E}">
        <p14:creationId xmlns:p14="http://schemas.microsoft.com/office/powerpoint/2010/main" val="3851483219"/>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101</a:t>
            </a:fld>
            <a:endParaRPr lang="en-US" dirty="0"/>
          </a:p>
        </p:txBody>
      </p:sp>
    </p:spTree>
    <p:extLst>
      <p:ext uri="{BB962C8B-B14F-4D97-AF65-F5344CB8AC3E}">
        <p14:creationId xmlns:p14="http://schemas.microsoft.com/office/powerpoint/2010/main" val="2912100620"/>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102</a:t>
            </a:fld>
            <a:endParaRPr lang="en-US" dirty="0"/>
          </a:p>
        </p:txBody>
      </p:sp>
    </p:spTree>
    <p:extLst>
      <p:ext uri="{BB962C8B-B14F-4D97-AF65-F5344CB8AC3E}">
        <p14:creationId xmlns:p14="http://schemas.microsoft.com/office/powerpoint/2010/main" val="2705732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C686-8429-2E40-81FA-5EC9C4AB3C55}"/>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8CC2C238-9334-5D47-BE46-7DBB933E48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Slide Number Placeholder 5">
            <a:extLst>
              <a:ext uri="{FF2B5EF4-FFF2-40B4-BE49-F238E27FC236}">
                <a16:creationId xmlns:a16="http://schemas.microsoft.com/office/drawing/2014/main" id="{67E93C0D-5E34-354A-A654-B3839136622B}"/>
              </a:ext>
            </a:extLst>
          </p:cNvPr>
          <p:cNvSpPr>
            <a:spLocks noGrp="1"/>
          </p:cNvSpPr>
          <p:nvPr>
            <p:ph type="sldNum" sz="quarter" idx="4"/>
          </p:nvPr>
        </p:nvSpPr>
        <p:spPr>
          <a:xfrm>
            <a:off x="9633856" y="6443089"/>
            <a:ext cx="2328959"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Security: 8- </a:t>
            </a:r>
            <a:fld id="{C4204591-24BD-A542-B9D5-F8D8A88D2FEE}" type="slidenum">
              <a:rPr lang="en-US" smtClean="0"/>
              <a:pPr/>
              <a:t>‹#›</a:t>
            </a:fld>
            <a:endParaRPr lang="en-US" dirty="0"/>
          </a:p>
        </p:txBody>
      </p:sp>
    </p:spTree>
    <p:extLst>
      <p:ext uri="{BB962C8B-B14F-4D97-AF65-F5344CB8AC3E}">
        <p14:creationId xmlns:p14="http://schemas.microsoft.com/office/powerpoint/2010/main" val="33936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5" name="Slide Number Placeholder 5">
            <a:extLst>
              <a:ext uri="{FF2B5EF4-FFF2-40B4-BE49-F238E27FC236}">
                <a16:creationId xmlns:a16="http://schemas.microsoft.com/office/drawing/2014/main" id="{D41126D0-2478-AE48-891D-9046D4F5EA04}"/>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Security: 8- </a:t>
            </a:r>
            <a:fld id="{C4204591-24BD-A542-B9D5-F8D8A88D2FEE}" type="slidenum">
              <a:rPr lang="en-US" smtClean="0"/>
              <a:pPr/>
              <a:t>‹#›</a:t>
            </a:fld>
            <a:endParaRPr lang="en-US" dirty="0"/>
          </a:p>
        </p:txBody>
      </p:sp>
    </p:spTree>
    <p:extLst>
      <p:ext uri="{BB962C8B-B14F-4D97-AF65-F5344CB8AC3E}">
        <p14:creationId xmlns:p14="http://schemas.microsoft.com/office/powerpoint/2010/main" val="1878446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8D4C-6954-CC4D-A491-4B78BF548F31}"/>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3ABE2032-3F11-1945-8A1D-25EC80CF91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DCF1CB-5DBA-8B49-A839-F079E4BF43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a:extLst>
              <a:ext uri="{FF2B5EF4-FFF2-40B4-BE49-F238E27FC236}">
                <a16:creationId xmlns:a16="http://schemas.microsoft.com/office/drawing/2014/main" id="{139731AF-B9DB-1E4D-A017-6D1C48DC0579}"/>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Security: 8- </a:t>
            </a:r>
            <a:fld id="{C4204591-24BD-A542-B9D5-F8D8A88D2FEE}" type="slidenum">
              <a:rPr lang="en-US" smtClean="0"/>
              <a:pPr/>
              <a:t>‹#›</a:t>
            </a:fld>
            <a:endParaRPr lang="en-US" dirty="0"/>
          </a:p>
        </p:txBody>
      </p:sp>
    </p:spTree>
    <p:extLst>
      <p:ext uri="{BB962C8B-B14F-4D97-AF65-F5344CB8AC3E}">
        <p14:creationId xmlns:p14="http://schemas.microsoft.com/office/powerpoint/2010/main" val="1273958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B102D-EC4F-B64D-BB0A-3CBBCEE21B6B}"/>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8" name="Slide Number Placeholder 5">
            <a:extLst>
              <a:ext uri="{FF2B5EF4-FFF2-40B4-BE49-F238E27FC236}">
                <a16:creationId xmlns:a16="http://schemas.microsoft.com/office/drawing/2014/main" id="{80DCD8E0-36D6-2D43-9C3A-92DC921E1D78}"/>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Security: 8- </a:t>
            </a:r>
            <a:fld id="{C4204591-24BD-A542-B9D5-F8D8A88D2FEE}" type="slidenum">
              <a:rPr lang="en-US" smtClean="0"/>
              <a:pPr/>
              <a:t>‹#›</a:t>
            </a:fld>
            <a:endParaRPr lang="en-US" dirty="0"/>
          </a:p>
        </p:txBody>
      </p:sp>
    </p:spTree>
    <p:extLst>
      <p:ext uri="{BB962C8B-B14F-4D97-AF65-F5344CB8AC3E}">
        <p14:creationId xmlns:p14="http://schemas.microsoft.com/office/powerpoint/2010/main" val="3762131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11200" y="228600"/>
            <a:ext cx="10363200" cy="1143000"/>
          </a:xfrm>
        </p:spPr>
        <p:txBody>
          <a:bodyPr/>
          <a:lstStyle/>
          <a:p>
            <a:r>
              <a:rPr lang="en-US"/>
              <a:t>Click to edit Master title style</a:t>
            </a:r>
          </a:p>
        </p:txBody>
      </p:sp>
      <p:sp>
        <p:nvSpPr>
          <p:cNvPr id="3" name="Text Placeholder 2"/>
          <p:cNvSpPr>
            <a:spLocks noGrp="1"/>
          </p:cNvSpPr>
          <p:nvPr>
            <p:ph type="body" sz="half" idx="1"/>
          </p:nvPr>
        </p:nvSpPr>
        <p:spPr>
          <a:xfrm>
            <a:off x="711200" y="1600200"/>
            <a:ext cx="50800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5994400" y="1600200"/>
            <a:ext cx="5080000" cy="2247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5994400" y="4000500"/>
            <a:ext cx="5080000" cy="2247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noChangeArrowheads="1"/>
          </p:cNvSpPr>
          <p:nvPr>
            <p:ph type="ftr" sz="quarter" idx="10"/>
          </p:nvPr>
        </p:nvSpPr>
        <p:spPr>
          <a:xfrm>
            <a:off x="6197600" y="6477000"/>
            <a:ext cx="5149851" cy="311150"/>
          </a:xfrm>
          <a:prstGeom prst="rect">
            <a:avLst/>
          </a:prstGeom>
          <a:ln/>
        </p:spPr>
        <p:txBody>
          <a:bodyPr/>
          <a:lstStyle>
            <a:lvl1pPr>
              <a:defRPr/>
            </a:lvl1pPr>
          </a:lstStyle>
          <a:p>
            <a:pPr>
              <a:defRPr/>
            </a:pPr>
            <a:r>
              <a:rPr lang="en-US"/>
              <a:t>Security</a:t>
            </a:r>
            <a:endParaRPr lang="en-US" dirty="0"/>
          </a:p>
        </p:txBody>
      </p:sp>
    </p:spTree>
    <p:extLst>
      <p:ext uri="{BB962C8B-B14F-4D97-AF65-F5344CB8AC3E}">
        <p14:creationId xmlns:p14="http://schemas.microsoft.com/office/powerpoint/2010/main" val="180699216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6D5FD2-E0BC-9B4A-8B69-BFD8F956C77B}"/>
              </a:ext>
            </a:extLst>
          </p:cNvPr>
          <p:cNvSpPr>
            <a:spLocks noGrp="1"/>
          </p:cNvSpPr>
          <p:nvPr>
            <p:ph type="title"/>
          </p:nvPr>
        </p:nvSpPr>
        <p:spPr>
          <a:xfrm>
            <a:off x="838200" y="451821"/>
            <a:ext cx="10515600" cy="89462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A987CFD-1EF3-634C-B854-216A26AC23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ACF3ABA1-E9EF-3248-90FD-6E40E659EFB3}"/>
              </a:ext>
            </a:extLst>
          </p:cNvPr>
          <p:cNvSpPr>
            <a:spLocks noGrp="1"/>
          </p:cNvSpPr>
          <p:nvPr>
            <p:ph type="sldNum" sz="quarter" idx="4"/>
          </p:nvPr>
        </p:nvSpPr>
        <p:spPr>
          <a:xfrm>
            <a:off x="9633856" y="6443089"/>
            <a:ext cx="2328959"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Wireless and Mobile Networks: 7-</a:t>
            </a:r>
            <a:fld id="{C4204591-24BD-A542-B9D5-F8D8A88D2FEE}" type="slidenum">
              <a:rPr lang="en-US" smtClean="0"/>
              <a:pPr/>
              <a:t>‹#›</a:t>
            </a:fld>
            <a:endParaRPr lang="en-US" dirty="0"/>
          </a:p>
        </p:txBody>
      </p:sp>
    </p:spTree>
    <p:extLst>
      <p:ext uri="{BB962C8B-B14F-4D97-AF65-F5344CB8AC3E}">
        <p14:creationId xmlns:p14="http://schemas.microsoft.com/office/powerpoint/2010/main" val="2775165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p:titleStyle>
    <p:body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97.xml"/><Relationship Id="rId1" Type="http://schemas.openxmlformats.org/officeDocument/2006/relationships/slideLayout" Target="../slideLayouts/slideLayout2.xml"/><Relationship Id="rId5" Type="http://schemas.openxmlformats.org/officeDocument/2006/relationships/image" Target="../media/image22.wmf"/><Relationship Id="rId4" Type="http://schemas.openxmlformats.org/officeDocument/2006/relationships/image" Target="../media/image39.png"/></Relationships>
</file>

<file path=ppt/slides/_rels/slide101.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98.xml"/><Relationship Id="rId1" Type="http://schemas.openxmlformats.org/officeDocument/2006/relationships/slideLayout" Target="../slideLayouts/slideLayout2.xml"/><Relationship Id="rId6" Type="http://schemas.openxmlformats.org/officeDocument/2006/relationships/image" Target="../media/image36.png"/><Relationship Id="rId11" Type="http://schemas.openxmlformats.org/officeDocument/2006/relationships/image" Target="../media/image41.pn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png"/></Relationships>
</file>

<file path=ppt/slides/_rels/slide102.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99.xml"/><Relationship Id="rId1" Type="http://schemas.openxmlformats.org/officeDocument/2006/relationships/slideLayout" Target="../slideLayouts/slideLayout2.xml"/><Relationship Id="rId6" Type="http://schemas.openxmlformats.org/officeDocument/2006/relationships/image" Target="../media/image36.png"/><Relationship Id="rId11" Type="http://schemas.openxmlformats.org/officeDocument/2006/relationships/image" Target="../media/image41.pn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png"/></Relationships>
</file>

<file path=ppt/slides/_rels/slide10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00.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10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1.xml"/><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02.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106.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22.wmf"/><Relationship Id="rId2" Type="http://schemas.openxmlformats.org/officeDocument/2006/relationships/notesSlide" Target="../notesSlides/notesSlide103.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107.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22.wmf"/><Relationship Id="rId2" Type="http://schemas.openxmlformats.org/officeDocument/2006/relationships/notesSlide" Target="../notesSlides/notesSlide104.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108.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22.wmf"/><Relationship Id="rId2" Type="http://schemas.openxmlformats.org/officeDocument/2006/relationships/notesSlide" Target="../notesSlides/notesSlide105.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109.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22.wmf"/><Relationship Id="rId2" Type="http://schemas.openxmlformats.org/officeDocument/2006/relationships/notesSlide" Target="../notesSlides/notesSlide106.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11.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22.wmf"/><Relationship Id="rId2" Type="http://schemas.openxmlformats.org/officeDocument/2006/relationships/notesSlide" Target="../notesSlides/notesSlide107.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111.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22.wmf"/><Relationship Id="rId2" Type="http://schemas.openxmlformats.org/officeDocument/2006/relationships/notesSlide" Target="../notesSlides/notesSlide108.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0.xml"/><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2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22.wmf"/><Relationship Id="rId5" Type="http://schemas.openxmlformats.org/officeDocument/2006/relationships/image" Target="../media/image5.png"/><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image" Target="../media/image22.wmf"/><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3.xml"/><Relationship Id="rId5" Type="http://schemas.openxmlformats.org/officeDocument/2006/relationships/image" Target="../media/image22.wmf"/><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0.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6.png"/></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1.xml"/><Relationship Id="rId1" Type="http://schemas.openxmlformats.org/officeDocument/2006/relationships/slideLayout" Target="../slideLayouts/slideLayout3.xml"/><Relationship Id="rId6" Type="http://schemas.openxmlformats.org/officeDocument/2006/relationships/image" Target="../media/image24.jpeg"/><Relationship Id="rId5" Type="http://schemas.openxmlformats.org/officeDocument/2006/relationships/image" Target="../media/image5.png"/><Relationship Id="rId4" Type="http://schemas.openxmlformats.org/officeDocument/2006/relationships/image" Target="../media/image6.png"/></Relationships>
</file>

<file path=ppt/slides/_rels/slide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2.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6.png"/></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3.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6.png"/></Relationships>
</file>

<file path=ppt/slides/_rels/slide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4.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6.png"/></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5.xml"/><Relationship Id="rId1" Type="http://schemas.openxmlformats.org/officeDocument/2006/relationships/slideLayout" Target="../slideLayouts/slideLayout3.xml"/><Relationship Id="rId6" Type="http://schemas.openxmlformats.org/officeDocument/2006/relationships/image" Target="../media/image25.wmf"/><Relationship Id="rId5" Type="http://schemas.openxmlformats.org/officeDocument/2006/relationships/image" Target="../media/image5.png"/><Relationship Id="rId4" Type="http://schemas.openxmlformats.org/officeDocument/2006/relationships/image" Target="../media/image6.png"/></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6.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7.xml"/><Relationship Id="rId1" Type="http://schemas.openxmlformats.org/officeDocument/2006/relationships/slideLayout" Target="../slideLayouts/slideLayout3.xml"/><Relationship Id="rId6" Type="http://schemas.openxmlformats.org/officeDocument/2006/relationships/image" Target="../media/image25.wmf"/><Relationship Id="rId5" Type="http://schemas.openxmlformats.org/officeDocument/2006/relationships/image" Target="../media/image5.png"/><Relationship Id="rId4" Type="http://schemas.openxmlformats.org/officeDocument/2006/relationships/image" Target="../media/image6.png"/></Relationships>
</file>

<file path=ppt/slides/_rels/slide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8.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9.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0.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6.png"/></Relationships>
</file>

<file path=ppt/slides/_rels/slide5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52.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56.xml"/><Relationship Id="rId1" Type="http://schemas.openxmlformats.org/officeDocument/2006/relationships/slideLayout" Target="../slideLayouts/slideLayout3.xml"/><Relationship Id="rId5" Type="http://schemas.openxmlformats.org/officeDocument/2006/relationships/image" Target="../media/image22.wmf"/><Relationship Id="rId4" Type="http://schemas.openxmlformats.org/officeDocument/2006/relationships/image" Target="../media/image2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8.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6.png"/></Relationships>
</file>

<file path=ppt/slides/_rels/slide6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notesSlide" Target="../notesSlides/notesSlide60.xml"/><Relationship Id="rId1" Type="http://schemas.openxmlformats.org/officeDocument/2006/relationships/slideLayout" Target="../slideLayouts/slideLayout3.xml"/><Relationship Id="rId6" Type="http://schemas.openxmlformats.org/officeDocument/2006/relationships/image" Target="../media/image22.wmf"/><Relationship Id="rId5" Type="http://schemas.openxmlformats.org/officeDocument/2006/relationships/image" Target="../media/image30.wmf"/><Relationship Id="rId4" Type="http://schemas.openxmlformats.org/officeDocument/2006/relationships/image" Target="../media/image5.png"/></Relationships>
</file>

<file path=ppt/slides/_rels/slide64.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notesSlide" Target="../notesSlides/notesSlide61.xml"/><Relationship Id="rId1" Type="http://schemas.openxmlformats.org/officeDocument/2006/relationships/slideLayout" Target="../slideLayouts/slideLayout3.xml"/><Relationship Id="rId5" Type="http://schemas.openxmlformats.org/officeDocument/2006/relationships/image" Target="../media/image30.wmf"/><Relationship Id="rId4" Type="http://schemas.openxmlformats.org/officeDocument/2006/relationships/image" Target="../media/image22.wmf"/></Relationships>
</file>

<file path=ppt/slides/_rels/slide6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63.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27.wmf"/><Relationship Id="rId4" Type="http://schemas.openxmlformats.org/officeDocument/2006/relationships/image" Target="../media/image4.png"/></Relationships>
</file>

<file path=ppt/slides/_rels/slide67.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64.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27.wmf"/><Relationship Id="rId4" Type="http://schemas.openxmlformats.org/officeDocument/2006/relationships/image" Target="../media/image4.png"/></Relationships>
</file>

<file path=ppt/slides/_rels/slide68.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65.xml"/><Relationship Id="rId1" Type="http://schemas.openxmlformats.org/officeDocument/2006/relationships/slideLayout" Target="../slideLayouts/slideLayout3.xml"/><Relationship Id="rId6" Type="http://schemas.openxmlformats.org/officeDocument/2006/relationships/image" Target="../media/image27.wmf"/><Relationship Id="rId5" Type="http://schemas.openxmlformats.org/officeDocument/2006/relationships/image" Target="../media/image5.png"/><Relationship Id="rId4" Type="http://schemas.openxmlformats.org/officeDocument/2006/relationships/image" Target="../media/image4.png"/></Relationships>
</file>

<file path=ppt/slides/_rels/slide69.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66.xml"/><Relationship Id="rId1" Type="http://schemas.openxmlformats.org/officeDocument/2006/relationships/slideLayout" Target="../slideLayouts/slideLayout3.xml"/><Relationship Id="rId5" Type="http://schemas.openxmlformats.org/officeDocument/2006/relationships/image" Target="../media/image27.wmf"/><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1.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75.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5.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3.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94.xml"/><Relationship Id="rId1" Type="http://schemas.openxmlformats.org/officeDocument/2006/relationships/slideLayout" Target="../slideLayouts/slideLayout2.xml"/><Relationship Id="rId6" Type="http://schemas.openxmlformats.org/officeDocument/2006/relationships/image" Target="../media/image36.png"/><Relationship Id="rId11" Type="http://schemas.openxmlformats.org/officeDocument/2006/relationships/image" Target="../media/image41.pn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png"/></Relationships>
</file>

<file path=ppt/slides/_rels/slide98.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95.xml"/><Relationship Id="rId1" Type="http://schemas.openxmlformats.org/officeDocument/2006/relationships/slideLayout" Target="../slideLayouts/slideLayout2.xml"/><Relationship Id="rId6" Type="http://schemas.openxmlformats.org/officeDocument/2006/relationships/image" Target="../media/image36.png"/><Relationship Id="rId11" Type="http://schemas.openxmlformats.org/officeDocument/2006/relationships/image" Target="../media/image41.pn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png"/></Relationships>
</file>

<file path=ppt/slides/_rels/slide99.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96.xml"/><Relationship Id="rId1" Type="http://schemas.openxmlformats.org/officeDocument/2006/relationships/slideLayout" Target="../slideLayouts/slideLayout2.xml"/><Relationship Id="rId6" Type="http://schemas.openxmlformats.org/officeDocument/2006/relationships/image" Target="../media/image36.png"/><Relationship Id="rId11" Type="http://schemas.openxmlformats.org/officeDocument/2006/relationships/image" Target="../media/image41.pn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99C77C5-A377-3E44-9802-7A06ED6AD0D8}"/>
              </a:ext>
            </a:extLst>
          </p:cNvPr>
          <p:cNvSpPr>
            <a:spLocks noChangeArrowheads="1"/>
          </p:cNvSpPr>
          <p:nvPr/>
        </p:nvSpPr>
        <p:spPr bwMode="auto">
          <a:xfrm>
            <a:off x="7981312" y="4289908"/>
            <a:ext cx="3981504"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2800" i="1" dirty="0">
                <a:solidFill>
                  <a:srgbClr val="0012A0"/>
                </a:solidFill>
                <a:latin typeface="+mn-lt"/>
              </a:rPr>
              <a:t>Computer Networking: A Top-Down Approach </a:t>
            </a:r>
            <a:br>
              <a:rPr lang="en-US" altLang="en-US" sz="2800" dirty="0">
                <a:solidFill>
                  <a:srgbClr val="008000"/>
                </a:solidFill>
                <a:latin typeface="+mn-lt"/>
              </a:rPr>
            </a:br>
            <a:r>
              <a:rPr lang="en-US" altLang="en-US" sz="1800" dirty="0">
                <a:latin typeface="+mn-lt"/>
              </a:rPr>
              <a:t>8</a:t>
            </a:r>
            <a:r>
              <a:rPr lang="en-US" altLang="en-US" sz="1800" baseline="30000" dirty="0">
                <a:latin typeface="+mn-lt"/>
              </a:rPr>
              <a:t>th</a:t>
            </a:r>
            <a:r>
              <a:rPr lang="en-US" altLang="en-US" sz="1800" dirty="0">
                <a:latin typeface="+mn-lt"/>
              </a:rPr>
              <a:t> edition </a:t>
            </a:r>
            <a:br>
              <a:rPr lang="en-US" altLang="en-US" sz="1800" dirty="0">
                <a:latin typeface="+mn-lt"/>
              </a:rPr>
            </a:br>
            <a:r>
              <a:rPr lang="en-US" altLang="en-US" sz="1800" dirty="0">
                <a:latin typeface="+mn-lt"/>
              </a:rPr>
              <a:t>Jim Kurose, Keith Ross</a:t>
            </a:r>
            <a:br>
              <a:rPr lang="en-US" altLang="en-US" sz="1800" dirty="0">
                <a:latin typeface="+mn-lt"/>
              </a:rPr>
            </a:br>
            <a:r>
              <a:rPr lang="en-US" altLang="en-US" sz="1800" dirty="0">
                <a:latin typeface="+mn-lt"/>
              </a:rPr>
              <a:t>Pearson, 2020</a:t>
            </a:r>
            <a:endParaRPr lang="en-US" altLang="en-US" sz="2000" dirty="0">
              <a:latin typeface="+mn-lt"/>
            </a:endParaRPr>
          </a:p>
        </p:txBody>
      </p:sp>
      <p:sp>
        <p:nvSpPr>
          <p:cNvPr id="6" name="Rectangle 3">
            <a:extLst>
              <a:ext uri="{FF2B5EF4-FFF2-40B4-BE49-F238E27FC236}">
                <a16:creationId xmlns:a16="http://schemas.microsoft.com/office/drawing/2014/main" id="{9A9F684E-5DD1-6543-95D2-8EB5E7619BE2}"/>
              </a:ext>
            </a:extLst>
          </p:cNvPr>
          <p:cNvSpPr>
            <a:spLocks noChangeArrowheads="1"/>
          </p:cNvSpPr>
          <p:nvPr/>
        </p:nvSpPr>
        <p:spPr bwMode="auto">
          <a:xfrm>
            <a:off x="1325034" y="561975"/>
            <a:ext cx="5127523" cy="1939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en-US" sz="5400" b="1" dirty="0">
                <a:solidFill>
                  <a:srgbClr val="000099"/>
                </a:solidFill>
                <a:latin typeface="+mj-lt"/>
              </a:rPr>
              <a:t>Chapter 8</a:t>
            </a:r>
            <a:br>
              <a:rPr lang="en-US" altLang="en-US" sz="6000" b="1" dirty="0">
                <a:solidFill>
                  <a:srgbClr val="000099"/>
                </a:solidFill>
                <a:latin typeface="+mj-lt"/>
              </a:rPr>
            </a:br>
            <a:r>
              <a:rPr lang="en-US" altLang="en-US" sz="5400" b="1" dirty="0">
                <a:solidFill>
                  <a:srgbClr val="000099"/>
                </a:solidFill>
                <a:latin typeface="+mj-lt"/>
              </a:rPr>
              <a:t>Security</a:t>
            </a:r>
          </a:p>
        </p:txBody>
      </p:sp>
      <p:sp>
        <p:nvSpPr>
          <p:cNvPr id="7" name="Text Box 6">
            <a:extLst>
              <a:ext uri="{FF2B5EF4-FFF2-40B4-BE49-F238E27FC236}">
                <a16:creationId xmlns:a16="http://schemas.microsoft.com/office/drawing/2014/main" id="{8A719B73-7005-5F48-AB23-FCC253DE1BCB}"/>
              </a:ext>
            </a:extLst>
          </p:cNvPr>
          <p:cNvSpPr txBox="1">
            <a:spLocks noChangeArrowheads="1"/>
          </p:cNvSpPr>
          <p:nvPr/>
        </p:nvSpPr>
        <p:spPr bwMode="auto">
          <a:xfrm>
            <a:off x="1350014" y="2647662"/>
            <a:ext cx="5378450" cy="1629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800" dirty="0">
                <a:latin typeface="+mn-lt"/>
              </a:rPr>
              <a:t>A note on the use of these PowerPoint slides:</a:t>
            </a:r>
          </a:p>
          <a:p>
            <a:r>
              <a:rPr lang="en-US" altLang="en-US" sz="1400" dirty="0">
                <a:latin typeface="+mn-lt"/>
              </a:rPr>
              <a:t>We’</a:t>
            </a:r>
            <a:r>
              <a:rPr lang="en-US" altLang="ja-JP" sz="1400" dirty="0">
                <a:latin typeface="+mn-lt"/>
              </a:rPr>
              <a:t>re making these slides freely available to all (faculty, students, readers). They’re in PowerPoint form so you see the animations; and can add, modify, and delete slides  (including this one) and slide content to suit your needs. They obviously represent a </a:t>
            </a:r>
            <a:r>
              <a:rPr lang="en-US" altLang="ja-JP" sz="1400" i="1" dirty="0">
                <a:latin typeface="+mn-lt"/>
              </a:rPr>
              <a:t>lot</a:t>
            </a:r>
            <a:r>
              <a:rPr lang="en-US" altLang="ja-JP" sz="1400" dirty="0">
                <a:latin typeface="+mn-lt"/>
              </a:rPr>
              <a:t> of work on our part. In return for use, we only ask the following:</a:t>
            </a:r>
          </a:p>
          <a:p>
            <a:pPr>
              <a:lnSpc>
                <a:spcPct val="85000"/>
              </a:lnSpc>
            </a:pPr>
            <a:endParaRPr lang="en-US" altLang="en-US" sz="1400" dirty="0"/>
          </a:p>
        </p:txBody>
      </p:sp>
      <p:sp>
        <p:nvSpPr>
          <p:cNvPr id="8" name="Text Box 7">
            <a:extLst>
              <a:ext uri="{FF2B5EF4-FFF2-40B4-BE49-F238E27FC236}">
                <a16:creationId xmlns:a16="http://schemas.microsoft.com/office/drawing/2014/main" id="{BD221538-7929-D34F-8387-EA57F966E19A}"/>
              </a:ext>
            </a:extLst>
          </p:cNvPr>
          <p:cNvSpPr txBox="1">
            <a:spLocks noChangeArrowheads="1"/>
          </p:cNvSpPr>
          <p:nvPr/>
        </p:nvSpPr>
        <p:spPr bwMode="auto">
          <a:xfrm>
            <a:off x="1325035" y="3894603"/>
            <a:ext cx="5378450" cy="2636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3038" indent="-173038">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endParaRPr lang="en-US" altLang="en-US" sz="1400" dirty="0">
              <a:latin typeface="Gill Sans MT" panose="020B0502020104020203" pitchFamily="34" charset="77"/>
            </a:endParaRPr>
          </a:p>
          <a:p>
            <a:pPr marL="290513" indent="-168275">
              <a:buClr>
                <a:srgbClr val="0000A8"/>
              </a:buClr>
              <a:buSzPct val="75000"/>
              <a:buFont typeface="Wingdings" pitchFamily="2" charset="2"/>
              <a:buChar char="§"/>
            </a:pPr>
            <a:r>
              <a:rPr lang="en-US" altLang="en-US" sz="1400" dirty="0">
                <a:latin typeface="+mn-lt"/>
                <a:cs typeface="Calibri" panose="020F0502020204030204" pitchFamily="34" charset="0"/>
              </a:rPr>
              <a:t>If you use these slides (e.g., in a class) that you mention their source (after all, we’</a:t>
            </a:r>
            <a:r>
              <a:rPr lang="en-US" altLang="ja-JP" sz="1400" dirty="0">
                <a:latin typeface="+mn-lt"/>
                <a:cs typeface="Calibri" panose="020F0502020204030204" pitchFamily="34" charset="0"/>
              </a:rPr>
              <a:t>d like people to use our book!)</a:t>
            </a:r>
          </a:p>
          <a:p>
            <a:pPr marL="290513" indent="-168275">
              <a:buClr>
                <a:srgbClr val="0000A8"/>
              </a:buClr>
              <a:buSzPct val="75000"/>
              <a:buFont typeface="Wingdings" pitchFamily="2" charset="2"/>
              <a:buChar char="§"/>
            </a:pPr>
            <a:r>
              <a:rPr lang="en-US" altLang="en-US" sz="1400" dirty="0">
                <a:latin typeface="+mn-lt"/>
                <a:cs typeface="Calibri" panose="020F0502020204030204" pitchFamily="34" charset="0"/>
              </a:rPr>
              <a:t>If you post any slides on a www site, that you note that they are adapted from (or perhaps identical to) our slides, and note our copyright of this material.</a:t>
            </a:r>
          </a:p>
          <a:p>
            <a:pPr>
              <a:lnSpc>
                <a:spcPct val="85000"/>
              </a:lnSpc>
              <a:buClr>
                <a:schemeClr val="accent2"/>
              </a:buClr>
              <a:buFont typeface="Wingdings" pitchFamily="2" charset="2"/>
              <a:buNone/>
            </a:pPr>
            <a:endParaRPr lang="en-US" altLang="en-US" sz="1400" dirty="0">
              <a:latin typeface="+mn-lt"/>
            </a:endParaRPr>
          </a:p>
          <a:p>
            <a:pPr marL="15875" indent="0">
              <a:lnSpc>
                <a:spcPct val="85000"/>
              </a:lnSpc>
              <a:buClr>
                <a:schemeClr val="accent2"/>
              </a:buClr>
              <a:buFont typeface="Wingdings" pitchFamily="2" charset="2"/>
              <a:buNone/>
            </a:pPr>
            <a:r>
              <a:rPr lang="en-US" altLang="en-US" sz="1400" dirty="0">
                <a:latin typeface="+mn-lt"/>
              </a:rPr>
              <a:t>For a revision history, see the slide note for this page. </a:t>
            </a:r>
          </a:p>
          <a:p>
            <a:pPr marL="15875" indent="0">
              <a:lnSpc>
                <a:spcPct val="85000"/>
              </a:lnSpc>
              <a:buClr>
                <a:schemeClr val="accent2"/>
              </a:buClr>
              <a:buFont typeface="Wingdings" pitchFamily="2" charset="2"/>
              <a:buNone/>
            </a:pPr>
            <a:endParaRPr lang="en-US" altLang="en-US" sz="1400" dirty="0">
              <a:latin typeface="+mn-lt"/>
            </a:endParaRPr>
          </a:p>
          <a:p>
            <a:pPr marL="15875" indent="0">
              <a:lnSpc>
                <a:spcPct val="85000"/>
              </a:lnSpc>
              <a:buClr>
                <a:schemeClr val="accent2"/>
              </a:buClr>
              <a:buFont typeface="Wingdings" pitchFamily="2" charset="2"/>
              <a:buNone/>
            </a:pPr>
            <a:r>
              <a:rPr lang="en-US" altLang="en-US" sz="1400" dirty="0">
                <a:latin typeface="+mn-lt"/>
              </a:rPr>
              <a:t>Thanks and enjoy!  JFK/KWR</a:t>
            </a:r>
          </a:p>
          <a:p>
            <a:pPr>
              <a:lnSpc>
                <a:spcPct val="85000"/>
              </a:lnSpc>
            </a:pPr>
            <a:endParaRPr lang="en-US" altLang="en-US" sz="1400" dirty="0">
              <a:latin typeface="+mn-lt"/>
            </a:endParaRPr>
          </a:p>
          <a:p>
            <a:pPr>
              <a:lnSpc>
                <a:spcPct val="85000"/>
              </a:lnSpc>
            </a:pPr>
            <a:r>
              <a:rPr lang="en-US" altLang="en-US" sz="1400" dirty="0">
                <a:latin typeface="+mn-lt"/>
              </a:rPr>
              <a:t>     All material copyright 1996-2020</a:t>
            </a:r>
          </a:p>
          <a:p>
            <a:pPr>
              <a:lnSpc>
                <a:spcPct val="85000"/>
              </a:lnSpc>
            </a:pPr>
            <a:r>
              <a:rPr lang="en-US" altLang="en-US" sz="1400" dirty="0">
                <a:latin typeface="+mn-lt"/>
              </a:rPr>
              <a:t>     J.F Kurose and K.W. Ross, All Rights Reserved</a:t>
            </a:r>
            <a:endParaRPr lang="en-US" altLang="en-US" sz="1200" dirty="0">
              <a:latin typeface="+mn-lt"/>
            </a:endParaRPr>
          </a:p>
        </p:txBody>
      </p:sp>
      <p:pic>
        <p:nvPicPr>
          <p:cNvPr id="9" name="Picture 8" descr="A picture containing outdoor, water, bridge, building&#10;&#10;Description automatically generated">
            <a:extLst>
              <a:ext uri="{FF2B5EF4-FFF2-40B4-BE49-F238E27FC236}">
                <a16:creationId xmlns:a16="http://schemas.microsoft.com/office/drawing/2014/main" id="{F92E998D-891C-8C4D-A1FD-4079E0691FBD}"/>
              </a:ext>
            </a:extLst>
          </p:cNvPr>
          <p:cNvPicPr>
            <a:picLocks noChangeAspect="1"/>
          </p:cNvPicPr>
          <p:nvPr/>
        </p:nvPicPr>
        <p:blipFill>
          <a:blip r:embed="rId3"/>
          <a:stretch>
            <a:fillRect/>
          </a:stretch>
        </p:blipFill>
        <p:spPr>
          <a:xfrm>
            <a:off x="8135257" y="887185"/>
            <a:ext cx="3040743" cy="3800929"/>
          </a:xfrm>
          <a:prstGeom prst="rect">
            <a:avLst/>
          </a:prstGeom>
          <a:effectLst>
            <a:outerShdw blurRad="50800" dist="38100" dir="18900000" algn="bl" rotWithShape="0">
              <a:prstClr val="black">
                <a:alpha val="40000"/>
              </a:prstClr>
            </a:outerShdw>
          </a:effectLst>
        </p:spPr>
      </p:pic>
    </p:spTree>
    <p:extLst>
      <p:ext uri="{BB962C8B-B14F-4D97-AF65-F5344CB8AC3E}">
        <p14:creationId xmlns:p14="http://schemas.microsoft.com/office/powerpoint/2010/main" val="2314825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B7F2B-65BE-420B-A792-813F35BE4A61}"/>
              </a:ext>
            </a:extLst>
          </p:cNvPr>
          <p:cNvSpPr>
            <a:spLocks noGrp="1"/>
          </p:cNvSpPr>
          <p:nvPr>
            <p:ph type="title"/>
          </p:nvPr>
        </p:nvSpPr>
        <p:spPr>
          <a:xfrm>
            <a:off x="2057400" y="228600"/>
            <a:ext cx="8127403" cy="1143000"/>
          </a:xfrm>
        </p:spPr>
        <p:txBody>
          <a:bodyPr/>
          <a:lstStyle/>
          <a:p>
            <a:r>
              <a:rPr lang="en-US" dirty="0"/>
              <a:t>Passive Attack (2) Traffic Analysis</a:t>
            </a:r>
          </a:p>
        </p:txBody>
      </p:sp>
      <p:pic>
        <p:nvPicPr>
          <p:cNvPr id="9" name="Content Placeholder 8" descr="Diagram&#10;&#10;Description automatically generated">
            <a:extLst>
              <a:ext uri="{FF2B5EF4-FFF2-40B4-BE49-F238E27FC236}">
                <a16:creationId xmlns:a16="http://schemas.microsoft.com/office/drawing/2014/main" id="{B45E0877-A3EF-44A1-ABD3-A2153320CAA8}"/>
              </a:ext>
            </a:extLst>
          </p:cNvPr>
          <p:cNvPicPr>
            <a:picLocks noGrp="1" noChangeAspect="1"/>
          </p:cNvPicPr>
          <p:nvPr>
            <p:ph idx="1"/>
          </p:nvPr>
        </p:nvPicPr>
        <p:blipFill>
          <a:blip r:embed="rId2" cstate="email">
            <a:extLst>
              <a:ext uri="{28A0092B-C50C-407E-A947-70E740481C1C}">
                <a14:useLocalDpi xmlns:a14="http://schemas.microsoft.com/office/drawing/2010/main" val="0"/>
              </a:ext>
            </a:extLst>
          </a:blip>
          <a:stretch>
            <a:fillRect/>
          </a:stretch>
        </p:blipFill>
        <p:spPr>
          <a:xfrm>
            <a:off x="2412403" y="2177707"/>
            <a:ext cx="7772400" cy="3708341"/>
          </a:xfrm>
        </p:spPr>
      </p:pic>
      <p:sp>
        <p:nvSpPr>
          <p:cNvPr id="5" name="TextBox 4">
            <a:extLst>
              <a:ext uri="{FF2B5EF4-FFF2-40B4-BE49-F238E27FC236}">
                <a16:creationId xmlns:a16="http://schemas.microsoft.com/office/drawing/2014/main" id="{916CDC85-AA7A-42CC-AD2F-F1BD26B2A5DE}"/>
              </a:ext>
            </a:extLst>
          </p:cNvPr>
          <p:cNvSpPr txBox="1"/>
          <p:nvPr/>
        </p:nvSpPr>
        <p:spPr>
          <a:xfrm>
            <a:off x="2545977" y="1589987"/>
            <a:ext cx="4572000" cy="369332"/>
          </a:xfrm>
          <a:prstGeom prst="rect">
            <a:avLst/>
          </a:prstGeom>
          <a:noFill/>
        </p:spPr>
        <p:txBody>
          <a:bodyPr wrap="square">
            <a:spAutoFit/>
          </a:bodyPr>
          <a:lstStyle/>
          <a:p>
            <a:r>
              <a:rPr lang="en-US" dirty="0"/>
              <a:t>Even for encrypted data!</a:t>
            </a:r>
          </a:p>
        </p:txBody>
      </p:sp>
    </p:spTree>
    <p:extLst>
      <p:ext uri="{BB962C8B-B14F-4D97-AF65-F5344CB8AC3E}">
        <p14:creationId xmlns:p14="http://schemas.microsoft.com/office/powerpoint/2010/main" val="3363782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Box 112">
            <a:extLst>
              <a:ext uri="{FF2B5EF4-FFF2-40B4-BE49-F238E27FC236}">
                <a16:creationId xmlns:a16="http://schemas.microsoft.com/office/drawing/2014/main" id="{31427390-2F8A-B94D-86EA-DAA138A7275A}"/>
              </a:ext>
            </a:extLst>
          </p:cNvPr>
          <p:cNvSpPr txBox="1"/>
          <p:nvPr/>
        </p:nvSpPr>
        <p:spPr>
          <a:xfrm>
            <a:off x="7484150" y="1791297"/>
            <a:ext cx="1618456" cy="307777"/>
          </a:xfrm>
          <a:prstGeom prst="rect">
            <a:avLst/>
          </a:prstGeom>
          <a:noFill/>
        </p:spPr>
        <p:txBody>
          <a:bodyPr wrap="none" rtlCol="0">
            <a:spAutoFit/>
          </a:bodyPr>
          <a:lstStyle/>
          <a:p>
            <a:r>
              <a:rPr lang="en-US" sz="1400" dirty="0"/>
              <a:t>Initial shared secret</a:t>
            </a:r>
            <a:endParaRPr lang="en-US" sz="1400" baseline="-25000" dirty="0"/>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100</a:t>
            </a:fld>
            <a:endParaRPr lang="en-US" dirty="0"/>
          </a:p>
        </p:txBody>
      </p:sp>
      <p:sp>
        <p:nvSpPr>
          <p:cNvPr id="10" name="Title 1">
            <a:extLst>
              <a:ext uri="{FF2B5EF4-FFF2-40B4-BE49-F238E27FC236}">
                <a16:creationId xmlns:a16="http://schemas.microsoft.com/office/drawing/2014/main" id="{F35EEEAD-4869-A944-A582-22F817FC6DE2}"/>
              </a:ext>
            </a:extLst>
          </p:cNvPr>
          <p:cNvSpPr txBox="1">
            <a:spLocks/>
          </p:cNvSpPr>
          <p:nvPr/>
        </p:nvSpPr>
        <p:spPr>
          <a:xfrm>
            <a:off x="838200" y="398813"/>
            <a:ext cx="10515600" cy="8946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a:lstStyle>
          <a:p>
            <a:r>
              <a:rPr lang="en-US" b="0" dirty="0">
                <a:latin typeface="+mn-lt"/>
              </a:rPr>
              <a:t>802.11: WPA3 handshake</a:t>
            </a:r>
          </a:p>
        </p:txBody>
      </p:sp>
      <p:sp>
        <p:nvSpPr>
          <p:cNvPr id="83" name="Content Placeholder 1">
            <a:extLst>
              <a:ext uri="{FF2B5EF4-FFF2-40B4-BE49-F238E27FC236}">
                <a16:creationId xmlns:a16="http://schemas.microsoft.com/office/drawing/2014/main" id="{6800D86D-7DDC-704C-96C1-F9263A3DD10B}"/>
              </a:ext>
            </a:extLst>
          </p:cNvPr>
          <p:cNvSpPr>
            <a:spLocks noGrp="1"/>
          </p:cNvSpPr>
          <p:nvPr>
            <p:ph idx="1"/>
          </p:nvPr>
        </p:nvSpPr>
        <p:spPr>
          <a:xfrm>
            <a:off x="1050235" y="3597966"/>
            <a:ext cx="10515600" cy="3260034"/>
          </a:xfrm>
        </p:spPr>
        <p:txBody>
          <a:bodyPr>
            <a:normAutofit/>
          </a:bodyPr>
          <a:lstStyle/>
          <a:p>
            <a:pPr>
              <a:lnSpc>
                <a:spcPct val="100000"/>
              </a:lnSpc>
              <a:spcBef>
                <a:spcPts val="300"/>
              </a:spcBef>
            </a:pPr>
            <a:r>
              <a:rPr lang="en-US" dirty="0"/>
              <a:t>AS generates </a:t>
            </a:r>
            <a:r>
              <a:rPr lang="en-US" i="1" dirty="0"/>
              <a:t>Nonce</a:t>
            </a:r>
            <a:r>
              <a:rPr lang="en-US" i="1" baseline="-25000" dirty="0"/>
              <a:t>AS</a:t>
            </a:r>
            <a:r>
              <a:rPr lang="en-US" dirty="0"/>
              <a:t>, sends to mobile</a:t>
            </a:r>
          </a:p>
          <a:p>
            <a:pPr>
              <a:lnSpc>
                <a:spcPct val="100000"/>
              </a:lnSpc>
              <a:spcBef>
                <a:spcPts val="300"/>
              </a:spcBef>
            </a:pPr>
            <a:r>
              <a:rPr lang="en-US" dirty="0"/>
              <a:t>mobile receives </a:t>
            </a:r>
            <a:r>
              <a:rPr lang="en-US" i="1" dirty="0"/>
              <a:t>Nonce</a:t>
            </a:r>
            <a:r>
              <a:rPr lang="en-US" i="1" baseline="-25000" dirty="0"/>
              <a:t>AS  </a:t>
            </a:r>
          </a:p>
          <a:p>
            <a:pPr lvl="1">
              <a:spcBef>
                <a:spcPts val="300"/>
              </a:spcBef>
            </a:pPr>
            <a:r>
              <a:rPr lang="en-US" dirty="0"/>
              <a:t>generates </a:t>
            </a:r>
            <a:r>
              <a:rPr lang="en-US" i="1" dirty="0"/>
              <a:t>Nonce</a:t>
            </a:r>
            <a:r>
              <a:rPr lang="en-US" i="1" baseline="-25000" dirty="0"/>
              <a:t>M </a:t>
            </a:r>
            <a:endParaRPr lang="en-US" dirty="0"/>
          </a:p>
          <a:p>
            <a:pPr lvl="1">
              <a:spcBef>
                <a:spcPts val="300"/>
              </a:spcBef>
            </a:pPr>
            <a:r>
              <a:rPr lang="en-US" dirty="0"/>
              <a:t>generates symmetric shared session key </a:t>
            </a:r>
            <a:r>
              <a:rPr lang="en-US" i="1" dirty="0"/>
              <a:t>K</a:t>
            </a:r>
            <a:r>
              <a:rPr lang="en-US" i="1" baseline="-25000" dirty="0"/>
              <a:t>M-AP</a:t>
            </a:r>
            <a:r>
              <a:rPr lang="en-US" i="1" dirty="0"/>
              <a:t> </a:t>
            </a:r>
            <a:r>
              <a:rPr lang="en-US" dirty="0"/>
              <a:t>using </a:t>
            </a:r>
            <a:r>
              <a:rPr lang="en-US" i="1" dirty="0"/>
              <a:t>Nonce</a:t>
            </a:r>
            <a:r>
              <a:rPr lang="en-US" i="1" baseline="-25000" dirty="0"/>
              <a:t>AS</a:t>
            </a:r>
            <a:r>
              <a:rPr lang="en-US" i="1" dirty="0"/>
              <a:t>, Nonce</a:t>
            </a:r>
            <a:r>
              <a:rPr lang="en-US" i="1" baseline="-25000" dirty="0"/>
              <a:t>M</a:t>
            </a:r>
            <a:r>
              <a:rPr lang="en-US" i="1" dirty="0"/>
              <a:t>, </a:t>
            </a:r>
            <a:r>
              <a:rPr lang="en-US" dirty="0"/>
              <a:t>and initial shared secret</a:t>
            </a:r>
          </a:p>
          <a:p>
            <a:pPr lvl="1">
              <a:spcBef>
                <a:spcPts val="300"/>
              </a:spcBef>
            </a:pPr>
            <a:r>
              <a:rPr lang="en-US" dirty="0"/>
              <a:t>sends </a:t>
            </a:r>
            <a:r>
              <a:rPr lang="en-US" i="1" dirty="0"/>
              <a:t>Nonce</a:t>
            </a:r>
            <a:r>
              <a:rPr lang="en-US" i="1" baseline="-25000" dirty="0"/>
              <a:t>M</a:t>
            </a:r>
            <a:r>
              <a:rPr lang="en-US" i="1" dirty="0"/>
              <a:t>, </a:t>
            </a:r>
            <a:r>
              <a:rPr lang="en-US" dirty="0"/>
              <a:t>and</a:t>
            </a:r>
            <a:r>
              <a:rPr lang="en-US" i="1" dirty="0"/>
              <a:t> </a:t>
            </a:r>
            <a:r>
              <a:rPr lang="en-US" dirty="0"/>
              <a:t>HMAC-signed value using Nonce</a:t>
            </a:r>
            <a:r>
              <a:rPr lang="en-US" baseline="-25000" dirty="0"/>
              <a:t>AS </a:t>
            </a:r>
            <a:r>
              <a:rPr lang="en-US" dirty="0"/>
              <a:t>and initial shared secret</a:t>
            </a:r>
          </a:p>
          <a:p>
            <a:pPr>
              <a:spcBef>
                <a:spcPts val="300"/>
              </a:spcBef>
            </a:pPr>
            <a:r>
              <a:rPr lang="en-US" dirty="0"/>
              <a:t>AS derives symmetric shared session key </a:t>
            </a:r>
            <a:r>
              <a:rPr lang="en-US" i="1" dirty="0"/>
              <a:t>K</a:t>
            </a:r>
            <a:r>
              <a:rPr lang="en-US" i="1" baseline="-25000" dirty="0"/>
              <a:t>M-AP</a:t>
            </a:r>
            <a:r>
              <a:rPr lang="en-US" i="1" dirty="0"/>
              <a:t> </a:t>
            </a:r>
            <a:endParaRPr lang="en-US" dirty="0"/>
          </a:p>
        </p:txBody>
      </p:sp>
      <p:grpSp>
        <p:nvGrpSpPr>
          <p:cNvPr id="169" name="Group 168">
            <a:extLst>
              <a:ext uri="{FF2B5EF4-FFF2-40B4-BE49-F238E27FC236}">
                <a16:creationId xmlns:a16="http://schemas.microsoft.com/office/drawing/2014/main" id="{C4710B68-1F93-C646-8672-3A3749074575}"/>
              </a:ext>
            </a:extLst>
          </p:cNvPr>
          <p:cNvGrpSpPr/>
          <p:nvPr/>
        </p:nvGrpSpPr>
        <p:grpSpPr>
          <a:xfrm>
            <a:off x="4686027" y="2150254"/>
            <a:ext cx="2657692" cy="556128"/>
            <a:chOff x="4686027" y="2057490"/>
            <a:chExt cx="2657692" cy="556128"/>
          </a:xfrm>
        </p:grpSpPr>
        <p:cxnSp>
          <p:nvCxnSpPr>
            <p:cNvPr id="84" name="Straight Arrow Connector 83">
              <a:extLst>
                <a:ext uri="{FF2B5EF4-FFF2-40B4-BE49-F238E27FC236}">
                  <a16:creationId xmlns:a16="http://schemas.microsoft.com/office/drawing/2014/main" id="{E8DEB921-0FC9-E743-8642-01E7CA1671C0}"/>
                </a:ext>
              </a:extLst>
            </p:cNvPr>
            <p:cNvCxnSpPr>
              <a:cxnSpLocks/>
            </p:cNvCxnSpPr>
            <p:nvPr/>
          </p:nvCxnSpPr>
          <p:spPr>
            <a:xfrm flipH="1">
              <a:off x="4686027" y="2422154"/>
              <a:ext cx="2657692" cy="0"/>
            </a:xfrm>
            <a:prstGeom prst="straightConnector1">
              <a:avLst/>
            </a:prstGeom>
            <a:ln w="50800">
              <a:solidFill>
                <a:srgbClr val="000090"/>
              </a:solidFill>
              <a:tailEnd type="triangle"/>
            </a:ln>
          </p:spPr>
          <p:style>
            <a:lnRef idx="2">
              <a:schemeClr val="accent1"/>
            </a:lnRef>
            <a:fillRef idx="0">
              <a:schemeClr val="accent1"/>
            </a:fillRef>
            <a:effectRef idx="1">
              <a:schemeClr val="accent1"/>
            </a:effectRef>
            <a:fontRef idx="minor">
              <a:schemeClr val="tx1"/>
            </a:fontRef>
          </p:style>
        </p:cxnSp>
        <p:grpSp>
          <p:nvGrpSpPr>
            <p:cNvPr id="85" name="Group 84">
              <a:extLst>
                <a:ext uri="{FF2B5EF4-FFF2-40B4-BE49-F238E27FC236}">
                  <a16:creationId xmlns:a16="http://schemas.microsoft.com/office/drawing/2014/main" id="{7B10E531-D787-C842-9AE0-925F0F75E27F}"/>
                </a:ext>
              </a:extLst>
            </p:cNvPr>
            <p:cNvGrpSpPr/>
            <p:nvPr/>
          </p:nvGrpSpPr>
          <p:grpSpPr>
            <a:xfrm>
              <a:off x="5757868" y="2244286"/>
              <a:ext cx="295236" cy="369332"/>
              <a:chOff x="7037861" y="1735210"/>
              <a:chExt cx="295236" cy="369332"/>
            </a:xfrm>
          </p:grpSpPr>
          <p:sp>
            <p:nvSpPr>
              <p:cNvPr id="87" name="Oval 86">
                <a:extLst>
                  <a:ext uri="{FF2B5EF4-FFF2-40B4-BE49-F238E27FC236}">
                    <a16:creationId xmlns:a16="http://schemas.microsoft.com/office/drawing/2014/main" id="{2067932F-4456-7E46-BA03-089C9AD9E86A}"/>
                  </a:ext>
                </a:extLst>
              </p:cNvPr>
              <p:cNvSpPr/>
              <p:nvPr/>
            </p:nvSpPr>
            <p:spPr>
              <a:xfrm>
                <a:off x="7039416" y="1803954"/>
                <a:ext cx="282799" cy="282799"/>
              </a:xfrm>
              <a:prstGeom prst="ellipse">
                <a:avLst/>
              </a:prstGeom>
              <a:solidFill>
                <a:schemeClr val="bg1"/>
              </a:solidFill>
              <a:ln w="25400">
                <a:solidFill>
                  <a:srgbClr val="00009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8" name="TextBox 87">
                <a:extLst>
                  <a:ext uri="{FF2B5EF4-FFF2-40B4-BE49-F238E27FC236}">
                    <a16:creationId xmlns:a16="http://schemas.microsoft.com/office/drawing/2014/main" id="{C375908A-5571-5C49-9F42-80CA18D99F0F}"/>
                  </a:ext>
                </a:extLst>
              </p:cNvPr>
              <p:cNvSpPr txBox="1"/>
              <p:nvPr/>
            </p:nvSpPr>
            <p:spPr>
              <a:xfrm>
                <a:off x="7037861" y="1735210"/>
                <a:ext cx="295236" cy="369332"/>
              </a:xfrm>
              <a:prstGeom prst="rect">
                <a:avLst/>
              </a:prstGeom>
              <a:noFill/>
            </p:spPr>
            <p:txBody>
              <a:bodyPr wrap="none" rtlCol="0">
                <a:spAutoFit/>
              </a:bodyPr>
              <a:lstStyle/>
              <a:p>
                <a:r>
                  <a:rPr lang="en-US" dirty="0"/>
                  <a:t>a</a:t>
                </a:r>
              </a:p>
            </p:txBody>
          </p:sp>
        </p:grpSp>
        <p:sp>
          <p:nvSpPr>
            <p:cNvPr id="89" name="TextBox 88">
              <a:extLst>
                <a:ext uri="{FF2B5EF4-FFF2-40B4-BE49-F238E27FC236}">
                  <a16:creationId xmlns:a16="http://schemas.microsoft.com/office/drawing/2014/main" id="{B93FF77D-0357-6B43-89BC-572F4F4CD8A7}"/>
                </a:ext>
              </a:extLst>
            </p:cNvPr>
            <p:cNvSpPr txBox="1"/>
            <p:nvPr/>
          </p:nvSpPr>
          <p:spPr>
            <a:xfrm>
              <a:off x="6142471" y="2057490"/>
              <a:ext cx="889275" cy="338554"/>
            </a:xfrm>
            <a:prstGeom prst="rect">
              <a:avLst/>
            </a:prstGeom>
            <a:noFill/>
          </p:spPr>
          <p:txBody>
            <a:bodyPr wrap="square" rtlCol="0">
              <a:spAutoFit/>
            </a:bodyPr>
            <a:lstStyle/>
            <a:p>
              <a:r>
                <a:rPr lang="en-US" sz="1600" i="1" dirty="0"/>
                <a:t>Nonce</a:t>
              </a:r>
              <a:r>
                <a:rPr lang="en-US" sz="1600" i="1" baseline="-25000" dirty="0"/>
                <a:t>AS</a:t>
              </a:r>
              <a:endParaRPr lang="en-US" i="1" baseline="-25000" dirty="0"/>
            </a:p>
          </p:txBody>
        </p:sp>
      </p:grpSp>
      <p:grpSp>
        <p:nvGrpSpPr>
          <p:cNvPr id="170" name="Group 169">
            <a:extLst>
              <a:ext uri="{FF2B5EF4-FFF2-40B4-BE49-F238E27FC236}">
                <a16:creationId xmlns:a16="http://schemas.microsoft.com/office/drawing/2014/main" id="{48A0D568-D8CF-CA4D-A1B8-9F987ACEE7F6}"/>
              </a:ext>
            </a:extLst>
          </p:cNvPr>
          <p:cNvGrpSpPr/>
          <p:nvPr/>
        </p:nvGrpSpPr>
        <p:grpSpPr>
          <a:xfrm>
            <a:off x="4511329" y="2745303"/>
            <a:ext cx="2982945" cy="666245"/>
            <a:chOff x="4511329" y="2652539"/>
            <a:chExt cx="2982945" cy="666245"/>
          </a:xfrm>
        </p:grpSpPr>
        <p:cxnSp>
          <p:nvCxnSpPr>
            <p:cNvPr id="90" name="Straight Arrow Connector 89">
              <a:extLst>
                <a:ext uri="{FF2B5EF4-FFF2-40B4-BE49-F238E27FC236}">
                  <a16:creationId xmlns:a16="http://schemas.microsoft.com/office/drawing/2014/main" id="{D8710B71-62E0-C345-B41E-D0CCB68A5311}"/>
                </a:ext>
              </a:extLst>
            </p:cNvPr>
            <p:cNvCxnSpPr>
              <a:cxnSpLocks/>
            </p:cNvCxnSpPr>
            <p:nvPr/>
          </p:nvCxnSpPr>
          <p:spPr>
            <a:xfrm>
              <a:off x="4712531" y="2806614"/>
              <a:ext cx="2657692" cy="0"/>
            </a:xfrm>
            <a:prstGeom prst="straightConnector1">
              <a:avLst/>
            </a:prstGeom>
            <a:ln w="50800">
              <a:solidFill>
                <a:srgbClr val="000090"/>
              </a:solidFill>
              <a:tailEnd type="triangle"/>
            </a:ln>
          </p:spPr>
          <p:style>
            <a:lnRef idx="2">
              <a:schemeClr val="accent1"/>
            </a:lnRef>
            <a:fillRef idx="0">
              <a:schemeClr val="accent1"/>
            </a:fillRef>
            <a:effectRef idx="1">
              <a:schemeClr val="accent1"/>
            </a:effectRef>
            <a:fontRef idx="minor">
              <a:schemeClr val="tx1"/>
            </a:fontRef>
          </p:style>
        </p:cxnSp>
        <p:grpSp>
          <p:nvGrpSpPr>
            <p:cNvPr id="91" name="Group 90">
              <a:extLst>
                <a:ext uri="{FF2B5EF4-FFF2-40B4-BE49-F238E27FC236}">
                  <a16:creationId xmlns:a16="http://schemas.microsoft.com/office/drawing/2014/main" id="{557E85EB-D3BC-4346-B16C-DFC061216EAA}"/>
                </a:ext>
              </a:extLst>
            </p:cNvPr>
            <p:cNvGrpSpPr/>
            <p:nvPr/>
          </p:nvGrpSpPr>
          <p:grpSpPr>
            <a:xfrm>
              <a:off x="5739680" y="2652539"/>
              <a:ext cx="305943" cy="369332"/>
              <a:chOff x="7034462" y="1759003"/>
              <a:chExt cx="305943" cy="369332"/>
            </a:xfrm>
          </p:grpSpPr>
          <p:sp>
            <p:nvSpPr>
              <p:cNvPr id="92" name="Oval 91">
                <a:extLst>
                  <a:ext uri="{FF2B5EF4-FFF2-40B4-BE49-F238E27FC236}">
                    <a16:creationId xmlns:a16="http://schemas.microsoft.com/office/drawing/2014/main" id="{742B0EF7-84E9-F444-AE93-5704B9603AFF}"/>
                  </a:ext>
                </a:extLst>
              </p:cNvPr>
              <p:cNvSpPr/>
              <p:nvPr/>
            </p:nvSpPr>
            <p:spPr>
              <a:xfrm>
                <a:off x="7039416" y="1803954"/>
                <a:ext cx="282799" cy="282799"/>
              </a:xfrm>
              <a:prstGeom prst="ellipse">
                <a:avLst/>
              </a:prstGeom>
              <a:solidFill>
                <a:schemeClr val="bg1"/>
              </a:solidFill>
              <a:ln w="25400">
                <a:solidFill>
                  <a:srgbClr val="00009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3" name="TextBox 92">
                <a:extLst>
                  <a:ext uri="{FF2B5EF4-FFF2-40B4-BE49-F238E27FC236}">
                    <a16:creationId xmlns:a16="http://schemas.microsoft.com/office/drawing/2014/main" id="{1F82E5C4-527C-3D4A-AD94-CBA3B1460ABC}"/>
                  </a:ext>
                </a:extLst>
              </p:cNvPr>
              <p:cNvSpPr txBox="1"/>
              <p:nvPr/>
            </p:nvSpPr>
            <p:spPr>
              <a:xfrm>
                <a:off x="7034462" y="1759003"/>
                <a:ext cx="305943" cy="369332"/>
              </a:xfrm>
              <a:prstGeom prst="rect">
                <a:avLst/>
              </a:prstGeom>
              <a:noFill/>
            </p:spPr>
            <p:txBody>
              <a:bodyPr wrap="none" rtlCol="0">
                <a:spAutoFit/>
              </a:bodyPr>
              <a:lstStyle/>
              <a:p>
                <a:r>
                  <a:rPr lang="en-US" dirty="0"/>
                  <a:t>b</a:t>
                </a:r>
              </a:p>
            </p:txBody>
          </p:sp>
        </p:grpSp>
        <p:sp>
          <p:nvSpPr>
            <p:cNvPr id="94" name="TextBox 93">
              <a:extLst>
                <a:ext uri="{FF2B5EF4-FFF2-40B4-BE49-F238E27FC236}">
                  <a16:creationId xmlns:a16="http://schemas.microsoft.com/office/drawing/2014/main" id="{E11CA77E-B025-164E-926F-879A1D21D1CF}"/>
                </a:ext>
              </a:extLst>
            </p:cNvPr>
            <p:cNvSpPr txBox="1"/>
            <p:nvPr/>
          </p:nvSpPr>
          <p:spPr>
            <a:xfrm>
              <a:off x="4511329" y="2980230"/>
              <a:ext cx="2982945" cy="338554"/>
            </a:xfrm>
            <a:prstGeom prst="rect">
              <a:avLst/>
            </a:prstGeom>
            <a:noFill/>
          </p:spPr>
          <p:txBody>
            <a:bodyPr wrap="square" rtlCol="0">
              <a:spAutoFit/>
            </a:bodyPr>
            <a:lstStyle/>
            <a:p>
              <a:r>
                <a:rPr lang="en-US" sz="1600" i="1" dirty="0"/>
                <a:t>Nonce</a:t>
              </a:r>
              <a:r>
                <a:rPr lang="en-US" sz="1600" i="1" baseline="-25000" dirty="0"/>
                <a:t>M</a:t>
              </a:r>
              <a:r>
                <a:rPr lang="en-US" sz="1600" dirty="0"/>
                <a:t>, HMAC(f(K</a:t>
              </a:r>
              <a:r>
                <a:rPr lang="en-US" sz="1600" baseline="-25000" dirty="0"/>
                <a:t>AS-M</a:t>
              </a:r>
              <a:r>
                <a:rPr lang="en-US" sz="1600" dirty="0"/>
                <a:t>,</a:t>
              </a:r>
              <a:r>
                <a:rPr lang="en-US" sz="1600" i="1" dirty="0"/>
                <a:t>Nonce</a:t>
              </a:r>
              <a:r>
                <a:rPr lang="en-US" sz="1600" i="1" baseline="-25000" dirty="0"/>
                <a:t>AS</a:t>
              </a:r>
              <a:r>
                <a:rPr lang="en-US" sz="1600" baseline="-25000" dirty="0"/>
                <a:t>)</a:t>
              </a:r>
              <a:r>
                <a:rPr lang="en-US" sz="1600" dirty="0"/>
                <a:t>) </a:t>
              </a:r>
            </a:p>
          </p:txBody>
        </p:sp>
      </p:grpSp>
      <p:sp>
        <p:nvSpPr>
          <p:cNvPr id="95" name="TextBox 94">
            <a:extLst>
              <a:ext uri="{FF2B5EF4-FFF2-40B4-BE49-F238E27FC236}">
                <a16:creationId xmlns:a16="http://schemas.microsoft.com/office/drawing/2014/main" id="{9F8AD7A4-C97F-A045-8A2F-3D3F8953141B}"/>
              </a:ext>
            </a:extLst>
          </p:cNvPr>
          <p:cNvSpPr txBox="1"/>
          <p:nvPr/>
        </p:nvSpPr>
        <p:spPr>
          <a:xfrm>
            <a:off x="1152939" y="2408901"/>
            <a:ext cx="3390683" cy="535531"/>
          </a:xfrm>
          <a:prstGeom prst="rect">
            <a:avLst/>
          </a:prstGeom>
          <a:noFill/>
        </p:spPr>
        <p:txBody>
          <a:bodyPr wrap="square" rtlCol="0">
            <a:spAutoFit/>
          </a:bodyPr>
          <a:lstStyle/>
          <a:p>
            <a:pPr algn="r">
              <a:lnSpc>
                <a:spcPct val="90000"/>
              </a:lnSpc>
            </a:pPr>
            <a:r>
              <a:rPr lang="en-US" sz="1600" dirty="0"/>
              <a:t>derive session key K</a:t>
            </a:r>
            <a:r>
              <a:rPr lang="en-US" sz="1600" baseline="-25000" dirty="0"/>
              <a:t>M-AP</a:t>
            </a:r>
            <a:r>
              <a:rPr lang="en-US" sz="1600" dirty="0"/>
              <a:t> using  initial-shared-secret, </a:t>
            </a:r>
            <a:r>
              <a:rPr lang="en-US" sz="1600" i="1" dirty="0"/>
              <a:t>Nonce</a:t>
            </a:r>
            <a:r>
              <a:rPr lang="en-US" sz="1600" i="1" baseline="-25000" dirty="0"/>
              <a:t>AS</a:t>
            </a:r>
            <a:r>
              <a:rPr lang="en-US" sz="1600" dirty="0"/>
              <a:t>, </a:t>
            </a:r>
            <a:r>
              <a:rPr lang="en-US" sz="1600" i="1" dirty="0"/>
              <a:t>Nonce</a:t>
            </a:r>
            <a:r>
              <a:rPr lang="en-US" sz="1600" i="1" baseline="-25000" dirty="0"/>
              <a:t>M</a:t>
            </a:r>
            <a:endParaRPr lang="en-US" sz="1600" dirty="0"/>
          </a:p>
        </p:txBody>
      </p:sp>
      <p:grpSp>
        <p:nvGrpSpPr>
          <p:cNvPr id="118" name="Group 356">
            <a:extLst>
              <a:ext uri="{FF2B5EF4-FFF2-40B4-BE49-F238E27FC236}">
                <a16:creationId xmlns:a16="http://schemas.microsoft.com/office/drawing/2014/main" id="{C6766AFC-1D75-CA4C-8568-2F4AB168A41D}"/>
              </a:ext>
            </a:extLst>
          </p:cNvPr>
          <p:cNvGrpSpPr>
            <a:grpSpLocks/>
          </p:cNvGrpSpPr>
          <p:nvPr/>
        </p:nvGrpSpPr>
        <p:grpSpPr bwMode="auto">
          <a:xfrm>
            <a:off x="4223165" y="1303682"/>
            <a:ext cx="577282" cy="677837"/>
            <a:chOff x="313" y="1407"/>
            <a:chExt cx="1152" cy="1104"/>
          </a:xfrm>
        </p:grpSpPr>
        <p:pic>
          <p:nvPicPr>
            <p:cNvPr id="119" name="Picture 354" descr="laptop_stylized_small">
              <a:extLst>
                <a:ext uri="{FF2B5EF4-FFF2-40B4-BE49-F238E27FC236}">
                  <a16:creationId xmlns:a16="http://schemas.microsoft.com/office/drawing/2014/main" id="{3974E731-12D3-BE4E-8B90-BA4F5567FB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20" name="Picture 355" descr="antenna_stylized">
              <a:extLst>
                <a:ext uri="{FF2B5EF4-FFF2-40B4-BE49-F238E27FC236}">
                  <a16:creationId xmlns:a16="http://schemas.microsoft.com/office/drawing/2014/main" id="{3946E3AA-A461-3F45-8047-B810FAB085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0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21" name="Group 249">
            <a:extLst>
              <a:ext uri="{FF2B5EF4-FFF2-40B4-BE49-F238E27FC236}">
                <a16:creationId xmlns:a16="http://schemas.microsoft.com/office/drawing/2014/main" id="{60507FCC-8C7E-0B46-B1C9-0059A4137053}"/>
              </a:ext>
            </a:extLst>
          </p:cNvPr>
          <p:cNvGrpSpPr>
            <a:grpSpLocks/>
          </p:cNvGrpSpPr>
          <p:nvPr/>
        </p:nvGrpSpPr>
        <p:grpSpPr bwMode="auto">
          <a:xfrm>
            <a:off x="7139471" y="1369943"/>
            <a:ext cx="334755" cy="631133"/>
            <a:chOff x="4140" y="429"/>
            <a:chExt cx="1425" cy="2396"/>
          </a:xfrm>
        </p:grpSpPr>
        <p:sp>
          <p:nvSpPr>
            <p:cNvPr id="122" name="Freeform 250">
              <a:extLst>
                <a:ext uri="{FF2B5EF4-FFF2-40B4-BE49-F238E27FC236}">
                  <a16:creationId xmlns:a16="http://schemas.microsoft.com/office/drawing/2014/main" id="{92F1BA4E-ACD9-0A4F-8B35-E6CB9703D74B}"/>
                </a:ext>
              </a:extLst>
            </p:cNvPr>
            <p:cNvSpPr>
              <a:spLocks/>
            </p:cNvSpPr>
            <p:nvPr/>
          </p:nvSpPr>
          <p:spPr bwMode="auto">
            <a:xfrm>
              <a:off x="5268" y="433"/>
              <a:ext cx="283" cy="2286"/>
            </a:xfrm>
            <a:custGeom>
              <a:avLst/>
              <a:gdLst>
                <a:gd name="T0" fmla="*/ 32 w 354"/>
                <a:gd name="T1" fmla="*/ 0 h 2742"/>
                <a:gd name="T2" fmla="*/ 181 w 354"/>
                <a:gd name="T3" fmla="*/ 197 h 2742"/>
                <a:gd name="T4" fmla="*/ 177 w 354"/>
                <a:gd name="T5" fmla="*/ 1521 h 2742"/>
                <a:gd name="T6" fmla="*/ 0 w 354"/>
                <a:gd name="T7" fmla="*/ 1589 h 2742"/>
                <a:gd name="T8" fmla="*/ 32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23" name="Rectangle 251">
              <a:extLst>
                <a:ext uri="{FF2B5EF4-FFF2-40B4-BE49-F238E27FC236}">
                  <a16:creationId xmlns:a16="http://schemas.microsoft.com/office/drawing/2014/main" id="{57DD716B-A14C-6F4D-A47C-B4C182E27003}"/>
                </a:ext>
              </a:extLst>
            </p:cNvPr>
            <p:cNvSpPr>
              <a:spLocks noChangeArrowheads="1"/>
            </p:cNvSpPr>
            <p:nvPr/>
          </p:nvSpPr>
          <p:spPr bwMode="auto">
            <a:xfrm>
              <a:off x="4203" y="429"/>
              <a:ext cx="1052" cy="2286"/>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124" name="Freeform 252">
              <a:extLst>
                <a:ext uri="{FF2B5EF4-FFF2-40B4-BE49-F238E27FC236}">
                  <a16:creationId xmlns:a16="http://schemas.microsoft.com/office/drawing/2014/main" id="{AC645D4A-2A33-F948-87C3-55C3DC17C5A1}"/>
                </a:ext>
              </a:extLst>
            </p:cNvPr>
            <p:cNvSpPr>
              <a:spLocks/>
            </p:cNvSpPr>
            <p:nvPr/>
          </p:nvSpPr>
          <p:spPr bwMode="auto">
            <a:xfrm>
              <a:off x="5321" y="570"/>
              <a:ext cx="169" cy="2115"/>
            </a:xfrm>
            <a:custGeom>
              <a:avLst/>
              <a:gdLst>
                <a:gd name="T0" fmla="*/ 4 w 211"/>
                <a:gd name="T1" fmla="*/ 0 h 2537"/>
                <a:gd name="T2" fmla="*/ 108 w 211"/>
                <a:gd name="T3" fmla="*/ 127 h 2537"/>
                <a:gd name="T4" fmla="*/ 4 w 211"/>
                <a:gd name="T5" fmla="*/ 1449 h 2537"/>
                <a:gd name="T6" fmla="*/ 4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25" name="Freeform 253">
              <a:extLst>
                <a:ext uri="{FF2B5EF4-FFF2-40B4-BE49-F238E27FC236}">
                  <a16:creationId xmlns:a16="http://schemas.microsoft.com/office/drawing/2014/main" id="{9369C01A-9F92-B04F-9928-D896B253A789}"/>
                </a:ext>
              </a:extLst>
            </p:cNvPr>
            <p:cNvSpPr>
              <a:spLocks/>
            </p:cNvSpPr>
            <p:nvPr/>
          </p:nvSpPr>
          <p:spPr bwMode="auto">
            <a:xfrm>
              <a:off x="5284" y="1640"/>
              <a:ext cx="263" cy="189"/>
            </a:xfrm>
            <a:custGeom>
              <a:avLst/>
              <a:gdLst>
                <a:gd name="T0" fmla="*/ 2 w 328"/>
                <a:gd name="T1" fmla="*/ 0 h 226"/>
                <a:gd name="T2" fmla="*/ 169 w 328"/>
                <a:gd name="T3" fmla="*/ 74 h 226"/>
                <a:gd name="T4" fmla="*/ 168 w 328"/>
                <a:gd name="T5" fmla="*/ 132 h 226"/>
                <a:gd name="T6" fmla="*/ 0 w 328"/>
                <a:gd name="T7" fmla="*/ 5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26" name="Rectangle 254">
              <a:extLst>
                <a:ext uri="{FF2B5EF4-FFF2-40B4-BE49-F238E27FC236}">
                  <a16:creationId xmlns:a16="http://schemas.microsoft.com/office/drawing/2014/main" id="{6C089C8D-87C5-0346-9A45-4462111794A3}"/>
                </a:ext>
              </a:extLst>
            </p:cNvPr>
            <p:cNvSpPr>
              <a:spLocks noChangeArrowheads="1"/>
            </p:cNvSpPr>
            <p:nvPr/>
          </p:nvSpPr>
          <p:spPr bwMode="auto">
            <a:xfrm>
              <a:off x="4213" y="693"/>
              <a:ext cx="596" cy="48"/>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nvGrpSpPr>
            <p:cNvPr id="127" name="Group 255">
              <a:extLst>
                <a:ext uri="{FF2B5EF4-FFF2-40B4-BE49-F238E27FC236}">
                  <a16:creationId xmlns:a16="http://schemas.microsoft.com/office/drawing/2014/main" id="{6C8B7B52-1806-0741-B970-B606A04EEBF6}"/>
                </a:ext>
              </a:extLst>
            </p:cNvPr>
            <p:cNvGrpSpPr>
              <a:grpSpLocks/>
            </p:cNvGrpSpPr>
            <p:nvPr/>
          </p:nvGrpSpPr>
          <p:grpSpPr bwMode="auto">
            <a:xfrm>
              <a:off x="4749" y="668"/>
              <a:ext cx="581" cy="145"/>
              <a:chOff x="614" y="2568"/>
              <a:chExt cx="725" cy="139"/>
            </a:xfrm>
          </p:grpSpPr>
          <p:sp>
            <p:nvSpPr>
              <p:cNvPr id="152" name="AutoShape 256">
                <a:extLst>
                  <a:ext uri="{FF2B5EF4-FFF2-40B4-BE49-F238E27FC236}">
                    <a16:creationId xmlns:a16="http://schemas.microsoft.com/office/drawing/2014/main" id="{0D2AF636-BAD1-2A40-B933-860D2E7722D0}"/>
                  </a:ext>
                </a:extLst>
              </p:cNvPr>
              <p:cNvSpPr>
                <a:spLocks noChangeArrowheads="1"/>
              </p:cNvSpPr>
              <p:nvPr/>
            </p:nvSpPr>
            <p:spPr bwMode="auto">
              <a:xfrm>
                <a:off x="616" y="2569"/>
                <a:ext cx="726" cy="138"/>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153" name="AutoShape 257">
                <a:extLst>
                  <a:ext uri="{FF2B5EF4-FFF2-40B4-BE49-F238E27FC236}">
                    <a16:creationId xmlns:a16="http://schemas.microsoft.com/office/drawing/2014/main" id="{AFA61685-CB85-0B4E-A360-F40055012B82}"/>
                  </a:ext>
                </a:extLst>
              </p:cNvPr>
              <p:cNvSpPr>
                <a:spLocks noChangeArrowheads="1"/>
              </p:cNvSpPr>
              <p:nvPr/>
            </p:nvSpPr>
            <p:spPr bwMode="auto">
              <a:xfrm>
                <a:off x="634" y="2582"/>
                <a:ext cx="689"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128" name="Rectangle 258">
              <a:extLst>
                <a:ext uri="{FF2B5EF4-FFF2-40B4-BE49-F238E27FC236}">
                  <a16:creationId xmlns:a16="http://schemas.microsoft.com/office/drawing/2014/main" id="{881E6D0C-568B-4A45-A789-7F9620ECB942}"/>
                </a:ext>
              </a:extLst>
            </p:cNvPr>
            <p:cNvSpPr>
              <a:spLocks noChangeArrowheads="1"/>
            </p:cNvSpPr>
            <p:nvPr/>
          </p:nvSpPr>
          <p:spPr bwMode="auto">
            <a:xfrm>
              <a:off x="4227" y="1018"/>
              <a:ext cx="591" cy="48"/>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nvGrpSpPr>
            <p:cNvPr id="129" name="Group 259">
              <a:extLst>
                <a:ext uri="{FF2B5EF4-FFF2-40B4-BE49-F238E27FC236}">
                  <a16:creationId xmlns:a16="http://schemas.microsoft.com/office/drawing/2014/main" id="{6F65E566-CC9D-A74E-9152-1B70C3201AFC}"/>
                </a:ext>
              </a:extLst>
            </p:cNvPr>
            <p:cNvGrpSpPr>
              <a:grpSpLocks/>
            </p:cNvGrpSpPr>
            <p:nvPr/>
          </p:nvGrpSpPr>
          <p:grpSpPr bwMode="auto">
            <a:xfrm>
              <a:off x="4747" y="994"/>
              <a:ext cx="581" cy="134"/>
              <a:chOff x="614" y="2568"/>
              <a:chExt cx="725" cy="139"/>
            </a:xfrm>
          </p:grpSpPr>
          <p:sp>
            <p:nvSpPr>
              <p:cNvPr id="150" name="AutoShape 260">
                <a:extLst>
                  <a:ext uri="{FF2B5EF4-FFF2-40B4-BE49-F238E27FC236}">
                    <a16:creationId xmlns:a16="http://schemas.microsoft.com/office/drawing/2014/main" id="{1A7E9872-8A57-3A40-9A24-1D576C3B2A62}"/>
                  </a:ext>
                </a:extLst>
              </p:cNvPr>
              <p:cNvSpPr>
                <a:spLocks noChangeArrowheads="1"/>
              </p:cNvSpPr>
              <p:nvPr/>
            </p:nvSpPr>
            <p:spPr bwMode="auto">
              <a:xfrm>
                <a:off x="613" y="2568"/>
                <a:ext cx="726" cy="139"/>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151" name="AutoShape 261">
                <a:extLst>
                  <a:ext uri="{FF2B5EF4-FFF2-40B4-BE49-F238E27FC236}">
                    <a16:creationId xmlns:a16="http://schemas.microsoft.com/office/drawing/2014/main" id="{0B188630-1407-7A4D-B2C0-5B1E7EB81F6D}"/>
                  </a:ext>
                </a:extLst>
              </p:cNvPr>
              <p:cNvSpPr>
                <a:spLocks noChangeArrowheads="1"/>
              </p:cNvSpPr>
              <p:nvPr/>
            </p:nvSpPr>
            <p:spPr bwMode="auto">
              <a:xfrm>
                <a:off x="625" y="2583"/>
                <a:ext cx="696"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130" name="Rectangle 262">
              <a:extLst>
                <a:ext uri="{FF2B5EF4-FFF2-40B4-BE49-F238E27FC236}">
                  <a16:creationId xmlns:a16="http://schemas.microsoft.com/office/drawing/2014/main" id="{2543E104-9F5E-0A4A-AFEE-76166357D5D3}"/>
                </a:ext>
              </a:extLst>
            </p:cNvPr>
            <p:cNvSpPr>
              <a:spLocks noChangeArrowheads="1"/>
            </p:cNvSpPr>
            <p:nvPr/>
          </p:nvSpPr>
          <p:spPr bwMode="auto">
            <a:xfrm>
              <a:off x="4218" y="1359"/>
              <a:ext cx="596" cy="43"/>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131" name="Rectangle 263">
              <a:extLst>
                <a:ext uri="{FF2B5EF4-FFF2-40B4-BE49-F238E27FC236}">
                  <a16:creationId xmlns:a16="http://schemas.microsoft.com/office/drawing/2014/main" id="{E8DF94FE-8641-124E-AEEE-E7A31FCBAA8B}"/>
                </a:ext>
              </a:extLst>
            </p:cNvPr>
            <p:cNvSpPr>
              <a:spLocks noChangeArrowheads="1"/>
            </p:cNvSpPr>
            <p:nvPr/>
          </p:nvSpPr>
          <p:spPr bwMode="auto">
            <a:xfrm>
              <a:off x="4227" y="1656"/>
              <a:ext cx="596" cy="43"/>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nvGrpSpPr>
            <p:cNvPr id="132" name="Group 264">
              <a:extLst>
                <a:ext uri="{FF2B5EF4-FFF2-40B4-BE49-F238E27FC236}">
                  <a16:creationId xmlns:a16="http://schemas.microsoft.com/office/drawing/2014/main" id="{C7BC8C30-AE40-E24F-92E8-D3F7F43FF4C1}"/>
                </a:ext>
              </a:extLst>
            </p:cNvPr>
            <p:cNvGrpSpPr>
              <a:grpSpLocks/>
            </p:cNvGrpSpPr>
            <p:nvPr/>
          </p:nvGrpSpPr>
          <p:grpSpPr bwMode="auto">
            <a:xfrm>
              <a:off x="4735" y="1627"/>
              <a:ext cx="582" cy="151"/>
              <a:chOff x="614" y="2568"/>
              <a:chExt cx="725" cy="139"/>
            </a:xfrm>
          </p:grpSpPr>
          <p:sp>
            <p:nvSpPr>
              <p:cNvPr id="148" name="AutoShape 265">
                <a:extLst>
                  <a:ext uri="{FF2B5EF4-FFF2-40B4-BE49-F238E27FC236}">
                    <a16:creationId xmlns:a16="http://schemas.microsoft.com/office/drawing/2014/main" id="{045F4F0A-7661-0F41-8D39-41CA36333654}"/>
                  </a:ext>
                </a:extLst>
              </p:cNvPr>
              <p:cNvSpPr>
                <a:spLocks noChangeArrowheads="1"/>
              </p:cNvSpPr>
              <p:nvPr/>
            </p:nvSpPr>
            <p:spPr bwMode="auto">
              <a:xfrm>
                <a:off x="615" y="2568"/>
                <a:ext cx="725" cy="141"/>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149" name="AutoShape 266">
                <a:extLst>
                  <a:ext uri="{FF2B5EF4-FFF2-40B4-BE49-F238E27FC236}">
                    <a16:creationId xmlns:a16="http://schemas.microsoft.com/office/drawing/2014/main" id="{76F61913-9962-7348-AA6B-346092E2F347}"/>
                  </a:ext>
                </a:extLst>
              </p:cNvPr>
              <p:cNvSpPr>
                <a:spLocks noChangeArrowheads="1"/>
              </p:cNvSpPr>
              <p:nvPr/>
            </p:nvSpPr>
            <p:spPr bwMode="auto">
              <a:xfrm>
                <a:off x="628" y="2581"/>
                <a:ext cx="694" cy="110"/>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133" name="Freeform 267">
              <a:extLst>
                <a:ext uri="{FF2B5EF4-FFF2-40B4-BE49-F238E27FC236}">
                  <a16:creationId xmlns:a16="http://schemas.microsoft.com/office/drawing/2014/main" id="{4CD92CB1-B689-2D45-AB15-572585A2D92B}"/>
                </a:ext>
              </a:extLst>
            </p:cNvPr>
            <p:cNvSpPr>
              <a:spLocks/>
            </p:cNvSpPr>
            <p:nvPr/>
          </p:nvSpPr>
          <p:spPr bwMode="auto">
            <a:xfrm>
              <a:off x="5288" y="1354"/>
              <a:ext cx="263" cy="188"/>
            </a:xfrm>
            <a:custGeom>
              <a:avLst/>
              <a:gdLst>
                <a:gd name="T0" fmla="*/ 2 w 328"/>
                <a:gd name="T1" fmla="*/ 0 h 226"/>
                <a:gd name="T2" fmla="*/ 169 w 328"/>
                <a:gd name="T3" fmla="*/ 73 h 226"/>
                <a:gd name="T4" fmla="*/ 168 w 328"/>
                <a:gd name="T5" fmla="*/ 130 h 226"/>
                <a:gd name="T6" fmla="*/ 0 w 328"/>
                <a:gd name="T7" fmla="*/ 57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grpSp>
          <p:nvGrpSpPr>
            <p:cNvPr id="134" name="Group 268">
              <a:extLst>
                <a:ext uri="{FF2B5EF4-FFF2-40B4-BE49-F238E27FC236}">
                  <a16:creationId xmlns:a16="http://schemas.microsoft.com/office/drawing/2014/main" id="{735CE00F-7F64-2145-B846-DE7781710750}"/>
                </a:ext>
              </a:extLst>
            </p:cNvPr>
            <p:cNvGrpSpPr>
              <a:grpSpLocks/>
            </p:cNvGrpSpPr>
            <p:nvPr/>
          </p:nvGrpSpPr>
          <p:grpSpPr bwMode="auto">
            <a:xfrm>
              <a:off x="4739" y="1327"/>
              <a:ext cx="582" cy="139"/>
              <a:chOff x="614" y="2568"/>
              <a:chExt cx="725" cy="139"/>
            </a:xfrm>
          </p:grpSpPr>
          <p:sp>
            <p:nvSpPr>
              <p:cNvPr id="146" name="AutoShape 269">
                <a:extLst>
                  <a:ext uri="{FF2B5EF4-FFF2-40B4-BE49-F238E27FC236}">
                    <a16:creationId xmlns:a16="http://schemas.microsoft.com/office/drawing/2014/main" id="{E52B3269-921E-7845-B9DA-9FA86215AF6B}"/>
                  </a:ext>
                </a:extLst>
              </p:cNvPr>
              <p:cNvSpPr>
                <a:spLocks noChangeArrowheads="1"/>
              </p:cNvSpPr>
              <p:nvPr/>
            </p:nvSpPr>
            <p:spPr bwMode="auto">
              <a:xfrm>
                <a:off x="617" y="2566"/>
                <a:ext cx="725" cy="139"/>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147" name="AutoShape 270">
                <a:extLst>
                  <a:ext uri="{FF2B5EF4-FFF2-40B4-BE49-F238E27FC236}">
                    <a16:creationId xmlns:a16="http://schemas.microsoft.com/office/drawing/2014/main" id="{DB5EBA1E-2BE5-AF41-85DF-39FDD92A642E}"/>
                  </a:ext>
                </a:extLst>
              </p:cNvPr>
              <p:cNvSpPr>
                <a:spLocks noChangeArrowheads="1"/>
              </p:cNvSpPr>
              <p:nvPr/>
            </p:nvSpPr>
            <p:spPr bwMode="auto">
              <a:xfrm>
                <a:off x="635" y="2585"/>
                <a:ext cx="688" cy="105"/>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135" name="Rectangle 271">
              <a:extLst>
                <a:ext uri="{FF2B5EF4-FFF2-40B4-BE49-F238E27FC236}">
                  <a16:creationId xmlns:a16="http://schemas.microsoft.com/office/drawing/2014/main" id="{DF9CCE00-BB9F-9B49-AB2E-AC05AD4B4F64}"/>
                </a:ext>
              </a:extLst>
            </p:cNvPr>
            <p:cNvSpPr>
              <a:spLocks noChangeArrowheads="1"/>
            </p:cNvSpPr>
            <p:nvPr/>
          </p:nvSpPr>
          <p:spPr bwMode="auto">
            <a:xfrm>
              <a:off x="5250" y="429"/>
              <a:ext cx="68" cy="2291"/>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136" name="Freeform 272">
              <a:extLst>
                <a:ext uri="{FF2B5EF4-FFF2-40B4-BE49-F238E27FC236}">
                  <a16:creationId xmlns:a16="http://schemas.microsoft.com/office/drawing/2014/main" id="{ED31985A-2B28-5644-A3A0-34148E3F70C6}"/>
                </a:ext>
              </a:extLst>
            </p:cNvPr>
            <p:cNvSpPr>
              <a:spLocks/>
            </p:cNvSpPr>
            <p:nvPr/>
          </p:nvSpPr>
          <p:spPr bwMode="auto">
            <a:xfrm>
              <a:off x="5312" y="1007"/>
              <a:ext cx="237" cy="213"/>
            </a:xfrm>
            <a:custGeom>
              <a:avLst/>
              <a:gdLst>
                <a:gd name="T0" fmla="*/ 2 w 296"/>
                <a:gd name="T1" fmla="*/ 0 h 256"/>
                <a:gd name="T2" fmla="*/ 150 w 296"/>
                <a:gd name="T3" fmla="*/ 83 h 256"/>
                <a:gd name="T4" fmla="*/ 152 w 296"/>
                <a:gd name="T5" fmla="*/ 147 h 256"/>
                <a:gd name="T6" fmla="*/ 0 w 296"/>
                <a:gd name="T7" fmla="*/ 57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37" name="Freeform 273">
              <a:extLst>
                <a:ext uri="{FF2B5EF4-FFF2-40B4-BE49-F238E27FC236}">
                  <a16:creationId xmlns:a16="http://schemas.microsoft.com/office/drawing/2014/main" id="{91F6B298-8216-3A40-87BD-AA468B1E3104}"/>
                </a:ext>
              </a:extLst>
            </p:cNvPr>
            <p:cNvSpPr>
              <a:spLocks/>
            </p:cNvSpPr>
            <p:nvPr/>
          </p:nvSpPr>
          <p:spPr bwMode="auto">
            <a:xfrm>
              <a:off x="5315" y="680"/>
              <a:ext cx="244" cy="240"/>
            </a:xfrm>
            <a:custGeom>
              <a:avLst/>
              <a:gdLst>
                <a:gd name="T0" fmla="*/ 0 w 304"/>
                <a:gd name="T1" fmla="*/ 0 h 288"/>
                <a:gd name="T2" fmla="*/ 157 w 304"/>
                <a:gd name="T3" fmla="*/ 95 h 288"/>
                <a:gd name="T4" fmla="*/ 147 w 304"/>
                <a:gd name="T5" fmla="*/ 167 h 288"/>
                <a:gd name="T6" fmla="*/ 4 w 304"/>
                <a:gd name="T7" fmla="*/ 72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38" name="Oval 274">
              <a:extLst>
                <a:ext uri="{FF2B5EF4-FFF2-40B4-BE49-F238E27FC236}">
                  <a16:creationId xmlns:a16="http://schemas.microsoft.com/office/drawing/2014/main" id="{C2B6F23E-7149-ED4D-82FE-54E22E08A4A6}"/>
                </a:ext>
              </a:extLst>
            </p:cNvPr>
            <p:cNvSpPr>
              <a:spLocks noChangeArrowheads="1"/>
            </p:cNvSpPr>
            <p:nvPr/>
          </p:nvSpPr>
          <p:spPr bwMode="auto">
            <a:xfrm>
              <a:off x="5517" y="2614"/>
              <a:ext cx="48" cy="91"/>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139" name="Freeform 275">
              <a:extLst>
                <a:ext uri="{FF2B5EF4-FFF2-40B4-BE49-F238E27FC236}">
                  <a16:creationId xmlns:a16="http://schemas.microsoft.com/office/drawing/2014/main" id="{1A64A882-B07D-C64B-A027-00228DCB211D}"/>
                </a:ext>
              </a:extLst>
            </p:cNvPr>
            <p:cNvSpPr>
              <a:spLocks/>
            </p:cNvSpPr>
            <p:nvPr/>
          </p:nvSpPr>
          <p:spPr bwMode="auto">
            <a:xfrm>
              <a:off x="5302" y="2614"/>
              <a:ext cx="245" cy="200"/>
            </a:xfrm>
            <a:custGeom>
              <a:avLst/>
              <a:gdLst>
                <a:gd name="T0" fmla="*/ 0 w 306"/>
                <a:gd name="T1" fmla="*/ 61 h 240"/>
                <a:gd name="T2" fmla="*/ 2 w 306"/>
                <a:gd name="T3" fmla="*/ 139 h 240"/>
                <a:gd name="T4" fmla="*/ 157 w 306"/>
                <a:gd name="T5" fmla="*/ 64 h 240"/>
                <a:gd name="T6" fmla="*/ 154 w 306"/>
                <a:gd name="T7" fmla="*/ 0 h 240"/>
                <a:gd name="T8" fmla="*/ 0 w 306"/>
                <a:gd name="T9" fmla="*/ 61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40" name="AutoShape 276">
              <a:extLst>
                <a:ext uri="{FF2B5EF4-FFF2-40B4-BE49-F238E27FC236}">
                  <a16:creationId xmlns:a16="http://schemas.microsoft.com/office/drawing/2014/main" id="{E6AB1D2C-DDFC-674B-BB09-6B3D82603E0E}"/>
                </a:ext>
              </a:extLst>
            </p:cNvPr>
            <p:cNvSpPr>
              <a:spLocks noChangeArrowheads="1"/>
            </p:cNvSpPr>
            <p:nvPr/>
          </p:nvSpPr>
          <p:spPr bwMode="auto">
            <a:xfrm>
              <a:off x="4140" y="2681"/>
              <a:ext cx="1202" cy="144"/>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141" name="AutoShape 277">
              <a:extLst>
                <a:ext uri="{FF2B5EF4-FFF2-40B4-BE49-F238E27FC236}">
                  <a16:creationId xmlns:a16="http://schemas.microsoft.com/office/drawing/2014/main" id="{DA3196AE-1D6F-E643-8E42-6F3B47DC1F31}"/>
                </a:ext>
              </a:extLst>
            </p:cNvPr>
            <p:cNvSpPr>
              <a:spLocks noChangeArrowheads="1"/>
            </p:cNvSpPr>
            <p:nvPr/>
          </p:nvSpPr>
          <p:spPr bwMode="auto">
            <a:xfrm>
              <a:off x="4203" y="2710"/>
              <a:ext cx="1076" cy="81"/>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142" name="Oval 278">
              <a:extLst>
                <a:ext uri="{FF2B5EF4-FFF2-40B4-BE49-F238E27FC236}">
                  <a16:creationId xmlns:a16="http://schemas.microsoft.com/office/drawing/2014/main" id="{A78F58FE-20C4-B24C-A095-C7AB4176313A}"/>
                </a:ext>
              </a:extLst>
            </p:cNvPr>
            <p:cNvSpPr>
              <a:spLocks noChangeArrowheads="1"/>
            </p:cNvSpPr>
            <p:nvPr/>
          </p:nvSpPr>
          <p:spPr bwMode="auto">
            <a:xfrm>
              <a:off x="4305" y="2384"/>
              <a:ext cx="160" cy="144"/>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143" name="Oval 279">
              <a:extLst>
                <a:ext uri="{FF2B5EF4-FFF2-40B4-BE49-F238E27FC236}">
                  <a16:creationId xmlns:a16="http://schemas.microsoft.com/office/drawing/2014/main" id="{8767ECDE-0AE5-944A-AD33-A6037E615FA2}"/>
                </a:ext>
              </a:extLst>
            </p:cNvPr>
            <p:cNvSpPr>
              <a:spLocks noChangeArrowheads="1"/>
            </p:cNvSpPr>
            <p:nvPr/>
          </p:nvSpPr>
          <p:spPr bwMode="auto">
            <a:xfrm>
              <a:off x="4484" y="2384"/>
              <a:ext cx="160" cy="144"/>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dirty="0">
                <a:solidFill>
                  <a:srgbClr val="FF0000"/>
                </a:solidFill>
                <a:cs typeface="Arial" charset="0"/>
              </a:endParaRPr>
            </a:p>
          </p:txBody>
        </p:sp>
        <p:sp>
          <p:nvSpPr>
            <p:cNvPr id="144" name="Oval 280">
              <a:extLst>
                <a:ext uri="{FF2B5EF4-FFF2-40B4-BE49-F238E27FC236}">
                  <a16:creationId xmlns:a16="http://schemas.microsoft.com/office/drawing/2014/main" id="{24EC79E2-B328-7746-90FB-4CC12CD5AD02}"/>
                </a:ext>
              </a:extLst>
            </p:cNvPr>
            <p:cNvSpPr>
              <a:spLocks noChangeArrowheads="1"/>
            </p:cNvSpPr>
            <p:nvPr/>
          </p:nvSpPr>
          <p:spPr bwMode="auto">
            <a:xfrm>
              <a:off x="4663" y="2379"/>
              <a:ext cx="155" cy="144"/>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145" name="Rectangle 281">
              <a:extLst>
                <a:ext uri="{FF2B5EF4-FFF2-40B4-BE49-F238E27FC236}">
                  <a16:creationId xmlns:a16="http://schemas.microsoft.com/office/drawing/2014/main" id="{E0237D32-FF05-8748-B490-106959E89BCD}"/>
                </a:ext>
              </a:extLst>
            </p:cNvPr>
            <p:cNvSpPr>
              <a:spLocks noChangeArrowheads="1"/>
            </p:cNvSpPr>
            <p:nvPr/>
          </p:nvSpPr>
          <p:spPr bwMode="auto">
            <a:xfrm>
              <a:off x="5061" y="1838"/>
              <a:ext cx="87" cy="757"/>
            </a:xfrm>
            <a:prstGeom prst="rect">
              <a:avLst/>
            </a:prstGeom>
            <a:solidFill>
              <a:srgbClr val="292929"/>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pic>
        <p:nvPicPr>
          <p:cNvPr id="154" name="Picture 58" descr="BS00768_[1]">
            <a:extLst>
              <a:ext uri="{FF2B5EF4-FFF2-40B4-BE49-F238E27FC236}">
                <a16:creationId xmlns:a16="http://schemas.microsoft.com/office/drawing/2014/main" id="{76912092-D5E4-6B45-B291-3037C1564F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flipV="1">
            <a:off x="7563127" y="1618559"/>
            <a:ext cx="400050" cy="206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55" name="Picture 58" descr="BS00768_[1]">
            <a:extLst>
              <a:ext uri="{FF2B5EF4-FFF2-40B4-BE49-F238E27FC236}">
                <a16:creationId xmlns:a16="http://schemas.microsoft.com/office/drawing/2014/main" id="{0749AFC8-8535-164A-9B19-394437E6FA1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flipV="1">
            <a:off x="4839806" y="1619110"/>
            <a:ext cx="400050" cy="206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56" name="TextBox 155">
            <a:extLst>
              <a:ext uri="{FF2B5EF4-FFF2-40B4-BE49-F238E27FC236}">
                <a16:creationId xmlns:a16="http://schemas.microsoft.com/office/drawing/2014/main" id="{40196305-1260-6C4B-965E-5043D23EC7B9}"/>
              </a:ext>
            </a:extLst>
          </p:cNvPr>
          <p:cNvSpPr txBox="1"/>
          <p:nvPr/>
        </p:nvSpPr>
        <p:spPr>
          <a:xfrm>
            <a:off x="4628307" y="1804287"/>
            <a:ext cx="1618456" cy="307777"/>
          </a:xfrm>
          <a:prstGeom prst="rect">
            <a:avLst/>
          </a:prstGeom>
          <a:noFill/>
        </p:spPr>
        <p:txBody>
          <a:bodyPr wrap="none" rtlCol="0">
            <a:spAutoFit/>
          </a:bodyPr>
          <a:lstStyle/>
          <a:p>
            <a:r>
              <a:rPr lang="en-US" sz="1400" dirty="0"/>
              <a:t>Initial shared secret</a:t>
            </a:r>
            <a:endParaRPr lang="en-US" sz="1400" baseline="-25000" dirty="0"/>
          </a:p>
        </p:txBody>
      </p:sp>
      <p:grpSp>
        <p:nvGrpSpPr>
          <p:cNvPr id="157" name="Group 156">
            <a:extLst>
              <a:ext uri="{FF2B5EF4-FFF2-40B4-BE49-F238E27FC236}">
                <a16:creationId xmlns:a16="http://schemas.microsoft.com/office/drawing/2014/main" id="{7B71F7AD-441B-864C-B691-C68476C53030}"/>
              </a:ext>
            </a:extLst>
          </p:cNvPr>
          <p:cNvGrpSpPr/>
          <p:nvPr/>
        </p:nvGrpSpPr>
        <p:grpSpPr>
          <a:xfrm>
            <a:off x="1152738" y="3642390"/>
            <a:ext cx="295236" cy="369332"/>
            <a:chOff x="7037861" y="1735210"/>
            <a:chExt cx="295236" cy="369332"/>
          </a:xfrm>
        </p:grpSpPr>
        <p:sp>
          <p:nvSpPr>
            <p:cNvPr id="158" name="Oval 157">
              <a:extLst>
                <a:ext uri="{FF2B5EF4-FFF2-40B4-BE49-F238E27FC236}">
                  <a16:creationId xmlns:a16="http://schemas.microsoft.com/office/drawing/2014/main" id="{1BC9A991-9733-7B40-8A78-7DD3C9EF27D8}"/>
                </a:ext>
              </a:extLst>
            </p:cNvPr>
            <p:cNvSpPr/>
            <p:nvPr/>
          </p:nvSpPr>
          <p:spPr>
            <a:xfrm>
              <a:off x="7039416" y="1803954"/>
              <a:ext cx="282799" cy="282799"/>
            </a:xfrm>
            <a:prstGeom prst="ellipse">
              <a:avLst/>
            </a:prstGeom>
            <a:solidFill>
              <a:schemeClr val="bg1"/>
            </a:solidFill>
            <a:ln w="25400">
              <a:solidFill>
                <a:srgbClr val="00009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9" name="TextBox 158">
              <a:extLst>
                <a:ext uri="{FF2B5EF4-FFF2-40B4-BE49-F238E27FC236}">
                  <a16:creationId xmlns:a16="http://schemas.microsoft.com/office/drawing/2014/main" id="{CE9F7669-CD87-A34F-80B3-ACAB3D5905FD}"/>
                </a:ext>
              </a:extLst>
            </p:cNvPr>
            <p:cNvSpPr txBox="1"/>
            <p:nvPr/>
          </p:nvSpPr>
          <p:spPr>
            <a:xfrm>
              <a:off x="7037861" y="1735210"/>
              <a:ext cx="295236" cy="369332"/>
            </a:xfrm>
            <a:prstGeom prst="rect">
              <a:avLst/>
            </a:prstGeom>
            <a:noFill/>
          </p:spPr>
          <p:txBody>
            <a:bodyPr wrap="none" rtlCol="0">
              <a:spAutoFit/>
            </a:bodyPr>
            <a:lstStyle/>
            <a:p>
              <a:r>
                <a:rPr lang="en-US" dirty="0"/>
                <a:t>a</a:t>
              </a:r>
            </a:p>
          </p:txBody>
        </p:sp>
      </p:grpSp>
      <p:grpSp>
        <p:nvGrpSpPr>
          <p:cNvPr id="160" name="Group 159">
            <a:extLst>
              <a:ext uri="{FF2B5EF4-FFF2-40B4-BE49-F238E27FC236}">
                <a16:creationId xmlns:a16="http://schemas.microsoft.com/office/drawing/2014/main" id="{5B74BFAF-0C4B-DC4F-B456-4DA0DE02F743}"/>
              </a:ext>
            </a:extLst>
          </p:cNvPr>
          <p:cNvGrpSpPr/>
          <p:nvPr/>
        </p:nvGrpSpPr>
        <p:grpSpPr>
          <a:xfrm>
            <a:off x="1132861" y="4139346"/>
            <a:ext cx="306494" cy="369332"/>
            <a:chOff x="7037861" y="1761714"/>
            <a:chExt cx="306494" cy="369332"/>
          </a:xfrm>
        </p:grpSpPr>
        <p:sp>
          <p:nvSpPr>
            <p:cNvPr id="161" name="Oval 160">
              <a:extLst>
                <a:ext uri="{FF2B5EF4-FFF2-40B4-BE49-F238E27FC236}">
                  <a16:creationId xmlns:a16="http://schemas.microsoft.com/office/drawing/2014/main" id="{00A0ECCD-74B7-FD44-AF6F-199E95346FD6}"/>
                </a:ext>
              </a:extLst>
            </p:cNvPr>
            <p:cNvSpPr/>
            <p:nvPr/>
          </p:nvSpPr>
          <p:spPr>
            <a:xfrm>
              <a:off x="7039416" y="1803954"/>
              <a:ext cx="282799" cy="282799"/>
            </a:xfrm>
            <a:prstGeom prst="ellipse">
              <a:avLst/>
            </a:prstGeom>
            <a:solidFill>
              <a:schemeClr val="bg1"/>
            </a:solidFill>
            <a:ln w="25400">
              <a:solidFill>
                <a:srgbClr val="00009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2" name="TextBox 161">
              <a:extLst>
                <a:ext uri="{FF2B5EF4-FFF2-40B4-BE49-F238E27FC236}">
                  <a16:creationId xmlns:a16="http://schemas.microsoft.com/office/drawing/2014/main" id="{F0F9979F-5413-9B4F-9FAF-CD732AE11A39}"/>
                </a:ext>
              </a:extLst>
            </p:cNvPr>
            <p:cNvSpPr txBox="1"/>
            <p:nvPr/>
          </p:nvSpPr>
          <p:spPr>
            <a:xfrm>
              <a:off x="7037861" y="1761714"/>
              <a:ext cx="306494" cy="369332"/>
            </a:xfrm>
            <a:prstGeom prst="rect">
              <a:avLst/>
            </a:prstGeom>
            <a:noFill/>
          </p:spPr>
          <p:txBody>
            <a:bodyPr wrap="none" rtlCol="0">
              <a:spAutoFit/>
            </a:bodyPr>
            <a:lstStyle/>
            <a:p>
              <a:r>
                <a:rPr lang="en-US" dirty="0"/>
                <a:t>b</a:t>
              </a:r>
            </a:p>
          </p:txBody>
        </p:sp>
      </p:grpSp>
      <p:grpSp>
        <p:nvGrpSpPr>
          <p:cNvPr id="163" name="Group 162">
            <a:extLst>
              <a:ext uri="{FF2B5EF4-FFF2-40B4-BE49-F238E27FC236}">
                <a16:creationId xmlns:a16="http://schemas.microsoft.com/office/drawing/2014/main" id="{C1F1EB25-1405-924E-8A11-244F5C3226EE}"/>
              </a:ext>
            </a:extLst>
          </p:cNvPr>
          <p:cNvGrpSpPr/>
          <p:nvPr/>
        </p:nvGrpSpPr>
        <p:grpSpPr>
          <a:xfrm>
            <a:off x="1152738" y="5961517"/>
            <a:ext cx="284354" cy="369332"/>
            <a:chOff x="7037861" y="1735210"/>
            <a:chExt cx="284354" cy="369332"/>
          </a:xfrm>
        </p:grpSpPr>
        <p:sp>
          <p:nvSpPr>
            <p:cNvPr id="164" name="Oval 163">
              <a:extLst>
                <a:ext uri="{FF2B5EF4-FFF2-40B4-BE49-F238E27FC236}">
                  <a16:creationId xmlns:a16="http://schemas.microsoft.com/office/drawing/2014/main" id="{88E5EC19-B954-784E-B92C-7C66FBD35EED}"/>
                </a:ext>
              </a:extLst>
            </p:cNvPr>
            <p:cNvSpPr/>
            <p:nvPr/>
          </p:nvSpPr>
          <p:spPr>
            <a:xfrm>
              <a:off x="7039416" y="1803954"/>
              <a:ext cx="282799" cy="282799"/>
            </a:xfrm>
            <a:prstGeom prst="ellipse">
              <a:avLst/>
            </a:prstGeom>
            <a:solidFill>
              <a:schemeClr val="bg1"/>
            </a:solidFill>
            <a:ln w="25400">
              <a:solidFill>
                <a:srgbClr val="00009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5" name="TextBox 164">
              <a:extLst>
                <a:ext uri="{FF2B5EF4-FFF2-40B4-BE49-F238E27FC236}">
                  <a16:creationId xmlns:a16="http://schemas.microsoft.com/office/drawing/2014/main" id="{CA7B6163-9B20-0C47-B175-7044CC9ACFBB}"/>
                </a:ext>
              </a:extLst>
            </p:cNvPr>
            <p:cNvSpPr txBox="1"/>
            <p:nvPr/>
          </p:nvSpPr>
          <p:spPr>
            <a:xfrm>
              <a:off x="7037861" y="1735210"/>
              <a:ext cx="282450" cy="369332"/>
            </a:xfrm>
            <a:prstGeom prst="rect">
              <a:avLst/>
            </a:prstGeom>
            <a:noFill/>
          </p:spPr>
          <p:txBody>
            <a:bodyPr wrap="none" rtlCol="0">
              <a:spAutoFit/>
            </a:bodyPr>
            <a:lstStyle/>
            <a:p>
              <a:r>
                <a:rPr lang="en-US" dirty="0"/>
                <a:t>c</a:t>
              </a:r>
            </a:p>
          </p:txBody>
        </p:sp>
      </p:grpSp>
      <p:grpSp>
        <p:nvGrpSpPr>
          <p:cNvPr id="171" name="Group 170">
            <a:extLst>
              <a:ext uri="{FF2B5EF4-FFF2-40B4-BE49-F238E27FC236}">
                <a16:creationId xmlns:a16="http://schemas.microsoft.com/office/drawing/2014/main" id="{BA1CE733-7AFE-BB41-A82F-EFC768D53C1D}"/>
              </a:ext>
            </a:extLst>
          </p:cNvPr>
          <p:cNvGrpSpPr/>
          <p:nvPr/>
        </p:nvGrpSpPr>
        <p:grpSpPr>
          <a:xfrm>
            <a:off x="7533661" y="2676389"/>
            <a:ext cx="3651174" cy="535531"/>
            <a:chOff x="7493904" y="2636634"/>
            <a:chExt cx="3651174" cy="535531"/>
          </a:xfrm>
        </p:grpSpPr>
        <p:sp>
          <p:nvSpPr>
            <p:cNvPr id="106" name="TextBox 105">
              <a:extLst>
                <a:ext uri="{FF2B5EF4-FFF2-40B4-BE49-F238E27FC236}">
                  <a16:creationId xmlns:a16="http://schemas.microsoft.com/office/drawing/2014/main" id="{CD9BF23C-DCBC-FC4F-A123-7CED404A3448}"/>
                </a:ext>
              </a:extLst>
            </p:cNvPr>
            <p:cNvSpPr txBox="1"/>
            <p:nvPr/>
          </p:nvSpPr>
          <p:spPr>
            <a:xfrm>
              <a:off x="7780720" y="2636634"/>
              <a:ext cx="3364358" cy="535531"/>
            </a:xfrm>
            <a:prstGeom prst="rect">
              <a:avLst/>
            </a:prstGeom>
            <a:noFill/>
          </p:spPr>
          <p:txBody>
            <a:bodyPr wrap="square" rtlCol="0">
              <a:spAutoFit/>
            </a:bodyPr>
            <a:lstStyle/>
            <a:p>
              <a:pPr>
                <a:lnSpc>
                  <a:spcPct val="90000"/>
                </a:lnSpc>
              </a:pPr>
              <a:r>
                <a:rPr lang="en-US" sz="1600" dirty="0"/>
                <a:t>derive session key K</a:t>
              </a:r>
              <a:r>
                <a:rPr lang="en-US" sz="1600" baseline="-25000" dirty="0"/>
                <a:t>M-AP</a:t>
              </a:r>
              <a:r>
                <a:rPr lang="en-US" sz="1600" dirty="0"/>
                <a:t> using  initial shared secret , </a:t>
              </a:r>
              <a:r>
                <a:rPr lang="en-US" sz="1600" i="1" dirty="0"/>
                <a:t>Nonce</a:t>
              </a:r>
              <a:r>
                <a:rPr lang="en-US" sz="1600" i="1" baseline="-25000" dirty="0"/>
                <a:t>AS</a:t>
              </a:r>
              <a:r>
                <a:rPr lang="en-US" sz="1600" dirty="0"/>
                <a:t>, </a:t>
              </a:r>
              <a:r>
                <a:rPr lang="en-US" sz="1600" i="1" dirty="0"/>
                <a:t>Nonce</a:t>
              </a:r>
              <a:r>
                <a:rPr lang="en-US" sz="1600" i="1" baseline="-25000" dirty="0"/>
                <a:t>M</a:t>
              </a:r>
              <a:endParaRPr lang="en-US" sz="1600" dirty="0"/>
            </a:p>
          </p:txBody>
        </p:sp>
        <p:grpSp>
          <p:nvGrpSpPr>
            <p:cNvPr id="166" name="Group 165">
              <a:extLst>
                <a:ext uri="{FF2B5EF4-FFF2-40B4-BE49-F238E27FC236}">
                  <a16:creationId xmlns:a16="http://schemas.microsoft.com/office/drawing/2014/main" id="{C11265C7-1C43-2945-B3EE-F56BD6ED1E61}"/>
                </a:ext>
              </a:extLst>
            </p:cNvPr>
            <p:cNvGrpSpPr/>
            <p:nvPr/>
          </p:nvGrpSpPr>
          <p:grpSpPr>
            <a:xfrm>
              <a:off x="7493904" y="2668354"/>
              <a:ext cx="284354" cy="369332"/>
              <a:chOff x="7037861" y="1735210"/>
              <a:chExt cx="284354" cy="369332"/>
            </a:xfrm>
          </p:grpSpPr>
          <p:sp>
            <p:nvSpPr>
              <p:cNvPr id="167" name="Oval 166">
                <a:extLst>
                  <a:ext uri="{FF2B5EF4-FFF2-40B4-BE49-F238E27FC236}">
                    <a16:creationId xmlns:a16="http://schemas.microsoft.com/office/drawing/2014/main" id="{9B702097-8216-F14D-B0DD-5EA857906B26}"/>
                  </a:ext>
                </a:extLst>
              </p:cNvPr>
              <p:cNvSpPr/>
              <p:nvPr/>
            </p:nvSpPr>
            <p:spPr>
              <a:xfrm>
                <a:off x="7039416" y="1803954"/>
                <a:ext cx="282799" cy="282799"/>
              </a:xfrm>
              <a:prstGeom prst="ellipse">
                <a:avLst/>
              </a:prstGeom>
              <a:solidFill>
                <a:schemeClr val="bg1"/>
              </a:solidFill>
              <a:ln w="25400">
                <a:solidFill>
                  <a:srgbClr val="00009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8" name="TextBox 167">
                <a:extLst>
                  <a:ext uri="{FF2B5EF4-FFF2-40B4-BE49-F238E27FC236}">
                    <a16:creationId xmlns:a16="http://schemas.microsoft.com/office/drawing/2014/main" id="{CD2F19A4-FCEC-0C45-A6D2-6FB651118612}"/>
                  </a:ext>
                </a:extLst>
              </p:cNvPr>
              <p:cNvSpPr txBox="1"/>
              <p:nvPr/>
            </p:nvSpPr>
            <p:spPr>
              <a:xfrm>
                <a:off x="7037861" y="1735210"/>
                <a:ext cx="282450" cy="369332"/>
              </a:xfrm>
              <a:prstGeom prst="rect">
                <a:avLst/>
              </a:prstGeom>
              <a:noFill/>
            </p:spPr>
            <p:txBody>
              <a:bodyPr wrap="none" rtlCol="0">
                <a:spAutoFit/>
              </a:bodyPr>
              <a:lstStyle/>
              <a:p>
                <a:r>
                  <a:rPr lang="en-US" dirty="0"/>
                  <a:t>c</a:t>
                </a:r>
              </a:p>
            </p:txBody>
          </p:sp>
        </p:grpSp>
      </p:grpSp>
      <p:sp>
        <p:nvSpPr>
          <p:cNvPr id="172" name="Text Box 58">
            <a:extLst>
              <a:ext uri="{FF2B5EF4-FFF2-40B4-BE49-F238E27FC236}">
                <a16:creationId xmlns:a16="http://schemas.microsoft.com/office/drawing/2014/main" id="{E2F51891-3AA0-F14E-A8B4-DA6CDD1D94AB}"/>
              </a:ext>
            </a:extLst>
          </p:cNvPr>
          <p:cNvSpPr txBox="1">
            <a:spLocks noChangeArrowheads="1"/>
          </p:cNvSpPr>
          <p:nvPr/>
        </p:nvSpPr>
        <p:spPr bwMode="auto">
          <a:xfrm>
            <a:off x="7457317" y="1239250"/>
            <a:ext cx="2622962" cy="4247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1" hangingPunct="1">
              <a:lnSpc>
                <a:spcPct val="90000"/>
              </a:lnSpc>
            </a:pPr>
            <a:r>
              <a:rPr lang="en-US" sz="2400" dirty="0">
                <a:solidFill>
                  <a:srgbClr val="C00000"/>
                </a:solidFill>
                <a:latin typeface="+mn-lt"/>
                <a:cs typeface="Arial" charset="0"/>
              </a:rPr>
              <a:t>AS </a:t>
            </a:r>
            <a:r>
              <a:rPr lang="en-US" sz="1800" dirty="0">
                <a:latin typeface="+mn-lt"/>
                <a:cs typeface="Arial" charset="0"/>
              </a:rPr>
              <a:t>Authentication Server</a:t>
            </a:r>
          </a:p>
        </p:txBody>
      </p:sp>
      <p:sp>
        <p:nvSpPr>
          <p:cNvPr id="173" name="Text Box 60">
            <a:extLst>
              <a:ext uri="{FF2B5EF4-FFF2-40B4-BE49-F238E27FC236}">
                <a16:creationId xmlns:a16="http://schemas.microsoft.com/office/drawing/2014/main" id="{BB4572A7-6D19-094B-811F-4B3AE0FA44F9}"/>
              </a:ext>
            </a:extLst>
          </p:cNvPr>
          <p:cNvSpPr txBox="1">
            <a:spLocks noChangeArrowheads="1"/>
          </p:cNvSpPr>
          <p:nvPr/>
        </p:nvSpPr>
        <p:spPr bwMode="auto">
          <a:xfrm>
            <a:off x="4758841" y="1222897"/>
            <a:ext cx="1620837"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1" hangingPunct="1"/>
            <a:r>
              <a:rPr lang="en-US" dirty="0">
                <a:solidFill>
                  <a:srgbClr val="C00000"/>
                </a:solidFill>
                <a:latin typeface="Calibri" panose="020F0502020204030204" pitchFamily="34" charset="0"/>
                <a:cs typeface="Calibri" panose="020F0502020204030204" pitchFamily="34" charset="0"/>
              </a:rPr>
              <a:t>mobile</a:t>
            </a:r>
            <a:endParaRPr lang="en-US" sz="1600" dirty="0">
              <a:solidFill>
                <a:srgbClr val="C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13917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69"/>
                                        </p:tgtEl>
                                        <p:attrNameLst>
                                          <p:attrName>style.visibility</p:attrName>
                                        </p:attrNameLst>
                                      </p:cBhvr>
                                      <p:to>
                                        <p:strVal val="visible"/>
                                      </p:to>
                                    </p:set>
                                    <p:animEffect transition="in" filter="wipe(right)">
                                      <p:cBhvr>
                                        <p:cTn id="7" dur="500"/>
                                        <p:tgtEl>
                                          <p:spTgt spid="169"/>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83">
                                            <p:txEl>
                                              <p:pRg st="0" end="0"/>
                                            </p:txEl>
                                          </p:spTgt>
                                        </p:tgtEl>
                                        <p:attrNameLst>
                                          <p:attrName>style.visibility</p:attrName>
                                        </p:attrNameLst>
                                      </p:cBhvr>
                                      <p:to>
                                        <p:strVal val="visible"/>
                                      </p:to>
                                    </p:set>
                                    <p:animEffect transition="in" filter="dissolve">
                                      <p:cBhvr>
                                        <p:cTn id="11" dur="500"/>
                                        <p:tgtEl>
                                          <p:spTgt spid="83">
                                            <p:txEl>
                                              <p:pRg st="0" end="0"/>
                                            </p:txEl>
                                          </p:spTgt>
                                        </p:tgtEl>
                                      </p:cBhvr>
                                    </p:animEffect>
                                  </p:childTnLst>
                                </p:cTn>
                              </p:par>
                              <p:par>
                                <p:cTn id="12" presetID="9" presetClass="entr" presetSubtype="0" fill="hold" nodeType="withEffect">
                                  <p:stCondLst>
                                    <p:cond delay="0"/>
                                  </p:stCondLst>
                                  <p:childTnLst>
                                    <p:set>
                                      <p:cBhvr>
                                        <p:cTn id="13" dur="1" fill="hold">
                                          <p:stCondLst>
                                            <p:cond delay="0"/>
                                          </p:stCondLst>
                                        </p:cTn>
                                        <p:tgtEl>
                                          <p:spTgt spid="157"/>
                                        </p:tgtEl>
                                        <p:attrNameLst>
                                          <p:attrName>style.visibility</p:attrName>
                                        </p:attrNameLst>
                                      </p:cBhvr>
                                      <p:to>
                                        <p:strVal val="visible"/>
                                      </p:to>
                                    </p:set>
                                    <p:animEffect transition="in" filter="dissolve">
                                      <p:cBhvr>
                                        <p:cTn id="14" dur="500"/>
                                        <p:tgtEl>
                                          <p:spTgt spid="157"/>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95"/>
                                        </p:tgtEl>
                                        <p:attrNameLst>
                                          <p:attrName>style.visibility</p:attrName>
                                        </p:attrNameLst>
                                      </p:cBhvr>
                                      <p:to>
                                        <p:strVal val="visible"/>
                                      </p:to>
                                    </p:set>
                                    <p:animEffect transition="in" filter="dissolve">
                                      <p:cBhvr>
                                        <p:cTn id="19" dur="500"/>
                                        <p:tgtEl>
                                          <p:spTgt spid="95"/>
                                        </p:tgtEl>
                                      </p:cBhvr>
                                    </p:animEffect>
                                  </p:childTnLst>
                                </p:cTn>
                              </p:par>
                              <p:par>
                                <p:cTn id="20" presetID="9" presetClass="entr" presetSubtype="0" fill="hold" nodeType="withEffect">
                                  <p:stCondLst>
                                    <p:cond delay="0"/>
                                  </p:stCondLst>
                                  <p:childTnLst>
                                    <p:set>
                                      <p:cBhvr>
                                        <p:cTn id="21" dur="1" fill="hold">
                                          <p:stCondLst>
                                            <p:cond delay="0"/>
                                          </p:stCondLst>
                                        </p:cTn>
                                        <p:tgtEl>
                                          <p:spTgt spid="160"/>
                                        </p:tgtEl>
                                        <p:attrNameLst>
                                          <p:attrName>style.visibility</p:attrName>
                                        </p:attrNameLst>
                                      </p:cBhvr>
                                      <p:to>
                                        <p:strVal val="visible"/>
                                      </p:to>
                                    </p:set>
                                    <p:animEffect transition="in" filter="dissolve">
                                      <p:cBhvr>
                                        <p:cTn id="22" dur="500"/>
                                        <p:tgtEl>
                                          <p:spTgt spid="160"/>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170"/>
                                        </p:tgtEl>
                                        <p:attrNameLst>
                                          <p:attrName>style.visibility</p:attrName>
                                        </p:attrNameLst>
                                      </p:cBhvr>
                                      <p:to>
                                        <p:strVal val="visible"/>
                                      </p:to>
                                    </p:set>
                                    <p:animEffect transition="in" filter="wipe(left)">
                                      <p:cBhvr>
                                        <p:cTn id="26" dur="500"/>
                                        <p:tgtEl>
                                          <p:spTgt spid="170"/>
                                        </p:tgtEl>
                                      </p:cBhvr>
                                    </p:animEffect>
                                  </p:childTnLst>
                                </p:cTn>
                              </p:par>
                              <p:par>
                                <p:cTn id="27" presetID="9" presetClass="entr" presetSubtype="0" fill="hold" nodeType="withEffect">
                                  <p:stCondLst>
                                    <p:cond delay="0"/>
                                  </p:stCondLst>
                                  <p:childTnLst>
                                    <p:set>
                                      <p:cBhvr>
                                        <p:cTn id="28" dur="1" fill="hold">
                                          <p:stCondLst>
                                            <p:cond delay="0"/>
                                          </p:stCondLst>
                                        </p:cTn>
                                        <p:tgtEl>
                                          <p:spTgt spid="83">
                                            <p:txEl>
                                              <p:pRg st="1" end="1"/>
                                            </p:txEl>
                                          </p:spTgt>
                                        </p:tgtEl>
                                        <p:attrNameLst>
                                          <p:attrName>style.visibility</p:attrName>
                                        </p:attrNameLst>
                                      </p:cBhvr>
                                      <p:to>
                                        <p:strVal val="visible"/>
                                      </p:to>
                                    </p:set>
                                    <p:animEffect transition="in" filter="dissolve">
                                      <p:cBhvr>
                                        <p:cTn id="29" dur="500"/>
                                        <p:tgtEl>
                                          <p:spTgt spid="83">
                                            <p:txEl>
                                              <p:pRg st="1" end="1"/>
                                            </p:txEl>
                                          </p:spTgt>
                                        </p:tgtEl>
                                      </p:cBhvr>
                                    </p:animEffect>
                                  </p:childTnLst>
                                </p:cTn>
                              </p:par>
                              <p:par>
                                <p:cTn id="30" presetID="9" presetClass="entr" presetSubtype="0" fill="hold" nodeType="withEffect">
                                  <p:stCondLst>
                                    <p:cond delay="0"/>
                                  </p:stCondLst>
                                  <p:childTnLst>
                                    <p:set>
                                      <p:cBhvr>
                                        <p:cTn id="31" dur="1" fill="hold">
                                          <p:stCondLst>
                                            <p:cond delay="0"/>
                                          </p:stCondLst>
                                        </p:cTn>
                                        <p:tgtEl>
                                          <p:spTgt spid="83">
                                            <p:txEl>
                                              <p:pRg st="2" end="2"/>
                                            </p:txEl>
                                          </p:spTgt>
                                        </p:tgtEl>
                                        <p:attrNameLst>
                                          <p:attrName>style.visibility</p:attrName>
                                        </p:attrNameLst>
                                      </p:cBhvr>
                                      <p:to>
                                        <p:strVal val="visible"/>
                                      </p:to>
                                    </p:set>
                                    <p:animEffect transition="in" filter="dissolve">
                                      <p:cBhvr>
                                        <p:cTn id="32" dur="500"/>
                                        <p:tgtEl>
                                          <p:spTgt spid="83">
                                            <p:txEl>
                                              <p:pRg st="2" end="2"/>
                                            </p:txEl>
                                          </p:spTgt>
                                        </p:tgtEl>
                                      </p:cBhvr>
                                    </p:animEffect>
                                  </p:childTnLst>
                                </p:cTn>
                              </p:par>
                              <p:par>
                                <p:cTn id="33" presetID="9" presetClass="entr" presetSubtype="0" fill="hold" nodeType="withEffect">
                                  <p:stCondLst>
                                    <p:cond delay="0"/>
                                  </p:stCondLst>
                                  <p:childTnLst>
                                    <p:set>
                                      <p:cBhvr>
                                        <p:cTn id="34" dur="1" fill="hold">
                                          <p:stCondLst>
                                            <p:cond delay="0"/>
                                          </p:stCondLst>
                                        </p:cTn>
                                        <p:tgtEl>
                                          <p:spTgt spid="83">
                                            <p:txEl>
                                              <p:pRg st="3" end="3"/>
                                            </p:txEl>
                                          </p:spTgt>
                                        </p:tgtEl>
                                        <p:attrNameLst>
                                          <p:attrName>style.visibility</p:attrName>
                                        </p:attrNameLst>
                                      </p:cBhvr>
                                      <p:to>
                                        <p:strVal val="visible"/>
                                      </p:to>
                                    </p:set>
                                    <p:animEffect transition="in" filter="dissolve">
                                      <p:cBhvr>
                                        <p:cTn id="35" dur="500"/>
                                        <p:tgtEl>
                                          <p:spTgt spid="83">
                                            <p:txEl>
                                              <p:pRg st="3" end="3"/>
                                            </p:txEl>
                                          </p:spTgt>
                                        </p:tgtEl>
                                      </p:cBhvr>
                                    </p:animEffect>
                                  </p:childTnLst>
                                </p:cTn>
                              </p:par>
                              <p:par>
                                <p:cTn id="36" presetID="9" presetClass="entr" presetSubtype="0" fill="hold" nodeType="withEffect">
                                  <p:stCondLst>
                                    <p:cond delay="0"/>
                                  </p:stCondLst>
                                  <p:childTnLst>
                                    <p:set>
                                      <p:cBhvr>
                                        <p:cTn id="37" dur="1" fill="hold">
                                          <p:stCondLst>
                                            <p:cond delay="0"/>
                                          </p:stCondLst>
                                        </p:cTn>
                                        <p:tgtEl>
                                          <p:spTgt spid="83">
                                            <p:txEl>
                                              <p:pRg st="4" end="4"/>
                                            </p:txEl>
                                          </p:spTgt>
                                        </p:tgtEl>
                                        <p:attrNameLst>
                                          <p:attrName>style.visibility</p:attrName>
                                        </p:attrNameLst>
                                      </p:cBhvr>
                                      <p:to>
                                        <p:strVal val="visible"/>
                                      </p:to>
                                    </p:set>
                                    <p:animEffect transition="in" filter="dissolve">
                                      <p:cBhvr>
                                        <p:cTn id="38" dur="500"/>
                                        <p:tgtEl>
                                          <p:spTgt spid="83">
                                            <p:txEl>
                                              <p:pRg st="4" end="4"/>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171"/>
                                        </p:tgtEl>
                                        <p:attrNameLst>
                                          <p:attrName>style.visibility</p:attrName>
                                        </p:attrNameLst>
                                      </p:cBhvr>
                                      <p:to>
                                        <p:strVal val="visible"/>
                                      </p:to>
                                    </p:set>
                                    <p:animEffect transition="in" filter="dissolve">
                                      <p:cBhvr>
                                        <p:cTn id="43" dur="500"/>
                                        <p:tgtEl>
                                          <p:spTgt spid="171"/>
                                        </p:tgtEl>
                                      </p:cBhvr>
                                    </p:animEffect>
                                  </p:childTnLst>
                                </p:cTn>
                              </p:par>
                              <p:par>
                                <p:cTn id="44" presetID="9" presetClass="entr" presetSubtype="0" fill="hold" nodeType="withEffect">
                                  <p:stCondLst>
                                    <p:cond delay="0"/>
                                  </p:stCondLst>
                                  <p:childTnLst>
                                    <p:set>
                                      <p:cBhvr>
                                        <p:cTn id="45" dur="1" fill="hold">
                                          <p:stCondLst>
                                            <p:cond delay="0"/>
                                          </p:stCondLst>
                                        </p:cTn>
                                        <p:tgtEl>
                                          <p:spTgt spid="163"/>
                                        </p:tgtEl>
                                        <p:attrNameLst>
                                          <p:attrName>style.visibility</p:attrName>
                                        </p:attrNameLst>
                                      </p:cBhvr>
                                      <p:to>
                                        <p:strVal val="visible"/>
                                      </p:to>
                                    </p:set>
                                    <p:animEffect transition="in" filter="dissolve">
                                      <p:cBhvr>
                                        <p:cTn id="46" dur="500"/>
                                        <p:tgtEl>
                                          <p:spTgt spid="163"/>
                                        </p:tgtEl>
                                      </p:cBhvr>
                                    </p:animEffect>
                                  </p:childTnLst>
                                </p:cTn>
                              </p:par>
                              <p:par>
                                <p:cTn id="47" presetID="9" presetClass="entr" presetSubtype="0" fill="hold" nodeType="withEffect">
                                  <p:stCondLst>
                                    <p:cond delay="0"/>
                                  </p:stCondLst>
                                  <p:childTnLst>
                                    <p:set>
                                      <p:cBhvr>
                                        <p:cTn id="48" dur="1" fill="hold">
                                          <p:stCondLst>
                                            <p:cond delay="0"/>
                                          </p:stCondLst>
                                        </p:cTn>
                                        <p:tgtEl>
                                          <p:spTgt spid="83">
                                            <p:txEl>
                                              <p:pRg st="5" end="5"/>
                                            </p:txEl>
                                          </p:spTgt>
                                        </p:tgtEl>
                                        <p:attrNameLst>
                                          <p:attrName>style.visibility</p:attrName>
                                        </p:attrNameLst>
                                      </p:cBhvr>
                                      <p:to>
                                        <p:strVal val="visible"/>
                                      </p:to>
                                    </p:set>
                                    <p:animEffect transition="in" filter="dissolve">
                                      <p:cBhvr>
                                        <p:cTn id="49" dur="500"/>
                                        <p:tgtEl>
                                          <p:spTgt spid="8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23">
            <a:extLst>
              <a:ext uri="{FF2B5EF4-FFF2-40B4-BE49-F238E27FC236}">
                <a16:creationId xmlns:a16="http://schemas.microsoft.com/office/drawing/2014/main" id="{FD46E58A-D3F5-D044-8218-118F276F8A3C}"/>
              </a:ext>
            </a:extLst>
          </p:cNvPr>
          <p:cNvSpPr>
            <a:spLocks noChangeArrowheads="1"/>
          </p:cNvSpPr>
          <p:nvPr/>
        </p:nvSpPr>
        <p:spPr bwMode="auto">
          <a:xfrm>
            <a:off x="4367470" y="1287427"/>
            <a:ext cx="1960562" cy="1798637"/>
          </a:xfrm>
          <a:prstGeom prst="ellipse">
            <a:avLst/>
          </a:prstGeom>
          <a:solidFill>
            <a:srgbClr val="9CE0FA"/>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eaLnBrk="0" fontAlgn="base" hangingPunct="0">
              <a:spcBef>
                <a:spcPct val="0"/>
              </a:spcBef>
              <a:spcAft>
                <a:spcPct val="0"/>
              </a:spcAft>
              <a:defRPr/>
            </a:pPr>
            <a:endParaRPr lang="en-US" dirty="0">
              <a:solidFill>
                <a:srgbClr val="000000"/>
              </a:solidFill>
              <a:latin typeface="Arial" charset="0"/>
              <a:ea typeface="ＭＳ Ｐゴシック" charset="0"/>
            </a:endParaRPr>
          </a:p>
        </p:txBody>
      </p:sp>
      <p:grpSp>
        <p:nvGrpSpPr>
          <p:cNvPr id="12" name="Group 356">
            <a:extLst>
              <a:ext uri="{FF2B5EF4-FFF2-40B4-BE49-F238E27FC236}">
                <a16:creationId xmlns:a16="http://schemas.microsoft.com/office/drawing/2014/main" id="{6FD46335-B734-4945-A3CD-4B386D6A4AB6}"/>
              </a:ext>
            </a:extLst>
          </p:cNvPr>
          <p:cNvGrpSpPr>
            <a:grpSpLocks/>
          </p:cNvGrpSpPr>
          <p:nvPr/>
        </p:nvGrpSpPr>
        <p:grpSpPr bwMode="auto">
          <a:xfrm>
            <a:off x="5678745" y="2273264"/>
            <a:ext cx="436562" cy="498475"/>
            <a:chOff x="313" y="1497"/>
            <a:chExt cx="1152" cy="1014"/>
          </a:xfrm>
        </p:grpSpPr>
        <p:pic>
          <p:nvPicPr>
            <p:cNvPr id="13" name="Picture 354" descr="laptop_stylized_small">
              <a:extLst>
                <a:ext uri="{FF2B5EF4-FFF2-40B4-BE49-F238E27FC236}">
                  <a16:creationId xmlns:a16="http://schemas.microsoft.com/office/drawing/2014/main" id="{8690D9E0-F119-B04D-9313-4CD301792A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 name="Picture 355" descr="antenna_stylized">
              <a:extLst>
                <a:ext uri="{FF2B5EF4-FFF2-40B4-BE49-F238E27FC236}">
                  <a16:creationId xmlns:a16="http://schemas.microsoft.com/office/drawing/2014/main" id="{78BE4BD8-F9A1-654E-AA19-7EA7719947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5" name="Group 403">
            <a:extLst>
              <a:ext uri="{FF2B5EF4-FFF2-40B4-BE49-F238E27FC236}">
                <a16:creationId xmlns:a16="http://schemas.microsoft.com/office/drawing/2014/main" id="{1621CF3B-BAFA-B94C-BBA7-6856B74C4E0F}"/>
              </a:ext>
            </a:extLst>
          </p:cNvPr>
          <p:cNvGrpSpPr>
            <a:grpSpLocks/>
          </p:cNvGrpSpPr>
          <p:nvPr/>
        </p:nvGrpSpPr>
        <p:grpSpPr bwMode="auto">
          <a:xfrm>
            <a:off x="5343938" y="1455702"/>
            <a:ext cx="446088" cy="382587"/>
            <a:chOff x="2751" y="1851"/>
            <a:chExt cx="462" cy="478"/>
          </a:xfrm>
        </p:grpSpPr>
        <p:pic>
          <p:nvPicPr>
            <p:cNvPr id="16" name="Picture 364" descr="iphone_stylized_small">
              <a:extLst>
                <a:ext uri="{FF2B5EF4-FFF2-40B4-BE49-F238E27FC236}">
                  <a16:creationId xmlns:a16="http://schemas.microsoft.com/office/drawing/2014/main" id="{FB02F53E-DD53-3848-A692-2349234E3C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7" name="Picture 402" descr="antenna_radiation_stylized">
              <a:extLst>
                <a:ext uri="{FF2B5EF4-FFF2-40B4-BE49-F238E27FC236}">
                  <a16:creationId xmlns:a16="http://schemas.microsoft.com/office/drawing/2014/main" id="{2FFB1B7E-92FF-1043-8277-DF227EB5543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8" name="Group 356">
            <a:extLst>
              <a:ext uri="{FF2B5EF4-FFF2-40B4-BE49-F238E27FC236}">
                <a16:creationId xmlns:a16="http://schemas.microsoft.com/office/drawing/2014/main" id="{793E3DF7-19F9-824A-B55D-9E9799039ABD}"/>
              </a:ext>
            </a:extLst>
          </p:cNvPr>
          <p:cNvGrpSpPr>
            <a:grpSpLocks/>
          </p:cNvGrpSpPr>
          <p:nvPr/>
        </p:nvGrpSpPr>
        <p:grpSpPr bwMode="auto">
          <a:xfrm>
            <a:off x="4638932" y="1562064"/>
            <a:ext cx="438150" cy="498475"/>
            <a:chOff x="313" y="1497"/>
            <a:chExt cx="1152" cy="1014"/>
          </a:xfrm>
        </p:grpSpPr>
        <p:pic>
          <p:nvPicPr>
            <p:cNvPr id="19" name="Picture 354" descr="laptop_stylized_small">
              <a:extLst>
                <a:ext uri="{FF2B5EF4-FFF2-40B4-BE49-F238E27FC236}">
                  <a16:creationId xmlns:a16="http://schemas.microsoft.com/office/drawing/2014/main" id="{56C9247C-ED61-E348-A092-51702663183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 name="Picture 355" descr="antenna_stylized">
              <a:extLst>
                <a:ext uri="{FF2B5EF4-FFF2-40B4-BE49-F238E27FC236}">
                  <a16:creationId xmlns:a16="http://schemas.microsoft.com/office/drawing/2014/main" id="{2F86F031-FA48-7749-B1F9-4CDA00E8F9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23" name="Right Arrow 22">
            <a:extLst>
              <a:ext uri="{FF2B5EF4-FFF2-40B4-BE49-F238E27FC236}">
                <a16:creationId xmlns:a16="http://schemas.microsoft.com/office/drawing/2014/main" id="{B1311EF0-E697-1843-8374-5B34A06B18D8}"/>
              </a:ext>
            </a:extLst>
          </p:cNvPr>
          <p:cNvSpPr/>
          <p:nvPr/>
        </p:nvSpPr>
        <p:spPr>
          <a:xfrm>
            <a:off x="3701219" y="2373897"/>
            <a:ext cx="1215337" cy="342800"/>
          </a:xfrm>
          <a:prstGeom prst="rightArrow">
            <a:avLst/>
          </a:prstGeom>
          <a:gradFill flip="none" rotWithShape="1">
            <a:gsLst>
              <a:gs pos="0">
                <a:schemeClr val="bg1"/>
              </a:gs>
              <a:gs pos="100000">
                <a:srgbClr val="0000A8"/>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101</a:t>
            </a:fld>
            <a:endParaRPr lang="en-US" dirty="0"/>
          </a:p>
        </p:txBody>
      </p:sp>
      <p:sp>
        <p:nvSpPr>
          <p:cNvPr id="10" name="Title 1">
            <a:extLst>
              <a:ext uri="{FF2B5EF4-FFF2-40B4-BE49-F238E27FC236}">
                <a16:creationId xmlns:a16="http://schemas.microsoft.com/office/drawing/2014/main" id="{F35EEEAD-4869-A944-A582-22F817FC6DE2}"/>
              </a:ext>
            </a:extLst>
          </p:cNvPr>
          <p:cNvSpPr txBox="1">
            <a:spLocks/>
          </p:cNvSpPr>
          <p:nvPr/>
        </p:nvSpPr>
        <p:spPr>
          <a:xfrm>
            <a:off x="838200" y="398813"/>
            <a:ext cx="10515600" cy="8946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a:lstStyle>
          <a:p>
            <a:r>
              <a:rPr lang="en-US" b="0" dirty="0">
                <a:latin typeface="+mn-lt"/>
              </a:rPr>
              <a:t>802.11: authentication, encryption</a:t>
            </a:r>
          </a:p>
        </p:txBody>
      </p:sp>
      <p:sp>
        <p:nvSpPr>
          <p:cNvPr id="26" name="AutoShape 25">
            <a:extLst>
              <a:ext uri="{FF2B5EF4-FFF2-40B4-BE49-F238E27FC236}">
                <a16:creationId xmlns:a16="http://schemas.microsoft.com/office/drawing/2014/main" id="{C35BBC87-D9B9-F84C-A466-A2406EC32F26}"/>
              </a:ext>
            </a:extLst>
          </p:cNvPr>
          <p:cNvSpPr>
            <a:spLocks noChangeAspect="1" noChangeArrowheads="1" noTextEdit="1"/>
          </p:cNvSpPr>
          <p:nvPr/>
        </p:nvSpPr>
        <p:spPr bwMode="auto">
          <a:xfrm>
            <a:off x="5330204" y="1522759"/>
            <a:ext cx="987425" cy="1049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p>
        </p:txBody>
      </p:sp>
      <p:sp>
        <p:nvSpPr>
          <p:cNvPr id="27" name="Line 55">
            <a:extLst>
              <a:ext uri="{FF2B5EF4-FFF2-40B4-BE49-F238E27FC236}">
                <a16:creationId xmlns:a16="http://schemas.microsoft.com/office/drawing/2014/main" id="{92F1E18C-8579-8F43-966D-AC3EAB745401}"/>
              </a:ext>
            </a:extLst>
          </p:cNvPr>
          <p:cNvSpPr>
            <a:spLocks noChangeShapeType="1"/>
          </p:cNvSpPr>
          <p:nvPr/>
        </p:nvSpPr>
        <p:spPr bwMode="auto">
          <a:xfrm>
            <a:off x="5635004" y="2302222"/>
            <a:ext cx="3151187"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29" name="Text Box 57">
            <a:extLst>
              <a:ext uri="{FF2B5EF4-FFF2-40B4-BE49-F238E27FC236}">
                <a16:creationId xmlns:a16="http://schemas.microsoft.com/office/drawing/2014/main" id="{0C5A523A-A420-554B-B07D-85B8A146CD58}"/>
              </a:ext>
            </a:extLst>
          </p:cNvPr>
          <p:cNvSpPr txBox="1">
            <a:spLocks noChangeArrowheads="1"/>
          </p:cNvSpPr>
          <p:nvPr/>
        </p:nvSpPr>
        <p:spPr bwMode="auto">
          <a:xfrm>
            <a:off x="5110162" y="2470565"/>
            <a:ext cx="46679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1" hangingPunct="1"/>
            <a:r>
              <a:rPr lang="en-US" dirty="0">
                <a:solidFill>
                  <a:srgbClr val="CC0000"/>
                </a:solidFill>
                <a:latin typeface="+mn-lt"/>
                <a:cs typeface="Arial" charset="0"/>
              </a:rPr>
              <a:t>AP</a:t>
            </a:r>
            <a:endParaRPr lang="en-US" sz="1600" dirty="0">
              <a:latin typeface="+mn-lt"/>
              <a:cs typeface="Arial" charset="0"/>
            </a:endParaRPr>
          </a:p>
        </p:txBody>
      </p:sp>
      <p:sp>
        <p:nvSpPr>
          <p:cNvPr id="30" name="Text Box 58">
            <a:extLst>
              <a:ext uri="{FF2B5EF4-FFF2-40B4-BE49-F238E27FC236}">
                <a16:creationId xmlns:a16="http://schemas.microsoft.com/office/drawing/2014/main" id="{8348A390-40C5-D743-9256-E62B9A390283}"/>
              </a:ext>
            </a:extLst>
          </p:cNvPr>
          <p:cNvSpPr txBox="1">
            <a:spLocks noChangeArrowheads="1"/>
          </p:cNvSpPr>
          <p:nvPr/>
        </p:nvSpPr>
        <p:spPr bwMode="auto">
          <a:xfrm>
            <a:off x="9021073" y="2012537"/>
            <a:ext cx="2235035" cy="6740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1" hangingPunct="1">
              <a:lnSpc>
                <a:spcPct val="90000"/>
              </a:lnSpc>
            </a:pPr>
            <a:r>
              <a:rPr lang="en-US" sz="2400" dirty="0">
                <a:solidFill>
                  <a:srgbClr val="C00000"/>
                </a:solidFill>
                <a:latin typeface="+mn-lt"/>
                <a:cs typeface="Arial" charset="0"/>
              </a:rPr>
              <a:t>AS</a:t>
            </a:r>
          </a:p>
          <a:p>
            <a:pPr eaLnBrk="1" hangingPunct="1">
              <a:lnSpc>
                <a:spcPct val="90000"/>
              </a:lnSpc>
            </a:pPr>
            <a:r>
              <a:rPr lang="en-US" sz="1800" dirty="0">
                <a:latin typeface="+mn-lt"/>
                <a:cs typeface="Arial" charset="0"/>
              </a:rPr>
              <a:t>Authentication Server</a:t>
            </a:r>
          </a:p>
        </p:txBody>
      </p:sp>
      <p:sp>
        <p:nvSpPr>
          <p:cNvPr id="32" name="Text Box 60">
            <a:extLst>
              <a:ext uri="{FF2B5EF4-FFF2-40B4-BE49-F238E27FC236}">
                <a16:creationId xmlns:a16="http://schemas.microsoft.com/office/drawing/2014/main" id="{0D73F57F-6B10-3546-8408-80AD5CC1E42E}"/>
              </a:ext>
            </a:extLst>
          </p:cNvPr>
          <p:cNvSpPr txBox="1">
            <a:spLocks noChangeArrowheads="1"/>
          </p:cNvSpPr>
          <p:nvPr/>
        </p:nvSpPr>
        <p:spPr bwMode="auto">
          <a:xfrm>
            <a:off x="2611989" y="1792741"/>
            <a:ext cx="1620837"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1" hangingPunct="1"/>
            <a:r>
              <a:rPr lang="en-US" dirty="0">
                <a:solidFill>
                  <a:srgbClr val="C00000"/>
                </a:solidFill>
                <a:latin typeface="Calibri" panose="020F0502020204030204" pitchFamily="34" charset="0"/>
                <a:cs typeface="Calibri" panose="020F0502020204030204" pitchFamily="34" charset="0"/>
              </a:rPr>
              <a:t>mobile</a:t>
            </a:r>
            <a:endParaRPr lang="en-US" sz="1600" dirty="0">
              <a:solidFill>
                <a:srgbClr val="C00000"/>
              </a:solidFill>
              <a:latin typeface="Calibri" panose="020F0502020204030204" pitchFamily="34" charset="0"/>
              <a:cs typeface="Calibri" panose="020F0502020204030204" pitchFamily="34" charset="0"/>
            </a:endParaRPr>
          </a:p>
        </p:txBody>
      </p:sp>
      <p:grpSp>
        <p:nvGrpSpPr>
          <p:cNvPr id="33" name="Group 356">
            <a:extLst>
              <a:ext uri="{FF2B5EF4-FFF2-40B4-BE49-F238E27FC236}">
                <a16:creationId xmlns:a16="http://schemas.microsoft.com/office/drawing/2014/main" id="{CA05B63E-CD52-9F43-8FD2-58EA2FA3850E}"/>
              </a:ext>
            </a:extLst>
          </p:cNvPr>
          <p:cNvGrpSpPr>
            <a:grpSpLocks/>
          </p:cNvGrpSpPr>
          <p:nvPr/>
        </p:nvGrpSpPr>
        <p:grpSpPr bwMode="auto">
          <a:xfrm>
            <a:off x="3215998" y="1581979"/>
            <a:ext cx="804863" cy="852488"/>
            <a:chOff x="313" y="1407"/>
            <a:chExt cx="1152" cy="1104"/>
          </a:xfrm>
        </p:grpSpPr>
        <p:pic>
          <p:nvPicPr>
            <p:cNvPr id="34" name="Picture 354" descr="laptop_stylized_small">
              <a:extLst>
                <a:ext uri="{FF2B5EF4-FFF2-40B4-BE49-F238E27FC236}">
                  <a16:creationId xmlns:a16="http://schemas.microsoft.com/office/drawing/2014/main" id="{AD8B9F8C-F4B8-C845-8FD6-A1828FAA2C5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5" name="Picture 355" descr="antenna_stylized">
              <a:extLst>
                <a:ext uri="{FF2B5EF4-FFF2-40B4-BE49-F238E27FC236}">
                  <a16:creationId xmlns:a16="http://schemas.microsoft.com/office/drawing/2014/main" id="{7BC1A5C0-A129-444E-8FD8-F59E9356087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4" y="140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36" name="Group 361">
            <a:extLst>
              <a:ext uri="{FF2B5EF4-FFF2-40B4-BE49-F238E27FC236}">
                <a16:creationId xmlns:a16="http://schemas.microsoft.com/office/drawing/2014/main" id="{8B78EC52-40E4-1245-B94F-69888562BAC7}"/>
              </a:ext>
            </a:extLst>
          </p:cNvPr>
          <p:cNvGrpSpPr>
            <a:grpSpLocks/>
          </p:cNvGrpSpPr>
          <p:nvPr/>
        </p:nvGrpSpPr>
        <p:grpSpPr bwMode="auto">
          <a:xfrm>
            <a:off x="4963491" y="1848197"/>
            <a:ext cx="965200" cy="693737"/>
            <a:chOff x="2967" y="478"/>
            <a:chExt cx="788" cy="625"/>
          </a:xfrm>
        </p:grpSpPr>
        <p:pic>
          <p:nvPicPr>
            <p:cNvPr id="37" name="Picture 358" descr="access_point_stylized_small">
              <a:extLst>
                <a:ext uri="{FF2B5EF4-FFF2-40B4-BE49-F238E27FC236}">
                  <a16:creationId xmlns:a16="http://schemas.microsoft.com/office/drawing/2014/main" id="{5C100B11-3424-5D4A-A1E6-964F44B05E3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8" name="Picture 360" descr="antenna_radiation_stylized">
              <a:extLst>
                <a:ext uri="{FF2B5EF4-FFF2-40B4-BE49-F238E27FC236}">
                  <a16:creationId xmlns:a16="http://schemas.microsoft.com/office/drawing/2014/main" id="{8BBB252D-D673-DB49-A756-0CCA2DC15FE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39" name="Group 249">
            <a:extLst>
              <a:ext uri="{FF2B5EF4-FFF2-40B4-BE49-F238E27FC236}">
                <a16:creationId xmlns:a16="http://schemas.microsoft.com/office/drawing/2014/main" id="{A47596EB-18A9-3A49-B6A4-593B586DA3FA}"/>
              </a:ext>
            </a:extLst>
          </p:cNvPr>
          <p:cNvGrpSpPr>
            <a:grpSpLocks/>
          </p:cNvGrpSpPr>
          <p:nvPr/>
        </p:nvGrpSpPr>
        <p:grpSpPr bwMode="auto">
          <a:xfrm>
            <a:off x="8544201" y="1913284"/>
            <a:ext cx="466725" cy="793750"/>
            <a:chOff x="4140" y="429"/>
            <a:chExt cx="1425" cy="2396"/>
          </a:xfrm>
        </p:grpSpPr>
        <p:sp>
          <p:nvSpPr>
            <p:cNvPr id="40" name="Freeform 250">
              <a:extLst>
                <a:ext uri="{FF2B5EF4-FFF2-40B4-BE49-F238E27FC236}">
                  <a16:creationId xmlns:a16="http://schemas.microsoft.com/office/drawing/2014/main" id="{59974F3E-84B4-804E-A8A6-4ACEF4DDF13F}"/>
                </a:ext>
              </a:extLst>
            </p:cNvPr>
            <p:cNvSpPr>
              <a:spLocks/>
            </p:cNvSpPr>
            <p:nvPr/>
          </p:nvSpPr>
          <p:spPr bwMode="auto">
            <a:xfrm>
              <a:off x="5268" y="433"/>
              <a:ext cx="283" cy="2286"/>
            </a:xfrm>
            <a:custGeom>
              <a:avLst/>
              <a:gdLst>
                <a:gd name="T0" fmla="*/ 32 w 354"/>
                <a:gd name="T1" fmla="*/ 0 h 2742"/>
                <a:gd name="T2" fmla="*/ 181 w 354"/>
                <a:gd name="T3" fmla="*/ 197 h 2742"/>
                <a:gd name="T4" fmla="*/ 177 w 354"/>
                <a:gd name="T5" fmla="*/ 1521 h 2742"/>
                <a:gd name="T6" fmla="*/ 0 w 354"/>
                <a:gd name="T7" fmla="*/ 1589 h 2742"/>
                <a:gd name="T8" fmla="*/ 32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41" name="Rectangle 251">
              <a:extLst>
                <a:ext uri="{FF2B5EF4-FFF2-40B4-BE49-F238E27FC236}">
                  <a16:creationId xmlns:a16="http://schemas.microsoft.com/office/drawing/2014/main" id="{2A9ABF97-1FFA-A040-B884-1822A4156A13}"/>
                </a:ext>
              </a:extLst>
            </p:cNvPr>
            <p:cNvSpPr>
              <a:spLocks noChangeArrowheads="1"/>
            </p:cNvSpPr>
            <p:nvPr/>
          </p:nvSpPr>
          <p:spPr bwMode="auto">
            <a:xfrm>
              <a:off x="4203" y="429"/>
              <a:ext cx="1052" cy="2286"/>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42" name="Freeform 252">
              <a:extLst>
                <a:ext uri="{FF2B5EF4-FFF2-40B4-BE49-F238E27FC236}">
                  <a16:creationId xmlns:a16="http://schemas.microsoft.com/office/drawing/2014/main" id="{DD453E12-96D2-EF43-873C-79F3EFC7FA1D}"/>
                </a:ext>
              </a:extLst>
            </p:cNvPr>
            <p:cNvSpPr>
              <a:spLocks/>
            </p:cNvSpPr>
            <p:nvPr/>
          </p:nvSpPr>
          <p:spPr bwMode="auto">
            <a:xfrm>
              <a:off x="5321" y="570"/>
              <a:ext cx="169" cy="2115"/>
            </a:xfrm>
            <a:custGeom>
              <a:avLst/>
              <a:gdLst>
                <a:gd name="T0" fmla="*/ 4 w 211"/>
                <a:gd name="T1" fmla="*/ 0 h 2537"/>
                <a:gd name="T2" fmla="*/ 108 w 211"/>
                <a:gd name="T3" fmla="*/ 127 h 2537"/>
                <a:gd name="T4" fmla="*/ 4 w 211"/>
                <a:gd name="T5" fmla="*/ 1449 h 2537"/>
                <a:gd name="T6" fmla="*/ 4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43" name="Freeform 253">
              <a:extLst>
                <a:ext uri="{FF2B5EF4-FFF2-40B4-BE49-F238E27FC236}">
                  <a16:creationId xmlns:a16="http://schemas.microsoft.com/office/drawing/2014/main" id="{BE4C33DA-768F-AA46-B63F-69AB5F9B632A}"/>
                </a:ext>
              </a:extLst>
            </p:cNvPr>
            <p:cNvSpPr>
              <a:spLocks/>
            </p:cNvSpPr>
            <p:nvPr/>
          </p:nvSpPr>
          <p:spPr bwMode="auto">
            <a:xfrm>
              <a:off x="5284" y="1640"/>
              <a:ext cx="263" cy="189"/>
            </a:xfrm>
            <a:custGeom>
              <a:avLst/>
              <a:gdLst>
                <a:gd name="T0" fmla="*/ 2 w 328"/>
                <a:gd name="T1" fmla="*/ 0 h 226"/>
                <a:gd name="T2" fmla="*/ 169 w 328"/>
                <a:gd name="T3" fmla="*/ 74 h 226"/>
                <a:gd name="T4" fmla="*/ 168 w 328"/>
                <a:gd name="T5" fmla="*/ 132 h 226"/>
                <a:gd name="T6" fmla="*/ 0 w 328"/>
                <a:gd name="T7" fmla="*/ 5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44" name="Rectangle 254">
              <a:extLst>
                <a:ext uri="{FF2B5EF4-FFF2-40B4-BE49-F238E27FC236}">
                  <a16:creationId xmlns:a16="http://schemas.microsoft.com/office/drawing/2014/main" id="{AE5A9D75-7837-1D45-9C75-609A0260180B}"/>
                </a:ext>
              </a:extLst>
            </p:cNvPr>
            <p:cNvSpPr>
              <a:spLocks noChangeArrowheads="1"/>
            </p:cNvSpPr>
            <p:nvPr/>
          </p:nvSpPr>
          <p:spPr bwMode="auto">
            <a:xfrm>
              <a:off x="4213" y="693"/>
              <a:ext cx="596" cy="48"/>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nvGrpSpPr>
            <p:cNvPr id="45" name="Group 255">
              <a:extLst>
                <a:ext uri="{FF2B5EF4-FFF2-40B4-BE49-F238E27FC236}">
                  <a16:creationId xmlns:a16="http://schemas.microsoft.com/office/drawing/2014/main" id="{D69029F7-D6A6-6141-BB32-232B800466BD}"/>
                </a:ext>
              </a:extLst>
            </p:cNvPr>
            <p:cNvGrpSpPr>
              <a:grpSpLocks/>
            </p:cNvGrpSpPr>
            <p:nvPr/>
          </p:nvGrpSpPr>
          <p:grpSpPr bwMode="auto">
            <a:xfrm>
              <a:off x="4749" y="668"/>
              <a:ext cx="581" cy="145"/>
              <a:chOff x="614" y="2568"/>
              <a:chExt cx="725" cy="139"/>
            </a:xfrm>
          </p:grpSpPr>
          <p:sp>
            <p:nvSpPr>
              <p:cNvPr id="71" name="AutoShape 256">
                <a:extLst>
                  <a:ext uri="{FF2B5EF4-FFF2-40B4-BE49-F238E27FC236}">
                    <a16:creationId xmlns:a16="http://schemas.microsoft.com/office/drawing/2014/main" id="{737348F0-99B9-2E46-832A-981E574A77EC}"/>
                  </a:ext>
                </a:extLst>
              </p:cNvPr>
              <p:cNvSpPr>
                <a:spLocks noChangeArrowheads="1"/>
              </p:cNvSpPr>
              <p:nvPr/>
            </p:nvSpPr>
            <p:spPr bwMode="auto">
              <a:xfrm>
                <a:off x="616" y="2569"/>
                <a:ext cx="726" cy="138"/>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72" name="AutoShape 257">
                <a:extLst>
                  <a:ext uri="{FF2B5EF4-FFF2-40B4-BE49-F238E27FC236}">
                    <a16:creationId xmlns:a16="http://schemas.microsoft.com/office/drawing/2014/main" id="{C78DB3E8-7243-0343-B0FC-005A7661987C}"/>
                  </a:ext>
                </a:extLst>
              </p:cNvPr>
              <p:cNvSpPr>
                <a:spLocks noChangeArrowheads="1"/>
              </p:cNvSpPr>
              <p:nvPr/>
            </p:nvSpPr>
            <p:spPr bwMode="auto">
              <a:xfrm>
                <a:off x="634" y="2582"/>
                <a:ext cx="689"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46" name="Rectangle 258">
              <a:extLst>
                <a:ext uri="{FF2B5EF4-FFF2-40B4-BE49-F238E27FC236}">
                  <a16:creationId xmlns:a16="http://schemas.microsoft.com/office/drawing/2014/main" id="{C60FA8E8-4FA6-D245-8BEF-B091B3EB88C3}"/>
                </a:ext>
              </a:extLst>
            </p:cNvPr>
            <p:cNvSpPr>
              <a:spLocks noChangeArrowheads="1"/>
            </p:cNvSpPr>
            <p:nvPr/>
          </p:nvSpPr>
          <p:spPr bwMode="auto">
            <a:xfrm>
              <a:off x="4227" y="1018"/>
              <a:ext cx="591" cy="48"/>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nvGrpSpPr>
            <p:cNvPr id="47" name="Group 259">
              <a:extLst>
                <a:ext uri="{FF2B5EF4-FFF2-40B4-BE49-F238E27FC236}">
                  <a16:creationId xmlns:a16="http://schemas.microsoft.com/office/drawing/2014/main" id="{99104A84-297E-E543-B80B-5175A2ACE7F2}"/>
                </a:ext>
              </a:extLst>
            </p:cNvPr>
            <p:cNvGrpSpPr>
              <a:grpSpLocks/>
            </p:cNvGrpSpPr>
            <p:nvPr/>
          </p:nvGrpSpPr>
          <p:grpSpPr bwMode="auto">
            <a:xfrm>
              <a:off x="4747" y="994"/>
              <a:ext cx="581" cy="134"/>
              <a:chOff x="614" y="2568"/>
              <a:chExt cx="725" cy="139"/>
            </a:xfrm>
          </p:grpSpPr>
          <p:sp>
            <p:nvSpPr>
              <p:cNvPr id="69" name="AutoShape 260">
                <a:extLst>
                  <a:ext uri="{FF2B5EF4-FFF2-40B4-BE49-F238E27FC236}">
                    <a16:creationId xmlns:a16="http://schemas.microsoft.com/office/drawing/2014/main" id="{5D65995D-7C80-3241-A96C-59CF1B0A4CB6}"/>
                  </a:ext>
                </a:extLst>
              </p:cNvPr>
              <p:cNvSpPr>
                <a:spLocks noChangeArrowheads="1"/>
              </p:cNvSpPr>
              <p:nvPr/>
            </p:nvSpPr>
            <p:spPr bwMode="auto">
              <a:xfrm>
                <a:off x="613" y="2568"/>
                <a:ext cx="726" cy="139"/>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70" name="AutoShape 261">
                <a:extLst>
                  <a:ext uri="{FF2B5EF4-FFF2-40B4-BE49-F238E27FC236}">
                    <a16:creationId xmlns:a16="http://schemas.microsoft.com/office/drawing/2014/main" id="{3011CF52-9C58-2F4C-A851-D8C582FD3FB9}"/>
                  </a:ext>
                </a:extLst>
              </p:cNvPr>
              <p:cNvSpPr>
                <a:spLocks noChangeArrowheads="1"/>
              </p:cNvSpPr>
              <p:nvPr/>
            </p:nvSpPr>
            <p:spPr bwMode="auto">
              <a:xfrm>
                <a:off x="625" y="2583"/>
                <a:ext cx="696"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48" name="Rectangle 262">
              <a:extLst>
                <a:ext uri="{FF2B5EF4-FFF2-40B4-BE49-F238E27FC236}">
                  <a16:creationId xmlns:a16="http://schemas.microsoft.com/office/drawing/2014/main" id="{2AF7AD2E-B5EB-BC44-8A01-1CAE624873A7}"/>
                </a:ext>
              </a:extLst>
            </p:cNvPr>
            <p:cNvSpPr>
              <a:spLocks noChangeArrowheads="1"/>
            </p:cNvSpPr>
            <p:nvPr/>
          </p:nvSpPr>
          <p:spPr bwMode="auto">
            <a:xfrm>
              <a:off x="4218" y="1359"/>
              <a:ext cx="596" cy="43"/>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49" name="Rectangle 263">
              <a:extLst>
                <a:ext uri="{FF2B5EF4-FFF2-40B4-BE49-F238E27FC236}">
                  <a16:creationId xmlns:a16="http://schemas.microsoft.com/office/drawing/2014/main" id="{06B8150A-C552-6D40-99AC-B57171CF0303}"/>
                </a:ext>
              </a:extLst>
            </p:cNvPr>
            <p:cNvSpPr>
              <a:spLocks noChangeArrowheads="1"/>
            </p:cNvSpPr>
            <p:nvPr/>
          </p:nvSpPr>
          <p:spPr bwMode="auto">
            <a:xfrm>
              <a:off x="4227" y="1656"/>
              <a:ext cx="596" cy="43"/>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nvGrpSpPr>
            <p:cNvPr id="50" name="Group 264">
              <a:extLst>
                <a:ext uri="{FF2B5EF4-FFF2-40B4-BE49-F238E27FC236}">
                  <a16:creationId xmlns:a16="http://schemas.microsoft.com/office/drawing/2014/main" id="{533E13EA-5A91-3F41-ADEF-FA70B388A95F}"/>
                </a:ext>
              </a:extLst>
            </p:cNvPr>
            <p:cNvGrpSpPr>
              <a:grpSpLocks/>
            </p:cNvGrpSpPr>
            <p:nvPr/>
          </p:nvGrpSpPr>
          <p:grpSpPr bwMode="auto">
            <a:xfrm>
              <a:off x="4735" y="1627"/>
              <a:ext cx="582" cy="151"/>
              <a:chOff x="614" y="2568"/>
              <a:chExt cx="725" cy="139"/>
            </a:xfrm>
          </p:grpSpPr>
          <p:sp>
            <p:nvSpPr>
              <p:cNvPr id="67" name="AutoShape 265">
                <a:extLst>
                  <a:ext uri="{FF2B5EF4-FFF2-40B4-BE49-F238E27FC236}">
                    <a16:creationId xmlns:a16="http://schemas.microsoft.com/office/drawing/2014/main" id="{C630860E-2569-B64C-8FFF-461D0324AAC2}"/>
                  </a:ext>
                </a:extLst>
              </p:cNvPr>
              <p:cNvSpPr>
                <a:spLocks noChangeArrowheads="1"/>
              </p:cNvSpPr>
              <p:nvPr/>
            </p:nvSpPr>
            <p:spPr bwMode="auto">
              <a:xfrm>
                <a:off x="615" y="2568"/>
                <a:ext cx="725" cy="141"/>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68" name="AutoShape 266">
                <a:extLst>
                  <a:ext uri="{FF2B5EF4-FFF2-40B4-BE49-F238E27FC236}">
                    <a16:creationId xmlns:a16="http://schemas.microsoft.com/office/drawing/2014/main" id="{537D98BB-63F8-FF42-BA15-58883102E1DE}"/>
                  </a:ext>
                </a:extLst>
              </p:cNvPr>
              <p:cNvSpPr>
                <a:spLocks noChangeArrowheads="1"/>
              </p:cNvSpPr>
              <p:nvPr/>
            </p:nvSpPr>
            <p:spPr bwMode="auto">
              <a:xfrm>
                <a:off x="628" y="2581"/>
                <a:ext cx="694" cy="110"/>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51" name="Freeform 267">
              <a:extLst>
                <a:ext uri="{FF2B5EF4-FFF2-40B4-BE49-F238E27FC236}">
                  <a16:creationId xmlns:a16="http://schemas.microsoft.com/office/drawing/2014/main" id="{F99D92D7-30E6-4D43-959F-2B61667B8057}"/>
                </a:ext>
              </a:extLst>
            </p:cNvPr>
            <p:cNvSpPr>
              <a:spLocks/>
            </p:cNvSpPr>
            <p:nvPr/>
          </p:nvSpPr>
          <p:spPr bwMode="auto">
            <a:xfrm>
              <a:off x="5288" y="1354"/>
              <a:ext cx="263" cy="188"/>
            </a:xfrm>
            <a:custGeom>
              <a:avLst/>
              <a:gdLst>
                <a:gd name="T0" fmla="*/ 2 w 328"/>
                <a:gd name="T1" fmla="*/ 0 h 226"/>
                <a:gd name="T2" fmla="*/ 169 w 328"/>
                <a:gd name="T3" fmla="*/ 73 h 226"/>
                <a:gd name="T4" fmla="*/ 168 w 328"/>
                <a:gd name="T5" fmla="*/ 130 h 226"/>
                <a:gd name="T6" fmla="*/ 0 w 328"/>
                <a:gd name="T7" fmla="*/ 57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grpSp>
          <p:nvGrpSpPr>
            <p:cNvPr id="53" name="Group 268">
              <a:extLst>
                <a:ext uri="{FF2B5EF4-FFF2-40B4-BE49-F238E27FC236}">
                  <a16:creationId xmlns:a16="http://schemas.microsoft.com/office/drawing/2014/main" id="{C48B885B-279E-B848-A3F7-1B3DA8E04CBF}"/>
                </a:ext>
              </a:extLst>
            </p:cNvPr>
            <p:cNvGrpSpPr>
              <a:grpSpLocks/>
            </p:cNvGrpSpPr>
            <p:nvPr/>
          </p:nvGrpSpPr>
          <p:grpSpPr bwMode="auto">
            <a:xfrm>
              <a:off x="4739" y="1327"/>
              <a:ext cx="582" cy="139"/>
              <a:chOff x="614" y="2568"/>
              <a:chExt cx="725" cy="139"/>
            </a:xfrm>
          </p:grpSpPr>
          <p:sp>
            <p:nvSpPr>
              <p:cNvPr id="65" name="AutoShape 269">
                <a:extLst>
                  <a:ext uri="{FF2B5EF4-FFF2-40B4-BE49-F238E27FC236}">
                    <a16:creationId xmlns:a16="http://schemas.microsoft.com/office/drawing/2014/main" id="{F7C2CCDF-81FE-4840-9DC3-3CDE37023E67}"/>
                  </a:ext>
                </a:extLst>
              </p:cNvPr>
              <p:cNvSpPr>
                <a:spLocks noChangeArrowheads="1"/>
              </p:cNvSpPr>
              <p:nvPr/>
            </p:nvSpPr>
            <p:spPr bwMode="auto">
              <a:xfrm>
                <a:off x="617" y="2566"/>
                <a:ext cx="725" cy="139"/>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66" name="AutoShape 270">
                <a:extLst>
                  <a:ext uri="{FF2B5EF4-FFF2-40B4-BE49-F238E27FC236}">
                    <a16:creationId xmlns:a16="http://schemas.microsoft.com/office/drawing/2014/main" id="{DE9E0A46-A0D3-614B-BEDB-F4C8F0F113B0}"/>
                  </a:ext>
                </a:extLst>
              </p:cNvPr>
              <p:cNvSpPr>
                <a:spLocks noChangeArrowheads="1"/>
              </p:cNvSpPr>
              <p:nvPr/>
            </p:nvSpPr>
            <p:spPr bwMode="auto">
              <a:xfrm>
                <a:off x="635" y="2585"/>
                <a:ext cx="688" cy="105"/>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54" name="Rectangle 271">
              <a:extLst>
                <a:ext uri="{FF2B5EF4-FFF2-40B4-BE49-F238E27FC236}">
                  <a16:creationId xmlns:a16="http://schemas.microsoft.com/office/drawing/2014/main" id="{92B2A7AD-A286-B44A-B190-D511BA9D5C7F}"/>
                </a:ext>
              </a:extLst>
            </p:cNvPr>
            <p:cNvSpPr>
              <a:spLocks noChangeArrowheads="1"/>
            </p:cNvSpPr>
            <p:nvPr/>
          </p:nvSpPr>
          <p:spPr bwMode="auto">
            <a:xfrm>
              <a:off x="5250" y="429"/>
              <a:ext cx="68" cy="2291"/>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55" name="Freeform 272">
              <a:extLst>
                <a:ext uri="{FF2B5EF4-FFF2-40B4-BE49-F238E27FC236}">
                  <a16:creationId xmlns:a16="http://schemas.microsoft.com/office/drawing/2014/main" id="{83F49987-E7DA-EA4B-98A7-A006254F1433}"/>
                </a:ext>
              </a:extLst>
            </p:cNvPr>
            <p:cNvSpPr>
              <a:spLocks/>
            </p:cNvSpPr>
            <p:nvPr/>
          </p:nvSpPr>
          <p:spPr bwMode="auto">
            <a:xfrm>
              <a:off x="5312" y="1007"/>
              <a:ext cx="237" cy="213"/>
            </a:xfrm>
            <a:custGeom>
              <a:avLst/>
              <a:gdLst>
                <a:gd name="T0" fmla="*/ 2 w 296"/>
                <a:gd name="T1" fmla="*/ 0 h 256"/>
                <a:gd name="T2" fmla="*/ 150 w 296"/>
                <a:gd name="T3" fmla="*/ 83 h 256"/>
                <a:gd name="T4" fmla="*/ 152 w 296"/>
                <a:gd name="T5" fmla="*/ 147 h 256"/>
                <a:gd name="T6" fmla="*/ 0 w 296"/>
                <a:gd name="T7" fmla="*/ 57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56" name="Freeform 273">
              <a:extLst>
                <a:ext uri="{FF2B5EF4-FFF2-40B4-BE49-F238E27FC236}">
                  <a16:creationId xmlns:a16="http://schemas.microsoft.com/office/drawing/2014/main" id="{FB323DA1-60D1-1445-AE4E-1814FDB2F791}"/>
                </a:ext>
              </a:extLst>
            </p:cNvPr>
            <p:cNvSpPr>
              <a:spLocks/>
            </p:cNvSpPr>
            <p:nvPr/>
          </p:nvSpPr>
          <p:spPr bwMode="auto">
            <a:xfrm>
              <a:off x="5315" y="680"/>
              <a:ext cx="244" cy="240"/>
            </a:xfrm>
            <a:custGeom>
              <a:avLst/>
              <a:gdLst>
                <a:gd name="T0" fmla="*/ 0 w 304"/>
                <a:gd name="T1" fmla="*/ 0 h 288"/>
                <a:gd name="T2" fmla="*/ 157 w 304"/>
                <a:gd name="T3" fmla="*/ 95 h 288"/>
                <a:gd name="T4" fmla="*/ 147 w 304"/>
                <a:gd name="T5" fmla="*/ 167 h 288"/>
                <a:gd name="T6" fmla="*/ 4 w 304"/>
                <a:gd name="T7" fmla="*/ 72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57" name="Oval 274">
              <a:extLst>
                <a:ext uri="{FF2B5EF4-FFF2-40B4-BE49-F238E27FC236}">
                  <a16:creationId xmlns:a16="http://schemas.microsoft.com/office/drawing/2014/main" id="{19CBD79D-D76B-A54D-843F-CB09AA0CC02D}"/>
                </a:ext>
              </a:extLst>
            </p:cNvPr>
            <p:cNvSpPr>
              <a:spLocks noChangeArrowheads="1"/>
            </p:cNvSpPr>
            <p:nvPr/>
          </p:nvSpPr>
          <p:spPr bwMode="auto">
            <a:xfrm>
              <a:off x="5517" y="2614"/>
              <a:ext cx="48" cy="91"/>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58" name="Freeform 275">
              <a:extLst>
                <a:ext uri="{FF2B5EF4-FFF2-40B4-BE49-F238E27FC236}">
                  <a16:creationId xmlns:a16="http://schemas.microsoft.com/office/drawing/2014/main" id="{37D5240F-C231-B649-B9E2-07C54561866C}"/>
                </a:ext>
              </a:extLst>
            </p:cNvPr>
            <p:cNvSpPr>
              <a:spLocks/>
            </p:cNvSpPr>
            <p:nvPr/>
          </p:nvSpPr>
          <p:spPr bwMode="auto">
            <a:xfrm>
              <a:off x="5302" y="2614"/>
              <a:ext cx="245" cy="200"/>
            </a:xfrm>
            <a:custGeom>
              <a:avLst/>
              <a:gdLst>
                <a:gd name="T0" fmla="*/ 0 w 306"/>
                <a:gd name="T1" fmla="*/ 61 h 240"/>
                <a:gd name="T2" fmla="*/ 2 w 306"/>
                <a:gd name="T3" fmla="*/ 139 h 240"/>
                <a:gd name="T4" fmla="*/ 157 w 306"/>
                <a:gd name="T5" fmla="*/ 64 h 240"/>
                <a:gd name="T6" fmla="*/ 154 w 306"/>
                <a:gd name="T7" fmla="*/ 0 h 240"/>
                <a:gd name="T8" fmla="*/ 0 w 306"/>
                <a:gd name="T9" fmla="*/ 61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59" name="AutoShape 276">
              <a:extLst>
                <a:ext uri="{FF2B5EF4-FFF2-40B4-BE49-F238E27FC236}">
                  <a16:creationId xmlns:a16="http://schemas.microsoft.com/office/drawing/2014/main" id="{5856FEE0-7217-C546-B10E-4F2687344AE7}"/>
                </a:ext>
              </a:extLst>
            </p:cNvPr>
            <p:cNvSpPr>
              <a:spLocks noChangeArrowheads="1"/>
            </p:cNvSpPr>
            <p:nvPr/>
          </p:nvSpPr>
          <p:spPr bwMode="auto">
            <a:xfrm>
              <a:off x="4140" y="2681"/>
              <a:ext cx="1202" cy="144"/>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60" name="AutoShape 277">
              <a:extLst>
                <a:ext uri="{FF2B5EF4-FFF2-40B4-BE49-F238E27FC236}">
                  <a16:creationId xmlns:a16="http://schemas.microsoft.com/office/drawing/2014/main" id="{7CF47AD8-6FA3-EC4A-81BB-D4BDF82FF868}"/>
                </a:ext>
              </a:extLst>
            </p:cNvPr>
            <p:cNvSpPr>
              <a:spLocks noChangeArrowheads="1"/>
            </p:cNvSpPr>
            <p:nvPr/>
          </p:nvSpPr>
          <p:spPr bwMode="auto">
            <a:xfrm>
              <a:off x="4203" y="2710"/>
              <a:ext cx="1076" cy="81"/>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61" name="Oval 278">
              <a:extLst>
                <a:ext uri="{FF2B5EF4-FFF2-40B4-BE49-F238E27FC236}">
                  <a16:creationId xmlns:a16="http://schemas.microsoft.com/office/drawing/2014/main" id="{16DD064D-9DAA-7C41-B25C-A82D91C8823F}"/>
                </a:ext>
              </a:extLst>
            </p:cNvPr>
            <p:cNvSpPr>
              <a:spLocks noChangeArrowheads="1"/>
            </p:cNvSpPr>
            <p:nvPr/>
          </p:nvSpPr>
          <p:spPr bwMode="auto">
            <a:xfrm>
              <a:off x="4305" y="2384"/>
              <a:ext cx="160" cy="144"/>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62" name="Oval 279">
              <a:extLst>
                <a:ext uri="{FF2B5EF4-FFF2-40B4-BE49-F238E27FC236}">
                  <a16:creationId xmlns:a16="http://schemas.microsoft.com/office/drawing/2014/main" id="{3A4E91ED-E53C-4F46-B869-5EE63341E69A}"/>
                </a:ext>
              </a:extLst>
            </p:cNvPr>
            <p:cNvSpPr>
              <a:spLocks noChangeArrowheads="1"/>
            </p:cNvSpPr>
            <p:nvPr/>
          </p:nvSpPr>
          <p:spPr bwMode="auto">
            <a:xfrm>
              <a:off x="4484" y="2384"/>
              <a:ext cx="160" cy="144"/>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dirty="0">
                <a:solidFill>
                  <a:srgbClr val="FF0000"/>
                </a:solidFill>
                <a:cs typeface="Arial" charset="0"/>
              </a:endParaRPr>
            </a:p>
          </p:txBody>
        </p:sp>
        <p:sp>
          <p:nvSpPr>
            <p:cNvPr id="63" name="Oval 280">
              <a:extLst>
                <a:ext uri="{FF2B5EF4-FFF2-40B4-BE49-F238E27FC236}">
                  <a16:creationId xmlns:a16="http://schemas.microsoft.com/office/drawing/2014/main" id="{61A76EFE-8475-4549-8D40-279CC1F6DEED}"/>
                </a:ext>
              </a:extLst>
            </p:cNvPr>
            <p:cNvSpPr>
              <a:spLocks noChangeArrowheads="1"/>
            </p:cNvSpPr>
            <p:nvPr/>
          </p:nvSpPr>
          <p:spPr bwMode="auto">
            <a:xfrm>
              <a:off x="4663" y="2379"/>
              <a:ext cx="155" cy="144"/>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64" name="Rectangle 281">
              <a:extLst>
                <a:ext uri="{FF2B5EF4-FFF2-40B4-BE49-F238E27FC236}">
                  <a16:creationId xmlns:a16="http://schemas.microsoft.com/office/drawing/2014/main" id="{A4BC8BDA-9FFB-4F48-9FCF-402BAA6433A3}"/>
                </a:ext>
              </a:extLst>
            </p:cNvPr>
            <p:cNvSpPr>
              <a:spLocks noChangeArrowheads="1"/>
            </p:cNvSpPr>
            <p:nvPr/>
          </p:nvSpPr>
          <p:spPr bwMode="auto">
            <a:xfrm>
              <a:off x="5061" y="1838"/>
              <a:ext cx="87" cy="757"/>
            </a:xfrm>
            <a:prstGeom prst="rect">
              <a:avLst/>
            </a:prstGeom>
            <a:solidFill>
              <a:srgbClr val="292929"/>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grpSp>
        <p:nvGrpSpPr>
          <p:cNvPr id="73" name="Group 26">
            <a:extLst>
              <a:ext uri="{FF2B5EF4-FFF2-40B4-BE49-F238E27FC236}">
                <a16:creationId xmlns:a16="http://schemas.microsoft.com/office/drawing/2014/main" id="{F66578CA-D572-B14B-8BD7-F68422DA2AEB}"/>
              </a:ext>
            </a:extLst>
          </p:cNvPr>
          <p:cNvGrpSpPr>
            <a:grpSpLocks/>
          </p:cNvGrpSpPr>
          <p:nvPr/>
        </p:nvGrpSpPr>
        <p:grpSpPr bwMode="auto">
          <a:xfrm>
            <a:off x="6556766" y="1630020"/>
            <a:ext cx="1887846" cy="1341538"/>
            <a:chOff x="3656" y="1392"/>
            <a:chExt cx="1523" cy="1110"/>
          </a:xfrm>
        </p:grpSpPr>
        <p:sp>
          <p:nvSpPr>
            <p:cNvPr id="74" name="Freeform 27">
              <a:extLst>
                <a:ext uri="{FF2B5EF4-FFF2-40B4-BE49-F238E27FC236}">
                  <a16:creationId xmlns:a16="http://schemas.microsoft.com/office/drawing/2014/main" id="{F9D18517-4267-5A4D-975E-4CFF0D3DA8A9}"/>
                </a:ext>
              </a:extLst>
            </p:cNvPr>
            <p:cNvSpPr>
              <a:spLocks/>
            </p:cNvSpPr>
            <p:nvPr/>
          </p:nvSpPr>
          <p:spPr bwMode="auto">
            <a:xfrm>
              <a:off x="3656" y="1392"/>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9AE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75" name="Text Box 28">
              <a:extLst>
                <a:ext uri="{FF2B5EF4-FFF2-40B4-BE49-F238E27FC236}">
                  <a16:creationId xmlns:a16="http://schemas.microsoft.com/office/drawing/2014/main" id="{B45C6A19-6E94-B540-ADFE-696C337D4540}"/>
                </a:ext>
              </a:extLst>
            </p:cNvPr>
            <p:cNvSpPr txBox="1">
              <a:spLocks noChangeArrowheads="1"/>
            </p:cNvSpPr>
            <p:nvPr/>
          </p:nvSpPr>
          <p:spPr bwMode="auto">
            <a:xfrm>
              <a:off x="4010" y="1995"/>
              <a:ext cx="1169" cy="2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mn-lt"/>
                  <a:cs typeface="Arial" charset="0"/>
                </a:rPr>
                <a:t>wired network</a:t>
              </a:r>
            </a:p>
          </p:txBody>
        </p:sp>
      </p:grpSp>
      <p:cxnSp>
        <p:nvCxnSpPr>
          <p:cNvPr id="4" name="Straight Arrow Connector 3">
            <a:extLst>
              <a:ext uri="{FF2B5EF4-FFF2-40B4-BE49-F238E27FC236}">
                <a16:creationId xmlns:a16="http://schemas.microsoft.com/office/drawing/2014/main" id="{73C438E4-AFD0-474E-A662-C3F7C98384D4}"/>
              </a:ext>
            </a:extLst>
          </p:cNvPr>
          <p:cNvCxnSpPr/>
          <p:nvPr/>
        </p:nvCxnSpPr>
        <p:spPr>
          <a:xfrm>
            <a:off x="3525078" y="3286539"/>
            <a:ext cx="1881809" cy="0"/>
          </a:xfrm>
          <a:prstGeom prst="straightConnector1">
            <a:avLst/>
          </a:prstGeom>
          <a:ln w="3810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94B14450-DC99-C249-AFF7-8057A5F79027}"/>
              </a:ext>
            </a:extLst>
          </p:cNvPr>
          <p:cNvGrpSpPr/>
          <p:nvPr/>
        </p:nvGrpSpPr>
        <p:grpSpPr>
          <a:xfrm>
            <a:off x="4386470" y="3074505"/>
            <a:ext cx="357808" cy="400110"/>
            <a:chOff x="8680174" y="4002157"/>
            <a:chExt cx="357808" cy="400110"/>
          </a:xfrm>
        </p:grpSpPr>
        <p:sp>
          <p:nvSpPr>
            <p:cNvPr id="8" name="Oval 7">
              <a:extLst>
                <a:ext uri="{FF2B5EF4-FFF2-40B4-BE49-F238E27FC236}">
                  <a16:creationId xmlns:a16="http://schemas.microsoft.com/office/drawing/2014/main" id="{F6859D34-BDB9-EF49-BBA3-BA687AEC2099}"/>
                </a:ext>
              </a:extLst>
            </p:cNvPr>
            <p:cNvSpPr/>
            <p:nvPr/>
          </p:nvSpPr>
          <p:spPr>
            <a:xfrm>
              <a:off x="8680174" y="4028662"/>
              <a:ext cx="357808" cy="357808"/>
            </a:xfrm>
            <a:prstGeom prst="ellipse">
              <a:avLst/>
            </a:prstGeom>
            <a:solidFill>
              <a:schemeClr val="bg1"/>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7EE9CAA5-F337-5F49-B1D9-34CA793C06F1}"/>
                </a:ext>
              </a:extLst>
            </p:cNvPr>
            <p:cNvSpPr txBox="1"/>
            <p:nvPr/>
          </p:nvSpPr>
          <p:spPr>
            <a:xfrm>
              <a:off x="8693426" y="4002157"/>
              <a:ext cx="314510" cy="400110"/>
            </a:xfrm>
            <a:prstGeom prst="rect">
              <a:avLst/>
            </a:prstGeom>
            <a:noFill/>
          </p:spPr>
          <p:txBody>
            <a:bodyPr wrap="none" rtlCol="0">
              <a:spAutoFit/>
            </a:bodyPr>
            <a:lstStyle/>
            <a:p>
              <a:r>
                <a:rPr lang="en-US" sz="2000" dirty="0">
                  <a:solidFill>
                    <a:srgbClr val="C00000"/>
                  </a:solidFill>
                </a:rPr>
                <a:t>1</a:t>
              </a:r>
            </a:p>
          </p:txBody>
        </p:sp>
      </p:grpSp>
      <p:sp>
        <p:nvSpPr>
          <p:cNvPr id="21" name="TextBox 20">
            <a:extLst>
              <a:ext uri="{FF2B5EF4-FFF2-40B4-BE49-F238E27FC236}">
                <a16:creationId xmlns:a16="http://schemas.microsoft.com/office/drawing/2014/main" id="{7E2F8A36-412E-DA43-B35F-8005D9D9DA46}"/>
              </a:ext>
            </a:extLst>
          </p:cNvPr>
          <p:cNvSpPr txBox="1"/>
          <p:nvPr/>
        </p:nvSpPr>
        <p:spPr>
          <a:xfrm>
            <a:off x="1311967" y="2941983"/>
            <a:ext cx="2872389" cy="338554"/>
          </a:xfrm>
          <a:prstGeom prst="rect">
            <a:avLst/>
          </a:prstGeom>
          <a:noFill/>
        </p:spPr>
        <p:txBody>
          <a:bodyPr wrap="none" rtlCol="0">
            <a:spAutoFit/>
          </a:bodyPr>
          <a:lstStyle/>
          <a:p>
            <a:r>
              <a:rPr lang="en-US" sz="1600" dirty="0">
                <a:solidFill>
                  <a:srgbClr val="C00000"/>
                </a:solidFill>
              </a:rPr>
              <a:t>discovery of security capabilities</a:t>
            </a:r>
          </a:p>
        </p:txBody>
      </p:sp>
      <p:grpSp>
        <p:nvGrpSpPr>
          <p:cNvPr id="31" name="Group 30">
            <a:extLst>
              <a:ext uri="{FF2B5EF4-FFF2-40B4-BE49-F238E27FC236}">
                <a16:creationId xmlns:a16="http://schemas.microsoft.com/office/drawing/2014/main" id="{24CED20D-9536-604B-940B-6A4866B0C05D}"/>
              </a:ext>
            </a:extLst>
          </p:cNvPr>
          <p:cNvGrpSpPr/>
          <p:nvPr/>
        </p:nvGrpSpPr>
        <p:grpSpPr>
          <a:xfrm>
            <a:off x="3597965" y="3405808"/>
            <a:ext cx="5387009" cy="530087"/>
            <a:chOff x="3597965" y="3379304"/>
            <a:chExt cx="5387009" cy="530087"/>
          </a:xfrm>
        </p:grpSpPr>
        <p:cxnSp>
          <p:nvCxnSpPr>
            <p:cNvPr id="79" name="Straight Arrow Connector 78">
              <a:extLst>
                <a:ext uri="{FF2B5EF4-FFF2-40B4-BE49-F238E27FC236}">
                  <a16:creationId xmlns:a16="http://schemas.microsoft.com/office/drawing/2014/main" id="{0A1ACB18-942C-6841-A5C1-938ED5AABD0A}"/>
                </a:ext>
              </a:extLst>
            </p:cNvPr>
            <p:cNvCxnSpPr>
              <a:cxnSpLocks/>
            </p:cNvCxnSpPr>
            <p:nvPr/>
          </p:nvCxnSpPr>
          <p:spPr>
            <a:xfrm>
              <a:off x="3597965" y="3637722"/>
              <a:ext cx="5387009" cy="0"/>
            </a:xfrm>
            <a:prstGeom prst="straightConnector1">
              <a:avLst/>
            </a:prstGeom>
            <a:ln w="3810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047F9CD7-9A48-B845-85E6-3B9E5638C641}"/>
                </a:ext>
              </a:extLst>
            </p:cNvPr>
            <p:cNvGrpSpPr/>
            <p:nvPr/>
          </p:nvGrpSpPr>
          <p:grpSpPr>
            <a:xfrm>
              <a:off x="5155096" y="3379304"/>
              <a:ext cx="649357" cy="530087"/>
              <a:chOff x="6175513" y="3405809"/>
              <a:chExt cx="649357" cy="530087"/>
            </a:xfrm>
          </p:grpSpPr>
          <p:sp>
            <p:nvSpPr>
              <p:cNvPr id="5" name="Oval 4">
                <a:extLst>
                  <a:ext uri="{FF2B5EF4-FFF2-40B4-BE49-F238E27FC236}">
                    <a16:creationId xmlns:a16="http://schemas.microsoft.com/office/drawing/2014/main" id="{E0A8B836-43D8-E04D-BE22-800D30E10A33}"/>
                  </a:ext>
                </a:extLst>
              </p:cNvPr>
              <p:cNvSpPr/>
              <p:nvPr/>
            </p:nvSpPr>
            <p:spPr>
              <a:xfrm>
                <a:off x="6215270" y="3405809"/>
                <a:ext cx="516835" cy="516835"/>
              </a:xfrm>
              <a:prstGeom prst="ellipse">
                <a:avLst/>
              </a:prstGeom>
              <a:solidFill>
                <a:schemeClr val="bg1"/>
              </a:solidFill>
              <a:ln w="317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87409B72-82B8-D04C-9FCF-1D8BDB58913D}"/>
                  </a:ext>
                </a:extLst>
              </p:cNvPr>
              <p:cNvSpPr/>
              <p:nvPr/>
            </p:nvSpPr>
            <p:spPr>
              <a:xfrm>
                <a:off x="6175513" y="3697357"/>
                <a:ext cx="649357" cy="2385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76" name="Group 75">
            <a:extLst>
              <a:ext uri="{FF2B5EF4-FFF2-40B4-BE49-F238E27FC236}">
                <a16:creationId xmlns:a16="http://schemas.microsoft.com/office/drawing/2014/main" id="{4FEBFC8F-8B16-BA43-BB83-DF83F014E13C}"/>
              </a:ext>
            </a:extLst>
          </p:cNvPr>
          <p:cNvGrpSpPr/>
          <p:nvPr/>
        </p:nvGrpSpPr>
        <p:grpSpPr>
          <a:xfrm>
            <a:off x="4128052" y="3452192"/>
            <a:ext cx="357808" cy="400110"/>
            <a:chOff x="8680174" y="4002157"/>
            <a:chExt cx="357808" cy="400110"/>
          </a:xfrm>
        </p:grpSpPr>
        <p:sp>
          <p:nvSpPr>
            <p:cNvPr id="77" name="Oval 76">
              <a:extLst>
                <a:ext uri="{FF2B5EF4-FFF2-40B4-BE49-F238E27FC236}">
                  <a16:creationId xmlns:a16="http://schemas.microsoft.com/office/drawing/2014/main" id="{1F987A2B-5CB5-E240-8DED-EF895CCBB632}"/>
                </a:ext>
              </a:extLst>
            </p:cNvPr>
            <p:cNvSpPr/>
            <p:nvPr/>
          </p:nvSpPr>
          <p:spPr>
            <a:xfrm>
              <a:off x="8680174" y="4028662"/>
              <a:ext cx="357808" cy="357808"/>
            </a:xfrm>
            <a:prstGeom prst="ellipse">
              <a:avLst/>
            </a:prstGeom>
            <a:solidFill>
              <a:schemeClr val="bg1"/>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TextBox 77">
              <a:extLst>
                <a:ext uri="{FF2B5EF4-FFF2-40B4-BE49-F238E27FC236}">
                  <a16:creationId xmlns:a16="http://schemas.microsoft.com/office/drawing/2014/main" id="{31F5D53D-68AF-B040-A823-A780224E9CAE}"/>
                </a:ext>
              </a:extLst>
            </p:cNvPr>
            <p:cNvSpPr txBox="1"/>
            <p:nvPr/>
          </p:nvSpPr>
          <p:spPr>
            <a:xfrm>
              <a:off x="8706678" y="4002157"/>
              <a:ext cx="314510" cy="400110"/>
            </a:xfrm>
            <a:prstGeom prst="rect">
              <a:avLst/>
            </a:prstGeom>
            <a:noFill/>
          </p:spPr>
          <p:txBody>
            <a:bodyPr wrap="none" rtlCol="0">
              <a:spAutoFit/>
            </a:bodyPr>
            <a:lstStyle/>
            <a:p>
              <a:r>
                <a:rPr lang="en-US" sz="2000" dirty="0">
                  <a:solidFill>
                    <a:srgbClr val="C00000"/>
                  </a:solidFill>
                </a:rPr>
                <a:t>2</a:t>
              </a:r>
            </a:p>
          </p:txBody>
        </p:sp>
      </p:grpSp>
      <p:sp>
        <p:nvSpPr>
          <p:cNvPr id="83" name="TextBox 82">
            <a:extLst>
              <a:ext uri="{FF2B5EF4-FFF2-40B4-BE49-F238E27FC236}">
                <a16:creationId xmlns:a16="http://schemas.microsoft.com/office/drawing/2014/main" id="{59765673-67F3-2843-8E34-43EBF54EB057}"/>
              </a:ext>
            </a:extLst>
          </p:cNvPr>
          <p:cNvSpPr txBox="1"/>
          <p:nvPr/>
        </p:nvSpPr>
        <p:spPr>
          <a:xfrm>
            <a:off x="881271" y="3346173"/>
            <a:ext cx="3311356" cy="338554"/>
          </a:xfrm>
          <a:prstGeom prst="rect">
            <a:avLst/>
          </a:prstGeom>
          <a:noFill/>
        </p:spPr>
        <p:txBody>
          <a:bodyPr wrap="none" rtlCol="0">
            <a:spAutoFit/>
          </a:bodyPr>
          <a:lstStyle/>
          <a:p>
            <a:r>
              <a:rPr lang="en-US" sz="1600" dirty="0">
                <a:solidFill>
                  <a:srgbClr val="C00000"/>
                </a:solidFill>
              </a:rPr>
              <a:t>mutual authentication, key derivation</a:t>
            </a:r>
          </a:p>
        </p:txBody>
      </p:sp>
      <p:grpSp>
        <p:nvGrpSpPr>
          <p:cNvPr id="25" name="Group 24">
            <a:extLst>
              <a:ext uri="{FF2B5EF4-FFF2-40B4-BE49-F238E27FC236}">
                <a16:creationId xmlns:a16="http://schemas.microsoft.com/office/drawing/2014/main" id="{D9FEDA11-FEB3-134B-8FDF-1ABD944FC187}"/>
              </a:ext>
            </a:extLst>
          </p:cNvPr>
          <p:cNvGrpSpPr/>
          <p:nvPr/>
        </p:nvGrpSpPr>
        <p:grpSpPr>
          <a:xfrm>
            <a:off x="954161" y="3770244"/>
            <a:ext cx="10906534" cy="1984127"/>
            <a:chOff x="954161" y="3770244"/>
            <a:chExt cx="10906534" cy="1984127"/>
          </a:xfrm>
        </p:grpSpPr>
        <p:grpSp>
          <p:nvGrpSpPr>
            <p:cNvPr id="80" name="Group 79">
              <a:extLst>
                <a:ext uri="{FF2B5EF4-FFF2-40B4-BE49-F238E27FC236}">
                  <a16:creationId xmlns:a16="http://schemas.microsoft.com/office/drawing/2014/main" id="{43A8DBCA-22E5-6642-A2C0-D4C9BAC4FD14}"/>
                </a:ext>
              </a:extLst>
            </p:cNvPr>
            <p:cNvGrpSpPr/>
            <p:nvPr/>
          </p:nvGrpSpPr>
          <p:grpSpPr>
            <a:xfrm>
              <a:off x="954161" y="4545497"/>
              <a:ext cx="357808" cy="400110"/>
              <a:chOff x="8680174" y="4002157"/>
              <a:chExt cx="357808" cy="400110"/>
            </a:xfrm>
          </p:grpSpPr>
          <p:sp>
            <p:nvSpPr>
              <p:cNvPr id="81" name="Oval 80">
                <a:extLst>
                  <a:ext uri="{FF2B5EF4-FFF2-40B4-BE49-F238E27FC236}">
                    <a16:creationId xmlns:a16="http://schemas.microsoft.com/office/drawing/2014/main" id="{C21056AA-ECEE-274B-A798-8C339D997AED}"/>
                  </a:ext>
                </a:extLst>
              </p:cNvPr>
              <p:cNvSpPr/>
              <p:nvPr/>
            </p:nvSpPr>
            <p:spPr>
              <a:xfrm>
                <a:off x="8680174" y="4028662"/>
                <a:ext cx="357808" cy="357808"/>
              </a:xfrm>
              <a:prstGeom prst="ellipse">
                <a:avLst/>
              </a:prstGeom>
              <a:solidFill>
                <a:schemeClr val="bg1"/>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TextBox 81">
                <a:extLst>
                  <a:ext uri="{FF2B5EF4-FFF2-40B4-BE49-F238E27FC236}">
                    <a16:creationId xmlns:a16="http://schemas.microsoft.com/office/drawing/2014/main" id="{553890B6-10A7-944C-ACE4-B0C968AC8D70}"/>
                  </a:ext>
                </a:extLst>
              </p:cNvPr>
              <p:cNvSpPr txBox="1"/>
              <p:nvPr/>
            </p:nvSpPr>
            <p:spPr>
              <a:xfrm>
                <a:off x="8706678" y="4002157"/>
                <a:ext cx="314510" cy="400110"/>
              </a:xfrm>
              <a:prstGeom prst="rect">
                <a:avLst/>
              </a:prstGeom>
              <a:noFill/>
            </p:spPr>
            <p:txBody>
              <a:bodyPr wrap="none" rtlCol="0">
                <a:spAutoFit/>
              </a:bodyPr>
              <a:lstStyle/>
              <a:p>
                <a:r>
                  <a:rPr lang="en-US" sz="2000" dirty="0">
                    <a:solidFill>
                      <a:srgbClr val="C00000"/>
                    </a:solidFill>
                  </a:rPr>
                  <a:t>3</a:t>
                </a:r>
              </a:p>
            </p:txBody>
          </p:sp>
        </p:grpSp>
        <p:cxnSp>
          <p:nvCxnSpPr>
            <p:cNvPr id="84" name="Straight Arrow Connector 83">
              <a:extLst>
                <a:ext uri="{FF2B5EF4-FFF2-40B4-BE49-F238E27FC236}">
                  <a16:creationId xmlns:a16="http://schemas.microsoft.com/office/drawing/2014/main" id="{699016FD-4C4E-F841-8F09-96B26479FA4A}"/>
                </a:ext>
              </a:extLst>
            </p:cNvPr>
            <p:cNvCxnSpPr>
              <a:cxnSpLocks/>
            </p:cNvCxnSpPr>
            <p:nvPr/>
          </p:nvCxnSpPr>
          <p:spPr>
            <a:xfrm>
              <a:off x="5387008" y="4048539"/>
              <a:ext cx="3597966" cy="0"/>
            </a:xfrm>
            <a:prstGeom prst="straightConnector1">
              <a:avLst/>
            </a:prstGeom>
            <a:ln w="38100">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p:grpSp>
          <p:nvGrpSpPr>
            <p:cNvPr id="85" name="Group 84">
              <a:extLst>
                <a:ext uri="{FF2B5EF4-FFF2-40B4-BE49-F238E27FC236}">
                  <a16:creationId xmlns:a16="http://schemas.microsoft.com/office/drawing/2014/main" id="{020538B7-5F3B-554A-A8B3-A58F73636402}"/>
                </a:ext>
              </a:extLst>
            </p:cNvPr>
            <p:cNvGrpSpPr/>
            <p:nvPr/>
          </p:nvGrpSpPr>
          <p:grpSpPr>
            <a:xfrm>
              <a:off x="7176053" y="3836505"/>
              <a:ext cx="357808" cy="400110"/>
              <a:chOff x="8680174" y="4002157"/>
              <a:chExt cx="357808" cy="400110"/>
            </a:xfrm>
          </p:grpSpPr>
          <p:sp>
            <p:nvSpPr>
              <p:cNvPr id="86" name="Oval 85">
                <a:extLst>
                  <a:ext uri="{FF2B5EF4-FFF2-40B4-BE49-F238E27FC236}">
                    <a16:creationId xmlns:a16="http://schemas.microsoft.com/office/drawing/2014/main" id="{94B32336-680D-A949-913F-EC3988552CAB}"/>
                  </a:ext>
                </a:extLst>
              </p:cNvPr>
              <p:cNvSpPr/>
              <p:nvPr/>
            </p:nvSpPr>
            <p:spPr>
              <a:xfrm>
                <a:off x="8680174" y="4028662"/>
                <a:ext cx="357808" cy="357808"/>
              </a:xfrm>
              <a:prstGeom prst="ellipse">
                <a:avLst/>
              </a:prstGeom>
              <a:solidFill>
                <a:schemeClr val="bg1"/>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TextBox 86">
                <a:extLst>
                  <a:ext uri="{FF2B5EF4-FFF2-40B4-BE49-F238E27FC236}">
                    <a16:creationId xmlns:a16="http://schemas.microsoft.com/office/drawing/2014/main" id="{6201D18B-9A6D-8D4D-B060-58D261CF9383}"/>
                  </a:ext>
                </a:extLst>
              </p:cNvPr>
              <p:cNvSpPr txBox="1"/>
              <p:nvPr/>
            </p:nvSpPr>
            <p:spPr>
              <a:xfrm>
                <a:off x="8693426" y="4002157"/>
                <a:ext cx="314510" cy="400110"/>
              </a:xfrm>
              <a:prstGeom prst="rect">
                <a:avLst/>
              </a:prstGeom>
              <a:noFill/>
            </p:spPr>
            <p:txBody>
              <a:bodyPr wrap="none" rtlCol="0">
                <a:spAutoFit/>
              </a:bodyPr>
              <a:lstStyle/>
              <a:p>
                <a:r>
                  <a:rPr lang="en-US" sz="2000" dirty="0">
                    <a:solidFill>
                      <a:srgbClr val="C00000"/>
                    </a:solidFill>
                  </a:rPr>
                  <a:t>3</a:t>
                </a:r>
              </a:p>
            </p:txBody>
          </p:sp>
        </p:grpSp>
        <p:sp>
          <p:nvSpPr>
            <p:cNvPr id="88" name="TextBox 87">
              <a:extLst>
                <a:ext uri="{FF2B5EF4-FFF2-40B4-BE49-F238E27FC236}">
                  <a16:creationId xmlns:a16="http://schemas.microsoft.com/office/drawing/2014/main" id="{FD3CB45F-60DC-9F4E-A1A9-6DADAB1980D1}"/>
                </a:ext>
              </a:extLst>
            </p:cNvPr>
            <p:cNvSpPr txBox="1"/>
            <p:nvPr/>
          </p:nvSpPr>
          <p:spPr>
            <a:xfrm>
              <a:off x="1186073" y="3770244"/>
              <a:ext cx="3021918" cy="338554"/>
            </a:xfrm>
            <a:prstGeom prst="rect">
              <a:avLst/>
            </a:prstGeom>
            <a:noFill/>
          </p:spPr>
          <p:txBody>
            <a:bodyPr wrap="none" rtlCol="0">
              <a:spAutoFit/>
            </a:bodyPr>
            <a:lstStyle/>
            <a:p>
              <a:r>
                <a:rPr lang="en-US" sz="1600" dirty="0">
                  <a:solidFill>
                    <a:srgbClr val="C00000"/>
                  </a:solidFill>
                </a:rPr>
                <a:t>Shared symmetric key distribution</a:t>
              </a:r>
            </a:p>
          </p:txBody>
        </p:sp>
        <p:sp>
          <p:nvSpPr>
            <p:cNvPr id="89" name="TextBox 88">
              <a:extLst>
                <a:ext uri="{FF2B5EF4-FFF2-40B4-BE49-F238E27FC236}">
                  <a16:creationId xmlns:a16="http://schemas.microsoft.com/office/drawing/2014/main" id="{E0DA78C4-709F-9148-B1BD-EB70722E7B5C}"/>
                </a:ext>
              </a:extLst>
            </p:cNvPr>
            <p:cNvSpPr txBox="1"/>
            <p:nvPr/>
          </p:nvSpPr>
          <p:spPr>
            <a:xfrm>
              <a:off x="1431235" y="4492487"/>
              <a:ext cx="10429460" cy="1261884"/>
            </a:xfrm>
            <a:prstGeom prst="rect">
              <a:avLst/>
            </a:prstGeom>
            <a:noFill/>
          </p:spPr>
          <p:txBody>
            <a:bodyPr wrap="square" rtlCol="0">
              <a:spAutoFit/>
            </a:bodyPr>
            <a:lstStyle/>
            <a:p>
              <a:r>
                <a:rPr lang="en-US" sz="2800" dirty="0"/>
                <a:t>shared symmetric session key distribution (e.g., for AES encryption)</a:t>
              </a:r>
            </a:p>
            <a:p>
              <a:pPr marL="457200" indent="-274638">
                <a:buClr>
                  <a:srgbClr val="0012A0"/>
                </a:buClr>
                <a:buFont typeface="Wingdings" pitchFamily="2" charset="2"/>
                <a:buChar char="§"/>
              </a:pPr>
              <a:r>
                <a:rPr lang="en-US" sz="2400" dirty="0"/>
                <a:t>same key derived at mobile, AS</a:t>
              </a:r>
            </a:p>
            <a:p>
              <a:pPr marL="457200" indent="-274638">
                <a:buClr>
                  <a:srgbClr val="0012A0"/>
                </a:buClr>
                <a:buFont typeface="Wingdings" pitchFamily="2" charset="2"/>
                <a:buChar char="§"/>
              </a:pPr>
              <a:r>
                <a:rPr lang="en-US" sz="2400" dirty="0"/>
                <a:t>AS informs AP of the shared symmetric session</a:t>
              </a:r>
            </a:p>
          </p:txBody>
        </p:sp>
      </p:grpSp>
    </p:spTree>
    <p:extLst>
      <p:ext uri="{BB962C8B-B14F-4D97-AF65-F5344CB8AC3E}">
        <p14:creationId xmlns:p14="http://schemas.microsoft.com/office/powerpoint/2010/main" val="1397807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dissolve">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23">
            <a:extLst>
              <a:ext uri="{FF2B5EF4-FFF2-40B4-BE49-F238E27FC236}">
                <a16:creationId xmlns:a16="http://schemas.microsoft.com/office/drawing/2014/main" id="{FD46E58A-D3F5-D044-8218-118F276F8A3C}"/>
              </a:ext>
            </a:extLst>
          </p:cNvPr>
          <p:cNvSpPr>
            <a:spLocks noChangeArrowheads="1"/>
          </p:cNvSpPr>
          <p:nvPr/>
        </p:nvSpPr>
        <p:spPr bwMode="auto">
          <a:xfrm>
            <a:off x="4367470" y="1287427"/>
            <a:ext cx="1960562" cy="1798637"/>
          </a:xfrm>
          <a:prstGeom prst="ellipse">
            <a:avLst/>
          </a:prstGeom>
          <a:solidFill>
            <a:srgbClr val="9CE0FA"/>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eaLnBrk="0" fontAlgn="base" hangingPunct="0">
              <a:spcBef>
                <a:spcPct val="0"/>
              </a:spcBef>
              <a:spcAft>
                <a:spcPct val="0"/>
              </a:spcAft>
              <a:defRPr/>
            </a:pPr>
            <a:endParaRPr lang="en-US" dirty="0">
              <a:solidFill>
                <a:srgbClr val="000000"/>
              </a:solidFill>
              <a:latin typeface="Arial" charset="0"/>
              <a:ea typeface="ＭＳ Ｐゴシック" charset="0"/>
            </a:endParaRPr>
          </a:p>
        </p:txBody>
      </p:sp>
      <p:grpSp>
        <p:nvGrpSpPr>
          <p:cNvPr id="12" name="Group 356">
            <a:extLst>
              <a:ext uri="{FF2B5EF4-FFF2-40B4-BE49-F238E27FC236}">
                <a16:creationId xmlns:a16="http://schemas.microsoft.com/office/drawing/2014/main" id="{6FD46335-B734-4945-A3CD-4B386D6A4AB6}"/>
              </a:ext>
            </a:extLst>
          </p:cNvPr>
          <p:cNvGrpSpPr>
            <a:grpSpLocks/>
          </p:cNvGrpSpPr>
          <p:nvPr/>
        </p:nvGrpSpPr>
        <p:grpSpPr bwMode="auto">
          <a:xfrm>
            <a:off x="5678745" y="2273264"/>
            <a:ext cx="436562" cy="498475"/>
            <a:chOff x="313" y="1497"/>
            <a:chExt cx="1152" cy="1014"/>
          </a:xfrm>
        </p:grpSpPr>
        <p:pic>
          <p:nvPicPr>
            <p:cNvPr id="13" name="Picture 354" descr="laptop_stylized_small">
              <a:extLst>
                <a:ext uri="{FF2B5EF4-FFF2-40B4-BE49-F238E27FC236}">
                  <a16:creationId xmlns:a16="http://schemas.microsoft.com/office/drawing/2014/main" id="{8690D9E0-F119-B04D-9313-4CD301792A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 name="Picture 355" descr="antenna_stylized">
              <a:extLst>
                <a:ext uri="{FF2B5EF4-FFF2-40B4-BE49-F238E27FC236}">
                  <a16:creationId xmlns:a16="http://schemas.microsoft.com/office/drawing/2014/main" id="{78BE4BD8-F9A1-654E-AA19-7EA7719947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5" name="Group 403">
            <a:extLst>
              <a:ext uri="{FF2B5EF4-FFF2-40B4-BE49-F238E27FC236}">
                <a16:creationId xmlns:a16="http://schemas.microsoft.com/office/drawing/2014/main" id="{1621CF3B-BAFA-B94C-BBA7-6856B74C4E0F}"/>
              </a:ext>
            </a:extLst>
          </p:cNvPr>
          <p:cNvGrpSpPr>
            <a:grpSpLocks/>
          </p:cNvGrpSpPr>
          <p:nvPr/>
        </p:nvGrpSpPr>
        <p:grpSpPr bwMode="auto">
          <a:xfrm>
            <a:off x="5343938" y="1455702"/>
            <a:ext cx="446088" cy="382587"/>
            <a:chOff x="2751" y="1851"/>
            <a:chExt cx="462" cy="478"/>
          </a:xfrm>
        </p:grpSpPr>
        <p:pic>
          <p:nvPicPr>
            <p:cNvPr id="16" name="Picture 364" descr="iphone_stylized_small">
              <a:extLst>
                <a:ext uri="{FF2B5EF4-FFF2-40B4-BE49-F238E27FC236}">
                  <a16:creationId xmlns:a16="http://schemas.microsoft.com/office/drawing/2014/main" id="{FB02F53E-DD53-3848-A692-2349234E3C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7" name="Picture 402" descr="antenna_radiation_stylized">
              <a:extLst>
                <a:ext uri="{FF2B5EF4-FFF2-40B4-BE49-F238E27FC236}">
                  <a16:creationId xmlns:a16="http://schemas.microsoft.com/office/drawing/2014/main" id="{2FFB1B7E-92FF-1043-8277-DF227EB5543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8" name="Group 356">
            <a:extLst>
              <a:ext uri="{FF2B5EF4-FFF2-40B4-BE49-F238E27FC236}">
                <a16:creationId xmlns:a16="http://schemas.microsoft.com/office/drawing/2014/main" id="{793E3DF7-19F9-824A-B55D-9E9799039ABD}"/>
              </a:ext>
            </a:extLst>
          </p:cNvPr>
          <p:cNvGrpSpPr>
            <a:grpSpLocks/>
          </p:cNvGrpSpPr>
          <p:nvPr/>
        </p:nvGrpSpPr>
        <p:grpSpPr bwMode="auto">
          <a:xfrm>
            <a:off x="4638932" y="1562064"/>
            <a:ext cx="438150" cy="498475"/>
            <a:chOff x="313" y="1497"/>
            <a:chExt cx="1152" cy="1014"/>
          </a:xfrm>
        </p:grpSpPr>
        <p:pic>
          <p:nvPicPr>
            <p:cNvPr id="19" name="Picture 354" descr="laptop_stylized_small">
              <a:extLst>
                <a:ext uri="{FF2B5EF4-FFF2-40B4-BE49-F238E27FC236}">
                  <a16:creationId xmlns:a16="http://schemas.microsoft.com/office/drawing/2014/main" id="{56C9247C-ED61-E348-A092-51702663183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 name="Picture 355" descr="antenna_stylized">
              <a:extLst>
                <a:ext uri="{FF2B5EF4-FFF2-40B4-BE49-F238E27FC236}">
                  <a16:creationId xmlns:a16="http://schemas.microsoft.com/office/drawing/2014/main" id="{2F86F031-FA48-7749-B1F9-4CDA00E8F9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23" name="Right Arrow 22">
            <a:extLst>
              <a:ext uri="{FF2B5EF4-FFF2-40B4-BE49-F238E27FC236}">
                <a16:creationId xmlns:a16="http://schemas.microsoft.com/office/drawing/2014/main" id="{B1311EF0-E697-1843-8374-5B34A06B18D8}"/>
              </a:ext>
            </a:extLst>
          </p:cNvPr>
          <p:cNvSpPr/>
          <p:nvPr/>
        </p:nvSpPr>
        <p:spPr>
          <a:xfrm>
            <a:off x="3701219" y="2373897"/>
            <a:ext cx="1215337" cy="342800"/>
          </a:xfrm>
          <a:prstGeom prst="rightArrow">
            <a:avLst/>
          </a:prstGeom>
          <a:gradFill flip="none" rotWithShape="1">
            <a:gsLst>
              <a:gs pos="0">
                <a:schemeClr val="bg1"/>
              </a:gs>
              <a:gs pos="100000">
                <a:srgbClr val="0000A8"/>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102</a:t>
            </a:fld>
            <a:endParaRPr lang="en-US" dirty="0"/>
          </a:p>
        </p:txBody>
      </p:sp>
      <p:sp>
        <p:nvSpPr>
          <p:cNvPr id="10" name="Title 1">
            <a:extLst>
              <a:ext uri="{FF2B5EF4-FFF2-40B4-BE49-F238E27FC236}">
                <a16:creationId xmlns:a16="http://schemas.microsoft.com/office/drawing/2014/main" id="{F35EEEAD-4869-A944-A582-22F817FC6DE2}"/>
              </a:ext>
            </a:extLst>
          </p:cNvPr>
          <p:cNvSpPr txBox="1">
            <a:spLocks/>
          </p:cNvSpPr>
          <p:nvPr/>
        </p:nvSpPr>
        <p:spPr>
          <a:xfrm>
            <a:off x="838200" y="398813"/>
            <a:ext cx="10515600" cy="8946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a:lstStyle>
          <a:p>
            <a:r>
              <a:rPr lang="en-US" b="0" dirty="0">
                <a:latin typeface="+mn-lt"/>
              </a:rPr>
              <a:t>802.11: authentication, encryption</a:t>
            </a:r>
          </a:p>
        </p:txBody>
      </p:sp>
      <p:sp>
        <p:nvSpPr>
          <p:cNvPr id="26" name="AutoShape 25">
            <a:extLst>
              <a:ext uri="{FF2B5EF4-FFF2-40B4-BE49-F238E27FC236}">
                <a16:creationId xmlns:a16="http://schemas.microsoft.com/office/drawing/2014/main" id="{C35BBC87-D9B9-F84C-A466-A2406EC32F26}"/>
              </a:ext>
            </a:extLst>
          </p:cNvPr>
          <p:cNvSpPr>
            <a:spLocks noChangeAspect="1" noChangeArrowheads="1" noTextEdit="1"/>
          </p:cNvSpPr>
          <p:nvPr/>
        </p:nvSpPr>
        <p:spPr bwMode="auto">
          <a:xfrm>
            <a:off x="5330204" y="1522759"/>
            <a:ext cx="987425" cy="1049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p>
        </p:txBody>
      </p:sp>
      <p:sp>
        <p:nvSpPr>
          <p:cNvPr id="27" name="Line 55">
            <a:extLst>
              <a:ext uri="{FF2B5EF4-FFF2-40B4-BE49-F238E27FC236}">
                <a16:creationId xmlns:a16="http://schemas.microsoft.com/office/drawing/2014/main" id="{92F1E18C-8579-8F43-966D-AC3EAB745401}"/>
              </a:ext>
            </a:extLst>
          </p:cNvPr>
          <p:cNvSpPr>
            <a:spLocks noChangeShapeType="1"/>
          </p:cNvSpPr>
          <p:nvPr/>
        </p:nvSpPr>
        <p:spPr bwMode="auto">
          <a:xfrm>
            <a:off x="5635004" y="2302222"/>
            <a:ext cx="3151187"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29" name="Text Box 57">
            <a:extLst>
              <a:ext uri="{FF2B5EF4-FFF2-40B4-BE49-F238E27FC236}">
                <a16:creationId xmlns:a16="http://schemas.microsoft.com/office/drawing/2014/main" id="{0C5A523A-A420-554B-B07D-85B8A146CD58}"/>
              </a:ext>
            </a:extLst>
          </p:cNvPr>
          <p:cNvSpPr txBox="1">
            <a:spLocks noChangeArrowheads="1"/>
          </p:cNvSpPr>
          <p:nvPr/>
        </p:nvSpPr>
        <p:spPr bwMode="auto">
          <a:xfrm>
            <a:off x="5110162" y="2470565"/>
            <a:ext cx="46679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1" hangingPunct="1"/>
            <a:r>
              <a:rPr lang="en-US" dirty="0">
                <a:solidFill>
                  <a:srgbClr val="CC0000"/>
                </a:solidFill>
                <a:latin typeface="+mn-lt"/>
                <a:cs typeface="Arial" charset="0"/>
              </a:rPr>
              <a:t>AP</a:t>
            </a:r>
            <a:endParaRPr lang="en-US" sz="1600" dirty="0">
              <a:latin typeface="+mn-lt"/>
              <a:cs typeface="Arial" charset="0"/>
            </a:endParaRPr>
          </a:p>
        </p:txBody>
      </p:sp>
      <p:sp>
        <p:nvSpPr>
          <p:cNvPr id="30" name="Text Box 58">
            <a:extLst>
              <a:ext uri="{FF2B5EF4-FFF2-40B4-BE49-F238E27FC236}">
                <a16:creationId xmlns:a16="http://schemas.microsoft.com/office/drawing/2014/main" id="{8348A390-40C5-D743-9256-E62B9A390283}"/>
              </a:ext>
            </a:extLst>
          </p:cNvPr>
          <p:cNvSpPr txBox="1">
            <a:spLocks noChangeArrowheads="1"/>
          </p:cNvSpPr>
          <p:nvPr/>
        </p:nvSpPr>
        <p:spPr bwMode="auto">
          <a:xfrm>
            <a:off x="9021073" y="2012537"/>
            <a:ext cx="2235035" cy="6740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1" hangingPunct="1">
              <a:lnSpc>
                <a:spcPct val="90000"/>
              </a:lnSpc>
            </a:pPr>
            <a:r>
              <a:rPr lang="en-US" sz="2400" dirty="0">
                <a:solidFill>
                  <a:srgbClr val="C00000"/>
                </a:solidFill>
                <a:latin typeface="+mn-lt"/>
                <a:cs typeface="Arial" charset="0"/>
              </a:rPr>
              <a:t>AS</a:t>
            </a:r>
          </a:p>
          <a:p>
            <a:pPr eaLnBrk="1" hangingPunct="1">
              <a:lnSpc>
                <a:spcPct val="90000"/>
              </a:lnSpc>
            </a:pPr>
            <a:r>
              <a:rPr lang="en-US" sz="1800" dirty="0">
                <a:latin typeface="+mn-lt"/>
                <a:cs typeface="Arial" charset="0"/>
              </a:rPr>
              <a:t>Authentication Server</a:t>
            </a:r>
          </a:p>
        </p:txBody>
      </p:sp>
      <p:sp>
        <p:nvSpPr>
          <p:cNvPr id="32" name="Text Box 60">
            <a:extLst>
              <a:ext uri="{FF2B5EF4-FFF2-40B4-BE49-F238E27FC236}">
                <a16:creationId xmlns:a16="http://schemas.microsoft.com/office/drawing/2014/main" id="{0D73F57F-6B10-3546-8408-80AD5CC1E42E}"/>
              </a:ext>
            </a:extLst>
          </p:cNvPr>
          <p:cNvSpPr txBox="1">
            <a:spLocks noChangeArrowheads="1"/>
          </p:cNvSpPr>
          <p:nvPr/>
        </p:nvSpPr>
        <p:spPr bwMode="auto">
          <a:xfrm>
            <a:off x="2611989" y="1792741"/>
            <a:ext cx="1620837"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1" hangingPunct="1"/>
            <a:r>
              <a:rPr lang="en-US" dirty="0">
                <a:solidFill>
                  <a:srgbClr val="C00000"/>
                </a:solidFill>
                <a:latin typeface="Calibri" panose="020F0502020204030204" pitchFamily="34" charset="0"/>
                <a:cs typeface="Calibri" panose="020F0502020204030204" pitchFamily="34" charset="0"/>
              </a:rPr>
              <a:t>mobile</a:t>
            </a:r>
            <a:endParaRPr lang="en-US" sz="1600" dirty="0">
              <a:solidFill>
                <a:srgbClr val="C00000"/>
              </a:solidFill>
              <a:latin typeface="Calibri" panose="020F0502020204030204" pitchFamily="34" charset="0"/>
              <a:cs typeface="Calibri" panose="020F0502020204030204" pitchFamily="34" charset="0"/>
            </a:endParaRPr>
          </a:p>
        </p:txBody>
      </p:sp>
      <p:grpSp>
        <p:nvGrpSpPr>
          <p:cNvPr id="33" name="Group 356">
            <a:extLst>
              <a:ext uri="{FF2B5EF4-FFF2-40B4-BE49-F238E27FC236}">
                <a16:creationId xmlns:a16="http://schemas.microsoft.com/office/drawing/2014/main" id="{CA05B63E-CD52-9F43-8FD2-58EA2FA3850E}"/>
              </a:ext>
            </a:extLst>
          </p:cNvPr>
          <p:cNvGrpSpPr>
            <a:grpSpLocks/>
          </p:cNvGrpSpPr>
          <p:nvPr/>
        </p:nvGrpSpPr>
        <p:grpSpPr bwMode="auto">
          <a:xfrm>
            <a:off x="3215998" y="1581979"/>
            <a:ext cx="804863" cy="852488"/>
            <a:chOff x="313" y="1407"/>
            <a:chExt cx="1152" cy="1104"/>
          </a:xfrm>
        </p:grpSpPr>
        <p:pic>
          <p:nvPicPr>
            <p:cNvPr id="34" name="Picture 354" descr="laptop_stylized_small">
              <a:extLst>
                <a:ext uri="{FF2B5EF4-FFF2-40B4-BE49-F238E27FC236}">
                  <a16:creationId xmlns:a16="http://schemas.microsoft.com/office/drawing/2014/main" id="{AD8B9F8C-F4B8-C845-8FD6-A1828FAA2C5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5" name="Picture 355" descr="antenna_stylized">
              <a:extLst>
                <a:ext uri="{FF2B5EF4-FFF2-40B4-BE49-F238E27FC236}">
                  <a16:creationId xmlns:a16="http://schemas.microsoft.com/office/drawing/2014/main" id="{7BC1A5C0-A129-444E-8FD8-F59E9356087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4" y="140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36" name="Group 361">
            <a:extLst>
              <a:ext uri="{FF2B5EF4-FFF2-40B4-BE49-F238E27FC236}">
                <a16:creationId xmlns:a16="http://schemas.microsoft.com/office/drawing/2014/main" id="{8B78EC52-40E4-1245-B94F-69888562BAC7}"/>
              </a:ext>
            </a:extLst>
          </p:cNvPr>
          <p:cNvGrpSpPr>
            <a:grpSpLocks/>
          </p:cNvGrpSpPr>
          <p:nvPr/>
        </p:nvGrpSpPr>
        <p:grpSpPr bwMode="auto">
          <a:xfrm>
            <a:off x="4963491" y="1848197"/>
            <a:ext cx="965200" cy="693737"/>
            <a:chOff x="2967" y="478"/>
            <a:chExt cx="788" cy="625"/>
          </a:xfrm>
        </p:grpSpPr>
        <p:pic>
          <p:nvPicPr>
            <p:cNvPr id="37" name="Picture 358" descr="access_point_stylized_small">
              <a:extLst>
                <a:ext uri="{FF2B5EF4-FFF2-40B4-BE49-F238E27FC236}">
                  <a16:creationId xmlns:a16="http://schemas.microsoft.com/office/drawing/2014/main" id="{5C100B11-3424-5D4A-A1E6-964F44B05E3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8" name="Picture 360" descr="antenna_radiation_stylized">
              <a:extLst>
                <a:ext uri="{FF2B5EF4-FFF2-40B4-BE49-F238E27FC236}">
                  <a16:creationId xmlns:a16="http://schemas.microsoft.com/office/drawing/2014/main" id="{8BBB252D-D673-DB49-A756-0CCA2DC15FE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39" name="Group 249">
            <a:extLst>
              <a:ext uri="{FF2B5EF4-FFF2-40B4-BE49-F238E27FC236}">
                <a16:creationId xmlns:a16="http://schemas.microsoft.com/office/drawing/2014/main" id="{A47596EB-18A9-3A49-B6A4-593B586DA3FA}"/>
              </a:ext>
            </a:extLst>
          </p:cNvPr>
          <p:cNvGrpSpPr>
            <a:grpSpLocks/>
          </p:cNvGrpSpPr>
          <p:nvPr/>
        </p:nvGrpSpPr>
        <p:grpSpPr bwMode="auto">
          <a:xfrm>
            <a:off x="8544201" y="1913284"/>
            <a:ext cx="466725" cy="793750"/>
            <a:chOff x="4140" y="429"/>
            <a:chExt cx="1425" cy="2396"/>
          </a:xfrm>
        </p:grpSpPr>
        <p:sp>
          <p:nvSpPr>
            <p:cNvPr id="40" name="Freeform 250">
              <a:extLst>
                <a:ext uri="{FF2B5EF4-FFF2-40B4-BE49-F238E27FC236}">
                  <a16:creationId xmlns:a16="http://schemas.microsoft.com/office/drawing/2014/main" id="{59974F3E-84B4-804E-A8A6-4ACEF4DDF13F}"/>
                </a:ext>
              </a:extLst>
            </p:cNvPr>
            <p:cNvSpPr>
              <a:spLocks/>
            </p:cNvSpPr>
            <p:nvPr/>
          </p:nvSpPr>
          <p:spPr bwMode="auto">
            <a:xfrm>
              <a:off x="5268" y="433"/>
              <a:ext cx="283" cy="2286"/>
            </a:xfrm>
            <a:custGeom>
              <a:avLst/>
              <a:gdLst>
                <a:gd name="T0" fmla="*/ 32 w 354"/>
                <a:gd name="T1" fmla="*/ 0 h 2742"/>
                <a:gd name="T2" fmla="*/ 181 w 354"/>
                <a:gd name="T3" fmla="*/ 197 h 2742"/>
                <a:gd name="T4" fmla="*/ 177 w 354"/>
                <a:gd name="T5" fmla="*/ 1521 h 2742"/>
                <a:gd name="T6" fmla="*/ 0 w 354"/>
                <a:gd name="T7" fmla="*/ 1589 h 2742"/>
                <a:gd name="T8" fmla="*/ 32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41" name="Rectangle 251">
              <a:extLst>
                <a:ext uri="{FF2B5EF4-FFF2-40B4-BE49-F238E27FC236}">
                  <a16:creationId xmlns:a16="http://schemas.microsoft.com/office/drawing/2014/main" id="{2A9ABF97-1FFA-A040-B884-1822A4156A13}"/>
                </a:ext>
              </a:extLst>
            </p:cNvPr>
            <p:cNvSpPr>
              <a:spLocks noChangeArrowheads="1"/>
            </p:cNvSpPr>
            <p:nvPr/>
          </p:nvSpPr>
          <p:spPr bwMode="auto">
            <a:xfrm>
              <a:off x="4203" y="429"/>
              <a:ext cx="1052" cy="2286"/>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42" name="Freeform 252">
              <a:extLst>
                <a:ext uri="{FF2B5EF4-FFF2-40B4-BE49-F238E27FC236}">
                  <a16:creationId xmlns:a16="http://schemas.microsoft.com/office/drawing/2014/main" id="{DD453E12-96D2-EF43-873C-79F3EFC7FA1D}"/>
                </a:ext>
              </a:extLst>
            </p:cNvPr>
            <p:cNvSpPr>
              <a:spLocks/>
            </p:cNvSpPr>
            <p:nvPr/>
          </p:nvSpPr>
          <p:spPr bwMode="auto">
            <a:xfrm>
              <a:off x="5321" y="570"/>
              <a:ext cx="169" cy="2115"/>
            </a:xfrm>
            <a:custGeom>
              <a:avLst/>
              <a:gdLst>
                <a:gd name="T0" fmla="*/ 4 w 211"/>
                <a:gd name="T1" fmla="*/ 0 h 2537"/>
                <a:gd name="T2" fmla="*/ 108 w 211"/>
                <a:gd name="T3" fmla="*/ 127 h 2537"/>
                <a:gd name="T4" fmla="*/ 4 w 211"/>
                <a:gd name="T5" fmla="*/ 1449 h 2537"/>
                <a:gd name="T6" fmla="*/ 4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43" name="Freeform 253">
              <a:extLst>
                <a:ext uri="{FF2B5EF4-FFF2-40B4-BE49-F238E27FC236}">
                  <a16:creationId xmlns:a16="http://schemas.microsoft.com/office/drawing/2014/main" id="{BE4C33DA-768F-AA46-B63F-69AB5F9B632A}"/>
                </a:ext>
              </a:extLst>
            </p:cNvPr>
            <p:cNvSpPr>
              <a:spLocks/>
            </p:cNvSpPr>
            <p:nvPr/>
          </p:nvSpPr>
          <p:spPr bwMode="auto">
            <a:xfrm>
              <a:off x="5284" y="1640"/>
              <a:ext cx="263" cy="189"/>
            </a:xfrm>
            <a:custGeom>
              <a:avLst/>
              <a:gdLst>
                <a:gd name="T0" fmla="*/ 2 w 328"/>
                <a:gd name="T1" fmla="*/ 0 h 226"/>
                <a:gd name="T2" fmla="*/ 169 w 328"/>
                <a:gd name="T3" fmla="*/ 74 h 226"/>
                <a:gd name="T4" fmla="*/ 168 w 328"/>
                <a:gd name="T5" fmla="*/ 132 h 226"/>
                <a:gd name="T6" fmla="*/ 0 w 328"/>
                <a:gd name="T7" fmla="*/ 5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44" name="Rectangle 254">
              <a:extLst>
                <a:ext uri="{FF2B5EF4-FFF2-40B4-BE49-F238E27FC236}">
                  <a16:creationId xmlns:a16="http://schemas.microsoft.com/office/drawing/2014/main" id="{AE5A9D75-7837-1D45-9C75-609A0260180B}"/>
                </a:ext>
              </a:extLst>
            </p:cNvPr>
            <p:cNvSpPr>
              <a:spLocks noChangeArrowheads="1"/>
            </p:cNvSpPr>
            <p:nvPr/>
          </p:nvSpPr>
          <p:spPr bwMode="auto">
            <a:xfrm>
              <a:off x="4213" y="693"/>
              <a:ext cx="596" cy="48"/>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nvGrpSpPr>
            <p:cNvPr id="45" name="Group 255">
              <a:extLst>
                <a:ext uri="{FF2B5EF4-FFF2-40B4-BE49-F238E27FC236}">
                  <a16:creationId xmlns:a16="http://schemas.microsoft.com/office/drawing/2014/main" id="{D69029F7-D6A6-6141-BB32-232B800466BD}"/>
                </a:ext>
              </a:extLst>
            </p:cNvPr>
            <p:cNvGrpSpPr>
              <a:grpSpLocks/>
            </p:cNvGrpSpPr>
            <p:nvPr/>
          </p:nvGrpSpPr>
          <p:grpSpPr bwMode="auto">
            <a:xfrm>
              <a:off x="4749" y="668"/>
              <a:ext cx="581" cy="145"/>
              <a:chOff x="614" y="2568"/>
              <a:chExt cx="725" cy="139"/>
            </a:xfrm>
          </p:grpSpPr>
          <p:sp>
            <p:nvSpPr>
              <p:cNvPr id="71" name="AutoShape 256">
                <a:extLst>
                  <a:ext uri="{FF2B5EF4-FFF2-40B4-BE49-F238E27FC236}">
                    <a16:creationId xmlns:a16="http://schemas.microsoft.com/office/drawing/2014/main" id="{737348F0-99B9-2E46-832A-981E574A77EC}"/>
                  </a:ext>
                </a:extLst>
              </p:cNvPr>
              <p:cNvSpPr>
                <a:spLocks noChangeArrowheads="1"/>
              </p:cNvSpPr>
              <p:nvPr/>
            </p:nvSpPr>
            <p:spPr bwMode="auto">
              <a:xfrm>
                <a:off x="616" y="2569"/>
                <a:ext cx="726" cy="138"/>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72" name="AutoShape 257">
                <a:extLst>
                  <a:ext uri="{FF2B5EF4-FFF2-40B4-BE49-F238E27FC236}">
                    <a16:creationId xmlns:a16="http://schemas.microsoft.com/office/drawing/2014/main" id="{C78DB3E8-7243-0343-B0FC-005A7661987C}"/>
                  </a:ext>
                </a:extLst>
              </p:cNvPr>
              <p:cNvSpPr>
                <a:spLocks noChangeArrowheads="1"/>
              </p:cNvSpPr>
              <p:nvPr/>
            </p:nvSpPr>
            <p:spPr bwMode="auto">
              <a:xfrm>
                <a:off x="634" y="2582"/>
                <a:ext cx="689"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46" name="Rectangle 258">
              <a:extLst>
                <a:ext uri="{FF2B5EF4-FFF2-40B4-BE49-F238E27FC236}">
                  <a16:creationId xmlns:a16="http://schemas.microsoft.com/office/drawing/2014/main" id="{C60FA8E8-4FA6-D245-8BEF-B091B3EB88C3}"/>
                </a:ext>
              </a:extLst>
            </p:cNvPr>
            <p:cNvSpPr>
              <a:spLocks noChangeArrowheads="1"/>
            </p:cNvSpPr>
            <p:nvPr/>
          </p:nvSpPr>
          <p:spPr bwMode="auto">
            <a:xfrm>
              <a:off x="4227" y="1018"/>
              <a:ext cx="591" cy="48"/>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nvGrpSpPr>
            <p:cNvPr id="47" name="Group 259">
              <a:extLst>
                <a:ext uri="{FF2B5EF4-FFF2-40B4-BE49-F238E27FC236}">
                  <a16:creationId xmlns:a16="http://schemas.microsoft.com/office/drawing/2014/main" id="{99104A84-297E-E543-B80B-5175A2ACE7F2}"/>
                </a:ext>
              </a:extLst>
            </p:cNvPr>
            <p:cNvGrpSpPr>
              <a:grpSpLocks/>
            </p:cNvGrpSpPr>
            <p:nvPr/>
          </p:nvGrpSpPr>
          <p:grpSpPr bwMode="auto">
            <a:xfrm>
              <a:off x="4747" y="994"/>
              <a:ext cx="581" cy="134"/>
              <a:chOff x="614" y="2568"/>
              <a:chExt cx="725" cy="139"/>
            </a:xfrm>
          </p:grpSpPr>
          <p:sp>
            <p:nvSpPr>
              <p:cNvPr id="69" name="AutoShape 260">
                <a:extLst>
                  <a:ext uri="{FF2B5EF4-FFF2-40B4-BE49-F238E27FC236}">
                    <a16:creationId xmlns:a16="http://schemas.microsoft.com/office/drawing/2014/main" id="{5D65995D-7C80-3241-A96C-59CF1B0A4CB6}"/>
                  </a:ext>
                </a:extLst>
              </p:cNvPr>
              <p:cNvSpPr>
                <a:spLocks noChangeArrowheads="1"/>
              </p:cNvSpPr>
              <p:nvPr/>
            </p:nvSpPr>
            <p:spPr bwMode="auto">
              <a:xfrm>
                <a:off x="613" y="2568"/>
                <a:ext cx="726" cy="139"/>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70" name="AutoShape 261">
                <a:extLst>
                  <a:ext uri="{FF2B5EF4-FFF2-40B4-BE49-F238E27FC236}">
                    <a16:creationId xmlns:a16="http://schemas.microsoft.com/office/drawing/2014/main" id="{3011CF52-9C58-2F4C-A851-D8C582FD3FB9}"/>
                  </a:ext>
                </a:extLst>
              </p:cNvPr>
              <p:cNvSpPr>
                <a:spLocks noChangeArrowheads="1"/>
              </p:cNvSpPr>
              <p:nvPr/>
            </p:nvSpPr>
            <p:spPr bwMode="auto">
              <a:xfrm>
                <a:off x="625" y="2583"/>
                <a:ext cx="696"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48" name="Rectangle 262">
              <a:extLst>
                <a:ext uri="{FF2B5EF4-FFF2-40B4-BE49-F238E27FC236}">
                  <a16:creationId xmlns:a16="http://schemas.microsoft.com/office/drawing/2014/main" id="{2AF7AD2E-B5EB-BC44-8A01-1CAE624873A7}"/>
                </a:ext>
              </a:extLst>
            </p:cNvPr>
            <p:cNvSpPr>
              <a:spLocks noChangeArrowheads="1"/>
            </p:cNvSpPr>
            <p:nvPr/>
          </p:nvSpPr>
          <p:spPr bwMode="auto">
            <a:xfrm>
              <a:off x="4218" y="1359"/>
              <a:ext cx="596" cy="43"/>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49" name="Rectangle 263">
              <a:extLst>
                <a:ext uri="{FF2B5EF4-FFF2-40B4-BE49-F238E27FC236}">
                  <a16:creationId xmlns:a16="http://schemas.microsoft.com/office/drawing/2014/main" id="{06B8150A-C552-6D40-99AC-B57171CF0303}"/>
                </a:ext>
              </a:extLst>
            </p:cNvPr>
            <p:cNvSpPr>
              <a:spLocks noChangeArrowheads="1"/>
            </p:cNvSpPr>
            <p:nvPr/>
          </p:nvSpPr>
          <p:spPr bwMode="auto">
            <a:xfrm>
              <a:off x="4227" y="1656"/>
              <a:ext cx="596" cy="43"/>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nvGrpSpPr>
            <p:cNvPr id="50" name="Group 264">
              <a:extLst>
                <a:ext uri="{FF2B5EF4-FFF2-40B4-BE49-F238E27FC236}">
                  <a16:creationId xmlns:a16="http://schemas.microsoft.com/office/drawing/2014/main" id="{533E13EA-5A91-3F41-ADEF-FA70B388A95F}"/>
                </a:ext>
              </a:extLst>
            </p:cNvPr>
            <p:cNvGrpSpPr>
              <a:grpSpLocks/>
            </p:cNvGrpSpPr>
            <p:nvPr/>
          </p:nvGrpSpPr>
          <p:grpSpPr bwMode="auto">
            <a:xfrm>
              <a:off x="4735" y="1627"/>
              <a:ext cx="582" cy="151"/>
              <a:chOff x="614" y="2568"/>
              <a:chExt cx="725" cy="139"/>
            </a:xfrm>
          </p:grpSpPr>
          <p:sp>
            <p:nvSpPr>
              <p:cNvPr id="67" name="AutoShape 265">
                <a:extLst>
                  <a:ext uri="{FF2B5EF4-FFF2-40B4-BE49-F238E27FC236}">
                    <a16:creationId xmlns:a16="http://schemas.microsoft.com/office/drawing/2014/main" id="{C630860E-2569-B64C-8FFF-461D0324AAC2}"/>
                  </a:ext>
                </a:extLst>
              </p:cNvPr>
              <p:cNvSpPr>
                <a:spLocks noChangeArrowheads="1"/>
              </p:cNvSpPr>
              <p:nvPr/>
            </p:nvSpPr>
            <p:spPr bwMode="auto">
              <a:xfrm>
                <a:off x="615" y="2568"/>
                <a:ext cx="725" cy="141"/>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68" name="AutoShape 266">
                <a:extLst>
                  <a:ext uri="{FF2B5EF4-FFF2-40B4-BE49-F238E27FC236}">
                    <a16:creationId xmlns:a16="http://schemas.microsoft.com/office/drawing/2014/main" id="{537D98BB-63F8-FF42-BA15-58883102E1DE}"/>
                  </a:ext>
                </a:extLst>
              </p:cNvPr>
              <p:cNvSpPr>
                <a:spLocks noChangeArrowheads="1"/>
              </p:cNvSpPr>
              <p:nvPr/>
            </p:nvSpPr>
            <p:spPr bwMode="auto">
              <a:xfrm>
                <a:off x="628" y="2581"/>
                <a:ext cx="694" cy="110"/>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51" name="Freeform 267">
              <a:extLst>
                <a:ext uri="{FF2B5EF4-FFF2-40B4-BE49-F238E27FC236}">
                  <a16:creationId xmlns:a16="http://schemas.microsoft.com/office/drawing/2014/main" id="{F99D92D7-30E6-4D43-959F-2B61667B8057}"/>
                </a:ext>
              </a:extLst>
            </p:cNvPr>
            <p:cNvSpPr>
              <a:spLocks/>
            </p:cNvSpPr>
            <p:nvPr/>
          </p:nvSpPr>
          <p:spPr bwMode="auto">
            <a:xfrm>
              <a:off x="5288" y="1354"/>
              <a:ext cx="263" cy="188"/>
            </a:xfrm>
            <a:custGeom>
              <a:avLst/>
              <a:gdLst>
                <a:gd name="T0" fmla="*/ 2 w 328"/>
                <a:gd name="T1" fmla="*/ 0 h 226"/>
                <a:gd name="T2" fmla="*/ 169 w 328"/>
                <a:gd name="T3" fmla="*/ 73 h 226"/>
                <a:gd name="T4" fmla="*/ 168 w 328"/>
                <a:gd name="T5" fmla="*/ 130 h 226"/>
                <a:gd name="T6" fmla="*/ 0 w 328"/>
                <a:gd name="T7" fmla="*/ 57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grpSp>
          <p:nvGrpSpPr>
            <p:cNvPr id="53" name="Group 268">
              <a:extLst>
                <a:ext uri="{FF2B5EF4-FFF2-40B4-BE49-F238E27FC236}">
                  <a16:creationId xmlns:a16="http://schemas.microsoft.com/office/drawing/2014/main" id="{C48B885B-279E-B848-A3F7-1B3DA8E04CBF}"/>
                </a:ext>
              </a:extLst>
            </p:cNvPr>
            <p:cNvGrpSpPr>
              <a:grpSpLocks/>
            </p:cNvGrpSpPr>
            <p:nvPr/>
          </p:nvGrpSpPr>
          <p:grpSpPr bwMode="auto">
            <a:xfrm>
              <a:off x="4739" y="1327"/>
              <a:ext cx="582" cy="139"/>
              <a:chOff x="614" y="2568"/>
              <a:chExt cx="725" cy="139"/>
            </a:xfrm>
          </p:grpSpPr>
          <p:sp>
            <p:nvSpPr>
              <p:cNvPr id="65" name="AutoShape 269">
                <a:extLst>
                  <a:ext uri="{FF2B5EF4-FFF2-40B4-BE49-F238E27FC236}">
                    <a16:creationId xmlns:a16="http://schemas.microsoft.com/office/drawing/2014/main" id="{F7C2CCDF-81FE-4840-9DC3-3CDE37023E67}"/>
                  </a:ext>
                </a:extLst>
              </p:cNvPr>
              <p:cNvSpPr>
                <a:spLocks noChangeArrowheads="1"/>
              </p:cNvSpPr>
              <p:nvPr/>
            </p:nvSpPr>
            <p:spPr bwMode="auto">
              <a:xfrm>
                <a:off x="617" y="2566"/>
                <a:ext cx="725" cy="139"/>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66" name="AutoShape 270">
                <a:extLst>
                  <a:ext uri="{FF2B5EF4-FFF2-40B4-BE49-F238E27FC236}">
                    <a16:creationId xmlns:a16="http://schemas.microsoft.com/office/drawing/2014/main" id="{DE9E0A46-A0D3-614B-BEDB-F4C8F0F113B0}"/>
                  </a:ext>
                </a:extLst>
              </p:cNvPr>
              <p:cNvSpPr>
                <a:spLocks noChangeArrowheads="1"/>
              </p:cNvSpPr>
              <p:nvPr/>
            </p:nvSpPr>
            <p:spPr bwMode="auto">
              <a:xfrm>
                <a:off x="635" y="2585"/>
                <a:ext cx="688" cy="105"/>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54" name="Rectangle 271">
              <a:extLst>
                <a:ext uri="{FF2B5EF4-FFF2-40B4-BE49-F238E27FC236}">
                  <a16:creationId xmlns:a16="http://schemas.microsoft.com/office/drawing/2014/main" id="{92B2A7AD-A286-B44A-B190-D511BA9D5C7F}"/>
                </a:ext>
              </a:extLst>
            </p:cNvPr>
            <p:cNvSpPr>
              <a:spLocks noChangeArrowheads="1"/>
            </p:cNvSpPr>
            <p:nvPr/>
          </p:nvSpPr>
          <p:spPr bwMode="auto">
            <a:xfrm>
              <a:off x="5250" y="429"/>
              <a:ext cx="68" cy="2291"/>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55" name="Freeform 272">
              <a:extLst>
                <a:ext uri="{FF2B5EF4-FFF2-40B4-BE49-F238E27FC236}">
                  <a16:creationId xmlns:a16="http://schemas.microsoft.com/office/drawing/2014/main" id="{83F49987-E7DA-EA4B-98A7-A006254F1433}"/>
                </a:ext>
              </a:extLst>
            </p:cNvPr>
            <p:cNvSpPr>
              <a:spLocks/>
            </p:cNvSpPr>
            <p:nvPr/>
          </p:nvSpPr>
          <p:spPr bwMode="auto">
            <a:xfrm>
              <a:off x="5312" y="1007"/>
              <a:ext cx="237" cy="213"/>
            </a:xfrm>
            <a:custGeom>
              <a:avLst/>
              <a:gdLst>
                <a:gd name="T0" fmla="*/ 2 w 296"/>
                <a:gd name="T1" fmla="*/ 0 h 256"/>
                <a:gd name="T2" fmla="*/ 150 w 296"/>
                <a:gd name="T3" fmla="*/ 83 h 256"/>
                <a:gd name="T4" fmla="*/ 152 w 296"/>
                <a:gd name="T5" fmla="*/ 147 h 256"/>
                <a:gd name="T6" fmla="*/ 0 w 296"/>
                <a:gd name="T7" fmla="*/ 57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56" name="Freeform 273">
              <a:extLst>
                <a:ext uri="{FF2B5EF4-FFF2-40B4-BE49-F238E27FC236}">
                  <a16:creationId xmlns:a16="http://schemas.microsoft.com/office/drawing/2014/main" id="{FB323DA1-60D1-1445-AE4E-1814FDB2F791}"/>
                </a:ext>
              </a:extLst>
            </p:cNvPr>
            <p:cNvSpPr>
              <a:spLocks/>
            </p:cNvSpPr>
            <p:nvPr/>
          </p:nvSpPr>
          <p:spPr bwMode="auto">
            <a:xfrm>
              <a:off x="5315" y="680"/>
              <a:ext cx="244" cy="240"/>
            </a:xfrm>
            <a:custGeom>
              <a:avLst/>
              <a:gdLst>
                <a:gd name="T0" fmla="*/ 0 w 304"/>
                <a:gd name="T1" fmla="*/ 0 h 288"/>
                <a:gd name="T2" fmla="*/ 157 w 304"/>
                <a:gd name="T3" fmla="*/ 95 h 288"/>
                <a:gd name="T4" fmla="*/ 147 w 304"/>
                <a:gd name="T5" fmla="*/ 167 h 288"/>
                <a:gd name="T6" fmla="*/ 4 w 304"/>
                <a:gd name="T7" fmla="*/ 72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57" name="Oval 274">
              <a:extLst>
                <a:ext uri="{FF2B5EF4-FFF2-40B4-BE49-F238E27FC236}">
                  <a16:creationId xmlns:a16="http://schemas.microsoft.com/office/drawing/2014/main" id="{19CBD79D-D76B-A54D-843F-CB09AA0CC02D}"/>
                </a:ext>
              </a:extLst>
            </p:cNvPr>
            <p:cNvSpPr>
              <a:spLocks noChangeArrowheads="1"/>
            </p:cNvSpPr>
            <p:nvPr/>
          </p:nvSpPr>
          <p:spPr bwMode="auto">
            <a:xfrm>
              <a:off x="5517" y="2614"/>
              <a:ext cx="48" cy="91"/>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58" name="Freeform 275">
              <a:extLst>
                <a:ext uri="{FF2B5EF4-FFF2-40B4-BE49-F238E27FC236}">
                  <a16:creationId xmlns:a16="http://schemas.microsoft.com/office/drawing/2014/main" id="{37D5240F-C231-B649-B9E2-07C54561866C}"/>
                </a:ext>
              </a:extLst>
            </p:cNvPr>
            <p:cNvSpPr>
              <a:spLocks/>
            </p:cNvSpPr>
            <p:nvPr/>
          </p:nvSpPr>
          <p:spPr bwMode="auto">
            <a:xfrm>
              <a:off x="5302" y="2614"/>
              <a:ext cx="245" cy="200"/>
            </a:xfrm>
            <a:custGeom>
              <a:avLst/>
              <a:gdLst>
                <a:gd name="T0" fmla="*/ 0 w 306"/>
                <a:gd name="T1" fmla="*/ 61 h 240"/>
                <a:gd name="T2" fmla="*/ 2 w 306"/>
                <a:gd name="T3" fmla="*/ 139 h 240"/>
                <a:gd name="T4" fmla="*/ 157 w 306"/>
                <a:gd name="T5" fmla="*/ 64 h 240"/>
                <a:gd name="T6" fmla="*/ 154 w 306"/>
                <a:gd name="T7" fmla="*/ 0 h 240"/>
                <a:gd name="T8" fmla="*/ 0 w 306"/>
                <a:gd name="T9" fmla="*/ 61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59" name="AutoShape 276">
              <a:extLst>
                <a:ext uri="{FF2B5EF4-FFF2-40B4-BE49-F238E27FC236}">
                  <a16:creationId xmlns:a16="http://schemas.microsoft.com/office/drawing/2014/main" id="{5856FEE0-7217-C546-B10E-4F2687344AE7}"/>
                </a:ext>
              </a:extLst>
            </p:cNvPr>
            <p:cNvSpPr>
              <a:spLocks noChangeArrowheads="1"/>
            </p:cNvSpPr>
            <p:nvPr/>
          </p:nvSpPr>
          <p:spPr bwMode="auto">
            <a:xfrm>
              <a:off x="4140" y="2681"/>
              <a:ext cx="1202" cy="144"/>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60" name="AutoShape 277">
              <a:extLst>
                <a:ext uri="{FF2B5EF4-FFF2-40B4-BE49-F238E27FC236}">
                  <a16:creationId xmlns:a16="http://schemas.microsoft.com/office/drawing/2014/main" id="{7CF47AD8-6FA3-EC4A-81BB-D4BDF82FF868}"/>
                </a:ext>
              </a:extLst>
            </p:cNvPr>
            <p:cNvSpPr>
              <a:spLocks noChangeArrowheads="1"/>
            </p:cNvSpPr>
            <p:nvPr/>
          </p:nvSpPr>
          <p:spPr bwMode="auto">
            <a:xfrm>
              <a:off x="4203" y="2710"/>
              <a:ext cx="1076" cy="81"/>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61" name="Oval 278">
              <a:extLst>
                <a:ext uri="{FF2B5EF4-FFF2-40B4-BE49-F238E27FC236}">
                  <a16:creationId xmlns:a16="http://schemas.microsoft.com/office/drawing/2014/main" id="{16DD064D-9DAA-7C41-B25C-A82D91C8823F}"/>
                </a:ext>
              </a:extLst>
            </p:cNvPr>
            <p:cNvSpPr>
              <a:spLocks noChangeArrowheads="1"/>
            </p:cNvSpPr>
            <p:nvPr/>
          </p:nvSpPr>
          <p:spPr bwMode="auto">
            <a:xfrm>
              <a:off x="4305" y="2384"/>
              <a:ext cx="160" cy="144"/>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62" name="Oval 279">
              <a:extLst>
                <a:ext uri="{FF2B5EF4-FFF2-40B4-BE49-F238E27FC236}">
                  <a16:creationId xmlns:a16="http://schemas.microsoft.com/office/drawing/2014/main" id="{3A4E91ED-E53C-4F46-B869-5EE63341E69A}"/>
                </a:ext>
              </a:extLst>
            </p:cNvPr>
            <p:cNvSpPr>
              <a:spLocks noChangeArrowheads="1"/>
            </p:cNvSpPr>
            <p:nvPr/>
          </p:nvSpPr>
          <p:spPr bwMode="auto">
            <a:xfrm>
              <a:off x="4484" y="2384"/>
              <a:ext cx="160" cy="144"/>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dirty="0">
                <a:solidFill>
                  <a:srgbClr val="FF0000"/>
                </a:solidFill>
                <a:cs typeface="Arial" charset="0"/>
              </a:endParaRPr>
            </a:p>
          </p:txBody>
        </p:sp>
        <p:sp>
          <p:nvSpPr>
            <p:cNvPr id="63" name="Oval 280">
              <a:extLst>
                <a:ext uri="{FF2B5EF4-FFF2-40B4-BE49-F238E27FC236}">
                  <a16:creationId xmlns:a16="http://schemas.microsoft.com/office/drawing/2014/main" id="{61A76EFE-8475-4549-8D40-279CC1F6DEED}"/>
                </a:ext>
              </a:extLst>
            </p:cNvPr>
            <p:cNvSpPr>
              <a:spLocks noChangeArrowheads="1"/>
            </p:cNvSpPr>
            <p:nvPr/>
          </p:nvSpPr>
          <p:spPr bwMode="auto">
            <a:xfrm>
              <a:off x="4663" y="2379"/>
              <a:ext cx="155" cy="144"/>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64" name="Rectangle 281">
              <a:extLst>
                <a:ext uri="{FF2B5EF4-FFF2-40B4-BE49-F238E27FC236}">
                  <a16:creationId xmlns:a16="http://schemas.microsoft.com/office/drawing/2014/main" id="{A4BC8BDA-9FFB-4F48-9FCF-402BAA6433A3}"/>
                </a:ext>
              </a:extLst>
            </p:cNvPr>
            <p:cNvSpPr>
              <a:spLocks noChangeArrowheads="1"/>
            </p:cNvSpPr>
            <p:nvPr/>
          </p:nvSpPr>
          <p:spPr bwMode="auto">
            <a:xfrm>
              <a:off x="5061" y="1838"/>
              <a:ext cx="87" cy="757"/>
            </a:xfrm>
            <a:prstGeom prst="rect">
              <a:avLst/>
            </a:prstGeom>
            <a:solidFill>
              <a:srgbClr val="292929"/>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grpSp>
        <p:nvGrpSpPr>
          <p:cNvPr id="73" name="Group 26">
            <a:extLst>
              <a:ext uri="{FF2B5EF4-FFF2-40B4-BE49-F238E27FC236}">
                <a16:creationId xmlns:a16="http://schemas.microsoft.com/office/drawing/2014/main" id="{F66578CA-D572-B14B-8BD7-F68422DA2AEB}"/>
              </a:ext>
            </a:extLst>
          </p:cNvPr>
          <p:cNvGrpSpPr>
            <a:grpSpLocks/>
          </p:cNvGrpSpPr>
          <p:nvPr/>
        </p:nvGrpSpPr>
        <p:grpSpPr bwMode="auto">
          <a:xfrm>
            <a:off x="6556766" y="1630020"/>
            <a:ext cx="1887846" cy="1341538"/>
            <a:chOff x="3656" y="1392"/>
            <a:chExt cx="1523" cy="1110"/>
          </a:xfrm>
        </p:grpSpPr>
        <p:sp>
          <p:nvSpPr>
            <p:cNvPr id="74" name="Freeform 27">
              <a:extLst>
                <a:ext uri="{FF2B5EF4-FFF2-40B4-BE49-F238E27FC236}">
                  <a16:creationId xmlns:a16="http://schemas.microsoft.com/office/drawing/2014/main" id="{F9D18517-4267-5A4D-975E-4CFF0D3DA8A9}"/>
                </a:ext>
              </a:extLst>
            </p:cNvPr>
            <p:cNvSpPr>
              <a:spLocks/>
            </p:cNvSpPr>
            <p:nvPr/>
          </p:nvSpPr>
          <p:spPr bwMode="auto">
            <a:xfrm>
              <a:off x="3656" y="1392"/>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9AE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75" name="Text Box 28">
              <a:extLst>
                <a:ext uri="{FF2B5EF4-FFF2-40B4-BE49-F238E27FC236}">
                  <a16:creationId xmlns:a16="http://schemas.microsoft.com/office/drawing/2014/main" id="{B45C6A19-6E94-B540-ADFE-696C337D4540}"/>
                </a:ext>
              </a:extLst>
            </p:cNvPr>
            <p:cNvSpPr txBox="1">
              <a:spLocks noChangeArrowheads="1"/>
            </p:cNvSpPr>
            <p:nvPr/>
          </p:nvSpPr>
          <p:spPr bwMode="auto">
            <a:xfrm>
              <a:off x="4010" y="1995"/>
              <a:ext cx="1169" cy="2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mn-lt"/>
                  <a:cs typeface="Arial" charset="0"/>
                </a:rPr>
                <a:t>wired network</a:t>
              </a:r>
            </a:p>
          </p:txBody>
        </p:sp>
      </p:grpSp>
      <p:cxnSp>
        <p:nvCxnSpPr>
          <p:cNvPr id="4" name="Straight Arrow Connector 3">
            <a:extLst>
              <a:ext uri="{FF2B5EF4-FFF2-40B4-BE49-F238E27FC236}">
                <a16:creationId xmlns:a16="http://schemas.microsoft.com/office/drawing/2014/main" id="{73C438E4-AFD0-474E-A662-C3F7C98384D4}"/>
              </a:ext>
            </a:extLst>
          </p:cNvPr>
          <p:cNvCxnSpPr/>
          <p:nvPr/>
        </p:nvCxnSpPr>
        <p:spPr>
          <a:xfrm>
            <a:off x="3525078" y="3286539"/>
            <a:ext cx="1881809" cy="0"/>
          </a:xfrm>
          <a:prstGeom prst="straightConnector1">
            <a:avLst/>
          </a:prstGeom>
          <a:ln w="3810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94B14450-DC99-C249-AFF7-8057A5F79027}"/>
              </a:ext>
            </a:extLst>
          </p:cNvPr>
          <p:cNvGrpSpPr/>
          <p:nvPr/>
        </p:nvGrpSpPr>
        <p:grpSpPr>
          <a:xfrm>
            <a:off x="4386470" y="3074505"/>
            <a:ext cx="357808" cy="400110"/>
            <a:chOff x="8680174" y="4002157"/>
            <a:chExt cx="357808" cy="400110"/>
          </a:xfrm>
        </p:grpSpPr>
        <p:sp>
          <p:nvSpPr>
            <p:cNvPr id="8" name="Oval 7">
              <a:extLst>
                <a:ext uri="{FF2B5EF4-FFF2-40B4-BE49-F238E27FC236}">
                  <a16:creationId xmlns:a16="http://schemas.microsoft.com/office/drawing/2014/main" id="{F6859D34-BDB9-EF49-BBA3-BA687AEC2099}"/>
                </a:ext>
              </a:extLst>
            </p:cNvPr>
            <p:cNvSpPr/>
            <p:nvPr/>
          </p:nvSpPr>
          <p:spPr>
            <a:xfrm>
              <a:off x="8680174" y="4028662"/>
              <a:ext cx="357808" cy="357808"/>
            </a:xfrm>
            <a:prstGeom prst="ellipse">
              <a:avLst/>
            </a:prstGeom>
            <a:solidFill>
              <a:schemeClr val="bg1"/>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7EE9CAA5-F337-5F49-B1D9-34CA793C06F1}"/>
                </a:ext>
              </a:extLst>
            </p:cNvPr>
            <p:cNvSpPr txBox="1"/>
            <p:nvPr/>
          </p:nvSpPr>
          <p:spPr>
            <a:xfrm>
              <a:off x="8693426" y="4002157"/>
              <a:ext cx="314510" cy="400110"/>
            </a:xfrm>
            <a:prstGeom prst="rect">
              <a:avLst/>
            </a:prstGeom>
            <a:noFill/>
          </p:spPr>
          <p:txBody>
            <a:bodyPr wrap="none" rtlCol="0">
              <a:spAutoFit/>
            </a:bodyPr>
            <a:lstStyle/>
            <a:p>
              <a:r>
                <a:rPr lang="en-US" sz="2000" dirty="0">
                  <a:solidFill>
                    <a:srgbClr val="C00000"/>
                  </a:solidFill>
                </a:rPr>
                <a:t>1</a:t>
              </a:r>
            </a:p>
          </p:txBody>
        </p:sp>
      </p:grpSp>
      <p:sp>
        <p:nvSpPr>
          <p:cNvPr id="21" name="TextBox 20">
            <a:extLst>
              <a:ext uri="{FF2B5EF4-FFF2-40B4-BE49-F238E27FC236}">
                <a16:creationId xmlns:a16="http://schemas.microsoft.com/office/drawing/2014/main" id="{7E2F8A36-412E-DA43-B35F-8005D9D9DA46}"/>
              </a:ext>
            </a:extLst>
          </p:cNvPr>
          <p:cNvSpPr txBox="1"/>
          <p:nvPr/>
        </p:nvSpPr>
        <p:spPr>
          <a:xfrm>
            <a:off x="1311967" y="2941983"/>
            <a:ext cx="2872389" cy="338554"/>
          </a:xfrm>
          <a:prstGeom prst="rect">
            <a:avLst/>
          </a:prstGeom>
          <a:noFill/>
        </p:spPr>
        <p:txBody>
          <a:bodyPr wrap="none" rtlCol="0">
            <a:spAutoFit/>
          </a:bodyPr>
          <a:lstStyle/>
          <a:p>
            <a:r>
              <a:rPr lang="en-US" sz="1600" dirty="0">
                <a:solidFill>
                  <a:srgbClr val="C00000"/>
                </a:solidFill>
              </a:rPr>
              <a:t>discovery of security capabilities</a:t>
            </a:r>
          </a:p>
        </p:txBody>
      </p:sp>
      <p:grpSp>
        <p:nvGrpSpPr>
          <p:cNvPr id="31" name="Group 30">
            <a:extLst>
              <a:ext uri="{FF2B5EF4-FFF2-40B4-BE49-F238E27FC236}">
                <a16:creationId xmlns:a16="http://schemas.microsoft.com/office/drawing/2014/main" id="{24CED20D-9536-604B-940B-6A4866B0C05D}"/>
              </a:ext>
            </a:extLst>
          </p:cNvPr>
          <p:cNvGrpSpPr/>
          <p:nvPr/>
        </p:nvGrpSpPr>
        <p:grpSpPr>
          <a:xfrm>
            <a:off x="3597965" y="3405808"/>
            <a:ext cx="5387009" cy="530087"/>
            <a:chOff x="3597965" y="3379304"/>
            <a:chExt cx="5387009" cy="530087"/>
          </a:xfrm>
        </p:grpSpPr>
        <p:cxnSp>
          <p:nvCxnSpPr>
            <p:cNvPr id="79" name="Straight Arrow Connector 78">
              <a:extLst>
                <a:ext uri="{FF2B5EF4-FFF2-40B4-BE49-F238E27FC236}">
                  <a16:creationId xmlns:a16="http://schemas.microsoft.com/office/drawing/2014/main" id="{0A1ACB18-942C-6841-A5C1-938ED5AABD0A}"/>
                </a:ext>
              </a:extLst>
            </p:cNvPr>
            <p:cNvCxnSpPr>
              <a:cxnSpLocks/>
            </p:cNvCxnSpPr>
            <p:nvPr/>
          </p:nvCxnSpPr>
          <p:spPr>
            <a:xfrm>
              <a:off x="3597965" y="3637722"/>
              <a:ext cx="5387009" cy="0"/>
            </a:xfrm>
            <a:prstGeom prst="straightConnector1">
              <a:avLst/>
            </a:prstGeom>
            <a:ln w="3810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047F9CD7-9A48-B845-85E6-3B9E5638C641}"/>
                </a:ext>
              </a:extLst>
            </p:cNvPr>
            <p:cNvGrpSpPr/>
            <p:nvPr/>
          </p:nvGrpSpPr>
          <p:grpSpPr>
            <a:xfrm>
              <a:off x="5155096" y="3379304"/>
              <a:ext cx="649357" cy="530087"/>
              <a:chOff x="6175513" y="3405809"/>
              <a:chExt cx="649357" cy="530087"/>
            </a:xfrm>
          </p:grpSpPr>
          <p:sp>
            <p:nvSpPr>
              <p:cNvPr id="5" name="Oval 4">
                <a:extLst>
                  <a:ext uri="{FF2B5EF4-FFF2-40B4-BE49-F238E27FC236}">
                    <a16:creationId xmlns:a16="http://schemas.microsoft.com/office/drawing/2014/main" id="{E0A8B836-43D8-E04D-BE22-800D30E10A33}"/>
                  </a:ext>
                </a:extLst>
              </p:cNvPr>
              <p:cNvSpPr/>
              <p:nvPr/>
            </p:nvSpPr>
            <p:spPr>
              <a:xfrm>
                <a:off x="6215270" y="3405809"/>
                <a:ext cx="516835" cy="516835"/>
              </a:xfrm>
              <a:prstGeom prst="ellipse">
                <a:avLst/>
              </a:prstGeom>
              <a:solidFill>
                <a:schemeClr val="bg1"/>
              </a:solidFill>
              <a:ln w="317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87409B72-82B8-D04C-9FCF-1D8BDB58913D}"/>
                  </a:ext>
                </a:extLst>
              </p:cNvPr>
              <p:cNvSpPr/>
              <p:nvPr/>
            </p:nvSpPr>
            <p:spPr>
              <a:xfrm>
                <a:off x="6175513" y="3697357"/>
                <a:ext cx="649357" cy="2385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76" name="Group 75">
            <a:extLst>
              <a:ext uri="{FF2B5EF4-FFF2-40B4-BE49-F238E27FC236}">
                <a16:creationId xmlns:a16="http://schemas.microsoft.com/office/drawing/2014/main" id="{4FEBFC8F-8B16-BA43-BB83-DF83F014E13C}"/>
              </a:ext>
            </a:extLst>
          </p:cNvPr>
          <p:cNvGrpSpPr/>
          <p:nvPr/>
        </p:nvGrpSpPr>
        <p:grpSpPr>
          <a:xfrm>
            <a:off x="4128052" y="3452192"/>
            <a:ext cx="357808" cy="400110"/>
            <a:chOff x="8680174" y="4002157"/>
            <a:chExt cx="357808" cy="400110"/>
          </a:xfrm>
        </p:grpSpPr>
        <p:sp>
          <p:nvSpPr>
            <p:cNvPr id="77" name="Oval 76">
              <a:extLst>
                <a:ext uri="{FF2B5EF4-FFF2-40B4-BE49-F238E27FC236}">
                  <a16:creationId xmlns:a16="http://schemas.microsoft.com/office/drawing/2014/main" id="{1F987A2B-5CB5-E240-8DED-EF895CCBB632}"/>
                </a:ext>
              </a:extLst>
            </p:cNvPr>
            <p:cNvSpPr/>
            <p:nvPr/>
          </p:nvSpPr>
          <p:spPr>
            <a:xfrm>
              <a:off x="8680174" y="4028662"/>
              <a:ext cx="357808" cy="357808"/>
            </a:xfrm>
            <a:prstGeom prst="ellipse">
              <a:avLst/>
            </a:prstGeom>
            <a:solidFill>
              <a:schemeClr val="bg1"/>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TextBox 77">
              <a:extLst>
                <a:ext uri="{FF2B5EF4-FFF2-40B4-BE49-F238E27FC236}">
                  <a16:creationId xmlns:a16="http://schemas.microsoft.com/office/drawing/2014/main" id="{31F5D53D-68AF-B040-A823-A780224E9CAE}"/>
                </a:ext>
              </a:extLst>
            </p:cNvPr>
            <p:cNvSpPr txBox="1"/>
            <p:nvPr/>
          </p:nvSpPr>
          <p:spPr>
            <a:xfrm>
              <a:off x="8706678" y="4002157"/>
              <a:ext cx="314510" cy="400110"/>
            </a:xfrm>
            <a:prstGeom prst="rect">
              <a:avLst/>
            </a:prstGeom>
            <a:noFill/>
          </p:spPr>
          <p:txBody>
            <a:bodyPr wrap="none" rtlCol="0">
              <a:spAutoFit/>
            </a:bodyPr>
            <a:lstStyle/>
            <a:p>
              <a:r>
                <a:rPr lang="en-US" sz="2000" dirty="0">
                  <a:solidFill>
                    <a:srgbClr val="C00000"/>
                  </a:solidFill>
                </a:rPr>
                <a:t>2</a:t>
              </a:r>
            </a:p>
          </p:txBody>
        </p:sp>
      </p:grpSp>
      <p:grpSp>
        <p:nvGrpSpPr>
          <p:cNvPr id="80" name="Group 79">
            <a:extLst>
              <a:ext uri="{FF2B5EF4-FFF2-40B4-BE49-F238E27FC236}">
                <a16:creationId xmlns:a16="http://schemas.microsoft.com/office/drawing/2014/main" id="{43A8DBCA-22E5-6642-A2C0-D4C9BAC4FD14}"/>
              </a:ext>
            </a:extLst>
          </p:cNvPr>
          <p:cNvGrpSpPr/>
          <p:nvPr/>
        </p:nvGrpSpPr>
        <p:grpSpPr>
          <a:xfrm>
            <a:off x="954161" y="4996073"/>
            <a:ext cx="357808" cy="400110"/>
            <a:chOff x="8680174" y="4002157"/>
            <a:chExt cx="357808" cy="400110"/>
          </a:xfrm>
        </p:grpSpPr>
        <p:sp>
          <p:nvSpPr>
            <p:cNvPr id="81" name="Oval 80">
              <a:extLst>
                <a:ext uri="{FF2B5EF4-FFF2-40B4-BE49-F238E27FC236}">
                  <a16:creationId xmlns:a16="http://schemas.microsoft.com/office/drawing/2014/main" id="{C21056AA-ECEE-274B-A798-8C339D997AED}"/>
                </a:ext>
              </a:extLst>
            </p:cNvPr>
            <p:cNvSpPr/>
            <p:nvPr/>
          </p:nvSpPr>
          <p:spPr>
            <a:xfrm>
              <a:off x="8680174" y="4028662"/>
              <a:ext cx="357808" cy="357808"/>
            </a:xfrm>
            <a:prstGeom prst="ellipse">
              <a:avLst/>
            </a:prstGeom>
            <a:solidFill>
              <a:schemeClr val="bg1"/>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TextBox 81">
              <a:extLst>
                <a:ext uri="{FF2B5EF4-FFF2-40B4-BE49-F238E27FC236}">
                  <a16:creationId xmlns:a16="http://schemas.microsoft.com/office/drawing/2014/main" id="{553890B6-10A7-944C-ACE4-B0C968AC8D70}"/>
                </a:ext>
              </a:extLst>
            </p:cNvPr>
            <p:cNvSpPr txBox="1"/>
            <p:nvPr/>
          </p:nvSpPr>
          <p:spPr>
            <a:xfrm>
              <a:off x="8706678" y="4002157"/>
              <a:ext cx="314510" cy="400110"/>
            </a:xfrm>
            <a:prstGeom prst="rect">
              <a:avLst/>
            </a:prstGeom>
            <a:noFill/>
          </p:spPr>
          <p:txBody>
            <a:bodyPr wrap="none" rtlCol="0">
              <a:spAutoFit/>
            </a:bodyPr>
            <a:lstStyle/>
            <a:p>
              <a:r>
                <a:rPr lang="en-US" sz="2000" dirty="0">
                  <a:solidFill>
                    <a:srgbClr val="C00000"/>
                  </a:solidFill>
                </a:rPr>
                <a:t>4</a:t>
              </a:r>
            </a:p>
          </p:txBody>
        </p:sp>
      </p:grpSp>
      <p:sp>
        <p:nvSpPr>
          <p:cNvPr id="83" name="TextBox 82">
            <a:extLst>
              <a:ext uri="{FF2B5EF4-FFF2-40B4-BE49-F238E27FC236}">
                <a16:creationId xmlns:a16="http://schemas.microsoft.com/office/drawing/2014/main" id="{59765673-67F3-2843-8E34-43EBF54EB057}"/>
              </a:ext>
            </a:extLst>
          </p:cNvPr>
          <p:cNvSpPr txBox="1"/>
          <p:nvPr/>
        </p:nvSpPr>
        <p:spPr>
          <a:xfrm>
            <a:off x="881271" y="3346173"/>
            <a:ext cx="3311356" cy="338554"/>
          </a:xfrm>
          <a:prstGeom prst="rect">
            <a:avLst/>
          </a:prstGeom>
          <a:noFill/>
        </p:spPr>
        <p:txBody>
          <a:bodyPr wrap="none" rtlCol="0">
            <a:spAutoFit/>
          </a:bodyPr>
          <a:lstStyle/>
          <a:p>
            <a:r>
              <a:rPr lang="en-US" sz="1600" dirty="0">
                <a:solidFill>
                  <a:srgbClr val="C00000"/>
                </a:solidFill>
              </a:rPr>
              <a:t>mutual authentication, key derivation</a:t>
            </a:r>
          </a:p>
        </p:txBody>
      </p:sp>
      <p:cxnSp>
        <p:nvCxnSpPr>
          <p:cNvPr id="84" name="Straight Arrow Connector 83">
            <a:extLst>
              <a:ext uri="{FF2B5EF4-FFF2-40B4-BE49-F238E27FC236}">
                <a16:creationId xmlns:a16="http://schemas.microsoft.com/office/drawing/2014/main" id="{699016FD-4C4E-F841-8F09-96B26479FA4A}"/>
              </a:ext>
            </a:extLst>
          </p:cNvPr>
          <p:cNvCxnSpPr>
            <a:cxnSpLocks/>
          </p:cNvCxnSpPr>
          <p:nvPr/>
        </p:nvCxnSpPr>
        <p:spPr>
          <a:xfrm>
            <a:off x="5387008" y="4048539"/>
            <a:ext cx="3597966" cy="0"/>
          </a:xfrm>
          <a:prstGeom prst="straightConnector1">
            <a:avLst/>
          </a:prstGeom>
          <a:ln w="38100">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p:grpSp>
        <p:nvGrpSpPr>
          <p:cNvPr id="85" name="Group 84">
            <a:extLst>
              <a:ext uri="{FF2B5EF4-FFF2-40B4-BE49-F238E27FC236}">
                <a16:creationId xmlns:a16="http://schemas.microsoft.com/office/drawing/2014/main" id="{020538B7-5F3B-554A-A8B3-A58F73636402}"/>
              </a:ext>
            </a:extLst>
          </p:cNvPr>
          <p:cNvGrpSpPr/>
          <p:nvPr/>
        </p:nvGrpSpPr>
        <p:grpSpPr>
          <a:xfrm>
            <a:off x="7176053" y="3836505"/>
            <a:ext cx="357808" cy="400110"/>
            <a:chOff x="8680174" y="4002157"/>
            <a:chExt cx="357808" cy="400110"/>
          </a:xfrm>
        </p:grpSpPr>
        <p:sp>
          <p:nvSpPr>
            <p:cNvPr id="86" name="Oval 85">
              <a:extLst>
                <a:ext uri="{FF2B5EF4-FFF2-40B4-BE49-F238E27FC236}">
                  <a16:creationId xmlns:a16="http://schemas.microsoft.com/office/drawing/2014/main" id="{94B32336-680D-A949-913F-EC3988552CAB}"/>
                </a:ext>
              </a:extLst>
            </p:cNvPr>
            <p:cNvSpPr/>
            <p:nvPr/>
          </p:nvSpPr>
          <p:spPr>
            <a:xfrm>
              <a:off x="8680174" y="4028662"/>
              <a:ext cx="357808" cy="357808"/>
            </a:xfrm>
            <a:prstGeom prst="ellipse">
              <a:avLst/>
            </a:prstGeom>
            <a:solidFill>
              <a:schemeClr val="bg1"/>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TextBox 86">
              <a:extLst>
                <a:ext uri="{FF2B5EF4-FFF2-40B4-BE49-F238E27FC236}">
                  <a16:creationId xmlns:a16="http://schemas.microsoft.com/office/drawing/2014/main" id="{6201D18B-9A6D-8D4D-B060-58D261CF9383}"/>
                </a:ext>
              </a:extLst>
            </p:cNvPr>
            <p:cNvSpPr txBox="1"/>
            <p:nvPr/>
          </p:nvSpPr>
          <p:spPr>
            <a:xfrm>
              <a:off x="8693426" y="4002157"/>
              <a:ext cx="314510" cy="400110"/>
            </a:xfrm>
            <a:prstGeom prst="rect">
              <a:avLst/>
            </a:prstGeom>
            <a:noFill/>
          </p:spPr>
          <p:txBody>
            <a:bodyPr wrap="none" rtlCol="0">
              <a:spAutoFit/>
            </a:bodyPr>
            <a:lstStyle/>
            <a:p>
              <a:r>
                <a:rPr lang="en-US" sz="2000" dirty="0">
                  <a:solidFill>
                    <a:srgbClr val="C00000"/>
                  </a:solidFill>
                </a:rPr>
                <a:t>3</a:t>
              </a:r>
            </a:p>
          </p:txBody>
        </p:sp>
      </p:grpSp>
      <p:sp>
        <p:nvSpPr>
          <p:cNvPr id="88" name="TextBox 87">
            <a:extLst>
              <a:ext uri="{FF2B5EF4-FFF2-40B4-BE49-F238E27FC236}">
                <a16:creationId xmlns:a16="http://schemas.microsoft.com/office/drawing/2014/main" id="{FD3CB45F-60DC-9F4E-A1A9-6DADAB1980D1}"/>
              </a:ext>
            </a:extLst>
          </p:cNvPr>
          <p:cNvSpPr txBox="1"/>
          <p:nvPr/>
        </p:nvSpPr>
        <p:spPr>
          <a:xfrm>
            <a:off x="1199325" y="3770244"/>
            <a:ext cx="3021918" cy="338554"/>
          </a:xfrm>
          <a:prstGeom prst="rect">
            <a:avLst/>
          </a:prstGeom>
          <a:noFill/>
        </p:spPr>
        <p:txBody>
          <a:bodyPr wrap="none" rtlCol="0">
            <a:spAutoFit/>
          </a:bodyPr>
          <a:lstStyle/>
          <a:p>
            <a:r>
              <a:rPr lang="en-US" sz="1600" dirty="0">
                <a:solidFill>
                  <a:srgbClr val="C00000"/>
                </a:solidFill>
              </a:rPr>
              <a:t>shared symmetric key distribution</a:t>
            </a:r>
          </a:p>
        </p:txBody>
      </p:sp>
      <p:sp>
        <p:nvSpPr>
          <p:cNvPr id="89" name="TextBox 88">
            <a:extLst>
              <a:ext uri="{FF2B5EF4-FFF2-40B4-BE49-F238E27FC236}">
                <a16:creationId xmlns:a16="http://schemas.microsoft.com/office/drawing/2014/main" id="{E0DA78C4-709F-9148-B1BD-EB70722E7B5C}"/>
              </a:ext>
            </a:extLst>
          </p:cNvPr>
          <p:cNvSpPr txBox="1"/>
          <p:nvPr/>
        </p:nvSpPr>
        <p:spPr>
          <a:xfrm>
            <a:off x="1431235" y="4943063"/>
            <a:ext cx="10429460" cy="1261884"/>
          </a:xfrm>
          <a:prstGeom prst="rect">
            <a:avLst/>
          </a:prstGeom>
          <a:noFill/>
        </p:spPr>
        <p:txBody>
          <a:bodyPr wrap="square" rtlCol="0">
            <a:spAutoFit/>
          </a:bodyPr>
          <a:lstStyle/>
          <a:p>
            <a:r>
              <a:rPr lang="en-US" sz="2800" dirty="0"/>
              <a:t>encrypted communication between mobile and remote host via AP</a:t>
            </a:r>
          </a:p>
          <a:p>
            <a:pPr marL="457200" indent="-274638">
              <a:buClr>
                <a:srgbClr val="0012A0"/>
              </a:buClr>
              <a:buFont typeface="Wingdings" pitchFamily="2" charset="2"/>
              <a:buChar char="§"/>
            </a:pPr>
            <a:r>
              <a:rPr lang="en-US" sz="2400" dirty="0"/>
              <a:t>same key derived at mobile, AS</a:t>
            </a:r>
          </a:p>
          <a:p>
            <a:pPr marL="457200" indent="-274638">
              <a:buClr>
                <a:srgbClr val="0012A0"/>
              </a:buClr>
              <a:buFont typeface="Wingdings" pitchFamily="2" charset="2"/>
              <a:buChar char="§"/>
            </a:pPr>
            <a:r>
              <a:rPr lang="en-US" sz="2400" dirty="0"/>
              <a:t>AS informs AP of the shared symmetric session</a:t>
            </a:r>
          </a:p>
        </p:txBody>
      </p:sp>
      <p:cxnSp>
        <p:nvCxnSpPr>
          <p:cNvPr id="90" name="Straight Arrow Connector 89">
            <a:extLst>
              <a:ext uri="{FF2B5EF4-FFF2-40B4-BE49-F238E27FC236}">
                <a16:creationId xmlns:a16="http://schemas.microsoft.com/office/drawing/2014/main" id="{B3644587-C44E-E94F-9AA4-B7B03861F3F2}"/>
              </a:ext>
            </a:extLst>
          </p:cNvPr>
          <p:cNvCxnSpPr/>
          <p:nvPr/>
        </p:nvCxnSpPr>
        <p:spPr>
          <a:xfrm>
            <a:off x="3558209" y="4472609"/>
            <a:ext cx="1881809" cy="0"/>
          </a:xfrm>
          <a:prstGeom prst="straightConnector1">
            <a:avLst/>
          </a:prstGeom>
          <a:ln w="3810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91" name="Group 90">
            <a:extLst>
              <a:ext uri="{FF2B5EF4-FFF2-40B4-BE49-F238E27FC236}">
                <a16:creationId xmlns:a16="http://schemas.microsoft.com/office/drawing/2014/main" id="{4C439860-F67C-364D-BF7F-DF732DCC5FC0}"/>
              </a:ext>
            </a:extLst>
          </p:cNvPr>
          <p:cNvGrpSpPr/>
          <p:nvPr/>
        </p:nvGrpSpPr>
        <p:grpSpPr>
          <a:xfrm>
            <a:off x="4419601" y="4260575"/>
            <a:ext cx="357808" cy="400110"/>
            <a:chOff x="8680174" y="4002157"/>
            <a:chExt cx="357808" cy="400110"/>
          </a:xfrm>
        </p:grpSpPr>
        <p:sp>
          <p:nvSpPr>
            <p:cNvPr id="92" name="Oval 91">
              <a:extLst>
                <a:ext uri="{FF2B5EF4-FFF2-40B4-BE49-F238E27FC236}">
                  <a16:creationId xmlns:a16="http://schemas.microsoft.com/office/drawing/2014/main" id="{4C3DA67A-1239-6948-AD79-DECA2FFCEC27}"/>
                </a:ext>
              </a:extLst>
            </p:cNvPr>
            <p:cNvSpPr/>
            <p:nvPr/>
          </p:nvSpPr>
          <p:spPr>
            <a:xfrm>
              <a:off x="8680174" y="4028662"/>
              <a:ext cx="357808" cy="357808"/>
            </a:xfrm>
            <a:prstGeom prst="ellipse">
              <a:avLst/>
            </a:prstGeom>
            <a:solidFill>
              <a:schemeClr val="bg1"/>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TextBox 92">
              <a:extLst>
                <a:ext uri="{FF2B5EF4-FFF2-40B4-BE49-F238E27FC236}">
                  <a16:creationId xmlns:a16="http://schemas.microsoft.com/office/drawing/2014/main" id="{83038144-C7C9-9B43-9D68-C68540442C1A}"/>
                </a:ext>
              </a:extLst>
            </p:cNvPr>
            <p:cNvSpPr txBox="1"/>
            <p:nvPr/>
          </p:nvSpPr>
          <p:spPr>
            <a:xfrm>
              <a:off x="8706678" y="4002157"/>
              <a:ext cx="314510" cy="400110"/>
            </a:xfrm>
            <a:prstGeom prst="rect">
              <a:avLst/>
            </a:prstGeom>
            <a:noFill/>
          </p:spPr>
          <p:txBody>
            <a:bodyPr wrap="none" rtlCol="0">
              <a:spAutoFit/>
            </a:bodyPr>
            <a:lstStyle/>
            <a:p>
              <a:r>
                <a:rPr lang="en-US" sz="2000" dirty="0">
                  <a:solidFill>
                    <a:srgbClr val="C00000"/>
                  </a:solidFill>
                </a:rPr>
                <a:t>4</a:t>
              </a:r>
            </a:p>
          </p:txBody>
        </p:sp>
      </p:grpSp>
      <p:sp>
        <p:nvSpPr>
          <p:cNvPr id="94" name="TextBox 93">
            <a:extLst>
              <a:ext uri="{FF2B5EF4-FFF2-40B4-BE49-F238E27FC236}">
                <a16:creationId xmlns:a16="http://schemas.microsoft.com/office/drawing/2014/main" id="{66F506C4-EFF4-4045-9C68-6AB0A21787EA}"/>
              </a:ext>
            </a:extLst>
          </p:cNvPr>
          <p:cNvSpPr txBox="1"/>
          <p:nvPr/>
        </p:nvSpPr>
        <p:spPr>
          <a:xfrm>
            <a:off x="987290" y="4128053"/>
            <a:ext cx="3208827" cy="338554"/>
          </a:xfrm>
          <a:prstGeom prst="rect">
            <a:avLst/>
          </a:prstGeom>
          <a:noFill/>
        </p:spPr>
        <p:txBody>
          <a:bodyPr wrap="none" rtlCol="0">
            <a:spAutoFit/>
          </a:bodyPr>
          <a:lstStyle/>
          <a:p>
            <a:r>
              <a:rPr lang="en-US" sz="1600" dirty="0">
                <a:solidFill>
                  <a:srgbClr val="C00000"/>
                </a:solidFill>
              </a:rPr>
              <a:t>encrypted communication over WiFi</a:t>
            </a:r>
          </a:p>
        </p:txBody>
      </p:sp>
    </p:spTree>
    <p:extLst>
      <p:ext uri="{BB962C8B-B14F-4D97-AF65-F5344CB8AC3E}">
        <p14:creationId xmlns:p14="http://schemas.microsoft.com/office/powerpoint/2010/main" val="3281018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23">
            <a:extLst>
              <a:ext uri="{FF2B5EF4-FFF2-40B4-BE49-F238E27FC236}">
                <a16:creationId xmlns:a16="http://schemas.microsoft.com/office/drawing/2014/main" id="{FD46E58A-D3F5-D044-8218-118F276F8A3C}"/>
              </a:ext>
            </a:extLst>
          </p:cNvPr>
          <p:cNvSpPr>
            <a:spLocks noChangeArrowheads="1"/>
          </p:cNvSpPr>
          <p:nvPr/>
        </p:nvSpPr>
        <p:spPr bwMode="auto">
          <a:xfrm>
            <a:off x="4367470" y="1287427"/>
            <a:ext cx="1960562" cy="1798637"/>
          </a:xfrm>
          <a:prstGeom prst="ellipse">
            <a:avLst/>
          </a:prstGeom>
          <a:solidFill>
            <a:srgbClr val="9CE0FA"/>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eaLnBrk="0" fontAlgn="base" hangingPunct="0">
              <a:spcBef>
                <a:spcPct val="0"/>
              </a:spcBef>
              <a:spcAft>
                <a:spcPct val="0"/>
              </a:spcAft>
              <a:defRPr/>
            </a:pPr>
            <a:endParaRPr lang="en-US" dirty="0">
              <a:solidFill>
                <a:srgbClr val="000000"/>
              </a:solidFill>
              <a:latin typeface="Arial" charset="0"/>
              <a:ea typeface="ＭＳ Ｐゴシック" charset="0"/>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103</a:t>
            </a:fld>
            <a:endParaRPr lang="en-US" dirty="0"/>
          </a:p>
        </p:txBody>
      </p:sp>
      <p:sp>
        <p:nvSpPr>
          <p:cNvPr id="10" name="Title 1">
            <a:extLst>
              <a:ext uri="{FF2B5EF4-FFF2-40B4-BE49-F238E27FC236}">
                <a16:creationId xmlns:a16="http://schemas.microsoft.com/office/drawing/2014/main" id="{F35EEEAD-4869-A944-A582-22F817FC6DE2}"/>
              </a:ext>
            </a:extLst>
          </p:cNvPr>
          <p:cNvSpPr txBox="1">
            <a:spLocks/>
          </p:cNvSpPr>
          <p:nvPr/>
        </p:nvSpPr>
        <p:spPr>
          <a:xfrm>
            <a:off x="838200" y="398813"/>
            <a:ext cx="10515600" cy="8946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a:lstStyle>
          <a:p>
            <a:r>
              <a:rPr lang="en-US" b="0" dirty="0">
                <a:latin typeface="+mn-lt"/>
              </a:rPr>
              <a:t>802.11: authentication, encryption</a:t>
            </a:r>
          </a:p>
        </p:txBody>
      </p:sp>
      <p:sp>
        <p:nvSpPr>
          <p:cNvPr id="26" name="AutoShape 25">
            <a:extLst>
              <a:ext uri="{FF2B5EF4-FFF2-40B4-BE49-F238E27FC236}">
                <a16:creationId xmlns:a16="http://schemas.microsoft.com/office/drawing/2014/main" id="{C35BBC87-D9B9-F84C-A466-A2406EC32F26}"/>
              </a:ext>
            </a:extLst>
          </p:cNvPr>
          <p:cNvSpPr>
            <a:spLocks noChangeAspect="1" noChangeArrowheads="1" noTextEdit="1"/>
          </p:cNvSpPr>
          <p:nvPr/>
        </p:nvSpPr>
        <p:spPr bwMode="auto">
          <a:xfrm>
            <a:off x="5330204" y="1522759"/>
            <a:ext cx="987425" cy="1049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p>
        </p:txBody>
      </p:sp>
      <p:sp>
        <p:nvSpPr>
          <p:cNvPr id="27" name="Line 55">
            <a:extLst>
              <a:ext uri="{FF2B5EF4-FFF2-40B4-BE49-F238E27FC236}">
                <a16:creationId xmlns:a16="http://schemas.microsoft.com/office/drawing/2014/main" id="{92F1E18C-8579-8F43-966D-AC3EAB745401}"/>
              </a:ext>
            </a:extLst>
          </p:cNvPr>
          <p:cNvSpPr>
            <a:spLocks noChangeShapeType="1"/>
          </p:cNvSpPr>
          <p:nvPr/>
        </p:nvSpPr>
        <p:spPr bwMode="auto">
          <a:xfrm>
            <a:off x="5635004" y="2302222"/>
            <a:ext cx="3151187"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29" name="Text Box 57">
            <a:extLst>
              <a:ext uri="{FF2B5EF4-FFF2-40B4-BE49-F238E27FC236}">
                <a16:creationId xmlns:a16="http://schemas.microsoft.com/office/drawing/2014/main" id="{0C5A523A-A420-554B-B07D-85B8A146CD58}"/>
              </a:ext>
            </a:extLst>
          </p:cNvPr>
          <p:cNvSpPr txBox="1">
            <a:spLocks noChangeArrowheads="1"/>
          </p:cNvSpPr>
          <p:nvPr/>
        </p:nvSpPr>
        <p:spPr bwMode="auto">
          <a:xfrm>
            <a:off x="5110162" y="2470565"/>
            <a:ext cx="46679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1" hangingPunct="1"/>
            <a:r>
              <a:rPr lang="en-US" dirty="0">
                <a:solidFill>
                  <a:srgbClr val="CC0000"/>
                </a:solidFill>
                <a:latin typeface="+mn-lt"/>
                <a:cs typeface="Arial" charset="0"/>
              </a:rPr>
              <a:t>AP</a:t>
            </a:r>
            <a:endParaRPr lang="en-US" sz="1600" dirty="0">
              <a:latin typeface="+mn-lt"/>
              <a:cs typeface="Arial" charset="0"/>
            </a:endParaRPr>
          </a:p>
        </p:txBody>
      </p:sp>
      <p:sp>
        <p:nvSpPr>
          <p:cNvPr id="30" name="Text Box 58">
            <a:extLst>
              <a:ext uri="{FF2B5EF4-FFF2-40B4-BE49-F238E27FC236}">
                <a16:creationId xmlns:a16="http://schemas.microsoft.com/office/drawing/2014/main" id="{8348A390-40C5-D743-9256-E62B9A390283}"/>
              </a:ext>
            </a:extLst>
          </p:cNvPr>
          <p:cNvSpPr txBox="1">
            <a:spLocks noChangeArrowheads="1"/>
          </p:cNvSpPr>
          <p:nvPr/>
        </p:nvSpPr>
        <p:spPr bwMode="auto">
          <a:xfrm>
            <a:off x="9021073" y="2012537"/>
            <a:ext cx="2235035" cy="6740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1" hangingPunct="1">
              <a:lnSpc>
                <a:spcPct val="90000"/>
              </a:lnSpc>
            </a:pPr>
            <a:r>
              <a:rPr lang="en-US" sz="2400" dirty="0">
                <a:solidFill>
                  <a:srgbClr val="C00000"/>
                </a:solidFill>
                <a:latin typeface="+mn-lt"/>
                <a:cs typeface="Arial" charset="0"/>
              </a:rPr>
              <a:t>AS</a:t>
            </a:r>
          </a:p>
          <a:p>
            <a:pPr eaLnBrk="1" hangingPunct="1">
              <a:lnSpc>
                <a:spcPct val="90000"/>
              </a:lnSpc>
            </a:pPr>
            <a:r>
              <a:rPr lang="en-US" sz="1800" dirty="0">
                <a:latin typeface="+mn-lt"/>
                <a:cs typeface="Arial" charset="0"/>
              </a:rPr>
              <a:t>Authentication Server</a:t>
            </a:r>
          </a:p>
        </p:txBody>
      </p:sp>
      <p:sp>
        <p:nvSpPr>
          <p:cNvPr id="32" name="Text Box 60">
            <a:extLst>
              <a:ext uri="{FF2B5EF4-FFF2-40B4-BE49-F238E27FC236}">
                <a16:creationId xmlns:a16="http://schemas.microsoft.com/office/drawing/2014/main" id="{0D73F57F-6B10-3546-8408-80AD5CC1E42E}"/>
              </a:ext>
            </a:extLst>
          </p:cNvPr>
          <p:cNvSpPr txBox="1">
            <a:spLocks noChangeArrowheads="1"/>
          </p:cNvSpPr>
          <p:nvPr/>
        </p:nvSpPr>
        <p:spPr bwMode="auto">
          <a:xfrm>
            <a:off x="2611989" y="1991521"/>
            <a:ext cx="1620837"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1" hangingPunct="1"/>
            <a:r>
              <a:rPr lang="en-US" dirty="0">
                <a:solidFill>
                  <a:srgbClr val="C00000"/>
                </a:solidFill>
                <a:latin typeface="Calibri" panose="020F0502020204030204" pitchFamily="34" charset="0"/>
                <a:cs typeface="Calibri" panose="020F0502020204030204" pitchFamily="34" charset="0"/>
              </a:rPr>
              <a:t>mobile</a:t>
            </a:r>
            <a:endParaRPr lang="en-US" sz="1600" dirty="0">
              <a:solidFill>
                <a:srgbClr val="C00000"/>
              </a:solidFill>
              <a:latin typeface="Calibri" panose="020F0502020204030204" pitchFamily="34" charset="0"/>
              <a:cs typeface="Calibri" panose="020F0502020204030204" pitchFamily="34" charset="0"/>
            </a:endParaRPr>
          </a:p>
        </p:txBody>
      </p:sp>
      <p:grpSp>
        <p:nvGrpSpPr>
          <p:cNvPr id="33" name="Group 356">
            <a:extLst>
              <a:ext uri="{FF2B5EF4-FFF2-40B4-BE49-F238E27FC236}">
                <a16:creationId xmlns:a16="http://schemas.microsoft.com/office/drawing/2014/main" id="{CA05B63E-CD52-9F43-8FD2-58EA2FA3850E}"/>
              </a:ext>
            </a:extLst>
          </p:cNvPr>
          <p:cNvGrpSpPr>
            <a:grpSpLocks/>
          </p:cNvGrpSpPr>
          <p:nvPr/>
        </p:nvGrpSpPr>
        <p:grpSpPr bwMode="auto">
          <a:xfrm>
            <a:off x="3215998" y="1780759"/>
            <a:ext cx="804863" cy="852488"/>
            <a:chOff x="313" y="1407"/>
            <a:chExt cx="1152" cy="1104"/>
          </a:xfrm>
        </p:grpSpPr>
        <p:pic>
          <p:nvPicPr>
            <p:cNvPr id="34" name="Picture 354" descr="laptop_stylized_small">
              <a:extLst>
                <a:ext uri="{FF2B5EF4-FFF2-40B4-BE49-F238E27FC236}">
                  <a16:creationId xmlns:a16="http://schemas.microsoft.com/office/drawing/2014/main" id="{AD8B9F8C-F4B8-C845-8FD6-A1828FAA2C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5" name="Picture 355" descr="antenna_stylized">
              <a:extLst>
                <a:ext uri="{FF2B5EF4-FFF2-40B4-BE49-F238E27FC236}">
                  <a16:creationId xmlns:a16="http://schemas.microsoft.com/office/drawing/2014/main" id="{7BC1A5C0-A129-444E-8FD8-F59E935608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0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36" name="Group 361">
            <a:extLst>
              <a:ext uri="{FF2B5EF4-FFF2-40B4-BE49-F238E27FC236}">
                <a16:creationId xmlns:a16="http://schemas.microsoft.com/office/drawing/2014/main" id="{8B78EC52-40E4-1245-B94F-69888562BAC7}"/>
              </a:ext>
            </a:extLst>
          </p:cNvPr>
          <p:cNvGrpSpPr>
            <a:grpSpLocks/>
          </p:cNvGrpSpPr>
          <p:nvPr/>
        </p:nvGrpSpPr>
        <p:grpSpPr bwMode="auto">
          <a:xfrm>
            <a:off x="4963491" y="1848197"/>
            <a:ext cx="965200" cy="693737"/>
            <a:chOff x="2967" y="478"/>
            <a:chExt cx="788" cy="625"/>
          </a:xfrm>
        </p:grpSpPr>
        <p:pic>
          <p:nvPicPr>
            <p:cNvPr id="37" name="Picture 358" descr="access_point_stylized_small">
              <a:extLst>
                <a:ext uri="{FF2B5EF4-FFF2-40B4-BE49-F238E27FC236}">
                  <a16:creationId xmlns:a16="http://schemas.microsoft.com/office/drawing/2014/main" id="{5C100B11-3424-5D4A-A1E6-964F44B05E3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8" name="Picture 360" descr="antenna_radiation_stylized">
              <a:extLst>
                <a:ext uri="{FF2B5EF4-FFF2-40B4-BE49-F238E27FC236}">
                  <a16:creationId xmlns:a16="http://schemas.microsoft.com/office/drawing/2014/main" id="{8BBB252D-D673-DB49-A756-0CCA2DC15FE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39" name="Group 249">
            <a:extLst>
              <a:ext uri="{FF2B5EF4-FFF2-40B4-BE49-F238E27FC236}">
                <a16:creationId xmlns:a16="http://schemas.microsoft.com/office/drawing/2014/main" id="{A47596EB-18A9-3A49-B6A4-593B586DA3FA}"/>
              </a:ext>
            </a:extLst>
          </p:cNvPr>
          <p:cNvGrpSpPr>
            <a:grpSpLocks/>
          </p:cNvGrpSpPr>
          <p:nvPr/>
        </p:nvGrpSpPr>
        <p:grpSpPr bwMode="auto">
          <a:xfrm>
            <a:off x="8544201" y="1913284"/>
            <a:ext cx="466725" cy="793750"/>
            <a:chOff x="4140" y="429"/>
            <a:chExt cx="1425" cy="2396"/>
          </a:xfrm>
        </p:grpSpPr>
        <p:sp>
          <p:nvSpPr>
            <p:cNvPr id="40" name="Freeform 250">
              <a:extLst>
                <a:ext uri="{FF2B5EF4-FFF2-40B4-BE49-F238E27FC236}">
                  <a16:creationId xmlns:a16="http://schemas.microsoft.com/office/drawing/2014/main" id="{59974F3E-84B4-804E-A8A6-4ACEF4DDF13F}"/>
                </a:ext>
              </a:extLst>
            </p:cNvPr>
            <p:cNvSpPr>
              <a:spLocks/>
            </p:cNvSpPr>
            <p:nvPr/>
          </p:nvSpPr>
          <p:spPr bwMode="auto">
            <a:xfrm>
              <a:off x="5268" y="433"/>
              <a:ext cx="283" cy="2286"/>
            </a:xfrm>
            <a:custGeom>
              <a:avLst/>
              <a:gdLst>
                <a:gd name="T0" fmla="*/ 32 w 354"/>
                <a:gd name="T1" fmla="*/ 0 h 2742"/>
                <a:gd name="T2" fmla="*/ 181 w 354"/>
                <a:gd name="T3" fmla="*/ 197 h 2742"/>
                <a:gd name="T4" fmla="*/ 177 w 354"/>
                <a:gd name="T5" fmla="*/ 1521 h 2742"/>
                <a:gd name="T6" fmla="*/ 0 w 354"/>
                <a:gd name="T7" fmla="*/ 1589 h 2742"/>
                <a:gd name="T8" fmla="*/ 32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41" name="Rectangle 251">
              <a:extLst>
                <a:ext uri="{FF2B5EF4-FFF2-40B4-BE49-F238E27FC236}">
                  <a16:creationId xmlns:a16="http://schemas.microsoft.com/office/drawing/2014/main" id="{2A9ABF97-1FFA-A040-B884-1822A4156A13}"/>
                </a:ext>
              </a:extLst>
            </p:cNvPr>
            <p:cNvSpPr>
              <a:spLocks noChangeArrowheads="1"/>
            </p:cNvSpPr>
            <p:nvPr/>
          </p:nvSpPr>
          <p:spPr bwMode="auto">
            <a:xfrm>
              <a:off x="4203" y="429"/>
              <a:ext cx="1052" cy="2286"/>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42" name="Freeform 252">
              <a:extLst>
                <a:ext uri="{FF2B5EF4-FFF2-40B4-BE49-F238E27FC236}">
                  <a16:creationId xmlns:a16="http://schemas.microsoft.com/office/drawing/2014/main" id="{DD453E12-96D2-EF43-873C-79F3EFC7FA1D}"/>
                </a:ext>
              </a:extLst>
            </p:cNvPr>
            <p:cNvSpPr>
              <a:spLocks/>
            </p:cNvSpPr>
            <p:nvPr/>
          </p:nvSpPr>
          <p:spPr bwMode="auto">
            <a:xfrm>
              <a:off x="5321" y="570"/>
              <a:ext cx="169" cy="2115"/>
            </a:xfrm>
            <a:custGeom>
              <a:avLst/>
              <a:gdLst>
                <a:gd name="T0" fmla="*/ 4 w 211"/>
                <a:gd name="T1" fmla="*/ 0 h 2537"/>
                <a:gd name="T2" fmla="*/ 108 w 211"/>
                <a:gd name="T3" fmla="*/ 127 h 2537"/>
                <a:gd name="T4" fmla="*/ 4 w 211"/>
                <a:gd name="T5" fmla="*/ 1449 h 2537"/>
                <a:gd name="T6" fmla="*/ 4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43" name="Freeform 253">
              <a:extLst>
                <a:ext uri="{FF2B5EF4-FFF2-40B4-BE49-F238E27FC236}">
                  <a16:creationId xmlns:a16="http://schemas.microsoft.com/office/drawing/2014/main" id="{BE4C33DA-768F-AA46-B63F-69AB5F9B632A}"/>
                </a:ext>
              </a:extLst>
            </p:cNvPr>
            <p:cNvSpPr>
              <a:spLocks/>
            </p:cNvSpPr>
            <p:nvPr/>
          </p:nvSpPr>
          <p:spPr bwMode="auto">
            <a:xfrm>
              <a:off x="5284" y="1640"/>
              <a:ext cx="263" cy="189"/>
            </a:xfrm>
            <a:custGeom>
              <a:avLst/>
              <a:gdLst>
                <a:gd name="T0" fmla="*/ 2 w 328"/>
                <a:gd name="T1" fmla="*/ 0 h 226"/>
                <a:gd name="T2" fmla="*/ 169 w 328"/>
                <a:gd name="T3" fmla="*/ 74 h 226"/>
                <a:gd name="T4" fmla="*/ 168 w 328"/>
                <a:gd name="T5" fmla="*/ 132 h 226"/>
                <a:gd name="T6" fmla="*/ 0 w 328"/>
                <a:gd name="T7" fmla="*/ 5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44" name="Rectangle 254">
              <a:extLst>
                <a:ext uri="{FF2B5EF4-FFF2-40B4-BE49-F238E27FC236}">
                  <a16:creationId xmlns:a16="http://schemas.microsoft.com/office/drawing/2014/main" id="{AE5A9D75-7837-1D45-9C75-609A0260180B}"/>
                </a:ext>
              </a:extLst>
            </p:cNvPr>
            <p:cNvSpPr>
              <a:spLocks noChangeArrowheads="1"/>
            </p:cNvSpPr>
            <p:nvPr/>
          </p:nvSpPr>
          <p:spPr bwMode="auto">
            <a:xfrm>
              <a:off x="4213" y="693"/>
              <a:ext cx="596" cy="48"/>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nvGrpSpPr>
            <p:cNvPr id="45" name="Group 255">
              <a:extLst>
                <a:ext uri="{FF2B5EF4-FFF2-40B4-BE49-F238E27FC236}">
                  <a16:creationId xmlns:a16="http://schemas.microsoft.com/office/drawing/2014/main" id="{D69029F7-D6A6-6141-BB32-232B800466BD}"/>
                </a:ext>
              </a:extLst>
            </p:cNvPr>
            <p:cNvGrpSpPr>
              <a:grpSpLocks/>
            </p:cNvGrpSpPr>
            <p:nvPr/>
          </p:nvGrpSpPr>
          <p:grpSpPr bwMode="auto">
            <a:xfrm>
              <a:off x="4749" y="668"/>
              <a:ext cx="581" cy="145"/>
              <a:chOff x="614" y="2568"/>
              <a:chExt cx="725" cy="139"/>
            </a:xfrm>
          </p:grpSpPr>
          <p:sp>
            <p:nvSpPr>
              <p:cNvPr id="71" name="AutoShape 256">
                <a:extLst>
                  <a:ext uri="{FF2B5EF4-FFF2-40B4-BE49-F238E27FC236}">
                    <a16:creationId xmlns:a16="http://schemas.microsoft.com/office/drawing/2014/main" id="{737348F0-99B9-2E46-832A-981E574A77EC}"/>
                  </a:ext>
                </a:extLst>
              </p:cNvPr>
              <p:cNvSpPr>
                <a:spLocks noChangeArrowheads="1"/>
              </p:cNvSpPr>
              <p:nvPr/>
            </p:nvSpPr>
            <p:spPr bwMode="auto">
              <a:xfrm>
                <a:off x="616" y="2569"/>
                <a:ext cx="726" cy="138"/>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72" name="AutoShape 257">
                <a:extLst>
                  <a:ext uri="{FF2B5EF4-FFF2-40B4-BE49-F238E27FC236}">
                    <a16:creationId xmlns:a16="http://schemas.microsoft.com/office/drawing/2014/main" id="{C78DB3E8-7243-0343-B0FC-005A7661987C}"/>
                  </a:ext>
                </a:extLst>
              </p:cNvPr>
              <p:cNvSpPr>
                <a:spLocks noChangeArrowheads="1"/>
              </p:cNvSpPr>
              <p:nvPr/>
            </p:nvSpPr>
            <p:spPr bwMode="auto">
              <a:xfrm>
                <a:off x="634" y="2582"/>
                <a:ext cx="689"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46" name="Rectangle 258">
              <a:extLst>
                <a:ext uri="{FF2B5EF4-FFF2-40B4-BE49-F238E27FC236}">
                  <a16:creationId xmlns:a16="http://schemas.microsoft.com/office/drawing/2014/main" id="{C60FA8E8-4FA6-D245-8BEF-B091B3EB88C3}"/>
                </a:ext>
              </a:extLst>
            </p:cNvPr>
            <p:cNvSpPr>
              <a:spLocks noChangeArrowheads="1"/>
            </p:cNvSpPr>
            <p:nvPr/>
          </p:nvSpPr>
          <p:spPr bwMode="auto">
            <a:xfrm>
              <a:off x="4227" y="1018"/>
              <a:ext cx="591" cy="48"/>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nvGrpSpPr>
            <p:cNvPr id="47" name="Group 259">
              <a:extLst>
                <a:ext uri="{FF2B5EF4-FFF2-40B4-BE49-F238E27FC236}">
                  <a16:creationId xmlns:a16="http://schemas.microsoft.com/office/drawing/2014/main" id="{99104A84-297E-E543-B80B-5175A2ACE7F2}"/>
                </a:ext>
              </a:extLst>
            </p:cNvPr>
            <p:cNvGrpSpPr>
              <a:grpSpLocks/>
            </p:cNvGrpSpPr>
            <p:nvPr/>
          </p:nvGrpSpPr>
          <p:grpSpPr bwMode="auto">
            <a:xfrm>
              <a:off x="4747" y="994"/>
              <a:ext cx="581" cy="134"/>
              <a:chOff x="614" y="2568"/>
              <a:chExt cx="725" cy="139"/>
            </a:xfrm>
          </p:grpSpPr>
          <p:sp>
            <p:nvSpPr>
              <p:cNvPr id="69" name="AutoShape 260">
                <a:extLst>
                  <a:ext uri="{FF2B5EF4-FFF2-40B4-BE49-F238E27FC236}">
                    <a16:creationId xmlns:a16="http://schemas.microsoft.com/office/drawing/2014/main" id="{5D65995D-7C80-3241-A96C-59CF1B0A4CB6}"/>
                  </a:ext>
                </a:extLst>
              </p:cNvPr>
              <p:cNvSpPr>
                <a:spLocks noChangeArrowheads="1"/>
              </p:cNvSpPr>
              <p:nvPr/>
            </p:nvSpPr>
            <p:spPr bwMode="auto">
              <a:xfrm>
                <a:off x="613" y="2568"/>
                <a:ext cx="726" cy="139"/>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70" name="AutoShape 261">
                <a:extLst>
                  <a:ext uri="{FF2B5EF4-FFF2-40B4-BE49-F238E27FC236}">
                    <a16:creationId xmlns:a16="http://schemas.microsoft.com/office/drawing/2014/main" id="{3011CF52-9C58-2F4C-A851-D8C582FD3FB9}"/>
                  </a:ext>
                </a:extLst>
              </p:cNvPr>
              <p:cNvSpPr>
                <a:spLocks noChangeArrowheads="1"/>
              </p:cNvSpPr>
              <p:nvPr/>
            </p:nvSpPr>
            <p:spPr bwMode="auto">
              <a:xfrm>
                <a:off x="625" y="2583"/>
                <a:ext cx="696"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48" name="Rectangle 262">
              <a:extLst>
                <a:ext uri="{FF2B5EF4-FFF2-40B4-BE49-F238E27FC236}">
                  <a16:creationId xmlns:a16="http://schemas.microsoft.com/office/drawing/2014/main" id="{2AF7AD2E-B5EB-BC44-8A01-1CAE624873A7}"/>
                </a:ext>
              </a:extLst>
            </p:cNvPr>
            <p:cNvSpPr>
              <a:spLocks noChangeArrowheads="1"/>
            </p:cNvSpPr>
            <p:nvPr/>
          </p:nvSpPr>
          <p:spPr bwMode="auto">
            <a:xfrm>
              <a:off x="4218" y="1359"/>
              <a:ext cx="596" cy="43"/>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49" name="Rectangle 263">
              <a:extLst>
                <a:ext uri="{FF2B5EF4-FFF2-40B4-BE49-F238E27FC236}">
                  <a16:creationId xmlns:a16="http://schemas.microsoft.com/office/drawing/2014/main" id="{06B8150A-C552-6D40-99AC-B57171CF0303}"/>
                </a:ext>
              </a:extLst>
            </p:cNvPr>
            <p:cNvSpPr>
              <a:spLocks noChangeArrowheads="1"/>
            </p:cNvSpPr>
            <p:nvPr/>
          </p:nvSpPr>
          <p:spPr bwMode="auto">
            <a:xfrm>
              <a:off x="4227" y="1656"/>
              <a:ext cx="596" cy="43"/>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nvGrpSpPr>
            <p:cNvPr id="50" name="Group 264">
              <a:extLst>
                <a:ext uri="{FF2B5EF4-FFF2-40B4-BE49-F238E27FC236}">
                  <a16:creationId xmlns:a16="http://schemas.microsoft.com/office/drawing/2014/main" id="{533E13EA-5A91-3F41-ADEF-FA70B388A95F}"/>
                </a:ext>
              </a:extLst>
            </p:cNvPr>
            <p:cNvGrpSpPr>
              <a:grpSpLocks/>
            </p:cNvGrpSpPr>
            <p:nvPr/>
          </p:nvGrpSpPr>
          <p:grpSpPr bwMode="auto">
            <a:xfrm>
              <a:off x="4735" y="1627"/>
              <a:ext cx="582" cy="151"/>
              <a:chOff x="614" y="2568"/>
              <a:chExt cx="725" cy="139"/>
            </a:xfrm>
          </p:grpSpPr>
          <p:sp>
            <p:nvSpPr>
              <p:cNvPr id="67" name="AutoShape 265">
                <a:extLst>
                  <a:ext uri="{FF2B5EF4-FFF2-40B4-BE49-F238E27FC236}">
                    <a16:creationId xmlns:a16="http://schemas.microsoft.com/office/drawing/2014/main" id="{C630860E-2569-B64C-8FFF-461D0324AAC2}"/>
                  </a:ext>
                </a:extLst>
              </p:cNvPr>
              <p:cNvSpPr>
                <a:spLocks noChangeArrowheads="1"/>
              </p:cNvSpPr>
              <p:nvPr/>
            </p:nvSpPr>
            <p:spPr bwMode="auto">
              <a:xfrm>
                <a:off x="615" y="2568"/>
                <a:ext cx="725" cy="141"/>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68" name="AutoShape 266">
                <a:extLst>
                  <a:ext uri="{FF2B5EF4-FFF2-40B4-BE49-F238E27FC236}">
                    <a16:creationId xmlns:a16="http://schemas.microsoft.com/office/drawing/2014/main" id="{537D98BB-63F8-FF42-BA15-58883102E1DE}"/>
                  </a:ext>
                </a:extLst>
              </p:cNvPr>
              <p:cNvSpPr>
                <a:spLocks noChangeArrowheads="1"/>
              </p:cNvSpPr>
              <p:nvPr/>
            </p:nvSpPr>
            <p:spPr bwMode="auto">
              <a:xfrm>
                <a:off x="628" y="2581"/>
                <a:ext cx="694" cy="110"/>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51" name="Freeform 267">
              <a:extLst>
                <a:ext uri="{FF2B5EF4-FFF2-40B4-BE49-F238E27FC236}">
                  <a16:creationId xmlns:a16="http://schemas.microsoft.com/office/drawing/2014/main" id="{F99D92D7-30E6-4D43-959F-2B61667B8057}"/>
                </a:ext>
              </a:extLst>
            </p:cNvPr>
            <p:cNvSpPr>
              <a:spLocks/>
            </p:cNvSpPr>
            <p:nvPr/>
          </p:nvSpPr>
          <p:spPr bwMode="auto">
            <a:xfrm>
              <a:off x="5288" y="1354"/>
              <a:ext cx="263" cy="188"/>
            </a:xfrm>
            <a:custGeom>
              <a:avLst/>
              <a:gdLst>
                <a:gd name="T0" fmla="*/ 2 w 328"/>
                <a:gd name="T1" fmla="*/ 0 h 226"/>
                <a:gd name="T2" fmla="*/ 169 w 328"/>
                <a:gd name="T3" fmla="*/ 73 h 226"/>
                <a:gd name="T4" fmla="*/ 168 w 328"/>
                <a:gd name="T5" fmla="*/ 130 h 226"/>
                <a:gd name="T6" fmla="*/ 0 w 328"/>
                <a:gd name="T7" fmla="*/ 57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grpSp>
          <p:nvGrpSpPr>
            <p:cNvPr id="53" name="Group 268">
              <a:extLst>
                <a:ext uri="{FF2B5EF4-FFF2-40B4-BE49-F238E27FC236}">
                  <a16:creationId xmlns:a16="http://schemas.microsoft.com/office/drawing/2014/main" id="{C48B885B-279E-B848-A3F7-1B3DA8E04CBF}"/>
                </a:ext>
              </a:extLst>
            </p:cNvPr>
            <p:cNvGrpSpPr>
              <a:grpSpLocks/>
            </p:cNvGrpSpPr>
            <p:nvPr/>
          </p:nvGrpSpPr>
          <p:grpSpPr bwMode="auto">
            <a:xfrm>
              <a:off x="4739" y="1327"/>
              <a:ext cx="582" cy="139"/>
              <a:chOff x="614" y="2568"/>
              <a:chExt cx="725" cy="139"/>
            </a:xfrm>
          </p:grpSpPr>
          <p:sp>
            <p:nvSpPr>
              <p:cNvPr id="65" name="AutoShape 269">
                <a:extLst>
                  <a:ext uri="{FF2B5EF4-FFF2-40B4-BE49-F238E27FC236}">
                    <a16:creationId xmlns:a16="http://schemas.microsoft.com/office/drawing/2014/main" id="{F7C2CCDF-81FE-4840-9DC3-3CDE37023E67}"/>
                  </a:ext>
                </a:extLst>
              </p:cNvPr>
              <p:cNvSpPr>
                <a:spLocks noChangeArrowheads="1"/>
              </p:cNvSpPr>
              <p:nvPr/>
            </p:nvSpPr>
            <p:spPr bwMode="auto">
              <a:xfrm>
                <a:off x="617" y="2566"/>
                <a:ext cx="725" cy="139"/>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66" name="AutoShape 270">
                <a:extLst>
                  <a:ext uri="{FF2B5EF4-FFF2-40B4-BE49-F238E27FC236}">
                    <a16:creationId xmlns:a16="http://schemas.microsoft.com/office/drawing/2014/main" id="{DE9E0A46-A0D3-614B-BEDB-F4C8F0F113B0}"/>
                  </a:ext>
                </a:extLst>
              </p:cNvPr>
              <p:cNvSpPr>
                <a:spLocks noChangeArrowheads="1"/>
              </p:cNvSpPr>
              <p:nvPr/>
            </p:nvSpPr>
            <p:spPr bwMode="auto">
              <a:xfrm>
                <a:off x="635" y="2585"/>
                <a:ext cx="688" cy="105"/>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54" name="Rectangle 271">
              <a:extLst>
                <a:ext uri="{FF2B5EF4-FFF2-40B4-BE49-F238E27FC236}">
                  <a16:creationId xmlns:a16="http://schemas.microsoft.com/office/drawing/2014/main" id="{92B2A7AD-A286-B44A-B190-D511BA9D5C7F}"/>
                </a:ext>
              </a:extLst>
            </p:cNvPr>
            <p:cNvSpPr>
              <a:spLocks noChangeArrowheads="1"/>
            </p:cNvSpPr>
            <p:nvPr/>
          </p:nvSpPr>
          <p:spPr bwMode="auto">
            <a:xfrm>
              <a:off x="5250" y="429"/>
              <a:ext cx="68" cy="2291"/>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55" name="Freeform 272">
              <a:extLst>
                <a:ext uri="{FF2B5EF4-FFF2-40B4-BE49-F238E27FC236}">
                  <a16:creationId xmlns:a16="http://schemas.microsoft.com/office/drawing/2014/main" id="{83F49987-E7DA-EA4B-98A7-A006254F1433}"/>
                </a:ext>
              </a:extLst>
            </p:cNvPr>
            <p:cNvSpPr>
              <a:spLocks/>
            </p:cNvSpPr>
            <p:nvPr/>
          </p:nvSpPr>
          <p:spPr bwMode="auto">
            <a:xfrm>
              <a:off x="5312" y="1007"/>
              <a:ext cx="237" cy="213"/>
            </a:xfrm>
            <a:custGeom>
              <a:avLst/>
              <a:gdLst>
                <a:gd name="T0" fmla="*/ 2 w 296"/>
                <a:gd name="T1" fmla="*/ 0 h 256"/>
                <a:gd name="T2" fmla="*/ 150 w 296"/>
                <a:gd name="T3" fmla="*/ 83 h 256"/>
                <a:gd name="T4" fmla="*/ 152 w 296"/>
                <a:gd name="T5" fmla="*/ 147 h 256"/>
                <a:gd name="T6" fmla="*/ 0 w 296"/>
                <a:gd name="T7" fmla="*/ 57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56" name="Freeform 273">
              <a:extLst>
                <a:ext uri="{FF2B5EF4-FFF2-40B4-BE49-F238E27FC236}">
                  <a16:creationId xmlns:a16="http://schemas.microsoft.com/office/drawing/2014/main" id="{FB323DA1-60D1-1445-AE4E-1814FDB2F791}"/>
                </a:ext>
              </a:extLst>
            </p:cNvPr>
            <p:cNvSpPr>
              <a:spLocks/>
            </p:cNvSpPr>
            <p:nvPr/>
          </p:nvSpPr>
          <p:spPr bwMode="auto">
            <a:xfrm>
              <a:off x="5315" y="680"/>
              <a:ext cx="244" cy="240"/>
            </a:xfrm>
            <a:custGeom>
              <a:avLst/>
              <a:gdLst>
                <a:gd name="T0" fmla="*/ 0 w 304"/>
                <a:gd name="T1" fmla="*/ 0 h 288"/>
                <a:gd name="T2" fmla="*/ 157 w 304"/>
                <a:gd name="T3" fmla="*/ 95 h 288"/>
                <a:gd name="T4" fmla="*/ 147 w 304"/>
                <a:gd name="T5" fmla="*/ 167 h 288"/>
                <a:gd name="T6" fmla="*/ 4 w 304"/>
                <a:gd name="T7" fmla="*/ 72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57" name="Oval 274">
              <a:extLst>
                <a:ext uri="{FF2B5EF4-FFF2-40B4-BE49-F238E27FC236}">
                  <a16:creationId xmlns:a16="http://schemas.microsoft.com/office/drawing/2014/main" id="{19CBD79D-D76B-A54D-843F-CB09AA0CC02D}"/>
                </a:ext>
              </a:extLst>
            </p:cNvPr>
            <p:cNvSpPr>
              <a:spLocks noChangeArrowheads="1"/>
            </p:cNvSpPr>
            <p:nvPr/>
          </p:nvSpPr>
          <p:spPr bwMode="auto">
            <a:xfrm>
              <a:off x="5517" y="2614"/>
              <a:ext cx="48" cy="91"/>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58" name="Freeform 275">
              <a:extLst>
                <a:ext uri="{FF2B5EF4-FFF2-40B4-BE49-F238E27FC236}">
                  <a16:creationId xmlns:a16="http://schemas.microsoft.com/office/drawing/2014/main" id="{37D5240F-C231-B649-B9E2-07C54561866C}"/>
                </a:ext>
              </a:extLst>
            </p:cNvPr>
            <p:cNvSpPr>
              <a:spLocks/>
            </p:cNvSpPr>
            <p:nvPr/>
          </p:nvSpPr>
          <p:spPr bwMode="auto">
            <a:xfrm>
              <a:off x="5302" y="2614"/>
              <a:ext cx="245" cy="200"/>
            </a:xfrm>
            <a:custGeom>
              <a:avLst/>
              <a:gdLst>
                <a:gd name="T0" fmla="*/ 0 w 306"/>
                <a:gd name="T1" fmla="*/ 61 h 240"/>
                <a:gd name="T2" fmla="*/ 2 w 306"/>
                <a:gd name="T3" fmla="*/ 139 h 240"/>
                <a:gd name="T4" fmla="*/ 157 w 306"/>
                <a:gd name="T5" fmla="*/ 64 h 240"/>
                <a:gd name="T6" fmla="*/ 154 w 306"/>
                <a:gd name="T7" fmla="*/ 0 h 240"/>
                <a:gd name="T8" fmla="*/ 0 w 306"/>
                <a:gd name="T9" fmla="*/ 61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59" name="AutoShape 276">
              <a:extLst>
                <a:ext uri="{FF2B5EF4-FFF2-40B4-BE49-F238E27FC236}">
                  <a16:creationId xmlns:a16="http://schemas.microsoft.com/office/drawing/2014/main" id="{5856FEE0-7217-C546-B10E-4F2687344AE7}"/>
                </a:ext>
              </a:extLst>
            </p:cNvPr>
            <p:cNvSpPr>
              <a:spLocks noChangeArrowheads="1"/>
            </p:cNvSpPr>
            <p:nvPr/>
          </p:nvSpPr>
          <p:spPr bwMode="auto">
            <a:xfrm>
              <a:off x="4140" y="2681"/>
              <a:ext cx="1202" cy="144"/>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60" name="AutoShape 277">
              <a:extLst>
                <a:ext uri="{FF2B5EF4-FFF2-40B4-BE49-F238E27FC236}">
                  <a16:creationId xmlns:a16="http://schemas.microsoft.com/office/drawing/2014/main" id="{7CF47AD8-6FA3-EC4A-81BB-D4BDF82FF868}"/>
                </a:ext>
              </a:extLst>
            </p:cNvPr>
            <p:cNvSpPr>
              <a:spLocks noChangeArrowheads="1"/>
            </p:cNvSpPr>
            <p:nvPr/>
          </p:nvSpPr>
          <p:spPr bwMode="auto">
            <a:xfrm>
              <a:off x="4203" y="2710"/>
              <a:ext cx="1076" cy="81"/>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61" name="Oval 278">
              <a:extLst>
                <a:ext uri="{FF2B5EF4-FFF2-40B4-BE49-F238E27FC236}">
                  <a16:creationId xmlns:a16="http://schemas.microsoft.com/office/drawing/2014/main" id="{16DD064D-9DAA-7C41-B25C-A82D91C8823F}"/>
                </a:ext>
              </a:extLst>
            </p:cNvPr>
            <p:cNvSpPr>
              <a:spLocks noChangeArrowheads="1"/>
            </p:cNvSpPr>
            <p:nvPr/>
          </p:nvSpPr>
          <p:spPr bwMode="auto">
            <a:xfrm>
              <a:off x="4305" y="2384"/>
              <a:ext cx="160" cy="144"/>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62" name="Oval 279">
              <a:extLst>
                <a:ext uri="{FF2B5EF4-FFF2-40B4-BE49-F238E27FC236}">
                  <a16:creationId xmlns:a16="http://schemas.microsoft.com/office/drawing/2014/main" id="{3A4E91ED-E53C-4F46-B869-5EE63341E69A}"/>
                </a:ext>
              </a:extLst>
            </p:cNvPr>
            <p:cNvSpPr>
              <a:spLocks noChangeArrowheads="1"/>
            </p:cNvSpPr>
            <p:nvPr/>
          </p:nvSpPr>
          <p:spPr bwMode="auto">
            <a:xfrm>
              <a:off x="4484" y="2384"/>
              <a:ext cx="160" cy="144"/>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dirty="0">
                <a:solidFill>
                  <a:srgbClr val="FF0000"/>
                </a:solidFill>
                <a:cs typeface="Arial" charset="0"/>
              </a:endParaRPr>
            </a:p>
          </p:txBody>
        </p:sp>
        <p:sp>
          <p:nvSpPr>
            <p:cNvPr id="63" name="Oval 280">
              <a:extLst>
                <a:ext uri="{FF2B5EF4-FFF2-40B4-BE49-F238E27FC236}">
                  <a16:creationId xmlns:a16="http://schemas.microsoft.com/office/drawing/2014/main" id="{61A76EFE-8475-4549-8D40-279CC1F6DEED}"/>
                </a:ext>
              </a:extLst>
            </p:cNvPr>
            <p:cNvSpPr>
              <a:spLocks noChangeArrowheads="1"/>
            </p:cNvSpPr>
            <p:nvPr/>
          </p:nvSpPr>
          <p:spPr bwMode="auto">
            <a:xfrm>
              <a:off x="4663" y="2379"/>
              <a:ext cx="155" cy="144"/>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64" name="Rectangle 281">
              <a:extLst>
                <a:ext uri="{FF2B5EF4-FFF2-40B4-BE49-F238E27FC236}">
                  <a16:creationId xmlns:a16="http://schemas.microsoft.com/office/drawing/2014/main" id="{A4BC8BDA-9FFB-4F48-9FCF-402BAA6433A3}"/>
                </a:ext>
              </a:extLst>
            </p:cNvPr>
            <p:cNvSpPr>
              <a:spLocks noChangeArrowheads="1"/>
            </p:cNvSpPr>
            <p:nvPr/>
          </p:nvSpPr>
          <p:spPr bwMode="auto">
            <a:xfrm>
              <a:off x="5061" y="1838"/>
              <a:ext cx="87" cy="757"/>
            </a:xfrm>
            <a:prstGeom prst="rect">
              <a:avLst/>
            </a:prstGeom>
            <a:solidFill>
              <a:srgbClr val="292929"/>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grpSp>
        <p:nvGrpSpPr>
          <p:cNvPr id="73" name="Group 26">
            <a:extLst>
              <a:ext uri="{FF2B5EF4-FFF2-40B4-BE49-F238E27FC236}">
                <a16:creationId xmlns:a16="http://schemas.microsoft.com/office/drawing/2014/main" id="{F66578CA-D572-B14B-8BD7-F68422DA2AEB}"/>
              </a:ext>
            </a:extLst>
          </p:cNvPr>
          <p:cNvGrpSpPr>
            <a:grpSpLocks/>
          </p:cNvGrpSpPr>
          <p:nvPr/>
        </p:nvGrpSpPr>
        <p:grpSpPr bwMode="auto">
          <a:xfrm>
            <a:off x="6556766" y="1630020"/>
            <a:ext cx="1887846" cy="1341538"/>
            <a:chOff x="3656" y="1392"/>
            <a:chExt cx="1523" cy="1110"/>
          </a:xfrm>
        </p:grpSpPr>
        <p:sp>
          <p:nvSpPr>
            <p:cNvPr id="74" name="Freeform 27">
              <a:extLst>
                <a:ext uri="{FF2B5EF4-FFF2-40B4-BE49-F238E27FC236}">
                  <a16:creationId xmlns:a16="http://schemas.microsoft.com/office/drawing/2014/main" id="{F9D18517-4267-5A4D-975E-4CFF0D3DA8A9}"/>
                </a:ext>
              </a:extLst>
            </p:cNvPr>
            <p:cNvSpPr>
              <a:spLocks/>
            </p:cNvSpPr>
            <p:nvPr/>
          </p:nvSpPr>
          <p:spPr bwMode="auto">
            <a:xfrm>
              <a:off x="3656" y="1392"/>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9AE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75" name="Text Box 28">
              <a:extLst>
                <a:ext uri="{FF2B5EF4-FFF2-40B4-BE49-F238E27FC236}">
                  <a16:creationId xmlns:a16="http://schemas.microsoft.com/office/drawing/2014/main" id="{B45C6A19-6E94-B540-ADFE-696C337D4540}"/>
                </a:ext>
              </a:extLst>
            </p:cNvPr>
            <p:cNvSpPr txBox="1">
              <a:spLocks noChangeArrowheads="1"/>
            </p:cNvSpPr>
            <p:nvPr/>
          </p:nvSpPr>
          <p:spPr bwMode="auto">
            <a:xfrm>
              <a:off x="4010" y="1995"/>
              <a:ext cx="1169" cy="2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mn-lt"/>
                  <a:cs typeface="Arial" charset="0"/>
                </a:rPr>
                <a:t>wired network</a:t>
              </a:r>
            </a:p>
          </p:txBody>
        </p:sp>
      </p:grpSp>
      <p:grpSp>
        <p:nvGrpSpPr>
          <p:cNvPr id="151" name="Group 2">
            <a:extLst>
              <a:ext uri="{FF2B5EF4-FFF2-40B4-BE49-F238E27FC236}">
                <a16:creationId xmlns:a16="http://schemas.microsoft.com/office/drawing/2014/main" id="{99405FAC-8EF8-294A-AB1B-B9A079DC7179}"/>
              </a:ext>
            </a:extLst>
          </p:cNvPr>
          <p:cNvGrpSpPr>
            <a:grpSpLocks/>
          </p:cNvGrpSpPr>
          <p:nvPr/>
        </p:nvGrpSpPr>
        <p:grpSpPr bwMode="auto">
          <a:xfrm>
            <a:off x="5777949" y="4004917"/>
            <a:ext cx="3087434" cy="668338"/>
            <a:chOff x="567" y="1481"/>
            <a:chExt cx="1644" cy="421"/>
          </a:xfrm>
        </p:grpSpPr>
        <p:sp>
          <p:nvSpPr>
            <p:cNvPr id="152" name="Rectangle 3">
              <a:extLst>
                <a:ext uri="{FF2B5EF4-FFF2-40B4-BE49-F238E27FC236}">
                  <a16:creationId xmlns:a16="http://schemas.microsoft.com/office/drawing/2014/main" id="{50412F6C-7C8B-FE46-9775-D780C31C41B5}"/>
                </a:ext>
              </a:extLst>
            </p:cNvPr>
            <p:cNvSpPr>
              <a:spLocks noChangeArrowheads="1"/>
            </p:cNvSpPr>
            <p:nvPr/>
          </p:nvSpPr>
          <p:spPr bwMode="auto">
            <a:xfrm>
              <a:off x="567" y="1481"/>
              <a:ext cx="1644" cy="421"/>
            </a:xfrm>
            <a:prstGeom prst="rect">
              <a:avLst/>
            </a:prstGeom>
            <a:solidFill>
              <a:srgbClr val="00CC99"/>
            </a:solidFill>
            <a:ln w="9525">
              <a:solidFill>
                <a:srgbClr val="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ea typeface="ＭＳ Ｐゴシック" charset="0"/>
              </a:endParaRPr>
            </a:p>
          </p:txBody>
        </p:sp>
        <p:sp>
          <p:nvSpPr>
            <p:cNvPr id="153" name="Line 4">
              <a:extLst>
                <a:ext uri="{FF2B5EF4-FFF2-40B4-BE49-F238E27FC236}">
                  <a16:creationId xmlns:a16="http://schemas.microsoft.com/office/drawing/2014/main" id="{3B73F0CF-4468-754C-9F14-2F13E7E6D213}"/>
                </a:ext>
              </a:extLst>
            </p:cNvPr>
            <p:cNvSpPr>
              <a:spLocks noChangeShapeType="1"/>
            </p:cNvSpPr>
            <p:nvPr/>
          </p:nvSpPr>
          <p:spPr bwMode="auto">
            <a:xfrm>
              <a:off x="576" y="1687"/>
              <a:ext cx="1635"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ea typeface="ＭＳ Ｐゴシック" charset="0"/>
              </a:endParaRPr>
            </a:p>
          </p:txBody>
        </p:sp>
      </p:grpSp>
      <p:grpSp>
        <p:nvGrpSpPr>
          <p:cNvPr id="154" name="Group 5">
            <a:extLst>
              <a:ext uri="{FF2B5EF4-FFF2-40B4-BE49-F238E27FC236}">
                <a16:creationId xmlns:a16="http://schemas.microsoft.com/office/drawing/2014/main" id="{D7A00EFC-1F13-FF4F-9D69-D67070260226}"/>
              </a:ext>
            </a:extLst>
          </p:cNvPr>
          <p:cNvGrpSpPr>
            <a:grpSpLocks/>
          </p:cNvGrpSpPr>
          <p:nvPr/>
        </p:nvGrpSpPr>
        <p:grpSpPr bwMode="auto">
          <a:xfrm>
            <a:off x="3232868" y="4011267"/>
            <a:ext cx="2306542" cy="668338"/>
            <a:chOff x="577" y="1481"/>
            <a:chExt cx="1800" cy="421"/>
          </a:xfrm>
        </p:grpSpPr>
        <p:sp>
          <p:nvSpPr>
            <p:cNvPr id="155" name="Rectangle 6">
              <a:extLst>
                <a:ext uri="{FF2B5EF4-FFF2-40B4-BE49-F238E27FC236}">
                  <a16:creationId xmlns:a16="http://schemas.microsoft.com/office/drawing/2014/main" id="{DA4CF523-62B5-F441-A2FB-09C3A07806F5}"/>
                </a:ext>
              </a:extLst>
            </p:cNvPr>
            <p:cNvSpPr>
              <a:spLocks noChangeArrowheads="1"/>
            </p:cNvSpPr>
            <p:nvPr/>
          </p:nvSpPr>
          <p:spPr bwMode="auto">
            <a:xfrm>
              <a:off x="577" y="1481"/>
              <a:ext cx="1800" cy="421"/>
            </a:xfrm>
            <a:prstGeom prst="rect">
              <a:avLst/>
            </a:prstGeom>
            <a:solidFill>
              <a:srgbClr val="00CC99"/>
            </a:solidFill>
            <a:ln w="9525">
              <a:solidFill>
                <a:srgbClr val="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ea typeface="ＭＳ Ｐゴシック" charset="0"/>
              </a:endParaRPr>
            </a:p>
          </p:txBody>
        </p:sp>
        <p:sp>
          <p:nvSpPr>
            <p:cNvPr id="156" name="Line 7">
              <a:extLst>
                <a:ext uri="{FF2B5EF4-FFF2-40B4-BE49-F238E27FC236}">
                  <a16:creationId xmlns:a16="http://schemas.microsoft.com/office/drawing/2014/main" id="{07C64EDA-B608-024B-903D-AB094E154FC9}"/>
                </a:ext>
              </a:extLst>
            </p:cNvPr>
            <p:cNvSpPr>
              <a:spLocks noChangeShapeType="1"/>
            </p:cNvSpPr>
            <p:nvPr/>
          </p:nvSpPr>
          <p:spPr bwMode="auto">
            <a:xfrm>
              <a:off x="590" y="1687"/>
              <a:ext cx="1765"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ea typeface="ＭＳ Ｐゴシック" charset="0"/>
              </a:endParaRPr>
            </a:p>
          </p:txBody>
        </p:sp>
      </p:grpSp>
      <p:sp>
        <p:nvSpPr>
          <p:cNvPr id="157" name="Rectangle 64">
            <a:extLst>
              <a:ext uri="{FF2B5EF4-FFF2-40B4-BE49-F238E27FC236}">
                <a16:creationId xmlns:a16="http://schemas.microsoft.com/office/drawing/2014/main" id="{BC4DDC92-DE68-474B-BAD9-F47955048289}"/>
              </a:ext>
            </a:extLst>
          </p:cNvPr>
          <p:cNvSpPr>
            <a:spLocks noChangeArrowheads="1"/>
          </p:cNvSpPr>
          <p:nvPr/>
        </p:nvSpPr>
        <p:spPr bwMode="auto">
          <a:xfrm>
            <a:off x="3233530" y="3344517"/>
            <a:ext cx="5632174" cy="666750"/>
          </a:xfrm>
          <a:prstGeom prst="rect">
            <a:avLst/>
          </a:prstGeom>
          <a:solidFill>
            <a:srgbClr val="00CC99"/>
          </a:solidFill>
          <a:ln w="9525">
            <a:solidFill>
              <a:srgbClr val="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endParaRPr>
          </a:p>
        </p:txBody>
      </p:sp>
      <p:sp>
        <p:nvSpPr>
          <p:cNvPr id="158" name="Text Box 65">
            <a:extLst>
              <a:ext uri="{FF2B5EF4-FFF2-40B4-BE49-F238E27FC236}">
                <a16:creationId xmlns:a16="http://schemas.microsoft.com/office/drawing/2014/main" id="{983E6FA5-4EDC-D449-A1EE-F2C0D67477EE}"/>
              </a:ext>
            </a:extLst>
          </p:cNvPr>
          <p:cNvSpPr txBox="1">
            <a:spLocks noChangeArrowheads="1"/>
          </p:cNvSpPr>
          <p:nvPr/>
        </p:nvSpPr>
        <p:spPr bwMode="auto">
          <a:xfrm>
            <a:off x="5184965" y="3311576"/>
            <a:ext cx="997837"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fontAlgn="base">
              <a:spcBef>
                <a:spcPct val="0"/>
              </a:spcBef>
              <a:spcAft>
                <a:spcPct val="0"/>
              </a:spcAft>
            </a:pPr>
            <a:r>
              <a:rPr lang="en-US" dirty="0">
                <a:solidFill>
                  <a:schemeClr val="bg1"/>
                </a:solidFill>
                <a:latin typeface="+mn-lt"/>
                <a:cs typeface="Arial" charset="0"/>
              </a:rPr>
              <a:t>EAP TLS</a:t>
            </a:r>
          </a:p>
        </p:txBody>
      </p:sp>
      <p:sp>
        <p:nvSpPr>
          <p:cNvPr id="159" name="Line 66">
            <a:extLst>
              <a:ext uri="{FF2B5EF4-FFF2-40B4-BE49-F238E27FC236}">
                <a16:creationId xmlns:a16="http://schemas.microsoft.com/office/drawing/2014/main" id="{75B29E23-C21A-A445-A0F1-D2A30424F13D}"/>
              </a:ext>
            </a:extLst>
          </p:cNvPr>
          <p:cNvSpPr>
            <a:spLocks noChangeShapeType="1"/>
          </p:cNvSpPr>
          <p:nvPr/>
        </p:nvSpPr>
        <p:spPr bwMode="auto">
          <a:xfrm>
            <a:off x="3247818" y="3677892"/>
            <a:ext cx="5614004"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endParaRPr>
          </a:p>
        </p:txBody>
      </p:sp>
      <p:sp>
        <p:nvSpPr>
          <p:cNvPr id="160" name="Text Box 67">
            <a:extLst>
              <a:ext uri="{FF2B5EF4-FFF2-40B4-BE49-F238E27FC236}">
                <a16:creationId xmlns:a16="http://schemas.microsoft.com/office/drawing/2014/main" id="{1BE911C1-9D51-CF42-ADC9-CA33AFD45BC1}"/>
              </a:ext>
            </a:extLst>
          </p:cNvPr>
          <p:cNvSpPr txBox="1">
            <a:spLocks noChangeArrowheads="1"/>
          </p:cNvSpPr>
          <p:nvPr/>
        </p:nvSpPr>
        <p:spPr bwMode="auto">
          <a:xfrm>
            <a:off x="5378242" y="3635427"/>
            <a:ext cx="64678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fontAlgn="base">
              <a:spcBef>
                <a:spcPct val="0"/>
              </a:spcBef>
              <a:spcAft>
                <a:spcPct val="0"/>
              </a:spcAft>
            </a:pPr>
            <a:r>
              <a:rPr lang="en-US" dirty="0">
                <a:solidFill>
                  <a:schemeClr val="bg1"/>
                </a:solidFill>
                <a:latin typeface="+mn-lt"/>
                <a:cs typeface="Arial" charset="0"/>
              </a:rPr>
              <a:t>EAP </a:t>
            </a:r>
          </a:p>
        </p:txBody>
      </p:sp>
      <p:sp>
        <p:nvSpPr>
          <p:cNvPr id="161" name="Text Box 68">
            <a:extLst>
              <a:ext uri="{FF2B5EF4-FFF2-40B4-BE49-F238E27FC236}">
                <a16:creationId xmlns:a16="http://schemas.microsoft.com/office/drawing/2014/main" id="{5ADC9210-2E69-304C-8A42-CA7376E84BAE}"/>
              </a:ext>
            </a:extLst>
          </p:cNvPr>
          <p:cNvSpPr txBox="1">
            <a:spLocks noChangeArrowheads="1"/>
          </p:cNvSpPr>
          <p:nvPr/>
        </p:nvSpPr>
        <p:spPr bwMode="auto">
          <a:xfrm>
            <a:off x="3286091" y="4003726"/>
            <a:ext cx="2273315"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fontAlgn="base">
              <a:spcBef>
                <a:spcPct val="0"/>
              </a:spcBef>
              <a:spcAft>
                <a:spcPct val="0"/>
              </a:spcAft>
            </a:pPr>
            <a:r>
              <a:rPr lang="en-US" sz="1800" dirty="0">
                <a:solidFill>
                  <a:schemeClr val="bg1"/>
                </a:solidFill>
                <a:latin typeface="+mn-lt"/>
                <a:cs typeface="Arial" charset="0"/>
              </a:rPr>
              <a:t>EAP over LAN (EAPoL) </a:t>
            </a:r>
          </a:p>
        </p:txBody>
      </p:sp>
      <p:sp>
        <p:nvSpPr>
          <p:cNvPr id="162" name="Text Box 69">
            <a:extLst>
              <a:ext uri="{FF2B5EF4-FFF2-40B4-BE49-F238E27FC236}">
                <a16:creationId xmlns:a16="http://schemas.microsoft.com/office/drawing/2014/main" id="{1BD101BC-A1FD-8D42-958A-70AA4B263BF1}"/>
              </a:ext>
            </a:extLst>
          </p:cNvPr>
          <p:cNvSpPr txBox="1">
            <a:spLocks noChangeArrowheads="1"/>
          </p:cNvSpPr>
          <p:nvPr/>
        </p:nvSpPr>
        <p:spPr bwMode="auto">
          <a:xfrm>
            <a:off x="3728433" y="4337498"/>
            <a:ext cx="1327608"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fontAlgn="base">
              <a:spcBef>
                <a:spcPct val="0"/>
              </a:spcBef>
              <a:spcAft>
                <a:spcPct val="0"/>
              </a:spcAft>
            </a:pPr>
            <a:r>
              <a:rPr lang="en-US" sz="1800" dirty="0">
                <a:solidFill>
                  <a:srgbClr val="000000"/>
                </a:solidFill>
                <a:latin typeface="+mn-lt"/>
                <a:cs typeface="Arial" charset="0"/>
              </a:rPr>
              <a:t>IEEE 802.11 </a:t>
            </a:r>
          </a:p>
        </p:txBody>
      </p:sp>
      <p:sp>
        <p:nvSpPr>
          <p:cNvPr id="163" name="Text Box 70">
            <a:extLst>
              <a:ext uri="{FF2B5EF4-FFF2-40B4-BE49-F238E27FC236}">
                <a16:creationId xmlns:a16="http://schemas.microsoft.com/office/drawing/2014/main" id="{E5D927AE-B98F-3942-B6A2-283F9FF98064}"/>
              </a:ext>
            </a:extLst>
          </p:cNvPr>
          <p:cNvSpPr txBox="1">
            <a:spLocks noChangeArrowheads="1"/>
          </p:cNvSpPr>
          <p:nvPr/>
        </p:nvSpPr>
        <p:spPr bwMode="auto">
          <a:xfrm>
            <a:off x="6757383" y="3998170"/>
            <a:ext cx="896399"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fontAlgn="base">
              <a:spcBef>
                <a:spcPct val="0"/>
              </a:spcBef>
              <a:spcAft>
                <a:spcPct val="0"/>
              </a:spcAft>
            </a:pPr>
            <a:r>
              <a:rPr lang="en-US" sz="1800" dirty="0">
                <a:solidFill>
                  <a:schemeClr val="bg1"/>
                </a:solidFill>
                <a:latin typeface="+mn-lt"/>
                <a:cs typeface="Arial" charset="0"/>
              </a:rPr>
              <a:t>RADIUS</a:t>
            </a:r>
          </a:p>
        </p:txBody>
      </p:sp>
      <p:sp>
        <p:nvSpPr>
          <p:cNvPr id="164" name="Text Box 71">
            <a:extLst>
              <a:ext uri="{FF2B5EF4-FFF2-40B4-BE49-F238E27FC236}">
                <a16:creationId xmlns:a16="http://schemas.microsoft.com/office/drawing/2014/main" id="{1A5B9654-38FD-1541-B673-ED480EC73479}"/>
              </a:ext>
            </a:extLst>
          </p:cNvPr>
          <p:cNvSpPr txBox="1">
            <a:spLocks noChangeArrowheads="1"/>
          </p:cNvSpPr>
          <p:nvPr/>
        </p:nvSpPr>
        <p:spPr bwMode="auto">
          <a:xfrm>
            <a:off x="6779609" y="4327180"/>
            <a:ext cx="847348"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fontAlgn="base">
              <a:spcBef>
                <a:spcPct val="0"/>
              </a:spcBef>
              <a:spcAft>
                <a:spcPct val="0"/>
              </a:spcAft>
            </a:pPr>
            <a:r>
              <a:rPr lang="en-US" sz="1800" dirty="0">
                <a:solidFill>
                  <a:srgbClr val="000000"/>
                </a:solidFill>
                <a:latin typeface="+mn-lt"/>
                <a:cs typeface="Arial" charset="0"/>
              </a:rPr>
              <a:t>UDP/IP</a:t>
            </a:r>
          </a:p>
        </p:txBody>
      </p:sp>
      <p:sp>
        <p:nvSpPr>
          <p:cNvPr id="207" name="Content Placeholder 1">
            <a:extLst>
              <a:ext uri="{FF2B5EF4-FFF2-40B4-BE49-F238E27FC236}">
                <a16:creationId xmlns:a16="http://schemas.microsoft.com/office/drawing/2014/main" id="{F590FF68-0E44-6148-99CB-96157B662AC6}"/>
              </a:ext>
            </a:extLst>
          </p:cNvPr>
          <p:cNvSpPr>
            <a:spLocks noGrp="1"/>
          </p:cNvSpPr>
          <p:nvPr>
            <p:ph idx="1"/>
          </p:nvPr>
        </p:nvSpPr>
        <p:spPr>
          <a:xfrm>
            <a:off x="851452" y="4976192"/>
            <a:ext cx="10515600" cy="987286"/>
          </a:xfrm>
        </p:spPr>
        <p:txBody>
          <a:bodyPr>
            <a:normAutofit/>
          </a:bodyPr>
          <a:lstStyle/>
          <a:p>
            <a:r>
              <a:rPr lang="en-US" dirty="0"/>
              <a:t>Extensible Authentication Protocol (EAP) </a:t>
            </a:r>
            <a:r>
              <a:rPr lang="en-US" sz="2000" dirty="0"/>
              <a:t>[RFC 3748] </a:t>
            </a:r>
            <a:r>
              <a:rPr lang="en-US" dirty="0"/>
              <a:t>defines end-to-end request/response protocol between mobile device, AS</a:t>
            </a:r>
          </a:p>
        </p:txBody>
      </p:sp>
    </p:spTree>
    <p:extLst>
      <p:ext uri="{BB962C8B-B14F-4D97-AF65-F5344CB8AC3E}">
        <p14:creationId xmlns:p14="http://schemas.microsoft.com/office/powerpoint/2010/main" val="2644407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07">
                                            <p:txEl>
                                              <p:pRg st="0" end="0"/>
                                            </p:txEl>
                                          </p:spTgt>
                                        </p:tgtEl>
                                        <p:attrNameLst>
                                          <p:attrName>style.visibility</p:attrName>
                                        </p:attrNameLst>
                                      </p:cBhvr>
                                      <p:to>
                                        <p:strVal val="visible"/>
                                      </p:to>
                                    </p:set>
                                    <p:animEffect transition="in" filter="dissolve">
                                      <p:cBhvr>
                                        <p:cTn id="7" dur="500"/>
                                        <p:tgtEl>
                                          <p:spTgt spid="20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11391" y="429025"/>
            <a:ext cx="10515600" cy="894622"/>
          </a:xfrm>
        </p:spPr>
        <p:txBody>
          <a:bodyPr>
            <a:normAutofit/>
          </a:bodyPr>
          <a:lstStyle/>
          <a:p>
            <a:r>
              <a:rPr lang="en-US" altLang="en-US" dirty="0">
                <a:cs typeface="Calibri" panose="020F0502020204030204" pitchFamily="34" charset="0"/>
              </a:rPr>
              <a:t>Chapter 8 outline</a:t>
            </a:r>
            <a:endParaRPr lang="en-US" sz="4400" dirty="0"/>
          </a:p>
        </p:txBody>
      </p:sp>
      <p:pic>
        <p:nvPicPr>
          <p:cNvPr id="6" name="Picture 5" descr="A train crossing a bridge over a body of water&#10;&#10;Description automatically generated">
            <a:extLst>
              <a:ext uri="{FF2B5EF4-FFF2-40B4-BE49-F238E27FC236}">
                <a16:creationId xmlns:a16="http://schemas.microsoft.com/office/drawing/2014/main" id="{8B05C88C-8150-3A41-8E34-0D407B652F32}"/>
              </a:ext>
            </a:extLst>
          </p:cNvPr>
          <p:cNvPicPr>
            <a:picLocks noChangeAspect="1"/>
          </p:cNvPicPr>
          <p:nvPr/>
        </p:nvPicPr>
        <p:blipFill>
          <a:blip r:embed="rId3"/>
          <a:stretch>
            <a:fillRect/>
          </a:stretch>
        </p:blipFill>
        <p:spPr>
          <a:xfrm>
            <a:off x="8008986" y="1896131"/>
            <a:ext cx="3102316" cy="2326737"/>
          </a:xfrm>
          <a:prstGeom prst="rect">
            <a:avLst/>
          </a:prstGeom>
          <a:effectLst>
            <a:outerShdw blurRad="50800" dist="38100" dir="18900000" algn="bl" rotWithShape="0">
              <a:prstClr val="black">
                <a:alpha val="40000"/>
              </a:prstClr>
            </a:outerShdw>
          </a:effectLst>
        </p:spPr>
      </p:pic>
      <p:sp>
        <p:nvSpPr>
          <p:cNvPr id="12" name="Rectangle 3">
            <a:extLst>
              <a:ext uri="{FF2B5EF4-FFF2-40B4-BE49-F238E27FC236}">
                <a16:creationId xmlns:a16="http://schemas.microsoft.com/office/drawing/2014/main" id="{8AF9942C-CE7E-1647-9220-5E37ACEF9D89}"/>
              </a:ext>
            </a:extLst>
          </p:cNvPr>
          <p:cNvSpPr txBox="1">
            <a:spLocks noChangeArrowheads="1"/>
          </p:cNvSpPr>
          <p:nvPr/>
        </p:nvSpPr>
        <p:spPr>
          <a:xfrm>
            <a:off x="931677" y="1505140"/>
            <a:ext cx="8729157" cy="4908912"/>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87338">
              <a:buClr>
                <a:schemeClr val="bg1">
                  <a:lumMod val="75000"/>
                </a:schemeClr>
              </a:buClr>
            </a:pPr>
            <a:r>
              <a:rPr lang="en-US" dirty="0">
                <a:solidFill>
                  <a:schemeClr val="bg1">
                    <a:lumMod val="75000"/>
                  </a:schemeClr>
                </a:solidFill>
              </a:rPr>
              <a:t>What is network security?</a:t>
            </a:r>
          </a:p>
          <a:p>
            <a:pPr indent="-287338">
              <a:buClr>
                <a:schemeClr val="bg1">
                  <a:lumMod val="75000"/>
                </a:schemeClr>
              </a:buClr>
            </a:pPr>
            <a:r>
              <a:rPr lang="en-US" dirty="0">
                <a:solidFill>
                  <a:schemeClr val="bg1">
                    <a:lumMod val="75000"/>
                  </a:schemeClr>
                </a:solidFill>
              </a:rPr>
              <a:t>Principles of cryptography</a:t>
            </a:r>
          </a:p>
          <a:p>
            <a:pPr indent="-287338">
              <a:buClr>
                <a:schemeClr val="bg1">
                  <a:lumMod val="75000"/>
                </a:schemeClr>
              </a:buClr>
            </a:pPr>
            <a:r>
              <a:rPr lang="en-US" dirty="0">
                <a:solidFill>
                  <a:schemeClr val="bg1">
                    <a:lumMod val="75000"/>
                  </a:schemeClr>
                </a:solidFill>
              </a:rPr>
              <a:t>Authentication, </a:t>
            </a:r>
            <a:r>
              <a:rPr lang="en-US" sz="3200" dirty="0">
                <a:solidFill>
                  <a:schemeClr val="bg1">
                    <a:lumMod val="75000"/>
                  </a:schemeClr>
                </a:solidFill>
              </a:rPr>
              <a:t>message integrity</a:t>
            </a:r>
            <a:endParaRPr lang="en-US" dirty="0">
              <a:solidFill>
                <a:schemeClr val="bg1">
                  <a:lumMod val="75000"/>
                </a:schemeClr>
              </a:solidFill>
            </a:endParaRPr>
          </a:p>
          <a:p>
            <a:pPr indent="-287338">
              <a:buClr>
                <a:schemeClr val="bg1">
                  <a:lumMod val="75000"/>
                </a:schemeClr>
              </a:buClr>
            </a:pPr>
            <a:r>
              <a:rPr lang="en-US" dirty="0">
                <a:solidFill>
                  <a:schemeClr val="bg1">
                    <a:lumMod val="75000"/>
                  </a:schemeClr>
                </a:solidFill>
              </a:rPr>
              <a:t>Securing e-mail</a:t>
            </a:r>
          </a:p>
          <a:p>
            <a:pPr indent="-287338">
              <a:buClr>
                <a:schemeClr val="bg1">
                  <a:lumMod val="75000"/>
                </a:schemeClr>
              </a:buClr>
            </a:pPr>
            <a:r>
              <a:rPr lang="en-US" dirty="0">
                <a:solidFill>
                  <a:schemeClr val="bg1">
                    <a:lumMod val="75000"/>
                  </a:schemeClr>
                </a:solidFill>
              </a:rPr>
              <a:t>Securing TCP connections: TLS</a:t>
            </a:r>
          </a:p>
          <a:p>
            <a:pPr indent="-287338">
              <a:buClr>
                <a:schemeClr val="bg1">
                  <a:lumMod val="75000"/>
                </a:schemeClr>
              </a:buClr>
            </a:pPr>
            <a:r>
              <a:rPr lang="en-US" dirty="0">
                <a:solidFill>
                  <a:schemeClr val="bg1">
                    <a:lumMod val="75000"/>
                  </a:schemeClr>
                </a:solidFill>
              </a:rPr>
              <a:t>Network layer security: IPsec</a:t>
            </a:r>
          </a:p>
          <a:p>
            <a:pPr indent="-287338">
              <a:buClr>
                <a:srgbClr val="0012A0"/>
              </a:buClr>
            </a:pPr>
            <a:r>
              <a:rPr lang="en-US" sz="3600" dirty="0"/>
              <a:t>Security in wireless and mobile networks</a:t>
            </a:r>
          </a:p>
          <a:p>
            <a:pPr lvl="1" indent="-287338">
              <a:buClr>
                <a:schemeClr val="bg1">
                  <a:lumMod val="65000"/>
                </a:schemeClr>
              </a:buClr>
            </a:pPr>
            <a:r>
              <a:rPr lang="en-US" sz="2800" dirty="0">
                <a:solidFill>
                  <a:schemeClr val="bg1">
                    <a:lumMod val="75000"/>
                  </a:schemeClr>
                </a:solidFill>
              </a:rPr>
              <a:t>802.11 (WiFi)</a:t>
            </a:r>
          </a:p>
          <a:p>
            <a:pPr lvl="1" indent="-287338">
              <a:buClr>
                <a:srgbClr val="0012A0"/>
              </a:buClr>
            </a:pPr>
            <a:r>
              <a:rPr lang="en-US" sz="2800" dirty="0"/>
              <a:t>4G/5G </a:t>
            </a:r>
            <a:endParaRPr lang="en-US" sz="3600" dirty="0"/>
          </a:p>
          <a:p>
            <a:pPr indent="-287338">
              <a:buClr>
                <a:schemeClr val="bg1">
                  <a:lumMod val="75000"/>
                </a:schemeClr>
              </a:buClr>
            </a:pPr>
            <a:r>
              <a:rPr lang="en-US" dirty="0">
                <a:solidFill>
                  <a:schemeClr val="bg1">
                    <a:lumMod val="75000"/>
                  </a:schemeClr>
                </a:solidFill>
              </a:rPr>
              <a:t>Operational security: firewalls and IDS</a:t>
            </a:r>
          </a:p>
        </p:txBody>
      </p:sp>
      <p:sp>
        <p:nvSpPr>
          <p:cNvPr id="13" name="Slide Number Placeholder 2">
            <a:extLst>
              <a:ext uri="{FF2B5EF4-FFF2-40B4-BE49-F238E27FC236}">
                <a16:creationId xmlns:a16="http://schemas.microsoft.com/office/drawing/2014/main" id="{ED5A4EB8-C36E-EF4A-A53F-6E75EE0AB65A}"/>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104</a:t>
            </a:fld>
            <a:endParaRPr lang="en-US" dirty="0"/>
          </a:p>
        </p:txBody>
      </p:sp>
    </p:spTree>
    <p:extLst>
      <p:ext uri="{BB962C8B-B14F-4D97-AF65-F5344CB8AC3E}">
        <p14:creationId xmlns:p14="http://schemas.microsoft.com/office/powerpoint/2010/main" val="2199129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ight Arrow 22">
            <a:extLst>
              <a:ext uri="{FF2B5EF4-FFF2-40B4-BE49-F238E27FC236}">
                <a16:creationId xmlns:a16="http://schemas.microsoft.com/office/drawing/2014/main" id="{B1311EF0-E697-1843-8374-5B34A06B18D8}"/>
              </a:ext>
            </a:extLst>
          </p:cNvPr>
          <p:cNvSpPr/>
          <p:nvPr/>
        </p:nvSpPr>
        <p:spPr>
          <a:xfrm>
            <a:off x="1686888" y="1980424"/>
            <a:ext cx="1215337" cy="342800"/>
          </a:xfrm>
          <a:prstGeom prst="rightArrow">
            <a:avLst/>
          </a:prstGeom>
          <a:gradFill flip="none" rotWithShape="1">
            <a:gsLst>
              <a:gs pos="0">
                <a:schemeClr val="bg1"/>
              </a:gs>
              <a:gs pos="100000">
                <a:srgbClr val="0000A8"/>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105</a:t>
            </a:fld>
            <a:endParaRPr lang="en-US" dirty="0"/>
          </a:p>
        </p:txBody>
      </p:sp>
      <p:sp>
        <p:nvSpPr>
          <p:cNvPr id="10" name="Title 1">
            <a:extLst>
              <a:ext uri="{FF2B5EF4-FFF2-40B4-BE49-F238E27FC236}">
                <a16:creationId xmlns:a16="http://schemas.microsoft.com/office/drawing/2014/main" id="{F35EEEAD-4869-A944-A582-22F817FC6DE2}"/>
              </a:ext>
            </a:extLst>
          </p:cNvPr>
          <p:cNvSpPr txBox="1">
            <a:spLocks/>
          </p:cNvSpPr>
          <p:nvPr/>
        </p:nvSpPr>
        <p:spPr>
          <a:xfrm>
            <a:off x="838200" y="398813"/>
            <a:ext cx="10515600" cy="8946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a:lstStyle>
          <a:p>
            <a:r>
              <a:rPr lang="en-US" b="0" dirty="0">
                <a:latin typeface="+mn-lt"/>
              </a:rPr>
              <a:t>Authentication, encryption in 4G LTE</a:t>
            </a:r>
          </a:p>
        </p:txBody>
      </p:sp>
      <p:sp>
        <p:nvSpPr>
          <p:cNvPr id="27" name="Line 55">
            <a:extLst>
              <a:ext uri="{FF2B5EF4-FFF2-40B4-BE49-F238E27FC236}">
                <a16:creationId xmlns:a16="http://schemas.microsoft.com/office/drawing/2014/main" id="{92F1E18C-8579-8F43-966D-AC3EAB745401}"/>
              </a:ext>
            </a:extLst>
          </p:cNvPr>
          <p:cNvSpPr>
            <a:spLocks noChangeShapeType="1"/>
          </p:cNvSpPr>
          <p:nvPr/>
        </p:nvSpPr>
        <p:spPr bwMode="auto">
          <a:xfrm>
            <a:off x="5635004" y="2129946"/>
            <a:ext cx="3151187"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 name="Freeform 27">
            <a:extLst>
              <a:ext uri="{FF2B5EF4-FFF2-40B4-BE49-F238E27FC236}">
                <a16:creationId xmlns:a16="http://schemas.microsoft.com/office/drawing/2014/main" id="{F9D18517-4267-5A4D-975E-4CFF0D3DA8A9}"/>
              </a:ext>
            </a:extLst>
          </p:cNvPr>
          <p:cNvSpPr>
            <a:spLocks/>
          </p:cNvSpPr>
          <p:nvPr/>
        </p:nvSpPr>
        <p:spPr bwMode="auto">
          <a:xfrm>
            <a:off x="4837045" y="1520811"/>
            <a:ext cx="2178110" cy="1341538"/>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9AE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75" name="Text Box 28">
            <a:extLst>
              <a:ext uri="{FF2B5EF4-FFF2-40B4-BE49-F238E27FC236}">
                <a16:creationId xmlns:a16="http://schemas.microsoft.com/office/drawing/2014/main" id="{B45C6A19-6E94-B540-ADFE-696C337D4540}"/>
              </a:ext>
            </a:extLst>
          </p:cNvPr>
          <p:cNvSpPr txBox="1">
            <a:spLocks noChangeArrowheads="1"/>
          </p:cNvSpPr>
          <p:nvPr/>
        </p:nvSpPr>
        <p:spPr bwMode="auto">
          <a:xfrm>
            <a:off x="5408232" y="2329104"/>
            <a:ext cx="1495987" cy="33840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mn-lt"/>
                <a:cs typeface="Arial" charset="0"/>
              </a:rPr>
              <a:t>Visited network</a:t>
            </a:r>
          </a:p>
        </p:txBody>
      </p:sp>
      <p:sp>
        <p:nvSpPr>
          <p:cNvPr id="76" name="Text Box 60">
            <a:extLst>
              <a:ext uri="{FF2B5EF4-FFF2-40B4-BE49-F238E27FC236}">
                <a16:creationId xmlns:a16="http://schemas.microsoft.com/office/drawing/2014/main" id="{6801113C-4B0F-0649-A167-A9B90AD3032A}"/>
              </a:ext>
            </a:extLst>
          </p:cNvPr>
          <p:cNvSpPr txBox="1">
            <a:spLocks noChangeArrowheads="1"/>
          </p:cNvSpPr>
          <p:nvPr/>
        </p:nvSpPr>
        <p:spPr bwMode="auto">
          <a:xfrm>
            <a:off x="783189" y="1673474"/>
            <a:ext cx="1620837"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1" hangingPunct="1"/>
            <a:r>
              <a:rPr lang="en-US" dirty="0">
                <a:solidFill>
                  <a:srgbClr val="C00000"/>
                </a:solidFill>
                <a:latin typeface="Calibri" panose="020F0502020204030204" pitchFamily="34" charset="0"/>
                <a:cs typeface="Calibri" panose="020F0502020204030204" pitchFamily="34" charset="0"/>
              </a:rPr>
              <a:t>mobile</a:t>
            </a:r>
            <a:endParaRPr lang="en-US" sz="1600" dirty="0">
              <a:solidFill>
                <a:srgbClr val="C00000"/>
              </a:solidFill>
              <a:latin typeface="Calibri" panose="020F0502020204030204" pitchFamily="34" charset="0"/>
              <a:cs typeface="Calibri" panose="020F0502020204030204" pitchFamily="34" charset="0"/>
            </a:endParaRPr>
          </a:p>
        </p:txBody>
      </p:sp>
      <p:grpSp>
        <p:nvGrpSpPr>
          <p:cNvPr id="80" name="Group 652">
            <a:extLst>
              <a:ext uri="{FF2B5EF4-FFF2-40B4-BE49-F238E27FC236}">
                <a16:creationId xmlns:a16="http://schemas.microsoft.com/office/drawing/2014/main" id="{615E3320-446E-6F4B-B822-7DEC25B9D80A}"/>
              </a:ext>
            </a:extLst>
          </p:cNvPr>
          <p:cNvGrpSpPr>
            <a:grpSpLocks/>
          </p:cNvGrpSpPr>
          <p:nvPr/>
        </p:nvGrpSpPr>
        <p:grpSpPr bwMode="auto">
          <a:xfrm>
            <a:off x="1272209" y="1457741"/>
            <a:ext cx="1060718" cy="1101004"/>
            <a:chOff x="2751" y="1851"/>
            <a:chExt cx="462" cy="478"/>
          </a:xfrm>
        </p:grpSpPr>
        <p:pic>
          <p:nvPicPr>
            <p:cNvPr id="81" name="Picture 653" descr="iphone_stylized_small">
              <a:extLst>
                <a:ext uri="{FF2B5EF4-FFF2-40B4-BE49-F238E27FC236}">
                  <a16:creationId xmlns:a16="http://schemas.microsoft.com/office/drawing/2014/main" id="{3072EA3B-0BD2-C64A-A7C0-59D878CFD76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 name="Picture 654" descr="antenna_radiation_stylized">
              <a:extLst>
                <a:ext uri="{FF2B5EF4-FFF2-40B4-BE49-F238E27FC236}">
                  <a16:creationId xmlns:a16="http://schemas.microsoft.com/office/drawing/2014/main" id="{31AC3DFC-C85D-B84D-B370-64837F7760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7" name="Hexagon 76">
            <a:extLst>
              <a:ext uri="{FF2B5EF4-FFF2-40B4-BE49-F238E27FC236}">
                <a16:creationId xmlns:a16="http://schemas.microsoft.com/office/drawing/2014/main" id="{92CB2010-9500-F149-B111-1CD7D68F7B04}"/>
              </a:ext>
            </a:extLst>
          </p:cNvPr>
          <p:cNvSpPr/>
          <p:nvPr/>
        </p:nvSpPr>
        <p:spPr>
          <a:xfrm>
            <a:off x="3331269" y="1457741"/>
            <a:ext cx="1442882" cy="1232452"/>
          </a:xfrm>
          <a:prstGeom prst="hexagon">
            <a:avLst/>
          </a:prstGeom>
          <a:solidFill>
            <a:srgbClr val="9AE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1137901E-F260-4F45-B428-6EDDE0E7A4D3}"/>
              </a:ext>
            </a:extLst>
          </p:cNvPr>
          <p:cNvSpPr txBox="1"/>
          <p:nvPr/>
        </p:nvSpPr>
        <p:spPr>
          <a:xfrm>
            <a:off x="3304533" y="2437230"/>
            <a:ext cx="1574150" cy="294248"/>
          </a:xfrm>
          <a:prstGeom prst="rect">
            <a:avLst/>
          </a:prstGeom>
          <a:noFill/>
        </p:spPr>
        <p:txBody>
          <a:bodyPr wrap="none" rtlCol="0">
            <a:spAutoFit/>
          </a:bodyPr>
          <a:lstStyle/>
          <a:p>
            <a:pPr algn="r">
              <a:lnSpc>
                <a:spcPct val="80000"/>
              </a:lnSpc>
            </a:pPr>
            <a:r>
              <a:rPr lang="en-US" sz="1600" dirty="0">
                <a:solidFill>
                  <a:prstClr val="black"/>
                </a:solidFill>
                <a:latin typeface="Calibri"/>
              </a:rPr>
              <a:t>Base station (BS)</a:t>
            </a:r>
            <a:endParaRPr lang="en-US" sz="1200" b="1" dirty="0">
              <a:solidFill>
                <a:prstClr val="black"/>
              </a:solidFill>
              <a:latin typeface="Calibri"/>
            </a:endParaRPr>
          </a:p>
        </p:txBody>
      </p:sp>
      <p:grpSp>
        <p:nvGrpSpPr>
          <p:cNvPr id="110" name="Group 109">
            <a:extLst>
              <a:ext uri="{FF2B5EF4-FFF2-40B4-BE49-F238E27FC236}">
                <a16:creationId xmlns:a16="http://schemas.microsoft.com/office/drawing/2014/main" id="{2865E63A-DE3E-104B-BC23-2CC9EE0AC586}"/>
              </a:ext>
            </a:extLst>
          </p:cNvPr>
          <p:cNvGrpSpPr/>
          <p:nvPr/>
        </p:nvGrpSpPr>
        <p:grpSpPr>
          <a:xfrm>
            <a:off x="3737113" y="1415147"/>
            <a:ext cx="411911" cy="767924"/>
            <a:chOff x="6476205" y="1307523"/>
            <a:chExt cx="466245" cy="924931"/>
          </a:xfrm>
        </p:grpSpPr>
        <p:grpSp>
          <p:nvGrpSpPr>
            <p:cNvPr id="111" name="Group 817">
              <a:extLst>
                <a:ext uri="{FF2B5EF4-FFF2-40B4-BE49-F238E27FC236}">
                  <a16:creationId xmlns:a16="http://schemas.microsoft.com/office/drawing/2014/main" id="{CF41BFBE-59A1-8E4A-B933-0224D03287F1}"/>
                </a:ext>
              </a:extLst>
            </p:cNvPr>
            <p:cNvGrpSpPr>
              <a:grpSpLocks/>
            </p:cNvGrpSpPr>
            <p:nvPr/>
          </p:nvGrpSpPr>
          <p:grpSpPr bwMode="auto">
            <a:xfrm>
              <a:off x="6476205" y="1307523"/>
              <a:ext cx="466245" cy="405864"/>
              <a:chOff x="2920" y="1445"/>
              <a:chExt cx="326" cy="299"/>
            </a:xfrm>
          </p:grpSpPr>
          <p:sp>
            <p:nvSpPr>
              <p:cNvPr id="128" name="Oval 818">
                <a:extLst>
                  <a:ext uri="{FF2B5EF4-FFF2-40B4-BE49-F238E27FC236}">
                    <a16:creationId xmlns:a16="http://schemas.microsoft.com/office/drawing/2014/main" id="{7E7E494A-9E12-4948-8D5A-41AC08C5DA7F}"/>
                  </a:ext>
                </a:extLst>
              </p:cNvPr>
              <p:cNvSpPr>
                <a:spLocks noChangeArrowheads="1"/>
              </p:cNvSpPr>
              <p:nvPr/>
            </p:nvSpPr>
            <p:spPr bwMode="auto">
              <a:xfrm>
                <a:off x="2920" y="1445"/>
                <a:ext cx="326" cy="289"/>
              </a:xfrm>
              <a:prstGeom prst="ellipse">
                <a:avLst/>
              </a:prstGeom>
              <a:noFill/>
              <a:ln w="12700">
                <a:solidFill>
                  <a:srgbClr val="011199"/>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129" name="Group 819">
                <a:extLst>
                  <a:ext uri="{FF2B5EF4-FFF2-40B4-BE49-F238E27FC236}">
                    <a16:creationId xmlns:a16="http://schemas.microsoft.com/office/drawing/2014/main" id="{DDA894EB-1E4E-A843-92C8-587D24AAB21E}"/>
                  </a:ext>
                </a:extLst>
              </p:cNvPr>
              <p:cNvGrpSpPr>
                <a:grpSpLocks/>
              </p:cNvGrpSpPr>
              <p:nvPr/>
            </p:nvGrpSpPr>
            <p:grpSpPr bwMode="auto">
              <a:xfrm>
                <a:off x="2949" y="1476"/>
                <a:ext cx="265" cy="228"/>
                <a:chOff x="2949" y="1476"/>
                <a:chExt cx="265" cy="228"/>
              </a:xfrm>
            </p:grpSpPr>
            <p:sp>
              <p:nvSpPr>
                <p:cNvPr id="131" name="Oval 820">
                  <a:extLst>
                    <a:ext uri="{FF2B5EF4-FFF2-40B4-BE49-F238E27FC236}">
                      <a16:creationId xmlns:a16="http://schemas.microsoft.com/office/drawing/2014/main" id="{D63B8D0A-55BA-2F4C-8DB3-5F2AB5ACEE2C}"/>
                    </a:ext>
                  </a:extLst>
                </p:cNvPr>
                <p:cNvSpPr>
                  <a:spLocks noChangeArrowheads="1"/>
                </p:cNvSpPr>
                <p:nvPr/>
              </p:nvSpPr>
              <p:spPr bwMode="auto">
                <a:xfrm>
                  <a:off x="3030" y="1545"/>
                  <a:ext cx="107" cy="92"/>
                </a:xfrm>
                <a:prstGeom prst="ellipse">
                  <a:avLst/>
                </a:prstGeom>
                <a:noFill/>
                <a:ln w="12700">
                  <a:solidFill>
                    <a:srgbClr val="011199"/>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32" name="Oval 821">
                  <a:extLst>
                    <a:ext uri="{FF2B5EF4-FFF2-40B4-BE49-F238E27FC236}">
                      <a16:creationId xmlns:a16="http://schemas.microsoft.com/office/drawing/2014/main" id="{4C72F3A2-13AB-3F49-B521-32E99AC0D753}"/>
                    </a:ext>
                  </a:extLst>
                </p:cNvPr>
                <p:cNvSpPr>
                  <a:spLocks noChangeArrowheads="1"/>
                </p:cNvSpPr>
                <p:nvPr/>
              </p:nvSpPr>
              <p:spPr bwMode="auto">
                <a:xfrm>
                  <a:off x="3006" y="1525"/>
                  <a:ext cx="154" cy="131"/>
                </a:xfrm>
                <a:prstGeom prst="ellipse">
                  <a:avLst/>
                </a:prstGeom>
                <a:noFill/>
                <a:ln w="12700">
                  <a:solidFill>
                    <a:srgbClr val="011199"/>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33" name="Oval 822">
                  <a:extLst>
                    <a:ext uri="{FF2B5EF4-FFF2-40B4-BE49-F238E27FC236}">
                      <a16:creationId xmlns:a16="http://schemas.microsoft.com/office/drawing/2014/main" id="{F6889841-E357-6B42-9923-3B967DC56F7D}"/>
                    </a:ext>
                  </a:extLst>
                </p:cNvPr>
                <p:cNvSpPr>
                  <a:spLocks noChangeArrowheads="1"/>
                </p:cNvSpPr>
                <p:nvPr/>
              </p:nvSpPr>
              <p:spPr bwMode="auto">
                <a:xfrm>
                  <a:off x="2983" y="1501"/>
                  <a:ext cx="203" cy="179"/>
                </a:xfrm>
                <a:prstGeom prst="ellipse">
                  <a:avLst/>
                </a:prstGeom>
                <a:noFill/>
                <a:ln w="12700">
                  <a:solidFill>
                    <a:srgbClr val="011199"/>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34" name="Oval 823">
                  <a:extLst>
                    <a:ext uri="{FF2B5EF4-FFF2-40B4-BE49-F238E27FC236}">
                      <a16:creationId xmlns:a16="http://schemas.microsoft.com/office/drawing/2014/main" id="{6FC503E2-5098-CE41-8AD0-76E84B5C7A94}"/>
                    </a:ext>
                  </a:extLst>
                </p:cNvPr>
                <p:cNvSpPr>
                  <a:spLocks noChangeArrowheads="1"/>
                </p:cNvSpPr>
                <p:nvPr/>
              </p:nvSpPr>
              <p:spPr bwMode="auto">
                <a:xfrm>
                  <a:off x="2949" y="1476"/>
                  <a:ext cx="265" cy="228"/>
                </a:xfrm>
                <a:prstGeom prst="ellipse">
                  <a:avLst/>
                </a:prstGeom>
                <a:noFill/>
                <a:ln w="12700">
                  <a:solidFill>
                    <a:srgbClr val="011199"/>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sp>
            <p:nvSpPr>
              <p:cNvPr id="130" name="Freeform 825">
                <a:extLst>
                  <a:ext uri="{FF2B5EF4-FFF2-40B4-BE49-F238E27FC236}">
                    <a16:creationId xmlns:a16="http://schemas.microsoft.com/office/drawing/2014/main" id="{DC8CA43D-0866-8345-A72B-DF31893E2FFC}"/>
                  </a:ext>
                </a:extLst>
              </p:cNvPr>
              <p:cNvSpPr>
                <a:spLocks/>
              </p:cNvSpPr>
              <p:nvPr/>
            </p:nvSpPr>
            <p:spPr bwMode="auto">
              <a:xfrm>
                <a:off x="2995" y="1615"/>
                <a:ext cx="178" cy="129"/>
              </a:xfrm>
              <a:custGeom>
                <a:avLst/>
                <a:gdLst>
                  <a:gd name="T0" fmla="*/ 0 w 1180"/>
                  <a:gd name="T1" fmla="*/ 0 h 956"/>
                  <a:gd name="T2" fmla="*/ 0 w 1180"/>
                  <a:gd name="T3" fmla="*/ 0 h 956"/>
                  <a:gd name="T4" fmla="*/ 0 w 1180"/>
                  <a:gd name="T5" fmla="*/ 0 h 956"/>
                  <a:gd name="T6" fmla="*/ 0 w 1180"/>
                  <a:gd name="T7" fmla="*/ 0 h 956"/>
                  <a:gd name="T8" fmla="*/ 0 w 1180"/>
                  <a:gd name="T9" fmla="*/ 0 h 956"/>
                  <a:gd name="T10" fmla="*/ 0 w 1180"/>
                  <a:gd name="T11" fmla="*/ 0 h 956"/>
                  <a:gd name="T12" fmla="*/ 0 w 1180"/>
                  <a:gd name="T13" fmla="*/ 0 h 956"/>
                  <a:gd name="T14" fmla="*/ 0 w 1180"/>
                  <a:gd name="T15" fmla="*/ 0 h 956"/>
                  <a:gd name="T16" fmla="*/ 0 w 1180"/>
                  <a:gd name="T17" fmla="*/ 0 h 956"/>
                  <a:gd name="T18" fmla="*/ 0 w 1180"/>
                  <a:gd name="T19" fmla="*/ 0 h 9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80" h="956">
                    <a:moveTo>
                      <a:pt x="499" y="7"/>
                    </a:moveTo>
                    <a:lnTo>
                      <a:pt x="0" y="780"/>
                    </a:lnTo>
                    <a:lnTo>
                      <a:pt x="134" y="885"/>
                    </a:lnTo>
                    <a:lnTo>
                      <a:pt x="366" y="920"/>
                    </a:lnTo>
                    <a:lnTo>
                      <a:pt x="534" y="956"/>
                    </a:lnTo>
                    <a:lnTo>
                      <a:pt x="829" y="949"/>
                    </a:lnTo>
                    <a:lnTo>
                      <a:pt x="1096" y="850"/>
                    </a:lnTo>
                    <a:lnTo>
                      <a:pt x="1180" y="801"/>
                    </a:lnTo>
                    <a:lnTo>
                      <a:pt x="668" y="0"/>
                    </a:lnTo>
                    <a:lnTo>
                      <a:pt x="499" y="7"/>
                    </a:lnTo>
                    <a:close/>
                  </a:path>
                </a:pathLst>
              </a:custGeom>
              <a:solidFill>
                <a:srgbClr val="9CE0FA"/>
              </a:solidFill>
              <a:ln w="19050" cmpd="sng">
                <a:no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grpSp>
        <p:grpSp>
          <p:nvGrpSpPr>
            <p:cNvPr id="112" name="Group 398">
              <a:extLst>
                <a:ext uri="{FF2B5EF4-FFF2-40B4-BE49-F238E27FC236}">
                  <a16:creationId xmlns:a16="http://schemas.microsoft.com/office/drawing/2014/main" id="{5D76BA2F-7688-3647-87BA-25309DD79B13}"/>
                </a:ext>
              </a:extLst>
            </p:cNvPr>
            <p:cNvGrpSpPr>
              <a:grpSpLocks/>
            </p:cNvGrpSpPr>
            <p:nvPr/>
          </p:nvGrpSpPr>
          <p:grpSpPr bwMode="auto">
            <a:xfrm>
              <a:off x="6527789" y="1518577"/>
              <a:ext cx="375668" cy="713877"/>
              <a:chOff x="3130" y="3288"/>
              <a:chExt cx="410" cy="742"/>
            </a:xfrm>
          </p:grpSpPr>
          <p:sp>
            <p:nvSpPr>
              <p:cNvPr id="113" name="Line 270">
                <a:extLst>
                  <a:ext uri="{FF2B5EF4-FFF2-40B4-BE49-F238E27FC236}">
                    <a16:creationId xmlns:a16="http://schemas.microsoft.com/office/drawing/2014/main" id="{BB3D7EEC-9442-1F43-A475-CD2ACA7AB3B7}"/>
                  </a:ext>
                </a:extLst>
              </p:cNvPr>
              <p:cNvSpPr>
                <a:spLocks noChangeShapeType="1"/>
              </p:cNvSpPr>
              <p:nvPr/>
            </p:nvSpPr>
            <p:spPr bwMode="auto">
              <a:xfrm flipH="1">
                <a:off x="3130" y="3288"/>
                <a:ext cx="205" cy="672"/>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14" name="Line 271">
                <a:extLst>
                  <a:ext uri="{FF2B5EF4-FFF2-40B4-BE49-F238E27FC236}">
                    <a16:creationId xmlns:a16="http://schemas.microsoft.com/office/drawing/2014/main" id="{5D10C0ED-F113-814D-BC2A-30B6EF758730}"/>
                  </a:ext>
                </a:extLst>
              </p:cNvPr>
              <p:cNvSpPr>
                <a:spLocks noChangeShapeType="1"/>
              </p:cNvSpPr>
              <p:nvPr/>
            </p:nvSpPr>
            <p:spPr bwMode="auto">
              <a:xfrm>
                <a:off x="3335" y="3288"/>
                <a:ext cx="205" cy="669"/>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15" name="Line 272">
                <a:extLst>
                  <a:ext uri="{FF2B5EF4-FFF2-40B4-BE49-F238E27FC236}">
                    <a16:creationId xmlns:a16="http://schemas.microsoft.com/office/drawing/2014/main" id="{988C7706-1C47-0D4C-B032-844271085B59}"/>
                  </a:ext>
                </a:extLst>
              </p:cNvPr>
              <p:cNvSpPr>
                <a:spLocks noChangeShapeType="1"/>
              </p:cNvSpPr>
              <p:nvPr/>
            </p:nvSpPr>
            <p:spPr bwMode="auto">
              <a:xfrm>
                <a:off x="3130" y="3957"/>
                <a:ext cx="205" cy="73"/>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16" name="Line 273">
                <a:extLst>
                  <a:ext uri="{FF2B5EF4-FFF2-40B4-BE49-F238E27FC236}">
                    <a16:creationId xmlns:a16="http://schemas.microsoft.com/office/drawing/2014/main" id="{A9492168-1B6B-8A4D-8FC2-2C670FD89DE8}"/>
                  </a:ext>
                </a:extLst>
              </p:cNvPr>
              <p:cNvSpPr>
                <a:spLocks noChangeShapeType="1"/>
              </p:cNvSpPr>
              <p:nvPr/>
            </p:nvSpPr>
            <p:spPr bwMode="auto">
              <a:xfrm flipH="1">
                <a:off x="3335" y="3957"/>
                <a:ext cx="205" cy="73"/>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17" name="Line 274">
                <a:extLst>
                  <a:ext uri="{FF2B5EF4-FFF2-40B4-BE49-F238E27FC236}">
                    <a16:creationId xmlns:a16="http://schemas.microsoft.com/office/drawing/2014/main" id="{9FD3863A-F7E6-7E43-A1D4-AA96F9D1AA90}"/>
                  </a:ext>
                </a:extLst>
              </p:cNvPr>
              <p:cNvSpPr>
                <a:spLocks noChangeShapeType="1"/>
              </p:cNvSpPr>
              <p:nvPr/>
            </p:nvSpPr>
            <p:spPr bwMode="auto">
              <a:xfrm>
                <a:off x="3335" y="3303"/>
                <a:ext cx="0" cy="727"/>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18" name="Line 275">
                <a:extLst>
                  <a:ext uri="{FF2B5EF4-FFF2-40B4-BE49-F238E27FC236}">
                    <a16:creationId xmlns:a16="http://schemas.microsoft.com/office/drawing/2014/main" id="{80999366-95A5-A742-B21B-6921E1129980}"/>
                  </a:ext>
                </a:extLst>
              </p:cNvPr>
              <p:cNvSpPr>
                <a:spLocks noChangeShapeType="1"/>
              </p:cNvSpPr>
              <p:nvPr/>
            </p:nvSpPr>
            <p:spPr bwMode="auto">
              <a:xfrm flipV="1">
                <a:off x="3130" y="3888"/>
                <a:ext cx="205" cy="72"/>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19" name="Line 276">
                <a:extLst>
                  <a:ext uri="{FF2B5EF4-FFF2-40B4-BE49-F238E27FC236}">
                    <a16:creationId xmlns:a16="http://schemas.microsoft.com/office/drawing/2014/main" id="{99E2AA59-6EEF-DB40-B9CE-3E3D1F8D281F}"/>
                  </a:ext>
                </a:extLst>
              </p:cNvPr>
              <p:cNvSpPr>
                <a:spLocks noChangeShapeType="1"/>
              </p:cNvSpPr>
              <p:nvPr/>
            </p:nvSpPr>
            <p:spPr bwMode="auto">
              <a:xfrm flipH="1" flipV="1">
                <a:off x="3335" y="3888"/>
                <a:ext cx="205" cy="69"/>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20" name="Line 277">
                <a:extLst>
                  <a:ext uri="{FF2B5EF4-FFF2-40B4-BE49-F238E27FC236}">
                    <a16:creationId xmlns:a16="http://schemas.microsoft.com/office/drawing/2014/main" id="{1FAF482F-A5C2-4943-9492-6981D79E76BB}"/>
                  </a:ext>
                </a:extLst>
              </p:cNvPr>
              <p:cNvSpPr>
                <a:spLocks noChangeShapeType="1"/>
              </p:cNvSpPr>
              <p:nvPr/>
            </p:nvSpPr>
            <p:spPr bwMode="auto">
              <a:xfrm>
                <a:off x="3217" y="3668"/>
                <a:ext cx="118" cy="55"/>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21" name="Line 278">
                <a:extLst>
                  <a:ext uri="{FF2B5EF4-FFF2-40B4-BE49-F238E27FC236}">
                    <a16:creationId xmlns:a16="http://schemas.microsoft.com/office/drawing/2014/main" id="{6CBA46EB-598E-6C43-874A-ADC01021C7F7}"/>
                  </a:ext>
                </a:extLst>
              </p:cNvPr>
              <p:cNvSpPr>
                <a:spLocks noChangeShapeType="1"/>
              </p:cNvSpPr>
              <p:nvPr/>
            </p:nvSpPr>
            <p:spPr bwMode="auto">
              <a:xfrm flipV="1">
                <a:off x="3335" y="3668"/>
                <a:ext cx="124" cy="55"/>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22" name="Line 279">
                <a:extLst>
                  <a:ext uri="{FF2B5EF4-FFF2-40B4-BE49-F238E27FC236}">
                    <a16:creationId xmlns:a16="http://schemas.microsoft.com/office/drawing/2014/main" id="{69AE2E6A-C946-494B-ADB2-40F4215F4FF1}"/>
                  </a:ext>
                </a:extLst>
              </p:cNvPr>
              <p:cNvSpPr>
                <a:spLocks noChangeShapeType="1"/>
              </p:cNvSpPr>
              <p:nvPr/>
            </p:nvSpPr>
            <p:spPr bwMode="auto">
              <a:xfrm>
                <a:off x="3178" y="3766"/>
                <a:ext cx="152" cy="75"/>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23" name="Line 280">
                <a:extLst>
                  <a:ext uri="{FF2B5EF4-FFF2-40B4-BE49-F238E27FC236}">
                    <a16:creationId xmlns:a16="http://schemas.microsoft.com/office/drawing/2014/main" id="{51B8EBEE-62D7-7343-9005-ACC5657592C0}"/>
                  </a:ext>
                </a:extLst>
              </p:cNvPr>
              <p:cNvSpPr>
                <a:spLocks noChangeShapeType="1"/>
              </p:cNvSpPr>
              <p:nvPr/>
            </p:nvSpPr>
            <p:spPr bwMode="auto">
              <a:xfrm flipV="1">
                <a:off x="3335" y="3781"/>
                <a:ext cx="153" cy="66"/>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24" name="Line 281">
                <a:extLst>
                  <a:ext uri="{FF2B5EF4-FFF2-40B4-BE49-F238E27FC236}">
                    <a16:creationId xmlns:a16="http://schemas.microsoft.com/office/drawing/2014/main" id="{A1515C5A-5A91-E542-93A4-EDB227AA4B62}"/>
                  </a:ext>
                </a:extLst>
              </p:cNvPr>
              <p:cNvSpPr>
                <a:spLocks noChangeShapeType="1"/>
              </p:cNvSpPr>
              <p:nvPr/>
            </p:nvSpPr>
            <p:spPr bwMode="auto">
              <a:xfrm flipV="1">
                <a:off x="3335" y="3567"/>
                <a:ext cx="78" cy="27"/>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25" name="Line 282">
                <a:extLst>
                  <a:ext uri="{FF2B5EF4-FFF2-40B4-BE49-F238E27FC236}">
                    <a16:creationId xmlns:a16="http://schemas.microsoft.com/office/drawing/2014/main" id="{DA8C08FE-BFA1-AB4D-B1B3-C13F9D4D49A0}"/>
                  </a:ext>
                </a:extLst>
              </p:cNvPr>
              <p:cNvSpPr>
                <a:spLocks noChangeShapeType="1"/>
              </p:cNvSpPr>
              <p:nvPr/>
            </p:nvSpPr>
            <p:spPr bwMode="auto">
              <a:xfrm flipV="1">
                <a:off x="3335" y="3428"/>
                <a:ext cx="49" cy="21"/>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26" name="Line 283">
                <a:extLst>
                  <a:ext uri="{FF2B5EF4-FFF2-40B4-BE49-F238E27FC236}">
                    <a16:creationId xmlns:a16="http://schemas.microsoft.com/office/drawing/2014/main" id="{B8CDD0EC-578B-CD46-820B-C15D85743DA1}"/>
                  </a:ext>
                </a:extLst>
              </p:cNvPr>
              <p:cNvSpPr>
                <a:spLocks noChangeShapeType="1"/>
              </p:cNvSpPr>
              <p:nvPr/>
            </p:nvSpPr>
            <p:spPr bwMode="auto">
              <a:xfrm>
                <a:off x="3247" y="3558"/>
                <a:ext cx="95" cy="36"/>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27" name="Line 284">
                <a:extLst>
                  <a:ext uri="{FF2B5EF4-FFF2-40B4-BE49-F238E27FC236}">
                    <a16:creationId xmlns:a16="http://schemas.microsoft.com/office/drawing/2014/main" id="{D80727F6-B9F5-7141-83BB-CD37362D221A}"/>
                  </a:ext>
                </a:extLst>
              </p:cNvPr>
              <p:cNvSpPr>
                <a:spLocks noChangeShapeType="1"/>
              </p:cNvSpPr>
              <p:nvPr/>
            </p:nvSpPr>
            <p:spPr bwMode="auto">
              <a:xfrm>
                <a:off x="3289" y="3422"/>
                <a:ext cx="55" cy="36"/>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grpSp>
      <p:grpSp>
        <p:nvGrpSpPr>
          <p:cNvPr id="136" name="Group 135">
            <a:extLst>
              <a:ext uri="{FF2B5EF4-FFF2-40B4-BE49-F238E27FC236}">
                <a16:creationId xmlns:a16="http://schemas.microsoft.com/office/drawing/2014/main" id="{9B3146A8-1BF4-4B4C-A585-A2AFE5D50BF7}"/>
              </a:ext>
            </a:extLst>
          </p:cNvPr>
          <p:cNvGrpSpPr/>
          <p:nvPr/>
        </p:nvGrpSpPr>
        <p:grpSpPr>
          <a:xfrm>
            <a:off x="3893635" y="2069587"/>
            <a:ext cx="677748" cy="346462"/>
            <a:chOff x="1503784" y="3006600"/>
            <a:chExt cx="1771786" cy="957087"/>
          </a:xfrm>
        </p:grpSpPr>
        <p:grpSp>
          <p:nvGrpSpPr>
            <p:cNvPr id="137" name="Group 136">
              <a:extLst>
                <a:ext uri="{FF2B5EF4-FFF2-40B4-BE49-F238E27FC236}">
                  <a16:creationId xmlns:a16="http://schemas.microsoft.com/office/drawing/2014/main" id="{F7B9DF86-3554-894B-BB81-4E14A9FDEF64}"/>
                </a:ext>
              </a:extLst>
            </p:cNvPr>
            <p:cNvGrpSpPr/>
            <p:nvPr/>
          </p:nvGrpSpPr>
          <p:grpSpPr>
            <a:xfrm>
              <a:off x="1503784" y="3006600"/>
              <a:ext cx="1771786" cy="957087"/>
              <a:chOff x="1465684" y="2997075"/>
              <a:chExt cx="1771786" cy="957087"/>
            </a:xfrm>
          </p:grpSpPr>
          <p:sp>
            <p:nvSpPr>
              <p:cNvPr id="158" name="Freeform 157">
                <a:extLst>
                  <a:ext uri="{FF2B5EF4-FFF2-40B4-BE49-F238E27FC236}">
                    <a16:creationId xmlns:a16="http://schemas.microsoft.com/office/drawing/2014/main" id="{010548E4-4021-B945-B90B-7E912B68F78E}"/>
                  </a:ext>
                </a:extLst>
              </p:cNvPr>
              <p:cNvSpPr/>
              <p:nvPr/>
            </p:nvSpPr>
            <p:spPr>
              <a:xfrm>
                <a:off x="1465684" y="3328365"/>
                <a:ext cx="1771786" cy="625797"/>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59" name="Oval 158">
                <a:extLst>
                  <a:ext uri="{FF2B5EF4-FFF2-40B4-BE49-F238E27FC236}">
                    <a16:creationId xmlns:a16="http://schemas.microsoft.com/office/drawing/2014/main" id="{FC6DD679-8979-B048-BA28-1A3BF880083B}"/>
                  </a:ext>
                </a:extLst>
              </p:cNvPr>
              <p:cNvSpPr/>
              <p:nvPr/>
            </p:nvSpPr>
            <p:spPr>
              <a:xfrm>
                <a:off x="1466704" y="2997075"/>
                <a:ext cx="1769640" cy="619577"/>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grpSp>
          <p:nvGrpSpPr>
            <p:cNvPr id="138" name="Group 137">
              <a:extLst>
                <a:ext uri="{FF2B5EF4-FFF2-40B4-BE49-F238E27FC236}">
                  <a16:creationId xmlns:a16="http://schemas.microsoft.com/office/drawing/2014/main" id="{8A9812C9-A7F1-FE49-B7B5-AE1B306D1C3B}"/>
                </a:ext>
              </a:extLst>
            </p:cNvPr>
            <p:cNvGrpSpPr/>
            <p:nvPr/>
          </p:nvGrpSpPr>
          <p:grpSpPr>
            <a:xfrm>
              <a:off x="1977616" y="3038475"/>
              <a:ext cx="768409" cy="553944"/>
              <a:chOff x="1968091" y="3022600"/>
              <a:chExt cx="768409" cy="553944"/>
            </a:xfrm>
          </p:grpSpPr>
          <p:grpSp>
            <p:nvGrpSpPr>
              <p:cNvPr id="139" name="Group 138">
                <a:extLst>
                  <a:ext uri="{FF2B5EF4-FFF2-40B4-BE49-F238E27FC236}">
                    <a16:creationId xmlns:a16="http://schemas.microsoft.com/office/drawing/2014/main" id="{2CEDCD08-FF8F-104F-92B6-A8B952D7BB3E}"/>
                  </a:ext>
                </a:extLst>
              </p:cNvPr>
              <p:cNvGrpSpPr/>
              <p:nvPr/>
            </p:nvGrpSpPr>
            <p:grpSpPr>
              <a:xfrm>
                <a:off x="2032000" y="3022600"/>
                <a:ext cx="257175" cy="544419"/>
                <a:chOff x="2441575" y="2479675"/>
                <a:chExt cx="765175" cy="1028347"/>
              </a:xfrm>
            </p:grpSpPr>
            <p:sp>
              <p:nvSpPr>
                <p:cNvPr id="156" name="Parallelogram 155">
                  <a:extLst>
                    <a:ext uri="{FF2B5EF4-FFF2-40B4-BE49-F238E27FC236}">
                      <a16:creationId xmlns:a16="http://schemas.microsoft.com/office/drawing/2014/main" id="{F95939EC-3AFA-B84C-BE71-6BB780DA3F69}"/>
                    </a:ext>
                  </a:extLst>
                </p:cNvPr>
                <p:cNvSpPr/>
                <p:nvPr/>
              </p:nvSpPr>
              <p:spPr>
                <a:xfrm>
                  <a:off x="2441575" y="2479675"/>
                  <a:ext cx="765175" cy="1025525"/>
                </a:xfrm>
                <a:prstGeom prst="parallelogram">
                  <a:avLst>
                    <a:gd name="adj" fmla="val 62205"/>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7" name="Parallelogram 156">
                  <a:extLst>
                    <a:ext uri="{FF2B5EF4-FFF2-40B4-BE49-F238E27FC236}">
                      <a16:creationId xmlns:a16="http://schemas.microsoft.com/office/drawing/2014/main" id="{7208A141-4381-DA49-9C0B-521F5461E3B7}"/>
                    </a:ext>
                  </a:extLst>
                </p:cNvPr>
                <p:cNvSpPr/>
                <p:nvPr/>
              </p:nvSpPr>
              <p:spPr>
                <a:xfrm>
                  <a:off x="2571751" y="2558697"/>
                  <a:ext cx="603250" cy="949325"/>
                </a:xfrm>
                <a:prstGeom prst="parallelogram">
                  <a:avLst>
                    <a:gd name="adj" fmla="val 72206"/>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0" name="Group 139">
                <a:extLst>
                  <a:ext uri="{FF2B5EF4-FFF2-40B4-BE49-F238E27FC236}">
                    <a16:creationId xmlns:a16="http://schemas.microsoft.com/office/drawing/2014/main" id="{8DC66649-9D3E-464B-B712-4E652DA6DE15}"/>
                  </a:ext>
                </a:extLst>
              </p:cNvPr>
              <p:cNvGrpSpPr/>
              <p:nvPr/>
            </p:nvGrpSpPr>
            <p:grpSpPr>
              <a:xfrm flipH="1">
                <a:off x="2441575" y="3032125"/>
                <a:ext cx="257175" cy="544419"/>
                <a:chOff x="2441575" y="2479675"/>
                <a:chExt cx="765175" cy="1028347"/>
              </a:xfrm>
            </p:grpSpPr>
            <p:sp>
              <p:nvSpPr>
                <p:cNvPr id="154" name="Parallelogram 153">
                  <a:extLst>
                    <a:ext uri="{FF2B5EF4-FFF2-40B4-BE49-F238E27FC236}">
                      <a16:creationId xmlns:a16="http://schemas.microsoft.com/office/drawing/2014/main" id="{AD18F77D-EE45-7242-A040-E177B5B0AE84}"/>
                    </a:ext>
                  </a:extLst>
                </p:cNvPr>
                <p:cNvSpPr/>
                <p:nvPr/>
              </p:nvSpPr>
              <p:spPr>
                <a:xfrm>
                  <a:off x="2441575" y="2479675"/>
                  <a:ext cx="765175" cy="1025525"/>
                </a:xfrm>
                <a:prstGeom prst="parallelogram">
                  <a:avLst>
                    <a:gd name="adj" fmla="val 62205"/>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 name="Parallelogram 154">
                  <a:extLst>
                    <a:ext uri="{FF2B5EF4-FFF2-40B4-BE49-F238E27FC236}">
                      <a16:creationId xmlns:a16="http://schemas.microsoft.com/office/drawing/2014/main" id="{61801767-028D-334D-8D7F-A8721FC52A54}"/>
                    </a:ext>
                  </a:extLst>
                </p:cNvPr>
                <p:cNvSpPr/>
                <p:nvPr/>
              </p:nvSpPr>
              <p:spPr>
                <a:xfrm>
                  <a:off x="2571751" y="2558697"/>
                  <a:ext cx="603250" cy="949325"/>
                </a:xfrm>
                <a:prstGeom prst="parallelogram">
                  <a:avLst>
                    <a:gd name="adj" fmla="val 72206"/>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1" name="Parallelogram 140">
                <a:extLst>
                  <a:ext uri="{FF2B5EF4-FFF2-40B4-BE49-F238E27FC236}">
                    <a16:creationId xmlns:a16="http://schemas.microsoft.com/office/drawing/2014/main" id="{94B98213-2170-0849-A1E7-A498D112E7D6}"/>
                  </a:ext>
                </a:extLst>
              </p:cNvPr>
              <p:cNvSpPr/>
              <p:nvPr/>
            </p:nvSpPr>
            <p:spPr>
              <a:xfrm flipV="1">
                <a:off x="2057400" y="3130550"/>
                <a:ext cx="625475" cy="60324"/>
              </a:xfrm>
              <a:prstGeom prst="parallelogram">
                <a:avLst>
                  <a:gd name="adj" fmla="val 30290"/>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Parallelogram 141">
                <a:extLst>
                  <a:ext uri="{FF2B5EF4-FFF2-40B4-BE49-F238E27FC236}">
                    <a16:creationId xmlns:a16="http://schemas.microsoft.com/office/drawing/2014/main" id="{4DC73ABB-100A-5B41-92D7-4BE840AE952F}"/>
                  </a:ext>
                </a:extLst>
              </p:cNvPr>
              <p:cNvSpPr/>
              <p:nvPr/>
            </p:nvSpPr>
            <p:spPr>
              <a:xfrm rot="17056647">
                <a:off x="2079626" y="3187701"/>
                <a:ext cx="257175" cy="45719"/>
              </a:xfrm>
              <a:prstGeom prst="parallelogram">
                <a:avLst>
                  <a:gd name="adj" fmla="val 30290"/>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Parallelogram 142">
                <a:extLst>
                  <a:ext uri="{FF2B5EF4-FFF2-40B4-BE49-F238E27FC236}">
                    <a16:creationId xmlns:a16="http://schemas.microsoft.com/office/drawing/2014/main" id="{FE85AB65-4169-A545-9384-FBE159184532}"/>
                  </a:ext>
                </a:extLst>
              </p:cNvPr>
              <p:cNvSpPr/>
              <p:nvPr/>
            </p:nvSpPr>
            <p:spPr>
              <a:xfrm rot="17384936" flipV="1">
                <a:off x="1990347" y="3141540"/>
                <a:ext cx="95195" cy="50805"/>
              </a:xfrm>
              <a:prstGeom prst="parallelogram">
                <a:avLst>
                  <a:gd name="adj" fmla="val 30290"/>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4" name="Parallelogram 143">
                <a:extLst>
                  <a:ext uri="{FF2B5EF4-FFF2-40B4-BE49-F238E27FC236}">
                    <a16:creationId xmlns:a16="http://schemas.microsoft.com/office/drawing/2014/main" id="{E3EF2444-6AEF-8145-B4F6-069CB40CCC28}"/>
                  </a:ext>
                </a:extLst>
              </p:cNvPr>
              <p:cNvSpPr/>
              <p:nvPr/>
            </p:nvSpPr>
            <p:spPr>
              <a:xfrm>
                <a:off x="2032000" y="3162300"/>
                <a:ext cx="650875" cy="45719"/>
              </a:xfrm>
              <a:prstGeom prst="parallelogram">
                <a:avLst>
                  <a:gd name="adj" fmla="val 30290"/>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5" name="Parallelogram 144">
                <a:extLst>
                  <a:ext uri="{FF2B5EF4-FFF2-40B4-BE49-F238E27FC236}">
                    <a16:creationId xmlns:a16="http://schemas.microsoft.com/office/drawing/2014/main" id="{071577B1-6FF2-5641-9A56-FE7B9D47C24D}"/>
                  </a:ext>
                </a:extLst>
              </p:cNvPr>
              <p:cNvSpPr/>
              <p:nvPr/>
            </p:nvSpPr>
            <p:spPr>
              <a:xfrm rot="4215064" flipH="1" flipV="1">
                <a:off x="2627741" y="3146398"/>
                <a:ext cx="95195" cy="45719"/>
              </a:xfrm>
              <a:prstGeom prst="parallelogram">
                <a:avLst>
                  <a:gd name="adj" fmla="val 30290"/>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Parallelogram 145">
                <a:extLst>
                  <a:ext uri="{FF2B5EF4-FFF2-40B4-BE49-F238E27FC236}">
                    <a16:creationId xmlns:a16="http://schemas.microsoft.com/office/drawing/2014/main" id="{4445F146-A2C9-564A-9C72-26E4C3DDC765}"/>
                  </a:ext>
                </a:extLst>
              </p:cNvPr>
              <p:cNvSpPr/>
              <p:nvPr/>
            </p:nvSpPr>
            <p:spPr>
              <a:xfrm rot="4492456">
                <a:off x="2397126" y="3197226"/>
                <a:ext cx="257175" cy="45719"/>
              </a:xfrm>
              <a:prstGeom prst="parallelogram">
                <a:avLst>
                  <a:gd name="adj" fmla="val 30290"/>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7" name="Group 146">
                <a:extLst>
                  <a:ext uri="{FF2B5EF4-FFF2-40B4-BE49-F238E27FC236}">
                    <a16:creationId xmlns:a16="http://schemas.microsoft.com/office/drawing/2014/main" id="{29C52755-99BD-1A4D-925B-AB71B9BFB4A0}"/>
                  </a:ext>
                </a:extLst>
              </p:cNvPr>
              <p:cNvGrpSpPr/>
              <p:nvPr/>
            </p:nvGrpSpPr>
            <p:grpSpPr>
              <a:xfrm>
                <a:off x="1968091" y="3322545"/>
                <a:ext cx="768409" cy="96354"/>
                <a:chOff x="1968092" y="3319370"/>
                <a:chExt cx="677104" cy="96354"/>
              </a:xfrm>
            </p:grpSpPr>
            <p:sp>
              <p:nvSpPr>
                <p:cNvPr id="150" name="Parallelogram 149">
                  <a:extLst>
                    <a:ext uri="{FF2B5EF4-FFF2-40B4-BE49-F238E27FC236}">
                      <a16:creationId xmlns:a16="http://schemas.microsoft.com/office/drawing/2014/main" id="{BCC0BBBE-11BA-5447-82DB-6A3113FCA490}"/>
                    </a:ext>
                  </a:extLst>
                </p:cNvPr>
                <p:cNvSpPr/>
                <p:nvPr/>
              </p:nvSpPr>
              <p:spPr>
                <a:xfrm flipV="1">
                  <a:off x="2012950" y="3330575"/>
                  <a:ext cx="625475" cy="60324"/>
                </a:xfrm>
                <a:prstGeom prst="parallelogram">
                  <a:avLst>
                    <a:gd name="adj" fmla="val 30290"/>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1" name="Parallelogram 150">
                  <a:extLst>
                    <a:ext uri="{FF2B5EF4-FFF2-40B4-BE49-F238E27FC236}">
                      <a16:creationId xmlns:a16="http://schemas.microsoft.com/office/drawing/2014/main" id="{F28C04D2-48AC-F346-9D9A-008992B903E2}"/>
                    </a:ext>
                  </a:extLst>
                </p:cNvPr>
                <p:cNvSpPr/>
                <p:nvPr/>
              </p:nvSpPr>
              <p:spPr>
                <a:xfrm rot="17384936" flipV="1">
                  <a:off x="1945897" y="3341565"/>
                  <a:ext cx="95195" cy="50805"/>
                </a:xfrm>
                <a:prstGeom prst="parallelogram">
                  <a:avLst>
                    <a:gd name="adj" fmla="val 30290"/>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2" name="Parallelogram 151">
                  <a:extLst>
                    <a:ext uri="{FF2B5EF4-FFF2-40B4-BE49-F238E27FC236}">
                      <a16:creationId xmlns:a16="http://schemas.microsoft.com/office/drawing/2014/main" id="{03880D95-EF7A-2E4A-B884-765B6D2CCDF6}"/>
                    </a:ext>
                  </a:extLst>
                </p:cNvPr>
                <p:cNvSpPr/>
                <p:nvPr/>
              </p:nvSpPr>
              <p:spPr>
                <a:xfrm>
                  <a:off x="1987550" y="3362325"/>
                  <a:ext cx="650875" cy="45719"/>
                </a:xfrm>
                <a:prstGeom prst="parallelogram">
                  <a:avLst>
                    <a:gd name="adj" fmla="val 30290"/>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3" name="Parallelogram 152">
                  <a:extLst>
                    <a:ext uri="{FF2B5EF4-FFF2-40B4-BE49-F238E27FC236}">
                      <a16:creationId xmlns:a16="http://schemas.microsoft.com/office/drawing/2014/main" id="{2E52E472-F2AC-164B-8887-C5F5BDFB11DB}"/>
                    </a:ext>
                  </a:extLst>
                </p:cNvPr>
                <p:cNvSpPr/>
                <p:nvPr/>
              </p:nvSpPr>
              <p:spPr>
                <a:xfrm rot="4215064" flipH="1" flipV="1">
                  <a:off x="2577455" y="3347983"/>
                  <a:ext cx="95195" cy="40287"/>
                </a:xfrm>
                <a:prstGeom prst="parallelogram">
                  <a:avLst>
                    <a:gd name="adj" fmla="val 30290"/>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8" name="Parallelogram 147">
                <a:extLst>
                  <a:ext uri="{FF2B5EF4-FFF2-40B4-BE49-F238E27FC236}">
                    <a16:creationId xmlns:a16="http://schemas.microsoft.com/office/drawing/2014/main" id="{21BD67FE-772E-834A-8EF9-ED128EB214B0}"/>
                  </a:ext>
                </a:extLst>
              </p:cNvPr>
              <p:cNvSpPr/>
              <p:nvPr/>
            </p:nvSpPr>
            <p:spPr>
              <a:xfrm rot="4389628">
                <a:off x="2495482" y="3370576"/>
                <a:ext cx="160883" cy="55150"/>
              </a:xfrm>
              <a:prstGeom prst="parallelogram">
                <a:avLst>
                  <a:gd name="adj" fmla="val 30290"/>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9" name="Parallelogram 148">
                <a:extLst>
                  <a:ext uri="{FF2B5EF4-FFF2-40B4-BE49-F238E27FC236}">
                    <a16:creationId xmlns:a16="http://schemas.microsoft.com/office/drawing/2014/main" id="{7D46A6CE-CF4F-7743-ABAC-FDC3FDE5D2AF}"/>
                  </a:ext>
                </a:extLst>
              </p:cNvPr>
              <p:cNvSpPr/>
              <p:nvPr/>
            </p:nvSpPr>
            <p:spPr>
              <a:xfrm rot="17068257">
                <a:off x="2025651" y="3362326"/>
                <a:ext cx="257175" cy="45719"/>
              </a:xfrm>
              <a:prstGeom prst="parallelogram">
                <a:avLst>
                  <a:gd name="adj" fmla="val 30290"/>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160" name="TextBox 159">
            <a:extLst>
              <a:ext uri="{FF2B5EF4-FFF2-40B4-BE49-F238E27FC236}">
                <a16:creationId xmlns:a16="http://schemas.microsoft.com/office/drawing/2014/main" id="{CE93E17E-EE41-904A-858F-CC85C61F5688}"/>
              </a:ext>
            </a:extLst>
          </p:cNvPr>
          <p:cNvSpPr txBox="1"/>
          <p:nvPr/>
        </p:nvSpPr>
        <p:spPr>
          <a:xfrm>
            <a:off x="5654431" y="1535784"/>
            <a:ext cx="1806542" cy="722057"/>
          </a:xfrm>
          <a:prstGeom prst="rect">
            <a:avLst/>
          </a:prstGeom>
          <a:noFill/>
        </p:spPr>
        <p:txBody>
          <a:bodyPr wrap="square" rtlCol="0">
            <a:spAutoFit/>
          </a:bodyPr>
          <a:lstStyle/>
          <a:p>
            <a:pPr>
              <a:lnSpc>
                <a:spcPct val="85000"/>
              </a:lnSpc>
            </a:pPr>
            <a:r>
              <a:rPr lang="en-US" sz="1600" dirty="0">
                <a:solidFill>
                  <a:prstClr val="black"/>
                </a:solidFill>
                <a:latin typeface="Calibri"/>
              </a:rPr>
              <a:t>Mobility Management Entity (</a:t>
            </a:r>
            <a:r>
              <a:rPr lang="en-US" sz="1600" b="1" dirty="0">
                <a:solidFill>
                  <a:prstClr val="black"/>
                </a:solidFill>
                <a:latin typeface="Calibri"/>
              </a:rPr>
              <a:t>MME</a:t>
            </a:r>
            <a:r>
              <a:rPr lang="en-US" sz="1600" dirty="0">
                <a:solidFill>
                  <a:prstClr val="black"/>
                </a:solidFill>
                <a:latin typeface="Calibri"/>
              </a:rPr>
              <a:t>)</a:t>
            </a:r>
          </a:p>
        </p:txBody>
      </p:sp>
      <p:pic>
        <p:nvPicPr>
          <p:cNvPr id="161" name="Picture 160" descr="A screen shot of a computer&#10;&#10;Description automatically generated">
            <a:extLst>
              <a:ext uri="{FF2B5EF4-FFF2-40B4-BE49-F238E27FC236}">
                <a16:creationId xmlns:a16="http://schemas.microsoft.com/office/drawing/2014/main" id="{3CB162D3-BCF2-8949-8034-01589EA29615}"/>
              </a:ext>
            </a:extLst>
          </p:cNvPr>
          <p:cNvPicPr>
            <a:picLocks noChangeAspect="1"/>
          </p:cNvPicPr>
          <p:nvPr/>
        </p:nvPicPr>
        <p:blipFill>
          <a:blip r:embed="rId5"/>
          <a:stretch>
            <a:fillRect/>
          </a:stretch>
        </p:blipFill>
        <p:spPr>
          <a:xfrm>
            <a:off x="5274364" y="1409542"/>
            <a:ext cx="476091" cy="888056"/>
          </a:xfrm>
          <a:prstGeom prst="rect">
            <a:avLst/>
          </a:prstGeom>
        </p:spPr>
      </p:pic>
      <p:sp>
        <p:nvSpPr>
          <p:cNvPr id="163" name="Freeform 27">
            <a:extLst>
              <a:ext uri="{FF2B5EF4-FFF2-40B4-BE49-F238E27FC236}">
                <a16:creationId xmlns:a16="http://schemas.microsoft.com/office/drawing/2014/main" id="{0ADE2B79-936B-5247-9275-17BD467239D8}"/>
              </a:ext>
            </a:extLst>
          </p:cNvPr>
          <p:cNvSpPr>
            <a:spLocks/>
          </p:cNvSpPr>
          <p:nvPr/>
        </p:nvSpPr>
        <p:spPr bwMode="auto">
          <a:xfrm flipH="1">
            <a:off x="8090453" y="1481055"/>
            <a:ext cx="2178110" cy="1341538"/>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9AE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65" name="Text Box 28">
            <a:extLst>
              <a:ext uri="{FF2B5EF4-FFF2-40B4-BE49-F238E27FC236}">
                <a16:creationId xmlns:a16="http://schemas.microsoft.com/office/drawing/2014/main" id="{BC38AE4F-EA0A-0142-952D-7A0CDE505878}"/>
              </a:ext>
            </a:extLst>
          </p:cNvPr>
          <p:cNvSpPr txBox="1">
            <a:spLocks noChangeArrowheads="1"/>
          </p:cNvSpPr>
          <p:nvPr/>
        </p:nvSpPr>
        <p:spPr bwMode="auto">
          <a:xfrm>
            <a:off x="8276936" y="2295519"/>
            <a:ext cx="1431995"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mn-lt"/>
                <a:cs typeface="Arial" charset="0"/>
              </a:rPr>
              <a:t>Home network</a:t>
            </a:r>
          </a:p>
        </p:txBody>
      </p:sp>
      <p:sp>
        <p:nvSpPr>
          <p:cNvPr id="166" name="TextBox 165">
            <a:extLst>
              <a:ext uri="{FF2B5EF4-FFF2-40B4-BE49-F238E27FC236}">
                <a16:creationId xmlns:a16="http://schemas.microsoft.com/office/drawing/2014/main" id="{2620FE2C-BA38-1E4B-9898-6BF852D19590}"/>
              </a:ext>
            </a:extLst>
          </p:cNvPr>
          <p:cNvSpPr txBox="1"/>
          <p:nvPr/>
        </p:nvSpPr>
        <p:spPr>
          <a:xfrm>
            <a:off x="8814217" y="1394177"/>
            <a:ext cx="1682278" cy="512769"/>
          </a:xfrm>
          <a:prstGeom prst="rect">
            <a:avLst/>
          </a:prstGeom>
          <a:noFill/>
        </p:spPr>
        <p:txBody>
          <a:bodyPr wrap="square" rtlCol="0">
            <a:spAutoFit/>
          </a:bodyPr>
          <a:lstStyle/>
          <a:p>
            <a:pPr>
              <a:lnSpc>
                <a:spcPct val="85000"/>
              </a:lnSpc>
            </a:pPr>
            <a:r>
              <a:rPr lang="en-US" sz="1600" dirty="0">
                <a:solidFill>
                  <a:prstClr val="black"/>
                </a:solidFill>
                <a:latin typeface="Calibri"/>
              </a:rPr>
              <a:t>Home Subscriber Service (</a:t>
            </a:r>
            <a:r>
              <a:rPr lang="en-US" sz="1600" b="1" dirty="0">
                <a:solidFill>
                  <a:prstClr val="black"/>
                </a:solidFill>
                <a:latin typeface="Calibri"/>
              </a:rPr>
              <a:t>HSS</a:t>
            </a:r>
            <a:r>
              <a:rPr lang="en-US" sz="1600" dirty="0">
                <a:solidFill>
                  <a:prstClr val="black"/>
                </a:solidFill>
                <a:latin typeface="Calibri"/>
              </a:rPr>
              <a:t>)</a:t>
            </a:r>
          </a:p>
        </p:txBody>
      </p:sp>
      <p:pic>
        <p:nvPicPr>
          <p:cNvPr id="167" name="Picture 166" descr="A screen shot of a computer&#10;&#10;Description automatically generated">
            <a:extLst>
              <a:ext uri="{FF2B5EF4-FFF2-40B4-BE49-F238E27FC236}">
                <a16:creationId xmlns:a16="http://schemas.microsoft.com/office/drawing/2014/main" id="{C4863955-935B-4C46-A65A-91C2C318F1CA}"/>
              </a:ext>
            </a:extLst>
          </p:cNvPr>
          <p:cNvPicPr>
            <a:picLocks noChangeAspect="1"/>
          </p:cNvPicPr>
          <p:nvPr/>
        </p:nvPicPr>
        <p:blipFill>
          <a:blip r:embed="rId5"/>
          <a:stretch>
            <a:fillRect/>
          </a:stretch>
        </p:blipFill>
        <p:spPr>
          <a:xfrm>
            <a:off x="8461512" y="1429420"/>
            <a:ext cx="476091" cy="888056"/>
          </a:xfrm>
          <a:prstGeom prst="rect">
            <a:avLst/>
          </a:prstGeom>
        </p:spPr>
      </p:pic>
      <p:sp>
        <p:nvSpPr>
          <p:cNvPr id="168" name="Freeform 167">
            <a:extLst>
              <a:ext uri="{FF2B5EF4-FFF2-40B4-BE49-F238E27FC236}">
                <a16:creationId xmlns:a16="http://schemas.microsoft.com/office/drawing/2014/main" id="{D857FAC7-9308-1B42-A9CC-D7880FBB53F3}"/>
              </a:ext>
            </a:extLst>
          </p:cNvPr>
          <p:cNvSpPr/>
          <p:nvPr/>
        </p:nvSpPr>
        <p:spPr>
          <a:xfrm>
            <a:off x="7103166" y="1835866"/>
            <a:ext cx="910996" cy="582658"/>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82604 w 1558990"/>
              <a:gd name="connsiteY0" fmla="*/ 534641 h 1810599"/>
              <a:gd name="connsiteX1" fmla="*/ 22252 w 1558990"/>
              <a:gd name="connsiteY1" fmla="*/ 940200 h 1810599"/>
              <a:gd name="connsiteX2" fmla="*/ 167457 w 1558990"/>
              <a:gd name="connsiteY2" fmla="*/ 1672556 h 1810599"/>
              <a:gd name="connsiteX3" fmla="*/ 1208772 w 1558990"/>
              <a:gd name="connsiteY3" fmla="*/ 1775650 h 1810599"/>
              <a:gd name="connsiteX4" fmla="*/ 1543003 w 1558990"/>
              <a:gd name="connsiteY4" fmla="*/ 1257671 h 1810599"/>
              <a:gd name="connsiteX5" fmla="*/ 1490762 w 1558990"/>
              <a:gd name="connsiteY5" fmla="*/ 672856 h 1810599"/>
              <a:gd name="connsiteX6" fmla="*/ 1359176 w 1558990"/>
              <a:gd name="connsiteY6" fmla="*/ 154877 h 1810599"/>
              <a:gd name="connsiteX7" fmla="*/ 861336 w 1558990"/>
              <a:gd name="connsiteY7" fmla="*/ 21205 h 1810599"/>
              <a:gd name="connsiteX8" fmla="*/ 382604 w 1558990"/>
              <a:gd name="connsiteY8" fmla="*/ 534641 h 1810599"/>
              <a:gd name="connsiteX0" fmla="*/ 393458 w 1593840"/>
              <a:gd name="connsiteY0" fmla="*/ 534641 h 1793264"/>
              <a:gd name="connsiteX1" fmla="*/ 33106 w 1593840"/>
              <a:gd name="connsiteY1" fmla="*/ 940200 h 1793264"/>
              <a:gd name="connsiteX2" fmla="*/ 178311 w 1593840"/>
              <a:gd name="connsiteY2" fmla="*/ 1672556 h 1793264"/>
              <a:gd name="connsiteX3" fmla="*/ 1464139 w 1593840"/>
              <a:gd name="connsiteY3" fmla="*/ 1752440 h 1793264"/>
              <a:gd name="connsiteX4" fmla="*/ 1553857 w 1593840"/>
              <a:gd name="connsiteY4" fmla="*/ 1257671 h 1793264"/>
              <a:gd name="connsiteX5" fmla="*/ 1501616 w 1593840"/>
              <a:gd name="connsiteY5" fmla="*/ 672856 h 1793264"/>
              <a:gd name="connsiteX6" fmla="*/ 1370030 w 1593840"/>
              <a:gd name="connsiteY6" fmla="*/ 154877 h 1793264"/>
              <a:gd name="connsiteX7" fmla="*/ 872190 w 1593840"/>
              <a:gd name="connsiteY7" fmla="*/ 21205 h 1793264"/>
              <a:gd name="connsiteX8" fmla="*/ 393458 w 1593840"/>
              <a:gd name="connsiteY8" fmla="*/ 534641 h 1793264"/>
              <a:gd name="connsiteX0" fmla="*/ 393458 w 1566550"/>
              <a:gd name="connsiteY0" fmla="*/ 534641 h 1840341"/>
              <a:gd name="connsiteX1" fmla="*/ 33106 w 1566550"/>
              <a:gd name="connsiteY1" fmla="*/ 940200 h 1840341"/>
              <a:gd name="connsiteX2" fmla="*/ 178311 w 1566550"/>
              <a:gd name="connsiteY2" fmla="*/ 1672556 h 1840341"/>
              <a:gd name="connsiteX3" fmla="*/ 1464139 w 1566550"/>
              <a:gd name="connsiteY3" fmla="*/ 1752440 h 1840341"/>
              <a:gd name="connsiteX4" fmla="*/ 1553857 w 1566550"/>
              <a:gd name="connsiteY4" fmla="*/ 1257671 h 1840341"/>
              <a:gd name="connsiteX5" fmla="*/ 1501616 w 1566550"/>
              <a:gd name="connsiteY5" fmla="*/ 672856 h 1840341"/>
              <a:gd name="connsiteX6" fmla="*/ 1370030 w 1566550"/>
              <a:gd name="connsiteY6" fmla="*/ 154877 h 1840341"/>
              <a:gd name="connsiteX7" fmla="*/ 872190 w 1566550"/>
              <a:gd name="connsiteY7" fmla="*/ 21205 h 1840341"/>
              <a:gd name="connsiteX8" fmla="*/ 393458 w 1566550"/>
              <a:gd name="connsiteY8" fmla="*/ 534641 h 1840341"/>
              <a:gd name="connsiteX0" fmla="*/ 393458 w 1555557"/>
              <a:gd name="connsiteY0" fmla="*/ 534641 h 1787187"/>
              <a:gd name="connsiteX1" fmla="*/ 33106 w 1555557"/>
              <a:gd name="connsiteY1" fmla="*/ 940200 h 1787187"/>
              <a:gd name="connsiteX2" fmla="*/ 178311 w 1555557"/>
              <a:gd name="connsiteY2" fmla="*/ 1672556 h 1787187"/>
              <a:gd name="connsiteX3" fmla="*/ 1464139 w 1555557"/>
              <a:gd name="connsiteY3" fmla="*/ 1752440 h 1787187"/>
              <a:gd name="connsiteX4" fmla="*/ 1553857 w 1555557"/>
              <a:gd name="connsiteY4" fmla="*/ 1257671 h 1787187"/>
              <a:gd name="connsiteX5" fmla="*/ 1501616 w 1555557"/>
              <a:gd name="connsiteY5" fmla="*/ 672856 h 1787187"/>
              <a:gd name="connsiteX6" fmla="*/ 1370030 w 1555557"/>
              <a:gd name="connsiteY6" fmla="*/ 154877 h 1787187"/>
              <a:gd name="connsiteX7" fmla="*/ 872190 w 1555557"/>
              <a:gd name="connsiteY7" fmla="*/ 21205 h 1787187"/>
              <a:gd name="connsiteX8" fmla="*/ 393458 w 1555557"/>
              <a:gd name="connsiteY8" fmla="*/ 534641 h 1787187"/>
              <a:gd name="connsiteX0" fmla="*/ 401126 w 1664928"/>
              <a:gd name="connsiteY0" fmla="*/ 534641 h 1783934"/>
              <a:gd name="connsiteX1" fmla="*/ 40774 w 1664928"/>
              <a:gd name="connsiteY1" fmla="*/ 940200 h 1783934"/>
              <a:gd name="connsiteX2" fmla="*/ 185979 w 1664928"/>
              <a:gd name="connsiteY2" fmla="*/ 1672556 h 1783934"/>
              <a:gd name="connsiteX3" fmla="*/ 1618513 w 1664928"/>
              <a:gd name="connsiteY3" fmla="*/ 1747798 h 1783934"/>
              <a:gd name="connsiteX4" fmla="*/ 1561525 w 1664928"/>
              <a:gd name="connsiteY4" fmla="*/ 1257671 h 1783934"/>
              <a:gd name="connsiteX5" fmla="*/ 1509284 w 1664928"/>
              <a:gd name="connsiteY5" fmla="*/ 672856 h 1783934"/>
              <a:gd name="connsiteX6" fmla="*/ 1377698 w 1664928"/>
              <a:gd name="connsiteY6" fmla="*/ 154877 h 1783934"/>
              <a:gd name="connsiteX7" fmla="*/ 879858 w 1664928"/>
              <a:gd name="connsiteY7" fmla="*/ 21205 h 1783934"/>
              <a:gd name="connsiteX8" fmla="*/ 401126 w 1664928"/>
              <a:gd name="connsiteY8" fmla="*/ 534641 h 1783934"/>
              <a:gd name="connsiteX0" fmla="*/ 408119 w 1718774"/>
              <a:gd name="connsiteY0" fmla="*/ 534641 h 1826522"/>
              <a:gd name="connsiteX1" fmla="*/ 47767 w 1718774"/>
              <a:gd name="connsiteY1" fmla="*/ 940200 h 1826522"/>
              <a:gd name="connsiteX2" fmla="*/ 179001 w 1718774"/>
              <a:gd name="connsiteY2" fmla="*/ 1742186 h 1826522"/>
              <a:gd name="connsiteX3" fmla="*/ 1625506 w 1718774"/>
              <a:gd name="connsiteY3" fmla="*/ 1747798 h 1826522"/>
              <a:gd name="connsiteX4" fmla="*/ 1568518 w 1718774"/>
              <a:gd name="connsiteY4" fmla="*/ 1257671 h 1826522"/>
              <a:gd name="connsiteX5" fmla="*/ 1516277 w 1718774"/>
              <a:gd name="connsiteY5" fmla="*/ 672856 h 1826522"/>
              <a:gd name="connsiteX6" fmla="*/ 1384691 w 1718774"/>
              <a:gd name="connsiteY6" fmla="*/ 154877 h 1826522"/>
              <a:gd name="connsiteX7" fmla="*/ 886851 w 1718774"/>
              <a:gd name="connsiteY7" fmla="*/ 21205 h 1826522"/>
              <a:gd name="connsiteX8" fmla="*/ 408119 w 1718774"/>
              <a:gd name="connsiteY8" fmla="*/ 534641 h 1826522"/>
              <a:gd name="connsiteX0" fmla="*/ 477759 w 1796623"/>
              <a:gd name="connsiteY0" fmla="*/ 534641 h 1818043"/>
              <a:gd name="connsiteX1" fmla="*/ 117407 w 1796623"/>
              <a:gd name="connsiteY1" fmla="*/ 940200 h 1818043"/>
              <a:gd name="connsiteX2" fmla="*/ 136864 w 1796623"/>
              <a:gd name="connsiteY2" fmla="*/ 1728260 h 1818043"/>
              <a:gd name="connsiteX3" fmla="*/ 1695146 w 1796623"/>
              <a:gd name="connsiteY3" fmla="*/ 1747798 h 1818043"/>
              <a:gd name="connsiteX4" fmla="*/ 1638158 w 1796623"/>
              <a:gd name="connsiteY4" fmla="*/ 1257671 h 1818043"/>
              <a:gd name="connsiteX5" fmla="*/ 1585917 w 1796623"/>
              <a:gd name="connsiteY5" fmla="*/ 672856 h 1818043"/>
              <a:gd name="connsiteX6" fmla="*/ 1454331 w 1796623"/>
              <a:gd name="connsiteY6" fmla="*/ 154877 h 1818043"/>
              <a:gd name="connsiteX7" fmla="*/ 956491 w 1796623"/>
              <a:gd name="connsiteY7" fmla="*/ 21205 h 1818043"/>
              <a:gd name="connsiteX8" fmla="*/ 477759 w 1796623"/>
              <a:gd name="connsiteY8" fmla="*/ 534641 h 1818043"/>
              <a:gd name="connsiteX0" fmla="*/ 396783 w 1688820"/>
              <a:gd name="connsiteY0" fmla="*/ 534641 h 1815615"/>
              <a:gd name="connsiteX1" fmla="*/ 36431 w 1688820"/>
              <a:gd name="connsiteY1" fmla="*/ 940200 h 1815615"/>
              <a:gd name="connsiteX2" fmla="*/ 55888 w 1688820"/>
              <a:gd name="connsiteY2" fmla="*/ 1728260 h 1815615"/>
              <a:gd name="connsiteX3" fmla="*/ 421834 w 1688820"/>
              <a:gd name="connsiteY3" fmla="*/ 1798118 h 1815615"/>
              <a:gd name="connsiteX4" fmla="*/ 1614170 w 1688820"/>
              <a:gd name="connsiteY4" fmla="*/ 1747798 h 1815615"/>
              <a:gd name="connsiteX5" fmla="*/ 1557182 w 1688820"/>
              <a:gd name="connsiteY5" fmla="*/ 1257671 h 1815615"/>
              <a:gd name="connsiteX6" fmla="*/ 1504941 w 1688820"/>
              <a:gd name="connsiteY6" fmla="*/ 672856 h 1815615"/>
              <a:gd name="connsiteX7" fmla="*/ 1373355 w 1688820"/>
              <a:gd name="connsiteY7" fmla="*/ 154877 h 1815615"/>
              <a:gd name="connsiteX8" fmla="*/ 875515 w 1688820"/>
              <a:gd name="connsiteY8" fmla="*/ 21205 h 1815615"/>
              <a:gd name="connsiteX9" fmla="*/ 396783 w 1688820"/>
              <a:gd name="connsiteY9" fmla="*/ 534641 h 1815615"/>
              <a:gd name="connsiteX0" fmla="*/ 394951 w 1689541"/>
              <a:gd name="connsiteY0" fmla="*/ 534641 h 1877271"/>
              <a:gd name="connsiteX1" fmla="*/ 34599 w 1689541"/>
              <a:gd name="connsiteY1" fmla="*/ 940200 h 1877271"/>
              <a:gd name="connsiteX2" fmla="*/ 54056 w 1689541"/>
              <a:gd name="connsiteY2" fmla="*/ 1728260 h 1877271"/>
              <a:gd name="connsiteX3" fmla="*/ 385071 w 1689541"/>
              <a:gd name="connsiteY3" fmla="*/ 1877032 h 1877271"/>
              <a:gd name="connsiteX4" fmla="*/ 1612338 w 1689541"/>
              <a:gd name="connsiteY4" fmla="*/ 1747798 h 1877271"/>
              <a:gd name="connsiteX5" fmla="*/ 1555350 w 1689541"/>
              <a:gd name="connsiteY5" fmla="*/ 1257671 h 1877271"/>
              <a:gd name="connsiteX6" fmla="*/ 1503109 w 1689541"/>
              <a:gd name="connsiteY6" fmla="*/ 672856 h 1877271"/>
              <a:gd name="connsiteX7" fmla="*/ 1371523 w 1689541"/>
              <a:gd name="connsiteY7" fmla="*/ 154877 h 1877271"/>
              <a:gd name="connsiteX8" fmla="*/ 873683 w 1689541"/>
              <a:gd name="connsiteY8" fmla="*/ 21205 h 1877271"/>
              <a:gd name="connsiteX9" fmla="*/ 394951 w 1689541"/>
              <a:gd name="connsiteY9" fmla="*/ 534641 h 1877271"/>
              <a:gd name="connsiteX0" fmla="*/ 394949 w 1689541"/>
              <a:gd name="connsiteY0" fmla="*/ 534641 h 1877032"/>
              <a:gd name="connsiteX1" fmla="*/ 34597 w 1689541"/>
              <a:gd name="connsiteY1" fmla="*/ 940200 h 1877032"/>
              <a:gd name="connsiteX2" fmla="*/ 54054 w 1689541"/>
              <a:gd name="connsiteY2" fmla="*/ 1728260 h 1877032"/>
              <a:gd name="connsiteX3" fmla="*/ 385069 w 1689541"/>
              <a:gd name="connsiteY3" fmla="*/ 1877032 h 1877032"/>
              <a:gd name="connsiteX4" fmla="*/ 1612336 w 1689541"/>
              <a:gd name="connsiteY4" fmla="*/ 1747798 h 1877032"/>
              <a:gd name="connsiteX5" fmla="*/ 1555348 w 1689541"/>
              <a:gd name="connsiteY5" fmla="*/ 1257671 h 1877032"/>
              <a:gd name="connsiteX6" fmla="*/ 1503107 w 1689541"/>
              <a:gd name="connsiteY6" fmla="*/ 672856 h 1877032"/>
              <a:gd name="connsiteX7" fmla="*/ 1371521 w 1689541"/>
              <a:gd name="connsiteY7" fmla="*/ 154877 h 1877032"/>
              <a:gd name="connsiteX8" fmla="*/ 873681 w 1689541"/>
              <a:gd name="connsiteY8" fmla="*/ 21205 h 1877032"/>
              <a:gd name="connsiteX9" fmla="*/ 394949 w 1689541"/>
              <a:gd name="connsiteY9" fmla="*/ 534641 h 1877032"/>
              <a:gd name="connsiteX0" fmla="*/ 394949 w 1683795"/>
              <a:gd name="connsiteY0" fmla="*/ 534641 h 1877032"/>
              <a:gd name="connsiteX1" fmla="*/ 34597 w 1683795"/>
              <a:gd name="connsiteY1" fmla="*/ 940200 h 1877032"/>
              <a:gd name="connsiteX2" fmla="*/ 54054 w 1683795"/>
              <a:gd name="connsiteY2" fmla="*/ 1728260 h 1877032"/>
              <a:gd name="connsiteX3" fmla="*/ 385069 w 1683795"/>
              <a:gd name="connsiteY3" fmla="*/ 1877032 h 1877032"/>
              <a:gd name="connsiteX4" fmla="*/ 1605349 w 1683795"/>
              <a:gd name="connsiteY4" fmla="*/ 1798860 h 1877032"/>
              <a:gd name="connsiteX5" fmla="*/ 1555348 w 1683795"/>
              <a:gd name="connsiteY5" fmla="*/ 1257671 h 1877032"/>
              <a:gd name="connsiteX6" fmla="*/ 1503107 w 1683795"/>
              <a:gd name="connsiteY6" fmla="*/ 672856 h 1877032"/>
              <a:gd name="connsiteX7" fmla="*/ 1371521 w 1683795"/>
              <a:gd name="connsiteY7" fmla="*/ 154877 h 1877032"/>
              <a:gd name="connsiteX8" fmla="*/ 873681 w 1683795"/>
              <a:gd name="connsiteY8" fmla="*/ 21205 h 1877032"/>
              <a:gd name="connsiteX9" fmla="*/ 394949 w 1683795"/>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671512"/>
              <a:gd name="connsiteY0" fmla="*/ 534641 h 1877032"/>
              <a:gd name="connsiteX1" fmla="*/ 34597 w 1671512"/>
              <a:gd name="connsiteY1" fmla="*/ 940200 h 1877032"/>
              <a:gd name="connsiteX2" fmla="*/ 54054 w 1671512"/>
              <a:gd name="connsiteY2" fmla="*/ 1728260 h 1877032"/>
              <a:gd name="connsiteX3" fmla="*/ 385069 w 1671512"/>
              <a:gd name="connsiteY3" fmla="*/ 1877032 h 1877032"/>
              <a:gd name="connsiteX4" fmla="*/ 1605349 w 1671512"/>
              <a:gd name="connsiteY4" fmla="*/ 1798860 h 1877032"/>
              <a:gd name="connsiteX5" fmla="*/ 1555348 w 1671512"/>
              <a:gd name="connsiteY5" fmla="*/ 1257671 h 1877032"/>
              <a:gd name="connsiteX6" fmla="*/ 1503107 w 1671512"/>
              <a:gd name="connsiteY6" fmla="*/ 672856 h 1877032"/>
              <a:gd name="connsiteX7" fmla="*/ 1371521 w 1671512"/>
              <a:gd name="connsiteY7" fmla="*/ 154877 h 1877032"/>
              <a:gd name="connsiteX8" fmla="*/ 873681 w 1671512"/>
              <a:gd name="connsiteY8" fmla="*/ 21205 h 1877032"/>
              <a:gd name="connsiteX9" fmla="*/ 394949 w 1671512"/>
              <a:gd name="connsiteY9" fmla="*/ 534641 h 1877032"/>
              <a:gd name="connsiteX0" fmla="*/ 394949 w 1677296"/>
              <a:gd name="connsiteY0" fmla="*/ 534641 h 1877032"/>
              <a:gd name="connsiteX1" fmla="*/ 34597 w 1677296"/>
              <a:gd name="connsiteY1" fmla="*/ 940200 h 1877032"/>
              <a:gd name="connsiteX2" fmla="*/ 54054 w 1677296"/>
              <a:gd name="connsiteY2" fmla="*/ 1728260 h 1877032"/>
              <a:gd name="connsiteX3" fmla="*/ 385069 w 1677296"/>
              <a:gd name="connsiteY3" fmla="*/ 1877032 h 1877032"/>
              <a:gd name="connsiteX4" fmla="*/ 1612334 w 1677296"/>
              <a:gd name="connsiteY4" fmla="*/ 1840637 h 1877032"/>
              <a:gd name="connsiteX5" fmla="*/ 1555348 w 1677296"/>
              <a:gd name="connsiteY5" fmla="*/ 1257671 h 1877032"/>
              <a:gd name="connsiteX6" fmla="*/ 1503107 w 1677296"/>
              <a:gd name="connsiteY6" fmla="*/ 672856 h 1877032"/>
              <a:gd name="connsiteX7" fmla="*/ 1371521 w 1677296"/>
              <a:gd name="connsiteY7" fmla="*/ 154877 h 1877032"/>
              <a:gd name="connsiteX8" fmla="*/ 873681 w 1677296"/>
              <a:gd name="connsiteY8" fmla="*/ 21205 h 1877032"/>
              <a:gd name="connsiteX9" fmla="*/ 394949 w 1677296"/>
              <a:gd name="connsiteY9" fmla="*/ 534641 h 1877032"/>
              <a:gd name="connsiteX0" fmla="*/ 394949 w 1677298"/>
              <a:gd name="connsiteY0" fmla="*/ 534641 h 1877032"/>
              <a:gd name="connsiteX1" fmla="*/ 34597 w 1677298"/>
              <a:gd name="connsiteY1" fmla="*/ 940200 h 1877032"/>
              <a:gd name="connsiteX2" fmla="*/ 54054 w 1677298"/>
              <a:gd name="connsiteY2" fmla="*/ 1728260 h 1877032"/>
              <a:gd name="connsiteX3" fmla="*/ 385069 w 1677298"/>
              <a:gd name="connsiteY3" fmla="*/ 1877032 h 1877032"/>
              <a:gd name="connsiteX4" fmla="*/ 1612334 w 1677298"/>
              <a:gd name="connsiteY4" fmla="*/ 1840637 h 1877032"/>
              <a:gd name="connsiteX5" fmla="*/ 1555348 w 1677298"/>
              <a:gd name="connsiteY5" fmla="*/ 1257671 h 1877032"/>
              <a:gd name="connsiteX6" fmla="*/ 1503107 w 1677298"/>
              <a:gd name="connsiteY6" fmla="*/ 672856 h 1877032"/>
              <a:gd name="connsiteX7" fmla="*/ 1371521 w 1677298"/>
              <a:gd name="connsiteY7" fmla="*/ 154877 h 1877032"/>
              <a:gd name="connsiteX8" fmla="*/ 873681 w 1677298"/>
              <a:gd name="connsiteY8" fmla="*/ 21205 h 1877032"/>
              <a:gd name="connsiteX9" fmla="*/ 394949 w 1677298"/>
              <a:gd name="connsiteY9" fmla="*/ 534641 h 1877032"/>
              <a:gd name="connsiteX0" fmla="*/ 394949 w 1677296"/>
              <a:gd name="connsiteY0" fmla="*/ 534641 h 1904936"/>
              <a:gd name="connsiteX1" fmla="*/ 34597 w 1677296"/>
              <a:gd name="connsiteY1" fmla="*/ 940200 h 1904936"/>
              <a:gd name="connsiteX2" fmla="*/ 54054 w 1677296"/>
              <a:gd name="connsiteY2" fmla="*/ 1728260 h 1904936"/>
              <a:gd name="connsiteX3" fmla="*/ 385069 w 1677296"/>
              <a:gd name="connsiteY3" fmla="*/ 1877032 h 1904936"/>
              <a:gd name="connsiteX4" fmla="*/ 1612334 w 1677296"/>
              <a:gd name="connsiteY4" fmla="*/ 1840637 h 1904936"/>
              <a:gd name="connsiteX5" fmla="*/ 1555348 w 1677296"/>
              <a:gd name="connsiteY5" fmla="*/ 1257671 h 1904936"/>
              <a:gd name="connsiteX6" fmla="*/ 1503107 w 1677296"/>
              <a:gd name="connsiteY6" fmla="*/ 672856 h 1904936"/>
              <a:gd name="connsiteX7" fmla="*/ 1371521 w 1677296"/>
              <a:gd name="connsiteY7" fmla="*/ 154877 h 1904936"/>
              <a:gd name="connsiteX8" fmla="*/ 873681 w 1677296"/>
              <a:gd name="connsiteY8" fmla="*/ 21205 h 1904936"/>
              <a:gd name="connsiteX9" fmla="*/ 394949 w 1677296"/>
              <a:gd name="connsiteY9" fmla="*/ 534641 h 1904936"/>
              <a:gd name="connsiteX0" fmla="*/ 461539 w 1743887"/>
              <a:gd name="connsiteY0" fmla="*/ 534641 h 1904936"/>
              <a:gd name="connsiteX1" fmla="*/ 101187 w 1743887"/>
              <a:gd name="connsiteY1" fmla="*/ 940200 h 1904936"/>
              <a:gd name="connsiteX2" fmla="*/ 22840 w 1743887"/>
              <a:gd name="connsiteY2" fmla="*/ 1737812 h 1904936"/>
              <a:gd name="connsiteX3" fmla="*/ 451659 w 1743887"/>
              <a:gd name="connsiteY3" fmla="*/ 1877032 h 1904936"/>
              <a:gd name="connsiteX4" fmla="*/ 1678924 w 1743887"/>
              <a:gd name="connsiteY4" fmla="*/ 1840637 h 1904936"/>
              <a:gd name="connsiteX5" fmla="*/ 1621938 w 1743887"/>
              <a:gd name="connsiteY5" fmla="*/ 1257671 h 1904936"/>
              <a:gd name="connsiteX6" fmla="*/ 1569697 w 1743887"/>
              <a:gd name="connsiteY6" fmla="*/ 672856 h 1904936"/>
              <a:gd name="connsiteX7" fmla="*/ 1438111 w 1743887"/>
              <a:gd name="connsiteY7" fmla="*/ 154877 h 1904936"/>
              <a:gd name="connsiteX8" fmla="*/ 940271 w 1743887"/>
              <a:gd name="connsiteY8" fmla="*/ 21205 h 1904936"/>
              <a:gd name="connsiteX9" fmla="*/ 461539 w 1743887"/>
              <a:gd name="connsiteY9" fmla="*/ 534641 h 1904936"/>
              <a:gd name="connsiteX0" fmla="*/ 452050 w 1756359"/>
              <a:gd name="connsiteY0" fmla="*/ 534641 h 1891359"/>
              <a:gd name="connsiteX1" fmla="*/ 91698 w 1756359"/>
              <a:gd name="connsiteY1" fmla="*/ 940200 h 1891359"/>
              <a:gd name="connsiteX2" fmla="*/ 13351 w 1756359"/>
              <a:gd name="connsiteY2" fmla="*/ 1737812 h 1891359"/>
              <a:gd name="connsiteX3" fmla="*/ 309435 w 1756359"/>
              <a:gd name="connsiteY3" fmla="*/ 1891359 h 1891359"/>
              <a:gd name="connsiteX4" fmla="*/ 1669435 w 1756359"/>
              <a:gd name="connsiteY4" fmla="*/ 1840637 h 1891359"/>
              <a:gd name="connsiteX5" fmla="*/ 1612449 w 1756359"/>
              <a:gd name="connsiteY5" fmla="*/ 1257671 h 1891359"/>
              <a:gd name="connsiteX6" fmla="*/ 1560208 w 1756359"/>
              <a:gd name="connsiteY6" fmla="*/ 672856 h 1891359"/>
              <a:gd name="connsiteX7" fmla="*/ 1428622 w 1756359"/>
              <a:gd name="connsiteY7" fmla="*/ 154877 h 1891359"/>
              <a:gd name="connsiteX8" fmla="*/ 930782 w 1756359"/>
              <a:gd name="connsiteY8" fmla="*/ 21205 h 1891359"/>
              <a:gd name="connsiteX9" fmla="*/ 452050 w 1756359"/>
              <a:gd name="connsiteY9" fmla="*/ 534641 h 1891359"/>
              <a:gd name="connsiteX0" fmla="*/ 452050 w 1756257"/>
              <a:gd name="connsiteY0" fmla="*/ 534641 h 1891359"/>
              <a:gd name="connsiteX1" fmla="*/ 91698 w 1756257"/>
              <a:gd name="connsiteY1" fmla="*/ 940200 h 1891359"/>
              <a:gd name="connsiteX2" fmla="*/ 13351 w 1756257"/>
              <a:gd name="connsiteY2" fmla="*/ 1737812 h 1891359"/>
              <a:gd name="connsiteX3" fmla="*/ 309435 w 1756257"/>
              <a:gd name="connsiteY3" fmla="*/ 1891359 h 1891359"/>
              <a:gd name="connsiteX4" fmla="*/ 1669435 w 1756257"/>
              <a:gd name="connsiteY4" fmla="*/ 1840637 h 1891359"/>
              <a:gd name="connsiteX5" fmla="*/ 1612449 w 1756257"/>
              <a:gd name="connsiteY5" fmla="*/ 1257671 h 1891359"/>
              <a:gd name="connsiteX6" fmla="*/ 1563496 w 1756257"/>
              <a:gd name="connsiteY6" fmla="*/ 959631 h 1891359"/>
              <a:gd name="connsiteX7" fmla="*/ 1560208 w 1756257"/>
              <a:gd name="connsiteY7" fmla="*/ 672856 h 1891359"/>
              <a:gd name="connsiteX8" fmla="*/ 1428622 w 1756257"/>
              <a:gd name="connsiteY8" fmla="*/ 154877 h 1891359"/>
              <a:gd name="connsiteX9" fmla="*/ 930782 w 1756257"/>
              <a:gd name="connsiteY9" fmla="*/ 21205 h 1891359"/>
              <a:gd name="connsiteX10" fmla="*/ 452050 w 1756257"/>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64592"/>
              <a:gd name="connsiteY0" fmla="*/ 534641 h 1891359"/>
              <a:gd name="connsiteX1" fmla="*/ 91698 w 1764592"/>
              <a:gd name="connsiteY1" fmla="*/ 940200 h 1891359"/>
              <a:gd name="connsiteX2" fmla="*/ 13351 w 1764592"/>
              <a:gd name="connsiteY2" fmla="*/ 1737812 h 1891359"/>
              <a:gd name="connsiteX3" fmla="*/ 309435 w 1764592"/>
              <a:gd name="connsiteY3" fmla="*/ 1891359 h 1891359"/>
              <a:gd name="connsiteX4" fmla="*/ 1669435 w 1764592"/>
              <a:gd name="connsiteY4" fmla="*/ 1840637 h 1891359"/>
              <a:gd name="connsiteX5" fmla="*/ 1612449 w 1764592"/>
              <a:gd name="connsiteY5" fmla="*/ 1257671 h 1891359"/>
              <a:gd name="connsiteX6" fmla="*/ 1309780 w 1764592"/>
              <a:gd name="connsiteY6" fmla="*/ 1046341 h 1891359"/>
              <a:gd name="connsiteX7" fmla="*/ 1560208 w 1764592"/>
              <a:gd name="connsiteY7" fmla="*/ 672856 h 1891359"/>
              <a:gd name="connsiteX8" fmla="*/ 1428622 w 1764592"/>
              <a:gd name="connsiteY8" fmla="*/ 154877 h 1891359"/>
              <a:gd name="connsiteX9" fmla="*/ 930782 w 1764592"/>
              <a:gd name="connsiteY9" fmla="*/ 21205 h 1891359"/>
              <a:gd name="connsiteX10" fmla="*/ 452050 w 1764592"/>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92731"/>
              <a:gd name="connsiteY0" fmla="*/ 534641 h 1891359"/>
              <a:gd name="connsiteX1" fmla="*/ 91698 w 1792731"/>
              <a:gd name="connsiteY1" fmla="*/ 940200 h 1891359"/>
              <a:gd name="connsiteX2" fmla="*/ 13351 w 1792731"/>
              <a:gd name="connsiteY2" fmla="*/ 1737812 h 1891359"/>
              <a:gd name="connsiteX3" fmla="*/ 309435 w 1792731"/>
              <a:gd name="connsiteY3" fmla="*/ 1891359 h 1891359"/>
              <a:gd name="connsiteX4" fmla="*/ 1669435 w 1792731"/>
              <a:gd name="connsiteY4" fmla="*/ 1840637 h 1891359"/>
              <a:gd name="connsiteX5" fmla="*/ 1688563 w 1792731"/>
              <a:gd name="connsiteY5" fmla="*/ 1292355 h 1891359"/>
              <a:gd name="connsiteX6" fmla="*/ 1309780 w 1792731"/>
              <a:gd name="connsiteY6" fmla="*/ 1046341 h 1891359"/>
              <a:gd name="connsiteX7" fmla="*/ 1560208 w 1792731"/>
              <a:gd name="connsiteY7" fmla="*/ 672856 h 1891359"/>
              <a:gd name="connsiteX8" fmla="*/ 1428622 w 1792731"/>
              <a:gd name="connsiteY8" fmla="*/ 154877 h 1891359"/>
              <a:gd name="connsiteX9" fmla="*/ 930782 w 1792731"/>
              <a:gd name="connsiteY9" fmla="*/ 21205 h 1891359"/>
              <a:gd name="connsiteX10" fmla="*/ 452050 w 1792731"/>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560208 w 1814809"/>
              <a:gd name="connsiteY7" fmla="*/ 672856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619996 w 1814809"/>
              <a:gd name="connsiteY7" fmla="*/ 526399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42872 h 1899590"/>
              <a:gd name="connsiteX1" fmla="*/ 91698 w 1814809"/>
              <a:gd name="connsiteY1" fmla="*/ 948431 h 1899590"/>
              <a:gd name="connsiteX2" fmla="*/ 13351 w 1814809"/>
              <a:gd name="connsiteY2" fmla="*/ 1746043 h 1899590"/>
              <a:gd name="connsiteX3" fmla="*/ 309435 w 1814809"/>
              <a:gd name="connsiteY3" fmla="*/ 1899590 h 1899590"/>
              <a:gd name="connsiteX4" fmla="*/ 1669435 w 1814809"/>
              <a:gd name="connsiteY4" fmla="*/ 1848868 h 1899590"/>
              <a:gd name="connsiteX5" fmla="*/ 1688563 w 1814809"/>
              <a:gd name="connsiteY5" fmla="*/ 1300586 h 1899590"/>
              <a:gd name="connsiteX6" fmla="*/ 1309780 w 1814809"/>
              <a:gd name="connsiteY6" fmla="*/ 1054572 h 1899590"/>
              <a:gd name="connsiteX7" fmla="*/ 1619996 w 1814809"/>
              <a:gd name="connsiteY7" fmla="*/ 534630 h 1899590"/>
              <a:gd name="connsiteX8" fmla="*/ 1488411 w 1814809"/>
              <a:gd name="connsiteY8" fmla="*/ 129049 h 1899590"/>
              <a:gd name="connsiteX9" fmla="*/ 930782 w 1814809"/>
              <a:gd name="connsiteY9" fmla="*/ 29436 h 1899590"/>
              <a:gd name="connsiteX10" fmla="*/ 452050 w 1814809"/>
              <a:gd name="connsiteY10" fmla="*/ 542872 h 1899590"/>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551784 w 1934789"/>
              <a:gd name="connsiteY0" fmla="*/ 540513 h 1886326"/>
              <a:gd name="connsiteX1" fmla="*/ 191432 w 1934789"/>
              <a:gd name="connsiteY1" fmla="*/ 946072 h 1886326"/>
              <a:gd name="connsiteX2" fmla="*/ 113085 w 1934789"/>
              <a:gd name="connsiteY2" fmla="*/ 1743684 h 1886326"/>
              <a:gd name="connsiteX3" fmla="*/ 1769169 w 1934789"/>
              <a:gd name="connsiteY3" fmla="*/ 1846509 h 1886326"/>
              <a:gd name="connsiteX4" fmla="*/ 1788297 w 1934789"/>
              <a:gd name="connsiteY4" fmla="*/ 1298227 h 1886326"/>
              <a:gd name="connsiteX5" fmla="*/ 1409514 w 1934789"/>
              <a:gd name="connsiteY5" fmla="*/ 1052213 h 1886326"/>
              <a:gd name="connsiteX6" fmla="*/ 1719730 w 1934789"/>
              <a:gd name="connsiteY6" fmla="*/ 532271 h 1886326"/>
              <a:gd name="connsiteX7" fmla="*/ 1588145 w 1934789"/>
              <a:gd name="connsiteY7" fmla="*/ 126690 h 1886326"/>
              <a:gd name="connsiteX8" fmla="*/ 1030516 w 1934789"/>
              <a:gd name="connsiteY8" fmla="*/ 27077 h 1886326"/>
              <a:gd name="connsiteX9" fmla="*/ 551784 w 1934789"/>
              <a:gd name="connsiteY9" fmla="*/ 540513 h 1886326"/>
              <a:gd name="connsiteX0" fmla="*/ 551784 w 1900403"/>
              <a:gd name="connsiteY0" fmla="*/ 540513 h 1886326"/>
              <a:gd name="connsiteX1" fmla="*/ 191432 w 1900403"/>
              <a:gd name="connsiteY1" fmla="*/ 946072 h 1886326"/>
              <a:gd name="connsiteX2" fmla="*/ 113085 w 1900403"/>
              <a:gd name="connsiteY2" fmla="*/ 1743684 h 1886326"/>
              <a:gd name="connsiteX3" fmla="*/ 1769169 w 1900403"/>
              <a:gd name="connsiteY3" fmla="*/ 1846509 h 1886326"/>
              <a:gd name="connsiteX4" fmla="*/ 1788297 w 1900403"/>
              <a:gd name="connsiteY4" fmla="*/ 1298227 h 1886326"/>
              <a:gd name="connsiteX5" fmla="*/ 1719730 w 1900403"/>
              <a:gd name="connsiteY5" fmla="*/ 532271 h 1886326"/>
              <a:gd name="connsiteX6" fmla="*/ 1588145 w 1900403"/>
              <a:gd name="connsiteY6" fmla="*/ 126690 h 1886326"/>
              <a:gd name="connsiteX7" fmla="*/ 1030516 w 1900403"/>
              <a:gd name="connsiteY7" fmla="*/ 27077 h 1886326"/>
              <a:gd name="connsiteX8" fmla="*/ 551784 w 1900403"/>
              <a:gd name="connsiteY8" fmla="*/ 540513 h 1886326"/>
              <a:gd name="connsiteX0" fmla="*/ 551784 w 2140248"/>
              <a:gd name="connsiteY0" fmla="*/ 540513 h 1886326"/>
              <a:gd name="connsiteX1" fmla="*/ 191432 w 2140248"/>
              <a:gd name="connsiteY1" fmla="*/ 946072 h 1886326"/>
              <a:gd name="connsiteX2" fmla="*/ 113085 w 2140248"/>
              <a:gd name="connsiteY2" fmla="*/ 1743684 h 1886326"/>
              <a:gd name="connsiteX3" fmla="*/ 1769169 w 2140248"/>
              <a:gd name="connsiteY3" fmla="*/ 1846509 h 1886326"/>
              <a:gd name="connsiteX4" fmla="*/ 1788297 w 2140248"/>
              <a:gd name="connsiteY4" fmla="*/ 1298227 h 1886326"/>
              <a:gd name="connsiteX5" fmla="*/ 2137828 w 2140248"/>
              <a:gd name="connsiteY5" fmla="*/ 516390 h 1886326"/>
              <a:gd name="connsiteX6" fmla="*/ 1588145 w 2140248"/>
              <a:gd name="connsiteY6" fmla="*/ 126690 h 1886326"/>
              <a:gd name="connsiteX7" fmla="*/ 1030516 w 2140248"/>
              <a:gd name="connsiteY7" fmla="*/ 27077 h 1886326"/>
              <a:gd name="connsiteX8" fmla="*/ 551784 w 2140248"/>
              <a:gd name="connsiteY8" fmla="*/ 540513 h 1886326"/>
              <a:gd name="connsiteX0" fmla="*/ 839 w 2332590"/>
              <a:gd name="connsiteY0" fmla="*/ 234577 h 1866234"/>
              <a:gd name="connsiteX1" fmla="*/ 383774 w 2332590"/>
              <a:gd name="connsiteY1" fmla="*/ 925980 h 1866234"/>
              <a:gd name="connsiteX2" fmla="*/ 305427 w 2332590"/>
              <a:gd name="connsiteY2" fmla="*/ 1723592 h 1866234"/>
              <a:gd name="connsiteX3" fmla="*/ 1961511 w 2332590"/>
              <a:gd name="connsiteY3" fmla="*/ 1826417 h 1866234"/>
              <a:gd name="connsiteX4" fmla="*/ 1980639 w 2332590"/>
              <a:gd name="connsiteY4" fmla="*/ 1278135 h 1866234"/>
              <a:gd name="connsiteX5" fmla="*/ 2330170 w 2332590"/>
              <a:gd name="connsiteY5" fmla="*/ 496298 h 1866234"/>
              <a:gd name="connsiteX6" fmla="*/ 1780487 w 2332590"/>
              <a:gd name="connsiteY6" fmla="*/ 106598 h 1866234"/>
              <a:gd name="connsiteX7" fmla="*/ 1222858 w 2332590"/>
              <a:gd name="connsiteY7" fmla="*/ 6985 h 1866234"/>
              <a:gd name="connsiteX8" fmla="*/ 839 w 2332590"/>
              <a:gd name="connsiteY8" fmla="*/ 234577 h 1866234"/>
              <a:gd name="connsiteX0" fmla="*/ 169859 w 2501610"/>
              <a:gd name="connsiteY0" fmla="*/ 234577 h 1866234"/>
              <a:gd name="connsiteX1" fmla="*/ 41784 w 2501610"/>
              <a:gd name="connsiteY1" fmla="*/ 925980 h 1866234"/>
              <a:gd name="connsiteX2" fmla="*/ 474447 w 2501610"/>
              <a:gd name="connsiteY2" fmla="*/ 1723592 h 1866234"/>
              <a:gd name="connsiteX3" fmla="*/ 2130531 w 2501610"/>
              <a:gd name="connsiteY3" fmla="*/ 1826417 h 1866234"/>
              <a:gd name="connsiteX4" fmla="*/ 2149659 w 2501610"/>
              <a:gd name="connsiteY4" fmla="*/ 1278135 h 1866234"/>
              <a:gd name="connsiteX5" fmla="*/ 2499190 w 2501610"/>
              <a:gd name="connsiteY5" fmla="*/ 496298 h 1866234"/>
              <a:gd name="connsiteX6" fmla="*/ 1949507 w 2501610"/>
              <a:gd name="connsiteY6" fmla="*/ 106598 h 1866234"/>
              <a:gd name="connsiteX7" fmla="*/ 1391878 w 2501610"/>
              <a:gd name="connsiteY7" fmla="*/ 6985 h 1866234"/>
              <a:gd name="connsiteX8" fmla="*/ 169859 w 2501610"/>
              <a:gd name="connsiteY8" fmla="*/ 234577 h 1866234"/>
              <a:gd name="connsiteX0" fmla="*/ 169859 w 2521114"/>
              <a:gd name="connsiteY0" fmla="*/ 234577 h 1866234"/>
              <a:gd name="connsiteX1" fmla="*/ 41784 w 2521114"/>
              <a:gd name="connsiteY1" fmla="*/ 925980 h 1866234"/>
              <a:gd name="connsiteX2" fmla="*/ 474447 w 2521114"/>
              <a:gd name="connsiteY2" fmla="*/ 1723592 h 1866234"/>
              <a:gd name="connsiteX3" fmla="*/ 2130531 w 2521114"/>
              <a:gd name="connsiteY3" fmla="*/ 1826417 h 1866234"/>
              <a:gd name="connsiteX4" fmla="*/ 2149659 w 2521114"/>
              <a:gd name="connsiteY4" fmla="*/ 1278135 h 1866234"/>
              <a:gd name="connsiteX5" fmla="*/ 2386606 w 2521114"/>
              <a:gd name="connsiteY5" fmla="*/ 1096675 h 1866234"/>
              <a:gd name="connsiteX6" fmla="*/ 2499190 w 2521114"/>
              <a:gd name="connsiteY6" fmla="*/ 496298 h 1866234"/>
              <a:gd name="connsiteX7" fmla="*/ 1949507 w 2521114"/>
              <a:gd name="connsiteY7" fmla="*/ 106598 h 1866234"/>
              <a:gd name="connsiteX8" fmla="*/ 1391878 w 2521114"/>
              <a:gd name="connsiteY8" fmla="*/ 6985 h 1866234"/>
              <a:gd name="connsiteX9" fmla="*/ 169859 w 2521114"/>
              <a:gd name="connsiteY9" fmla="*/ 234577 h 1866234"/>
              <a:gd name="connsiteX0" fmla="*/ 76021 w 2427276"/>
              <a:gd name="connsiteY0" fmla="*/ 234577 h 1866880"/>
              <a:gd name="connsiteX1" fmla="*/ 156994 w 2427276"/>
              <a:gd name="connsiteY1" fmla="*/ 910100 h 1866880"/>
              <a:gd name="connsiteX2" fmla="*/ 380609 w 2427276"/>
              <a:gd name="connsiteY2" fmla="*/ 1723592 h 1866880"/>
              <a:gd name="connsiteX3" fmla="*/ 2036693 w 2427276"/>
              <a:gd name="connsiteY3" fmla="*/ 1826417 h 1866880"/>
              <a:gd name="connsiteX4" fmla="*/ 2055821 w 2427276"/>
              <a:gd name="connsiteY4" fmla="*/ 1278135 h 1866880"/>
              <a:gd name="connsiteX5" fmla="*/ 2292768 w 2427276"/>
              <a:gd name="connsiteY5" fmla="*/ 1096675 h 1866880"/>
              <a:gd name="connsiteX6" fmla="*/ 2405352 w 2427276"/>
              <a:gd name="connsiteY6" fmla="*/ 496298 h 1866880"/>
              <a:gd name="connsiteX7" fmla="*/ 1855669 w 2427276"/>
              <a:gd name="connsiteY7" fmla="*/ 106598 h 1866880"/>
              <a:gd name="connsiteX8" fmla="*/ 1298040 w 2427276"/>
              <a:gd name="connsiteY8" fmla="*/ 6985 h 1866880"/>
              <a:gd name="connsiteX9" fmla="*/ 76021 w 2427276"/>
              <a:gd name="connsiteY9" fmla="*/ 234577 h 1866880"/>
              <a:gd name="connsiteX0" fmla="*/ 65838 w 2417093"/>
              <a:gd name="connsiteY0" fmla="*/ 146138 h 1778441"/>
              <a:gd name="connsiteX1" fmla="*/ 146811 w 2417093"/>
              <a:gd name="connsiteY1" fmla="*/ 821661 h 1778441"/>
              <a:gd name="connsiteX2" fmla="*/ 370426 w 2417093"/>
              <a:gd name="connsiteY2" fmla="*/ 1635153 h 1778441"/>
              <a:gd name="connsiteX3" fmla="*/ 2026510 w 2417093"/>
              <a:gd name="connsiteY3" fmla="*/ 1737978 h 1778441"/>
              <a:gd name="connsiteX4" fmla="*/ 2045638 w 2417093"/>
              <a:gd name="connsiteY4" fmla="*/ 1189696 h 1778441"/>
              <a:gd name="connsiteX5" fmla="*/ 2282585 w 2417093"/>
              <a:gd name="connsiteY5" fmla="*/ 1008236 h 1778441"/>
              <a:gd name="connsiteX6" fmla="*/ 2395169 w 2417093"/>
              <a:gd name="connsiteY6" fmla="*/ 407859 h 1778441"/>
              <a:gd name="connsiteX7" fmla="*/ 1845486 w 2417093"/>
              <a:gd name="connsiteY7" fmla="*/ 18159 h 1778441"/>
              <a:gd name="connsiteX8" fmla="*/ 1148491 w 2417093"/>
              <a:gd name="connsiteY8" fmla="*/ 252030 h 1778441"/>
              <a:gd name="connsiteX9" fmla="*/ 65838 w 2417093"/>
              <a:gd name="connsiteY9" fmla="*/ 146138 h 1778441"/>
              <a:gd name="connsiteX0" fmla="*/ 171178 w 2522433"/>
              <a:gd name="connsiteY0" fmla="*/ 146138 h 1778441"/>
              <a:gd name="connsiteX1" fmla="*/ 252151 w 2522433"/>
              <a:gd name="connsiteY1" fmla="*/ 821661 h 1778441"/>
              <a:gd name="connsiteX2" fmla="*/ 475766 w 2522433"/>
              <a:gd name="connsiteY2" fmla="*/ 1635153 h 1778441"/>
              <a:gd name="connsiteX3" fmla="*/ 2131850 w 2522433"/>
              <a:gd name="connsiteY3" fmla="*/ 1737978 h 1778441"/>
              <a:gd name="connsiteX4" fmla="*/ 2150978 w 2522433"/>
              <a:gd name="connsiteY4" fmla="*/ 1189696 h 1778441"/>
              <a:gd name="connsiteX5" fmla="*/ 2387925 w 2522433"/>
              <a:gd name="connsiteY5" fmla="*/ 1008236 h 1778441"/>
              <a:gd name="connsiteX6" fmla="*/ 2500509 w 2522433"/>
              <a:gd name="connsiteY6" fmla="*/ 407859 h 1778441"/>
              <a:gd name="connsiteX7" fmla="*/ 1950826 w 2522433"/>
              <a:gd name="connsiteY7" fmla="*/ 18159 h 1778441"/>
              <a:gd name="connsiteX8" fmla="*/ 1253831 w 2522433"/>
              <a:gd name="connsiteY8" fmla="*/ 252030 h 1778441"/>
              <a:gd name="connsiteX9" fmla="*/ 171178 w 2522433"/>
              <a:gd name="connsiteY9" fmla="*/ 146138 h 1778441"/>
              <a:gd name="connsiteX0" fmla="*/ 171180 w 2522435"/>
              <a:gd name="connsiteY0" fmla="*/ 128058 h 1760361"/>
              <a:gd name="connsiteX1" fmla="*/ 252153 w 2522435"/>
              <a:gd name="connsiteY1" fmla="*/ 803581 h 1760361"/>
              <a:gd name="connsiteX2" fmla="*/ 475768 w 2522435"/>
              <a:gd name="connsiteY2" fmla="*/ 1617073 h 1760361"/>
              <a:gd name="connsiteX3" fmla="*/ 2131852 w 2522435"/>
              <a:gd name="connsiteY3" fmla="*/ 1719898 h 1760361"/>
              <a:gd name="connsiteX4" fmla="*/ 2150980 w 2522435"/>
              <a:gd name="connsiteY4" fmla="*/ 1171616 h 1760361"/>
              <a:gd name="connsiteX5" fmla="*/ 2387927 w 2522435"/>
              <a:gd name="connsiteY5" fmla="*/ 990156 h 1760361"/>
              <a:gd name="connsiteX6" fmla="*/ 2500511 w 2522435"/>
              <a:gd name="connsiteY6" fmla="*/ 389779 h 1760361"/>
              <a:gd name="connsiteX7" fmla="*/ 1950828 w 2522435"/>
              <a:gd name="connsiteY7" fmla="*/ 79 h 1760361"/>
              <a:gd name="connsiteX8" fmla="*/ 1253833 w 2522435"/>
              <a:gd name="connsiteY8" fmla="*/ 233950 h 1760361"/>
              <a:gd name="connsiteX9" fmla="*/ 171180 w 2522435"/>
              <a:gd name="connsiteY9" fmla="*/ 128058 h 1760361"/>
              <a:gd name="connsiteX0" fmla="*/ 171180 w 2522435"/>
              <a:gd name="connsiteY0" fmla="*/ 128058 h 1760361"/>
              <a:gd name="connsiteX1" fmla="*/ 252153 w 2522435"/>
              <a:gd name="connsiteY1" fmla="*/ 803581 h 1760361"/>
              <a:gd name="connsiteX2" fmla="*/ 475768 w 2522435"/>
              <a:gd name="connsiteY2" fmla="*/ 1617073 h 1760361"/>
              <a:gd name="connsiteX3" fmla="*/ 2131852 w 2522435"/>
              <a:gd name="connsiteY3" fmla="*/ 1719898 h 1760361"/>
              <a:gd name="connsiteX4" fmla="*/ 2150980 w 2522435"/>
              <a:gd name="connsiteY4" fmla="*/ 1171616 h 1760361"/>
              <a:gd name="connsiteX5" fmla="*/ 2387927 w 2522435"/>
              <a:gd name="connsiteY5" fmla="*/ 990156 h 1760361"/>
              <a:gd name="connsiteX6" fmla="*/ 2500511 w 2522435"/>
              <a:gd name="connsiteY6" fmla="*/ 389779 h 1760361"/>
              <a:gd name="connsiteX7" fmla="*/ 1950828 w 2522435"/>
              <a:gd name="connsiteY7" fmla="*/ 79 h 1760361"/>
              <a:gd name="connsiteX8" fmla="*/ 1253833 w 2522435"/>
              <a:gd name="connsiteY8" fmla="*/ 233950 h 1760361"/>
              <a:gd name="connsiteX9" fmla="*/ 171180 w 2522435"/>
              <a:gd name="connsiteY9" fmla="*/ 128058 h 1760361"/>
              <a:gd name="connsiteX0" fmla="*/ 171180 w 2502931"/>
              <a:gd name="connsiteY0" fmla="*/ 128058 h 1760361"/>
              <a:gd name="connsiteX1" fmla="*/ 252153 w 2502931"/>
              <a:gd name="connsiteY1" fmla="*/ 803581 h 1760361"/>
              <a:gd name="connsiteX2" fmla="*/ 475768 w 2502931"/>
              <a:gd name="connsiteY2" fmla="*/ 1617073 h 1760361"/>
              <a:gd name="connsiteX3" fmla="*/ 2131852 w 2502931"/>
              <a:gd name="connsiteY3" fmla="*/ 1719898 h 1760361"/>
              <a:gd name="connsiteX4" fmla="*/ 2150980 w 2502931"/>
              <a:gd name="connsiteY4" fmla="*/ 1171616 h 1760361"/>
              <a:gd name="connsiteX5" fmla="*/ 2500511 w 2502931"/>
              <a:gd name="connsiteY5" fmla="*/ 389779 h 1760361"/>
              <a:gd name="connsiteX6" fmla="*/ 1950828 w 2502931"/>
              <a:gd name="connsiteY6" fmla="*/ 79 h 1760361"/>
              <a:gd name="connsiteX7" fmla="*/ 1253833 w 2502931"/>
              <a:gd name="connsiteY7" fmla="*/ 233950 h 1760361"/>
              <a:gd name="connsiteX8" fmla="*/ 171180 w 2502931"/>
              <a:gd name="connsiteY8" fmla="*/ 128058 h 1760361"/>
              <a:gd name="connsiteX0" fmla="*/ 171180 w 2502931"/>
              <a:gd name="connsiteY0" fmla="*/ 137721 h 1770024"/>
              <a:gd name="connsiteX1" fmla="*/ 252153 w 2502931"/>
              <a:gd name="connsiteY1" fmla="*/ 813244 h 1770024"/>
              <a:gd name="connsiteX2" fmla="*/ 475768 w 2502931"/>
              <a:gd name="connsiteY2" fmla="*/ 1626736 h 1770024"/>
              <a:gd name="connsiteX3" fmla="*/ 2131852 w 2502931"/>
              <a:gd name="connsiteY3" fmla="*/ 1729561 h 1770024"/>
              <a:gd name="connsiteX4" fmla="*/ 2150980 w 2502931"/>
              <a:gd name="connsiteY4" fmla="*/ 1181279 h 1770024"/>
              <a:gd name="connsiteX5" fmla="*/ 2500511 w 2502931"/>
              <a:gd name="connsiteY5" fmla="*/ 631296 h 1770024"/>
              <a:gd name="connsiteX6" fmla="*/ 1950828 w 2502931"/>
              <a:gd name="connsiteY6" fmla="*/ 9742 h 1770024"/>
              <a:gd name="connsiteX7" fmla="*/ 1253833 w 2502931"/>
              <a:gd name="connsiteY7" fmla="*/ 243613 h 1770024"/>
              <a:gd name="connsiteX8" fmla="*/ 171180 w 2502931"/>
              <a:gd name="connsiteY8" fmla="*/ 137721 h 1770024"/>
              <a:gd name="connsiteX0" fmla="*/ 171180 w 2500973"/>
              <a:gd name="connsiteY0" fmla="*/ 137721 h 1770024"/>
              <a:gd name="connsiteX1" fmla="*/ 252153 w 2500973"/>
              <a:gd name="connsiteY1" fmla="*/ 813244 h 1770024"/>
              <a:gd name="connsiteX2" fmla="*/ 475768 w 2500973"/>
              <a:gd name="connsiteY2" fmla="*/ 1626736 h 1770024"/>
              <a:gd name="connsiteX3" fmla="*/ 2131852 w 2500973"/>
              <a:gd name="connsiteY3" fmla="*/ 1729561 h 1770024"/>
              <a:gd name="connsiteX4" fmla="*/ 2150980 w 2500973"/>
              <a:gd name="connsiteY4" fmla="*/ 1181279 h 1770024"/>
              <a:gd name="connsiteX5" fmla="*/ 2500511 w 2500973"/>
              <a:gd name="connsiteY5" fmla="*/ 631296 h 1770024"/>
              <a:gd name="connsiteX6" fmla="*/ 1950828 w 2500973"/>
              <a:gd name="connsiteY6" fmla="*/ 9742 h 1770024"/>
              <a:gd name="connsiteX7" fmla="*/ 1253833 w 2500973"/>
              <a:gd name="connsiteY7" fmla="*/ 243613 h 1770024"/>
              <a:gd name="connsiteX8" fmla="*/ 171180 w 2500973"/>
              <a:gd name="connsiteY8" fmla="*/ 137721 h 1770024"/>
              <a:gd name="connsiteX0" fmla="*/ 171180 w 2501811"/>
              <a:gd name="connsiteY0" fmla="*/ 130586 h 1762889"/>
              <a:gd name="connsiteX1" fmla="*/ 252153 w 2501811"/>
              <a:gd name="connsiteY1" fmla="*/ 806109 h 1762889"/>
              <a:gd name="connsiteX2" fmla="*/ 475768 w 2501811"/>
              <a:gd name="connsiteY2" fmla="*/ 1619601 h 1762889"/>
              <a:gd name="connsiteX3" fmla="*/ 2131852 w 2501811"/>
              <a:gd name="connsiteY3" fmla="*/ 1722426 h 1762889"/>
              <a:gd name="connsiteX4" fmla="*/ 2150980 w 2501811"/>
              <a:gd name="connsiteY4" fmla="*/ 1174144 h 1762889"/>
              <a:gd name="connsiteX5" fmla="*/ 2500511 w 2501811"/>
              <a:gd name="connsiteY5" fmla="*/ 624161 h 1762889"/>
              <a:gd name="connsiteX6" fmla="*/ 1950828 w 2501811"/>
              <a:gd name="connsiteY6" fmla="*/ 2607 h 1762889"/>
              <a:gd name="connsiteX7" fmla="*/ 1253833 w 2501811"/>
              <a:gd name="connsiteY7" fmla="*/ 236478 h 1762889"/>
              <a:gd name="connsiteX8" fmla="*/ 171180 w 2501811"/>
              <a:gd name="connsiteY8" fmla="*/ 130586 h 1762889"/>
              <a:gd name="connsiteX0" fmla="*/ 171180 w 2513555"/>
              <a:gd name="connsiteY0" fmla="*/ 130586 h 1760577"/>
              <a:gd name="connsiteX1" fmla="*/ 252153 w 2513555"/>
              <a:gd name="connsiteY1" fmla="*/ 806109 h 1760577"/>
              <a:gd name="connsiteX2" fmla="*/ 475768 w 2513555"/>
              <a:gd name="connsiteY2" fmla="*/ 1619601 h 1760577"/>
              <a:gd name="connsiteX3" fmla="*/ 2131852 w 2513555"/>
              <a:gd name="connsiteY3" fmla="*/ 1722426 h 1760577"/>
              <a:gd name="connsiteX4" fmla="*/ 2324097 w 2513555"/>
              <a:gd name="connsiteY4" fmla="*/ 1205471 h 1760577"/>
              <a:gd name="connsiteX5" fmla="*/ 2500511 w 2513555"/>
              <a:gd name="connsiteY5" fmla="*/ 624161 h 1760577"/>
              <a:gd name="connsiteX6" fmla="*/ 1950828 w 2513555"/>
              <a:gd name="connsiteY6" fmla="*/ 2607 h 1760577"/>
              <a:gd name="connsiteX7" fmla="*/ 1253833 w 2513555"/>
              <a:gd name="connsiteY7" fmla="*/ 236478 h 1760577"/>
              <a:gd name="connsiteX8" fmla="*/ 171180 w 2513555"/>
              <a:gd name="connsiteY8" fmla="*/ 130586 h 1760577"/>
              <a:gd name="connsiteX0" fmla="*/ 169093 w 2511468"/>
              <a:gd name="connsiteY0" fmla="*/ 130586 h 1731316"/>
              <a:gd name="connsiteX1" fmla="*/ 250066 w 2511468"/>
              <a:gd name="connsiteY1" fmla="*/ 806109 h 1731316"/>
              <a:gd name="connsiteX2" fmla="*/ 410729 w 2511468"/>
              <a:gd name="connsiteY2" fmla="*/ 1478627 h 1731316"/>
              <a:gd name="connsiteX3" fmla="*/ 2129765 w 2511468"/>
              <a:gd name="connsiteY3" fmla="*/ 1722426 h 1731316"/>
              <a:gd name="connsiteX4" fmla="*/ 2322010 w 2511468"/>
              <a:gd name="connsiteY4" fmla="*/ 1205471 h 1731316"/>
              <a:gd name="connsiteX5" fmla="*/ 2498424 w 2511468"/>
              <a:gd name="connsiteY5" fmla="*/ 624161 h 1731316"/>
              <a:gd name="connsiteX6" fmla="*/ 1948741 w 2511468"/>
              <a:gd name="connsiteY6" fmla="*/ 2607 h 1731316"/>
              <a:gd name="connsiteX7" fmla="*/ 1251746 w 2511468"/>
              <a:gd name="connsiteY7" fmla="*/ 236478 h 1731316"/>
              <a:gd name="connsiteX8" fmla="*/ 169093 w 2511468"/>
              <a:gd name="connsiteY8" fmla="*/ 130586 h 1731316"/>
              <a:gd name="connsiteX0" fmla="*/ 169092 w 2515686"/>
              <a:gd name="connsiteY0" fmla="*/ 130586 h 1580338"/>
              <a:gd name="connsiteX1" fmla="*/ 250065 w 2515686"/>
              <a:gd name="connsiteY1" fmla="*/ 806109 h 1580338"/>
              <a:gd name="connsiteX2" fmla="*/ 410728 w 2515686"/>
              <a:gd name="connsiteY2" fmla="*/ 1478627 h 1580338"/>
              <a:gd name="connsiteX3" fmla="*/ 1767791 w 2515686"/>
              <a:gd name="connsiteY3" fmla="*/ 1550126 h 1580338"/>
              <a:gd name="connsiteX4" fmla="*/ 2322009 w 2515686"/>
              <a:gd name="connsiteY4" fmla="*/ 1205471 h 1580338"/>
              <a:gd name="connsiteX5" fmla="*/ 2498423 w 2515686"/>
              <a:gd name="connsiteY5" fmla="*/ 624161 h 1580338"/>
              <a:gd name="connsiteX6" fmla="*/ 1948740 w 2515686"/>
              <a:gd name="connsiteY6" fmla="*/ 2607 h 1580338"/>
              <a:gd name="connsiteX7" fmla="*/ 1251745 w 2515686"/>
              <a:gd name="connsiteY7" fmla="*/ 236478 h 1580338"/>
              <a:gd name="connsiteX8" fmla="*/ 169092 w 2515686"/>
              <a:gd name="connsiteY8" fmla="*/ 130586 h 1580338"/>
              <a:gd name="connsiteX0" fmla="*/ 216909 w 2371233"/>
              <a:gd name="connsiteY0" fmla="*/ 97731 h 1580287"/>
              <a:gd name="connsiteX1" fmla="*/ 105612 w 2371233"/>
              <a:gd name="connsiteY1" fmla="*/ 806058 h 1580287"/>
              <a:gd name="connsiteX2" fmla="*/ 266275 w 2371233"/>
              <a:gd name="connsiteY2" fmla="*/ 1478576 h 1580287"/>
              <a:gd name="connsiteX3" fmla="*/ 1623338 w 2371233"/>
              <a:gd name="connsiteY3" fmla="*/ 1550075 h 1580287"/>
              <a:gd name="connsiteX4" fmla="*/ 2177556 w 2371233"/>
              <a:gd name="connsiteY4" fmla="*/ 1205420 h 1580287"/>
              <a:gd name="connsiteX5" fmla="*/ 2353970 w 2371233"/>
              <a:gd name="connsiteY5" fmla="*/ 624110 h 1580287"/>
              <a:gd name="connsiteX6" fmla="*/ 1804287 w 2371233"/>
              <a:gd name="connsiteY6" fmla="*/ 2556 h 1580287"/>
              <a:gd name="connsiteX7" fmla="*/ 1107292 w 2371233"/>
              <a:gd name="connsiteY7" fmla="*/ 236427 h 1580287"/>
              <a:gd name="connsiteX8" fmla="*/ 216909 w 2371233"/>
              <a:gd name="connsiteY8" fmla="*/ 97731 h 1580287"/>
              <a:gd name="connsiteX0" fmla="*/ 212838 w 2367162"/>
              <a:gd name="connsiteY0" fmla="*/ 97731 h 1599445"/>
              <a:gd name="connsiteX1" fmla="*/ 101541 w 2367162"/>
              <a:gd name="connsiteY1" fmla="*/ 806058 h 1599445"/>
              <a:gd name="connsiteX2" fmla="*/ 179803 w 2367162"/>
              <a:gd name="connsiteY2" fmla="*/ 1516849 h 1599445"/>
              <a:gd name="connsiteX3" fmla="*/ 1619267 w 2367162"/>
              <a:gd name="connsiteY3" fmla="*/ 1550075 h 1599445"/>
              <a:gd name="connsiteX4" fmla="*/ 2173485 w 2367162"/>
              <a:gd name="connsiteY4" fmla="*/ 1205420 h 1599445"/>
              <a:gd name="connsiteX5" fmla="*/ 2349899 w 2367162"/>
              <a:gd name="connsiteY5" fmla="*/ 624110 h 1599445"/>
              <a:gd name="connsiteX6" fmla="*/ 1800216 w 2367162"/>
              <a:gd name="connsiteY6" fmla="*/ 2556 h 1599445"/>
              <a:gd name="connsiteX7" fmla="*/ 1103221 w 2367162"/>
              <a:gd name="connsiteY7" fmla="*/ 236427 h 1599445"/>
              <a:gd name="connsiteX8" fmla="*/ 212838 w 2367162"/>
              <a:gd name="connsiteY8" fmla="*/ 97731 h 1599445"/>
              <a:gd name="connsiteX0" fmla="*/ 274217 w 2428541"/>
              <a:gd name="connsiteY0" fmla="*/ 97731 h 1563328"/>
              <a:gd name="connsiteX1" fmla="*/ 162920 w 2428541"/>
              <a:gd name="connsiteY1" fmla="*/ 806058 h 1563328"/>
              <a:gd name="connsiteX2" fmla="*/ 241182 w 2428541"/>
              <a:gd name="connsiteY2" fmla="*/ 1516849 h 1563328"/>
              <a:gd name="connsiteX3" fmla="*/ 1680646 w 2428541"/>
              <a:gd name="connsiteY3" fmla="*/ 1550075 h 1563328"/>
              <a:gd name="connsiteX4" fmla="*/ 2234864 w 2428541"/>
              <a:gd name="connsiteY4" fmla="*/ 1205420 h 1563328"/>
              <a:gd name="connsiteX5" fmla="*/ 2411278 w 2428541"/>
              <a:gd name="connsiteY5" fmla="*/ 624110 h 1563328"/>
              <a:gd name="connsiteX6" fmla="*/ 1861595 w 2428541"/>
              <a:gd name="connsiteY6" fmla="*/ 2556 h 1563328"/>
              <a:gd name="connsiteX7" fmla="*/ 1164600 w 2428541"/>
              <a:gd name="connsiteY7" fmla="*/ 236427 h 1563328"/>
              <a:gd name="connsiteX8" fmla="*/ 274217 w 2428541"/>
              <a:gd name="connsiteY8" fmla="*/ 97731 h 1563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28541" h="1563328">
                <a:moveTo>
                  <a:pt x="274217" y="97731"/>
                </a:moveTo>
                <a:cubicBezTo>
                  <a:pt x="-131398" y="291421"/>
                  <a:pt x="168426" y="569538"/>
                  <a:pt x="162920" y="806058"/>
                </a:cubicBezTo>
                <a:cubicBezTo>
                  <a:pt x="157414" y="1042578"/>
                  <a:pt x="-247990" y="1551404"/>
                  <a:pt x="241182" y="1516849"/>
                </a:cubicBezTo>
                <a:cubicBezTo>
                  <a:pt x="730354" y="1482294"/>
                  <a:pt x="1348366" y="1601980"/>
                  <a:pt x="1680646" y="1550075"/>
                </a:cubicBezTo>
                <a:cubicBezTo>
                  <a:pt x="2012926" y="1498170"/>
                  <a:pt x="2113092" y="1359748"/>
                  <a:pt x="2234864" y="1205420"/>
                </a:cubicBezTo>
                <a:cubicBezTo>
                  <a:pt x="2356636" y="1051093"/>
                  <a:pt x="2473489" y="824587"/>
                  <a:pt x="2411278" y="624110"/>
                </a:cubicBezTo>
                <a:cubicBezTo>
                  <a:pt x="2349067" y="423633"/>
                  <a:pt x="2314322" y="32821"/>
                  <a:pt x="1861595" y="2556"/>
                </a:cubicBezTo>
                <a:cubicBezTo>
                  <a:pt x="1408868" y="-27709"/>
                  <a:pt x="1429163" y="220565"/>
                  <a:pt x="1164600" y="236427"/>
                </a:cubicBezTo>
                <a:cubicBezTo>
                  <a:pt x="900037" y="252289"/>
                  <a:pt x="679832" y="-95959"/>
                  <a:pt x="274217" y="97731"/>
                </a:cubicBezTo>
                <a:close/>
              </a:path>
            </a:pathLst>
          </a:custGeom>
          <a:solidFill>
            <a:srgbClr val="9AE0FF"/>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pic>
        <p:nvPicPr>
          <p:cNvPr id="169" name="Picture 168" descr="A picture containing sitting, drawing, bus&#10;&#10;Description automatically generated">
            <a:extLst>
              <a:ext uri="{FF2B5EF4-FFF2-40B4-BE49-F238E27FC236}">
                <a16:creationId xmlns:a16="http://schemas.microsoft.com/office/drawing/2014/main" id="{88847BC2-011B-704F-BA5D-307F5908876D}"/>
              </a:ext>
            </a:extLst>
          </p:cNvPr>
          <p:cNvPicPr>
            <a:picLocks noChangeAspect="1"/>
          </p:cNvPicPr>
          <p:nvPr/>
        </p:nvPicPr>
        <p:blipFill>
          <a:blip r:embed="rId6"/>
          <a:stretch>
            <a:fillRect/>
          </a:stretch>
        </p:blipFill>
        <p:spPr>
          <a:xfrm>
            <a:off x="1077902" y="2001081"/>
            <a:ext cx="553011" cy="312708"/>
          </a:xfrm>
          <a:prstGeom prst="rect">
            <a:avLst/>
          </a:prstGeom>
        </p:spPr>
      </p:pic>
      <p:sp>
        <p:nvSpPr>
          <p:cNvPr id="171" name="Rectangle 3">
            <a:extLst>
              <a:ext uri="{FF2B5EF4-FFF2-40B4-BE49-F238E27FC236}">
                <a16:creationId xmlns:a16="http://schemas.microsoft.com/office/drawing/2014/main" id="{C8757F7E-A6D1-284F-B0AF-0DB41E9ED371}"/>
              </a:ext>
            </a:extLst>
          </p:cNvPr>
          <p:cNvSpPr txBox="1">
            <a:spLocks noChangeArrowheads="1"/>
          </p:cNvSpPr>
          <p:nvPr/>
        </p:nvSpPr>
        <p:spPr>
          <a:xfrm>
            <a:off x="1139688" y="3074505"/>
            <a:ext cx="10654747" cy="337267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t>arriving mobile must:</a:t>
            </a:r>
          </a:p>
          <a:p>
            <a:pPr marL="800100" lvl="1" indent="-274638"/>
            <a:r>
              <a:rPr lang="en-US" sz="2800" dirty="0"/>
              <a:t>associate with BS: (establish) communication over 4G wireless link</a:t>
            </a:r>
          </a:p>
          <a:p>
            <a:pPr marL="800100" lvl="1" indent="-274638"/>
            <a:r>
              <a:rPr lang="en-US" sz="2600" dirty="0"/>
              <a:t>authenticate </a:t>
            </a:r>
            <a:r>
              <a:rPr lang="en-US" sz="2800" dirty="0"/>
              <a:t>itself to network, and authenticate network</a:t>
            </a:r>
          </a:p>
          <a:p>
            <a:pPr marL="457200" indent="-274638"/>
            <a:r>
              <a:rPr lang="en-US" sz="3200" dirty="0"/>
              <a:t>notable differences from WiFi</a:t>
            </a:r>
          </a:p>
          <a:p>
            <a:pPr marL="811213" lvl="1" indent="-287338"/>
            <a:r>
              <a:rPr lang="en-US" sz="2800" dirty="0"/>
              <a:t>mobile’s SIMcard provides global identity, contains shared keys</a:t>
            </a:r>
          </a:p>
          <a:p>
            <a:pPr marL="811213" lvl="1" indent="-287338"/>
            <a:r>
              <a:rPr lang="en-US" sz="2800" dirty="0"/>
              <a:t>services in visited network depend on (paid) service subscription in home network</a:t>
            </a:r>
            <a:endParaRPr lang="en-US" dirty="0"/>
          </a:p>
        </p:txBody>
      </p:sp>
    </p:spTree>
    <p:extLst>
      <p:ext uri="{BB962C8B-B14F-4D97-AF65-F5344CB8AC3E}">
        <p14:creationId xmlns:p14="http://schemas.microsoft.com/office/powerpoint/2010/main" val="3726912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106</a:t>
            </a:fld>
            <a:endParaRPr lang="en-US" dirty="0"/>
          </a:p>
        </p:txBody>
      </p:sp>
      <p:sp>
        <p:nvSpPr>
          <p:cNvPr id="10" name="Title 1">
            <a:extLst>
              <a:ext uri="{FF2B5EF4-FFF2-40B4-BE49-F238E27FC236}">
                <a16:creationId xmlns:a16="http://schemas.microsoft.com/office/drawing/2014/main" id="{F35EEEAD-4869-A944-A582-22F817FC6DE2}"/>
              </a:ext>
            </a:extLst>
          </p:cNvPr>
          <p:cNvSpPr txBox="1">
            <a:spLocks/>
          </p:cNvSpPr>
          <p:nvPr/>
        </p:nvSpPr>
        <p:spPr>
          <a:xfrm>
            <a:off x="838200" y="398813"/>
            <a:ext cx="10515600" cy="8946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a:lstStyle>
          <a:p>
            <a:r>
              <a:rPr lang="en-US" b="0" dirty="0">
                <a:latin typeface="+mn-lt"/>
              </a:rPr>
              <a:t>Authentication, encryption in 4G LTE</a:t>
            </a:r>
          </a:p>
        </p:txBody>
      </p:sp>
      <p:sp>
        <p:nvSpPr>
          <p:cNvPr id="91" name="Rectangle 3">
            <a:extLst>
              <a:ext uri="{FF2B5EF4-FFF2-40B4-BE49-F238E27FC236}">
                <a16:creationId xmlns:a16="http://schemas.microsoft.com/office/drawing/2014/main" id="{0C2BE0D2-C9F0-1F41-8B4D-E062562CB457}"/>
              </a:ext>
            </a:extLst>
          </p:cNvPr>
          <p:cNvSpPr txBox="1">
            <a:spLocks noChangeArrowheads="1"/>
          </p:cNvSpPr>
          <p:nvPr/>
        </p:nvSpPr>
        <p:spPr>
          <a:xfrm>
            <a:off x="1139688" y="3167269"/>
            <a:ext cx="10654747" cy="337267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mobile, BS use derived session key K</a:t>
            </a:r>
            <a:r>
              <a:rPr lang="en-US" sz="2400" baseline="-25000" dirty="0"/>
              <a:t>BS-M</a:t>
            </a:r>
            <a:r>
              <a:rPr lang="en-US" dirty="0"/>
              <a:t> to encrypt communications over 4G link</a:t>
            </a:r>
          </a:p>
          <a:p>
            <a:r>
              <a:rPr lang="en-US" dirty="0"/>
              <a:t>MME in visited network + HHS in home network, together play role of WiFi AS</a:t>
            </a:r>
            <a:endParaRPr lang="en-US" sz="3200" dirty="0"/>
          </a:p>
          <a:p>
            <a:pPr marL="811213" lvl="1" indent="-287338"/>
            <a:r>
              <a:rPr lang="en-US" sz="2800" dirty="0"/>
              <a:t>ultimate authenticator is HSS</a:t>
            </a:r>
          </a:p>
          <a:p>
            <a:pPr marL="811213" lvl="1" indent="-287338"/>
            <a:r>
              <a:rPr lang="en-US" sz="2800" dirty="0"/>
              <a:t>trust and business relationship between visited and home networks</a:t>
            </a:r>
            <a:endParaRPr lang="en-US" dirty="0"/>
          </a:p>
        </p:txBody>
      </p:sp>
      <p:grpSp>
        <p:nvGrpSpPr>
          <p:cNvPr id="3" name="Group 2">
            <a:extLst>
              <a:ext uri="{FF2B5EF4-FFF2-40B4-BE49-F238E27FC236}">
                <a16:creationId xmlns:a16="http://schemas.microsoft.com/office/drawing/2014/main" id="{E6DC8110-D36A-2D4A-86AE-9EC5F1962692}"/>
              </a:ext>
            </a:extLst>
          </p:cNvPr>
          <p:cNvGrpSpPr/>
          <p:nvPr/>
        </p:nvGrpSpPr>
        <p:grpSpPr>
          <a:xfrm>
            <a:off x="783189" y="1394177"/>
            <a:ext cx="9713306" cy="1468172"/>
            <a:chOff x="783189" y="1473689"/>
            <a:chExt cx="9713306" cy="1468172"/>
          </a:xfrm>
        </p:grpSpPr>
        <p:sp>
          <p:nvSpPr>
            <p:cNvPr id="254" name="Hexagon 253">
              <a:extLst>
                <a:ext uri="{FF2B5EF4-FFF2-40B4-BE49-F238E27FC236}">
                  <a16:creationId xmlns:a16="http://schemas.microsoft.com/office/drawing/2014/main" id="{9433E081-CE2B-2E47-81BE-A5A3802C1080}"/>
                </a:ext>
              </a:extLst>
            </p:cNvPr>
            <p:cNvSpPr/>
            <p:nvPr/>
          </p:nvSpPr>
          <p:spPr>
            <a:xfrm>
              <a:off x="3331269" y="1537253"/>
              <a:ext cx="1442882" cy="1232452"/>
            </a:xfrm>
            <a:prstGeom prst="hexagon">
              <a:avLst/>
            </a:prstGeom>
            <a:solidFill>
              <a:srgbClr val="9AE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5" name="TextBox 254">
              <a:extLst>
                <a:ext uri="{FF2B5EF4-FFF2-40B4-BE49-F238E27FC236}">
                  <a16:creationId xmlns:a16="http://schemas.microsoft.com/office/drawing/2014/main" id="{AE978A2E-8EA0-B14A-BB33-7696D897A00B}"/>
                </a:ext>
              </a:extLst>
            </p:cNvPr>
            <p:cNvSpPr txBox="1"/>
            <p:nvPr/>
          </p:nvSpPr>
          <p:spPr>
            <a:xfrm>
              <a:off x="3304533" y="2516742"/>
              <a:ext cx="1574150" cy="294248"/>
            </a:xfrm>
            <a:prstGeom prst="rect">
              <a:avLst/>
            </a:prstGeom>
            <a:noFill/>
          </p:spPr>
          <p:txBody>
            <a:bodyPr wrap="none" rtlCol="0">
              <a:spAutoFit/>
            </a:bodyPr>
            <a:lstStyle/>
            <a:p>
              <a:pPr algn="r">
                <a:lnSpc>
                  <a:spcPct val="80000"/>
                </a:lnSpc>
              </a:pPr>
              <a:r>
                <a:rPr lang="en-US" sz="1600" dirty="0">
                  <a:solidFill>
                    <a:prstClr val="black"/>
                  </a:solidFill>
                  <a:latin typeface="Calibri"/>
                </a:rPr>
                <a:t>Base station (BS)</a:t>
              </a:r>
              <a:endParaRPr lang="en-US" sz="1200" b="1" dirty="0">
                <a:solidFill>
                  <a:prstClr val="black"/>
                </a:solidFill>
                <a:latin typeface="Calibri"/>
              </a:endParaRPr>
            </a:p>
          </p:txBody>
        </p:sp>
        <p:sp>
          <p:nvSpPr>
            <p:cNvPr id="23" name="Right Arrow 22">
              <a:extLst>
                <a:ext uri="{FF2B5EF4-FFF2-40B4-BE49-F238E27FC236}">
                  <a16:creationId xmlns:a16="http://schemas.microsoft.com/office/drawing/2014/main" id="{B1311EF0-E697-1843-8374-5B34A06B18D8}"/>
                </a:ext>
              </a:extLst>
            </p:cNvPr>
            <p:cNvSpPr/>
            <p:nvPr/>
          </p:nvSpPr>
          <p:spPr>
            <a:xfrm>
              <a:off x="1686888" y="2059936"/>
              <a:ext cx="1215337" cy="342800"/>
            </a:xfrm>
            <a:prstGeom prst="rightArrow">
              <a:avLst/>
            </a:prstGeom>
            <a:gradFill flip="none" rotWithShape="1">
              <a:gsLst>
                <a:gs pos="0">
                  <a:schemeClr val="bg1"/>
                </a:gs>
                <a:gs pos="100000">
                  <a:srgbClr val="0000A8"/>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Line 55">
              <a:extLst>
                <a:ext uri="{FF2B5EF4-FFF2-40B4-BE49-F238E27FC236}">
                  <a16:creationId xmlns:a16="http://schemas.microsoft.com/office/drawing/2014/main" id="{92F1E18C-8579-8F43-966D-AC3EAB745401}"/>
                </a:ext>
              </a:extLst>
            </p:cNvPr>
            <p:cNvSpPr>
              <a:spLocks noChangeShapeType="1"/>
            </p:cNvSpPr>
            <p:nvPr/>
          </p:nvSpPr>
          <p:spPr bwMode="auto">
            <a:xfrm>
              <a:off x="5635004" y="2209458"/>
              <a:ext cx="3151187"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74" name="Freeform 27">
              <a:extLst>
                <a:ext uri="{FF2B5EF4-FFF2-40B4-BE49-F238E27FC236}">
                  <a16:creationId xmlns:a16="http://schemas.microsoft.com/office/drawing/2014/main" id="{F9D18517-4267-5A4D-975E-4CFF0D3DA8A9}"/>
                </a:ext>
              </a:extLst>
            </p:cNvPr>
            <p:cNvSpPr>
              <a:spLocks/>
            </p:cNvSpPr>
            <p:nvPr/>
          </p:nvSpPr>
          <p:spPr bwMode="auto">
            <a:xfrm>
              <a:off x="4837045" y="1600323"/>
              <a:ext cx="2178110" cy="1341538"/>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9AE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75" name="Text Box 28">
              <a:extLst>
                <a:ext uri="{FF2B5EF4-FFF2-40B4-BE49-F238E27FC236}">
                  <a16:creationId xmlns:a16="http://schemas.microsoft.com/office/drawing/2014/main" id="{B45C6A19-6E94-B540-ADFE-696C337D4540}"/>
                </a:ext>
              </a:extLst>
            </p:cNvPr>
            <p:cNvSpPr txBox="1">
              <a:spLocks noChangeArrowheads="1"/>
            </p:cNvSpPr>
            <p:nvPr/>
          </p:nvSpPr>
          <p:spPr bwMode="auto">
            <a:xfrm>
              <a:off x="5408232" y="2408616"/>
              <a:ext cx="1495987" cy="33840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mn-lt"/>
                  <a:cs typeface="Arial" charset="0"/>
                </a:rPr>
                <a:t>Visited network</a:t>
              </a:r>
            </a:p>
          </p:txBody>
        </p:sp>
        <p:sp>
          <p:nvSpPr>
            <p:cNvPr id="76" name="Text Box 60">
              <a:extLst>
                <a:ext uri="{FF2B5EF4-FFF2-40B4-BE49-F238E27FC236}">
                  <a16:creationId xmlns:a16="http://schemas.microsoft.com/office/drawing/2014/main" id="{6801113C-4B0F-0649-A167-A9B90AD3032A}"/>
                </a:ext>
              </a:extLst>
            </p:cNvPr>
            <p:cNvSpPr txBox="1">
              <a:spLocks noChangeArrowheads="1"/>
            </p:cNvSpPr>
            <p:nvPr/>
          </p:nvSpPr>
          <p:spPr bwMode="auto">
            <a:xfrm>
              <a:off x="783189" y="1752986"/>
              <a:ext cx="1620837"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1" hangingPunct="1"/>
              <a:r>
                <a:rPr lang="en-US" dirty="0">
                  <a:solidFill>
                    <a:srgbClr val="C00000"/>
                  </a:solidFill>
                  <a:latin typeface="Calibri" panose="020F0502020204030204" pitchFamily="34" charset="0"/>
                  <a:cs typeface="Calibri" panose="020F0502020204030204" pitchFamily="34" charset="0"/>
                </a:rPr>
                <a:t>mobile</a:t>
              </a:r>
              <a:endParaRPr lang="en-US" sz="1600" dirty="0">
                <a:solidFill>
                  <a:srgbClr val="C00000"/>
                </a:solidFill>
                <a:latin typeface="Calibri" panose="020F0502020204030204" pitchFamily="34" charset="0"/>
                <a:cs typeface="Calibri" panose="020F0502020204030204" pitchFamily="34" charset="0"/>
              </a:endParaRPr>
            </a:p>
          </p:txBody>
        </p:sp>
        <p:grpSp>
          <p:nvGrpSpPr>
            <p:cNvPr id="80" name="Group 652">
              <a:extLst>
                <a:ext uri="{FF2B5EF4-FFF2-40B4-BE49-F238E27FC236}">
                  <a16:creationId xmlns:a16="http://schemas.microsoft.com/office/drawing/2014/main" id="{615E3320-446E-6F4B-B822-7DEC25B9D80A}"/>
                </a:ext>
              </a:extLst>
            </p:cNvPr>
            <p:cNvGrpSpPr>
              <a:grpSpLocks/>
            </p:cNvGrpSpPr>
            <p:nvPr/>
          </p:nvGrpSpPr>
          <p:grpSpPr bwMode="auto">
            <a:xfrm>
              <a:off x="1272209" y="1537253"/>
              <a:ext cx="1060718" cy="1101004"/>
              <a:chOff x="2751" y="1851"/>
              <a:chExt cx="462" cy="478"/>
            </a:xfrm>
          </p:grpSpPr>
          <p:pic>
            <p:nvPicPr>
              <p:cNvPr id="81" name="Picture 653" descr="iphone_stylized_small">
                <a:extLst>
                  <a:ext uri="{FF2B5EF4-FFF2-40B4-BE49-F238E27FC236}">
                    <a16:creationId xmlns:a16="http://schemas.microsoft.com/office/drawing/2014/main" id="{3072EA3B-0BD2-C64A-A7C0-59D878CFD76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 name="Picture 654" descr="antenna_radiation_stylized">
                <a:extLst>
                  <a:ext uri="{FF2B5EF4-FFF2-40B4-BE49-F238E27FC236}">
                    <a16:creationId xmlns:a16="http://schemas.microsoft.com/office/drawing/2014/main" id="{31AC3DFC-C85D-B84D-B370-64837F7760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0" name="TextBox 159">
              <a:extLst>
                <a:ext uri="{FF2B5EF4-FFF2-40B4-BE49-F238E27FC236}">
                  <a16:creationId xmlns:a16="http://schemas.microsoft.com/office/drawing/2014/main" id="{CE93E17E-EE41-904A-858F-CC85C61F5688}"/>
                </a:ext>
              </a:extLst>
            </p:cNvPr>
            <p:cNvSpPr txBox="1"/>
            <p:nvPr/>
          </p:nvSpPr>
          <p:spPr>
            <a:xfrm>
              <a:off x="5654431" y="1615296"/>
              <a:ext cx="1806542" cy="722057"/>
            </a:xfrm>
            <a:prstGeom prst="rect">
              <a:avLst/>
            </a:prstGeom>
            <a:noFill/>
          </p:spPr>
          <p:txBody>
            <a:bodyPr wrap="square" rtlCol="0">
              <a:spAutoFit/>
            </a:bodyPr>
            <a:lstStyle/>
            <a:p>
              <a:pPr>
                <a:lnSpc>
                  <a:spcPct val="85000"/>
                </a:lnSpc>
              </a:pPr>
              <a:r>
                <a:rPr lang="en-US" sz="1600" dirty="0">
                  <a:solidFill>
                    <a:prstClr val="black"/>
                  </a:solidFill>
                  <a:latin typeface="Calibri"/>
                </a:rPr>
                <a:t>Mobility Management Entity (</a:t>
              </a:r>
              <a:r>
                <a:rPr lang="en-US" sz="1600" b="1" dirty="0">
                  <a:solidFill>
                    <a:prstClr val="black"/>
                  </a:solidFill>
                  <a:latin typeface="Calibri"/>
                </a:rPr>
                <a:t>MME</a:t>
              </a:r>
              <a:r>
                <a:rPr lang="en-US" sz="1600" dirty="0">
                  <a:solidFill>
                    <a:prstClr val="black"/>
                  </a:solidFill>
                  <a:latin typeface="Calibri"/>
                </a:rPr>
                <a:t>)</a:t>
              </a:r>
            </a:p>
          </p:txBody>
        </p:sp>
        <p:pic>
          <p:nvPicPr>
            <p:cNvPr id="161" name="Picture 160" descr="A screen shot of a computer&#10;&#10;Description automatically generated">
              <a:extLst>
                <a:ext uri="{FF2B5EF4-FFF2-40B4-BE49-F238E27FC236}">
                  <a16:creationId xmlns:a16="http://schemas.microsoft.com/office/drawing/2014/main" id="{3CB162D3-BCF2-8949-8034-01589EA29615}"/>
                </a:ext>
              </a:extLst>
            </p:cNvPr>
            <p:cNvPicPr>
              <a:picLocks noChangeAspect="1"/>
            </p:cNvPicPr>
            <p:nvPr/>
          </p:nvPicPr>
          <p:blipFill>
            <a:blip r:embed="rId5"/>
            <a:stretch>
              <a:fillRect/>
            </a:stretch>
          </p:blipFill>
          <p:spPr>
            <a:xfrm>
              <a:off x="5274364" y="1489054"/>
              <a:ext cx="476091" cy="888056"/>
            </a:xfrm>
            <a:prstGeom prst="rect">
              <a:avLst/>
            </a:prstGeom>
          </p:spPr>
        </p:pic>
        <p:sp>
          <p:nvSpPr>
            <p:cNvPr id="163" name="Freeform 27">
              <a:extLst>
                <a:ext uri="{FF2B5EF4-FFF2-40B4-BE49-F238E27FC236}">
                  <a16:creationId xmlns:a16="http://schemas.microsoft.com/office/drawing/2014/main" id="{0ADE2B79-936B-5247-9275-17BD467239D8}"/>
                </a:ext>
              </a:extLst>
            </p:cNvPr>
            <p:cNvSpPr>
              <a:spLocks/>
            </p:cNvSpPr>
            <p:nvPr/>
          </p:nvSpPr>
          <p:spPr bwMode="auto">
            <a:xfrm flipH="1">
              <a:off x="8090453" y="1560567"/>
              <a:ext cx="2178110" cy="1341538"/>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9AE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65" name="Text Box 28">
              <a:extLst>
                <a:ext uri="{FF2B5EF4-FFF2-40B4-BE49-F238E27FC236}">
                  <a16:creationId xmlns:a16="http://schemas.microsoft.com/office/drawing/2014/main" id="{BC38AE4F-EA0A-0142-952D-7A0CDE505878}"/>
                </a:ext>
              </a:extLst>
            </p:cNvPr>
            <p:cNvSpPr txBox="1">
              <a:spLocks noChangeArrowheads="1"/>
            </p:cNvSpPr>
            <p:nvPr/>
          </p:nvSpPr>
          <p:spPr bwMode="auto">
            <a:xfrm>
              <a:off x="8276936" y="2375031"/>
              <a:ext cx="1431995"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mn-lt"/>
                  <a:cs typeface="Arial" charset="0"/>
                </a:rPr>
                <a:t>Home network</a:t>
              </a:r>
            </a:p>
          </p:txBody>
        </p:sp>
        <p:sp>
          <p:nvSpPr>
            <p:cNvPr id="166" name="TextBox 165">
              <a:extLst>
                <a:ext uri="{FF2B5EF4-FFF2-40B4-BE49-F238E27FC236}">
                  <a16:creationId xmlns:a16="http://schemas.microsoft.com/office/drawing/2014/main" id="{2620FE2C-BA38-1E4B-9898-6BF852D19590}"/>
                </a:ext>
              </a:extLst>
            </p:cNvPr>
            <p:cNvSpPr txBox="1"/>
            <p:nvPr/>
          </p:nvSpPr>
          <p:spPr>
            <a:xfrm>
              <a:off x="8814217" y="1473689"/>
              <a:ext cx="1682278" cy="512769"/>
            </a:xfrm>
            <a:prstGeom prst="rect">
              <a:avLst/>
            </a:prstGeom>
            <a:noFill/>
          </p:spPr>
          <p:txBody>
            <a:bodyPr wrap="square" rtlCol="0">
              <a:spAutoFit/>
            </a:bodyPr>
            <a:lstStyle/>
            <a:p>
              <a:pPr>
                <a:lnSpc>
                  <a:spcPct val="85000"/>
                </a:lnSpc>
              </a:pPr>
              <a:r>
                <a:rPr lang="en-US" sz="1600" dirty="0">
                  <a:solidFill>
                    <a:prstClr val="black"/>
                  </a:solidFill>
                  <a:latin typeface="Calibri"/>
                </a:rPr>
                <a:t>Home Subscriber Service (</a:t>
              </a:r>
              <a:r>
                <a:rPr lang="en-US" sz="1600" b="1" dirty="0">
                  <a:solidFill>
                    <a:prstClr val="black"/>
                  </a:solidFill>
                  <a:latin typeface="Calibri"/>
                </a:rPr>
                <a:t>HSS</a:t>
              </a:r>
              <a:r>
                <a:rPr lang="en-US" sz="1600" dirty="0">
                  <a:solidFill>
                    <a:prstClr val="black"/>
                  </a:solidFill>
                  <a:latin typeface="Calibri"/>
                </a:rPr>
                <a:t>)</a:t>
              </a:r>
            </a:p>
          </p:txBody>
        </p:sp>
        <p:pic>
          <p:nvPicPr>
            <p:cNvPr id="167" name="Picture 166" descr="A screen shot of a computer&#10;&#10;Description automatically generated">
              <a:extLst>
                <a:ext uri="{FF2B5EF4-FFF2-40B4-BE49-F238E27FC236}">
                  <a16:creationId xmlns:a16="http://schemas.microsoft.com/office/drawing/2014/main" id="{C4863955-935B-4C46-A65A-91C2C318F1CA}"/>
                </a:ext>
              </a:extLst>
            </p:cNvPr>
            <p:cNvPicPr>
              <a:picLocks noChangeAspect="1"/>
            </p:cNvPicPr>
            <p:nvPr/>
          </p:nvPicPr>
          <p:blipFill>
            <a:blip r:embed="rId5"/>
            <a:stretch>
              <a:fillRect/>
            </a:stretch>
          </p:blipFill>
          <p:spPr>
            <a:xfrm>
              <a:off x="8461512" y="1508932"/>
              <a:ext cx="476091" cy="888056"/>
            </a:xfrm>
            <a:prstGeom prst="rect">
              <a:avLst/>
            </a:prstGeom>
          </p:spPr>
        </p:pic>
        <p:sp>
          <p:nvSpPr>
            <p:cNvPr id="168" name="Freeform 167">
              <a:extLst>
                <a:ext uri="{FF2B5EF4-FFF2-40B4-BE49-F238E27FC236}">
                  <a16:creationId xmlns:a16="http://schemas.microsoft.com/office/drawing/2014/main" id="{D857FAC7-9308-1B42-A9CC-D7880FBB53F3}"/>
                </a:ext>
              </a:extLst>
            </p:cNvPr>
            <p:cNvSpPr/>
            <p:nvPr/>
          </p:nvSpPr>
          <p:spPr>
            <a:xfrm>
              <a:off x="7103166" y="1915378"/>
              <a:ext cx="910996" cy="582658"/>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82604 w 1558990"/>
                <a:gd name="connsiteY0" fmla="*/ 534641 h 1810599"/>
                <a:gd name="connsiteX1" fmla="*/ 22252 w 1558990"/>
                <a:gd name="connsiteY1" fmla="*/ 940200 h 1810599"/>
                <a:gd name="connsiteX2" fmla="*/ 167457 w 1558990"/>
                <a:gd name="connsiteY2" fmla="*/ 1672556 h 1810599"/>
                <a:gd name="connsiteX3" fmla="*/ 1208772 w 1558990"/>
                <a:gd name="connsiteY3" fmla="*/ 1775650 h 1810599"/>
                <a:gd name="connsiteX4" fmla="*/ 1543003 w 1558990"/>
                <a:gd name="connsiteY4" fmla="*/ 1257671 h 1810599"/>
                <a:gd name="connsiteX5" fmla="*/ 1490762 w 1558990"/>
                <a:gd name="connsiteY5" fmla="*/ 672856 h 1810599"/>
                <a:gd name="connsiteX6" fmla="*/ 1359176 w 1558990"/>
                <a:gd name="connsiteY6" fmla="*/ 154877 h 1810599"/>
                <a:gd name="connsiteX7" fmla="*/ 861336 w 1558990"/>
                <a:gd name="connsiteY7" fmla="*/ 21205 h 1810599"/>
                <a:gd name="connsiteX8" fmla="*/ 382604 w 1558990"/>
                <a:gd name="connsiteY8" fmla="*/ 534641 h 1810599"/>
                <a:gd name="connsiteX0" fmla="*/ 393458 w 1593840"/>
                <a:gd name="connsiteY0" fmla="*/ 534641 h 1793264"/>
                <a:gd name="connsiteX1" fmla="*/ 33106 w 1593840"/>
                <a:gd name="connsiteY1" fmla="*/ 940200 h 1793264"/>
                <a:gd name="connsiteX2" fmla="*/ 178311 w 1593840"/>
                <a:gd name="connsiteY2" fmla="*/ 1672556 h 1793264"/>
                <a:gd name="connsiteX3" fmla="*/ 1464139 w 1593840"/>
                <a:gd name="connsiteY3" fmla="*/ 1752440 h 1793264"/>
                <a:gd name="connsiteX4" fmla="*/ 1553857 w 1593840"/>
                <a:gd name="connsiteY4" fmla="*/ 1257671 h 1793264"/>
                <a:gd name="connsiteX5" fmla="*/ 1501616 w 1593840"/>
                <a:gd name="connsiteY5" fmla="*/ 672856 h 1793264"/>
                <a:gd name="connsiteX6" fmla="*/ 1370030 w 1593840"/>
                <a:gd name="connsiteY6" fmla="*/ 154877 h 1793264"/>
                <a:gd name="connsiteX7" fmla="*/ 872190 w 1593840"/>
                <a:gd name="connsiteY7" fmla="*/ 21205 h 1793264"/>
                <a:gd name="connsiteX8" fmla="*/ 393458 w 1593840"/>
                <a:gd name="connsiteY8" fmla="*/ 534641 h 1793264"/>
                <a:gd name="connsiteX0" fmla="*/ 393458 w 1566550"/>
                <a:gd name="connsiteY0" fmla="*/ 534641 h 1840341"/>
                <a:gd name="connsiteX1" fmla="*/ 33106 w 1566550"/>
                <a:gd name="connsiteY1" fmla="*/ 940200 h 1840341"/>
                <a:gd name="connsiteX2" fmla="*/ 178311 w 1566550"/>
                <a:gd name="connsiteY2" fmla="*/ 1672556 h 1840341"/>
                <a:gd name="connsiteX3" fmla="*/ 1464139 w 1566550"/>
                <a:gd name="connsiteY3" fmla="*/ 1752440 h 1840341"/>
                <a:gd name="connsiteX4" fmla="*/ 1553857 w 1566550"/>
                <a:gd name="connsiteY4" fmla="*/ 1257671 h 1840341"/>
                <a:gd name="connsiteX5" fmla="*/ 1501616 w 1566550"/>
                <a:gd name="connsiteY5" fmla="*/ 672856 h 1840341"/>
                <a:gd name="connsiteX6" fmla="*/ 1370030 w 1566550"/>
                <a:gd name="connsiteY6" fmla="*/ 154877 h 1840341"/>
                <a:gd name="connsiteX7" fmla="*/ 872190 w 1566550"/>
                <a:gd name="connsiteY7" fmla="*/ 21205 h 1840341"/>
                <a:gd name="connsiteX8" fmla="*/ 393458 w 1566550"/>
                <a:gd name="connsiteY8" fmla="*/ 534641 h 1840341"/>
                <a:gd name="connsiteX0" fmla="*/ 393458 w 1555557"/>
                <a:gd name="connsiteY0" fmla="*/ 534641 h 1787187"/>
                <a:gd name="connsiteX1" fmla="*/ 33106 w 1555557"/>
                <a:gd name="connsiteY1" fmla="*/ 940200 h 1787187"/>
                <a:gd name="connsiteX2" fmla="*/ 178311 w 1555557"/>
                <a:gd name="connsiteY2" fmla="*/ 1672556 h 1787187"/>
                <a:gd name="connsiteX3" fmla="*/ 1464139 w 1555557"/>
                <a:gd name="connsiteY3" fmla="*/ 1752440 h 1787187"/>
                <a:gd name="connsiteX4" fmla="*/ 1553857 w 1555557"/>
                <a:gd name="connsiteY4" fmla="*/ 1257671 h 1787187"/>
                <a:gd name="connsiteX5" fmla="*/ 1501616 w 1555557"/>
                <a:gd name="connsiteY5" fmla="*/ 672856 h 1787187"/>
                <a:gd name="connsiteX6" fmla="*/ 1370030 w 1555557"/>
                <a:gd name="connsiteY6" fmla="*/ 154877 h 1787187"/>
                <a:gd name="connsiteX7" fmla="*/ 872190 w 1555557"/>
                <a:gd name="connsiteY7" fmla="*/ 21205 h 1787187"/>
                <a:gd name="connsiteX8" fmla="*/ 393458 w 1555557"/>
                <a:gd name="connsiteY8" fmla="*/ 534641 h 1787187"/>
                <a:gd name="connsiteX0" fmla="*/ 401126 w 1664928"/>
                <a:gd name="connsiteY0" fmla="*/ 534641 h 1783934"/>
                <a:gd name="connsiteX1" fmla="*/ 40774 w 1664928"/>
                <a:gd name="connsiteY1" fmla="*/ 940200 h 1783934"/>
                <a:gd name="connsiteX2" fmla="*/ 185979 w 1664928"/>
                <a:gd name="connsiteY2" fmla="*/ 1672556 h 1783934"/>
                <a:gd name="connsiteX3" fmla="*/ 1618513 w 1664928"/>
                <a:gd name="connsiteY3" fmla="*/ 1747798 h 1783934"/>
                <a:gd name="connsiteX4" fmla="*/ 1561525 w 1664928"/>
                <a:gd name="connsiteY4" fmla="*/ 1257671 h 1783934"/>
                <a:gd name="connsiteX5" fmla="*/ 1509284 w 1664928"/>
                <a:gd name="connsiteY5" fmla="*/ 672856 h 1783934"/>
                <a:gd name="connsiteX6" fmla="*/ 1377698 w 1664928"/>
                <a:gd name="connsiteY6" fmla="*/ 154877 h 1783934"/>
                <a:gd name="connsiteX7" fmla="*/ 879858 w 1664928"/>
                <a:gd name="connsiteY7" fmla="*/ 21205 h 1783934"/>
                <a:gd name="connsiteX8" fmla="*/ 401126 w 1664928"/>
                <a:gd name="connsiteY8" fmla="*/ 534641 h 1783934"/>
                <a:gd name="connsiteX0" fmla="*/ 408119 w 1718774"/>
                <a:gd name="connsiteY0" fmla="*/ 534641 h 1826522"/>
                <a:gd name="connsiteX1" fmla="*/ 47767 w 1718774"/>
                <a:gd name="connsiteY1" fmla="*/ 940200 h 1826522"/>
                <a:gd name="connsiteX2" fmla="*/ 179001 w 1718774"/>
                <a:gd name="connsiteY2" fmla="*/ 1742186 h 1826522"/>
                <a:gd name="connsiteX3" fmla="*/ 1625506 w 1718774"/>
                <a:gd name="connsiteY3" fmla="*/ 1747798 h 1826522"/>
                <a:gd name="connsiteX4" fmla="*/ 1568518 w 1718774"/>
                <a:gd name="connsiteY4" fmla="*/ 1257671 h 1826522"/>
                <a:gd name="connsiteX5" fmla="*/ 1516277 w 1718774"/>
                <a:gd name="connsiteY5" fmla="*/ 672856 h 1826522"/>
                <a:gd name="connsiteX6" fmla="*/ 1384691 w 1718774"/>
                <a:gd name="connsiteY6" fmla="*/ 154877 h 1826522"/>
                <a:gd name="connsiteX7" fmla="*/ 886851 w 1718774"/>
                <a:gd name="connsiteY7" fmla="*/ 21205 h 1826522"/>
                <a:gd name="connsiteX8" fmla="*/ 408119 w 1718774"/>
                <a:gd name="connsiteY8" fmla="*/ 534641 h 1826522"/>
                <a:gd name="connsiteX0" fmla="*/ 477759 w 1796623"/>
                <a:gd name="connsiteY0" fmla="*/ 534641 h 1818043"/>
                <a:gd name="connsiteX1" fmla="*/ 117407 w 1796623"/>
                <a:gd name="connsiteY1" fmla="*/ 940200 h 1818043"/>
                <a:gd name="connsiteX2" fmla="*/ 136864 w 1796623"/>
                <a:gd name="connsiteY2" fmla="*/ 1728260 h 1818043"/>
                <a:gd name="connsiteX3" fmla="*/ 1695146 w 1796623"/>
                <a:gd name="connsiteY3" fmla="*/ 1747798 h 1818043"/>
                <a:gd name="connsiteX4" fmla="*/ 1638158 w 1796623"/>
                <a:gd name="connsiteY4" fmla="*/ 1257671 h 1818043"/>
                <a:gd name="connsiteX5" fmla="*/ 1585917 w 1796623"/>
                <a:gd name="connsiteY5" fmla="*/ 672856 h 1818043"/>
                <a:gd name="connsiteX6" fmla="*/ 1454331 w 1796623"/>
                <a:gd name="connsiteY6" fmla="*/ 154877 h 1818043"/>
                <a:gd name="connsiteX7" fmla="*/ 956491 w 1796623"/>
                <a:gd name="connsiteY7" fmla="*/ 21205 h 1818043"/>
                <a:gd name="connsiteX8" fmla="*/ 477759 w 1796623"/>
                <a:gd name="connsiteY8" fmla="*/ 534641 h 1818043"/>
                <a:gd name="connsiteX0" fmla="*/ 396783 w 1688820"/>
                <a:gd name="connsiteY0" fmla="*/ 534641 h 1815615"/>
                <a:gd name="connsiteX1" fmla="*/ 36431 w 1688820"/>
                <a:gd name="connsiteY1" fmla="*/ 940200 h 1815615"/>
                <a:gd name="connsiteX2" fmla="*/ 55888 w 1688820"/>
                <a:gd name="connsiteY2" fmla="*/ 1728260 h 1815615"/>
                <a:gd name="connsiteX3" fmla="*/ 421834 w 1688820"/>
                <a:gd name="connsiteY3" fmla="*/ 1798118 h 1815615"/>
                <a:gd name="connsiteX4" fmla="*/ 1614170 w 1688820"/>
                <a:gd name="connsiteY4" fmla="*/ 1747798 h 1815615"/>
                <a:gd name="connsiteX5" fmla="*/ 1557182 w 1688820"/>
                <a:gd name="connsiteY5" fmla="*/ 1257671 h 1815615"/>
                <a:gd name="connsiteX6" fmla="*/ 1504941 w 1688820"/>
                <a:gd name="connsiteY6" fmla="*/ 672856 h 1815615"/>
                <a:gd name="connsiteX7" fmla="*/ 1373355 w 1688820"/>
                <a:gd name="connsiteY7" fmla="*/ 154877 h 1815615"/>
                <a:gd name="connsiteX8" fmla="*/ 875515 w 1688820"/>
                <a:gd name="connsiteY8" fmla="*/ 21205 h 1815615"/>
                <a:gd name="connsiteX9" fmla="*/ 396783 w 1688820"/>
                <a:gd name="connsiteY9" fmla="*/ 534641 h 1815615"/>
                <a:gd name="connsiteX0" fmla="*/ 394951 w 1689541"/>
                <a:gd name="connsiteY0" fmla="*/ 534641 h 1877271"/>
                <a:gd name="connsiteX1" fmla="*/ 34599 w 1689541"/>
                <a:gd name="connsiteY1" fmla="*/ 940200 h 1877271"/>
                <a:gd name="connsiteX2" fmla="*/ 54056 w 1689541"/>
                <a:gd name="connsiteY2" fmla="*/ 1728260 h 1877271"/>
                <a:gd name="connsiteX3" fmla="*/ 385071 w 1689541"/>
                <a:gd name="connsiteY3" fmla="*/ 1877032 h 1877271"/>
                <a:gd name="connsiteX4" fmla="*/ 1612338 w 1689541"/>
                <a:gd name="connsiteY4" fmla="*/ 1747798 h 1877271"/>
                <a:gd name="connsiteX5" fmla="*/ 1555350 w 1689541"/>
                <a:gd name="connsiteY5" fmla="*/ 1257671 h 1877271"/>
                <a:gd name="connsiteX6" fmla="*/ 1503109 w 1689541"/>
                <a:gd name="connsiteY6" fmla="*/ 672856 h 1877271"/>
                <a:gd name="connsiteX7" fmla="*/ 1371523 w 1689541"/>
                <a:gd name="connsiteY7" fmla="*/ 154877 h 1877271"/>
                <a:gd name="connsiteX8" fmla="*/ 873683 w 1689541"/>
                <a:gd name="connsiteY8" fmla="*/ 21205 h 1877271"/>
                <a:gd name="connsiteX9" fmla="*/ 394951 w 1689541"/>
                <a:gd name="connsiteY9" fmla="*/ 534641 h 1877271"/>
                <a:gd name="connsiteX0" fmla="*/ 394949 w 1689541"/>
                <a:gd name="connsiteY0" fmla="*/ 534641 h 1877032"/>
                <a:gd name="connsiteX1" fmla="*/ 34597 w 1689541"/>
                <a:gd name="connsiteY1" fmla="*/ 940200 h 1877032"/>
                <a:gd name="connsiteX2" fmla="*/ 54054 w 1689541"/>
                <a:gd name="connsiteY2" fmla="*/ 1728260 h 1877032"/>
                <a:gd name="connsiteX3" fmla="*/ 385069 w 1689541"/>
                <a:gd name="connsiteY3" fmla="*/ 1877032 h 1877032"/>
                <a:gd name="connsiteX4" fmla="*/ 1612336 w 1689541"/>
                <a:gd name="connsiteY4" fmla="*/ 1747798 h 1877032"/>
                <a:gd name="connsiteX5" fmla="*/ 1555348 w 1689541"/>
                <a:gd name="connsiteY5" fmla="*/ 1257671 h 1877032"/>
                <a:gd name="connsiteX6" fmla="*/ 1503107 w 1689541"/>
                <a:gd name="connsiteY6" fmla="*/ 672856 h 1877032"/>
                <a:gd name="connsiteX7" fmla="*/ 1371521 w 1689541"/>
                <a:gd name="connsiteY7" fmla="*/ 154877 h 1877032"/>
                <a:gd name="connsiteX8" fmla="*/ 873681 w 1689541"/>
                <a:gd name="connsiteY8" fmla="*/ 21205 h 1877032"/>
                <a:gd name="connsiteX9" fmla="*/ 394949 w 1689541"/>
                <a:gd name="connsiteY9" fmla="*/ 534641 h 1877032"/>
                <a:gd name="connsiteX0" fmla="*/ 394949 w 1683795"/>
                <a:gd name="connsiteY0" fmla="*/ 534641 h 1877032"/>
                <a:gd name="connsiteX1" fmla="*/ 34597 w 1683795"/>
                <a:gd name="connsiteY1" fmla="*/ 940200 h 1877032"/>
                <a:gd name="connsiteX2" fmla="*/ 54054 w 1683795"/>
                <a:gd name="connsiteY2" fmla="*/ 1728260 h 1877032"/>
                <a:gd name="connsiteX3" fmla="*/ 385069 w 1683795"/>
                <a:gd name="connsiteY3" fmla="*/ 1877032 h 1877032"/>
                <a:gd name="connsiteX4" fmla="*/ 1605349 w 1683795"/>
                <a:gd name="connsiteY4" fmla="*/ 1798860 h 1877032"/>
                <a:gd name="connsiteX5" fmla="*/ 1555348 w 1683795"/>
                <a:gd name="connsiteY5" fmla="*/ 1257671 h 1877032"/>
                <a:gd name="connsiteX6" fmla="*/ 1503107 w 1683795"/>
                <a:gd name="connsiteY6" fmla="*/ 672856 h 1877032"/>
                <a:gd name="connsiteX7" fmla="*/ 1371521 w 1683795"/>
                <a:gd name="connsiteY7" fmla="*/ 154877 h 1877032"/>
                <a:gd name="connsiteX8" fmla="*/ 873681 w 1683795"/>
                <a:gd name="connsiteY8" fmla="*/ 21205 h 1877032"/>
                <a:gd name="connsiteX9" fmla="*/ 394949 w 1683795"/>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671512"/>
                <a:gd name="connsiteY0" fmla="*/ 534641 h 1877032"/>
                <a:gd name="connsiteX1" fmla="*/ 34597 w 1671512"/>
                <a:gd name="connsiteY1" fmla="*/ 940200 h 1877032"/>
                <a:gd name="connsiteX2" fmla="*/ 54054 w 1671512"/>
                <a:gd name="connsiteY2" fmla="*/ 1728260 h 1877032"/>
                <a:gd name="connsiteX3" fmla="*/ 385069 w 1671512"/>
                <a:gd name="connsiteY3" fmla="*/ 1877032 h 1877032"/>
                <a:gd name="connsiteX4" fmla="*/ 1605349 w 1671512"/>
                <a:gd name="connsiteY4" fmla="*/ 1798860 h 1877032"/>
                <a:gd name="connsiteX5" fmla="*/ 1555348 w 1671512"/>
                <a:gd name="connsiteY5" fmla="*/ 1257671 h 1877032"/>
                <a:gd name="connsiteX6" fmla="*/ 1503107 w 1671512"/>
                <a:gd name="connsiteY6" fmla="*/ 672856 h 1877032"/>
                <a:gd name="connsiteX7" fmla="*/ 1371521 w 1671512"/>
                <a:gd name="connsiteY7" fmla="*/ 154877 h 1877032"/>
                <a:gd name="connsiteX8" fmla="*/ 873681 w 1671512"/>
                <a:gd name="connsiteY8" fmla="*/ 21205 h 1877032"/>
                <a:gd name="connsiteX9" fmla="*/ 394949 w 1671512"/>
                <a:gd name="connsiteY9" fmla="*/ 534641 h 1877032"/>
                <a:gd name="connsiteX0" fmla="*/ 394949 w 1677296"/>
                <a:gd name="connsiteY0" fmla="*/ 534641 h 1877032"/>
                <a:gd name="connsiteX1" fmla="*/ 34597 w 1677296"/>
                <a:gd name="connsiteY1" fmla="*/ 940200 h 1877032"/>
                <a:gd name="connsiteX2" fmla="*/ 54054 w 1677296"/>
                <a:gd name="connsiteY2" fmla="*/ 1728260 h 1877032"/>
                <a:gd name="connsiteX3" fmla="*/ 385069 w 1677296"/>
                <a:gd name="connsiteY3" fmla="*/ 1877032 h 1877032"/>
                <a:gd name="connsiteX4" fmla="*/ 1612334 w 1677296"/>
                <a:gd name="connsiteY4" fmla="*/ 1840637 h 1877032"/>
                <a:gd name="connsiteX5" fmla="*/ 1555348 w 1677296"/>
                <a:gd name="connsiteY5" fmla="*/ 1257671 h 1877032"/>
                <a:gd name="connsiteX6" fmla="*/ 1503107 w 1677296"/>
                <a:gd name="connsiteY6" fmla="*/ 672856 h 1877032"/>
                <a:gd name="connsiteX7" fmla="*/ 1371521 w 1677296"/>
                <a:gd name="connsiteY7" fmla="*/ 154877 h 1877032"/>
                <a:gd name="connsiteX8" fmla="*/ 873681 w 1677296"/>
                <a:gd name="connsiteY8" fmla="*/ 21205 h 1877032"/>
                <a:gd name="connsiteX9" fmla="*/ 394949 w 1677296"/>
                <a:gd name="connsiteY9" fmla="*/ 534641 h 1877032"/>
                <a:gd name="connsiteX0" fmla="*/ 394949 w 1677298"/>
                <a:gd name="connsiteY0" fmla="*/ 534641 h 1877032"/>
                <a:gd name="connsiteX1" fmla="*/ 34597 w 1677298"/>
                <a:gd name="connsiteY1" fmla="*/ 940200 h 1877032"/>
                <a:gd name="connsiteX2" fmla="*/ 54054 w 1677298"/>
                <a:gd name="connsiteY2" fmla="*/ 1728260 h 1877032"/>
                <a:gd name="connsiteX3" fmla="*/ 385069 w 1677298"/>
                <a:gd name="connsiteY3" fmla="*/ 1877032 h 1877032"/>
                <a:gd name="connsiteX4" fmla="*/ 1612334 w 1677298"/>
                <a:gd name="connsiteY4" fmla="*/ 1840637 h 1877032"/>
                <a:gd name="connsiteX5" fmla="*/ 1555348 w 1677298"/>
                <a:gd name="connsiteY5" fmla="*/ 1257671 h 1877032"/>
                <a:gd name="connsiteX6" fmla="*/ 1503107 w 1677298"/>
                <a:gd name="connsiteY6" fmla="*/ 672856 h 1877032"/>
                <a:gd name="connsiteX7" fmla="*/ 1371521 w 1677298"/>
                <a:gd name="connsiteY7" fmla="*/ 154877 h 1877032"/>
                <a:gd name="connsiteX8" fmla="*/ 873681 w 1677298"/>
                <a:gd name="connsiteY8" fmla="*/ 21205 h 1877032"/>
                <a:gd name="connsiteX9" fmla="*/ 394949 w 1677298"/>
                <a:gd name="connsiteY9" fmla="*/ 534641 h 1877032"/>
                <a:gd name="connsiteX0" fmla="*/ 394949 w 1677296"/>
                <a:gd name="connsiteY0" fmla="*/ 534641 h 1904936"/>
                <a:gd name="connsiteX1" fmla="*/ 34597 w 1677296"/>
                <a:gd name="connsiteY1" fmla="*/ 940200 h 1904936"/>
                <a:gd name="connsiteX2" fmla="*/ 54054 w 1677296"/>
                <a:gd name="connsiteY2" fmla="*/ 1728260 h 1904936"/>
                <a:gd name="connsiteX3" fmla="*/ 385069 w 1677296"/>
                <a:gd name="connsiteY3" fmla="*/ 1877032 h 1904936"/>
                <a:gd name="connsiteX4" fmla="*/ 1612334 w 1677296"/>
                <a:gd name="connsiteY4" fmla="*/ 1840637 h 1904936"/>
                <a:gd name="connsiteX5" fmla="*/ 1555348 w 1677296"/>
                <a:gd name="connsiteY5" fmla="*/ 1257671 h 1904936"/>
                <a:gd name="connsiteX6" fmla="*/ 1503107 w 1677296"/>
                <a:gd name="connsiteY6" fmla="*/ 672856 h 1904936"/>
                <a:gd name="connsiteX7" fmla="*/ 1371521 w 1677296"/>
                <a:gd name="connsiteY7" fmla="*/ 154877 h 1904936"/>
                <a:gd name="connsiteX8" fmla="*/ 873681 w 1677296"/>
                <a:gd name="connsiteY8" fmla="*/ 21205 h 1904936"/>
                <a:gd name="connsiteX9" fmla="*/ 394949 w 1677296"/>
                <a:gd name="connsiteY9" fmla="*/ 534641 h 1904936"/>
                <a:gd name="connsiteX0" fmla="*/ 461539 w 1743887"/>
                <a:gd name="connsiteY0" fmla="*/ 534641 h 1904936"/>
                <a:gd name="connsiteX1" fmla="*/ 101187 w 1743887"/>
                <a:gd name="connsiteY1" fmla="*/ 940200 h 1904936"/>
                <a:gd name="connsiteX2" fmla="*/ 22840 w 1743887"/>
                <a:gd name="connsiteY2" fmla="*/ 1737812 h 1904936"/>
                <a:gd name="connsiteX3" fmla="*/ 451659 w 1743887"/>
                <a:gd name="connsiteY3" fmla="*/ 1877032 h 1904936"/>
                <a:gd name="connsiteX4" fmla="*/ 1678924 w 1743887"/>
                <a:gd name="connsiteY4" fmla="*/ 1840637 h 1904936"/>
                <a:gd name="connsiteX5" fmla="*/ 1621938 w 1743887"/>
                <a:gd name="connsiteY5" fmla="*/ 1257671 h 1904936"/>
                <a:gd name="connsiteX6" fmla="*/ 1569697 w 1743887"/>
                <a:gd name="connsiteY6" fmla="*/ 672856 h 1904936"/>
                <a:gd name="connsiteX7" fmla="*/ 1438111 w 1743887"/>
                <a:gd name="connsiteY7" fmla="*/ 154877 h 1904936"/>
                <a:gd name="connsiteX8" fmla="*/ 940271 w 1743887"/>
                <a:gd name="connsiteY8" fmla="*/ 21205 h 1904936"/>
                <a:gd name="connsiteX9" fmla="*/ 461539 w 1743887"/>
                <a:gd name="connsiteY9" fmla="*/ 534641 h 1904936"/>
                <a:gd name="connsiteX0" fmla="*/ 452050 w 1756359"/>
                <a:gd name="connsiteY0" fmla="*/ 534641 h 1891359"/>
                <a:gd name="connsiteX1" fmla="*/ 91698 w 1756359"/>
                <a:gd name="connsiteY1" fmla="*/ 940200 h 1891359"/>
                <a:gd name="connsiteX2" fmla="*/ 13351 w 1756359"/>
                <a:gd name="connsiteY2" fmla="*/ 1737812 h 1891359"/>
                <a:gd name="connsiteX3" fmla="*/ 309435 w 1756359"/>
                <a:gd name="connsiteY3" fmla="*/ 1891359 h 1891359"/>
                <a:gd name="connsiteX4" fmla="*/ 1669435 w 1756359"/>
                <a:gd name="connsiteY4" fmla="*/ 1840637 h 1891359"/>
                <a:gd name="connsiteX5" fmla="*/ 1612449 w 1756359"/>
                <a:gd name="connsiteY5" fmla="*/ 1257671 h 1891359"/>
                <a:gd name="connsiteX6" fmla="*/ 1560208 w 1756359"/>
                <a:gd name="connsiteY6" fmla="*/ 672856 h 1891359"/>
                <a:gd name="connsiteX7" fmla="*/ 1428622 w 1756359"/>
                <a:gd name="connsiteY7" fmla="*/ 154877 h 1891359"/>
                <a:gd name="connsiteX8" fmla="*/ 930782 w 1756359"/>
                <a:gd name="connsiteY8" fmla="*/ 21205 h 1891359"/>
                <a:gd name="connsiteX9" fmla="*/ 452050 w 1756359"/>
                <a:gd name="connsiteY9" fmla="*/ 534641 h 1891359"/>
                <a:gd name="connsiteX0" fmla="*/ 452050 w 1756257"/>
                <a:gd name="connsiteY0" fmla="*/ 534641 h 1891359"/>
                <a:gd name="connsiteX1" fmla="*/ 91698 w 1756257"/>
                <a:gd name="connsiteY1" fmla="*/ 940200 h 1891359"/>
                <a:gd name="connsiteX2" fmla="*/ 13351 w 1756257"/>
                <a:gd name="connsiteY2" fmla="*/ 1737812 h 1891359"/>
                <a:gd name="connsiteX3" fmla="*/ 309435 w 1756257"/>
                <a:gd name="connsiteY3" fmla="*/ 1891359 h 1891359"/>
                <a:gd name="connsiteX4" fmla="*/ 1669435 w 1756257"/>
                <a:gd name="connsiteY4" fmla="*/ 1840637 h 1891359"/>
                <a:gd name="connsiteX5" fmla="*/ 1612449 w 1756257"/>
                <a:gd name="connsiteY5" fmla="*/ 1257671 h 1891359"/>
                <a:gd name="connsiteX6" fmla="*/ 1563496 w 1756257"/>
                <a:gd name="connsiteY6" fmla="*/ 959631 h 1891359"/>
                <a:gd name="connsiteX7" fmla="*/ 1560208 w 1756257"/>
                <a:gd name="connsiteY7" fmla="*/ 672856 h 1891359"/>
                <a:gd name="connsiteX8" fmla="*/ 1428622 w 1756257"/>
                <a:gd name="connsiteY8" fmla="*/ 154877 h 1891359"/>
                <a:gd name="connsiteX9" fmla="*/ 930782 w 1756257"/>
                <a:gd name="connsiteY9" fmla="*/ 21205 h 1891359"/>
                <a:gd name="connsiteX10" fmla="*/ 452050 w 1756257"/>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64592"/>
                <a:gd name="connsiteY0" fmla="*/ 534641 h 1891359"/>
                <a:gd name="connsiteX1" fmla="*/ 91698 w 1764592"/>
                <a:gd name="connsiteY1" fmla="*/ 940200 h 1891359"/>
                <a:gd name="connsiteX2" fmla="*/ 13351 w 1764592"/>
                <a:gd name="connsiteY2" fmla="*/ 1737812 h 1891359"/>
                <a:gd name="connsiteX3" fmla="*/ 309435 w 1764592"/>
                <a:gd name="connsiteY3" fmla="*/ 1891359 h 1891359"/>
                <a:gd name="connsiteX4" fmla="*/ 1669435 w 1764592"/>
                <a:gd name="connsiteY4" fmla="*/ 1840637 h 1891359"/>
                <a:gd name="connsiteX5" fmla="*/ 1612449 w 1764592"/>
                <a:gd name="connsiteY5" fmla="*/ 1257671 h 1891359"/>
                <a:gd name="connsiteX6" fmla="*/ 1309780 w 1764592"/>
                <a:gd name="connsiteY6" fmla="*/ 1046341 h 1891359"/>
                <a:gd name="connsiteX7" fmla="*/ 1560208 w 1764592"/>
                <a:gd name="connsiteY7" fmla="*/ 672856 h 1891359"/>
                <a:gd name="connsiteX8" fmla="*/ 1428622 w 1764592"/>
                <a:gd name="connsiteY8" fmla="*/ 154877 h 1891359"/>
                <a:gd name="connsiteX9" fmla="*/ 930782 w 1764592"/>
                <a:gd name="connsiteY9" fmla="*/ 21205 h 1891359"/>
                <a:gd name="connsiteX10" fmla="*/ 452050 w 1764592"/>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92731"/>
                <a:gd name="connsiteY0" fmla="*/ 534641 h 1891359"/>
                <a:gd name="connsiteX1" fmla="*/ 91698 w 1792731"/>
                <a:gd name="connsiteY1" fmla="*/ 940200 h 1891359"/>
                <a:gd name="connsiteX2" fmla="*/ 13351 w 1792731"/>
                <a:gd name="connsiteY2" fmla="*/ 1737812 h 1891359"/>
                <a:gd name="connsiteX3" fmla="*/ 309435 w 1792731"/>
                <a:gd name="connsiteY3" fmla="*/ 1891359 h 1891359"/>
                <a:gd name="connsiteX4" fmla="*/ 1669435 w 1792731"/>
                <a:gd name="connsiteY4" fmla="*/ 1840637 h 1891359"/>
                <a:gd name="connsiteX5" fmla="*/ 1688563 w 1792731"/>
                <a:gd name="connsiteY5" fmla="*/ 1292355 h 1891359"/>
                <a:gd name="connsiteX6" fmla="*/ 1309780 w 1792731"/>
                <a:gd name="connsiteY6" fmla="*/ 1046341 h 1891359"/>
                <a:gd name="connsiteX7" fmla="*/ 1560208 w 1792731"/>
                <a:gd name="connsiteY7" fmla="*/ 672856 h 1891359"/>
                <a:gd name="connsiteX8" fmla="*/ 1428622 w 1792731"/>
                <a:gd name="connsiteY8" fmla="*/ 154877 h 1891359"/>
                <a:gd name="connsiteX9" fmla="*/ 930782 w 1792731"/>
                <a:gd name="connsiteY9" fmla="*/ 21205 h 1891359"/>
                <a:gd name="connsiteX10" fmla="*/ 452050 w 1792731"/>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560208 w 1814809"/>
                <a:gd name="connsiteY7" fmla="*/ 672856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619996 w 1814809"/>
                <a:gd name="connsiteY7" fmla="*/ 526399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42872 h 1899590"/>
                <a:gd name="connsiteX1" fmla="*/ 91698 w 1814809"/>
                <a:gd name="connsiteY1" fmla="*/ 948431 h 1899590"/>
                <a:gd name="connsiteX2" fmla="*/ 13351 w 1814809"/>
                <a:gd name="connsiteY2" fmla="*/ 1746043 h 1899590"/>
                <a:gd name="connsiteX3" fmla="*/ 309435 w 1814809"/>
                <a:gd name="connsiteY3" fmla="*/ 1899590 h 1899590"/>
                <a:gd name="connsiteX4" fmla="*/ 1669435 w 1814809"/>
                <a:gd name="connsiteY4" fmla="*/ 1848868 h 1899590"/>
                <a:gd name="connsiteX5" fmla="*/ 1688563 w 1814809"/>
                <a:gd name="connsiteY5" fmla="*/ 1300586 h 1899590"/>
                <a:gd name="connsiteX6" fmla="*/ 1309780 w 1814809"/>
                <a:gd name="connsiteY6" fmla="*/ 1054572 h 1899590"/>
                <a:gd name="connsiteX7" fmla="*/ 1619996 w 1814809"/>
                <a:gd name="connsiteY7" fmla="*/ 534630 h 1899590"/>
                <a:gd name="connsiteX8" fmla="*/ 1488411 w 1814809"/>
                <a:gd name="connsiteY8" fmla="*/ 129049 h 1899590"/>
                <a:gd name="connsiteX9" fmla="*/ 930782 w 1814809"/>
                <a:gd name="connsiteY9" fmla="*/ 29436 h 1899590"/>
                <a:gd name="connsiteX10" fmla="*/ 452050 w 1814809"/>
                <a:gd name="connsiteY10" fmla="*/ 542872 h 1899590"/>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551784 w 1934789"/>
                <a:gd name="connsiteY0" fmla="*/ 540513 h 1886326"/>
                <a:gd name="connsiteX1" fmla="*/ 191432 w 1934789"/>
                <a:gd name="connsiteY1" fmla="*/ 946072 h 1886326"/>
                <a:gd name="connsiteX2" fmla="*/ 113085 w 1934789"/>
                <a:gd name="connsiteY2" fmla="*/ 1743684 h 1886326"/>
                <a:gd name="connsiteX3" fmla="*/ 1769169 w 1934789"/>
                <a:gd name="connsiteY3" fmla="*/ 1846509 h 1886326"/>
                <a:gd name="connsiteX4" fmla="*/ 1788297 w 1934789"/>
                <a:gd name="connsiteY4" fmla="*/ 1298227 h 1886326"/>
                <a:gd name="connsiteX5" fmla="*/ 1409514 w 1934789"/>
                <a:gd name="connsiteY5" fmla="*/ 1052213 h 1886326"/>
                <a:gd name="connsiteX6" fmla="*/ 1719730 w 1934789"/>
                <a:gd name="connsiteY6" fmla="*/ 532271 h 1886326"/>
                <a:gd name="connsiteX7" fmla="*/ 1588145 w 1934789"/>
                <a:gd name="connsiteY7" fmla="*/ 126690 h 1886326"/>
                <a:gd name="connsiteX8" fmla="*/ 1030516 w 1934789"/>
                <a:gd name="connsiteY8" fmla="*/ 27077 h 1886326"/>
                <a:gd name="connsiteX9" fmla="*/ 551784 w 1934789"/>
                <a:gd name="connsiteY9" fmla="*/ 540513 h 1886326"/>
                <a:gd name="connsiteX0" fmla="*/ 551784 w 1900403"/>
                <a:gd name="connsiteY0" fmla="*/ 540513 h 1886326"/>
                <a:gd name="connsiteX1" fmla="*/ 191432 w 1900403"/>
                <a:gd name="connsiteY1" fmla="*/ 946072 h 1886326"/>
                <a:gd name="connsiteX2" fmla="*/ 113085 w 1900403"/>
                <a:gd name="connsiteY2" fmla="*/ 1743684 h 1886326"/>
                <a:gd name="connsiteX3" fmla="*/ 1769169 w 1900403"/>
                <a:gd name="connsiteY3" fmla="*/ 1846509 h 1886326"/>
                <a:gd name="connsiteX4" fmla="*/ 1788297 w 1900403"/>
                <a:gd name="connsiteY4" fmla="*/ 1298227 h 1886326"/>
                <a:gd name="connsiteX5" fmla="*/ 1719730 w 1900403"/>
                <a:gd name="connsiteY5" fmla="*/ 532271 h 1886326"/>
                <a:gd name="connsiteX6" fmla="*/ 1588145 w 1900403"/>
                <a:gd name="connsiteY6" fmla="*/ 126690 h 1886326"/>
                <a:gd name="connsiteX7" fmla="*/ 1030516 w 1900403"/>
                <a:gd name="connsiteY7" fmla="*/ 27077 h 1886326"/>
                <a:gd name="connsiteX8" fmla="*/ 551784 w 1900403"/>
                <a:gd name="connsiteY8" fmla="*/ 540513 h 1886326"/>
                <a:gd name="connsiteX0" fmla="*/ 551784 w 2140248"/>
                <a:gd name="connsiteY0" fmla="*/ 540513 h 1886326"/>
                <a:gd name="connsiteX1" fmla="*/ 191432 w 2140248"/>
                <a:gd name="connsiteY1" fmla="*/ 946072 h 1886326"/>
                <a:gd name="connsiteX2" fmla="*/ 113085 w 2140248"/>
                <a:gd name="connsiteY2" fmla="*/ 1743684 h 1886326"/>
                <a:gd name="connsiteX3" fmla="*/ 1769169 w 2140248"/>
                <a:gd name="connsiteY3" fmla="*/ 1846509 h 1886326"/>
                <a:gd name="connsiteX4" fmla="*/ 1788297 w 2140248"/>
                <a:gd name="connsiteY4" fmla="*/ 1298227 h 1886326"/>
                <a:gd name="connsiteX5" fmla="*/ 2137828 w 2140248"/>
                <a:gd name="connsiteY5" fmla="*/ 516390 h 1886326"/>
                <a:gd name="connsiteX6" fmla="*/ 1588145 w 2140248"/>
                <a:gd name="connsiteY6" fmla="*/ 126690 h 1886326"/>
                <a:gd name="connsiteX7" fmla="*/ 1030516 w 2140248"/>
                <a:gd name="connsiteY7" fmla="*/ 27077 h 1886326"/>
                <a:gd name="connsiteX8" fmla="*/ 551784 w 2140248"/>
                <a:gd name="connsiteY8" fmla="*/ 540513 h 1886326"/>
                <a:gd name="connsiteX0" fmla="*/ 839 w 2332590"/>
                <a:gd name="connsiteY0" fmla="*/ 234577 h 1866234"/>
                <a:gd name="connsiteX1" fmla="*/ 383774 w 2332590"/>
                <a:gd name="connsiteY1" fmla="*/ 925980 h 1866234"/>
                <a:gd name="connsiteX2" fmla="*/ 305427 w 2332590"/>
                <a:gd name="connsiteY2" fmla="*/ 1723592 h 1866234"/>
                <a:gd name="connsiteX3" fmla="*/ 1961511 w 2332590"/>
                <a:gd name="connsiteY3" fmla="*/ 1826417 h 1866234"/>
                <a:gd name="connsiteX4" fmla="*/ 1980639 w 2332590"/>
                <a:gd name="connsiteY4" fmla="*/ 1278135 h 1866234"/>
                <a:gd name="connsiteX5" fmla="*/ 2330170 w 2332590"/>
                <a:gd name="connsiteY5" fmla="*/ 496298 h 1866234"/>
                <a:gd name="connsiteX6" fmla="*/ 1780487 w 2332590"/>
                <a:gd name="connsiteY6" fmla="*/ 106598 h 1866234"/>
                <a:gd name="connsiteX7" fmla="*/ 1222858 w 2332590"/>
                <a:gd name="connsiteY7" fmla="*/ 6985 h 1866234"/>
                <a:gd name="connsiteX8" fmla="*/ 839 w 2332590"/>
                <a:gd name="connsiteY8" fmla="*/ 234577 h 1866234"/>
                <a:gd name="connsiteX0" fmla="*/ 169859 w 2501610"/>
                <a:gd name="connsiteY0" fmla="*/ 234577 h 1866234"/>
                <a:gd name="connsiteX1" fmla="*/ 41784 w 2501610"/>
                <a:gd name="connsiteY1" fmla="*/ 925980 h 1866234"/>
                <a:gd name="connsiteX2" fmla="*/ 474447 w 2501610"/>
                <a:gd name="connsiteY2" fmla="*/ 1723592 h 1866234"/>
                <a:gd name="connsiteX3" fmla="*/ 2130531 w 2501610"/>
                <a:gd name="connsiteY3" fmla="*/ 1826417 h 1866234"/>
                <a:gd name="connsiteX4" fmla="*/ 2149659 w 2501610"/>
                <a:gd name="connsiteY4" fmla="*/ 1278135 h 1866234"/>
                <a:gd name="connsiteX5" fmla="*/ 2499190 w 2501610"/>
                <a:gd name="connsiteY5" fmla="*/ 496298 h 1866234"/>
                <a:gd name="connsiteX6" fmla="*/ 1949507 w 2501610"/>
                <a:gd name="connsiteY6" fmla="*/ 106598 h 1866234"/>
                <a:gd name="connsiteX7" fmla="*/ 1391878 w 2501610"/>
                <a:gd name="connsiteY7" fmla="*/ 6985 h 1866234"/>
                <a:gd name="connsiteX8" fmla="*/ 169859 w 2501610"/>
                <a:gd name="connsiteY8" fmla="*/ 234577 h 1866234"/>
                <a:gd name="connsiteX0" fmla="*/ 169859 w 2521114"/>
                <a:gd name="connsiteY0" fmla="*/ 234577 h 1866234"/>
                <a:gd name="connsiteX1" fmla="*/ 41784 w 2521114"/>
                <a:gd name="connsiteY1" fmla="*/ 925980 h 1866234"/>
                <a:gd name="connsiteX2" fmla="*/ 474447 w 2521114"/>
                <a:gd name="connsiteY2" fmla="*/ 1723592 h 1866234"/>
                <a:gd name="connsiteX3" fmla="*/ 2130531 w 2521114"/>
                <a:gd name="connsiteY3" fmla="*/ 1826417 h 1866234"/>
                <a:gd name="connsiteX4" fmla="*/ 2149659 w 2521114"/>
                <a:gd name="connsiteY4" fmla="*/ 1278135 h 1866234"/>
                <a:gd name="connsiteX5" fmla="*/ 2386606 w 2521114"/>
                <a:gd name="connsiteY5" fmla="*/ 1096675 h 1866234"/>
                <a:gd name="connsiteX6" fmla="*/ 2499190 w 2521114"/>
                <a:gd name="connsiteY6" fmla="*/ 496298 h 1866234"/>
                <a:gd name="connsiteX7" fmla="*/ 1949507 w 2521114"/>
                <a:gd name="connsiteY7" fmla="*/ 106598 h 1866234"/>
                <a:gd name="connsiteX8" fmla="*/ 1391878 w 2521114"/>
                <a:gd name="connsiteY8" fmla="*/ 6985 h 1866234"/>
                <a:gd name="connsiteX9" fmla="*/ 169859 w 2521114"/>
                <a:gd name="connsiteY9" fmla="*/ 234577 h 1866234"/>
                <a:gd name="connsiteX0" fmla="*/ 76021 w 2427276"/>
                <a:gd name="connsiteY0" fmla="*/ 234577 h 1866880"/>
                <a:gd name="connsiteX1" fmla="*/ 156994 w 2427276"/>
                <a:gd name="connsiteY1" fmla="*/ 910100 h 1866880"/>
                <a:gd name="connsiteX2" fmla="*/ 380609 w 2427276"/>
                <a:gd name="connsiteY2" fmla="*/ 1723592 h 1866880"/>
                <a:gd name="connsiteX3" fmla="*/ 2036693 w 2427276"/>
                <a:gd name="connsiteY3" fmla="*/ 1826417 h 1866880"/>
                <a:gd name="connsiteX4" fmla="*/ 2055821 w 2427276"/>
                <a:gd name="connsiteY4" fmla="*/ 1278135 h 1866880"/>
                <a:gd name="connsiteX5" fmla="*/ 2292768 w 2427276"/>
                <a:gd name="connsiteY5" fmla="*/ 1096675 h 1866880"/>
                <a:gd name="connsiteX6" fmla="*/ 2405352 w 2427276"/>
                <a:gd name="connsiteY6" fmla="*/ 496298 h 1866880"/>
                <a:gd name="connsiteX7" fmla="*/ 1855669 w 2427276"/>
                <a:gd name="connsiteY7" fmla="*/ 106598 h 1866880"/>
                <a:gd name="connsiteX8" fmla="*/ 1298040 w 2427276"/>
                <a:gd name="connsiteY8" fmla="*/ 6985 h 1866880"/>
                <a:gd name="connsiteX9" fmla="*/ 76021 w 2427276"/>
                <a:gd name="connsiteY9" fmla="*/ 234577 h 1866880"/>
                <a:gd name="connsiteX0" fmla="*/ 65838 w 2417093"/>
                <a:gd name="connsiteY0" fmla="*/ 146138 h 1778441"/>
                <a:gd name="connsiteX1" fmla="*/ 146811 w 2417093"/>
                <a:gd name="connsiteY1" fmla="*/ 821661 h 1778441"/>
                <a:gd name="connsiteX2" fmla="*/ 370426 w 2417093"/>
                <a:gd name="connsiteY2" fmla="*/ 1635153 h 1778441"/>
                <a:gd name="connsiteX3" fmla="*/ 2026510 w 2417093"/>
                <a:gd name="connsiteY3" fmla="*/ 1737978 h 1778441"/>
                <a:gd name="connsiteX4" fmla="*/ 2045638 w 2417093"/>
                <a:gd name="connsiteY4" fmla="*/ 1189696 h 1778441"/>
                <a:gd name="connsiteX5" fmla="*/ 2282585 w 2417093"/>
                <a:gd name="connsiteY5" fmla="*/ 1008236 h 1778441"/>
                <a:gd name="connsiteX6" fmla="*/ 2395169 w 2417093"/>
                <a:gd name="connsiteY6" fmla="*/ 407859 h 1778441"/>
                <a:gd name="connsiteX7" fmla="*/ 1845486 w 2417093"/>
                <a:gd name="connsiteY7" fmla="*/ 18159 h 1778441"/>
                <a:gd name="connsiteX8" fmla="*/ 1148491 w 2417093"/>
                <a:gd name="connsiteY8" fmla="*/ 252030 h 1778441"/>
                <a:gd name="connsiteX9" fmla="*/ 65838 w 2417093"/>
                <a:gd name="connsiteY9" fmla="*/ 146138 h 1778441"/>
                <a:gd name="connsiteX0" fmla="*/ 171178 w 2522433"/>
                <a:gd name="connsiteY0" fmla="*/ 146138 h 1778441"/>
                <a:gd name="connsiteX1" fmla="*/ 252151 w 2522433"/>
                <a:gd name="connsiteY1" fmla="*/ 821661 h 1778441"/>
                <a:gd name="connsiteX2" fmla="*/ 475766 w 2522433"/>
                <a:gd name="connsiteY2" fmla="*/ 1635153 h 1778441"/>
                <a:gd name="connsiteX3" fmla="*/ 2131850 w 2522433"/>
                <a:gd name="connsiteY3" fmla="*/ 1737978 h 1778441"/>
                <a:gd name="connsiteX4" fmla="*/ 2150978 w 2522433"/>
                <a:gd name="connsiteY4" fmla="*/ 1189696 h 1778441"/>
                <a:gd name="connsiteX5" fmla="*/ 2387925 w 2522433"/>
                <a:gd name="connsiteY5" fmla="*/ 1008236 h 1778441"/>
                <a:gd name="connsiteX6" fmla="*/ 2500509 w 2522433"/>
                <a:gd name="connsiteY6" fmla="*/ 407859 h 1778441"/>
                <a:gd name="connsiteX7" fmla="*/ 1950826 w 2522433"/>
                <a:gd name="connsiteY7" fmla="*/ 18159 h 1778441"/>
                <a:gd name="connsiteX8" fmla="*/ 1253831 w 2522433"/>
                <a:gd name="connsiteY8" fmla="*/ 252030 h 1778441"/>
                <a:gd name="connsiteX9" fmla="*/ 171178 w 2522433"/>
                <a:gd name="connsiteY9" fmla="*/ 146138 h 1778441"/>
                <a:gd name="connsiteX0" fmla="*/ 171180 w 2522435"/>
                <a:gd name="connsiteY0" fmla="*/ 128058 h 1760361"/>
                <a:gd name="connsiteX1" fmla="*/ 252153 w 2522435"/>
                <a:gd name="connsiteY1" fmla="*/ 803581 h 1760361"/>
                <a:gd name="connsiteX2" fmla="*/ 475768 w 2522435"/>
                <a:gd name="connsiteY2" fmla="*/ 1617073 h 1760361"/>
                <a:gd name="connsiteX3" fmla="*/ 2131852 w 2522435"/>
                <a:gd name="connsiteY3" fmla="*/ 1719898 h 1760361"/>
                <a:gd name="connsiteX4" fmla="*/ 2150980 w 2522435"/>
                <a:gd name="connsiteY4" fmla="*/ 1171616 h 1760361"/>
                <a:gd name="connsiteX5" fmla="*/ 2387927 w 2522435"/>
                <a:gd name="connsiteY5" fmla="*/ 990156 h 1760361"/>
                <a:gd name="connsiteX6" fmla="*/ 2500511 w 2522435"/>
                <a:gd name="connsiteY6" fmla="*/ 389779 h 1760361"/>
                <a:gd name="connsiteX7" fmla="*/ 1950828 w 2522435"/>
                <a:gd name="connsiteY7" fmla="*/ 79 h 1760361"/>
                <a:gd name="connsiteX8" fmla="*/ 1253833 w 2522435"/>
                <a:gd name="connsiteY8" fmla="*/ 233950 h 1760361"/>
                <a:gd name="connsiteX9" fmla="*/ 171180 w 2522435"/>
                <a:gd name="connsiteY9" fmla="*/ 128058 h 1760361"/>
                <a:gd name="connsiteX0" fmla="*/ 171180 w 2522435"/>
                <a:gd name="connsiteY0" fmla="*/ 128058 h 1760361"/>
                <a:gd name="connsiteX1" fmla="*/ 252153 w 2522435"/>
                <a:gd name="connsiteY1" fmla="*/ 803581 h 1760361"/>
                <a:gd name="connsiteX2" fmla="*/ 475768 w 2522435"/>
                <a:gd name="connsiteY2" fmla="*/ 1617073 h 1760361"/>
                <a:gd name="connsiteX3" fmla="*/ 2131852 w 2522435"/>
                <a:gd name="connsiteY3" fmla="*/ 1719898 h 1760361"/>
                <a:gd name="connsiteX4" fmla="*/ 2150980 w 2522435"/>
                <a:gd name="connsiteY4" fmla="*/ 1171616 h 1760361"/>
                <a:gd name="connsiteX5" fmla="*/ 2387927 w 2522435"/>
                <a:gd name="connsiteY5" fmla="*/ 990156 h 1760361"/>
                <a:gd name="connsiteX6" fmla="*/ 2500511 w 2522435"/>
                <a:gd name="connsiteY6" fmla="*/ 389779 h 1760361"/>
                <a:gd name="connsiteX7" fmla="*/ 1950828 w 2522435"/>
                <a:gd name="connsiteY7" fmla="*/ 79 h 1760361"/>
                <a:gd name="connsiteX8" fmla="*/ 1253833 w 2522435"/>
                <a:gd name="connsiteY8" fmla="*/ 233950 h 1760361"/>
                <a:gd name="connsiteX9" fmla="*/ 171180 w 2522435"/>
                <a:gd name="connsiteY9" fmla="*/ 128058 h 1760361"/>
                <a:gd name="connsiteX0" fmla="*/ 171180 w 2502931"/>
                <a:gd name="connsiteY0" fmla="*/ 128058 h 1760361"/>
                <a:gd name="connsiteX1" fmla="*/ 252153 w 2502931"/>
                <a:gd name="connsiteY1" fmla="*/ 803581 h 1760361"/>
                <a:gd name="connsiteX2" fmla="*/ 475768 w 2502931"/>
                <a:gd name="connsiteY2" fmla="*/ 1617073 h 1760361"/>
                <a:gd name="connsiteX3" fmla="*/ 2131852 w 2502931"/>
                <a:gd name="connsiteY3" fmla="*/ 1719898 h 1760361"/>
                <a:gd name="connsiteX4" fmla="*/ 2150980 w 2502931"/>
                <a:gd name="connsiteY4" fmla="*/ 1171616 h 1760361"/>
                <a:gd name="connsiteX5" fmla="*/ 2500511 w 2502931"/>
                <a:gd name="connsiteY5" fmla="*/ 389779 h 1760361"/>
                <a:gd name="connsiteX6" fmla="*/ 1950828 w 2502931"/>
                <a:gd name="connsiteY6" fmla="*/ 79 h 1760361"/>
                <a:gd name="connsiteX7" fmla="*/ 1253833 w 2502931"/>
                <a:gd name="connsiteY7" fmla="*/ 233950 h 1760361"/>
                <a:gd name="connsiteX8" fmla="*/ 171180 w 2502931"/>
                <a:gd name="connsiteY8" fmla="*/ 128058 h 1760361"/>
                <a:gd name="connsiteX0" fmla="*/ 171180 w 2502931"/>
                <a:gd name="connsiteY0" fmla="*/ 137721 h 1770024"/>
                <a:gd name="connsiteX1" fmla="*/ 252153 w 2502931"/>
                <a:gd name="connsiteY1" fmla="*/ 813244 h 1770024"/>
                <a:gd name="connsiteX2" fmla="*/ 475768 w 2502931"/>
                <a:gd name="connsiteY2" fmla="*/ 1626736 h 1770024"/>
                <a:gd name="connsiteX3" fmla="*/ 2131852 w 2502931"/>
                <a:gd name="connsiteY3" fmla="*/ 1729561 h 1770024"/>
                <a:gd name="connsiteX4" fmla="*/ 2150980 w 2502931"/>
                <a:gd name="connsiteY4" fmla="*/ 1181279 h 1770024"/>
                <a:gd name="connsiteX5" fmla="*/ 2500511 w 2502931"/>
                <a:gd name="connsiteY5" fmla="*/ 631296 h 1770024"/>
                <a:gd name="connsiteX6" fmla="*/ 1950828 w 2502931"/>
                <a:gd name="connsiteY6" fmla="*/ 9742 h 1770024"/>
                <a:gd name="connsiteX7" fmla="*/ 1253833 w 2502931"/>
                <a:gd name="connsiteY7" fmla="*/ 243613 h 1770024"/>
                <a:gd name="connsiteX8" fmla="*/ 171180 w 2502931"/>
                <a:gd name="connsiteY8" fmla="*/ 137721 h 1770024"/>
                <a:gd name="connsiteX0" fmla="*/ 171180 w 2500973"/>
                <a:gd name="connsiteY0" fmla="*/ 137721 h 1770024"/>
                <a:gd name="connsiteX1" fmla="*/ 252153 w 2500973"/>
                <a:gd name="connsiteY1" fmla="*/ 813244 h 1770024"/>
                <a:gd name="connsiteX2" fmla="*/ 475768 w 2500973"/>
                <a:gd name="connsiteY2" fmla="*/ 1626736 h 1770024"/>
                <a:gd name="connsiteX3" fmla="*/ 2131852 w 2500973"/>
                <a:gd name="connsiteY3" fmla="*/ 1729561 h 1770024"/>
                <a:gd name="connsiteX4" fmla="*/ 2150980 w 2500973"/>
                <a:gd name="connsiteY4" fmla="*/ 1181279 h 1770024"/>
                <a:gd name="connsiteX5" fmla="*/ 2500511 w 2500973"/>
                <a:gd name="connsiteY5" fmla="*/ 631296 h 1770024"/>
                <a:gd name="connsiteX6" fmla="*/ 1950828 w 2500973"/>
                <a:gd name="connsiteY6" fmla="*/ 9742 h 1770024"/>
                <a:gd name="connsiteX7" fmla="*/ 1253833 w 2500973"/>
                <a:gd name="connsiteY7" fmla="*/ 243613 h 1770024"/>
                <a:gd name="connsiteX8" fmla="*/ 171180 w 2500973"/>
                <a:gd name="connsiteY8" fmla="*/ 137721 h 1770024"/>
                <a:gd name="connsiteX0" fmla="*/ 171180 w 2501811"/>
                <a:gd name="connsiteY0" fmla="*/ 130586 h 1762889"/>
                <a:gd name="connsiteX1" fmla="*/ 252153 w 2501811"/>
                <a:gd name="connsiteY1" fmla="*/ 806109 h 1762889"/>
                <a:gd name="connsiteX2" fmla="*/ 475768 w 2501811"/>
                <a:gd name="connsiteY2" fmla="*/ 1619601 h 1762889"/>
                <a:gd name="connsiteX3" fmla="*/ 2131852 w 2501811"/>
                <a:gd name="connsiteY3" fmla="*/ 1722426 h 1762889"/>
                <a:gd name="connsiteX4" fmla="*/ 2150980 w 2501811"/>
                <a:gd name="connsiteY4" fmla="*/ 1174144 h 1762889"/>
                <a:gd name="connsiteX5" fmla="*/ 2500511 w 2501811"/>
                <a:gd name="connsiteY5" fmla="*/ 624161 h 1762889"/>
                <a:gd name="connsiteX6" fmla="*/ 1950828 w 2501811"/>
                <a:gd name="connsiteY6" fmla="*/ 2607 h 1762889"/>
                <a:gd name="connsiteX7" fmla="*/ 1253833 w 2501811"/>
                <a:gd name="connsiteY7" fmla="*/ 236478 h 1762889"/>
                <a:gd name="connsiteX8" fmla="*/ 171180 w 2501811"/>
                <a:gd name="connsiteY8" fmla="*/ 130586 h 1762889"/>
                <a:gd name="connsiteX0" fmla="*/ 171180 w 2513555"/>
                <a:gd name="connsiteY0" fmla="*/ 130586 h 1760577"/>
                <a:gd name="connsiteX1" fmla="*/ 252153 w 2513555"/>
                <a:gd name="connsiteY1" fmla="*/ 806109 h 1760577"/>
                <a:gd name="connsiteX2" fmla="*/ 475768 w 2513555"/>
                <a:gd name="connsiteY2" fmla="*/ 1619601 h 1760577"/>
                <a:gd name="connsiteX3" fmla="*/ 2131852 w 2513555"/>
                <a:gd name="connsiteY3" fmla="*/ 1722426 h 1760577"/>
                <a:gd name="connsiteX4" fmla="*/ 2324097 w 2513555"/>
                <a:gd name="connsiteY4" fmla="*/ 1205471 h 1760577"/>
                <a:gd name="connsiteX5" fmla="*/ 2500511 w 2513555"/>
                <a:gd name="connsiteY5" fmla="*/ 624161 h 1760577"/>
                <a:gd name="connsiteX6" fmla="*/ 1950828 w 2513555"/>
                <a:gd name="connsiteY6" fmla="*/ 2607 h 1760577"/>
                <a:gd name="connsiteX7" fmla="*/ 1253833 w 2513555"/>
                <a:gd name="connsiteY7" fmla="*/ 236478 h 1760577"/>
                <a:gd name="connsiteX8" fmla="*/ 171180 w 2513555"/>
                <a:gd name="connsiteY8" fmla="*/ 130586 h 1760577"/>
                <a:gd name="connsiteX0" fmla="*/ 169093 w 2511468"/>
                <a:gd name="connsiteY0" fmla="*/ 130586 h 1731316"/>
                <a:gd name="connsiteX1" fmla="*/ 250066 w 2511468"/>
                <a:gd name="connsiteY1" fmla="*/ 806109 h 1731316"/>
                <a:gd name="connsiteX2" fmla="*/ 410729 w 2511468"/>
                <a:gd name="connsiteY2" fmla="*/ 1478627 h 1731316"/>
                <a:gd name="connsiteX3" fmla="*/ 2129765 w 2511468"/>
                <a:gd name="connsiteY3" fmla="*/ 1722426 h 1731316"/>
                <a:gd name="connsiteX4" fmla="*/ 2322010 w 2511468"/>
                <a:gd name="connsiteY4" fmla="*/ 1205471 h 1731316"/>
                <a:gd name="connsiteX5" fmla="*/ 2498424 w 2511468"/>
                <a:gd name="connsiteY5" fmla="*/ 624161 h 1731316"/>
                <a:gd name="connsiteX6" fmla="*/ 1948741 w 2511468"/>
                <a:gd name="connsiteY6" fmla="*/ 2607 h 1731316"/>
                <a:gd name="connsiteX7" fmla="*/ 1251746 w 2511468"/>
                <a:gd name="connsiteY7" fmla="*/ 236478 h 1731316"/>
                <a:gd name="connsiteX8" fmla="*/ 169093 w 2511468"/>
                <a:gd name="connsiteY8" fmla="*/ 130586 h 1731316"/>
                <a:gd name="connsiteX0" fmla="*/ 169092 w 2515686"/>
                <a:gd name="connsiteY0" fmla="*/ 130586 h 1580338"/>
                <a:gd name="connsiteX1" fmla="*/ 250065 w 2515686"/>
                <a:gd name="connsiteY1" fmla="*/ 806109 h 1580338"/>
                <a:gd name="connsiteX2" fmla="*/ 410728 w 2515686"/>
                <a:gd name="connsiteY2" fmla="*/ 1478627 h 1580338"/>
                <a:gd name="connsiteX3" fmla="*/ 1767791 w 2515686"/>
                <a:gd name="connsiteY3" fmla="*/ 1550126 h 1580338"/>
                <a:gd name="connsiteX4" fmla="*/ 2322009 w 2515686"/>
                <a:gd name="connsiteY4" fmla="*/ 1205471 h 1580338"/>
                <a:gd name="connsiteX5" fmla="*/ 2498423 w 2515686"/>
                <a:gd name="connsiteY5" fmla="*/ 624161 h 1580338"/>
                <a:gd name="connsiteX6" fmla="*/ 1948740 w 2515686"/>
                <a:gd name="connsiteY6" fmla="*/ 2607 h 1580338"/>
                <a:gd name="connsiteX7" fmla="*/ 1251745 w 2515686"/>
                <a:gd name="connsiteY7" fmla="*/ 236478 h 1580338"/>
                <a:gd name="connsiteX8" fmla="*/ 169092 w 2515686"/>
                <a:gd name="connsiteY8" fmla="*/ 130586 h 1580338"/>
                <a:gd name="connsiteX0" fmla="*/ 216909 w 2371233"/>
                <a:gd name="connsiteY0" fmla="*/ 97731 h 1580287"/>
                <a:gd name="connsiteX1" fmla="*/ 105612 w 2371233"/>
                <a:gd name="connsiteY1" fmla="*/ 806058 h 1580287"/>
                <a:gd name="connsiteX2" fmla="*/ 266275 w 2371233"/>
                <a:gd name="connsiteY2" fmla="*/ 1478576 h 1580287"/>
                <a:gd name="connsiteX3" fmla="*/ 1623338 w 2371233"/>
                <a:gd name="connsiteY3" fmla="*/ 1550075 h 1580287"/>
                <a:gd name="connsiteX4" fmla="*/ 2177556 w 2371233"/>
                <a:gd name="connsiteY4" fmla="*/ 1205420 h 1580287"/>
                <a:gd name="connsiteX5" fmla="*/ 2353970 w 2371233"/>
                <a:gd name="connsiteY5" fmla="*/ 624110 h 1580287"/>
                <a:gd name="connsiteX6" fmla="*/ 1804287 w 2371233"/>
                <a:gd name="connsiteY6" fmla="*/ 2556 h 1580287"/>
                <a:gd name="connsiteX7" fmla="*/ 1107292 w 2371233"/>
                <a:gd name="connsiteY7" fmla="*/ 236427 h 1580287"/>
                <a:gd name="connsiteX8" fmla="*/ 216909 w 2371233"/>
                <a:gd name="connsiteY8" fmla="*/ 97731 h 1580287"/>
                <a:gd name="connsiteX0" fmla="*/ 212838 w 2367162"/>
                <a:gd name="connsiteY0" fmla="*/ 97731 h 1599445"/>
                <a:gd name="connsiteX1" fmla="*/ 101541 w 2367162"/>
                <a:gd name="connsiteY1" fmla="*/ 806058 h 1599445"/>
                <a:gd name="connsiteX2" fmla="*/ 179803 w 2367162"/>
                <a:gd name="connsiteY2" fmla="*/ 1516849 h 1599445"/>
                <a:gd name="connsiteX3" fmla="*/ 1619267 w 2367162"/>
                <a:gd name="connsiteY3" fmla="*/ 1550075 h 1599445"/>
                <a:gd name="connsiteX4" fmla="*/ 2173485 w 2367162"/>
                <a:gd name="connsiteY4" fmla="*/ 1205420 h 1599445"/>
                <a:gd name="connsiteX5" fmla="*/ 2349899 w 2367162"/>
                <a:gd name="connsiteY5" fmla="*/ 624110 h 1599445"/>
                <a:gd name="connsiteX6" fmla="*/ 1800216 w 2367162"/>
                <a:gd name="connsiteY6" fmla="*/ 2556 h 1599445"/>
                <a:gd name="connsiteX7" fmla="*/ 1103221 w 2367162"/>
                <a:gd name="connsiteY7" fmla="*/ 236427 h 1599445"/>
                <a:gd name="connsiteX8" fmla="*/ 212838 w 2367162"/>
                <a:gd name="connsiteY8" fmla="*/ 97731 h 1599445"/>
                <a:gd name="connsiteX0" fmla="*/ 274217 w 2428541"/>
                <a:gd name="connsiteY0" fmla="*/ 97731 h 1563328"/>
                <a:gd name="connsiteX1" fmla="*/ 162920 w 2428541"/>
                <a:gd name="connsiteY1" fmla="*/ 806058 h 1563328"/>
                <a:gd name="connsiteX2" fmla="*/ 241182 w 2428541"/>
                <a:gd name="connsiteY2" fmla="*/ 1516849 h 1563328"/>
                <a:gd name="connsiteX3" fmla="*/ 1680646 w 2428541"/>
                <a:gd name="connsiteY3" fmla="*/ 1550075 h 1563328"/>
                <a:gd name="connsiteX4" fmla="*/ 2234864 w 2428541"/>
                <a:gd name="connsiteY4" fmla="*/ 1205420 h 1563328"/>
                <a:gd name="connsiteX5" fmla="*/ 2411278 w 2428541"/>
                <a:gd name="connsiteY5" fmla="*/ 624110 h 1563328"/>
                <a:gd name="connsiteX6" fmla="*/ 1861595 w 2428541"/>
                <a:gd name="connsiteY6" fmla="*/ 2556 h 1563328"/>
                <a:gd name="connsiteX7" fmla="*/ 1164600 w 2428541"/>
                <a:gd name="connsiteY7" fmla="*/ 236427 h 1563328"/>
                <a:gd name="connsiteX8" fmla="*/ 274217 w 2428541"/>
                <a:gd name="connsiteY8" fmla="*/ 97731 h 1563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28541" h="1563328">
                  <a:moveTo>
                    <a:pt x="274217" y="97731"/>
                  </a:moveTo>
                  <a:cubicBezTo>
                    <a:pt x="-131398" y="291421"/>
                    <a:pt x="168426" y="569538"/>
                    <a:pt x="162920" y="806058"/>
                  </a:cubicBezTo>
                  <a:cubicBezTo>
                    <a:pt x="157414" y="1042578"/>
                    <a:pt x="-247990" y="1551404"/>
                    <a:pt x="241182" y="1516849"/>
                  </a:cubicBezTo>
                  <a:cubicBezTo>
                    <a:pt x="730354" y="1482294"/>
                    <a:pt x="1348366" y="1601980"/>
                    <a:pt x="1680646" y="1550075"/>
                  </a:cubicBezTo>
                  <a:cubicBezTo>
                    <a:pt x="2012926" y="1498170"/>
                    <a:pt x="2113092" y="1359748"/>
                    <a:pt x="2234864" y="1205420"/>
                  </a:cubicBezTo>
                  <a:cubicBezTo>
                    <a:pt x="2356636" y="1051093"/>
                    <a:pt x="2473489" y="824587"/>
                    <a:pt x="2411278" y="624110"/>
                  </a:cubicBezTo>
                  <a:cubicBezTo>
                    <a:pt x="2349067" y="423633"/>
                    <a:pt x="2314322" y="32821"/>
                    <a:pt x="1861595" y="2556"/>
                  </a:cubicBezTo>
                  <a:cubicBezTo>
                    <a:pt x="1408868" y="-27709"/>
                    <a:pt x="1429163" y="220565"/>
                    <a:pt x="1164600" y="236427"/>
                  </a:cubicBezTo>
                  <a:cubicBezTo>
                    <a:pt x="900037" y="252289"/>
                    <a:pt x="679832" y="-95959"/>
                    <a:pt x="274217" y="97731"/>
                  </a:cubicBezTo>
                  <a:close/>
                </a:path>
              </a:pathLst>
            </a:custGeom>
            <a:solidFill>
              <a:srgbClr val="9AE0FF"/>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pic>
          <p:nvPicPr>
            <p:cNvPr id="169" name="Picture 168" descr="A picture containing sitting, drawing, bus&#10;&#10;Description automatically generated">
              <a:extLst>
                <a:ext uri="{FF2B5EF4-FFF2-40B4-BE49-F238E27FC236}">
                  <a16:creationId xmlns:a16="http://schemas.microsoft.com/office/drawing/2014/main" id="{88847BC2-011B-704F-BA5D-307F5908876D}"/>
                </a:ext>
              </a:extLst>
            </p:cNvPr>
            <p:cNvPicPr>
              <a:picLocks noChangeAspect="1"/>
            </p:cNvPicPr>
            <p:nvPr/>
          </p:nvPicPr>
          <p:blipFill>
            <a:blip r:embed="rId6"/>
            <a:stretch>
              <a:fillRect/>
            </a:stretch>
          </p:blipFill>
          <p:spPr>
            <a:xfrm>
              <a:off x="1077902" y="2080593"/>
              <a:ext cx="553011" cy="312708"/>
            </a:xfrm>
            <a:prstGeom prst="rect">
              <a:avLst/>
            </a:prstGeom>
          </p:spPr>
        </p:pic>
        <p:pic>
          <p:nvPicPr>
            <p:cNvPr id="172" name="Picture 58" descr="BS00768_[1]">
              <a:extLst>
                <a:ext uri="{FF2B5EF4-FFF2-40B4-BE49-F238E27FC236}">
                  <a16:creationId xmlns:a16="http://schemas.microsoft.com/office/drawing/2014/main" id="{ECFC955E-208D-AB44-B334-5EB5224276C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flipV="1">
              <a:off x="2076729" y="2400439"/>
              <a:ext cx="400050" cy="206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73" name="Picture 58" descr="BS00768_[1]">
              <a:extLst>
                <a:ext uri="{FF2B5EF4-FFF2-40B4-BE49-F238E27FC236}">
                  <a16:creationId xmlns:a16="http://schemas.microsoft.com/office/drawing/2014/main" id="{D861578C-DABB-8C4F-9BF7-6D5965C9CEE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flipV="1">
              <a:off x="2070103" y="1876978"/>
              <a:ext cx="400050" cy="206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74" name="Picture 58" descr="BS00768_[1]">
              <a:extLst>
                <a:ext uri="{FF2B5EF4-FFF2-40B4-BE49-F238E27FC236}">
                  <a16:creationId xmlns:a16="http://schemas.microsoft.com/office/drawing/2014/main" id="{4C97C615-480A-4C40-9D81-330A1AEFB87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flipV="1">
              <a:off x="8941355" y="2055883"/>
              <a:ext cx="400050" cy="206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78" name="Group 77">
              <a:extLst>
                <a:ext uri="{FF2B5EF4-FFF2-40B4-BE49-F238E27FC236}">
                  <a16:creationId xmlns:a16="http://schemas.microsoft.com/office/drawing/2014/main" id="{6F7C864F-5B98-0E48-AC8D-5625723DBE60}"/>
                </a:ext>
              </a:extLst>
            </p:cNvPr>
            <p:cNvGrpSpPr/>
            <p:nvPr/>
          </p:nvGrpSpPr>
          <p:grpSpPr>
            <a:xfrm>
              <a:off x="2422862" y="2292629"/>
              <a:ext cx="864303" cy="490954"/>
              <a:chOff x="2769704" y="6255026"/>
              <a:chExt cx="864303" cy="490954"/>
            </a:xfrm>
          </p:grpSpPr>
          <p:sp>
            <p:nvSpPr>
              <p:cNvPr id="83" name="TextBox 82">
                <a:extLst>
                  <a:ext uri="{FF2B5EF4-FFF2-40B4-BE49-F238E27FC236}">
                    <a16:creationId xmlns:a16="http://schemas.microsoft.com/office/drawing/2014/main" id="{64A755B1-3141-934D-AED6-C119F0D73146}"/>
                  </a:ext>
                </a:extLst>
              </p:cNvPr>
              <p:cNvSpPr txBox="1"/>
              <p:nvPr/>
            </p:nvSpPr>
            <p:spPr>
              <a:xfrm>
                <a:off x="2769704" y="6255026"/>
                <a:ext cx="317716" cy="400110"/>
              </a:xfrm>
              <a:prstGeom prst="rect">
                <a:avLst/>
              </a:prstGeom>
              <a:noFill/>
            </p:spPr>
            <p:txBody>
              <a:bodyPr wrap="none" rtlCol="0">
                <a:spAutoFit/>
              </a:bodyPr>
              <a:lstStyle/>
              <a:p>
                <a:r>
                  <a:rPr lang="en-US" sz="2000" dirty="0"/>
                  <a:t>K</a:t>
                </a:r>
              </a:p>
            </p:txBody>
          </p:sp>
          <p:sp>
            <p:nvSpPr>
              <p:cNvPr id="84" name="TextBox 83">
                <a:extLst>
                  <a:ext uri="{FF2B5EF4-FFF2-40B4-BE49-F238E27FC236}">
                    <a16:creationId xmlns:a16="http://schemas.microsoft.com/office/drawing/2014/main" id="{BB87A8C8-866F-0144-BFD5-7D6E06766498}"/>
                  </a:ext>
                </a:extLst>
              </p:cNvPr>
              <p:cNvSpPr txBox="1"/>
              <p:nvPr/>
            </p:nvSpPr>
            <p:spPr>
              <a:xfrm>
                <a:off x="2895600" y="6407426"/>
                <a:ext cx="738407" cy="338554"/>
              </a:xfrm>
              <a:prstGeom prst="rect">
                <a:avLst/>
              </a:prstGeom>
              <a:noFill/>
            </p:spPr>
            <p:txBody>
              <a:bodyPr wrap="none" rtlCol="0">
                <a:spAutoFit/>
              </a:bodyPr>
              <a:lstStyle/>
              <a:p>
                <a:r>
                  <a:rPr lang="en-US" sz="1600" dirty="0"/>
                  <a:t>HSS-M</a:t>
                </a:r>
              </a:p>
            </p:txBody>
          </p:sp>
        </p:grpSp>
        <p:grpSp>
          <p:nvGrpSpPr>
            <p:cNvPr id="85" name="Group 84">
              <a:extLst>
                <a:ext uri="{FF2B5EF4-FFF2-40B4-BE49-F238E27FC236}">
                  <a16:creationId xmlns:a16="http://schemas.microsoft.com/office/drawing/2014/main" id="{BBF2BAF8-71A6-3E49-BBC7-2203BC5CDE40}"/>
                </a:ext>
              </a:extLst>
            </p:cNvPr>
            <p:cNvGrpSpPr/>
            <p:nvPr/>
          </p:nvGrpSpPr>
          <p:grpSpPr>
            <a:xfrm>
              <a:off x="2378766" y="1653979"/>
              <a:ext cx="753697" cy="490954"/>
              <a:chOff x="2769704" y="6255026"/>
              <a:chExt cx="753697" cy="490954"/>
            </a:xfrm>
          </p:grpSpPr>
          <p:sp>
            <p:nvSpPr>
              <p:cNvPr id="86" name="TextBox 85">
                <a:extLst>
                  <a:ext uri="{FF2B5EF4-FFF2-40B4-BE49-F238E27FC236}">
                    <a16:creationId xmlns:a16="http://schemas.microsoft.com/office/drawing/2014/main" id="{CAFA31D9-2BBA-FF44-84A6-FEF8A9F7C496}"/>
                  </a:ext>
                </a:extLst>
              </p:cNvPr>
              <p:cNvSpPr txBox="1"/>
              <p:nvPr/>
            </p:nvSpPr>
            <p:spPr>
              <a:xfrm>
                <a:off x="2769704" y="6255026"/>
                <a:ext cx="317716" cy="400110"/>
              </a:xfrm>
              <a:prstGeom prst="rect">
                <a:avLst/>
              </a:prstGeom>
              <a:noFill/>
            </p:spPr>
            <p:txBody>
              <a:bodyPr wrap="none" rtlCol="0">
                <a:spAutoFit/>
              </a:bodyPr>
              <a:lstStyle/>
              <a:p>
                <a:r>
                  <a:rPr lang="en-US" sz="2000" dirty="0"/>
                  <a:t>K</a:t>
                </a:r>
              </a:p>
            </p:txBody>
          </p:sp>
          <p:sp>
            <p:nvSpPr>
              <p:cNvPr id="87" name="TextBox 86">
                <a:extLst>
                  <a:ext uri="{FF2B5EF4-FFF2-40B4-BE49-F238E27FC236}">
                    <a16:creationId xmlns:a16="http://schemas.microsoft.com/office/drawing/2014/main" id="{46174C66-F1BC-824B-853A-7498B26A1B94}"/>
                  </a:ext>
                </a:extLst>
              </p:cNvPr>
              <p:cNvSpPr txBox="1"/>
              <p:nvPr/>
            </p:nvSpPr>
            <p:spPr>
              <a:xfrm>
                <a:off x="2895600" y="6407426"/>
                <a:ext cx="627801" cy="338554"/>
              </a:xfrm>
              <a:prstGeom prst="rect">
                <a:avLst/>
              </a:prstGeom>
              <a:noFill/>
            </p:spPr>
            <p:txBody>
              <a:bodyPr wrap="none" rtlCol="0">
                <a:spAutoFit/>
              </a:bodyPr>
              <a:lstStyle/>
              <a:p>
                <a:r>
                  <a:rPr lang="en-US" sz="1600" dirty="0"/>
                  <a:t>BS-M</a:t>
                </a:r>
              </a:p>
            </p:txBody>
          </p:sp>
        </p:grpSp>
        <p:grpSp>
          <p:nvGrpSpPr>
            <p:cNvPr id="88" name="Group 87">
              <a:extLst>
                <a:ext uri="{FF2B5EF4-FFF2-40B4-BE49-F238E27FC236}">
                  <a16:creationId xmlns:a16="http://schemas.microsoft.com/office/drawing/2014/main" id="{92A27D11-0D8D-874B-B468-6EE9D0A8901C}"/>
                </a:ext>
              </a:extLst>
            </p:cNvPr>
            <p:cNvGrpSpPr/>
            <p:nvPr/>
          </p:nvGrpSpPr>
          <p:grpSpPr>
            <a:xfrm>
              <a:off x="9322903" y="1932274"/>
              <a:ext cx="959609" cy="521732"/>
              <a:chOff x="2769704" y="6255026"/>
              <a:chExt cx="959609" cy="521732"/>
            </a:xfrm>
          </p:grpSpPr>
          <p:sp>
            <p:nvSpPr>
              <p:cNvPr id="89" name="TextBox 88">
                <a:extLst>
                  <a:ext uri="{FF2B5EF4-FFF2-40B4-BE49-F238E27FC236}">
                    <a16:creationId xmlns:a16="http://schemas.microsoft.com/office/drawing/2014/main" id="{6B9E43C1-F3ED-FD45-9F90-EBB0442DD279}"/>
                  </a:ext>
                </a:extLst>
              </p:cNvPr>
              <p:cNvSpPr txBox="1"/>
              <p:nvPr/>
            </p:nvSpPr>
            <p:spPr>
              <a:xfrm>
                <a:off x="2769704" y="6255026"/>
                <a:ext cx="317716" cy="400110"/>
              </a:xfrm>
              <a:prstGeom prst="rect">
                <a:avLst/>
              </a:prstGeom>
              <a:noFill/>
            </p:spPr>
            <p:txBody>
              <a:bodyPr wrap="none" rtlCol="0">
                <a:spAutoFit/>
              </a:bodyPr>
              <a:lstStyle/>
              <a:p>
                <a:r>
                  <a:rPr lang="en-US" sz="2000" dirty="0"/>
                  <a:t>K</a:t>
                </a:r>
              </a:p>
            </p:txBody>
          </p:sp>
          <p:sp>
            <p:nvSpPr>
              <p:cNvPr id="90" name="TextBox 89">
                <a:extLst>
                  <a:ext uri="{FF2B5EF4-FFF2-40B4-BE49-F238E27FC236}">
                    <a16:creationId xmlns:a16="http://schemas.microsoft.com/office/drawing/2014/main" id="{3FB1FB31-AE16-EC4A-8234-8998948ED941}"/>
                  </a:ext>
                </a:extLst>
              </p:cNvPr>
              <p:cNvSpPr txBox="1"/>
              <p:nvPr/>
            </p:nvSpPr>
            <p:spPr>
              <a:xfrm>
                <a:off x="2922104" y="6407426"/>
                <a:ext cx="807209" cy="369332"/>
              </a:xfrm>
              <a:prstGeom prst="rect">
                <a:avLst/>
              </a:prstGeom>
              <a:noFill/>
            </p:spPr>
            <p:txBody>
              <a:bodyPr wrap="none" rtlCol="0">
                <a:spAutoFit/>
              </a:bodyPr>
              <a:lstStyle/>
              <a:p>
                <a:r>
                  <a:rPr lang="en-US" dirty="0"/>
                  <a:t>HSS-M</a:t>
                </a:r>
              </a:p>
            </p:txBody>
          </p:sp>
        </p:grpSp>
        <p:grpSp>
          <p:nvGrpSpPr>
            <p:cNvPr id="204" name="Group 203">
              <a:extLst>
                <a:ext uri="{FF2B5EF4-FFF2-40B4-BE49-F238E27FC236}">
                  <a16:creationId xmlns:a16="http://schemas.microsoft.com/office/drawing/2014/main" id="{758B06F0-85FB-704A-A49D-3F26F4DF86DC}"/>
                </a:ext>
              </a:extLst>
            </p:cNvPr>
            <p:cNvGrpSpPr/>
            <p:nvPr/>
          </p:nvGrpSpPr>
          <p:grpSpPr>
            <a:xfrm>
              <a:off x="3737113" y="1507911"/>
              <a:ext cx="411911" cy="767924"/>
              <a:chOff x="6476205" y="1307523"/>
              <a:chExt cx="466245" cy="924931"/>
            </a:xfrm>
          </p:grpSpPr>
          <p:grpSp>
            <p:nvGrpSpPr>
              <p:cNvPr id="205" name="Group 817">
                <a:extLst>
                  <a:ext uri="{FF2B5EF4-FFF2-40B4-BE49-F238E27FC236}">
                    <a16:creationId xmlns:a16="http://schemas.microsoft.com/office/drawing/2014/main" id="{B7F0E73D-820A-514D-8E17-9FE52238A246}"/>
                  </a:ext>
                </a:extLst>
              </p:cNvPr>
              <p:cNvGrpSpPr>
                <a:grpSpLocks/>
              </p:cNvGrpSpPr>
              <p:nvPr/>
            </p:nvGrpSpPr>
            <p:grpSpPr bwMode="auto">
              <a:xfrm>
                <a:off x="6476205" y="1307523"/>
                <a:ext cx="466245" cy="405864"/>
                <a:chOff x="2920" y="1445"/>
                <a:chExt cx="326" cy="299"/>
              </a:xfrm>
            </p:grpSpPr>
            <p:sp>
              <p:nvSpPr>
                <p:cNvPr id="222" name="Oval 818">
                  <a:extLst>
                    <a:ext uri="{FF2B5EF4-FFF2-40B4-BE49-F238E27FC236}">
                      <a16:creationId xmlns:a16="http://schemas.microsoft.com/office/drawing/2014/main" id="{F85CF30D-1FDB-0C48-A060-2722D7BC33E4}"/>
                    </a:ext>
                  </a:extLst>
                </p:cNvPr>
                <p:cNvSpPr>
                  <a:spLocks noChangeArrowheads="1"/>
                </p:cNvSpPr>
                <p:nvPr/>
              </p:nvSpPr>
              <p:spPr bwMode="auto">
                <a:xfrm>
                  <a:off x="2920" y="1445"/>
                  <a:ext cx="326" cy="289"/>
                </a:xfrm>
                <a:prstGeom prst="ellipse">
                  <a:avLst/>
                </a:prstGeom>
                <a:noFill/>
                <a:ln w="12700">
                  <a:solidFill>
                    <a:srgbClr val="011199"/>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223" name="Group 819">
                  <a:extLst>
                    <a:ext uri="{FF2B5EF4-FFF2-40B4-BE49-F238E27FC236}">
                      <a16:creationId xmlns:a16="http://schemas.microsoft.com/office/drawing/2014/main" id="{E8F0F851-F173-BC45-89CE-2112EC0B8052}"/>
                    </a:ext>
                  </a:extLst>
                </p:cNvPr>
                <p:cNvGrpSpPr>
                  <a:grpSpLocks/>
                </p:cNvGrpSpPr>
                <p:nvPr/>
              </p:nvGrpSpPr>
              <p:grpSpPr bwMode="auto">
                <a:xfrm>
                  <a:off x="2949" y="1476"/>
                  <a:ext cx="265" cy="228"/>
                  <a:chOff x="2949" y="1476"/>
                  <a:chExt cx="265" cy="228"/>
                </a:xfrm>
              </p:grpSpPr>
              <p:sp>
                <p:nvSpPr>
                  <p:cNvPr id="225" name="Oval 820">
                    <a:extLst>
                      <a:ext uri="{FF2B5EF4-FFF2-40B4-BE49-F238E27FC236}">
                        <a16:creationId xmlns:a16="http://schemas.microsoft.com/office/drawing/2014/main" id="{6051AF81-0E8A-B845-9836-D54E8C39B2FB}"/>
                      </a:ext>
                    </a:extLst>
                  </p:cNvPr>
                  <p:cNvSpPr>
                    <a:spLocks noChangeArrowheads="1"/>
                  </p:cNvSpPr>
                  <p:nvPr/>
                </p:nvSpPr>
                <p:spPr bwMode="auto">
                  <a:xfrm>
                    <a:off x="3030" y="1545"/>
                    <a:ext cx="107" cy="92"/>
                  </a:xfrm>
                  <a:prstGeom prst="ellipse">
                    <a:avLst/>
                  </a:prstGeom>
                  <a:noFill/>
                  <a:ln w="12700">
                    <a:solidFill>
                      <a:srgbClr val="011199"/>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26" name="Oval 821">
                    <a:extLst>
                      <a:ext uri="{FF2B5EF4-FFF2-40B4-BE49-F238E27FC236}">
                        <a16:creationId xmlns:a16="http://schemas.microsoft.com/office/drawing/2014/main" id="{AFAAEDF6-4CE6-FD40-94F3-397228D876A3}"/>
                      </a:ext>
                    </a:extLst>
                  </p:cNvPr>
                  <p:cNvSpPr>
                    <a:spLocks noChangeArrowheads="1"/>
                  </p:cNvSpPr>
                  <p:nvPr/>
                </p:nvSpPr>
                <p:spPr bwMode="auto">
                  <a:xfrm>
                    <a:off x="3006" y="1525"/>
                    <a:ext cx="154" cy="131"/>
                  </a:xfrm>
                  <a:prstGeom prst="ellipse">
                    <a:avLst/>
                  </a:prstGeom>
                  <a:noFill/>
                  <a:ln w="12700">
                    <a:solidFill>
                      <a:srgbClr val="011199"/>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27" name="Oval 822">
                    <a:extLst>
                      <a:ext uri="{FF2B5EF4-FFF2-40B4-BE49-F238E27FC236}">
                        <a16:creationId xmlns:a16="http://schemas.microsoft.com/office/drawing/2014/main" id="{3AF1C69A-38A2-0541-AE9B-CD60BDCFF4C3}"/>
                      </a:ext>
                    </a:extLst>
                  </p:cNvPr>
                  <p:cNvSpPr>
                    <a:spLocks noChangeArrowheads="1"/>
                  </p:cNvSpPr>
                  <p:nvPr/>
                </p:nvSpPr>
                <p:spPr bwMode="auto">
                  <a:xfrm>
                    <a:off x="2983" y="1501"/>
                    <a:ext cx="203" cy="179"/>
                  </a:xfrm>
                  <a:prstGeom prst="ellipse">
                    <a:avLst/>
                  </a:prstGeom>
                  <a:noFill/>
                  <a:ln w="12700">
                    <a:solidFill>
                      <a:srgbClr val="011199"/>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28" name="Oval 823">
                    <a:extLst>
                      <a:ext uri="{FF2B5EF4-FFF2-40B4-BE49-F238E27FC236}">
                        <a16:creationId xmlns:a16="http://schemas.microsoft.com/office/drawing/2014/main" id="{16EE5E33-DED6-8240-A6D4-C3D2F6BD391D}"/>
                      </a:ext>
                    </a:extLst>
                  </p:cNvPr>
                  <p:cNvSpPr>
                    <a:spLocks noChangeArrowheads="1"/>
                  </p:cNvSpPr>
                  <p:nvPr/>
                </p:nvSpPr>
                <p:spPr bwMode="auto">
                  <a:xfrm>
                    <a:off x="2949" y="1476"/>
                    <a:ext cx="265" cy="228"/>
                  </a:xfrm>
                  <a:prstGeom prst="ellipse">
                    <a:avLst/>
                  </a:prstGeom>
                  <a:noFill/>
                  <a:ln w="12700">
                    <a:solidFill>
                      <a:srgbClr val="011199"/>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sp>
              <p:nvSpPr>
                <p:cNvPr id="224" name="Freeform 825">
                  <a:extLst>
                    <a:ext uri="{FF2B5EF4-FFF2-40B4-BE49-F238E27FC236}">
                      <a16:creationId xmlns:a16="http://schemas.microsoft.com/office/drawing/2014/main" id="{BF618B16-90BD-CF4C-8AEE-EAEBDE1ADA19}"/>
                    </a:ext>
                  </a:extLst>
                </p:cNvPr>
                <p:cNvSpPr>
                  <a:spLocks/>
                </p:cNvSpPr>
                <p:nvPr/>
              </p:nvSpPr>
              <p:spPr bwMode="auto">
                <a:xfrm>
                  <a:off x="2995" y="1615"/>
                  <a:ext cx="178" cy="129"/>
                </a:xfrm>
                <a:custGeom>
                  <a:avLst/>
                  <a:gdLst>
                    <a:gd name="T0" fmla="*/ 0 w 1180"/>
                    <a:gd name="T1" fmla="*/ 0 h 956"/>
                    <a:gd name="T2" fmla="*/ 0 w 1180"/>
                    <a:gd name="T3" fmla="*/ 0 h 956"/>
                    <a:gd name="T4" fmla="*/ 0 w 1180"/>
                    <a:gd name="T5" fmla="*/ 0 h 956"/>
                    <a:gd name="T6" fmla="*/ 0 w 1180"/>
                    <a:gd name="T7" fmla="*/ 0 h 956"/>
                    <a:gd name="T8" fmla="*/ 0 w 1180"/>
                    <a:gd name="T9" fmla="*/ 0 h 956"/>
                    <a:gd name="T10" fmla="*/ 0 w 1180"/>
                    <a:gd name="T11" fmla="*/ 0 h 956"/>
                    <a:gd name="T12" fmla="*/ 0 w 1180"/>
                    <a:gd name="T13" fmla="*/ 0 h 956"/>
                    <a:gd name="T14" fmla="*/ 0 w 1180"/>
                    <a:gd name="T15" fmla="*/ 0 h 956"/>
                    <a:gd name="T16" fmla="*/ 0 w 1180"/>
                    <a:gd name="T17" fmla="*/ 0 h 956"/>
                    <a:gd name="T18" fmla="*/ 0 w 1180"/>
                    <a:gd name="T19" fmla="*/ 0 h 9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80" h="956">
                      <a:moveTo>
                        <a:pt x="499" y="7"/>
                      </a:moveTo>
                      <a:lnTo>
                        <a:pt x="0" y="780"/>
                      </a:lnTo>
                      <a:lnTo>
                        <a:pt x="134" y="885"/>
                      </a:lnTo>
                      <a:lnTo>
                        <a:pt x="366" y="920"/>
                      </a:lnTo>
                      <a:lnTo>
                        <a:pt x="534" y="956"/>
                      </a:lnTo>
                      <a:lnTo>
                        <a:pt x="829" y="949"/>
                      </a:lnTo>
                      <a:lnTo>
                        <a:pt x="1096" y="850"/>
                      </a:lnTo>
                      <a:lnTo>
                        <a:pt x="1180" y="801"/>
                      </a:lnTo>
                      <a:lnTo>
                        <a:pt x="668" y="0"/>
                      </a:lnTo>
                      <a:lnTo>
                        <a:pt x="499" y="7"/>
                      </a:lnTo>
                      <a:close/>
                    </a:path>
                  </a:pathLst>
                </a:custGeom>
                <a:solidFill>
                  <a:srgbClr val="9CE0FA"/>
                </a:solidFill>
                <a:ln w="19050" cmpd="sng">
                  <a:no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grpSp>
          <p:grpSp>
            <p:nvGrpSpPr>
              <p:cNvPr id="206" name="Group 398">
                <a:extLst>
                  <a:ext uri="{FF2B5EF4-FFF2-40B4-BE49-F238E27FC236}">
                    <a16:creationId xmlns:a16="http://schemas.microsoft.com/office/drawing/2014/main" id="{FDAD27AE-7A5A-B748-BEC5-BD139E4DF5A7}"/>
                  </a:ext>
                </a:extLst>
              </p:cNvPr>
              <p:cNvGrpSpPr>
                <a:grpSpLocks/>
              </p:cNvGrpSpPr>
              <p:nvPr/>
            </p:nvGrpSpPr>
            <p:grpSpPr bwMode="auto">
              <a:xfrm>
                <a:off x="6527789" y="1518577"/>
                <a:ext cx="375668" cy="713877"/>
                <a:chOff x="3130" y="3288"/>
                <a:chExt cx="410" cy="742"/>
              </a:xfrm>
            </p:grpSpPr>
            <p:sp>
              <p:nvSpPr>
                <p:cNvPr id="207" name="Line 270">
                  <a:extLst>
                    <a:ext uri="{FF2B5EF4-FFF2-40B4-BE49-F238E27FC236}">
                      <a16:creationId xmlns:a16="http://schemas.microsoft.com/office/drawing/2014/main" id="{A9339FC0-7A43-8D44-9608-4154F9D34F11}"/>
                    </a:ext>
                  </a:extLst>
                </p:cNvPr>
                <p:cNvSpPr>
                  <a:spLocks noChangeShapeType="1"/>
                </p:cNvSpPr>
                <p:nvPr/>
              </p:nvSpPr>
              <p:spPr bwMode="auto">
                <a:xfrm flipH="1">
                  <a:off x="3130" y="3288"/>
                  <a:ext cx="205" cy="672"/>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08" name="Line 271">
                  <a:extLst>
                    <a:ext uri="{FF2B5EF4-FFF2-40B4-BE49-F238E27FC236}">
                      <a16:creationId xmlns:a16="http://schemas.microsoft.com/office/drawing/2014/main" id="{208A9892-D7FA-8A45-B080-040D3D8AD87F}"/>
                    </a:ext>
                  </a:extLst>
                </p:cNvPr>
                <p:cNvSpPr>
                  <a:spLocks noChangeShapeType="1"/>
                </p:cNvSpPr>
                <p:nvPr/>
              </p:nvSpPr>
              <p:spPr bwMode="auto">
                <a:xfrm>
                  <a:off x="3335" y="3288"/>
                  <a:ext cx="205" cy="669"/>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09" name="Line 272">
                  <a:extLst>
                    <a:ext uri="{FF2B5EF4-FFF2-40B4-BE49-F238E27FC236}">
                      <a16:creationId xmlns:a16="http://schemas.microsoft.com/office/drawing/2014/main" id="{9AD04F8F-2995-AE4F-B3C5-B39CDF31DFF7}"/>
                    </a:ext>
                  </a:extLst>
                </p:cNvPr>
                <p:cNvSpPr>
                  <a:spLocks noChangeShapeType="1"/>
                </p:cNvSpPr>
                <p:nvPr/>
              </p:nvSpPr>
              <p:spPr bwMode="auto">
                <a:xfrm>
                  <a:off x="3130" y="3957"/>
                  <a:ext cx="205" cy="73"/>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10" name="Line 273">
                  <a:extLst>
                    <a:ext uri="{FF2B5EF4-FFF2-40B4-BE49-F238E27FC236}">
                      <a16:creationId xmlns:a16="http://schemas.microsoft.com/office/drawing/2014/main" id="{78F648E7-7A9B-1849-B54F-9668089ED795}"/>
                    </a:ext>
                  </a:extLst>
                </p:cNvPr>
                <p:cNvSpPr>
                  <a:spLocks noChangeShapeType="1"/>
                </p:cNvSpPr>
                <p:nvPr/>
              </p:nvSpPr>
              <p:spPr bwMode="auto">
                <a:xfrm flipH="1">
                  <a:off x="3335" y="3957"/>
                  <a:ext cx="205" cy="73"/>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11" name="Line 274">
                  <a:extLst>
                    <a:ext uri="{FF2B5EF4-FFF2-40B4-BE49-F238E27FC236}">
                      <a16:creationId xmlns:a16="http://schemas.microsoft.com/office/drawing/2014/main" id="{71065896-CA3E-5D40-8054-5C73F7A92E9E}"/>
                    </a:ext>
                  </a:extLst>
                </p:cNvPr>
                <p:cNvSpPr>
                  <a:spLocks noChangeShapeType="1"/>
                </p:cNvSpPr>
                <p:nvPr/>
              </p:nvSpPr>
              <p:spPr bwMode="auto">
                <a:xfrm>
                  <a:off x="3335" y="3303"/>
                  <a:ext cx="0" cy="727"/>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12" name="Line 275">
                  <a:extLst>
                    <a:ext uri="{FF2B5EF4-FFF2-40B4-BE49-F238E27FC236}">
                      <a16:creationId xmlns:a16="http://schemas.microsoft.com/office/drawing/2014/main" id="{CB3896C4-13D6-F247-A659-F1268F6E78DD}"/>
                    </a:ext>
                  </a:extLst>
                </p:cNvPr>
                <p:cNvSpPr>
                  <a:spLocks noChangeShapeType="1"/>
                </p:cNvSpPr>
                <p:nvPr/>
              </p:nvSpPr>
              <p:spPr bwMode="auto">
                <a:xfrm flipV="1">
                  <a:off x="3130" y="3888"/>
                  <a:ext cx="205" cy="72"/>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13" name="Line 276">
                  <a:extLst>
                    <a:ext uri="{FF2B5EF4-FFF2-40B4-BE49-F238E27FC236}">
                      <a16:creationId xmlns:a16="http://schemas.microsoft.com/office/drawing/2014/main" id="{6DC79789-78F3-904C-9385-0709572D828E}"/>
                    </a:ext>
                  </a:extLst>
                </p:cNvPr>
                <p:cNvSpPr>
                  <a:spLocks noChangeShapeType="1"/>
                </p:cNvSpPr>
                <p:nvPr/>
              </p:nvSpPr>
              <p:spPr bwMode="auto">
                <a:xfrm flipH="1" flipV="1">
                  <a:off x="3335" y="3888"/>
                  <a:ext cx="205" cy="69"/>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14" name="Line 277">
                  <a:extLst>
                    <a:ext uri="{FF2B5EF4-FFF2-40B4-BE49-F238E27FC236}">
                      <a16:creationId xmlns:a16="http://schemas.microsoft.com/office/drawing/2014/main" id="{C1DDAD99-595C-8B4D-960F-D46B454A96FA}"/>
                    </a:ext>
                  </a:extLst>
                </p:cNvPr>
                <p:cNvSpPr>
                  <a:spLocks noChangeShapeType="1"/>
                </p:cNvSpPr>
                <p:nvPr/>
              </p:nvSpPr>
              <p:spPr bwMode="auto">
                <a:xfrm>
                  <a:off x="3217" y="3668"/>
                  <a:ext cx="118" cy="55"/>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15" name="Line 278">
                  <a:extLst>
                    <a:ext uri="{FF2B5EF4-FFF2-40B4-BE49-F238E27FC236}">
                      <a16:creationId xmlns:a16="http://schemas.microsoft.com/office/drawing/2014/main" id="{A4C08AA4-9561-3645-B734-9B273BFC94EA}"/>
                    </a:ext>
                  </a:extLst>
                </p:cNvPr>
                <p:cNvSpPr>
                  <a:spLocks noChangeShapeType="1"/>
                </p:cNvSpPr>
                <p:nvPr/>
              </p:nvSpPr>
              <p:spPr bwMode="auto">
                <a:xfrm flipV="1">
                  <a:off x="3335" y="3668"/>
                  <a:ext cx="124" cy="55"/>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16" name="Line 279">
                  <a:extLst>
                    <a:ext uri="{FF2B5EF4-FFF2-40B4-BE49-F238E27FC236}">
                      <a16:creationId xmlns:a16="http://schemas.microsoft.com/office/drawing/2014/main" id="{16501CAA-EBB5-3F43-A8A9-D4909BABE5D6}"/>
                    </a:ext>
                  </a:extLst>
                </p:cNvPr>
                <p:cNvSpPr>
                  <a:spLocks noChangeShapeType="1"/>
                </p:cNvSpPr>
                <p:nvPr/>
              </p:nvSpPr>
              <p:spPr bwMode="auto">
                <a:xfrm>
                  <a:off x="3178" y="3766"/>
                  <a:ext cx="152" cy="75"/>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17" name="Line 280">
                  <a:extLst>
                    <a:ext uri="{FF2B5EF4-FFF2-40B4-BE49-F238E27FC236}">
                      <a16:creationId xmlns:a16="http://schemas.microsoft.com/office/drawing/2014/main" id="{67972A95-C8FF-FB4E-8CF3-731F45CB5725}"/>
                    </a:ext>
                  </a:extLst>
                </p:cNvPr>
                <p:cNvSpPr>
                  <a:spLocks noChangeShapeType="1"/>
                </p:cNvSpPr>
                <p:nvPr/>
              </p:nvSpPr>
              <p:spPr bwMode="auto">
                <a:xfrm flipV="1">
                  <a:off x="3335" y="3781"/>
                  <a:ext cx="153" cy="66"/>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18" name="Line 281">
                  <a:extLst>
                    <a:ext uri="{FF2B5EF4-FFF2-40B4-BE49-F238E27FC236}">
                      <a16:creationId xmlns:a16="http://schemas.microsoft.com/office/drawing/2014/main" id="{56AD24D4-EA63-CE4F-BC38-EC640614E78E}"/>
                    </a:ext>
                  </a:extLst>
                </p:cNvPr>
                <p:cNvSpPr>
                  <a:spLocks noChangeShapeType="1"/>
                </p:cNvSpPr>
                <p:nvPr/>
              </p:nvSpPr>
              <p:spPr bwMode="auto">
                <a:xfrm flipV="1">
                  <a:off x="3335" y="3567"/>
                  <a:ext cx="78" cy="27"/>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19" name="Line 282">
                  <a:extLst>
                    <a:ext uri="{FF2B5EF4-FFF2-40B4-BE49-F238E27FC236}">
                      <a16:creationId xmlns:a16="http://schemas.microsoft.com/office/drawing/2014/main" id="{501574E6-7A4A-844B-B0E4-004DB42A39E2}"/>
                    </a:ext>
                  </a:extLst>
                </p:cNvPr>
                <p:cNvSpPr>
                  <a:spLocks noChangeShapeType="1"/>
                </p:cNvSpPr>
                <p:nvPr/>
              </p:nvSpPr>
              <p:spPr bwMode="auto">
                <a:xfrm flipV="1">
                  <a:off x="3335" y="3428"/>
                  <a:ext cx="49" cy="21"/>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20" name="Line 283">
                  <a:extLst>
                    <a:ext uri="{FF2B5EF4-FFF2-40B4-BE49-F238E27FC236}">
                      <a16:creationId xmlns:a16="http://schemas.microsoft.com/office/drawing/2014/main" id="{69728976-9371-3544-AEF2-28086F470481}"/>
                    </a:ext>
                  </a:extLst>
                </p:cNvPr>
                <p:cNvSpPr>
                  <a:spLocks noChangeShapeType="1"/>
                </p:cNvSpPr>
                <p:nvPr/>
              </p:nvSpPr>
              <p:spPr bwMode="auto">
                <a:xfrm>
                  <a:off x="3247" y="3558"/>
                  <a:ext cx="95" cy="36"/>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21" name="Line 284">
                  <a:extLst>
                    <a:ext uri="{FF2B5EF4-FFF2-40B4-BE49-F238E27FC236}">
                      <a16:creationId xmlns:a16="http://schemas.microsoft.com/office/drawing/2014/main" id="{98F81385-6F62-8B47-8711-29CCAE3D098C}"/>
                    </a:ext>
                  </a:extLst>
                </p:cNvPr>
                <p:cNvSpPr>
                  <a:spLocks noChangeShapeType="1"/>
                </p:cNvSpPr>
                <p:nvPr/>
              </p:nvSpPr>
              <p:spPr bwMode="auto">
                <a:xfrm>
                  <a:off x="3289" y="3422"/>
                  <a:ext cx="55" cy="36"/>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grpSp>
        <p:grpSp>
          <p:nvGrpSpPr>
            <p:cNvPr id="230" name="Group 229">
              <a:extLst>
                <a:ext uri="{FF2B5EF4-FFF2-40B4-BE49-F238E27FC236}">
                  <a16:creationId xmlns:a16="http://schemas.microsoft.com/office/drawing/2014/main" id="{823FA48E-A599-EC41-AF0D-E479E6B7C928}"/>
                </a:ext>
              </a:extLst>
            </p:cNvPr>
            <p:cNvGrpSpPr/>
            <p:nvPr/>
          </p:nvGrpSpPr>
          <p:grpSpPr>
            <a:xfrm>
              <a:off x="3893635" y="2162351"/>
              <a:ext cx="677748" cy="346462"/>
              <a:chOff x="1503784" y="3006600"/>
              <a:chExt cx="1771786" cy="957087"/>
            </a:xfrm>
          </p:grpSpPr>
          <p:grpSp>
            <p:nvGrpSpPr>
              <p:cNvPr id="231" name="Group 230">
                <a:extLst>
                  <a:ext uri="{FF2B5EF4-FFF2-40B4-BE49-F238E27FC236}">
                    <a16:creationId xmlns:a16="http://schemas.microsoft.com/office/drawing/2014/main" id="{ABB27E9B-B338-464F-9CF4-3A69205991FF}"/>
                  </a:ext>
                </a:extLst>
              </p:cNvPr>
              <p:cNvGrpSpPr/>
              <p:nvPr/>
            </p:nvGrpSpPr>
            <p:grpSpPr>
              <a:xfrm>
                <a:off x="1503784" y="3006600"/>
                <a:ext cx="1771786" cy="957087"/>
                <a:chOff x="1465684" y="2997075"/>
                <a:chExt cx="1771786" cy="957087"/>
              </a:xfrm>
            </p:grpSpPr>
            <p:sp>
              <p:nvSpPr>
                <p:cNvPr id="252" name="Freeform 251">
                  <a:extLst>
                    <a:ext uri="{FF2B5EF4-FFF2-40B4-BE49-F238E27FC236}">
                      <a16:creationId xmlns:a16="http://schemas.microsoft.com/office/drawing/2014/main" id="{11148476-89B8-5647-A7D4-44E2166E4C90}"/>
                    </a:ext>
                  </a:extLst>
                </p:cNvPr>
                <p:cNvSpPr/>
                <p:nvPr/>
              </p:nvSpPr>
              <p:spPr>
                <a:xfrm>
                  <a:off x="1465684" y="3328365"/>
                  <a:ext cx="1771786" cy="625797"/>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53" name="Oval 252">
                  <a:extLst>
                    <a:ext uri="{FF2B5EF4-FFF2-40B4-BE49-F238E27FC236}">
                      <a16:creationId xmlns:a16="http://schemas.microsoft.com/office/drawing/2014/main" id="{899D95D5-9B05-3446-9ADA-70F4A44C3734}"/>
                    </a:ext>
                  </a:extLst>
                </p:cNvPr>
                <p:cNvSpPr/>
                <p:nvPr/>
              </p:nvSpPr>
              <p:spPr>
                <a:xfrm>
                  <a:off x="1466704" y="2997075"/>
                  <a:ext cx="1769640" cy="619577"/>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grpSp>
            <p:nvGrpSpPr>
              <p:cNvPr id="232" name="Group 231">
                <a:extLst>
                  <a:ext uri="{FF2B5EF4-FFF2-40B4-BE49-F238E27FC236}">
                    <a16:creationId xmlns:a16="http://schemas.microsoft.com/office/drawing/2014/main" id="{9E2363AF-7A0E-CD44-A329-3A6F0C8E1102}"/>
                  </a:ext>
                </a:extLst>
              </p:cNvPr>
              <p:cNvGrpSpPr/>
              <p:nvPr/>
            </p:nvGrpSpPr>
            <p:grpSpPr>
              <a:xfrm>
                <a:off x="1977616" y="3038475"/>
                <a:ext cx="768409" cy="553944"/>
                <a:chOff x="1968091" y="3022600"/>
                <a:chExt cx="768409" cy="553944"/>
              </a:xfrm>
            </p:grpSpPr>
            <p:grpSp>
              <p:nvGrpSpPr>
                <p:cNvPr id="233" name="Group 232">
                  <a:extLst>
                    <a:ext uri="{FF2B5EF4-FFF2-40B4-BE49-F238E27FC236}">
                      <a16:creationId xmlns:a16="http://schemas.microsoft.com/office/drawing/2014/main" id="{10C1EAAC-3CA4-EF4B-87EB-7B615B5EA28F}"/>
                    </a:ext>
                  </a:extLst>
                </p:cNvPr>
                <p:cNvGrpSpPr/>
                <p:nvPr/>
              </p:nvGrpSpPr>
              <p:grpSpPr>
                <a:xfrm>
                  <a:off x="2032000" y="3022600"/>
                  <a:ext cx="257175" cy="544419"/>
                  <a:chOff x="2441575" y="2479675"/>
                  <a:chExt cx="765175" cy="1028347"/>
                </a:xfrm>
              </p:grpSpPr>
              <p:sp>
                <p:nvSpPr>
                  <p:cNvPr id="250" name="Parallelogram 249">
                    <a:extLst>
                      <a:ext uri="{FF2B5EF4-FFF2-40B4-BE49-F238E27FC236}">
                        <a16:creationId xmlns:a16="http://schemas.microsoft.com/office/drawing/2014/main" id="{E67BDB30-C4E4-2A49-AC70-20886FB6CFDD}"/>
                      </a:ext>
                    </a:extLst>
                  </p:cNvPr>
                  <p:cNvSpPr/>
                  <p:nvPr/>
                </p:nvSpPr>
                <p:spPr>
                  <a:xfrm>
                    <a:off x="2441575" y="2479675"/>
                    <a:ext cx="765175" cy="1025525"/>
                  </a:xfrm>
                  <a:prstGeom prst="parallelogram">
                    <a:avLst>
                      <a:gd name="adj" fmla="val 62205"/>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1" name="Parallelogram 250">
                    <a:extLst>
                      <a:ext uri="{FF2B5EF4-FFF2-40B4-BE49-F238E27FC236}">
                        <a16:creationId xmlns:a16="http://schemas.microsoft.com/office/drawing/2014/main" id="{AD0ADA8E-9674-DD4B-A087-175E9FB30F7A}"/>
                      </a:ext>
                    </a:extLst>
                  </p:cNvPr>
                  <p:cNvSpPr/>
                  <p:nvPr/>
                </p:nvSpPr>
                <p:spPr>
                  <a:xfrm>
                    <a:off x="2571751" y="2558697"/>
                    <a:ext cx="603250" cy="949325"/>
                  </a:xfrm>
                  <a:prstGeom prst="parallelogram">
                    <a:avLst>
                      <a:gd name="adj" fmla="val 72206"/>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34" name="Group 233">
                  <a:extLst>
                    <a:ext uri="{FF2B5EF4-FFF2-40B4-BE49-F238E27FC236}">
                      <a16:creationId xmlns:a16="http://schemas.microsoft.com/office/drawing/2014/main" id="{CC5C19E4-780E-5245-8E32-42929176102E}"/>
                    </a:ext>
                  </a:extLst>
                </p:cNvPr>
                <p:cNvGrpSpPr/>
                <p:nvPr/>
              </p:nvGrpSpPr>
              <p:grpSpPr>
                <a:xfrm flipH="1">
                  <a:off x="2441575" y="3032125"/>
                  <a:ext cx="257175" cy="544419"/>
                  <a:chOff x="2441575" y="2479675"/>
                  <a:chExt cx="765175" cy="1028347"/>
                </a:xfrm>
              </p:grpSpPr>
              <p:sp>
                <p:nvSpPr>
                  <p:cNvPr id="248" name="Parallelogram 247">
                    <a:extLst>
                      <a:ext uri="{FF2B5EF4-FFF2-40B4-BE49-F238E27FC236}">
                        <a16:creationId xmlns:a16="http://schemas.microsoft.com/office/drawing/2014/main" id="{811438CE-1F38-8544-AC84-A67364768D20}"/>
                      </a:ext>
                    </a:extLst>
                  </p:cNvPr>
                  <p:cNvSpPr/>
                  <p:nvPr/>
                </p:nvSpPr>
                <p:spPr>
                  <a:xfrm>
                    <a:off x="2441575" y="2479675"/>
                    <a:ext cx="765175" cy="1025525"/>
                  </a:xfrm>
                  <a:prstGeom prst="parallelogram">
                    <a:avLst>
                      <a:gd name="adj" fmla="val 62205"/>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9" name="Parallelogram 248">
                    <a:extLst>
                      <a:ext uri="{FF2B5EF4-FFF2-40B4-BE49-F238E27FC236}">
                        <a16:creationId xmlns:a16="http://schemas.microsoft.com/office/drawing/2014/main" id="{EFA26388-B4C7-B446-9D10-1BFF73C0A95D}"/>
                      </a:ext>
                    </a:extLst>
                  </p:cNvPr>
                  <p:cNvSpPr/>
                  <p:nvPr/>
                </p:nvSpPr>
                <p:spPr>
                  <a:xfrm>
                    <a:off x="2571751" y="2558697"/>
                    <a:ext cx="603250" cy="949325"/>
                  </a:xfrm>
                  <a:prstGeom prst="parallelogram">
                    <a:avLst>
                      <a:gd name="adj" fmla="val 72206"/>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35" name="Parallelogram 234">
                  <a:extLst>
                    <a:ext uri="{FF2B5EF4-FFF2-40B4-BE49-F238E27FC236}">
                      <a16:creationId xmlns:a16="http://schemas.microsoft.com/office/drawing/2014/main" id="{43AE449B-B681-1F4C-B5F2-90D14CEDD39D}"/>
                    </a:ext>
                  </a:extLst>
                </p:cNvPr>
                <p:cNvSpPr/>
                <p:nvPr/>
              </p:nvSpPr>
              <p:spPr>
                <a:xfrm flipV="1">
                  <a:off x="2057400" y="3130550"/>
                  <a:ext cx="625475" cy="60324"/>
                </a:xfrm>
                <a:prstGeom prst="parallelogram">
                  <a:avLst>
                    <a:gd name="adj" fmla="val 30290"/>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6" name="Parallelogram 235">
                  <a:extLst>
                    <a:ext uri="{FF2B5EF4-FFF2-40B4-BE49-F238E27FC236}">
                      <a16:creationId xmlns:a16="http://schemas.microsoft.com/office/drawing/2014/main" id="{FCB17F41-249C-0D41-8742-B1C8AA3D15FE}"/>
                    </a:ext>
                  </a:extLst>
                </p:cNvPr>
                <p:cNvSpPr/>
                <p:nvPr/>
              </p:nvSpPr>
              <p:spPr>
                <a:xfrm rot="17056647">
                  <a:off x="2079626" y="3187701"/>
                  <a:ext cx="257175" cy="45719"/>
                </a:xfrm>
                <a:prstGeom prst="parallelogram">
                  <a:avLst>
                    <a:gd name="adj" fmla="val 30290"/>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7" name="Parallelogram 236">
                  <a:extLst>
                    <a:ext uri="{FF2B5EF4-FFF2-40B4-BE49-F238E27FC236}">
                      <a16:creationId xmlns:a16="http://schemas.microsoft.com/office/drawing/2014/main" id="{A979BAA2-F9BD-A94E-8A41-3943F53AF253}"/>
                    </a:ext>
                  </a:extLst>
                </p:cNvPr>
                <p:cNvSpPr/>
                <p:nvPr/>
              </p:nvSpPr>
              <p:spPr>
                <a:xfrm rot="17384936" flipV="1">
                  <a:off x="1990347" y="3141540"/>
                  <a:ext cx="95195" cy="50805"/>
                </a:xfrm>
                <a:prstGeom prst="parallelogram">
                  <a:avLst>
                    <a:gd name="adj" fmla="val 30290"/>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8" name="Parallelogram 237">
                  <a:extLst>
                    <a:ext uri="{FF2B5EF4-FFF2-40B4-BE49-F238E27FC236}">
                      <a16:creationId xmlns:a16="http://schemas.microsoft.com/office/drawing/2014/main" id="{5C469B8C-82BA-AA40-9402-358F2EEE053C}"/>
                    </a:ext>
                  </a:extLst>
                </p:cNvPr>
                <p:cNvSpPr/>
                <p:nvPr/>
              </p:nvSpPr>
              <p:spPr>
                <a:xfrm>
                  <a:off x="2032000" y="3162300"/>
                  <a:ext cx="650875" cy="45719"/>
                </a:xfrm>
                <a:prstGeom prst="parallelogram">
                  <a:avLst>
                    <a:gd name="adj" fmla="val 30290"/>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9" name="Parallelogram 238">
                  <a:extLst>
                    <a:ext uri="{FF2B5EF4-FFF2-40B4-BE49-F238E27FC236}">
                      <a16:creationId xmlns:a16="http://schemas.microsoft.com/office/drawing/2014/main" id="{5D80D140-0522-A34E-8F24-6CCE4366E375}"/>
                    </a:ext>
                  </a:extLst>
                </p:cNvPr>
                <p:cNvSpPr/>
                <p:nvPr/>
              </p:nvSpPr>
              <p:spPr>
                <a:xfrm rot="4215064" flipH="1" flipV="1">
                  <a:off x="2627741" y="3146398"/>
                  <a:ext cx="95195" cy="45719"/>
                </a:xfrm>
                <a:prstGeom prst="parallelogram">
                  <a:avLst>
                    <a:gd name="adj" fmla="val 30290"/>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0" name="Parallelogram 239">
                  <a:extLst>
                    <a:ext uri="{FF2B5EF4-FFF2-40B4-BE49-F238E27FC236}">
                      <a16:creationId xmlns:a16="http://schemas.microsoft.com/office/drawing/2014/main" id="{71D3E6DB-464A-E345-A8D1-FBE7062743A2}"/>
                    </a:ext>
                  </a:extLst>
                </p:cNvPr>
                <p:cNvSpPr/>
                <p:nvPr/>
              </p:nvSpPr>
              <p:spPr>
                <a:xfrm rot="4492456">
                  <a:off x="2397126" y="3197226"/>
                  <a:ext cx="257175" cy="45719"/>
                </a:xfrm>
                <a:prstGeom prst="parallelogram">
                  <a:avLst>
                    <a:gd name="adj" fmla="val 30290"/>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41" name="Group 240">
                  <a:extLst>
                    <a:ext uri="{FF2B5EF4-FFF2-40B4-BE49-F238E27FC236}">
                      <a16:creationId xmlns:a16="http://schemas.microsoft.com/office/drawing/2014/main" id="{D0E93DB9-4D1B-1D4E-BBF5-DDFB5292BF55}"/>
                    </a:ext>
                  </a:extLst>
                </p:cNvPr>
                <p:cNvGrpSpPr/>
                <p:nvPr/>
              </p:nvGrpSpPr>
              <p:grpSpPr>
                <a:xfrm>
                  <a:off x="1968091" y="3322545"/>
                  <a:ext cx="768409" cy="96354"/>
                  <a:chOff x="1968092" y="3319370"/>
                  <a:chExt cx="677104" cy="96354"/>
                </a:xfrm>
              </p:grpSpPr>
              <p:sp>
                <p:nvSpPr>
                  <p:cNvPr id="244" name="Parallelogram 243">
                    <a:extLst>
                      <a:ext uri="{FF2B5EF4-FFF2-40B4-BE49-F238E27FC236}">
                        <a16:creationId xmlns:a16="http://schemas.microsoft.com/office/drawing/2014/main" id="{1CF9540C-B446-0947-8C6C-F6590EDEDD7D}"/>
                      </a:ext>
                    </a:extLst>
                  </p:cNvPr>
                  <p:cNvSpPr/>
                  <p:nvPr/>
                </p:nvSpPr>
                <p:spPr>
                  <a:xfrm flipV="1">
                    <a:off x="2012950" y="3330575"/>
                    <a:ext cx="625475" cy="60324"/>
                  </a:xfrm>
                  <a:prstGeom prst="parallelogram">
                    <a:avLst>
                      <a:gd name="adj" fmla="val 30290"/>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5" name="Parallelogram 244">
                    <a:extLst>
                      <a:ext uri="{FF2B5EF4-FFF2-40B4-BE49-F238E27FC236}">
                        <a16:creationId xmlns:a16="http://schemas.microsoft.com/office/drawing/2014/main" id="{BA903DA1-4D31-F04B-B2E0-CD3B313AD063}"/>
                      </a:ext>
                    </a:extLst>
                  </p:cNvPr>
                  <p:cNvSpPr/>
                  <p:nvPr/>
                </p:nvSpPr>
                <p:spPr>
                  <a:xfrm rot="17384936" flipV="1">
                    <a:off x="1945897" y="3341565"/>
                    <a:ext cx="95195" cy="50805"/>
                  </a:xfrm>
                  <a:prstGeom prst="parallelogram">
                    <a:avLst>
                      <a:gd name="adj" fmla="val 30290"/>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6" name="Parallelogram 245">
                    <a:extLst>
                      <a:ext uri="{FF2B5EF4-FFF2-40B4-BE49-F238E27FC236}">
                        <a16:creationId xmlns:a16="http://schemas.microsoft.com/office/drawing/2014/main" id="{309F652B-9DF7-4C45-B24C-C8188FD67FFA}"/>
                      </a:ext>
                    </a:extLst>
                  </p:cNvPr>
                  <p:cNvSpPr/>
                  <p:nvPr/>
                </p:nvSpPr>
                <p:spPr>
                  <a:xfrm>
                    <a:off x="1987550" y="3362325"/>
                    <a:ext cx="650875" cy="45719"/>
                  </a:xfrm>
                  <a:prstGeom prst="parallelogram">
                    <a:avLst>
                      <a:gd name="adj" fmla="val 30290"/>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7" name="Parallelogram 246">
                    <a:extLst>
                      <a:ext uri="{FF2B5EF4-FFF2-40B4-BE49-F238E27FC236}">
                        <a16:creationId xmlns:a16="http://schemas.microsoft.com/office/drawing/2014/main" id="{46D35E23-37CC-0249-9BAE-E6E45AF7CFF3}"/>
                      </a:ext>
                    </a:extLst>
                  </p:cNvPr>
                  <p:cNvSpPr/>
                  <p:nvPr/>
                </p:nvSpPr>
                <p:spPr>
                  <a:xfrm rot="4215064" flipH="1" flipV="1">
                    <a:off x="2577455" y="3347983"/>
                    <a:ext cx="95195" cy="40287"/>
                  </a:xfrm>
                  <a:prstGeom prst="parallelogram">
                    <a:avLst>
                      <a:gd name="adj" fmla="val 30290"/>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42" name="Parallelogram 241">
                  <a:extLst>
                    <a:ext uri="{FF2B5EF4-FFF2-40B4-BE49-F238E27FC236}">
                      <a16:creationId xmlns:a16="http://schemas.microsoft.com/office/drawing/2014/main" id="{2BE8223D-6B97-B846-8CA6-BA758A24135E}"/>
                    </a:ext>
                  </a:extLst>
                </p:cNvPr>
                <p:cNvSpPr/>
                <p:nvPr/>
              </p:nvSpPr>
              <p:spPr>
                <a:xfrm rot="4389628">
                  <a:off x="2495482" y="3370576"/>
                  <a:ext cx="160883" cy="55150"/>
                </a:xfrm>
                <a:prstGeom prst="parallelogram">
                  <a:avLst>
                    <a:gd name="adj" fmla="val 30290"/>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3" name="Parallelogram 242">
                  <a:extLst>
                    <a:ext uri="{FF2B5EF4-FFF2-40B4-BE49-F238E27FC236}">
                      <a16:creationId xmlns:a16="http://schemas.microsoft.com/office/drawing/2014/main" id="{619D7691-9113-1A40-B07D-2D42536B7B19}"/>
                    </a:ext>
                  </a:extLst>
                </p:cNvPr>
                <p:cNvSpPr/>
                <p:nvPr/>
              </p:nvSpPr>
              <p:spPr>
                <a:xfrm rot="17068257">
                  <a:off x="2025651" y="3362326"/>
                  <a:ext cx="257175" cy="45719"/>
                </a:xfrm>
                <a:prstGeom prst="parallelogram">
                  <a:avLst>
                    <a:gd name="adj" fmla="val 30290"/>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spTree>
    <p:extLst>
      <p:ext uri="{BB962C8B-B14F-4D97-AF65-F5344CB8AC3E}">
        <p14:creationId xmlns:p14="http://schemas.microsoft.com/office/powerpoint/2010/main" val="895041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107</a:t>
            </a:fld>
            <a:endParaRPr lang="en-US" dirty="0"/>
          </a:p>
        </p:txBody>
      </p:sp>
      <p:sp>
        <p:nvSpPr>
          <p:cNvPr id="10" name="Title 1">
            <a:extLst>
              <a:ext uri="{FF2B5EF4-FFF2-40B4-BE49-F238E27FC236}">
                <a16:creationId xmlns:a16="http://schemas.microsoft.com/office/drawing/2014/main" id="{F35EEEAD-4869-A944-A582-22F817FC6DE2}"/>
              </a:ext>
            </a:extLst>
          </p:cNvPr>
          <p:cNvSpPr txBox="1">
            <a:spLocks/>
          </p:cNvSpPr>
          <p:nvPr/>
        </p:nvSpPr>
        <p:spPr>
          <a:xfrm>
            <a:off x="838200" y="398813"/>
            <a:ext cx="10515600" cy="8946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a:lstStyle>
          <a:p>
            <a:r>
              <a:rPr lang="en-US" b="0" dirty="0">
                <a:latin typeface="+mn-lt"/>
              </a:rPr>
              <a:t>Authentication, encryption in 4G LTE</a:t>
            </a:r>
          </a:p>
        </p:txBody>
      </p:sp>
      <p:grpSp>
        <p:nvGrpSpPr>
          <p:cNvPr id="15" name="Group 14">
            <a:extLst>
              <a:ext uri="{FF2B5EF4-FFF2-40B4-BE49-F238E27FC236}">
                <a16:creationId xmlns:a16="http://schemas.microsoft.com/office/drawing/2014/main" id="{E744F048-5387-4E44-9417-A39BE5ACD2F9}"/>
              </a:ext>
            </a:extLst>
          </p:cNvPr>
          <p:cNvGrpSpPr/>
          <p:nvPr/>
        </p:nvGrpSpPr>
        <p:grpSpPr>
          <a:xfrm>
            <a:off x="1887538" y="2736842"/>
            <a:ext cx="7017923" cy="558823"/>
            <a:chOff x="1887538" y="2736842"/>
            <a:chExt cx="7017923" cy="558823"/>
          </a:xfrm>
        </p:grpSpPr>
        <p:cxnSp>
          <p:nvCxnSpPr>
            <p:cNvPr id="92" name="Straight Arrow Connector 91">
              <a:extLst>
                <a:ext uri="{FF2B5EF4-FFF2-40B4-BE49-F238E27FC236}">
                  <a16:creationId xmlns:a16="http://schemas.microsoft.com/office/drawing/2014/main" id="{CAD9D187-771F-9B4E-9009-697013272410}"/>
                </a:ext>
              </a:extLst>
            </p:cNvPr>
            <p:cNvCxnSpPr/>
            <p:nvPr/>
          </p:nvCxnSpPr>
          <p:spPr>
            <a:xfrm>
              <a:off x="1887538" y="3037340"/>
              <a:ext cx="1965533" cy="0"/>
            </a:xfrm>
            <a:prstGeom prst="straightConnector1">
              <a:avLst/>
            </a:prstGeom>
            <a:ln w="50800">
              <a:solidFill>
                <a:srgbClr val="000090"/>
              </a:solidFill>
              <a:tailEnd type="triangle"/>
            </a:ln>
          </p:spPr>
          <p:style>
            <a:lnRef idx="2">
              <a:schemeClr val="accent1"/>
            </a:lnRef>
            <a:fillRef idx="0">
              <a:schemeClr val="accent1"/>
            </a:fillRef>
            <a:effectRef idx="1">
              <a:schemeClr val="accent1"/>
            </a:effectRef>
            <a:fontRef idx="minor">
              <a:schemeClr val="tx1"/>
            </a:fontRef>
          </p:style>
        </p:cxnSp>
        <p:cxnSp>
          <p:nvCxnSpPr>
            <p:cNvPr id="93" name="Straight Arrow Connector 92">
              <a:extLst>
                <a:ext uri="{FF2B5EF4-FFF2-40B4-BE49-F238E27FC236}">
                  <a16:creationId xmlns:a16="http://schemas.microsoft.com/office/drawing/2014/main" id="{696B6BFD-83FE-D149-B294-AFAD6E82E2FB}"/>
                </a:ext>
              </a:extLst>
            </p:cNvPr>
            <p:cNvCxnSpPr/>
            <p:nvPr/>
          </p:nvCxnSpPr>
          <p:spPr>
            <a:xfrm>
              <a:off x="4038600" y="3068672"/>
              <a:ext cx="1648333" cy="0"/>
            </a:xfrm>
            <a:prstGeom prst="straightConnector1">
              <a:avLst/>
            </a:prstGeom>
            <a:ln w="50800">
              <a:solidFill>
                <a:srgbClr val="000090"/>
              </a:solidFill>
              <a:tailEnd type="triangle"/>
            </a:ln>
          </p:spPr>
          <p:style>
            <a:lnRef idx="2">
              <a:schemeClr val="accent1"/>
            </a:lnRef>
            <a:fillRef idx="0">
              <a:schemeClr val="accent1"/>
            </a:fillRef>
            <a:effectRef idx="1">
              <a:schemeClr val="accent1"/>
            </a:effectRef>
            <a:fontRef idx="minor">
              <a:schemeClr val="tx1"/>
            </a:fontRef>
          </p:style>
        </p:cxnSp>
        <p:cxnSp>
          <p:nvCxnSpPr>
            <p:cNvPr id="94" name="Straight Arrow Connector 93">
              <a:extLst>
                <a:ext uri="{FF2B5EF4-FFF2-40B4-BE49-F238E27FC236}">
                  <a16:creationId xmlns:a16="http://schemas.microsoft.com/office/drawing/2014/main" id="{B083A239-B1F6-344D-9F60-6224CAF0816B}"/>
                </a:ext>
              </a:extLst>
            </p:cNvPr>
            <p:cNvCxnSpPr>
              <a:cxnSpLocks/>
            </p:cNvCxnSpPr>
            <p:nvPr/>
          </p:nvCxnSpPr>
          <p:spPr>
            <a:xfrm>
              <a:off x="5919866" y="3134515"/>
              <a:ext cx="2985595" cy="0"/>
            </a:xfrm>
            <a:prstGeom prst="straightConnector1">
              <a:avLst/>
            </a:prstGeom>
            <a:ln w="50800">
              <a:solidFill>
                <a:srgbClr val="000090"/>
              </a:solidFill>
              <a:tailEnd type="triangle"/>
            </a:ln>
          </p:spPr>
          <p:style>
            <a:lnRef idx="2">
              <a:schemeClr val="accent1"/>
            </a:lnRef>
            <a:fillRef idx="0">
              <a:schemeClr val="accent1"/>
            </a:fillRef>
            <a:effectRef idx="1">
              <a:schemeClr val="accent1"/>
            </a:effectRef>
            <a:fontRef idx="minor">
              <a:schemeClr val="tx1"/>
            </a:fontRef>
          </p:style>
        </p:cxnSp>
        <p:grpSp>
          <p:nvGrpSpPr>
            <p:cNvPr id="95" name="Group 94">
              <a:extLst>
                <a:ext uri="{FF2B5EF4-FFF2-40B4-BE49-F238E27FC236}">
                  <a16:creationId xmlns:a16="http://schemas.microsoft.com/office/drawing/2014/main" id="{D746D7F2-DEA3-1342-97B8-05B3394E9613}"/>
                </a:ext>
              </a:extLst>
            </p:cNvPr>
            <p:cNvGrpSpPr/>
            <p:nvPr/>
          </p:nvGrpSpPr>
          <p:grpSpPr>
            <a:xfrm>
              <a:off x="7139101" y="2926333"/>
              <a:ext cx="305943" cy="369332"/>
              <a:chOff x="7031063" y="1728412"/>
              <a:chExt cx="305943" cy="369332"/>
            </a:xfrm>
          </p:grpSpPr>
          <p:sp>
            <p:nvSpPr>
              <p:cNvPr id="96" name="Oval 95">
                <a:extLst>
                  <a:ext uri="{FF2B5EF4-FFF2-40B4-BE49-F238E27FC236}">
                    <a16:creationId xmlns:a16="http://schemas.microsoft.com/office/drawing/2014/main" id="{2428CE82-156B-4E48-BD25-C1060B3DC2B2}"/>
                  </a:ext>
                </a:extLst>
              </p:cNvPr>
              <p:cNvSpPr/>
              <p:nvPr/>
            </p:nvSpPr>
            <p:spPr>
              <a:xfrm>
                <a:off x="7039416" y="1803954"/>
                <a:ext cx="282799" cy="282799"/>
              </a:xfrm>
              <a:prstGeom prst="ellipse">
                <a:avLst/>
              </a:prstGeom>
              <a:solidFill>
                <a:schemeClr val="bg1"/>
              </a:solidFill>
              <a:ln w="25400">
                <a:solidFill>
                  <a:srgbClr val="00009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7" name="TextBox 96">
                <a:extLst>
                  <a:ext uri="{FF2B5EF4-FFF2-40B4-BE49-F238E27FC236}">
                    <a16:creationId xmlns:a16="http://schemas.microsoft.com/office/drawing/2014/main" id="{98625CF1-8DA1-E348-9022-6FCF8210C723}"/>
                  </a:ext>
                </a:extLst>
              </p:cNvPr>
              <p:cNvSpPr txBox="1"/>
              <p:nvPr/>
            </p:nvSpPr>
            <p:spPr>
              <a:xfrm>
                <a:off x="7031063" y="1728412"/>
                <a:ext cx="305943" cy="369332"/>
              </a:xfrm>
              <a:prstGeom prst="rect">
                <a:avLst/>
              </a:prstGeom>
              <a:noFill/>
            </p:spPr>
            <p:txBody>
              <a:bodyPr wrap="none" rtlCol="0">
                <a:spAutoFit/>
              </a:bodyPr>
              <a:lstStyle/>
              <a:p>
                <a:r>
                  <a:rPr lang="en-US" dirty="0"/>
                  <a:t>a</a:t>
                </a:r>
              </a:p>
            </p:txBody>
          </p:sp>
        </p:grpSp>
        <p:sp>
          <p:nvSpPr>
            <p:cNvPr id="98" name="TextBox 97">
              <a:extLst>
                <a:ext uri="{FF2B5EF4-FFF2-40B4-BE49-F238E27FC236}">
                  <a16:creationId xmlns:a16="http://schemas.microsoft.com/office/drawing/2014/main" id="{7F879A52-7D77-6149-B57B-5C17945483C6}"/>
                </a:ext>
              </a:extLst>
            </p:cNvPr>
            <p:cNvSpPr txBox="1"/>
            <p:nvPr/>
          </p:nvSpPr>
          <p:spPr>
            <a:xfrm>
              <a:off x="2465463" y="2736842"/>
              <a:ext cx="640783" cy="307777"/>
            </a:xfrm>
            <a:prstGeom prst="rect">
              <a:avLst/>
            </a:prstGeom>
            <a:noFill/>
          </p:spPr>
          <p:txBody>
            <a:bodyPr wrap="none" rtlCol="0">
              <a:spAutoFit/>
            </a:bodyPr>
            <a:lstStyle/>
            <a:p>
              <a:r>
                <a:rPr lang="en-US" sz="1400" dirty="0"/>
                <a:t>attach</a:t>
              </a:r>
            </a:p>
          </p:txBody>
        </p:sp>
        <p:sp>
          <p:nvSpPr>
            <p:cNvPr id="99" name="TextBox 98">
              <a:extLst>
                <a:ext uri="{FF2B5EF4-FFF2-40B4-BE49-F238E27FC236}">
                  <a16:creationId xmlns:a16="http://schemas.microsoft.com/office/drawing/2014/main" id="{B8471006-FD2A-9A4A-9BAB-CF99E02375D0}"/>
                </a:ext>
              </a:extLst>
            </p:cNvPr>
            <p:cNvSpPr txBox="1"/>
            <p:nvPr/>
          </p:nvSpPr>
          <p:spPr>
            <a:xfrm>
              <a:off x="4562472" y="2753114"/>
              <a:ext cx="640783" cy="307777"/>
            </a:xfrm>
            <a:prstGeom prst="rect">
              <a:avLst/>
            </a:prstGeom>
            <a:noFill/>
          </p:spPr>
          <p:txBody>
            <a:bodyPr wrap="none" rtlCol="0">
              <a:spAutoFit/>
            </a:bodyPr>
            <a:lstStyle/>
            <a:p>
              <a:r>
                <a:rPr lang="en-US" sz="1400" dirty="0"/>
                <a:t>attach</a:t>
              </a:r>
            </a:p>
          </p:txBody>
        </p:sp>
        <p:sp>
          <p:nvSpPr>
            <p:cNvPr id="100" name="TextBox 99">
              <a:extLst>
                <a:ext uri="{FF2B5EF4-FFF2-40B4-BE49-F238E27FC236}">
                  <a16:creationId xmlns:a16="http://schemas.microsoft.com/office/drawing/2014/main" id="{F9A0B7AF-D606-C14C-9C50-D8ADD316A8E7}"/>
                </a:ext>
              </a:extLst>
            </p:cNvPr>
            <p:cNvSpPr txBox="1"/>
            <p:nvPr/>
          </p:nvSpPr>
          <p:spPr>
            <a:xfrm>
              <a:off x="6241127" y="2738790"/>
              <a:ext cx="2103110" cy="307777"/>
            </a:xfrm>
            <a:prstGeom prst="rect">
              <a:avLst/>
            </a:prstGeom>
            <a:noFill/>
          </p:spPr>
          <p:txBody>
            <a:bodyPr wrap="none" rtlCol="0">
              <a:spAutoFit/>
            </a:bodyPr>
            <a:lstStyle/>
            <a:p>
              <a:r>
                <a:rPr lang="en-US" sz="1400" dirty="0"/>
                <a:t>AUTH_REQ (IMSI, VN info)</a:t>
              </a:r>
            </a:p>
          </p:txBody>
        </p:sp>
      </p:grpSp>
      <p:cxnSp>
        <p:nvCxnSpPr>
          <p:cNvPr id="190" name="Straight Connector 189">
            <a:extLst>
              <a:ext uri="{FF2B5EF4-FFF2-40B4-BE49-F238E27FC236}">
                <a16:creationId xmlns:a16="http://schemas.microsoft.com/office/drawing/2014/main" id="{560E1F58-4D13-5B44-ACBD-2CE0A670845C}"/>
              </a:ext>
            </a:extLst>
          </p:cNvPr>
          <p:cNvCxnSpPr>
            <a:cxnSpLocks/>
          </p:cNvCxnSpPr>
          <p:nvPr/>
        </p:nvCxnSpPr>
        <p:spPr>
          <a:xfrm>
            <a:off x="1781522" y="2738790"/>
            <a:ext cx="0" cy="675303"/>
          </a:xfrm>
          <a:prstGeom prst="line">
            <a:avLst/>
          </a:prstGeom>
          <a:ln>
            <a:solidFill>
              <a:schemeClr val="tx1">
                <a:lumMod val="50000"/>
                <a:lumOff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91" name="Straight Connector 190">
            <a:extLst>
              <a:ext uri="{FF2B5EF4-FFF2-40B4-BE49-F238E27FC236}">
                <a16:creationId xmlns:a16="http://schemas.microsoft.com/office/drawing/2014/main" id="{A6DA9DBF-6E62-214E-85B3-FF5A8AFC0960}"/>
              </a:ext>
            </a:extLst>
          </p:cNvPr>
          <p:cNvCxnSpPr>
            <a:cxnSpLocks/>
          </p:cNvCxnSpPr>
          <p:nvPr/>
        </p:nvCxnSpPr>
        <p:spPr>
          <a:xfrm>
            <a:off x="3955634" y="2753114"/>
            <a:ext cx="0" cy="660979"/>
          </a:xfrm>
          <a:prstGeom prst="line">
            <a:avLst/>
          </a:prstGeom>
          <a:ln>
            <a:solidFill>
              <a:schemeClr val="tx1">
                <a:lumMod val="50000"/>
                <a:lumOff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92" name="Straight Connector 191">
            <a:extLst>
              <a:ext uri="{FF2B5EF4-FFF2-40B4-BE49-F238E27FC236}">
                <a16:creationId xmlns:a16="http://schemas.microsoft.com/office/drawing/2014/main" id="{6535188D-E677-764C-8ED9-6213A94D5561}"/>
              </a:ext>
            </a:extLst>
          </p:cNvPr>
          <p:cNvCxnSpPr>
            <a:cxnSpLocks/>
          </p:cNvCxnSpPr>
          <p:nvPr/>
        </p:nvCxnSpPr>
        <p:spPr>
          <a:xfrm>
            <a:off x="5797483" y="2767438"/>
            <a:ext cx="0" cy="646655"/>
          </a:xfrm>
          <a:prstGeom prst="line">
            <a:avLst/>
          </a:prstGeom>
          <a:ln>
            <a:solidFill>
              <a:schemeClr val="tx1">
                <a:lumMod val="50000"/>
                <a:lumOff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93" name="Straight Connector 192">
            <a:extLst>
              <a:ext uri="{FF2B5EF4-FFF2-40B4-BE49-F238E27FC236}">
                <a16:creationId xmlns:a16="http://schemas.microsoft.com/office/drawing/2014/main" id="{8DAD42D8-6E2E-AB4A-AA55-340559FBE889}"/>
              </a:ext>
            </a:extLst>
          </p:cNvPr>
          <p:cNvCxnSpPr>
            <a:cxnSpLocks/>
          </p:cNvCxnSpPr>
          <p:nvPr/>
        </p:nvCxnSpPr>
        <p:spPr>
          <a:xfrm>
            <a:off x="8989635" y="2781762"/>
            <a:ext cx="0" cy="632331"/>
          </a:xfrm>
          <a:prstGeom prst="line">
            <a:avLst/>
          </a:prstGeom>
          <a:ln>
            <a:solidFill>
              <a:schemeClr val="tx1">
                <a:lumMod val="50000"/>
                <a:lumOff val="50000"/>
              </a:schemeClr>
            </a:solidFill>
            <a:prstDash val="dash"/>
          </a:ln>
        </p:spPr>
        <p:style>
          <a:lnRef idx="2">
            <a:schemeClr val="accent1"/>
          </a:lnRef>
          <a:fillRef idx="0">
            <a:schemeClr val="accent1"/>
          </a:fillRef>
          <a:effectRef idx="1">
            <a:schemeClr val="accent1"/>
          </a:effectRef>
          <a:fontRef idx="minor">
            <a:schemeClr val="tx1"/>
          </a:fontRef>
        </p:style>
      </p:cxnSp>
      <p:grpSp>
        <p:nvGrpSpPr>
          <p:cNvPr id="277" name="Group 276">
            <a:extLst>
              <a:ext uri="{FF2B5EF4-FFF2-40B4-BE49-F238E27FC236}">
                <a16:creationId xmlns:a16="http://schemas.microsoft.com/office/drawing/2014/main" id="{E6A9BA15-8EB7-4A4D-B5E5-13525608BD6B}"/>
              </a:ext>
            </a:extLst>
          </p:cNvPr>
          <p:cNvGrpSpPr/>
          <p:nvPr/>
        </p:nvGrpSpPr>
        <p:grpSpPr>
          <a:xfrm>
            <a:off x="783189" y="1394177"/>
            <a:ext cx="9713306" cy="1468172"/>
            <a:chOff x="783189" y="1473689"/>
            <a:chExt cx="9713306" cy="1468172"/>
          </a:xfrm>
        </p:grpSpPr>
        <p:sp>
          <p:nvSpPr>
            <p:cNvPr id="278" name="Hexagon 277">
              <a:extLst>
                <a:ext uri="{FF2B5EF4-FFF2-40B4-BE49-F238E27FC236}">
                  <a16:creationId xmlns:a16="http://schemas.microsoft.com/office/drawing/2014/main" id="{A5D3D85D-816C-E241-9E70-C943E68927C0}"/>
                </a:ext>
              </a:extLst>
            </p:cNvPr>
            <p:cNvSpPr/>
            <p:nvPr/>
          </p:nvSpPr>
          <p:spPr>
            <a:xfrm>
              <a:off x="3331269" y="1537253"/>
              <a:ext cx="1442882" cy="1232452"/>
            </a:xfrm>
            <a:prstGeom prst="hexagon">
              <a:avLst/>
            </a:prstGeom>
            <a:solidFill>
              <a:srgbClr val="9AE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9" name="TextBox 278">
              <a:extLst>
                <a:ext uri="{FF2B5EF4-FFF2-40B4-BE49-F238E27FC236}">
                  <a16:creationId xmlns:a16="http://schemas.microsoft.com/office/drawing/2014/main" id="{EE805635-0AE7-1D48-BD53-5D032B5676F2}"/>
                </a:ext>
              </a:extLst>
            </p:cNvPr>
            <p:cNvSpPr txBox="1"/>
            <p:nvPr/>
          </p:nvSpPr>
          <p:spPr>
            <a:xfrm>
              <a:off x="3304533" y="2516742"/>
              <a:ext cx="1574150" cy="294248"/>
            </a:xfrm>
            <a:prstGeom prst="rect">
              <a:avLst/>
            </a:prstGeom>
            <a:noFill/>
          </p:spPr>
          <p:txBody>
            <a:bodyPr wrap="none" rtlCol="0">
              <a:spAutoFit/>
            </a:bodyPr>
            <a:lstStyle/>
            <a:p>
              <a:pPr algn="r">
                <a:lnSpc>
                  <a:spcPct val="80000"/>
                </a:lnSpc>
              </a:pPr>
              <a:r>
                <a:rPr lang="en-US" sz="1600" dirty="0">
                  <a:solidFill>
                    <a:prstClr val="black"/>
                  </a:solidFill>
                  <a:latin typeface="Calibri"/>
                </a:rPr>
                <a:t>Base station (BS)</a:t>
              </a:r>
              <a:endParaRPr lang="en-US" sz="1200" b="1" dirty="0">
                <a:solidFill>
                  <a:prstClr val="black"/>
                </a:solidFill>
                <a:latin typeface="Calibri"/>
              </a:endParaRPr>
            </a:p>
          </p:txBody>
        </p:sp>
        <p:sp>
          <p:nvSpPr>
            <p:cNvPr id="280" name="Right Arrow 279">
              <a:extLst>
                <a:ext uri="{FF2B5EF4-FFF2-40B4-BE49-F238E27FC236}">
                  <a16:creationId xmlns:a16="http://schemas.microsoft.com/office/drawing/2014/main" id="{B68B38D2-CFB2-CC47-A2F3-0B4793680A58}"/>
                </a:ext>
              </a:extLst>
            </p:cNvPr>
            <p:cNvSpPr/>
            <p:nvPr/>
          </p:nvSpPr>
          <p:spPr>
            <a:xfrm>
              <a:off x="1686888" y="2059936"/>
              <a:ext cx="1215337" cy="342800"/>
            </a:xfrm>
            <a:prstGeom prst="rightArrow">
              <a:avLst/>
            </a:prstGeom>
            <a:gradFill flip="none" rotWithShape="1">
              <a:gsLst>
                <a:gs pos="0">
                  <a:schemeClr val="bg1"/>
                </a:gs>
                <a:gs pos="100000">
                  <a:srgbClr val="0000A8"/>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1" name="Line 55">
              <a:extLst>
                <a:ext uri="{FF2B5EF4-FFF2-40B4-BE49-F238E27FC236}">
                  <a16:creationId xmlns:a16="http://schemas.microsoft.com/office/drawing/2014/main" id="{33097FE8-65A6-764D-95ED-7BA1C2D7E2E2}"/>
                </a:ext>
              </a:extLst>
            </p:cNvPr>
            <p:cNvSpPr>
              <a:spLocks noChangeShapeType="1"/>
            </p:cNvSpPr>
            <p:nvPr/>
          </p:nvSpPr>
          <p:spPr bwMode="auto">
            <a:xfrm>
              <a:off x="5635004" y="2209458"/>
              <a:ext cx="3151187"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282" name="Freeform 27">
              <a:extLst>
                <a:ext uri="{FF2B5EF4-FFF2-40B4-BE49-F238E27FC236}">
                  <a16:creationId xmlns:a16="http://schemas.microsoft.com/office/drawing/2014/main" id="{E0F8D8B2-9EE1-2B40-AEAB-6FD2DF13A8B4}"/>
                </a:ext>
              </a:extLst>
            </p:cNvPr>
            <p:cNvSpPr>
              <a:spLocks/>
            </p:cNvSpPr>
            <p:nvPr/>
          </p:nvSpPr>
          <p:spPr bwMode="auto">
            <a:xfrm>
              <a:off x="4837045" y="1600323"/>
              <a:ext cx="2178110" cy="1341538"/>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9AE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283" name="Text Box 28">
              <a:extLst>
                <a:ext uri="{FF2B5EF4-FFF2-40B4-BE49-F238E27FC236}">
                  <a16:creationId xmlns:a16="http://schemas.microsoft.com/office/drawing/2014/main" id="{1B5FDEEB-9ADD-CC4A-9C14-CAF9737D513B}"/>
                </a:ext>
              </a:extLst>
            </p:cNvPr>
            <p:cNvSpPr txBox="1">
              <a:spLocks noChangeArrowheads="1"/>
            </p:cNvSpPr>
            <p:nvPr/>
          </p:nvSpPr>
          <p:spPr bwMode="auto">
            <a:xfrm>
              <a:off x="5408232" y="2408616"/>
              <a:ext cx="1495987" cy="33840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mn-lt"/>
                  <a:cs typeface="Arial" charset="0"/>
                </a:rPr>
                <a:t>Visited network</a:t>
              </a:r>
            </a:p>
          </p:txBody>
        </p:sp>
        <p:sp>
          <p:nvSpPr>
            <p:cNvPr id="284" name="Text Box 60">
              <a:extLst>
                <a:ext uri="{FF2B5EF4-FFF2-40B4-BE49-F238E27FC236}">
                  <a16:creationId xmlns:a16="http://schemas.microsoft.com/office/drawing/2014/main" id="{16236172-9EEC-2D4B-8313-91FA8CAD9E99}"/>
                </a:ext>
              </a:extLst>
            </p:cNvPr>
            <p:cNvSpPr txBox="1">
              <a:spLocks noChangeArrowheads="1"/>
            </p:cNvSpPr>
            <p:nvPr/>
          </p:nvSpPr>
          <p:spPr bwMode="auto">
            <a:xfrm>
              <a:off x="783189" y="1752986"/>
              <a:ext cx="1620837"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1" hangingPunct="1"/>
              <a:r>
                <a:rPr lang="en-US" dirty="0">
                  <a:solidFill>
                    <a:srgbClr val="C00000"/>
                  </a:solidFill>
                  <a:latin typeface="Calibri" panose="020F0502020204030204" pitchFamily="34" charset="0"/>
                  <a:cs typeface="Calibri" panose="020F0502020204030204" pitchFamily="34" charset="0"/>
                </a:rPr>
                <a:t>mobile</a:t>
              </a:r>
              <a:endParaRPr lang="en-US" sz="1600" dirty="0">
                <a:solidFill>
                  <a:srgbClr val="C00000"/>
                </a:solidFill>
                <a:latin typeface="Calibri" panose="020F0502020204030204" pitchFamily="34" charset="0"/>
                <a:cs typeface="Calibri" panose="020F0502020204030204" pitchFamily="34" charset="0"/>
              </a:endParaRPr>
            </a:p>
          </p:txBody>
        </p:sp>
        <p:grpSp>
          <p:nvGrpSpPr>
            <p:cNvPr id="285" name="Group 652">
              <a:extLst>
                <a:ext uri="{FF2B5EF4-FFF2-40B4-BE49-F238E27FC236}">
                  <a16:creationId xmlns:a16="http://schemas.microsoft.com/office/drawing/2014/main" id="{54193290-4E73-5A48-BA20-37BF484F55F7}"/>
                </a:ext>
              </a:extLst>
            </p:cNvPr>
            <p:cNvGrpSpPr>
              <a:grpSpLocks/>
            </p:cNvGrpSpPr>
            <p:nvPr/>
          </p:nvGrpSpPr>
          <p:grpSpPr bwMode="auto">
            <a:xfrm>
              <a:off x="1272209" y="1537253"/>
              <a:ext cx="1060718" cy="1101004"/>
              <a:chOff x="2751" y="1851"/>
              <a:chExt cx="462" cy="478"/>
            </a:xfrm>
          </p:grpSpPr>
          <p:pic>
            <p:nvPicPr>
              <p:cNvPr id="355" name="Picture 653" descr="iphone_stylized_small">
                <a:extLst>
                  <a:ext uri="{FF2B5EF4-FFF2-40B4-BE49-F238E27FC236}">
                    <a16:creationId xmlns:a16="http://schemas.microsoft.com/office/drawing/2014/main" id="{00B7CBBF-81EA-BA48-B17E-31AA92B1323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6" name="Picture 654" descr="antenna_radiation_stylized">
                <a:extLst>
                  <a:ext uri="{FF2B5EF4-FFF2-40B4-BE49-F238E27FC236}">
                    <a16:creationId xmlns:a16="http://schemas.microsoft.com/office/drawing/2014/main" id="{957B0435-5347-8148-9608-4C0EB22A9D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86" name="TextBox 285">
              <a:extLst>
                <a:ext uri="{FF2B5EF4-FFF2-40B4-BE49-F238E27FC236}">
                  <a16:creationId xmlns:a16="http://schemas.microsoft.com/office/drawing/2014/main" id="{F95B9DC1-46B7-6F4A-B5D0-AA143B5E1972}"/>
                </a:ext>
              </a:extLst>
            </p:cNvPr>
            <p:cNvSpPr txBox="1"/>
            <p:nvPr/>
          </p:nvSpPr>
          <p:spPr>
            <a:xfrm>
              <a:off x="5654431" y="1615296"/>
              <a:ext cx="1806542" cy="722057"/>
            </a:xfrm>
            <a:prstGeom prst="rect">
              <a:avLst/>
            </a:prstGeom>
            <a:noFill/>
          </p:spPr>
          <p:txBody>
            <a:bodyPr wrap="square" rtlCol="0">
              <a:spAutoFit/>
            </a:bodyPr>
            <a:lstStyle/>
            <a:p>
              <a:pPr>
                <a:lnSpc>
                  <a:spcPct val="85000"/>
                </a:lnSpc>
              </a:pPr>
              <a:r>
                <a:rPr lang="en-US" sz="1600" dirty="0">
                  <a:solidFill>
                    <a:prstClr val="black"/>
                  </a:solidFill>
                  <a:latin typeface="Calibri"/>
                </a:rPr>
                <a:t>Mobility Management Entity (</a:t>
              </a:r>
              <a:r>
                <a:rPr lang="en-US" sz="1600" b="1" dirty="0">
                  <a:solidFill>
                    <a:prstClr val="black"/>
                  </a:solidFill>
                  <a:latin typeface="Calibri"/>
                </a:rPr>
                <a:t>MME</a:t>
              </a:r>
              <a:r>
                <a:rPr lang="en-US" sz="1600" dirty="0">
                  <a:solidFill>
                    <a:prstClr val="black"/>
                  </a:solidFill>
                  <a:latin typeface="Calibri"/>
                </a:rPr>
                <a:t>)</a:t>
              </a:r>
            </a:p>
          </p:txBody>
        </p:sp>
        <p:pic>
          <p:nvPicPr>
            <p:cNvPr id="287" name="Picture 286" descr="A screen shot of a computer&#10;&#10;Description automatically generated">
              <a:extLst>
                <a:ext uri="{FF2B5EF4-FFF2-40B4-BE49-F238E27FC236}">
                  <a16:creationId xmlns:a16="http://schemas.microsoft.com/office/drawing/2014/main" id="{BCB52D2E-44B6-9A47-9771-B01CD88BC6D9}"/>
                </a:ext>
              </a:extLst>
            </p:cNvPr>
            <p:cNvPicPr>
              <a:picLocks noChangeAspect="1"/>
            </p:cNvPicPr>
            <p:nvPr/>
          </p:nvPicPr>
          <p:blipFill>
            <a:blip r:embed="rId5"/>
            <a:stretch>
              <a:fillRect/>
            </a:stretch>
          </p:blipFill>
          <p:spPr>
            <a:xfrm>
              <a:off x="5274364" y="1489054"/>
              <a:ext cx="476091" cy="888056"/>
            </a:xfrm>
            <a:prstGeom prst="rect">
              <a:avLst/>
            </a:prstGeom>
          </p:spPr>
        </p:pic>
        <p:sp>
          <p:nvSpPr>
            <p:cNvPr id="288" name="Freeform 27">
              <a:extLst>
                <a:ext uri="{FF2B5EF4-FFF2-40B4-BE49-F238E27FC236}">
                  <a16:creationId xmlns:a16="http://schemas.microsoft.com/office/drawing/2014/main" id="{D0607F19-89E0-0D43-B628-31C3564E1C98}"/>
                </a:ext>
              </a:extLst>
            </p:cNvPr>
            <p:cNvSpPr>
              <a:spLocks/>
            </p:cNvSpPr>
            <p:nvPr/>
          </p:nvSpPr>
          <p:spPr bwMode="auto">
            <a:xfrm flipH="1">
              <a:off x="8090453" y="1560567"/>
              <a:ext cx="2178110" cy="1341538"/>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9AE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289" name="Text Box 28">
              <a:extLst>
                <a:ext uri="{FF2B5EF4-FFF2-40B4-BE49-F238E27FC236}">
                  <a16:creationId xmlns:a16="http://schemas.microsoft.com/office/drawing/2014/main" id="{55C73C7C-B5ED-0845-9A60-E534253C811F}"/>
                </a:ext>
              </a:extLst>
            </p:cNvPr>
            <p:cNvSpPr txBox="1">
              <a:spLocks noChangeArrowheads="1"/>
            </p:cNvSpPr>
            <p:nvPr/>
          </p:nvSpPr>
          <p:spPr bwMode="auto">
            <a:xfrm>
              <a:off x="8276936" y="2375031"/>
              <a:ext cx="1431995"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mn-lt"/>
                  <a:cs typeface="Arial" charset="0"/>
                </a:rPr>
                <a:t>Home network</a:t>
              </a:r>
            </a:p>
          </p:txBody>
        </p:sp>
        <p:sp>
          <p:nvSpPr>
            <p:cNvPr id="290" name="TextBox 289">
              <a:extLst>
                <a:ext uri="{FF2B5EF4-FFF2-40B4-BE49-F238E27FC236}">
                  <a16:creationId xmlns:a16="http://schemas.microsoft.com/office/drawing/2014/main" id="{6E53AB99-0455-EA4D-B0A0-2C95D44E89BE}"/>
                </a:ext>
              </a:extLst>
            </p:cNvPr>
            <p:cNvSpPr txBox="1"/>
            <p:nvPr/>
          </p:nvSpPr>
          <p:spPr>
            <a:xfrm>
              <a:off x="8814217" y="1473689"/>
              <a:ext cx="1682278" cy="512769"/>
            </a:xfrm>
            <a:prstGeom prst="rect">
              <a:avLst/>
            </a:prstGeom>
            <a:noFill/>
          </p:spPr>
          <p:txBody>
            <a:bodyPr wrap="square" rtlCol="0">
              <a:spAutoFit/>
            </a:bodyPr>
            <a:lstStyle/>
            <a:p>
              <a:pPr>
                <a:lnSpc>
                  <a:spcPct val="85000"/>
                </a:lnSpc>
              </a:pPr>
              <a:r>
                <a:rPr lang="en-US" sz="1600" dirty="0">
                  <a:solidFill>
                    <a:prstClr val="black"/>
                  </a:solidFill>
                  <a:latin typeface="Calibri"/>
                </a:rPr>
                <a:t>Home Subscriber Service (</a:t>
              </a:r>
              <a:r>
                <a:rPr lang="en-US" sz="1600" b="1" dirty="0">
                  <a:solidFill>
                    <a:prstClr val="black"/>
                  </a:solidFill>
                  <a:latin typeface="Calibri"/>
                </a:rPr>
                <a:t>HSS</a:t>
              </a:r>
              <a:r>
                <a:rPr lang="en-US" sz="1600" dirty="0">
                  <a:solidFill>
                    <a:prstClr val="black"/>
                  </a:solidFill>
                  <a:latin typeface="Calibri"/>
                </a:rPr>
                <a:t>)</a:t>
              </a:r>
            </a:p>
          </p:txBody>
        </p:sp>
        <p:pic>
          <p:nvPicPr>
            <p:cNvPr id="291" name="Picture 290" descr="A screen shot of a computer&#10;&#10;Description automatically generated">
              <a:extLst>
                <a:ext uri="{FF2B5EF4-FFF2-40B4-BE49-F238E27FC236}">
                  <a16:creationId xmlns:a16="http://schemas.microsoft.com/office/drawing/2014/main" id="{DEDCAC9C-3F21-014D-85DF-63A5D886BA7C}"/>
                </a:ext>
              </a:extLst>
            </p:cNvPr>
            <p:cNvPicPr>
              <a:picLocks noChangeAspect="1"/>
            </p:cNvPicPr>
            <p:nvPr/>
          </p:nvPicPr>
          <p:blipFill>
            <a:blip r:embed="rId5"/>
            <a:stretch>
              <a:fillRect/>
            </a:stretch>
          </p:blipFill>
          <p:spPr>
            <a:xfrm>
              <a:off x="8461512" y="1508932"/>
              <a:ext cx="476091" cy="888056"/>
            </a:xfrm>
            <a:prstGeom prst="rect">
              <a:avLst/>
            </a:prstGeom>
          </p:spPr>
        </p:pic>
        <p:sp>
          <p:nvSpPr>
            <p:cNvPr id="292" name="Freeform 291">
              <a:extLst>
                <a:ext uri="{FF2B5EF4-FFF2-40B4-BE49-F238E27FC236}">
                  <a16:creationId xmlns:a16="http://schemas.microsoft.com/office/drawing/2014/main" id="{5E605518-C7F0-D649-8E82-4AAEA16207C2}"/>
                </a:ext>
              </a:extLst>
            </p:cNvPr>
            <p:cNvSpPr/>
            <p:nvPr/>
          </p:nvSpPr>
          <p:spPr>
            <a:xfrm>
              <a:off x="7103166" y="1915378"/>
              <a:ext cx="910996" cy="582658"/>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82604 w 1558990"/>
                <a:gd name="connsiteY0" fmla="*/ 534641 h 1810599"/>
                <a:gd name="connsiteX1" fmla="*/ 22252 w 1558990"/>
                <a:gd name="connsiteY1" fmla="*/ 940200 h 1810599"/>
                <a:gd name="connsiteX2" fmla="*/ 167457 w 1558990"/>
                <a:gd name="connsiteY2" fmla="*/ 1672556 h 1810599"/>
                <a:gd name="connsiteX3" fmla="*/ 1208772 w 1558990"/>
                <a:gd name="connsiteY3" fmla="*/ 1775650 h 1810599"/>
                <a:gd name="connsiteX4" fmla="*/ 1543003 w 1558990"/>
                <a:gd name="connsiteY4" fmla="*/ 1257671 h 1810599"/>
                <a:gd name="connsiteX5" fmla="*/ 1490762 w 1558990"/>
                <a:gd name="connsiteY5" fmla="*/ 672856 h 1810599"/>
                <a:gd name="connsiteX6" fmla="*/ 1359176 w 1558990"/>
                <a:gd name="connsiteY6" fmla="*/ 154877 h 1810599"/>
                <a:gd name="connsiteX7" fmla="*/ 861336 w 1558990"/>
                <a:gd name="connsiteY7" fmla="*/ 21205 h 1810599"/>
                <a:gd name="connsiteX8" fmla="*/ 382604 w 1558990"/>
                <a:gd name="connsiteY8" fmla="*/ 534641 h 1810599"/>
                <a:gd name="connsiteX0" fmla="*/ 393458 w 1593840"/>
                <a:gd name="connsiteY0" fmla="*/ 534641 h 1793264"/>
                <a:gd name="connsiteX1" fmla="*/ 33106 w 1593840"/>
                <a:gd name="connsiteY1" fmla="*/ 940200 h 1793264"/>
                <a:gd name="connsiteX2" fmla="*/ 178311 w 1593840"/>
                <a:gd name="connsiteY2" fmla="*/ 1672556 h 1793264"/>
                <a:gd name="connsiteX3" fmla="*/ 1464139 w 1593840"/>
                <a:gd name="connsiteY3" fmla="*/ 1752440 h 1793264"/>
                <a:gd name="connsiteX4" fmla="*/ 1553857 w 1593840"/>
                <a:gd name="connsiteY4" fmla="*/ 1257671 h 1793264"/>
                <a:gd name="connsiteX5" fmla="*/ 1501616 w 1593840"/>
                <a:gd name="connsiteY5" fmla="*/ 672856 h 1793264"/>
                <a:gd name="connsiteX6" fmla="*/ 1370030 w 1593840"/>
                <a:gd name="connsiteY6" fmla="*/ 154877 h 1793264"/>
                <a:gd name="connsiteX7" fmla="*/ 872190 w 1593840"/>
                <a:gd name="connsiteY7" fmla="*/ 21205 h 1793264"/>
                <a:gd name="connsiteX8" fmla="*/ 393458 w 1593840"/>
                <a:gd name="connsiteY8" fmla="*/ 534641 h 1793264"/>
                <a:gd name="connsiteX0" fmla="*/ 393458 w 1566550"/>
                <a:gd name="connsiteY0" fmla="*/ 534641 h 1840341"/>
                <a:gd name="connsiteX1" fmla="*/ 33106 w 1566550"/>
                <a:gd name="connsiteY1" fmla="*/ 940200 h 1840341"/>
                <a:gd name="connsiteX2" fmla="*/ 178311 w 1566550"/>
                <a:gd name="connsiteY2" fmla="*/ 1672556 h 1840341"/>
                <a:gd name="connsiteX3" fmla="*/ 1464139 w 1566550"/>
                <a:gd name="connsiteY3" fmla="*/ 1752440 h 1840341"/>
                <a:gd name="connsiteX4" fmla="*/ 1553857 w 1566550"/>
                <a:gd name="connsiteY4" fmla="*/ 1257671 h 1840341"/>
                <a:gd name="connsiteX5" fmla="*/ 1501616 w 1566550"/>
                <a:gd name="connsiteY5" fmla="*/ 672856 h 1840341"/>
                <a:gd name="connsiteX6" fmla="*/ 1370030 w 1566550"/>
                <a:gd name="connsiteY6" fmla="*/ 154877 h 1840341"/>
                <a:gd name="connsiteX7" fmla="*/ 872190 w 1566550"/>
                <a:gd name="connsiteY7" fmla="*/ 21205 h 1840341"/>
                <a:gd name="connsiteX8" fmla="*/ 393458 w 1566550"/>
                <a:gd name="connsiteY8" fmla="*/ 534641 h 1840341"/>
                <a:gd name="connsiteX0" fmla="*/ 393458 w 1555557"/>
                <a:gd name="connsiteY0" fmla="*/ 534641 h 1787187"/>
                <a:gd name="connsiteX1" fmla="*/ 33106 w 1555557"/>
                <a:gd name="connsiteY1" fmla="*/ 940200 h 1787187"/>
                <a:gd name="connsiteX2" fmla="*/ 178311 w 1555557"/>
                <a:gd name="connsiteY2" fmla="*/ 1672556 h 1787187"/>
                <a:gd name="connsiteX3" fmla="*/ 1464139 w 1555557"/>
                <a:gd name="connsiteY3" fmla="*/ 1752440 h 1787187"/>
                <a:gd name="connsiteX4" fmla="*/ 1553857 w 1555557"/>
                <a:gd name="connsiteY4" fmla="*/ 1257671 h 1787187"/>
                <a:gd name="connsiteX5" fmla="*/ 1501616 w 1555557"/>
                <a:gd name="connsiteY5" fmla="*/ 672856 h 1787187"/>
                <a:gd name="connsiteX6" fmla="*/ 1370030 w 1555557"/>
                <a:gd name="connsiteY6" fmla="*/ 154877 h 1787187"/>
                <a:gd name="connsiteX7" fmla="*/ 872190 w 1555557"/>
                <a:gd name="connsiteY7" fmla="*/ 21205 h 1787187"/>
                <a:gd name="connsiteX8" fmla="*/ 393458 w 1555557"/>
                <a:gd name="connsiteY8" fmla="*/ 534641 h 1787187"/>
                <a:gd name="connsiteX0" fmla="*/ 401126 w 1664928"/>
                <a:gd name="connsiteY0" fmla="*/ 534641 h 1783934"/>
                <a:gd name="connsiteX1" fmla="*/ 40774 w 1664928"/>
                <a:gd name="connsiteY1" fmla="*/ 940200 h 1783934"/>
                <a:gd name="connsiteX2" fmla="*/ 185979 w 1664928"/>
                <a:gd name="connsiteY2" fmla="*/ 1672556 h 1783934"/>
                <a:gd name="connsiteX3" fmla="*/ 1618513 w 1664928"/>
                <a:gd name="connsiteY3" fmla="*/ 1747798 h 1783934"/>
                <a:gd name="connsiteX4" fmla="*/ 1561525 w 1664928"/>
                <a:gd name="connsiteY4" fmla="*/ 1257671 h 1783934"/>
                <a:gd name="connsiteX5" fmla="*/ 1509284 w 1664928"/>
                <a:gd name="connsiteY5" fmla="*/ 672856 h 1783934"/>
                <a:gd name="connsiteX6" fmla="*/ 1377698 w 1664928"/>
                <a:gd name="connsiteY6" fmla="*/ 154877 h 1783934"/>
                <a:gd name="connsiteX7" fmla="*/ 879858 w 1664928"/>
                <a:gd name="connsiteY7" fmla="*/ 21205 h 1783934"/>
                <a:gd name="connsiteX8" fmla="*/ 401126 w 1664928"/>
                <a:gd name="connsiteY8" fmla="*/ 534641 h 1783934"/>
                <a:gd name="connsiteX0" fmla="*/ 408119 w 1718774"/>
                <a:gd name="connsiteY0" fmla="*/ 534641 h 1826522"/>
                <a:gd name="connsiteX1" fmla="*/ 47767 w 1718774"/>
                <a:gd name="connsiteY1" fmla="*/ 940200 h 1826522"/>
                <a:gd name="connsiteX2" fmla="*/ 179001 w 1718774"/>
                <a:gd name="connsiteY2" fmla="*/ 1742186 h 1826522"/>
                <a:gd name="connsiteX3" fmla="*/ 1625506 w 1718774"/>
                <a:gd name="connsiteY3" fmla="*/ 1747798 h 1826522"/>
                <a:gd name="connsiteX4" fmla="*/ 1568518 w 1718774"/>
                <a:gd name="connsiteY4" fmla="*/ 1257671 h 1826522"/>
                <a:gd name="connsiteX5" fmla="*/ 1516277 w 1718774"/>
                <a:gd name="connsiteY5" fmla="*/ 672856 h 1826522"/>
                <a:gd name="connsiteX6" fmla="*/ 1384691 w 1718774"/>
                <a:gd name="connsiteY6" fmla="*/ 154877 h 1826522"/>
                <a:gd name="connsiteX7" fmla="*/ 886851 w 1718774"/>
                <a:gd name="connsiteY7" fmla="*/ 21205 h 1826522"/>
                <a:gd name="connsiteX8" fmla="*/ 408119 w 1718774"/>
                <a:gd name="connsiteY8" fmla="*/ 534641 h 1826522"/>
                <a:gd name="connsiteX0" fmla="*/ 477759 w 1796623"/>
                <a:gd name="connsiteY0" fmla="*/ 534641 h 1818043"/>
                <a:gd name="connsiteX1" fmla="*/ 117407 w 1796623"/>
                <a:gd name="connsiteY1" fmla="*/ 940200 h 1818043"/>
                <a:gd name="connsiteX2" fmla="*/ 136864 w 1796623"/>
                <a:gd name="connsiteY2" fmla="*/ 1728260 h 1818043"/>
                <a:gd name="connsiteX3" fmla="*/ 1695146 w 1796623"/>
                <a:gd name="connsiteY3" fmla="*/ 1747798 h 1818043"/>
                <a:gd name="connsiteX4" fmla="*/ 1638158 w 1796623"/>
                <a:gd name="connsiteY4" fmla="*/ 1257671 h 1818043"/>
                <a:gd name="connsiteX5" fmla="*/ 1585917 w 1796623"/>
                <a:gd name="connsiteY5" fmla="*/ 672856 h 1818043"/>
                <a:gd name="connsiteX6" fmla="*/ 1454331 w 1796623"/>
                <a:gd name="connsiteY6" fmla="*/ 154877 h 1818043"/>
                <a:gd name="connsiteX7" fmla="*/ 956491 w 1796623"/>
                <a:gd name="connsiteY7" fmla="*/ 21205 h 1818043"/>
                <a:gd name="connsiteX8" fmla="*/ 477759 w 1796623"/>
                <a:gd name="connsiteY8" fmla="*/ 534641 h 1818043"/>
                <a:gd name="connsiteX0" fmla="*/ 396783 w 1688820"/>
                <a:gd name="connsiteY0" fmla="*/ 534641 h 1815615"/>
                <a:gd name="connsiteX1" fmla="*/ 36431 w 1688820"/>
                <a:gd name="connsiteY1" fmla="*/ 940200 h 1815615"/>
                <a:gd name="connsiteX2" fmla="*/ 55888 w 1688820"/>
                <a:gd name="connsiteY2" fmla="*/ 1728260 h 1815615"/>
                <a:gd name="connsiteX3" fmla="*/ 421834 w 1688820"/>
                <a:gd name="connsiteY3" fmla="*/ 1798118 h 1815615"/>
                <a:gd name="connsiteX4" fmla="*/ 1614170 w 1688820"/>
                <a:gd name="connsiteY4" fmla="*/ 1747798 h 1815615"/>
                <a:gd name="connsiteX5" fmla="*/ 1557182 w 1688820"/>
                <a:gd name="connsiteY5" fmla="*/ 1257671 h 1815615"/>
                <a:gd name="connsiteX6" fmla="*/ 1504941 w 1688820"/>
                <a:gd name="connsiteY6" fmla="*/ 672856 h 1815615"/>
                <a:gd name="connsiteX7" fmla="*/ 1373355 w 1688820"/>
                <a:gd name="connsiteY7" fmla="*/ 154877 h 1815615"/>
                <a:gd name="connsiteX8" fmla="*/ 875515 w 1688820"/>
                <a:gd name="connsiteY8" fmla="*/ 21205 h 1815615"/>
                <a:gd name="connsiteX9" fmla="*/ 396783 w 1688820"/>
                <a:gd name="connsiteY9" fmla="*/ 534641 h 1815615"/>
                <a:gd name="connsiteX0" fmla="*/ 394951 w 1689541"/>
                <a:gd name="connsiteY0" fmla="*/ 534641 h 1877271"/>
                <a:gd name="connsiteX1" fmla="*/ 34599 w 1689541"/>
                <a:gd name="connsiteY1" fmla="*/ 940200 h 1877271"/>
                <a:gd name="connsiteX2" fmla="*/ 54056 w 1689541"/>
                <a:gd name="connsiteY2" fmla="*/ 1728260 h 1877271"/>
                <a:gd name="connsiteX3" fmla="*/ 385071 w 1689541"/>
                <a:gd name="connsiteY3" fmla="*/ 1877032 h 1877271"/>
                <a:gd name="connsiteX4" fmla="*/ 1612338 w 1689541"/>
                <a:gd name="connsiteY4" fmla="*/ 1747798 h 1877271"/>
                <a:gd name="connsiteX5" fmla="*/ 1555350 w 1689541"/>
                <a:gd name="connsiteY5" fmla="*/ 1257671 h 1877271"/>
                <a:gd name="connsiteX6" fmla="*/ 1503109 w 1689541"/>
                <a:gd name="connsiteY6" fmla="*/ 672856 h 1877271"/>
                <a:gd name="connsiteX7" fmla="*/ 1371523 w 1689541"/>
                <a:gd name="connsiteY7" fmla="*/ 154877 h 1877271"/>
                <a:gd name="connsiteX8" fmla="*/ 873683 w 1689541"/>
                <a:gd name="connsiteY8" fmla="*/ 21205 h 1877271"/>
                <a:gd name="connsiteX9" fmla="*/ 394951 w 1689541"/>
                <a:gd name="connsiteY9" fmla="*/ 534641 h 1877271"/>
                <a:gd name="connsiteX0" fmla="*/ 394949 w 1689541"/>
                <a:gd name="connsiteY0" fmla="*/ 534641 h 1877032"/>
                <a:gd name="connsiteX1" fmla="*/ 34597 w 1689541"/>
                <a:gd name="connsiteY1" fmla="*/ 940200 h 1877032"/>
                <a:gd name="connsiteX2" fmla="*/ 54054 w 1689541"/>
                <a:gd name="connsiteY2" fmla="*/ 1728260 h 1877032"/>
                <a:gd name="connsiteX3" fmla="*/ 385069 w 1689541"/>
                <a:gd name="connsiteY3" fmla="*/ 1877032 h 1877032"/>
                <a:gd name="connsiteX4" fmla="*/ 1612336 w 1689541"/>
                <a:gd name="connsiteY4" fmla="*/ 1747798 h 1877032"/>
                <a:gd name="connsiteX5" fmla="*/ 1555348 w 1689541"/>
                <a:gd name="connsiteY5" fmla="*/ 1257671 h 1877032"/>
                <a:gd name="connsiteX6" fmla="*/ 1503107 w 1689541"/>
                <a:gd name="connsiteY6" fmla="*/ 672856 h 1877032"/>
                <a:gd name="connsiteX7" fmla="*/ 1371521 w 1689541"/>
                <a:gd name="connsiteY7" fmla="*/ 154877 h 1877032"/>
                <a:gd name="connsiteX8" fmla="*/ 873681 w 1689541"/>
                <a:gd name="connsiteY8" fmla="*/ 21205 h 1877032"/>
                <a:gd name="connsiteX9" fmla="*/ 394949 w 1689541"/>
                <a:gd name="connsiteY9" fmla="*/ 534641 h 1877032"/>
                <a:gd name="connsiteX0" fmla="*/ 394949 w 1683795"/>
                <a:gd name="connsiteY0" fmla="*/ 534641 h 1877032"/>
                <a:gd name="connsiteX1" fmla="*/ 34597 w 1683795"/>
                <a:gd name="connsiteY1" fmla="*/ 940200 h 1877032"/>
                <a:gd name="connsiteX2" fmla="*/ 54054 w 1683795"/>
                <a:gd name="connsiteY2" fmla="*/ 1728260 h 1877032"/>
                <a:gd name="connsiteX3" fmla="*/ 385069 w 1683795"/>
                <a:gd name="connsiteY3" fmla="*/ 1877032 h 1877032"/>
                <a:gd name="connsiteX4" fmla="*/ 1605349 w 1683795"/>
                <a:gd name="connsiteY4" fmla="*/ 1798860 h 1877032"/>
                <a:gd name="connsiteX5" fmla="*/ 1555348 w 1683795"/>
                <a:gd name="connsiteY5" fmla="*/ 1257671 h 1877032"/>
                <a:gd name="connsiteX6" fmla="*/ 1503107 w 1683795"/>
                <a:gd name="connsiteY6" fmla="*/ 672856 h 1877032"/>
                <a:gd name="connsiteX7" fmla="*/ 1371521 w 1683795"/>
                <a:gd name="connsiteY7" fmla="*/ 154877 h 1877032"/>
                <a:gd name="connsiteX8" fmla="*/ 873681 w 1683795"/>
                <a:gd name="connsiteY8" fmla="*/ 21205 h 1877032"/>
                <a:gd name="connsiteX9" fmla="*/ 394949 w 1683795"/>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671512"/>
                <a:gd name="connsiteY0" fmla="*/ 534641 h 1877032"/>
                <a:gd name="connsiteX1" fmla="*/ 34597 w 1671512"/>
                <a:gd name="connsiteY1" fmla="*/ 940200 h 1877032"/>
                <a:gd name="connsiteX2" fmla="*/ 54054 w 1671512"/>
                <a:gd name="connsiteY2" fmla="*/ 1728260 h 1877032"/>
                <a:gd name="connsiteX3" fmla="*/ 385069 w 1671512"/>
                <a:gd name="connsiteY3" fmla="*/ 1877032 h 1877032"/>
                <a:gd name="connsiteX4" fmla="*/ 1605349 w 1671512"/>
                <a:gd name="connsiteY4" fmla="*/ 1798860 h 1877032"/>
                <a:gd name="connsiteX5" fmla="*/ 1555348 w 1671512"/>
                <a:gd name="connsiteY5" fmla="*/ 1257671 h 1877032"/>
                <a:gd name="connsiteX6" fmla="*/ 1503107 w 1671512"/>
                <a:gd name="connsiteY6" fmla="*/ 672856 h 1877032"/>
                <a:gd name="connsiteX7" fmla="*/ 1371521 w 1671512"/>
                <a:gd name="connsiteY7" fmla="*/ 154877 h 1877032"/>
                <a:gd name="connsiteX8" fmla="*/ 873681 w 1671512"/>
                <a:gd name="connsiteY8" fmla="*/ 21205 h 1877032"/>
                <a:gd name="connsiteX9" fmla="*/ 394949 w 1671512"/>
                <a:gd name="connsiteY9" fmla="*/ 534641 h 1877032"/>
                <a:gd name="connsiteX0" fmla="*/ 394949 w 1677296"/>
                <a:gd name="connsiteY0" fmla="*/ 534641 h 1877032"/>
                <a:gd name="connsiteX1" fmla="*/ 34597 w 1677296"/>
                <a:gd name="connsiteY1" fmla="*/ 940200 h 1877032"/>
                <a:gd name="connsiteX2" fmla="*/ 54054 w 1677296"/>
                <a:gd name="connsiteY2" fmla="*/ 1728260 h 1877032"/>
                <a:gd name="connsiteX3" fmla="*/ 385069 w 1677296"/>
                <a:gd name="connsiteY3" fmla="*/ 1877032 h 1877032"/>
                <a:gd name="connsiteX4" fmla="*/ 1612334 w 1677296"/>
                <a:gd name="connsiteY4" fmla="*/ 1840637 h 1877032"/>
                <a:gd name="connsiteX5" fmla="*/ 1555348 w 1677296"/>
                <a:gd name="connsiteY5" fmla="*/ 1257671 h 1877032"/>
                <a:gd name="connsiteX6" fmla="*/ 1503107 w 1677296"/>
                <a:gd name="connsiteY6" fmla="*/ 672856 h 1877032"/>
                <a:gd name="connsiteX7" fmla="*/ 1371521 w 1677296"/>
                <a:gd name="connsiteY7" fmla="*/ 154877 h 1877032"/>
                <a:gd name="connsiteX8" fmla="*/ 873681 w 1677296"/>
                <a:gd name="connsiteY8" fmla="*/ 21205 h 1877032"/>
                <a:gd name="connsiteX9" fmla="*/ 394949 w 1677296"/>
                <a:gd name="connsiteY9" fmla="*/ 534641 h 1877032"/>
                <a:gd name="connsiteX0" fmla="*/ 394949 w 1677298"/>
                <a:gd name="connsiteY0" fmla="*/ 534641 h 1877032"/>
                <a:gd name="connsiteX1" fmla="*/ 34597 w 1677298"/>
                <a:gd name="connsiteY1" fmla="*/ 940200 h 1877032"/>
                <a:gd name="connsiteX2" fmla="*/ 54054 w 1677298"/>
                <a:gd name="connsiteY2" fmla="*/ 1728260 h 1877032"/>
                <a:gd name="connsiteX3" fmla="*/ 385069 w 1677298"/>
                <a:gd name="connsiteY3" fmla="*/ 1877032 h 1877032"/>
                <a:gd name="connsiteX4" fmla="*/ 1612334 w 1677298"/>
                <a:gd name="connsiteY4" fmla="*/ 1840637 h 1877032"/>
                <a:gd name="connsiteX5" fmla="*/ 1555348 w 1677298"/>
                <a:gd name="connsiteY5" fmla="*/ 1257671 h 1877032"/>
                <a:gd name="connsiteX6" fmla="*/ 1503107 w 1677298"/>
                <a:gd name="connsiteY6" fmla="*/ 672856 h 1877032"/>
                <a:gd name="connsiteX7" fmla="*/ 1371521 w 1677298"/>
                <a:gd name="connsiteY7" fmla="*/ 154877 h 1877032"/>
                <a:gd name="connsiteX8" fmla="*/ 873681 w 1677298"/>
                <a:gd name="connsiteY8" fmla="*/ 21205 h 1877032"/>
                <a:gd name="connsiteX9" fmla="*/ 394949 w 1677298"/>
                <a:gd name="connsiteY9" fmla="*/ 534641 h 1877032"/>
                <a:gd name="connsiteX0" fmla="*/ 394949 w 1677296"/>
                <a:gd name="connsiteY0" fmla="*/ 534641 h 1904936"/>
                <a:gd name="connsiteX1" fmla="*/ 34597 w 1677296"/>
                <a:gd name="connsiteY1" fmla="*/ 940200 h 1904936"/>
                <a:gd name="connsiteX2" fmla="*/ 54054 w 1677296"/>
                <a:gd name="connsiteY2" fmla="*/ 1728260 h 1904936"/>
                <a:gd name="connsiteX3" fmla="*/ 385069 w 1677296"/>
                <a:gd name="connsiteY3" fmla="*/ 1877032 h 1904936"/>
                <a:gd name="connsiteX4" fmla="*/ 1612334 w 1677296"/>
                <a:gd name="connsiteY4" fmla="*/ 1840637 h 1904936"/>
                <a:gd name="connsiteX5" fmla="*/ 1555348 w 1677296"/>
                <a:gd name="connsiteY5" fmla="*/ 1257671 h 1904936"/>
                <a:gd name="connsiteX6" fmla="*/ 1503107 w 1677296"/>
                <a:gd name="connsiteY6" fmla="*/ 672856 h 1904936"/>
                <a:gd name="connsiteX7" fmla="*/ 1371521 w 1677296"/>
                <a:gd name="connsiteY7" fmla="*/ 154877 h 1904936"/>
                <a:gd name="connsiteX8" fmla="*/ 873681 w 1677296"/>
                <a:gd name="connsiteY8" fmla="*/ 21205 h 1904936"/>
                <a:gd name="connsiteX9" fmla="*/ 394949 w 1677296"/>
                <a:gd name="connsiteY9" fmla="*/ 534641 h 1904936"/>
                <a:gd name="connsiteX0" fmla="*/ 461539 w 1743887"/>
                <a:gd name="connsiteY0" fmla="*/ 534641 h 1904936"/>
                <a:gd name="connsiteX1" fmla="*/ 101187 w 1743887"/>
                <a:gd name="connsiteY1" fmla="*/ 940200 h 1904936"/>
                <a:gd name="connsiteX2" fmla="*/ 22840 w 1743887"/>
                <a:gd name="connsiteY2" fmla="*/ 1737812 h 1904936"/>
                <a:gd name="connsiteX3" fmla="*/ 451659 w 1743887"/>
                <a:gd name="connsiteY3" fmla="*/ 1877032 h 1904936"/>
                <a:gd name="connsiteX4" fmla="*/ 1678924 w 1743887"/>
                <a:gd name="connsiteY4" fmla="*/ 1840637 h 1904936"/>
                <a:gd name="connsiteX5" fmla="*/ 1621938 w 1743887"/>
                <a:gd name="connsiteY5" fmla="*/ 1257671 h 1904936"/>
                <a:gd name="connsiteX6" fmla="*/ 1569697 w 1743887"/>
                <a:gd name="connsiteY6" fmla="*/ 672856 h 1904936"/>
                <a:gd name="connsiteX7" fmla="*/ 1438111 w 1743887"/>
                <a:gd name="connsiteY7" fmla="*/ 154877 h 1904936"/>
                <a:gd name="connsiteX8" fmla="*/ 940271 w 1743887"/>
                <a:gd name="connsiteY8" fmla="*/ 21205 h 1904936"/>
                <a:gd name="connsiteX9" fmla="*/ 461539 w 1743887"/>
                <a:gd name="connsiteY9" fmla="*/ 534641 h 1904936"/>
                <a:gd name="connsiteX0" fmla="*/ 452050 w 1756359"/>
                <a:gd name="connsiteY0" fmla="*/ 534641 h 1891359"/>
                <a:gd name="connsiteX1" fmla="*/ 91698 w 1756359"/>
                <a:gd name="connsiteY1" fmla="*/ 940200 h 1891359"/>
                <a:gd name="connsiteX2" fmla="*/ 13351 w 1756359"/>
                <a:gd name="connsiteY2" fmla="*/ 1737812 h 1891359"/>
                <a:gd name="connsiteX3" fmla="*/ 309435 w 1756359"/>
                <a:gd name="connsiteY3" fmla="*/ 1891359 h 1891359"/>
                <a:gd name="connsiteX4" fmla="*/ 1669435 w 1756359"/>
                <a:gd name="connsiteY4" fmla="*/ 1840637 h 1891359"/>
                <a:gd name="connsiteX5" fmla="*/ 1612449 w 1756359"/>
                <a:gd name="connsiteY5" fmla="*/ 1257671 h 1891359"/>
                <a:gd name="connsiteX6" fmla="*/ 1560208 w 1756359"/>
                <a:gd name="connsiteY6" fmla="*/ 672856 h 1891359"/>
                <a:gd name="connsiteX7" fmla="*/ 1428622 w 1756359"/>
                <a:gd name="connsiteY7" fmla="*/ 154877 h 1891359"/>
                <a:gd name="connsiteX8" fmla="*/ 930782 w 1756359"/>
                <a:gd name="connsiteY8" fmla="*/ 21205 h 1891359"/>
                <a:gd name="connsiteX9" fmla="*/ 452050 w 1756359"/>
                <a:gd name="connsiteY9" fmla="*/ 534641 h 1891359"/>
                <a:gd name="connsiteX0" fmla="*/ 452050 w 1756257"/>
                <a:gd name="connsiteY0" fmla="*/ 534641 h 1891359"/>
                <a:gd name="connsiteX1" fmla="*/ 91698 w 1756257"/>
                <a:gd name="connsiteY1" fmla="*/ 940200 h 1891359"/>
                <a:gd name="connsiteX2" fmla="*/ 13351 w 1756257"/>
                <a:gd name="connsiteY2" fmla="*/ 1737812 h 1891359"/>
                <a:gd name="connsiteX3" fmla="*/ 309435 w 1756257"/>
                <a:gd name="connsiteY3" fmla="*/ 1891359 h 1891359"/>
                <a:gd name="connsiteX4" fmla="*/ 1669435 w 1756257"/>
                <a:gd name="connsiteY4" fmla="*/ 1840637 h 1891359"/>
                <a:gd name="connsiteX5" fmla="*/ 1612449 w 1756257"/>
                <a:gd name="connsiteY5" fmla="*/ 1257671 h 1891359"/>
                <a:gd name="connsiteX6" fmla="*/ 1563496 w 1756257"/>
                <a:gd name="connsiteY6" fmla="*/ 959631 h 1891359"/>
                <a:gd name="connsiteX7" fmla="*/ 1560208 w 1756257"/>
                <a:gd name="connsiteY7" fmla="*/ 672856 h 1891359"/>
                <a:gd name="connsiteX8" fmla="*/ 1428622 w 1756257"/>
                <a:gd name="connsiteY8" fmla="*/ 154877 h 1891359"/>
                <a:gd name="connsiteX9" fmla="*/ 930782 w 1756257"/>
                <a:gd name="connsiteY9" fmla="*/ 21205 h 1891359"/>
                <a:gd name="connsiteX10" fmla="*/ 452050 w 1756257"/>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64592"/>
                <a:gd name="connsiteY0" fmla="*/ 534641 h 1891359"/>
                <a:gd name="connsiteX1" fmla="*/ 91698 w 1764592"/>
                <a:gd name="connsiteY1" fmla="*/ 940200 h 1891359"/>
                <a:gd name="connsiteX2" fmla="*/ 13351 w 1764592"/>
                <a:gd name="connsiteY2" fmla="*/ 1737812 h 1891359"/>
                <a:gd name="connsiteX3" fmla="*/ 309435 w 1764592"/>
                <a:gd name="connsiteY3" fmla="*/ 1891359 h 1891359"/>
                <a:gd name="connsiteX4" fmla="*/ 1669435 w 1764592"/>
                <a:gd name="connsiteY4" fmla="*/ 1840637 h 1891359"/>
                <a:gd name="connsiteX5" fmla="*/ 1612449 w 1764592"/>
                <a:gd name="connsiteY5" fmla="*/ 1257671 h 1891359"/>
                <a:gd name="connsiteX6" fmla="*/ 1309780 w 1764592"/>
                <a:gd name="connsiteY6" fmla="*/ 1046341 h 1891359"/>
                <a:gd name="connsiteX7" fmla="*/ 1560208 w 1764592"/>
                <a:gd name="connsiteY7" fmla="*/ 672856 h 1891359"/>
                <a:gd name="connsiteX8" fmla="*/ 1428622 w 1764592"/>
                <a:gd name="connsiteY8" fmla="*/ 154877 h 1891359"/>
                <a:gd name="connsiteX9" fmla="*/ 930782 w 1764592"/>
                <a:gd name="connsiteY9" fmla="*/ 21205 h 1891359"/>
                <a:gd name="connsiteX10" fmla="*/ 452050 w 1764592"/>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92731"/>
                <a:gd name="connsiteY0" fmla="*/ 534641 h 1891359"/>
                <a:gd name="connsiteX1" fmla="*/ 91698 w 1792731"/>
                <a:gd name="connsiteY1" fmla="*/ 940200 h 1891359"/>
                <a:gd name="connsiteX2" fmla="*/ 13351 w 1792731"/>
                <a:gd name="connsiteY2" fmla="*/ 1737812 h 1891359"/>
                <a:gd name="connsiteX3" fmla="*/ 309435 w 1792731"/>
                <a:gd name="connsiteY3" fmla="*/ 1891359 h 1891359"/>
                <a:gd name="connsiteX4" fmla="*/ 1669435 w 1792731"/>
                <a:gd name="connsiteY4" fmla="*/ 1840637 h 1891359"/>
                <a:gd name="connsiteX5" fmla="*/ 1688563 w 1792731"/>
                <a:gd name="connsiteY5" fmla="*/ 1292355 h 1891359"/>
                <a:gd name="connsiteX6" fmla="*/ 1309780 w 1792731"/>
                <a:gd name="connsiteY6" fmla="*/ 1046341 h 1891359"/>
                <a:gd name="connsiteX7" fmla="*/ 1560208 w 1792731"/>
                <a:gd name="connsiteY7" fmla="*/ 672856 h 1891359"/>
                <a:gd name="connsiteX8" fmla="*/ 1428622 w 1792731"/>
                <a:gd name="connsiteY8" fmla="*/ 154877 h 1891359"/>
                <a:gd name="connsiteX9" fmla="*/ 930782 w 1792731"/>
                <a:gd name="connsiteY9" fmla="*/ 21205 h 1891359"/>
                <a:gd name="connsiteX10" fmla="*/ 452050 w 1792731"/>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560208 w 1814809"/>
                <a:gd name="connsiteY7" fmla="*/ 672856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619996 w 1814809"/>
                <a:gd name="connsiteY7" fmla="*/ 526399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42872 h 1899590"/>
                <a:gd name="connsiteX1" fmla="*/ 91698 w 1814809"/>
                <a:gd name="connsiteY1" fmla="*/ 948431 h 1899590"/>
                <a:gd name="connsiteX2" fmla="*/ 13351 w 1814809"/>
                <a:gd name="connsiteY2" fmla="*/ 1746043 h 1899590"/>
                <a:gd name="connsiteX3" fmla="*/ 309435 w 1814809"/>
                <a:gd name="connsiteY3" fmla="*/ 1899590 h 1899590"/>
                <a:gd name="connsiteX4" fmla="*/ 1669435 w 1814809"/>
                <a:gd name="connsiteY4" fmla="*/ 1848868 h 1899590"/>
                <a:gd name="connsiteX5" fmla="*/ 1688563 w 1814809"/>
                <a:gd name="connsiteY5" fmla="*/ 1300586 h 1899590"/>
                <a:gd name="connsiteX6" fmla="*/ 1309780 w 1814809"/>
                <a:gd name="connsiteY6" fmla="*/ 1054572 h 1899590"/>
                <a:gd name="connsiteX7" fmla="*/ 1619996 w 1814809"/>
                <a:gd name="connsiteY7" fmla="*/ 534630 h 1899590"/>
                <a:gd name="connsiteX8" fmla="*/ 1488411 w 1814809"/>
                <a:gd name="connsiteY8" fmla="*/ 129049 h 1899590"/>
                <a:gd name="connsiteX9" fmla="*/ 930782 w 1814809"/>
                <a:gd name="connsiteY9" fmla="*/ 29436 h 1899590"/>
                <a:gd name="connsiteX10" fmla="*/ 452050 w 1814809"/>
                <a:gd name="connsiteY10" fmla="*/ 542872 h 1899590"/>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551784 w 1934789"/>
                <a:gd name="connsiteY0" fmla="*/ 540513 h 1886326"/>
                <a:gd name="connsiteX1" fmla="*/ 191432 w 1934789"/>
                <a:gd name="connsiteY1" fmla="*/ 946072 h 1886326"/>
                <a:gd name="connsiteX2" fmla="*/ 113085 w 1934789"/>
                <a:gd name="connsiteY2" fmla="*/ 1743684 h 1886326"/>
                <a:gd name="connsiteX3" fmla="*/ 1769169 w 1934789"/>
                <a:gd name="connsiteY3" fmla="*/ 1846509 h 1886326"/>
                <a:gd name="connsiteX4" fmla="*/ 1788297 w 1934789"/>
                <a:gd name="connsiteY4" fmla="*/ 1298227 h 1886326"/>
                <a:gd name="connsiteX5" fmla="*/ 1409514 w 1934789"/>
                <a:gd name="connsiteY5" fmla="*/ 1052213 h 1886326"/>
                <a:gd name="connsiteX6" fmla="*/ 1719730 w 1934789"/>
                <a:gd name="connsiteY6" fmla="*/ 532271 h 1886326"/>
                <a:gd name="connsiteX7" fmla="*/ 1588145 w 1934789"/>
                <a:gd name="connsiteY7" fmla="*/ 126690 h 1886326"/>
                <a:gd name="connsiteX8" fmla="*/ 1030516 w 1934789"/>
                <a:gd name="connsiteY8" fmla="*/ 27077 h 1886326"/>
                <a:gd name="connsiteX9" fmla="*/ 551784 w 1934789"/>
                <a:gd name="connsiteY9" fmla="*/ 540513 h 1886326"/>
                <a:gd name="connsiteX0" fmla="*/ 551784 w 1900403"/>
                <a:gd name="connsiteY0" fmla="*/ 540513 h 1886326"/>
                <a:gd name="connsiteX1" fmla="*/ 191432 w 1900403"/>
                <a:gd name="connsiteY1" fmla="*/ 946072 h 1886326"/>
                <a:gd name="connsiteX2" fmla="*/ 113085 w 1900403"/>
                <a:gd name="connsiteY2" fmla="*/ 1743684 h 1886326"/>
                <a:gd name="connsiteX3" fmla="*/ 1769169 w 1900403"/>
                <a:gd name="connsiteY3" fmla="*/ 1846509 h 1886326"/>
                <a:gd name="connsiteX4" fmla="*/ 1788297 w 1900403"/>
                <a:gd name="connsiteY4" fmla="*/ 1298227 h 1886326"/>
                <a:gd name="connsiteX5" fmla="*/ 1719730 w 1900403"/>
                <a:gd name="connsiteY5" fmla="*/ 532271 h 1886326"/>
                <a:gd name="connsiteX6" fmla="*/ 1588145 w 1900403"/>
                <a:gd name="connsiteY6" fmla="*/ 126690 h 1886326"/>
                <a:gd name="connsiteX7" fmla="*/ 1030516 w 1900403"/>
                <a:gd name="connsiteY7" fmla="*/ 27077 h 1886326"/>
                <a:gd name="connsiteX8" fmla="*/ 551784 w 1900403"/>
                <a:gd name="connsiteY8" fmla="*/ 540513 h 1886326"/>
                <a:gd name="connsiteX0" fmla="*/ 551784 w 2140248"/>
                <a:gd name="connsiteY0" fmla="*/ 540513 h 1886326"/>
                <a:gd name="connsiteX1" fmla="*/ 191432 w 2140248"/>
                <a:gd name="connsiteY1" fmla="*/ 946072 h 1886326"/>
                <a:gd name="connsiteX2" fmla="*/ 113085 w 2140248"/>
                <a:gd name="connsiteY2" fmla="*/ 1743684 h 1886326"/>
                <a:gd name="connsiteX3" fmla="*/ 1769169 w 2140248"/>
                <a:gd name="connsiteY3" fmla="*/ 1846509 h 1886326"/>
                <a:gd name="connsiteX4" fmla="*/ 1788297 w 2140248"/>
                <a:gd name="connsiteY4" fmla="*/ 1298227 h 1886326"/>
                <a:gd name="connsiteX5" fmla="*/ 2137828 w 2140248"/>
                <a:gd name="connsiteY5" fmla="*/ 516390 h 1886326"/>
                <a:gd name="connsiteX6" fmla="*/ 1588145 w 2140248"/>
                <a:gd name="connsiteY6" fmla="*/ 126690 h 1886326"/>
                <a:gd name="connsiteX7" fmla="*/ 1030516 w 2140248"/>
                <a:gd name="connsiteY7" fmla="*/ 27077 h 1886326"/>
                <a:gd name="connsiteX8" fmla="*/ 551784 w 2140248"/>
                <a:gd name="connsiteY8" fmla="*/ 540513 h 1886326"/>
                <a:gd name="connsiteX0" fmla="*/ 839 w 2332590"/>
                <a:gd name="connsiteY0" fmla="*/ 234577 h 1866234"/>
                <a:gd name="connsiteX1" fmla="*/ 383774 w 2332590"/>
                <a:gd name="connsiteY1" fmla="*/ 925980 h 1866234"/>
                <a:gd name="connsiteX2" fmla="*/ 305427 w 2332590"/>
                <a:gd name="connsiteY2" fmla="*/ 1723592 h 1866234"/>
                <a:gd name="connsiteX3" fmla="*/ 1961511 w 2332590"/>
                <a:gd name="connsiteY3" fmla="*/ 1826417 h 1866234"/>
                <a:gd name="connsiteX4" fmla="*/ 1980639 w 2332590"/>
                <a:gd name="connsiteY4" fmla="*/ 1278135 h 1866234"/>
                <a:gd name="connsiteX5" fmla="*/ 2330170 w 2332590"/>
                <a:gd name="connsiteY5" fmla="*/ 496298 h 1866234"/>
                <a:gd name="connsiteX6" fmla="*/ 1780487 w 2332590"/>
                <a:gd name="connsiteY6" fmla="*/ 106598 h 1866234"/>
                <a:gd name="connsiteX7" fmla="*/ 1222858 w 2332590"/>
                <a:gd name="connsiteY7" fmla="*/ 6985 h 1866234"/>
                <a:gd name="connsiteX8" fmla="*/ 839 w 2332590"/>
                <a:gd name="connsiteY8" fmla="*/ 234577 h 1866234"/>
                <a:gd name="connsiteX0" fmla="*/ 169859 w 2501610"/>
                <a:gd name="connsiteY0" fmla="*/ 234577 h 1866234"/>
                <a:gd name="connsiteX1" fmla="*/ 41784 w 2501610"/>
                <a:gd name="connsiteY1" fmla="*/ 925980 h 1866234"/>
                <a:gd name="connsiteX2" fmla="*/ 474447 w 2501610"/>
                <a:gd name="connsiteY2" fmla="*/ 1723592 h 1866234"/>
                <a:gd name="connsiteX3" fmla="*/ 2130531 w 2501610"/>
                <a:gd name="connsiteY3" fmla="*/ 1826417 h 1866234"/>
                <a:gd name="connsiteX4" fmla="*/ 2149659 w 2501610"/>
                <a:gd name="connsiteY4" fmla="*/ 1278135 h 1866234"/>
                <a:gd name="connsiteX5" fmla="*/ 2499190 w 2501610"/>
                <a:gd name="connsiteY5" fmla="*/ 496298 h 1866234"/>
                <a:gd name="connsiteX6" fmla="*/ 1949507 w 2501610"/>
                <a:gd name="connsiteY6" fmla="*/ 106598 h 1866234"/>
                <a:gd name="connsiteX7" fmla="*/ 1391878 w 2501610"/>
                <a:gd name="connsiteY7" fmla="*/ 6985 h 1866234"/>
                <a:gd name="connsiteX8" fmla="*/ 169859 w 2501610"/>
                <a:gd name="connsiteY8" fmla="*/ 234577 h 1866234"/>
                <a:gd name="connsiteX0" fmla="*/ 169859 w 2521114"/>
                <a:gd name="connsiteY0" fmla="*/ 234577 h 1866234"/>
                <a:gd name="connsiteX1" fmla="*/ 41784 w 2521114"/>
                <a:gd name="connsiteY1" fmla="*/ 925980 h 1866234"/>
                <a:gd name="connsiteX2" fmla="*/ 474447 w 2521114"/>
                <a:gd name="connsiteY2" fmla="*/ 1723592 h 1866234"/>
                <a:gd name="connsiteX3" fmla="*/ 2130531 w 2521114"/>
                <a:gd name="connsiteY3" fmla="*/ 1826417 h 1866234"/>
                <a:gd name="connsiteX4" fmla="*/ 2149659 w 2521114"/>
                <a:gd name="connsiteY4" fmla="*/ 1278135 h 1866234"/>
                <a:gd name="connsiteX5" fmla="*/ 2386606 w 2521114"/>
                <a:gd name="connsiteY5" fmla="*/ 1096675 h 1866234"/>
                <a:gd name="connsiteX6" fmla="*/ 2499190 w 2521114"/>
                <a:gd name="connsiteY6" fmla="*/ 496298 h 1866234"/>
                <a:gd name="connsiteX7" fmla="*/ 1949507 w 2521114"/>
                <a:gd name="connsiteY7" fmla="*/ 106598 h 1866234"/>
                <a:gd name="connsiteX8" fmla="*/ 1391878 w 2521114"/>
                <a:gd name="connsiteY8" fmla="*/ 6985 h 1866234"/>
                <a:gd name="connsiteX9" fmla="*/ 169859 w 2521114"/>
                <a:gd name="connsiteY9" fmla="*/ 234577 h 1866234"/>
                <a:gd name="connsiteX0" fmla="*/ 76021 w 2427276"/>
                <a:gd name="connsiteY0" fmla="*/ 234577 h 1866880"/>
                <a:gd name="connsiteX1" fmla="*/ 156994 w 2427276"/>
                <a:gd name="connsiteY1" fmla="*/ 910100 h 1866880"/>
                <a:gd name="connsiteX2" fmla="*/ 380609 w 2427276"/>
                <a:gd name="connsiteY2" fmla="*/ 1723592 h 1866880"/>
                <a:gd name="connsiteX3" fmla="*/ 2036693 w 2427276"/>
                <a:gd name="connsiteY3" fmla="*/ 1826417 h 1866880"/>
                <a:gd name="connsiteX4" fmla="*/ 2055821 w 2427276"/>
                <a:gd name="connsiteY4" fmla="*/ 1278135 h 1866880"/>
                <a:gd name="connsiteX5" fmla="*/ 2292768 w 2427276"/>
                <a:gd name="connsiteY5" fmla="*/ 1096675 h 1866880"/>
                <a:gd name="connsiteX6" fmla="*/ 2405352 w 2427276"/>
                <a:gd name="connsiteY6" fmla="*/ 496298 h 1866880"/>
                <a:gd name="connsiteX7" fmla="*/ 1855669 w 2427276"/>
                <a:gd name="connsiteY7" fmla="*/ 106598 h 1866880"/>
                <a:gd name="connsiteX8" fmla="*/ 1298040 w 2427276"/>
                <a:gd name="connsiteY8" fmla="*/ 6985 h 1866880"/>
                <a:gd name="connsiteX9" fmla="*/ 76021 w 2427276"/>
                <a:gd name="connsiteY9" fmla="*/ 234577 h 1866880"/>
                <a:gd name="connsiteX0" fmla="*/ 65838 w 2417093"/>
                <a:gd name="connsiteY0" fmla="*/ 146138 h 1778441"/>
                <a:gd name="connsiteX1" fmla="*/ 146811 w 2417093"/>
                <a:gd name="connsiteY1" fmla="*/ 821661 h 1778441"/>
                <a:gd name="connsiteX2" fmla="*/ 370426 w 2417093"/>
                <a:gd name="connsiteY2" fmla="*/ 1635153 h 1778441"/>
                <a:gd name="connsiteX3" fmla="*/ 2026510 w 2417093"/>
                <a:gd name="connsiteY3" fmla="*/ 1737978 h 1778441"/>
                <a:gd name="connsiteX4" fmla="*/ 2045638 w 2417093"/>
                <a:gd name="connsiteY4" fmla="*/ 1189696 h 1778441"/>
                <a:gd name="connsiteX5" fmla="*/ 2282585 w 2417093"/>
                <a:gd name="connsiteY5" fmla="*/ 1008236 h 1778441"/>
                <a:gd name="connsiteX6" fmla="*/ 2395169 w 2417093"/>
                <a:gd name="connsiteY6" fmla="*/ 407859 h 1778441"/>
                <a:gd name="connsiteX7" fmla="*/ 1845486 w 2417093"/>
                <a:gd name="connsiteY7" fmla="*/ 18159 h 1778441"/>
                <a:gd name="connsiteX8" fmla="*/ 1148491 w 2417093"/>
                <a:gd name="connsiteY8" fmla="*/ 252030 h 1778441"/>
                <a:gd name="connsiteX9" fmla="*/ 65838 w 2417093"/>
                <a:gd name="connsiteY9" fmla="*/ 146138 h 1778441"/>
                <a:gd name="connsiteX0" fmla="*/ 171178 w 2522433"/>
                <a:gd name="connsiteY0" fmla="*/ 146138 h 1778441"/>
                <a:gd name="connsiteX1" fmla="*/ 252151 w 2522433"/>
                <a:gd name="connsiteY1" fmla="*/ 821661 h 1778441"/>
                <a:gd name="connsiteX2" fmla="*/ 475766 w 2522433"/>
                <a:gd name="connsiteY2" fmla="*/ 1635153 h 1778441"/>
                <a:gd name="connsiteX3" fmla="*/ 2131850 w 2522433"/>
                <a:gd name="connsiteY3" fmla="*/ 1737978 h 1778441"/>
                <a:gd name="connsiteX4" fmla="*/ 2150978 w 2522433"/>
                <a:gd name="connsiteY4" fmla="*/ 1189696 h 1778441"/>
                <a:gd name="connsiteX5" fmla="*/ 2387925 w 2522433"/>
                <a:gd name="connsiteY5" fmla="*/ 1008236 h 1778441"/>
                <a:gd name="connsiteX6" fmla="*/ 2500509 w 2522433"/>
                <a:gd name="connsiteY6" fmla="*/ 407859 h 1778441"/>
                <a:gd name="connsiteX7" fmla="*/ 1950826 w 2522433"/>
                <a:gd name="connsiteY7" fmla="*/ 18159 h 1778441"/>
                <a:gd name="connsiteX8" fmla="*/ 1253831 w 2522433"/>
                <a:gd name="connsiteY8" fmla="*/ 252030 h 1778441"/>
                <a:gd name="connsiteX9" fmla="*/ 171178 w 2522433"/>
                <a:gd name="connsiteY9" fmla="*/ 146138 h 1778441"/>
                <a:gd name="connsiteX0" fmla="*/ 171180 w 2522435"/>
                <a:gd name="connsiteY0" fmla="*/ 128058 h 1760361"/>
                <a:gd name="connsiteX1" fmla="*/ 252153 w 2522435"/>
                <a:gd name="connsiteY1" fmla="*/ 803581 h 1760361"/>
                <a:gd name="connsiteX2" fmla="*/ 475768 w 2522435"/>
                <a:gd name="connsiteY2" fmla="*/ 1617073 h 1760361"/>
                <a:gd name="connsiteX3" fmla="*/ 2131852 w 2522435"/>
                <a:gd name="connsiteY3" fmla="*/ 1719898 h 1760361"/>
                <a:gd name="connsiteX4" fmla="*/ 2150980 w 2522435"/>
                <a:gd name="connsiteY4" fmla="*/ 1171616 h 1760361"/>
                <a:gd name="connsiteX5" fmla="*/ 2387927 w 2522435"/>
                <a:gd name="connsiteY5" fmla="*/ 990156 h 1760361"/>
                <a:gd name="connsiteX6" fmla="*/ 2500511 w 2522435"/>
                <a:gd name="connsiteY6" fmla="*/ 389779 h 1760361"/>
                <a:gd name="connsiteX7" fmla="*/ 1950828 w 2522435"/>
                <a:gd name="connsiteY7" fmla="*/ 79 h 1760361"/>
                <a:gd name="connsiteX8" fmla="*/ 1253833 w 2522435"/>
                <a:gd name="connsiteY8" fmla="*/ 233950 h 1760361"/>
                <a:gd name="connsiteX9" fmla="*/ 171180 w 2522435"/>
                <a:gd name="connsiteY9" fmla="*/ 128058 h 1760361"/>
                <a:gd name="connsiteX0" fmla="*/ 171180 w 2522435"/>
                <a:gd name="connsiteY0" fmla="*/ 128058 h 1760361"/>
                <a:gd name="connsiteX1" fmla="*/ 252153 w 2522435"/>
                <a:gd name="connsiteY1" fmla="*/ 803581 h 1760361"/>
                <a:gd name="connsiteX2" fmla="*/ 475768 w 2522435"/>
                <a:gd name="connsiteY2" fmla="*/ 1617073 h 1760361"/>
                <a:gd name="connsiteX3" fmla="*/ 2131852 w 2522435"/>
                <a:gd name="connsiteY3" fmla="*/ 1719898 h 1760361"/>
                <a:gd name="connsiteX4" fmla="*/ 2150980 w 2522435"/>
                <a:gd name="connsiteY4" fmla="*/ 1171616 h 1760361"/>
                <a:gd name="connsiteX5" fmla="*/ 2387927 w 2522435"/>
                <a:gd name="connsiteY5" fmla="*/ 990156 h 1760361"/>
                <a:gd name="connsiteX6" fmla="*/ 2500511 w 2522435"/>
                <a:gd name="connsiteY6" fmla="*/ 389779 h 1760361"/>
                <a:gd name="connsiteX7" fmla="*/ 1950828 w 2522435"/>
                <a:gd name="connsiteY7" fmla="*/ 79 h 1760361"/>
                <a:gd name="connsiteX8" fmla="*/ 1253833 w 2522435"/>
                <a:gd name="connsiteY8" fmla="*/ 233950 h 1760361"/>
                <a:gd name="connsiteX9" fmla="*/ 171180 w 2522435"/>
                <a:gd name="connsiteY9" fmla="*/ 128058 h 1760361"/>
                <a:gd name="connsiteX0" fmla="*/ 171180 w 2502931"/>
                <a:gd name="connsiteY0" fmla="*/ 128058 h 1760361"/>
                <a:gd name="connsiteX1" fmla="*/ 252153 w 2502931"/>
                <a:gd name="connsiteY1" fmla="*/ 803581 h 1760361"/>
                <a:gd name="connsiteX2" fmla="*/ 475768 w 2502931"/>
                <a:gd name="connsiteY2" fmla="*/ 1617073 h 1760361"/>
                <a:gd name="connsiteX3" fmla="*/ 2131852 w 2502931"/>
                <a:gd name="connsiteY3" fmla="*/ 1719898 h 1760361"/>
                <a:gd name="connsiteX4" fmla="*/ 2150980 w 2502931"/>
                <a:gd name="connsiteY4" fmla="*/ 1171616 h 1760361"/>
                <a:gd name="connsiteX5" fmla="*/ 2500511 w 2502931"/>
                <a:gd name="connsiteY5" fmla="*/ 389779 h 1760361"/>
                <a:gd name="connsiteX6" fmla="*/ 1950828 w 2502931"/>
                <a:gd name="connsiteY6" fmla="*/ 79 h 1760361"/>
                <a:gd name="connsiteX7" fmla="*/ 1253833 w 2502931"/>
                <a:gd name="connsiteY7" fmla="*/ 233950 h 1760361"/>
                <a:gd name="connsiteX8" fmla="*/ 171180 w 2502931"/>
                <a:gd name="connsiteY8" fmla="*/ 128058 h 1760361"/>
                <a:gd name="connsiteX0" fmla="*/ 171180 w 2502931"/>
                <a:gd name="connsiteY0" fmla="*/ 137721 h 1770024"/>
                <a:gd name="connsiteX1" fmla="*/ 252153 w 2502931"/>
                <a:gd name="connsiteY1" fmla="*/ 813244 h 1770024"/>
                <a:gd name="connsiteX2" fmla="*/ 475768 w 2502931"/>
                <a:gd name="connsiteY2" fmla="*/ 1626736 h 1770024"/>
                <a:gd name="connsiteX3" fmla="*/ 2131852 w 2502931"/>
                <a:gd name="connsiteY3" fmla="*/ 1729561 h 1770024"/>
                <a:gd name="connsiteX4" fmla="*/ 2150980 w 2502931"/>
                <a:gd name="connsiteY4" fmla="*/ 1181279 h 1770024"/>
                <a:gd name="connsiteX5" fmla="*/ 2500511 w 2502931"/>
                <a:gd name="connsiteY5" fmla="*/ 631296 h 1770024"/>
                <a:gd name="connsiteX6" fmla="*/ 1950828 w 2502931"/>
                <a:gd name="connsiteY6" fmla="*/ 9742 h 1770024"/>
                <a:gd name="connsiteX7" fmla="*/ 1253833 w 2502931"/>
                <a:gd name="connsiteY7" fmla="*/ 243613 h 1770024"/>
                <a:gd name="connsiteX8" fmla="*/ 171180 w 2502931"/>
                <a:gd name="connsiteY8" fmla="*/ 137721 h 1770024"/>
                <a:gd name="connsiteX0" fmla="*/ 171180 w 2500973"/>
                <a:gd name="connsiteY0" fmla="*/ 137721 h 1770024"/>
                <a:gd name="connsiteX1" fmla="*/ 252153 w 2500973"/>
                <a:gd name="connsiteY1" fmla="*/ 813244 h 1770024"/>
                <a:gd name="connsiteX2" fmla="*/ 475768 w 2500973"/>
                <a:gd name="connsiteY2" fmla="*/ 1626736 h 1770024"/>
                <a:gd name="connsiteX3" fmla="*/ 2131852 w 2500973"/>
                <a:gd name="connsiteY3" fmla="*/ 1729561 h 1770024"/>
                <a:gd name="connsiteX4" fmla="*/ 2150980 w 2500973"/>
                <a:gd name="connsiteY4" fmla="*/ 1181279 h 1770024"/>
                <a:gd name="connsiteX5" fmla="*/ 2500511 w 2500973"/>
                <a:gd name="connsiteY5" fmla="*/ 631296 h 1770024"/>
                <a:gd name="connsiteX6" fmla="*/ 1950828 w 2500973"/>
                <a:gd name="connsiteY6" fmla="*/ 9742 h 1770024"/>
                <a:gd name="connsiteX7" fmla="*/ 1253833 w 2500973"/>
                <a:gd name="connsiteY7" fmla="*/ 243613 h 1770024"/>
                <a:gd name="connsiteX8" fmla="*/ 171180 w 2500973"/>
                <a:gd name="connsiteY8" fmla="*/ 137721 h 1770024"/>
                <a:gd name="connsiteX0" fmla="*/ 171180 w 2501811"/>
                <a:gd name="connsiteY0" fmla="*/ 130586 h 1762889"/>
                <a:gd name="connsiteX1" fmla="*/ 252153 w 2501811"/>
                <a:gd name="connsiteY1" fmla="*/ 806109 h 1762889"/>
                <a:gd name="connsiteX2" fmla="*/ 475768 w 2501811"/>
                <a:gd name="connsiteY2" fmla="*/ 1619601 h 1762889"/>
                <a:gd name="connsiteX3" fmla="*/ 2131852 w 2501811"/>
                <a:gd name="connsiteY3" fmla="*/ 1722426 h 1762889"/>
                <a:gd name="connsiteX4" fmla="*/ 2150980 w 2501811"/>
                <a:gd name="connsiteY4" fmla="*/ 1174144 h 1762889"/>
                <a:gd name="connsiteX5" fmla="*/ 2500511 w 2501811"/>
                <a:gd name="connsiteY5" fmla="*/ 624161 h 1762889"/>
                <a:gd name="connsiteX6" fmla="*/ 1950828 w 2501811"/>
                <a:gd name="connsiteY6" fmla="*/ 2607 h 1762889"/>
                <a:gd name="connsiteX7" fmla="*/ 1253833 w 2501811"/>
                <a:gd name="connsiteY7" fmla="*/ 236478 h 1762889"/>
                <a:gd name="connsiteX8" fmla="*/ 171180 w 2501811"/>
                <a:gd name="connsiteY8" fmla="*/ 130586 h 1762889"/>
                <a:gd name="connsiteX0" fmla="*/ 171180 w 2513555"/>
                <a:gd name="connsiteY0" fmla="*/ 130586 h 1760577"/>
                <a:gd name="connsiteX1" fmla="*/ 252153 w 2513555"/>
                <a:gd name="connsiteY1" fmla="*/ 806109 h 1760577"/>
                <a:gd name="connsiteX2" fmla="*/ 475768 w 2513555"/>
                <a:gd name="connsiteY2" fmla="*/ 1619601 h 1760577"/>
                <a:gd name="connsiteX3" fmla="*/ 2131852 w 2513555"/>
                <a:gd name="connsiteY3" fmla="*/ 1722426 h 1760577"/>
                <a:gd name="connsiteX4" fmla="*/ 2324097 w 2513555"/>
                <a:gd name="connsiteY4" fmla="*/ 1205471 h 1760577"/>
                <a:gd name="connsiteX5" fmla="*/ 2500511 w 2513555"/>
                <a:gd name="connsiteY5" fmla="*/ 624161 h 1760577"/>
                <a:gd name="connsiteX6" fmla="*/ 1950828 w 2513555"/>
                <a:gd name="connsiteY6" fmla="*/ 2607 h 1760577"/>
                <a:gd name="connsiteX7" fmla="*/ 1253833 w 2513555"/>
                <a:gd name="connsiteY7" fmla="*/ 236478 h 1760577"/>
                <a:gd name="connsiteX8" fmla="*/ 171180 w 2513555"/>
                <a:gd name="connsiteY8" fmla="*/ 130586 h 1760577"/>
                <a:gd name="connsiteX0" fmla="*/ 169093 w 2511468"/>
                <a:gd name="connsiteY0" fmla="*/ 130586 h 1731316"/>
                <a:gd name="connsiteX1" fmla="*/ 250066 w 2511468"/>
                <a:gd name="connsiteY1" fmla="*/ 806109 h 1731316"/>
                <a:gd name="connsiteX2" fmla="*/ 410729 w 2511468"/>
                <a:gd name="connsiteY2" fmla="*/ 1478627 h 1731316"/>
                <a:gd name="connsiteX3" fmla="*/ 2129765 w 2511468"/>
                <a:gd name="connsiteY3" fmla="*/ 1722426 h 1731316"/>
                <a:gd name="connsiteX4" fmla="*/ 2322010 w 2511468"/>
                <a:gd name="connsiteY4" fmla="*/ 1205471 h 1731316"/>
                <a:gd name="connsiteX5" fmla="*/ 2498424 w 2511468"/>
                <a:gd name="connsiteY5" fmla="*/ 624161 h 1731316"/>
                <a:gd name="connsiteX6" fmla="*/ 1948741 w 2511468"/>
                <a:gd name="connsiteY6" fmla="*/ 2607 h 1731316"/>
                <a:gd name="connsiteX7" fmla="*/ 1251746 w 2511468"/>
                <a:gd name="connsiteY7" fmla="*/ 236478 h 1731316"/>
                <a:gd name="connsiteX8" fmla="*/ 169093 w 2511468"/>
                <a:gd name="connsiteY8" fmla="*/ 130586 h 1731316"/>
                <a:gd name="connsiteX0" fmla="*/ 169092 w 2515686"/>
                <a:gd name="connsiteY0" fmla="*/ 130586 h 1580338"/>
                <a:gd name="connsiteX1" fmla="*/ 250065 w 2515686"/>
                <a:gd name="connsiteY1" fmla="*/ 806109 h 1580338"/>
                <a:gd name="connsiteX2" fmla="*/ 410728 w 2515686"/>
                <a:gd name="connsiteY2" fmla="*/ 1478627 h 1580338"/>
                <a:gd name="connsiteX3" fmla="*/ 1767791 w 2515686"/>
                <a:gd name="connsiteY3" fmla="*/ 1550126 h 1580338"/>
                <a:gd name="connsiteX4" fmla="*/ 2322009 w 2515686"/>
                <a:gd name="connsiteY4" fmla="*/ 1205471 h 1580338"/>
                <a:gd name="connsiteX5" fmla="*/ 2498423 w 2515686"/>
                <a:gd name="connsiteY5" fmla="*/ 624161 h 1580338"/>
                <a:gd name="connsiteX6" fmla="*/ 1948740 w 2515686"/>
                <a:gd name="connsiteY6" fmla="*/ 2607 h 1580338"/>
                <a:gd name="connsiteX7" fmla="*/ 1251745 w 2515686"/>
                <a:gd name="connsiteY7" fmla="*/ 236478 h 1580338"/>
                <a:gd name="connsiteX8" fmla="*/ 169092 w 2515686"/>
                <a:gd name="connsiteY8" fmla="*/ 130586 h 1580338"/>
                <a:gd name="connsiteX0" fmla="*/ 216909 w 2371233"/>
                <a:gd name="connsiteY0" fmla="*/ 97731 h 1580287"/>
                <a:gd name="connsiteX1" fmla="*/ 105612 w 2371233"/>
                <a:gd name="connsiteY1" fmla="*/ 806058 h 1580287"/>
                <a:gd name="connsiteX2" fmla="*/ 266275 w 2371233"/>
                <a:gd name="connsiteY2" fmla="*/ 1478576 h 1580287"/>
                <a:gd name="connsiteX3" fmla="*/ 1623338 w 2371233"/>
                <a:gd name="connsiteY3" fmla="*/ 1550075 h 1580287"/>
                <a:gd name="connsiteX4" fmla="*/ 2177556 w 2371233"/>
                <a:gd name="connsiteY4" fmla="*/ 1205420 h 1580287"/>
                <a:gd name="connsiteX5" fmla="*/ 2353970 w 2371233"/>
                <a:gd name="connsiteY5" fmla="*/ 624110 h 1580287"/>
                <a:gd name="connsiteX6" fmla="*/ 1804287 w 2371233"/>
                <a:gd name="connsiteY6" fmla="*/ 2556 h 1580287"/>
                <a:gd name="connsiteX7" fmla="*/ 1107292 w 2371233"/>
                <a:gd name="connsiteY7" fmla="*/ 236427 h 1580287"/>
                <a:gd name="connsiteX8" fmla="*/ 216909 w 2371233"/>
                <a:gd name="connsiteY8" fmla="*/ 97731 h 1580287"/>
                <a:gd name="connsiteX0" fmla="*/ 212838 w 2367162"/>
                <a:gd name="connsiteY0" fmla="*/ 97731 h 1599445"/>
                <a:gd name="connsiteX1" fmla="*/ 101541 w 2367162"/>
                <a:gd name="connsiteY1" fmla="*/ 806058 h 1599445"/>
                <a:gd name="connsiteX2" fmla="*/ 179803 w 2367162"/>
                <a:gd name="connsiteY2" fmla="*/ 1516849 h 1599445"/>
                <a:gd name="connsiteX3" fmla="*/ 1619267 w 2367162"/>
                <a:gd name="connsiteY3" fmla="*/ 1550075 h 1599445"/>
                <a:gd name="connsiteX4" fmla="*/ 2173485 w 2367162"/>
                <a:gd name="connsiteY4" fmla="*/ 1205420 h 1599445"/>
                <a:gd name="connsiteX5" fmla="*/ 2349899 w 2367162"/>
                <a:gd name="connsiteY5" fmla="*/ 624110 h 1599445"/>
                <a:gd name="connsiteX6" fmla="*/ 1800216 w 2367162"/>
                <a:gd name="connsiteY6" fmla="*/ 2556 h 1599445"/>
                <a:gd name="connsiteX7" fmla="*/ 1103221 w 2367162"/>
                <a:gd name="connsiteY7" fmla="*/ 236427 h 1599445"/>
                <a:gd name="connsiteX8" fmla="*/ 212838 w 2367162"/>
                <a:gd name="connsiteY8" fmla="*/ 97731 h 1599445"/>
                <a:gd name="connsiteX0" fmla="*/ 274217 w 2428541"/>
                <a:gd name="connsiteY0" fmla="*/ 97731 h 1563328"/>
                <a:gd name="connsiteX1" fmla="*/ 162920 w 2428541"/>
                <a:gd name="connsiteY1" fmla="*/ 806058 h 1563328"/>
                <a:gd name="connsiteX2" fmla="*/ 241182 w 2428541"/>
                <a:gd name="connsiteY2" fmla="*/ 1516849 h 1563328"/>
                <a:gd name="connsiteX3" fmla="*/ 1680646 w 2428541"/>
                <a:gd name="connsiteY3" fmla="*/ 1550075 h 1563328"/>
                <a:gd name="connsiteX4" fmla="*/ 2234864 w 2428541"/>
                <a:gd name="connsiteY4" fmla="*/ 1205420 h 1563328"/>
                <a:gd name="connsiteX5" fmla="*/ 2411278 w 2428541"/>
                <a:gd name="connsiteY5" fmla="*/ 624110 h 1563328"/>
                <a:gd name="connsiteX6" fmla="*/ 1861595 w 2428541"/>
                <a:gd name="connsiteY6" fmla="*/ 2556 h 1563328"/>
                <a:gd name="connsiteX7" fmla="*/ 1164600 w 2428541"/>
                <a:gd name="connsiteY7" fmla="*/ 236427 h 1563328"/>
                <a:gd name="connsiteX8" fmla="*/ 274217 w 2428541"/>
                <a:gd name="connsiteY8" fmla="*/ 97731 h 1563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28541" h="1563328">
                  <a:moveTo>
                    <a:pt x="274217" y="97731"/>
                  </a:moveTo>
                  <a:cubicBezTo>
                    <a:pt x="-131398" y="291421"/>
                    <a:pt x="168426" y="569538"/>
                    <a:pt x="162920" y="806058"/>
                  </a:cubicBezTo>
                  <a:cubicBezTo>
                    <a:pt x="157414" y="1042578"/>
                    <a:pt x="-247990" y="1551404"/>
                    <a:pt x="241182" y="1516849"/>
                  </a:cubicBezTo>
                  <a:cubicBezTo>
                    <a:pt x="730354" y="1482294"/>
                    <a:pt x="1348366" y="1601980"/>
                    <a:pt x="1680646" y="1550075"/>
                  </a:cubicBezTo>
                  <a:cubicBezTo>
                    <a:pt x="2012926" y="1498170"/>
                    <a:pt x="2113092" y="1359748"/>
                    <a:pt x="2234864" y="1205420"/>
                  </a:cubicBezTo>
                  <a:cubicBezTo>
                    <a:pt x="2356636" y="1051093"/>
                    <a:pt x="2473489" y="824587"/>
                    <a:pt x="2411278" y="624110"/>
                  </a:cubicBezTo>
                  <a:cubicBezTo>
                    <a:pt x="2349067" y="423633"/>
                    <a:pt x="2314322" y="32821"/>
                    <a:pt x="1861595" y="2556"/>
                  </a:cubicBezTo>
                  <a:cubicBezTo>
                    <a:pt x="1408868" y="-27709"/>
                    <a:pt x="1429163" y="220565"/>
                    <a:pt x="1164600" y="236427"/>
                  </a:cubicBezTo>
                  <a:cubicBezTo>
                    <a:pt x="900037" y="252289"/>
                    <a:pt x="679832" y="-95959"/>
                    <a:pt x="274217" y="97731"/>
                  </a:cubicBezTo>
                  <a:close/>
                </a:path>
              </a:pathLst>
            </a:custGeom>
            <a:solidFill>
              <a:srgbClr val="9AE0FF"/>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pic>
          <p:nvPicPr>
            <p:cNvPr id="293" name="Picture 292" descr="A picture containing sitting, drawing, bus&#10;&#10;Description automatically generated">
              <a:extLst>
                <a:ext uri="{FF2B5EF4-FFF2-40B4-BE49-F238E27FC236}">
                  <a16:creationId xmlns:a16="http://schemas.microsoft.com/office/drawing/2014/main" id="{F15CCC09-96C0-4B49-A117-88D7E936334A}"/>
                </a:ext>
              </a:extLst>
            </p:cNvPr>
            <p:cNvPicPr>
              <a:picLocks noChangeAspect="1"/>
            </p:cNvPicPr>
            <p:nvPr/>
          </p:nvPicPr>
          <p:blipFill>
            <a:blip r:embed="rId6"/>
            <a:stretch>
              <a:fillRect/>
            </a:stretch>
          </p:blipFill>
          <p:spPr>
            <a:xfrm>
              <a:off x="1077902" y="2080593"/>
              <a:ext cx="553011" cy="312708"/>
            </a:xfrm>
            <a:prstGeom prst="rect">
              <a:avLst/>
            </a:prstGeom>
          </p:spPr>
        </p:pic>
        <p:pic>
          <p:nvPicPr>
            <p:cNvPr id="294" name="Picture 58" descr="BS00768_[1]">
              <a:extLst>
                <a:ext uri="{FF2B5EF4-FFF2-40B4-BE49-F238E27FC236}">
                  <a16:creationId xmlns:a16="http://schemas.microsoft.com/office/drawing/2014/main" id="{FBE0BE16-0DEB-CA42-9BBF-AB191973BBF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flipV="1">
              <a:off x="2076729" y="2400439"/>
              <a:ext cx="400050" cy="206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95" name="Picture 58" descr="BS00768_[1]">
              <a:extLst>
                <a:ext uri="{FF2B5EF4-FFF2-40B4-BE49-F238E27FC236}">
                  <a16:creationId xmlns:a16="http://schemas.microsoft.com/office/drawing/2014/main" id="{3BD081B6-6ED2-F648-8E83-D907E473031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flipV="1">
              <a:off x="2070103" y="1876978"/>
              <a:ext cx="400050" cy="206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96" name="Picture 58" descr="BS00768_[1]">
              <a:extLst>
                <a:ext uri="{FF2B5EF4-FFF2-40B4-BE49-F238E27FC236}">
                  <a16:creationId xmlns:a16="http://schemas.microsoft.com/office/drawing/2014/main" id="{BE421FC8-D7B8-7F4A-8572-567C4014D1F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flipV="1">
              <a:off x="8941355" y="2055883"/>
              <a:ext cx="400050" cy="206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297" name="Group 296">
              <a:extLst>
                <a:ext uri="{FF2B5EF4-FFF2-40B4-BE49-F238E27FC236}">
                  <a16:creationId xmlns:a16="http://schemas.microsoft.com/office/drawing/2014/main" id="{D8CFA8CD-BFD2-724D-B8D4-844D162D012A}"/>
                </a:ext>
              </a:extLst>
            </p:cNvPr>
            <p:cNvGrpSpPr/>
            <p:nvPr/>
          </p:nvGrpSpPr>
          <p:grpSpPr>
            <a:xfrm>
              <a:off x="2422862" y="2292629"/>
              <a:ext cx="864303" cy="490954"/>
              <a:chOff x="2769704" y="6255026"/>
              <a:chExt cx="864303" cy="490954"/>
            </a:xfrm>
          </p:grpSpPr>
          <p:sp>
            <p:nvSpPr>
              <p:cNvPr id="353" name="TextBox 352">
                <a:extLst>
                  <a:ext uri="{FF2B5EF4-FFF2-40B4-BE49-F238E27FC236}">
                    <a16:creationId xmlns:a16="http://schemas.microsoft.com/office/drawing/2014/main" id="{EE442B8C-FB1F-3246-BBF7-0DFEB3396DF6}"/>
                  </a:ext>
                </a:extLst>
              </p:cNvPr>
              <p:cNvSpPr txBox="1"/>
              <p:nvPr/>
            </p:nvSpPr>
            <p:spPr>
              <a:xfrm>
                <a:off x="2769704" y="6255026"/>
                <a:ext cx="317716" cy="400110"/>
              </a:xfrm>
              <a:prstGeom prst="rect">
                <a:avLst/>
              </a:prstGeom>
              <a:noFill/>
            </p:spPr>
            <p:txBody>
              <a:bodyPr wrap="none" rtlCol="0">
                <a:spAutoFit/>
              </a:bodyPr>
              <a:lstStyle/>
              <a:p>
                <a:r>
                  <a:rPr lang="en-US" sz="2000" dirty="0"/>
                  <a:t>K</a:t>
                </a:r>
              </a:p>
            </p:txBody>
          </p:sp>
          <p:sp>
            <p:nvSpPr>
              <p:cNvPr id="354" name="TextBox 353">
                <a:extLst>
                  <a:ext uri="{FF2B5EF4-FFF2-40B4-BE49-F238E27FC236}">
                    <a16:creationId xmlns:a16="http://schemas.microsoft.com/office/drawing/2014/main" id="{807C8016-2A79-6A41-A2C3-B826059F499F}"/>
                  </a:ext>
                </a:extLst>
              </p:cNvPr>
              <p:cNvSpPr txBox="1"/>
              <p:nvPr/>
            </p:nvSpPr>
            <p:spPr>
              <a:xfrm>
                <a:off x="2895600" y="6407426"/>
                <a:ext cx="738407" cy="338554"/>
              </a:xfrm>
              <a:prstGeom prst="rect">
                <a:avLst/>
              </a:prstGeom>
              <a:noFill/>
            </p:spPr>
            <p:txBody>
              <a:bodyPr wrap="none" rtlCol="0">
                <a:spAutoFit/>
              </a:bodyPr>
              <a:lstStyle/>
              <a:p>
                <a:r>
                  <a:rPr lang="en-US" sz="1600" dirty="0"/>
                  <a:t>HSS-M</a:t>
                </a:r>
              </a:p>
            </p:txBody>
          </p:sp>
        </p:grpSp>
        <p:grpSp>
          <p:nvGrpSpPr>
            <p:cNvPr id="298" name="Group 297">
              <a:extLst>
                <a:ext uri="{FF2B5EF4-FFF2-40B4-BE49-F238E27FC236}">
                  <a16:creationId xmlns:a16="http://schemas.microsoft.com/office/drawing/2014/main" id="{0F8EEE6C-F9C6-534D-A36B-5A8818C609DC}"/>
                </a:ext>
              </a:extLst>
            </p:cNvPr>
            <p:cNvGrpSpPr/>
            <p:nvPr/>
          </p:nvGrpSpPr>
          <p:grpSpPr>
            <a:xfrm>
              <a:off x="2378766" y="1653979"/>
              <a:ext cx="753697" cy="490954"/>
              <a:chOff x="2769704" y="6255026"/>
              <a:chExt cx="753697" cy="490954"/>
            </a:xfrm>
          </p:grpSpPr>
          <p:sp>
            <p:nvSpPr>
              <p:cNvPr id="351" name="TextBox 350">
                <a:extLst>
                  <a:ext uri="{FF2B5EF4-FFF2-40B4-BE49-F238E27FC236}">
                    <a16:creationId xmlns:a16="http://schemas.microsoft.com/office/drawing/2014/main" id="{C79EB36C-A36F-C642-BD43-CAC909D21E6B}"/>
                  </a:ext>
                </a:extLst>
              </p:cNvPr>
              <p:cNvSpPr txBox="1"/>
              <p:nvPr/>
            </p:nvSpPr>
            <p:spPr>
              <a:xfrm>
                <a:off x="2769704" y="6255026"/>
                <a:ext cx="317716" cy="400110"/>
              </a:xfrm>
              <a:prstGeom prst="rect">
                <a:avLst/>
              </a:prstGeom>
              <a:noFill/>
            </p:spPr>
            <p:txBody>
              <a:bodyPr wrap="none" rtlCol="0">
                <a:spAutoFit/>
              </a:bodyPr>
              <a:lstStyle/>
              <a:p>
                <a:r>
                  <a:rPr lang="en-US" sz="2000" dirty="0"/>
                  <a:t>K</a:t>
                </a:r>
              </a:p>
            </p:txBody>
          </p:sp>
          <p:sp>
            <p:nvSpPr>
              <p:cNvPr id="352" name="TextBox 351">
                <a:extLst>
                  <a:ext uri="{FF2B5EF4-FFF2-40B4-BE49-F238E27FC236}">
                    <a16:creationId xmlns:a16="http://schemas.microsoft.com/office/drawing/2014/main" id="{9FF80239-8312-6342-AC54-1FA72BBDCBA0}"/>
                  </a:ext>
                </a:extLst>
              </p:cNvPr>
              <p:cNvSpPr txBox="1"/>
              <p:nvPr/>
            </p:nvSpPr>
            <p:spPr>
              <a:xfrm>
                <a:off x="2895600" y="6407426"/>
                <a:ext cx="627801" cy="338554"/>
              </a:xfrm>
              <a:prstGeom prst="rect">
                <a:avLst/>
              </a:prstGeom>
              <a:noFill/>
            </p:spPr>
            <p:txBody>
              <a:bodyPr wrap="none" rtlCol="0">
                <a:spAutoFit/>
              </a:bodyPr>
              <a:lstStyle/>
              <a:p>
                <a:r>
                  <a:rPr lang="en-US" sz="1600" dirty="0"/>
                  <a:t>BS-M</a:t>
                </a:r>
              </a:p>
            </p:txBody>
          </p:sp>
        </p:grpSp>
        <p:grpSp>
          <p:nvGrpSpPr>
            <p:cNvPr id="299" name="Group 298">
              <a:extLst>
                <a:ext uri="{FF2B5EF4-FFF2-40B4-BE49-F238E27FC236}">
                  <a16:creationId xmlns:a16="http://schemas.microsoft.com/office/drawing/2014/main" id="{02905380-8B57-6444-BDF6-0563AB024B58}"/>
                </a:ext>
              </a:extLst>
            </p:cNvPr>
            <p:cNvGrpSpPr/>
            <p:nvPr/>
          </p:nvGrpSpPr>
          <p:grpSpPr>
            <a:xfrm>
              <a:off x="9322903" y="1932274"/>
              <a:ext cx="959609" cy="521732"/>
              <a:chOff x="2769704" y="6255026"/>
              <a:chExt cx="959609" cy="521732"/>
            </a:xfrm>
          </p:grpSpPr>
          <p:sp>
            <p:nvSpPr>
              <p:cNvPr id="349" name="TextBox 348">
                <a:extLst>
                  <a:ext uri="{FF2B5EF4-FFF2-40B4-BE49-F238E27FC236}">
                    <a16:creationId xmlns:a16="http://schemas.microsoft.com/office/drawing/2014/main" id="{896DDAF1-4287-E94B-9EDD-7F176DB08B3F}"/>
                  </a:ext>
                </a:extLst>
              </p:cNvPr>
              <p:cNvSpPr txBox="1"/>
              <p:nvPr/>
            </p:nvSpPr>
            <p:spPr>
              <a:xfrm>
                <a:off x="2769704" y="6255026"/>
                <a:ext cx="317716" cy="400110"/>
              </a:xfrm>
              <a:prstGeom prst="rect">
                <a:avLst/>
              </a:prstGeom>
              <a:noFill/>
            </p:spPr>
            <p:txBody>
              <a:bodyPr wrap="none" rtlCol="0">
                <a:spAutoFit/>
              </a:bodyPr>
              <a:lstStyle/>
              <a:p>
                <a:r>
                  <a:rPr lang="en-US" sz="2000" dirty="0"/>
                  <a:t>K</a:t>
                </a:r>
              </a:p>
            </p:txBody>
          </p:sp>
          <p:sp>
            <p:nvSpPr>
              <p:cNvPr id="350" name="TextBox 349">
                <a:extLst>
                  <a:ext uri="{FF2B5EF4-FFF2-40B4-BE49-F238E27FC236}">
                    <a16:creationId xmlns:a16="http://schemas.microsoft.com/office/drawing/2014/main" id="{DBEC8D56-DAC6-D447-B17E-7DA19ACAE3FD}"/>
                  </a:ext>
                </a:extLst>
              </p:cNvPr>
              <p:cNvSpPr txBox="1"/>
              <p:nvPr/>
            </p:nvSpPr>
            <p:spPr>
              <a:xfrm>
                <a:off x="2922104" y="6407426"/>
                <a:ext cx="807209" cy="369332"/>
              </a:xfrm>
              <a:prstGeom prst="rect">
                <a:avLst/>
              </a:prstGeom>
              <a:noFill/>
            </p:spPr>
            <p:txBody>
              <a:bodyPr wrap="none" rtlCol="0">
                <a:spAutoFit/>
              </a:bodyPr>
              <a:lstStyle/>
              <a:p>
                <a:r>
                  <a:rPr lang="en-US" dirty="0"/>
                  <a:t>HSS-M</a:t>
                </a:r>
              </a:p>
            </p:txBody>
          </p:sp>
        </p:grpSp>
        <p:grpSp>
          <p:nvGrpSpPr>
            <p:cNvPr id="300" name="Group 299">
              <a:extLst>
                <a:ext uri="{FF2B5EF4-FFF2-40B4-BE49-F238E27FC236}">
                  <a16:creationId xmlns:a16="http://schemas.microsoft.com/office/drawing/2014/main" id="{0EA1284E-0F90-D148-9FDF-D72FDA82CB41}"/>
                </a:ext>
              </a:extLst>
            </p:cNvPr>
            <p:cNvGrpSpPr/>
            <p:nvPr/>
          </p:nvGrpSpPr>
          <p:grpSpPr>
            <a:xfrm>
              <a:off x="3737113" y="1507911"/>
              <a:ext cx="411911" cy="767924"/>
              <a:chOff x="6476205" y="1307523"/>
              <a:chExt cx="466245" cy="924931"/>
            </a:xfrm>
          </p:grpSpPr>
          <p:grpSp>
            <p:nvGrpSpPr>
              <p:cNvPr id="325" name="Group 817">
                <a:extLst>
                  <a:ext uri="{FF2B5EF4-FFF2-40B4-BE49-F238E27FC236}">
                    <a16:creationId xmlns:a16="http://schemas.microsoft.com/office/drawing/2014/main" id="{75F9DAFE-6E5B-4040-AEB5-09C2ED6CAC1F}"/>
                  </a:ext>
                </a:extLst>
              </p:cNvPr>
              <p:cNvGrpSpPr>
                <a:grpSpLocks/>
              </p:cNvGrpSpPr>
              <p:nvPr/>
            </p:nvGrpSpPr>
            <p:grpSpPr bwMode="auto">
              <a:xfrm>
                <a:off x="6476205" y="1307523"/>
                <a:ext cx="466245" cy="405864"/>
                <a:chOff x="2920" y="1445"/>
                <a:chExt cx="326" cy="299"/>
              </a:xfrm>
            </p:grpSpPr>
            <p:sp>
              <p:nvSpPr>
                <p:cNvPr id="342" name="Oval 818">
                  <a:extLst>
                    <a:ext uri="{FF2B5EF4-FFF2-40B4-BE49-F238E27FC236}">
                      <a16:creationId xmlns:a16="http://schemas.microsoft.com/office/drawing/2014/main" id="{75F5DAB5-EF30-E644-84F1-6A2E549A3929}"/>
                    </a:ext>
                  </a:extLst>
                </p:cNvPr>
                <p:cNvSpPr>
                  <a:spLocks noChangeArrowheads="1"/>
                </p:cNvSpPr>
                <p:nvPr/>
              </p:nvSpPr>
              <p:spPr bwMode="auto">
                <a:xfrm>
                  <a:off x="2920" y="1445"/>
                  <a:ext cx="326" cy="289"/>
                </a:xfrm>
                <a:prstGeom prst="ellipse">
                  <a:avLst/>
                </a:prstGeom>
                <a:noFill/>
                <a:ln w="12700">
                  <a:solidFill>
                    <a:srgbClr val="011199"/>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343" name="Group 819">
                  <a:extLst>
                    <a:ext uri="{FF2B5EF4-FFF2-40B4-BE49-F238E27FC236}">
                      <a16:creationId xmlns:a16="http://schemas.microsoft.com/office/drawing/2014/main" id="{4AB6B6C9-1758-304F-8BBE-AE69CA5E7EAE}"/>
                    </a:ext>
                  </a:extLst>
                </p:cNvPr>
                <p:cNvGrpSpPr>
                  <a:grpSpLocks/>
                </p:cNvGrpSpPr>
                <p:nvPr/>
              </p:nvGrpSpPr>
              <p:grpSpPr bwMode="auto">
                <a:xfrm>
                  <a:off x="2949" y="1476"/>
                  <a:ext cx="265" cy="228"/>
                  <a:chOff x="2949" y="1476"/>
                  <a:chExt cx="265" cy="228"/>
                </a:xfrm>
              </p:grpSpPr>
              <p:sp>
                <p:nvSpPr>
                  <p:cNvPr id="345" name="Oval 820">
                    <a:extLst>
                      <a:ext uri="{FF2B5EF4-FFF2-40B4-BE49-F238E27FC236}">
                        <a16:creationId xmlns:a16="http://schemas.microsoft.com/office/drawing/2014/main" id="{19576A34-4D4A-5F47-852B-6CDC8D756F23}"/>
                      </a:ext>
                    </a:extLst>
                  </p:cNvPr>
                  <p:cNvSpPr>
                    <a:spLocks noChangeArrowheads="1"/>
                  </p:cNvSpPr>
                  <p:nvPr/>
                </p:nvSpPr>
                <p:spPr bwMode="auto">
                  <a:xfrm>
                    <a:off x="3030" y="1545"/>
                    <a:ext cx="107" cy="92"/>
                  </a:xfrm>
                  <a:prstGeom prst="ellipse">
                    <a:avLst/>
                  </a:prstGeom>
                  <a:noFill/>
                  <a:ln w="12700">
                    <a:solidFill>
                      <a:srgbClr val="011199"/>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46" name="Oval 821">
                    <a:extLst>
                      <a:ext uri="{FF2B5EF4-FFF2-40B4-BE49-F238E27FC236}">
                        <a16:creationId xmlns:a16="http://schemas.microsoft.com/office/drawing/2014/main" id="{4328D860-DE48-E046-A6C2-9B7B68D388C6}"/>
                      </a:ext>
                    </a:extLst>
                  </p:cNvPr>
                  <p:cNvSpPr>
                    <a:spLocks noChangeArrowheads="1"/>
                  </p:cNvSpPr>
                  <p:nvPr/>
                </p:nvSpPr>
                <p:spPr bwMode="auto">
                  <a:xfrm>
                    <a:off x="3006" y="1525"/>
                    <a:ext cx="154" cy="131"/>
                  </a:xfrm>
                  <a:prstGeom prst="ellipse">
                    <a:avLst/>
                  </a:prstGeom>
                  <a:noFill/>
                  <a:ln w="12700">
                    <a:solidFill>
                      <a:srgbClr val="011199"/>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47" name="Oval 822">
                    <a:extLst>
                      <a:ext uri="{FF2B5EF4-FFF2-40B4-BE49-F238E27FC236}">
                        <a16:creationId xmlns:a16="http://schemas.microsoft.com/office/drawing/2014/main" id="{47550FF1-72D5-524A-AB0F-6E6A118B9643}"/>
                      </a:ext>
                    </a:extLst>
                  </p:cNvPr>
                  <p:cNvSpPr>
                    <a:spLocks noChangeArrowheads="1"/>
                  </p:cNvSpPr>
                  <p:nvPr/>
                </p:nvSpPr>
                <p:spPr bwMode="auto">
                  <a:xfrm>
                    <a:off x="2983" y="1501"/>
                    <a:ext cx="203" cy="179"/>
                  </a:xfrm>
                  <a:prstGeom prst="ellipse">
                    <a:avLst/>
                  </a:prstGeom>
                  <a:noFill/>
                  <a:ln w="12700">
                    <a:solidFill>
                      <a:srgbClr val="011199"/>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48" name="Oval 823">
                    <a:extLst>
                      <a:ext uri="{FF2B5EF4-FFF2-40B4-BE49-F238E27FC236}">
                        <a16:creationId xmlns:a16="http://schemas.microsoft.com/office/drawing/2014/main" id="{B53A66B7-1104-C140-9D92-7EEDEB915400}"/>
                      </a:ext>
                    </a:extLst>
                  </p:cNvPr>
                  <p:cNvSpPr>
                    <a:spLocks noChangeArrowheads="1"/>
                  </p:cNvSpPr>
                  <p:nvPr/>
                </p:nvSpPr>
                <p:spPr bwMode="auto">
                  <a:xfrm>
                    <a:off x="2949" y="1476"/>
                    <a:ext cx="265" cy="228"/>
                  </a:xfrm>
                  <a:prstGeom prst="ellipse">
                    <a:avLst/>
                  </a:prstGeom>
                  <a:noFill/>
                  <a:ln w="12700">
                    <a:solidFill>
                      <a:srgbClr val="011199"/>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sp>
              <p:nvSpPr>
                <p:cNvPr id="344" name="Freeform 825">
                  <a:extLst>
                    <a:ext uri="{FF2B5EF4-FFF2-40B4-BE49-F238E27FC236}">
                      <a16:creationId xmlns:a16="http://schemas.microsoft.com/office/drawing/2014/main" id="{60B84425-6156-564B-AFCE-66CC64FAF58B}"/>
                    </a:ext>
                  </a:extLst>
                </p:cNvPr>
                <p:cNvSpPr>
                  <a:spLocks/>
                </p:cNvSpPr>
                <p:nvPr/>
              </p:nvSpPr>
              <p:spPr bwMode="auto">
                <a:xfrm>
                  <a:off x="2995" y="1615"/>
                  <a:ext cx="178" cy="129"/>
                </a:xfrm>
                <a:custGeom>
                  <a:avLst/>
                  <a:gdLst>
                    <a:gd name="T0" fmla="*/ 0 w 1180"/>
                    <a:gd name="T1" fmla="*/ 0 h 956"/>
                    <a:gd name="T2" fmla="*/ 0 w 1180"/>
                    <a:gd name="T3" fmla="*/ 0 h 956"/>
                    <a:gd name="T4" fmla="*/ 0 w 1180"/>
                    <a:gd name="T5" fmla="*/ 0 h 956"/>
                    <a:gd name="T6" fmla="*/ 0 w 1180"/>
                    <a:gd name="T7" fmla="*/ 0 h 956"/>
                    <a:gd name="T8" fmla="*/ 0 w 1180"/>
                    <a:gd name="T9" fmla="*/ 0 h 956"/>
                    <a:gd name="T10" fmla="*/ 0 w 1180"/>
                    <a:gd name="T11" fmla="*/ 0 h 956"/>
                    <a:gd name="T12" fmla="*/ 0 w 1180"/>
                    <a:gd name="T13" fmla="*/ 0 h 956"/>
                    <a:gd name="T14" fmla="*/ 0 w 1180"/>
                    <a:gd name="T15" fmla="*/ 0 h 956"/>
                    <a:gd name="T16" fmla="*/ 0 w 1180"/>
                    <a:gd name="T17" fmla="*/ 0 h 956"/>
                    <a:gd name="T18" fmla="*/ 0 w 1180"/>
                    <a:gd name="T19" fmla="*/ 0 h 9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80" h="956">
                      <a:moveTo>
                        <a:pt x="499" y="7"/>
                      </a:moveTo>
                      <a:lnTo>
                        <a:pt x="0" y="780"/>
                      </a:lnTo>
                      <a:lnTo>
                        <a:pt x="134" y="885"/>
                      </a:lnTo>
                      <a:lnTo>
                        <a:pt x="366" y="920"/>
                      </a:lnTo>
                      <a:lnTo>
                        <a:pt x="534" y="956"/>
                      </a:lnTo>
                      <a:lnTo>
                        <a:pt x="829" y="949"/>
                      </a:lnTo>
                      <a:lnTo>
                        <a:pt x="1096" y="850"/>
                      </a:lnTo>
                      <a:lnTo>
                        <a:pt x="1180" y="801"/>
                      </a:lnTo>
                      <a:lnTo>
                        <a:pt x="668" y="0"/>
                      </a:lnTo>
                      <a:lnTo>
                        <a:pt x="499" y="7"/>
                      </a:lnTo>
                      <a:close/>
                    </a:path>
                  </a:pathLst>
                </a:custGeom>
                <a:solidFill>
                  <a:srgbClr val="9CE0FA"/>
                </a:solidFill>
                <a:ln w="19050" cmpd="sng">
                  <a:no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grpSp>
          <p:grpSp>
            <p:nvGrpSpPr>
              <p:cNvPr id="326" name="Group 398">
                <a:extLst>
                  <a:ext uri="{FF2B5EF4-FFF2-40B4-BE49-F238E27FC236}">
                    <a16:creationId xmlns:a16="http://schemas.microsoft.com/office/drawing/2014/main" id="{B1EB16D6-1988-BA49-AAA0-7DD8EF304787}"/>
                  </a:ext>
                </a:extLst>
              </p:cNvPr>
              <p:cNvGrpSpPr>
                <a:grpSpLocks/>
              </p:cNvGrpSpPr>
              <p:nvPr/>
            </p:nvGrpSpPr>
            <p:grpSpPr bwMode="auto">
              <a:xfrm>
                <a:off x="6527789" y="1518577"/>
                <a:ext cx="375668" cy="713877"/>
                <a:chOff x="3130" y="3288"/>
                <a:chExt cx="410" cy="742"/>
              </a:xfrm>
            </p:grpSpPr>
            <p:sp>
              <p:nvSpPr>
                <p:cNvPr id="327" name="Line 270">
                  <a:extLst>
                    <a:ext uri="{FF2B5EF4-FFF2-40B4-BE49-F238E27FC236}">
                      <a16:creationId xmlns:a16="http://schemas.microsoft.com/office/drawing/2014/main" id="{419C4A25-7150-A449-8B80-2488CCD450B4}"/>
                    </a:ext>
                  </a:extLst>
                </p:cNvPr>
                <p:cNvSpPr>
                  <a:spLocks noChangeShapeType="1"/>
                </p:cNvSpPr>
                <p:nvPr/>
              </p:nvSpPr>
              <p:spPr bwMode="auto">
                <a:xfrm flipH="1">
                  <a:off x="3130" y="3288"/>
                  <a:ext cx="205" cy="672"/>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328" name="Line 271">
                  <a:extLst>
                    <a:ext uri="{FF2B5EF4-FFF2-40B4-BE49-F238E27FC236}">
                      <a16:creationId xmlns:a16="http://schemas.microsoft.com/office/drawing/2014/main" id="{27ED5F19-E7CB-0145-97D4-45A604567F82}"/>
                    </a:ext>
                  </a:extLst>
                </p:cNvPr>
                <p:cNvSpPr>
                  <a:spLocks noChangeShapeType="1"/>
                </p:cNvSpPr>
                <p:nvPr/>
              </p:nvSpPr>
              <p:spPr bwMode="auto">
                <a:xfrm>
                  <a:off x="3335" y="3288"/>
                  <a:ext cx="205" cy="669"/>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329" name="Line 272">
                  <a:extLst>
                    <a:ext uri="{FF2B5EF4-FFF2-40B4-BE49-F238E27FC236}">
                      <a16:creationId xmlns:a16="http://schemas.microsoft.com/office/drawing/2014/main" id="{8DEFA7CD-B10E-F247-ABE7-1287B790A9D2}"/>
                    </a:ext>
                  </a:extLst>
                </p:cNvPr>
                <p:cNvSpPr>
                  <a:spLocks noChangeShapeType="1"/>
                </p:cNvSpPr>
                <p:nvPr/>
              </p:nvSpPr>
              <p:spPr bwMode="auto">
                <a:xfrm>
                  <a:off x="3130" y="3957"/>
                  <a:ext cx="205" cy="73"/>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330" name="Line 273">
                  <a:extLst>
                    <a:ext uri="{FF2B5EF4-FFF2-40B4-BE49-F238E27FC236}">
                      <a16:creationId xmlns:a16="http://schemas.microsoft.com/office/drawing/2014/main" id="{8E5897DB-451F-4A48-BE0B-DFBA5A527283}"/>
                    </a:ext>
                  </a:extLst>
                </p:cNvPr>
                <p:cNvSpPr>
                  <a:spLocks noChangeShapeType="1"/>
                </p:cNvSpPr>
                <p:nvPr/>
              </p:nvSpPr>
              <p:spPr bwMode="auto">
                <a:xfrm flipH="1">
                  <a:off x="3335" y="3957"/>
                  <a:ext cx="205" cy="73"/>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331" name="Line 274">
                  <a:extLst>
                    <a:ext uri="{FF2B5EF4-FFF2-40B4-BE49-F238E27FC236}">
                      <a16:creationId xmlns:a16="http://schemas.microsoft.com/office/drawing/2014/main" id="{88CED0D2-41DB-A140-BD2D-C526BD436F11}"/>
                    </a:ext>
                  </a:extLst>
                </p:cNvPr>
                <p:cNvSpPr>
                  <a:spLocks noChangeShapeType="1"/>
                </p:cNvSpPr>
                <p:nvPr/>
              </p:nvSpPr>
              <p:spPr bwMode="auto">
                <a:xfrm>
                  <a:off x="3335" y="3303"/>
                  <a:ext cx="0" cy="727"/>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332" name="Line 275">
                  <a:extLst>
                    <a:ext uri="{FF2B5EF4-FFF2-40B4-BE49-F238E27FC236}">
                      <a16:creationId xmlns:a16="http://schemas.microsoft.com/office/drawing/2014/main" id="{5DC9A8F9-9C18-5240-8E90-16F6258B6B0F}"/>
                    </a:ext>
                  </a:extLst>
                </p:cNvPr>
                <p:cNvSpPr>
                  <a:spLocks noChangeShapeType="1"/>
                </p:cNvSpPr>
                <p:nvPr/>
              </p:nvSpPr>
              <p:spPr bwMode="auto">
                <a:xfrm flipV="1">
                  <a:off x="3130" y="3888"/>
                  <a:ext cx="205" cy="72"/>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333" name="Line 276">
                  <a:extLst>
                    <a:ext uri="{FF2B5EF4-FFF2-40B4-BE49-F238E27FC236}">
                      <a16:creationId xmlns:a16="http://schemas.microsoft.com/office/drawing/2014/main" id="{D9B7C2B8-8904-B745-8231-051175839431}"/>
                    </a:ext>
                  </a:extLst>
                </p:cNvPr>
                <p:cNvSpPr>
                  <a:spLocks noChangeShapeType="1"/>
                </p:cNvSpPr>
                <p:nvPr/>
              </p:nvSpPr>
              <p:spPr bwMode="auto">
                <a:xfrm flipH="1" flipV="1">
                  <a:off x="3335" y="3888"/>
                  <a:ext cx="205" cy="69"/>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334" name="Line 277">
                  <a:extLst>
                    <a:ext uri="{FF2B5EF4-FFF2-40B4-BE49-F238E27FC236}">
                      <a16:creationId xmlns:a16="http://schemas.microsoft.com/office/drawing/2014/main" id="{40EAE351-5129-7242-8C8E-279CF8DAED12}"/>
                    </a:ext>
                  </a:extLst>
                </p:cNvPr>
                <p:cNvSpPr>
                  <a:spLocks noChangeShapeType="1"/>
                </p:cNvSpPr>
                <p:nvPr/>
              </p:nvSpPr>
              <p:spPr bwMode="auto">
                <a:xfrm>
                  <a:off x="3217" y="3668"/>
                  <a:ext cx="118" cy="55"/>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335" name="Line 278">
                  <a:extLst>
                    <a:ext uri="{FF2B5EF4-FFF2-40B4-BE49-F238E27FC236}">
                      <a16:creationId xmlns:a16="http://schemas.microsoft.com/office/drawing/2014/main" id="{79FDE6C6-A672-E342-A9DA-066D49F1E8D8}"/>
                    </a:ext>
                  </a:extLst>
                </p:cNvPr>
                <p:cNvSpPr>
                  <a:spLocks noChangeShapeType="1"/>
                </p:cNvSpPr>
                <p:nvPr/>
              </p:nvSpPr>
              <p:spPr bwMode="auto">
                <a:xfrm flipV="1">
                  <a:off x="3335" y="3668"/>
                  <a:ext cx="124" cy="55"/>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336" name="Line 279">
                  <a:extLst>
                    <a:ext uri="{FF2B5EF4-FFF2-40B4-BE49-F238E27FC236}">
                      <a16:creationId xmlns:a16="http://schemas.microsoft.com/office/drawing/2014/main" id="{86991AEB-DE3C-6E47-A0F9-2D309F95630C}"/>
                    </a:ext>
                  </a:extLst>
                </p:cNvPr>
                <p:cNvSpPr>
                  <a:spLocks noChangeShapeType="1"/>
                </p:cNvSpPr>
                <p:nvPr/>
              </p:nvSpPr>
              <p:spPr bwMode="auto">
                <a:xfrm>
                  <a:off x="3178" y="3766"/>
                  <a:ext cx="152" cy="75"/>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337" name="Line 280">
                  <a:extLst>
                    <a:ext uri="{FF2B5EF4-FFF2-40B4-BE49-F238E27FC236}">
                      <a16:creationId xmlns:a16="http://schemas.microsoft.com/office/drawing/2014/main" id="{17395AF4-047D-284D-92E4-581E425B7F4B}"/>
                    </a:ext>
                  </a:extLst>
                </p:cNvPr>
                <p:cNvSpPr>
                  <a:spLocks noChangeShapeType="1"/>
                </p:cNvSpPr>
                <p:nvPr/>
              </p:nvSpPr>
              <p:spPr bwMode="auto">
                <a:xfrm flipV="1">
                  <a:off x="3335" y="3781"/>
                  <a:ext cx="153" cy="66"/>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338" name="Line 281">
                  <a:extLst>
                    <a:ext uri="{FF2B5EF4-FFF2-40B4-BE49-F238E27FC236}">
                      <a16:creationId xmlns:a16="http://schemas.microsoft.com/office/drawing/2014/main" id="{0E01FD5B-700D-BB4A-932A-47153B9B7DB5}"/>
                    </a:ext>
                  </a:extLst>
                </p:cNvPr>
                <p:cNvSpPr>
                  <a:spLocks noChangeShapeType="1"/>
                </p:cNvSpPr>
                <p:nvPr/>
              </p:nvSpPr>
              <p:spPr bwMode="auto">
                <a:xfrm flipV="1">
                  <a:off x="3335" y="3567"/>
                  <a:ext cx="78" cy="27"/>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339" name="Line 282">
                  <a:extLst>
                    <a:ext uri="{FF2B5EF4-FFF2-40B4-BE49-F238E27FC236}">
                      <a16:creationId xmlns:a16="http://schemas.microsoft.com/office/drawing/2014/main" id="{4D8AAB6F-B0D4-AD4F-A3FF-A50C89A8AC51}"/>
                    </a:ext>
                  </a:extLst>
                </p:cNvPr>
                <p:cNvSpPr>
                  <a:spLocks noChangeShapeType="1"/>
                </p:cNvSpPr>
                <p:nvPr/>
              </p:nvSpPr>
              <p:spPr bwMode="auto">
                <a:xfrm flipV="1">
                  <a:off x="3335" y="3428"/>
                  <a:ext cx="49" cy="21"/>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340" name="Line 283">
                  <a:extLst>
                    <a:ext uri="{FF2B5EF4-FFF2-40B4-BE49-F238E27FC236}">
                      <a16:creationId xmlns:a16="http://schemas.microsoft.com/office/drawing/2014/main" id="{237AC271-CB34-0443-90C2-41355EDF13CF}"/>
                    </a:ext>
                  </a:extLst>
                </p:cNvPr>
                <p:cNvSpPr>
                  <a:spLocks noChangeShapeType="1"/>
                </p:cNvSpPr>
                <p:nvPr/>
              </p:nvSpPr>
              <p:spPr bwMode="auto">
                <a:xfrm>
                  <a:off x="3247" y="3558"/>
                  <a:ext cx="95" cy="36"/>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341" name="Line 284">
                  <a:extLst>
                    <a:ext uri="{FF2B5EF4-FFF2-40B4-BE49-F238E27FC236}">
                      <a16:creationId xmlns:a16="http://schemas.microsoft.com/office/drawing/2014/main" id="{FDC05B63-6627-B347-840C-1B90ADCD9952}"/>
                    </a:ext>
                  </a:extLst>
                </p:cNvPr>
                <p:cNvSpPr>
                  <a:spLocks noChangeShapeType="1"/>
                </p:cNvSpPr>
                <p:nvPr/>
              </p:nvSpPr>
              <p:spPr bwMode="auto">
                <a:xfrm>
                  <a:off x="3289" y="3422"/>
                  <a:ext cx="55" cy="36"/>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grpSp>
        <p:grpSp>
          <p:nvGrpSpPr>
            <p:cNvPr id="301" name="Group 300">
              <a:extLst>
                <a:ext uri="{FF2B5EF4-FFF2-40B4-BE49-F238E27FC236}">
                  <a16:creationId xmlns:a16="http://schemas.microsoft.com/office/drawing/2014/main" id="{6F50E7E0-E1FB-DC46-94BD-323659BE6521}"/>
                </a:ext>
              </a:extLst>
            </p:cNvPr>
            <p:cNvGrpSpPr/>
            <p:nvPr/>
          </p:nvGrpSpPr>
          <p:grpSpPr>
            <a:xfrm>
              <a:off x="3893635" y="2162351"/>
              <a:ext cx="677748" cy="346462"/>
              <a:chOff x="1503784" y="3006600"/>
              <a:chExt cx="1771786" cy="957087"/>
            </a:xfrm>
          </p:grpSpPr>
          <p:grpSp>
            <p:nvGrpSpPr>
              <p:cNvPr id="302" name="Group 301">
                <a:extLst>
                  <a:ext uri="{FF2B5EF4-FFF2-40B4-BE49-F238E27FC236}">
                    <a16:creationId xmlns:a16="http://schemas.microsoft.com/office/drawing/2014/main" id="{50679065-2B14-074F-B3DC-DCF93053C041}"/>
                  </a:ext>
                </a:extLst>
              </p:cNvPr>
              <p:cNvGrpSpPr/>
              <p:nvPr/>
            </p:nvGrpSpPr>
            <p:grpSpPr>
              <a:xfrm>
                <a:off x="1503784" y="3006600"/>
                <a:ext cx="1771786" cy="957087"/>
                <a:chOff x="1465684" y="2997075"/>
                <a:chExt cx="1771786" cy="957087"/>
              </a:xfrm>
            </p:grpSpPr>
            <p:sp>
              <p:nvSpPr>
                <p:cNvPr id="323" name="Freeform 322">
                  <a:extLst>
                    <a:ext uri="{FF2B5EF4-FFF2-40B4-BE49-F238E27FC236}">
                      <a16:creationId xmlns:a16="http://schemas.microsoft.com/office/drawing/2014/main" id="{5A0E1729-023E-2140-AD5D-D50DFD52ACB0}"/>
                    </a:ext>
                  </a:extLst>
                </p:cNvPr>
                <p:cNvSpPr/>
                <p:nvPr/>
              </p:nvSpPr>
              <p:spPr>
                <a:xfrm>
                  <a:off x="1465684" y="3328365"/>
                  <a:ext cx="1771786" cy="625797"/>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324" name="Oval 323">
                  <a:extLst>
                    <a:ext uri="{FF2B5EF4-FFF2-40B4-BE49-F238E27FC236}">
                      <a16:creationId xmlns:a16="http://schemas.microsoft.com/office/drawing/2014/main" id="{23FAB401-4227-C042-B9B3-199A5F2F9525}"/>
                    </a:ext>
                  </a:extLst>
                </p:cNvPr>
                <p:cNvSpPr/>
                <p:nvPr/>
              </p:nvSpPr>
              <p:spPr>
                <a:xfrm>
                  <a:off x="1466704" y="2997075"/>
                  <a:ext cx="1769640" cy="619577"/>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grpSp>
            <p:nvGrpSpPr>
              <p:cNvPr id="303" name="Group 302">
                <a:extLst>
                  <a:ext uri="{FF2B5EF4-FFF2-40B4-BE49-F238E27FC236}">
                    <a16:creationId xmlns:a16="http://schemas.microsoft.com/office/drawing/2014/main" id="{4AEAC2E0-0DA5-1246-AE28-7CB4E45FD92F}"/>
                  </a:ext>
                </a:extLst>
              </p:cNvPr>
              <p:cNvGrpSpPr/>
              <p:nvPr/>
            </p:nvGrpSpPr>
            <p:grpSpPr>
              <a:xfrm>
                <a:off x="1977616" y="3038475"/>
                <a:ext cx="768409" cy="553944"/>
                <a:chOff x="1968091" y="3022600"/>
                <a:chExt cx="768409" cy="553944"/>
              </a:xfrm>
            </p:grpSpPr>
            <p:grpSp>
              <p:nvGrpSpPr>
                <p:cNvPr id="304" name="Group 303">
                  <a:extLst>
                    <a:ext uri="{FF2B5EF4-FFF2-40B4-BE49-F238E27FC236}">
                      <a16:creationId xmlns:a16="http://schemas.microsoft.com/office/drawing/2014/main" id="{9B701F08-F0E9-574D-BBB7-9363024A5B81}"/>
                    </a:ext>
                  </a:extLst>
                </p:cNvPr>
                <p:cNvGrpSpPr/>
                <p:nvPr/>
              </p:nvGrpSpPr>
              <p:grpSpPr>
                <a:xfrm>
                  <a:off x="2032000" y="3022600"/>
                  <a:ext cx="257175" cy="544419"/>
                  <a:chOff x="2441575" y="2479675"/>
                  <a:chExt cx="765175" cy="1028347"/>
                </a:xfrm>
              </p:grpSpPr>
              <p:sp>
                <p:nvSpPr>
                  <p:cNvPr id="321" name="Parallelogram 320">
                    <a:extLst>
                      <a:ext uri="{FF2B5EF4-FFF2-40B4-BE49-F238E27FC236}">
                        <a16:creationId xmlns:a16="http://schemas.microsoft.com/office/drawing/2014/main" id="{37F3B061-AFC3-9C41-AD5B-74E531946A8A}"/>
                      </a:ext>
                    </a:extLst>
                  </p:cNvPr>
                  <p:cNvSpPr/>
                  <p:nvPr/>
                </p:nvSpPr>
                <p:spPr>
                  <a:xfrm>
                    <a:off x="2441575" y="2479675"/>
                    <a:ext cx="765175" cy="1025525"/>
                  </a:xfrm>
                  <a:prstGeom prst="parallelogram">
                    <a:avLst>
                      <a:gd name="adj" fmla="val 62205"/>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2" name="Parallelogram 321">
                    <a:extLst>
                      <a:ext uri="{FF2B5EF4-FFF2-40B4-BE49-F238E27FC236}">
                        <a16:creationId xmlns:a16="http://schemas.microsoft.com/office/drawing/2014/main" id="{3842079E-9091-9845-ACD2-2253C0A415E6}"/>
                      </a:ext>
                    </a:extLst>
                  </p:cNvPr>
                  <p:cNvSpPr/>
                  <p:nvPr/>
                </p:nvSpPr>
                <p:spPr>
                  <a:xfrm>
                    <a:off x="2571751" y="2558697"/>
                    <a:ext cx="603250" cy="949325"/>
                  </a:xfrm>
                  <a:prstGeom prst="parallelogram">
                    <a:avLst>
                      <a:gd name="adj" fmla="val 72206"/>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05" name="Group 304">
                  <a:extLst>
                    <a:ext uri="{FF2B5EF4-FFF2-40B4-BE49-F238E27FC236}">
                      <a16:creationId xmlns:a16="http://schemas.microsoft.com/office/drawing/2014/main" id="{D72D660C-ED30-0A4D-858C-96C26833C2DA}"/>
                    </a:ext>
                  </a:extLst>
                </p:cNvPr>
                <p:cNvGrpSpPr/>
                <p:nvPr/>
              </p:nvGrpSpPr>
              <p:grpSpPr>
                <a:xfrm flipH="1">
                  <a:off x="2441575" y="3032125"/>
                  <a:ext cx="257175" cy="544419"/>
                  <a:chOff x="2441575" y="2479675"/>
                  <a:chExt cx="765175" cy="1028347"/>
                </a:xfrm>
              </p:grpSpPr>
              <p:sp>
                <p:nvSpPr>
                  <p:cNvPr id="319" name="Parallelogram 318">
                    <a:extLst>
                      <a:ext uri="{FF2B5EF4-FFF2-40B4-BE49-F238E27FC236}">
                        <a16:creationId xmlns:a16="http://schemas.microsoft.com/office/drawing/2014/main" id="{A1EC1876-0238-BD4E-9A51-9F024BA3DEB6}"/>
                      </a:ext>
                    </a:extLst>
                  </p:cNvPr>
                  <p:cNvSpPr/>
                  <p:nvPr/>
                </p:nvSpPr>
                <p:spPr>
                  <a:xfrm>
                    <a:off x="2441575" y="2479675"/>
                    <a:ext cx="765175" cy="1025525"/>
                  </a:xfrm>
                  <a:prstGeom prst="parallelogram">
                    <a:avLst>
                      <a:gd name="adj" fmla="val 62205"/>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0" name="Parallelogram 319">
                    <a:extLst>
                      <a:ext uri="{FF2B5EF4-FFF2-40B4-BE49-F238E27FC236}">
                        <a16:creationId xmlns:a16="http://schemas.microsoft.com/office/drawing/2014/main" id="{401F48BE-E1C3-784D-A16E-1C457A2345D2}"/>
                      </a:ext>
                    </a:extLst>
                  </p:cNvPr>
                  <p:cNvSpPr/>
                  <p:nvPr/>
                </p:nvSpPr>
                <p:spPr>
                  <a:xfrm>
                    <a:off x="2571751" y="2558697"/>
                    <a:ext cx="603250" cy="949325"/>
                  </a:xfrm>
                  <a:prstGeom prst="parallelogram">
                    <a:avLst>
                      <a:gd name="adj" fmla="val 72206"/>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06" name="Parallelogram 305">
                  <a:extLst>
                    <a:ext uri="{FF2B5EF4-FFF2-40B4-BE49-F238E27FC236}">
                      <a16:creationId xmlns:a16="http://schemas.microsoft.com/office/drawing/2014/main" id="{196FA125-4EED-874A-9BDD-A1C791D81302}"/>
                    </a:ext>
                  </a:extLst>
                </p:cNvPr>
                <p:cNvSpPr/>
                <p:nvPr/>
              </p:nvSpPr>
              <p:spPr>
                <a:xfrm flipV="1">
                  <a:off x="2057400" y="3130550"/>
                  <a:ext cx="625475" cy="60324"/>
                </a:xfrm>
                <a:prstGeom prst="parallelogram">
                  <a:avLst>
                    <a:gd name="adj" fmla="val 30290"/>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7" name="Parallelogram 306">
                  <a:extLst>
                    <a:ext uri="{FF2B5EF4-FFF2-40B4-BE49-F238E27FC236}">
                      <a16:creationId xmlns:a16="http://schemas.microsoft.com/office/drawing/2014/main" id="{BD9620EB-0013-9548-BC0E-66BB5DB76682}"/>
                    </a:ext>
                  </a:extLst>
                </p:cNvPr>
                <p:cNvSpPr/>
                <p:nvPr/>
              </p:nvSpPr>
              <p:spPr>
                <a:xfrm rot="17056647">
                  <a:off x="2079626" y="3187701"/>
                  <a:ext cx="257175" cy="45719"/>
                </a:xfrm>
                <a:prstGeom prst="parallelogram">
                  <a:avLst>
                    <a:gd name="adj" fmla="val 30290"/>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8" name="Parallelogram 307">
                  <a:extLst>
                    <a:ext uri="{FF2B5EF4-FFF2-40B4-BE49-F238E27FC236}">
                      <a16:creationId xmlns:a16="http://schemas.microsoft.com/office/drawing/2014/main" id="{0A4F976F-0B67-044D-B2D9-9B4D981AD287}"/>
                    </a:ext>
                  </a:extLst>
                </p:cNvPr>
                <p:cNvSpPr/>
                <p:nvPr/>
              </p:nvSpPr>
              <p:spPr>
                <a:xfrm rot="17384936" flipV="1">
                  <a:off x="1990347" y="3141540"/>
                  <a:ext cx="95195" cy="50805"/>
                </a:xfrm>
                <a:prstGeom prst="parallelogram">
                  <a:avLst>
                    <a:gd name="adj" fmla="val 30290"/>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9" name="Parallelogram 308">
                  <a:extLst>
                    <a:ext uri="{FF2B5EF4-FFF2-40B4-BE49-F238E27FC236}">
                      <a16:creationId xmlns:a16="http://schemas.microsoft.com/office/drawing/2014/main" id="{25A9DCF5-ED58-1845-BAD4-9DCED6F83BC8}"/>
                    </a:ext>
                  </a:extLst>
                </p:cNvPr>
                <p:cNvSpPr/>
                <p:nvPr/>
              </p:nvSpPr>
              <p:spPr>
                <a:xfrm>
                  <a:off x="2032000" y="3162300"/>
                  <a:ext cx="650875" cy="45719"/>
                </a:xfrm>
                <a:prstGeom prst="parallelogram">
                  <a:avLst>
                    <a:gd name="adj" fmla="val 30290"/>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0" name="Parallelogram 309">
                  <a:extLst>
                    <a:ext uri="{FF2B5EF4-FFF2-40B4-BE49-F238E27FC236}">
                      <a16:creationId xmlns:a16="http://schemas.microsoft.com/office/drawing/2014/main" id="{8BE17F68-4F71-1B48-9E7A-F56A8764DD4D}"/>
                    </a:ext>
                  </a:extLst>
                </p:cNvPr>
                <p:cNvSpPr/>
                <p:nvPr/>
              </p:nvSpPr>
              <p:spPr>
                <a:xfrm rot="4215064" flipH="1" flipV="1">
                  <a:off x="2627741" y="3146398"/>
                  <a:ext cx="95195" cy="45719"/>
                </a:xfrm>
                <a:prstGeom prst="parallelogram">
                  <a:avLst>
                    <a:gd name="adj" fmla="val 30290"/>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1" name="Parallelogram 310">
                  <a:extLst>
                    <a:ext uri="{FF2B5EF4-FFF2-40B4-BE49-F238E27FC236}">
                      <a16:creationId xmlns:a16="http://schemas.microsoft.com/office/drawing/2014/main" id="{BE4A8C85-8566-D942-99AD-32B51E12A4A1}"/>
                    </a:ext>
                  </a:extLst>
                </p:cNvPr>
                <p:cNvSpPr/>
                <p:nvPr/>
              </p:nvSpPr>
              <p:spPr>
                <a:xfrm rot="4492456">
                  <a:off x="2397126" y="3197226"/>
                  <a:ext cx="257175" cy="45719"/>
                </a:xfrm>
                <a:prstGeom prst="parallelogram">
                  <a:avLst>
                    <a:gd name="adj" fmla="val 30290"/>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2" name="Group 311">
                  <a:extLst>
                    <a:ext uri="{FF2B5EF4-FFF2-40B4-BE49-F238E27FC236}">
                      <a16:creationId xmlns:a16="http://schemas.microsoft.com/office/drawing/2014/main" id="{3219C856-7618-E744-B65A-8C56FADA5FB9}"/>
                    </a:ext>
                  </a:extLst>
                </p:cNvPr>
                <p:cNvGrpSpPr/>
                <p:nvPr/>
              </p:nvGrpSpPr>
              <p:grpSpPr>
                <a:xfrm>
                  <a:off x="1968091" y="3322545"/>
                  <a:ext cx="768409" cy="96354"/>
                  <a:chOff x="1968092" y="3319370"/>
                  <a:chExt cx="677104" cy="96354"/>
                </a:xfrm>
              </p:grpSpPr>
              <p:sp>
                <p:nvSpPr>
                  <p:cNvPr id="315" name="Parallelogram 314">
                    <a:extLst>
                      <a:ext uri="{FF2B5EF4-FFF2-40B4-BE49-F238E27FC236}">
                        <a16:creationId xmlns:a16="http://schemas.microsoft.com/office/drawing/2014/main" id="{A23B73CD-8376-5D47-B9D7-F5E3E780EEC1}"/>
                      </a:ext>
                    </a:extLst>
                  </p:cNvPr>
                  <p:cNvSpPr/>
                  <p:nvPr/>
                </p:nvSpPr>
                <p:spPr>
                  <a:xfrm flipV="1">
                    <a:off x="2012950" y="3330575"/>
                    <a:ext cx="625475" cy="60324"/>
                  </a:xfrm>
                  <a:prstGeom prst="parallelogram">
                    <a:avLst>
                      <a:gd name="adj" fmla="val 30290"/>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6" name="Parallelogram 315">
                    <a:extLst>
                      <a:ext uri="{FF2B5EF4-FFF2-40B4-BE49-F238E27FC236}">
                        <a16:creationId xmlns:a16="http://schemas.microsoft.com/office/drawing/2014/main" id="{5C57DE97-C9B9-C64C-A4E0-287288EF13E0}"/>
                      </a:ext>
                    </a:extLst>
                  </p:cNvPr>
                  <p:cNvSpPr/>
                  <p:nvPr/>
                </p:nvSpPr>
                <p:spPr>
                  <a:xfrm rot="17384936" flipV="1">
                    <a:off x="1945897" y="3341565"/>
                    <a:ext cx="95195" cy="50805"/>
                  </a:xfrm>
                  <a:prstGeom prst="parallelogram">
                    <a:avLst>
                      <a:gd name="adj" fmla="val 30290"/>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7" name="Parallelogram 316">
                    <a:extLst>
                      <a:ext uri="{FF2B5EF4-FFF2-40B4-BE49-F238E27FC236}">
                        <a16:creationId xmlns:a16="http://schemas.microsoft.com/office/drawing/2014/main" id="{A83DD86F-E026-624F-B334-DF0CFC4B8E66}"/>
                      </a:ext>
                    </a:extLst>
                  </p:cNvPr>
                  <p:cNvSpPr/>
                  <p:nvPr/>
                </p:nvSpPr>
                <p:spPr>
                  <a:xfrm>
                    <a:off x="1987550" y="3362325"/>
                    <a:ext cx="650875" cy="45719"/>
                  </a:xfrm>
                  <a:prstGeom prst="parallelogram">
                    <a:avLst>
                      <a:gd name="adj" fmla="val 30290"/>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8" name="Parallelogram 317">
                    <a:extLst>
                      <a:ext uri="{FF2B5EF4-FFF2-40B4-BE49-F238E27FC236}">
                        <a16:creationId xmlns:a16="http://schemas.microsoft.com/office/drawing/2014/main" id="{1B954557-B8A9-3442-9D7C-55E0A90F8C69}"/>
                      </a:ext>
                    </a:extLst>
                  </p:cNvPr>
                  <p:cNvSpPr/>
                  <p:nvPr/>
                </p:nvSpPr>
                <p:spPr>
                  <a:xfrm rot="4215064" flipH="1" flipV="1">
                    <a:off x="2577455" y="3347983"/>
                    <a:ext cx="95195" cy="40287"/>
                  </a:xfrm>
                  <a:prstGeom prst="parallelogram">
                    <a:avLst>
                      <a:gd name="adj" fmla="val 30290"/>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13" name="Parallelogram 312">
                  <a:extLst>
                    <a:ext uri="{FF2B5EF4-FFF2-40B4-BE49-F238E27FC236}">
                      <a16:creationId xmlns:a16="http://schemas.microsoft.com/office/drawing/2014/main" id="{E1E4F150-5EBC-C547-9BA3-051990AF1F75}"/>
                    </a:ext>
                  </a:extLst>
                </p:cNvPr>
                <p:cNvSpPr/>
                <p:nvPr/>
              </p:nvSpPr>
              <p:spPr>
                <a:xfrm rot="4389628">
                  <a:off x="2495482" y="3370576"/>
                  <a:ext cx="160883" cy="55150"/>
                </a:xfrm>
                <a:prstGeom prst="parallelogram">
                  <a:avLst>
                    <a:gd name="adj" fmla="val 30290"/>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4" name="Parallelogram 313">
                  <a:extLst>
                    <a:ext uri="{FF2B5EF4-FFF2-40B4-BE49-F238E27FC236}">
                      <a16:creationId xmlns:a16="http://schemas.microsoft.com/office/drawing/2014/main" id="{7DCAB63E-20E5-1B46-B418-B57F407061A1}"/>
                    </a:ext>
                  </a:extLst>
                </p:cNvPr>
                <p:cNvSpPr/>
                <p:nvPr/>
              </p:nvSpPr>
              <p:spPr>
                <a:xfrm rot="17068257">
                  <a:off x="2025651" y="3362326"/>
                  <a:ext cx="257175" cy="45719"/>
                </a:xfrm>
                <a:prstGeom prst="parallelogram">
                  <a:avLst>
                    <a:gd name="adj" fmla="val 30290"/>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nvGrpSpPr>
          <p:cNvPr id="16" name="Group 15">
            <a:extLst>
              <a:ext uri="{FF2B5EF4-FFF2-40B4-BE49-F238E27FC236}">
                <a16:creationId xmlns:a16="http://schemas.microsoft.com/office/drawing/2014/main" id="{27565DEF-8CC5-8946-815B-B6DECFA628BA}"/>
              </a:ext>
            </a:extLst>
          </p:cNvPr>
          <p:cNvGrpSpPr/>
          <p:nvPr/>
        </p:nvGrpSpPr>
        <p:grpSpPr>
          <a:xfrm>
            <a:off x="1028700" y="4055169"/>
            <a:ext cx="9819860" cy="1908215"/>
            <a:chOff x="1028700" y="4055169"/>
            <a:chExt cx="9819860" cy="1908215"/>
          </a:xfrm>
        </p:grpSpPr>
        <p:sp>
          <p:nvSpPr>
            <p:cNvPr id="14" name="TextBox 13">
              <a:extLst>
                <a:ext uri="{FF2B5EF4-FFF2-40B4-BE49-F238E27FC236}">
                  <a16:creationId xmlns:a16="http://schemas.microsoft.com/office/drawing/2014/main" id="{5910D187-987A-2E48-BD33-8FD3635EDE47}"/>
                </a:ext>
              </a:extLst>
            </p:cNvPr>
            <p:cNvSpPr txBox="1"/>
            <p:nvPr/>
          </p:nvSpPr>
          <p:spPr>
            <a:xfrm>
              <a:off x="1081708" y="4055169"/>
              <a:ext cx="9766852" cy="1908215"/>
            </a:xfrm>
            <a:prstGeom prst="rect">
              <a:avLst/>
            </a:prstGeom>
            <a:noFill/>
          </p:spPr>
          <p:txBody>
            <a:bodyPr wrap="square" rtlCol="0">
              <a:spAutoFit/>
            </a:bodyPr>
            <a:lstStyle/>
            <a:p>
              <a:pPr marL="287338" indent="-287338">
                <a:buClr>
                  <a:srgbClr val="0012A0"/>
                </a:buClr>
                <a:buFont typeface="Wingdings" pitchFamily="2" charset="2"/>
                <a:buChar char="§"/>
              </a:pPr>
              <a:r>
                <a:rPr lang="en-US" sz="2800" dirty="0"/>
                <a:t>authentication request to home network HSS</a:t>
              </a:r>
            </a:p>
            <a:p>
              <a:pPr marL="641350" lvl="1" indent="-236538">
                <a:buClr>
                  <a:srgbClr val="0012A0"/>
                </a:buClr>
                <a:buFont typeface="Arial" panose="020B0604020202020204" pitchFamily="34" charset="0"/>
                <a:buChar char="•"/>
              </a:pPr>
              <a:r>
                <a:rPr lang="en-US" sz="2400" dirty="0"/>
                <a:t>mobile sends attach message (containing its IMSI, visited network info) relayed from BS to visited MME to home HHS</a:t>
              </a:r>
            </a:p>
            <a:p>
              <a:pPr marL="641350" lvl="1" indent="-236538">
                <a:buClr>
                  <a:srgbClr val="0012A0"/>
                </a:buClr>
                <a:buFont typeface="Arial" panose="020B0604020202020204" pitchFamily="34" charset="0"/>
                <a:buChar char="•"/>
              </a:pPr>
              <a:r>
                <a:rPr lang="en-US" sz="2400" dirty="0"/>
                <a:t>IMSI identifies mobile’s home network</a:t>
              </a:r>
            </a:p>
            <a:p>
              <a:endParaRPr lang="en-US" dirty="0"/>
            </a:p>
          </p:txBody>
        </p:sp>
        <p:grpSp>
          <p:nvGrpSpPr>
            <p:cNvPr id="357" name="Group 356">
              <a:extLst>
                <a:ext uri="{FF2B5EF4-FFF2-40B4-BE49-F238E27FC236}">
                  <a16:creationId xmlns:a16="http://schemas.microsoft.com/office/drawing/2014/main" id="{BD77E1FC-6D6D-A74D-AD47-54708C3575BD}"/>
                </a:ext>
              </a:extLst>
            </p:cNvPr>
            <p:cNvGrpSpPr/>
            <p:nvPr/>
          </p:nvGrpSpPr>
          <p:grpSpPr>
            <a:xfrm>
              <a:off x="1028700" y="4138907"/>
              <a:ext cx="305943" cy="369332"/>
              <a:chOff x="7031063" y="1754916"/>
              <a:chExt cx="305943" cy="369332"/>
            </a:xfrm>
          </p:grpSpPr>
          <p:sp>
            <p:nvSpPr>
              <p:cNvPr id="358" name="Oval 357">
                <a:extLst>
                  <a:ext uri="{FF2B5EF4-FFF2-40B4-BE49-F238E27FC236}">
                    <a16:creationId xmlns:a16="http://schemas.microsoft.com/office/drawing/2014/main" id="{99767F56-D144-EA46-9CB9-77CB6B372F38}"/>
                  </a:ext>
                </a:extLst>
              </p:cNvPr>
              <p:cNvSpPr/>
              <p:nvPr/>
            </p:nvSpPr>
            <p:spPr>
              <a:xfrm>
                <a:off x="7039416" y="1803954"/>
                <a:ext cx="282799" cy="282799"/>
              </a:xfrm>
              <a:prstGeom prst="ellipse">
                <a:avLst/>
              </a:prstGeom>
              <a:solidFill>
                <a:schemeClr val="bg1"/>
              </a:solidFill>
              <a:ln w="25400">
                <a:solidFill>
                  <a:srgbClr val="00009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59" name="TextBox 358">
                <a:extLst>
                  <a:ext uri="{FF2B5EF4-FFF2-40B4-BE49-F238E27FC236}">
                    <a16:creationId xmlns:a16="http://schemas.microsoft.com/office/drawing/2014/main" id="{AC781DBF-837E-D345-95C3-E52DB8D4D490}"/>
                  </a:ext>
                </a:extLst>
              </p:cNvPr>
              <p:cNvSpPr txBox="1"/>
              <p:nvPr/>
            </p:nvSpPr>
            <p:spPr>
              <a:xfrm>
                <a:off x="7031063" y="1754916"/>
                <a:ext cx="305943" cy="369332"/>
              </a:xfrm>
              <a:prstGeom prst="rect">
                <a:avLst/>
              </a:prstGeom>
              <a:noFill/>
            </p:spPr>
            <p:txBody>
              <a:bodyPr wrap="none" rtlCol="0">
                <a:spAutoFit/>
              </a:bodyPr>
              <a:lstStyle/>
              <a:p>
                <a:r>
                  <a:rPr lang="en-US" dirty="0"/>
                  <a:t>a</a:t>
                </a:r>
              </a:p>
            </p:txBody>
          </p:sp>
        </p:grpSp>
      </p:grpSp>
    </p:spTree>
    <p:extLst>
      <p:ext uri="{BB962C8B-B14F-4D97-AF65-F5344CB8AC3E}">
        <p14:creationId xmlns:p14="http://schemas.microsoft.com/office/powerpoint/2010/main" val="1070354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dissolve">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108</a:t>
            </a:fld>
            <a:endParaRPr lang="en-US" dirty="0"/>
          </a:p>
        </p:txBody>
      </p:sp>
      <p:sp>
        <p:nvSpPr>
          <p:cNvPr id="10" name="Title 1">
            <a:extLst>
              <a:ext uri="{FF2B5EF4-FFF2-40B4-BE49-F238E27FC236}">
                <a16:creationId xmlns:a16="http://schemas.microsoft.com/office/drawing/2014/main" id="{F35EEEAD-4869-A944-A582-22F817FC6DE2}"/>
              </a:ext>
            </a:extLst>
          </p:cNvPr>
          <p:cNvSpPr txBox="1">
            <a:spLocks/>
          </p:cNvSpPr>
          <p:nvPr/>
        </p:nvSpPr>
        <p:spPr>
          <a:xfrm>
            <a:off x="838200" y="398813"/>
            <a:ext cx="10515600" cy="8946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a:lstStyle>
          <a:p>
            <a:r>
              <a:rPr lang="en-US" b="0" dirty="0">
                <a:latin typeface="+mn-lt"/>
              </a:rPr>
              <a:t>Authentication, encryption in 4G LTE</a:t>
            </a:r>
          </a:p>
        </p:txBody>
      </p:sp>
      <p:sp>
        <p:nvSpPr>
          <p:cNvPr id="14" name="TextBox 13">
            <a:extLst>
              <a:ext uri="{FF2B5EF4-FFF2-40B4-BE49-F238E27FC236}">
                <a16:creationId xmlns:a16="http://schemas.microsoft.com/office/drawing/2014/main" id="{5910D187-987A-2E48-BD33-8FD3635EDE47}"/>
              </a:ext>
            </a:extLst>
          </p:cNvPr>
          <p:cNvSpPr txBox="1"/>
          <p:nvPr/>
        </p:nvSpPr>
        <p:spPr>
          <a:xfrm>
            <a:off x="1126434" y="4068419"/>
            <a:ext cx="10919792" cy="2492990"/>
          </a:xfrm>
          <a:prstGeom prst="rect">
            <a:avLst/>
          </a:prstGeom>
          <a:noFill/>
        </p:spPr>
        <p:txBody>
          <a:bodyPr wrap="square" rtlCol="0">
            <a:spAutoFit/>
          </a:bodyPr>
          <a:lstStyle/>
          <a:p>
            <a:pPr marL="285750" indent="-285750">
              <a:buFont typeface="Arial" panose="020B0604020202020204" pitchFamily="34" charset="0"/>
              <a:buChar char="•"/>
            </a:pPr>
            <a:r>
              <a:rPr lang="en-US" sz="2800" dirty="0"/>
              <a:t>HSS use shared-in-advance secret key, K</a:t>
            </a:r>
            <a:r>
              <a:rPr lang="en-US" sz="2800" baseline="-25000" dirty="0"/>
              <a:t>HSS-M</a:t>
            </a:r>
            <a:r>
              <a:rPr lang="en-US" sz="2800" dirty="0"/>
              <a:t>, to derive authentication token, </a:t>
            </a:r>
            <a:r>
              <a:rPr lang="en-US" sz="2400" i="1" dirty="0">
                <a:solidFill>
                  <a:srgbClr val="0012A0"/>
                </a:solidFill>
              </a:rPr>
              <a:t>auth_token</a:t>
            </a:r>
            <a:r>
              <a:rPr lang="en-US" sz="2800" dirty="0"/>
              <a:t>, and expected authentication response token, </a:t>
            </a:r>
            <a:r>
              <a:rPr lang="en-US" sz="2400" i="1" dirty="0">
                <a:solidFill>
                  <a:srgbClr val="0012A0"/>
                </a:solidFill>
              </a:rPr>
              <a:t>xres</a:t>
            </a:r>
            <a:r>
              <a:rPr lang="en-US" sz="2400" i="1" baseline="-25000" dirty="0">
                <a:solidFill>
                  <a:srgbClr val="0012A0"/>
                </a:solidFill>
              </a:rPr>
              <a:t>HSS</a:t>
            </a:r>
            <a:endParaRPr lang="en-US" sz="2400" i="1" dirty="0">
              <a:solidFill>
                <a:srgbClr val="0012A0"/>
              </a:solidFill>
            </a:endParaRPr>
          </a:p>
          <a:p>
            <a:pPr marL="742950" lvl="1" indent="-285750">
              <a:buFont typeface="Arial" panose="020B0604020202020204" pitchFamily="34" charset="0"/>
              <a:buChar char="•"/>
            </a:pPr>
            <a:r>
              <a:rPr lang="en-US" sz="2400" i="1" dirty="0">
                <a:solidFill>
                  <a:srgbClr val="0012A0"/>
                </a:solidFill>
              </a:rPr>
              <a:t>auth_token </a:t>
            </a:r>
            <a:r>
              <a:rPr lang="en-US" sz="2400" dirty="0"/>
              <a:t>contains info encrypted by HSS using K</a:t>
            </a:r>
            <a:r>
              <a:rPr lang="en-US" sz="2400" baseline="-25000" dirty="0"/>
              <a:t>HSS-M</a:t>
            </a:r>
            <a:r>
              <a:rPr lang="en-US" sz="2400" dirty="0"/>
              <a:t> , allowing mobile to know that whoever computed </a:t>
            </a:r>
            <a:r>
              <a:rPr lang="en-US" sz="2400" i="1" dirty="0">
                <a:solidFill>
                  <a:srgbClr val="0012A0"/>
                </a:solidFill>
              </a:rPr>
              <a:t>auth_token </a:t>
            </a:r>
            <a:r>
              <a:rPr lang="en-US" sz="2400" dirty="0"/>
              <a:t>knows shared-in-advance secret</a:t>
            </a:r>
          </a:p>
          <a:p>
            <a:pPr marL="742950" lvl="1" indent="-285750">
              <a:buFont typeface="Arial" panose="020B0604020202020204" pitchFamily="34" charset="0"/>
              <a:buChar char="•"/>
            </a:pPr>
            <a:r>
              <a:rPr lang="en-US" sz="2400" dirty="0"/>
              <a:t>mobile has authenticated network</a:t>
            </a:r>
          </a:p>
          <a:p>
            <a:pPr marL="742950" lvl="1" indent="-285750">
              <a:buFont typeface="Arial" panose="020B0604020202020204" pitchFamily="34" charset="0"/>
              <a:buChar char="•"/>
            </a:pPr>
            <a:r>
              <a:rPr lang="en-US" sz="2400" dirty="0"/>
              <a:t>visited HSS keeps </a:t>
            </a:r>
            <a:r>
              <a:rPr lang="en-US" sz="2000" i="1" dirty="0">
                <a:solidFill>
                  <a:srgbClr val="0012A0"/>
                </a:solidFill>
              </a:rPr>
              <a:t>xres</a:t>
            </a:r>
            <a:r>
              <a:rPr lang="en-US" sz="2000" i="1" baseline="-25000" dirty="0">
                <a:solidFill>
                  <a:srgbClr val="0012A0"/>
                </a:solidFill>
              </a:rPr>
              <a:t>HSS </a:t>
            </a:r>
            <a:r>
              <a:rPr lang="en-US" sz="2000" dirty="0">
                <a:solidFill>
                  <a:srgbClr val="0012A0"/>
                </a:solidFill>
              </a:rPr>
              <a:t>for later use</a:t>
            </a:r>
            <a:endParaRPr lang="en-US" dirty="0">
              <a:solidFill>
                <a:srgbClr val="0012A0"/>
              </a:solidFill>
            </a:endParaRPr>
          </a:p>
        </p:txBody>
      </p:sp>
      <p:grpSp>
        <p:nvGrpSpPr>
          <p:cNvPr id="194" name="Group 193">
            <a:extLst>
              <a:ext uri="{FF2B5EF4-FFF2-40B4-BE49-F238E27FC236}">
                <a16:creationId xmlns:a16="http://schemas.microsoft.com/office/drawing/2014/main" id="{D59B293D-1764-4843-8A74-36EAD02B76F7}"/>
              </a:ext>
            </a:extLst>
          </p:cNvPr>
          <p:cNvGrpSpPr/>
          <p:nvPr/>
        </p:nvGrpSpPr>
        <p:grpSpPr>
          <a:xfrm>
            <a:off x="1028700" y="4138907"/>
            <a:ext cx="305943" cy="369332"/>
            <a:chOff x="7031063" y="1754916"/>
            <a:chExt cx="305943" cy="369332"/>
          </a:xfrm>
        </p:grpSpPr>
        <p:sp>
          <p:nvSpPr>
            <p:cNvPr id="195" name="Oval 194">
              <a:extLst>
                <a:ext uri="{FF2B5EF4-FFF2-40B4-BE49-F238E27FC236}">
                  <a16:creationId xmlns:a16="http://schemas.microsoft.com/office/drawing/2014/main" id="{8DBC537D-9564-BF47-9D69-A6797C5A8798}"/>
                </a:ext>
              </a:extLst>
            </p:cNvPr>
            <p:cNvSpPr/>
            <p:nvPr/>
          </p:nvSpPr>
          <p:spPr>
            <a:xfrm>
              <a:off x="7039416" y="1803954"/>
              <a:ext cx="282799" cy="282799"/>
            </a:xfrm>
            <a:prstGeom prst="ellipse">
              <a:avLst/>
            </a:prstGeom>
            <a:solidFill>
              <a:schemeClr val="bg1"/>
            </a:solidFill>
            <a:ln w="25400">
              <a:solidFill>
                <a:srgbClr val="00009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6" name="TextBox 195">
              <a:extLst>
                <a:ext uri="{FF2B5EF4-FFF2-40B4-BE49-F238E27FC236}">
                  <a16:creationId xmlns:a16="http://schemas.microsoft.com/office/drawing/2014/main" id="{FEE9BC70-3513-0449-BA20-F87211E08FEA}"/>
                </a:ext>
              </a:extLst>
            </p:cNvPr>
            <p:cNvSpPr txBox="1"/>
            <p:nvPr/>
          </p:nvSpPr>
          <p:spPr>
            <a:xfrm>
              <a:off x="7031063" y="1754916"/>
              <a:ext cx="305943" cy="369332"/>
            </a:xfrm>
            <a:prstGeom prst="rect">
              <a:avLst/>
            </a:prstGeom>
            <a:noFill/>
          </p:spPr>
          <p:txBody>
            <a:bodyPr wrap="none" rtlCol="0">
              <a:spAutoFit/>
            </a:bodyPr>
            <a:lstStyle/>
            <a:p>
              <a:r>
                <a:rPr lang="en-US" dirty="0"/>
                <a:t>b</a:t>
              </a:r>
            </a:p>
          </p:txBody>
        </p:sp>
      </p:grpSp>
      <p:grpSp>
        <p:nvGrpSpPr>
          <p:cNvPr id="7" name="Group 6">
            <a:extLst>
              <a:ext uri="{FF2B5EF4-FFF2-40B4-BE49-F238E27FC236}">
                <a16:creationId xmlns:a16="http://schemas.microsoft.com/office/drawing/2014/main" id="{2D705477-DCA1-A64D-8914-24F067699142}"/>
              </a:ext>
            </a:extLst>
          </p:cNvPr>
          <p:cNvGrpSpPr/>
          <p:nvPr/>
        </p:nvGrpSpPr>
        <p:grpSpPr>
          <a:xfrm>
            <a:off x="1887538" y="3204530"/>
            <a:ext cx="7115215" cy="657471"/>
            <a:chOff x="1887538" y="3204530"/>
            <a:chExt cx="7115215" cy="657471"/>
          </a:xfrm>
        </p:grpSpPr>
        <p:cxnSp>
          <p:nvCxnSpPr>
            <p:cNvPr id="102" name="Straight Arrow Connector 101">
              <a:extLst>
                <a:ext uri="{FF2B5EF4-FFF2-40B4-BE49-F238E27FC236}">
                  <a16:creationId xmlns:a16="http://schemas.microsoft.com/office/drawing/2014/main" id="{454E7A32-7EA6-8E43-8552-34C8D157912F}"/>
                </a:ext>
              </a:extLst>
            </p:cNvPr>
            <p:cNvCxnSpPr>
              <a:cxnSpLocks/>
            </p:cNvCxnSpPr>
            <p:nvPr/>
          </p:nvCxnSpPr>
          <p:spPr>
            <a:xfrm flipH="1">
              <a:off x="5900792" y="3472072"/>
              <a:ext cx="2938408" cy="14051"/>
            </a:xfrm>
            <a:prstGeom prst="straightConnector1">
              <a:avLst/>
            </a:prstGeom>
            <a:ln w="50800">
              <a:solidFill>
                <a:srgbClr val="000090"/>
              </a:solidFill>
              <a:tailEnd type="triangle"/>
            </a:ln>
          </p:spPr>
          <p:style>
            <a:lnRef idx="2">
              <a:schemeClr val="accent1"/>
            </a:lnRef>
            <a:fillRef idx="0">
              <a:schemeClr val="accent1"/>
            </a:fillRef>
            <a:effectRef idx="1">
              <a:schemeClr val="accent1"/>
            </a:effectRef>
            <a:fontRef idx="minor">
              <a:schemeClr val="tx1"/>
            </a:fontRef>
          </p:style>
        </p:cxnSp>
        <p:grpSp>
          <p:nvGrpSpPr>
            <p:cNvPr id="103" name="Group 102">
              <a:extLst>
                <a:ext uri="{FF2B5EF4-FFF2-40B4-BE49-F238E27FC236}">
                  <a16:creationId xmlns:a16="http://schemas.microsoft.com/office/drawing/2014/main" id="{D073D512-38E0-9145-9A57-1733E30E432F}"/>
                </a:ext>
              </a:extLst>
            </p:cNvPr>
            <p:cNvGrpSpPr/>
            <p:nvPr/>
          </p:nvGrpSpPr>
          <p:grpSpPr>
            <a:xfrm>
              <a:off x="7167066" y="3277941"/>
              <a:ext cx="305943" cy="369332"/>
              <a:chOff x="7031063" y="1728412"/>
              <a:chExt cx="305943" cy="369332"/>
            </a:xfrm>
          </p:grpSpPr>
          <p:sp>
            <p:nvSpPr>
              <p:cNvPr id="104" name="Oval 103">
                <a:extLst>
                  <a:ext uri="{FF2B5EF4-FFF2-40B4-BE49-F238E27FC236}">
                    <a16:creationId xmlns:a16="http://schemas.microsoft.com/office/drawing/2014/main" id="{0CE04E9A-ED82-6A46-84A4-0B8E123AC111}"/>
                  </a:ext>
                </a:extLst>
              </p:cNvPr>
              <p:cNvSpPr/>
              <p:nvPr/>
            </p:nvSpPr>
            <p:spPr>
              <a:xfrm>
                <a:off x="7039416" y="1803954"/>
                <a:ext cx="282799" cy="282799"/>
              </a:xfrm>
              <a:prstGeom prst="ellipse">
                <a:avLst/>
              </a:prstGeom>
              <a:solidFill>
                <a:schemeClr val="bg1"/>
              </a:solidFill>
              <a:ln w="25400">
                <a:solidFill>
                  <a:srgbClr val="00009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5" name="TextBox 104">
                <a:extLst>
                  <a:ext uri="{FF2B5EF4-FFF2-40B4-BE49-F238E27FC236}">
                    <a16:creationId xmlns:a16="http://schemas.microsoft.com/office/drawing/2014/main" id="{DF330B63-F879-CC4D-A36C-47A2548CB411}"/>
                  </a:ext>
                </a:extLst>
              </p:cNvPr>
              <p:cNvSpPr txBox="1"/>
              <p:nvPr/>
            </p:nvSpPr>
            <p:spPr>
              <a:xfrm>
                <a:off x="7031063" y="1728412"/>
                <a:ext cx="305943" cy="369332"/>
              </a:xfrm>
              <a:prstGeom prst="rect">
                <a:avLst/>
              </a:prstGeom>
              <a:noFill/>
            </p:spPr>
            <p:txBody>
              <a:bodyPr wrap="none" rtlCol="0">
                <a:spAutoFit/>
              </a:bodyPr>
              <a:lstStyle/>
              <a:p>
                <a:r>
                  <a:rPr lang="en-US" dirty="0"/>
                  <a:t>b</a:t>
                </a:r>
              </a:p>
            </p:txBody>
          </p:sp>
        </p:grpSp>
        <p:sp>
          <p:nvSpPr>
            <p:cNvPr id="106" name="TextBox 105">
              <a:extLst>
                <a:ext uri="{FF2B5EF4-FFF2-40B4-BE49-F238E27FC236}">
                  <a16:creationId xmlns:a16="http://schemas.microsoft.com/office/drawing/2014/main" id="{DEC19E2B-2077-CF4C-A373-903FBED2136B}"/>
                </a:ext>
              </a:extLst>
            </p:cNvPr>
            <p:cNvSpPr txBox="1"/>
            <p:nvPr/>
          </p:nvSpPr>
          <p:spPr>
            <a:xfrm>
              <a:off x="6016163" y="3554224"/>
              <a:ext cx="2986590" cy="307777"/>
            </a:xfrm>
            <a:prstGeom prst="rect">
              <a:avLst/>
            </a:prstGeom>
            <a:noFill/>
          </p:spPr>
          <p:txBody>
            <a:bodyPr wrap="none" rtlCol="0">
              <a:spAutoFit/>
            </a:bodyPr>
            <a:lstStyle/>
            <a:p>
              <a:r>
                <a:rPr lang="en-US" sz="1400" dirty="0"/>
                <a:t>AUTH_RESP (auth token,xres</a:t>
              </a:r>
              <a:r>
                <a:rPr lang="en-US" sz="1400" baseline="-25000" dirty="0"/>
                <a:t>HSS</a:t>
              </a:r>
              <a:r>
                <a:rPr lang="en-US" sz="1400" dirty="0"/>
                <a:t>,keys)</a:t>
              </a:r>
            </a:p>
          </p:txBody>
        </p:sp>
        <p:cxnSp>
          <p:nvCxnSpPr>
            <p:cNvPr id="107" name="Straight Arrow Connector 106">
              <a:extLst>
                <a:ext uri="{FF2B5EF4-FFF2-40B4-BE49-F238E27FC236}">
                  <a16:creationId xmlns:a16="http://schemas.microsoft.com/office/drawing/2014/main" id="{402FE67E-044D-1041-9BF9-4CEB75B81860}"/>
                </a:ext>
              </a:extLst>
            </p:cNvPr>
            <p:cNvCxnSpPr/>
            <p:nvPr/>
          </p:nvCxnSpPr>
          <p:spPr>
            <a:xfrm flipH="1">
              <a:off x="4038600" y="3536969"/>
              <a:ext cx="1648333" cy="0"/>
            </a:xfrm>
            <a:prstGeom prst="straightConnector1">
              <a:avLst/>
            </a:prstGeom>
            <a:ln w="50800">
              <a:solidFill>
                <a:srgbClr val="000090"/>
              </a:solidFill>
              <a:tailEnd type="triangle"/>
            </a:ln>
          </p:spPr>
          <p:style>
            <a:lnRef idx="2">
              <a:schemeClr val="accent1"/>
            </a:lnRef>
            <a:fillRef idx="0">
              <a:schemeClr val="accent1"/>
            </a:fillRef>
            <a:effectRef idx="1">
              <a:schemeClr val="accent1"/>
            </a:effectRef>
            <a:fontRef idx="minor">
              <a:schemeClr val="tx1"/>
            </a:fontRef>
          </p:style>
        </p:cxnSp>
        <p:cxnSp>
          <p:nvCxnSpPr>
            <p:cNvPr id="108" name="Straight Arrow Connector 107">
              <a:extLst>
                <a:ext uri="{FF2B5EF4-FFF2-40B4-BE49-F238E27FC236}">
                  <a16:creationId xmlns:a16="http://schemas.microsoft.com/office/drawing/2014/main" id="{B018B89E-6970-6140-BD4E-895D0B2A10D1}"/>
                </a:ext>
              </a:extLst>
            </p:cNvPr>
            <p:cNvCxnSpPr/>
            <p:nvPr/>
          </p:nvCxnSpPr>
          <p:spPr>
            <a:xfrm flipH="1">
              <a:off x="1887538" y="3587815"/>
              <a:ext cx="1965534" cy="0"/>
            </a:xfrm>
            <a:prstGeom prst="straightConnector1">
              <a:avLst/>
            </a:prstGeom>
            <a:ln w="50800">
              <a:solidFill>
                <a:srgbClr val="000090"/>
              </a:solidFill>
              <a:tailEnd type="triangle"/>
            </a:ln>
          </p:spPr>
          <p:style>
            <a:lnRef idx="2">
              <a:schemeClr val="accent1"/>
            </a:lnRef>
            <a:fillRef idx="0">
              <a:schemeClr val="accent1"/>
            </a:fillRef>
            <a:effectRef idx="1">
              <a:schemeClr val="accent1"/>
            </a:effectRef>
            <a:fontRef idx="minor">
              <a:schemeClr val="tx1"/>
            </a:fontRef>
          </p:style>
        </p:cxnSp>
        <p:sp>
          <p:nvSpPr>
            <p:cNvPr id="109" name="TextBox 108">
              <a:extLst>
                <a:ext uri="{FF2B5EF4-FFF2-40B4-BE49-F238E27FC236}">
                  <a16:creationId xmlns:a16="http://schemas.microsoft.com/office/drawing/2014/main" id="{CCC085CA-0724-3F42-97E0-A9C7C6EDFA46}"/>
                </a:ext>
              </a:extLst>
            </p:cNvPr>
            <p:cNvSpPr txBox="1"/>
            <p:nvPr/>
          </p:nvSpPr>
          <p:spPr>
            <a:xfrm>
              <a:off x="3902614" y="3204530"/>
              <a:ext cx="1521633" cy="307777"/>
            </a:xfrm>
            <a:prstGeom prst="rect">
              <a:avLst/>
            </a:prstGeom>
            <a:noFill/>
          </p:spPr>
          <p:txBody>
            <a:bodyPr wrap="none" rtlCol="0">
              <a:spAutoFit/>
            </a:bodyPr>
            <a:lstStyle/>
            <a:p>
              <a:r>
                <a:rPr lang="en-US" sz="1400" dirty="0"/>
                <a:t>            auth token</a:t>
              </a:r>
            </a:p>
          </p:txBody>
        </p:sp>
        <p:sp>
          <p:nvSpPr>
            <p:cNvPr id="162" name="TextBox 161">
              <a:extLst>
                <a:ext uri="{FF2B5EF4-FFF2-40B4-BE49-F238E27FC236}">
                  <a16:creationId xmlns:a16="http://schemas.microsoft.com/office/drawing/2014/main" id="{1C84D2A8-6B2D-BA4B-B892-447774E0A9D1}"/>
                </a:ext>
              </a:extLst>
            </p:cNvPr>
            <p:cNvSpPr txBox="1"/>
            <p:nvPr/>
          </p:nvSpPr>
          <p:spPr>
            <a:xfrm>
              <a:off x="1899298" y="3260751"/>
              <a:ext cx="1481044" cy="307777"/>
            </a:xfrm>
            <a:prstGeom prst="rect">
              <a:avLst/>
            </a:prstGeom>
            <a:noFill/>
          </p:spPr>
          <p:txBody>
            <a:bodyPr wrap="none" rtlCol="0">
              <a:spAutoFit/>
            </a:bodyPr>
            <a:lstStyle/>
            <a:p>
              <a:r>
                <a:rPr lang="en-US" sz="1400" dirty="0"/>
                <a:t>           auth token</a:t>
              </a:r>
            </a:p>
          </p:txBody>
        </p:sp>
      </p:grpSp>
      <p:cxnSp>
        <p:nvCxnSpPr>
          <p:cNvPr id="164" name="Straight Arrow Connector 163">
            <a:extLst>
              <a:ext uri="{FF2B5EF4-FFF2-40B4-BE49-F238E27FC236}">
                <a16:creationId xmlns:a16="http://schemas.microsoft.com/office/drawing/2014/main" id="{CB9C8B86-9FC8-3A43-BB15-BAA0F529CF91}"/>
              </a:ext>
            </a:extLst>
          </p:cNvPr>
          <p:cNvCxnSpPr/>
          <p:nvPr/>
        </p:nvCxnSpPr>
        <p:spPr>
          <a:xfrm>
            <a:off x="1887538" y="3037340"/>
            <a:ext cx="1965533" cy="0"/>
          </a:xfrm>
          <a:prstGeom prst="straightConnector1">
            <a:avLst/>
          </a:prstGeom>
          <a:ln w="50800">
            <a:solidFill>
              <a:srgbClr val="000090"/>
            </a:solidFill>
            <a:tailEnd type="triangle"/>
          </a:ln>
        </p:spPr>
        <p:style>
          <a:lnRef idx="2">
            <a:schemeClr val="accent1"/>
          </a:lnRef>
          <a:fillRef idx="0">
            <a:schemeClr val="accent1"/>
          </a:fillRef>
          <a:effectRef idx="1">
            <a:schemeClr val="accent1"/>
          </a:effectRef>
          <a:fontRef idx="minor">
            <a:schemeClr val="tx1"/>
          </a:fontRef>
        </p:style>
      </p:cxnSp>
      <p:cxnSp>
        <p:nvCxnSpPr>
          <p:cNvPr id="170" name="Straight Arrow Connector 169">
            <a:extLst>
              <a:ext uri="{FF2B5EF4-FFF2-40B4-BE49-F238E27FC236}">
                <a16:creationId xmlns:a16="http://schemas.microsoft.com/office/drawing/2014/main" id="{ECD22C9F-ABF8-AB4C-952E-2303E6F383E8}"/>
              </a:ext>
            </a:extLst>
          </p:cNvPr>
          <p:cNvCxnSpPr/>
          <p:nvPr/>
        </p:nvCxnSpPr>
        <p:spPr>
          <a:xfrm>
            <a:off x="4038600" y="3068672"/>
            <a:ext cx="1648333" cy="0"/>
          </a:xfrm>
          <a:prstGeom prst="straightConnector1">
            <a:avLst/>
          </a:prstGeom>
          <a:ln w="50800">
            <a:solidFill>
              <a:srgbClr val="000090"/>
            </a:solidFill>
            <a:tailEnd type="triangle"/>
          </a:ln>
        </p:spPr>
        <p:style>
          <a:lnRef idx="2">
            <a:schemeClr val="accent1"/>
          </a:lnRef>
          <a:fillRef idx="0">
            <a:schemeClr val="accent1"/>
          </a:fillRef>
          <a:effectRef idx="1">
            <a:schemeClr val="accent1"/>
          </a:effectRef>
          <a:fontRef idx="minor">
            <a:schemeClr val="tx1"/>
          </a:fontRef>
        </p:style>
      </p:cxnSp>
      <p:cxnSp>
        <p:nvCxnSpPr>
          <p:cNvPr id="171" name="Straight Arrow Connector 170">
            <a:extLst>
              <a:ext uri="{FF2B5EF4-FFF2-40B4-BE49-F238E27FC236}">
                <a16:creationId xmlns:a16="http://schemas.microsoft.com/office/drawing/2014/main" id="{DCC43E1C-2232-9645-981A-0A38A91FBF6A}"/>
              </a:ext>
            </a:extLst>
          </p:cNvPr>
          <p:cNvCxnSpPr>
            <a:cxnSpLocks/>
          </p:cNvCxnSpPr>
          <p:nvPr/>
        </p:nvCxnSpPr>
        <p:spPr>
          <a:xfrm>
            <a:off x="5919866" y="3134513"/>
            <a:ext cx="2985595" cy="0"/>
          </a:xfrm>
          <a:prstGeom prst="straightConnector1">
            <a:avLst/>
          </a:prstGeom>
          <a:ln w="50800">
            <a:solidFill>
              <a:srgbClr val="000090"/>
            </a:solidFill>
            <a:tailEnd type="triangle"/>
          </a:ln>
        </p:spPr>
        <p:style>
          <a:lnRef idx="2">
            <a:schemeClr val="accent1"/>
          </a:lnRef>
          <a:fillRef idx="0">
            <a:schemeClr val="accent1"/>
          </a:fillRef>
          <a:effectRef idx="1">
            <a:schemeClr val="accent1"/>
          </a:effectRef>
          <a:fontRef idx="minor">
            <a:schemeClr val="tx1"/>
          </a:fontRef>
        </p:style>
      </p:cxnSp>
      <p:grpSp>
        <p:nvGrpSpPr>
          <p:cNvPr id="175" name="Group 174">
            <a:extLst>
              <a:ext uri="{FF2B5EF4-FFF2-40B4-BE49-F238E27FC236}">
                <a16:creationId xmlns:a16="http://schemas.microsoft.com/office/drawing/2014/main" id="{292CD9E2-6543-D54A-9AD1-250C0050D1CE}"/>
              </a:ext>
            </a:extLst>
          </p:cNvPr>
          <p:cNvGrpSpPr/>
          <p:nvPr/>
        </p:nvGrpSpPr>
        <p:grpSpPr>
          <a:xfrm>
            <a:off x="7139101" y="2926333"/>
            <a:ext cx="305943" cy="369332"/>
            <a:chOff x="7031063" y="1728412"/>
            <a:chExt cx="305943" cy="369332"/>
          </a:xfrm>
        </p:grpSpPr>
        <p:sp>
          <p:nvSpPr>
            <p:cNvPr id="176" name="Oval 175">
              <a:extLst>
                <a:ext uri="{FF2B5EF4-FFF2-40B4-BE49-F238E27FC236}">
                  <a16:creationId xmlns:a16="http://schemas.microsoft.com/office/drawing/2014/main" id="{68A2B9F4-7A8B-4D4F-ACB9-F53FAEAFC3CC}"/>
                </a:ext>
              </a:extLst>
            </p:cNvPr>
            <p:cNvSpPr/>
            <p:nvPr/>
          </p:nvSpPr>
          <p:spPr>
            <a:xfrm>
              <a:off x="7039416" y="1803954"/>
              <a:ext cx="282799" cy="282799"/>
            </a:xfrm>
            <a:prstGeom prst="ellipse">
              <a:avLst/>
            </a:prstGeom>
            <a:solidFill>
              <a:schemeClr val="bg1"/>
            </a:solidFill>
            <a:ln w="25400">
              <a:solidFill>
                <a:srgbClr val="00009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7" name="TextBox 176">
              <a:extLst>
                <a:ext uri="{FF2B5EF4-FFF2-40B4-BE49-F238E27FC236}">
                  <a16:creationId xmlns:a16="http://schemas.microsoft.com/office/drawing/2014/main" id="{1C2573F8-9444-C24A-8D7C-A5693EE1A2C0}"/>
                </a:ext>
              </a:extLst>
            </p:cNvPr>
            <p:cNvSpPr txBox="1"/>
            <p:nvPr/>
          </p:nvSpPr>
          <p:spPr>
            <a:xfrm>
              <a:off x="7031063" y="1728412"/>
              <a:ext cx="305943" cy="369332"/>
            </a:xfrm>
            <a:prstGeom prst="rect">
              <a:avLst/>
            </a:prstGeom>
            <a:noFill/>
          </p:spPr>
          <p:txBody>
            <a:bodyPr wrap="none" rtlCol="0">
              <a:spAutoFit/>
            </a:bodyPr>
            <a:lstStyle/>
            <a:p>
              <a:r>
                <a:rPr lang="en-US" dirty="0"/>
                <a:t>a</a:t>
              </a:r>
            </a:p>
          </p:txBody>
        </p:sp>
      </p:grpSp>
      <p:sp>
        <p:nvSpPr>
          <p:cNvPr id="178" name="TextBox 177">
            <a:extLst>
              <a:ext uri="{FF2B5EF4-FFF2-40B4-BE49-F238E27FC236}">
                <a16:creationId xmlns:a16="http://schemas.microsoft.com/office/drawing/2014/main" id="{DB739DC4-56AF-644A-A5E4-0CF8694996B9}"/>
              </a:ext>
            </a:extLst>
          </p:cNvPr>
          <p:cNvSpPr txBox="1"/>
          <p:nvPr/>
        </p:nvSpPr>
        <p:spPr>
          <a:xfrm>
            <a:off x="2465463" y="2736842"/>
            <a:ext cx="640783" cy="307777"/>
          </a:xfrm>
          <a:prstGeom prst="rect">
            <a:avLst/>
          </a:prstGeom>
          <a:noFill/>
        </p:spPr>
        <p:txBody>
          <a:bodyPr wrap="none" rtlCol="0">
            <a:spAutoFit/>
          </a:bodyPr>
          <a:lstStyle/>
          <a:p>
            <a:r>
              <a:rPr lang="en-US" sz="1400" dirty="0"/>
              <a:t>attach</a:t>
            </a:r>
          </a:p>
        </p:txBody>
      </p:sp>
      <p:sp>
        <p:nvSpPr>
          <p:cNvPr id="179" name="TextBox 178">
            <a:extLst>
              <a:ext uri="{FF2B5EF4-FFF2-40B4-BE49-F238E27FC236}">
                <a16:creationId xmlns:a16="http://schemas.microsoft.com/office/drawing/2014/main" id="{97914EBF-11C0-4A46-BB6A-071A6299EB85}"/>
              </a:ext>
            </a:extLst>
          </p:cNvPr>
          <p:cNvSpPr txBox="1"/>
          <p:nvPr/>
        </p:nvSpPr>
        <p:spPr>
          <a:xfrm>
            <a:off x="4562472" y="2753114"/>
            <a:ext cx="640783" cy="307777"/>
          </a:xfrm>
          <a:prstGeom prst="rect">
            <a:avLst/>
          </a:prstGeom>
          <a:noFill/>
        </p:spPr>
        <p:txBody>
          <a:bodyPr wrap="none" rtlCol="0">
            <a:spAutoFit/>
          </a:bodyPr>
          <a:lstStyle/>
          <a:p>
            <a:r>
              <a:rPr lang="en-US" sz="1400" dirty="0"/>
              <a:t>attach</a:t>
            </a:r>
          </a:p>
        </p:txBody>
      </p:sp>
      <p:sp>
        <p:nvSpPr>
          <p:cNvPr id="180" name="TextBox 179">
            <a:extLst>
              <a:ext uri="{FF2B5EF4-FFF2-40B4-BE49-F238E27FC236}">
                <a16:creationId xmlns:a16="http://schemas.microsoft.com/office/drawing/2014/main" id="{9356AC14-5E8C-AF4C-9451-2167E8BC45FA}"/>
              </a:ext>
            </a:extLst>
          </p:cNvPr>
          <p:cNvSpPr txBox="1"/>
          <p:nvPr/>
        </p:nvSpPr>
        <p:spPr>
          <a:xfrm>
            <a:off x="6241127" y="2738790"/>
            <a:ext cx="2103110" cy="307777"/>
          </a:xfrm>
          <a:prstGeom prst="rect">
            <a:avLst/>
          </a:prstGeom>
          <a:noFill/>
        </p:spPr>
        <p:txBody>
          <a:bodyPr wrap="none" rtlCol="0">
            <a:spAutoFit/>
          </a:bodyPr>
          <a:lstStyle/>
          <a:p>
            <a:r>
              <a:rPr lang="en-US" sz="1400" dirty="0"/>
              <a:t>AUTH_REQ (IMSI, VN info)</a:t>
            </a:r>
          </a:p>
        </p:txBody>
      </p:sp>
      <p:cxnSp>
        <p:nvCxnSpPr>
          <p:cNvPr id="181" name="Straight Connector 180">
            <a:extLst>
              <a:ext uri="{FF2B5EF4-FFF2-40B4-BE49-F238E27FC236}">
                <a16:creationId xmlns:a16="http://schemas.microsoft.com/office/drawing/2014/main" id="{E5E40081-96E6-1745-AAC4-5F3148A259E9}"/>
              </a:ext>
            </a:extLst>
          </p:cNvPr>
          <p:cNvCxnSpPr>
            <a:cxnSpLocks/>
          </p:cNvCxnSpPr>
          <p:nvPr/>
        </p:nvCxnSpPr>
        <p:spPr>
          <a:xfrm>
            <a:off x="1781522" y="2738790"/>
            <a:ext cx="0" cy="1033110"/>
          </a:xfrm>
          <a:prstGeom prst="line">
            <a:avLst/>
          </a:prstGeom>
          <a:ln>
            <a:solidFill>
              <a:schemeClr val="tx1">
                <a:lumMod val="50000"/>
                <a:lumOff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82" name="Straight Connector 181">
            <a:extLst>
              <a:ext uri="{FF2B5EF4-FFF2-40B4-BE49-F238E27FC236}">
                <a16:creationId xmlns:a16="http://schemas.microsoft.com/office/drawing/2014/main" id="{159ABA0F-2A03-564A-948B-667D9F4325D9}"/>
              </a:ext>
            </a:extLst>
          </p:cNvPr>
          <p:cNvCxnSpPr>
            <a:cxnSpLocks/>
          </p:cNvCxnSpPr>
          <p:nvPr/>
        </p:nvCxnSpPr>
        <p:spPr>
          <a:xfrm>
            <a:off x="3955634" y="2753114"/>
            <a:ext cx="0" cy="1018786"/>
          </a:xfrm>
          <a:prstGeom prst="line">
            <a:avLst/>
          </a:prstGeom>
          <a:ln>
            <a:solidFill>
              <a:schemeClr val="tx1">
                <a:lumMod val="50000"/>
                <a:lumOff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83" name="Straight Connector 182">
            <a:extLst>
              <a:ext uri="{FF2B5EF4-FFF2-40B4-BE49-F238E27FC236}">
                <a16:creationId xmlns:a16="http://schemas.microsoft.com/office/drawing/2014/main" id="{637F8F2F-4E0C-C547-BE87-B002E37FA64B}"/>
              </a:ext>
            </a:extLst>
          </p:cNvPr>
          <p:cNvCxnSpPr>
            <a:cxnSpLocks/>
          </p:cNvCxnSpPr>
          <p:nvPr/>
        </p:nvCxnSpPr>
        <p:spPr>
          <a:xfrm>
            <a:off x="5797483" y="2767438"/>
            <a:ext cx="0" cy="1004462"/>
          </a:xfrm>
          <a:prstGeom prst="line">
            <a:avLst/>
          </a:prstGeom>
          <a:ln>
            <a:solidFill>
              <a:schemeClr val="tx1">
                <a:lumMod val="50000"/>
                <a:lumOff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84" name="Straight Connector 183">
            <a:extLst>
              <a:ext uri="{FF2B5EF4-FFF2-40B4-BE49-F238E27FC236}">
                <a16:creationId xmlns:a16="http://schemas.microsoft.com/office/drawing/2014/main" id="{1C7E0182-D7F0-D647-B822-8CEC05A37885}"/>
              </a:ext>
            </a:extLst>
          </p:cNvPr>
          <p:cNvCxnSpPr>
            <a:cxnSpLocks/>
            <a:endCxn id="106" idx="3"/>
          </p:cNvCxnSpPr>
          <p:nvPr/>
        </p:nvCxnSpPr>
        <p:spPr>
          <a:xfrm>
            <a:off x="8989635" y="2781762"/>
            <a:ext cx="13118" cy="926351"/>
          </a:xfrm>
          <a:prstGeom prst="line">
            <a:avLst/>
          </a:prstGeom>
          <a:ln>
            <a:solidFill>
              <a:schemeClr val="tx1">
                <a:lumMod val="50000"/>
                <a:lumOff val="50000"/>
              </a:schemeClr>
            </a:solidFill>
            <a:prstDash val="dash"/>
          </a:ln>
        </p:spPr>
        <p:style>
          <a:lnRef idx="2">
            <a:schemeClr val="accent1"/>
          </a:lnRef>
          <a:fillRef idx="0">
            <a:schemeClr val="accent1"/>
          </a:fillRef>
          <a:effectRef idx="1">
            <a:schemeClr val="accent1"/>
          </a:effectRef>
          <a:fontRef idx="minor">
            <a:schemeClr val="tx1"/>
          </a:fontRef>
        </p:style>
      </p:cxnSp>
      <p:grpSp>
        <p:nvGrpSpPr>
          <p:cNvPr id="185" name="Group 184">
            <a:extLst>
              <a:ext uri="{FF2B5EF4-FFF2-40B4-BE49-F238E27FC236}">
                <a16:creationId xmlns:a16="http://schemas.microsoft.com/office/drawing/2014/main" id="{DEA18A43-1054-A443-88F8-FB39173ED372}"/>
              </a:ext>
            </a:extLst>
          </p:cNvPr>
          <p:cNvGrpSpPr/>
          <p:nvPr/>
        </p:nvGrpSpPr>
        <p:grpSpPr>
          <a:xfrm>
            <a:off x="783189" y="1394177"/>
            <a:ext cx="9713306" cy="1468172"/>
            <a:chOff x="783189" y="1473689"/>
            <a:chExt cx="9713306" cy="1468172"/>
          </a:xfrm>
        </p:grpSpPr>
        <p:sp>
          <p:nvSpPr>
            <p:cNvPr id="186" name="Hexagon 185">
              <a:extLst>
                <a:ext uri="{FF2B5EF4-FFF2-40B4-BE49-F238E27FC236}">
                  <a16:creationId xmlns:a16="http://schemas.microsoft.com/office/drawing/2014/main" id="{8DBEAEF7-4C5C-D447-AB1D-11A093287EEF}"/>
                </a:ext>
              </a:extLst>
            </p:cNvPr>
            <p:cNvSpPr/>
            <p:nvPr/>
          </p:nvSpPr>
          <p:spPr>
            <a:xfrm>
              <a:off x="3331269" y="1537253"/>
              <a:ext cx="1442882" cy="1232452"/>
            </a:xfrm>
            <a:prstGeom prst="hexagon">
              <a:avLst/>
            </a:prstGeom>
            <a:solidFill>
              <a:srgbClr val="9AE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7" name="TextBox 186">
              <a:extLst>
                <a:ext uri="{FF2B5EF4-FFF2-40B4-BE49-F238E27FC236}">
                  <a16:creationId xmlns:a16="http://schemas.microsoft.com/office/drawing/2014/main" id="{9E371663-95EB-E647-8EE8-05BADA1FF1AB}"/>
                </a:ext>
              </a:extLst>
            </p:cNvPr>
            <p:cNvSpPr txBox="1"/>
            <p:nvPr/>
          </p:nvSpPr>
          <p:spPr>
            <a:xfrm>
              <a:off x="3304533" y="2516742"/>
              <a:ext cx="1574150" cy="294248"/>
            </a:xfrm>
            <a:prstGeom prst="rect">
              <a:avLst/>
            </a:prstGeom>
            <a:noFill/>
          </p:spPr>
          <p:txBody>
            <a:bodyPr wrap="none" rtlCol="0">
              <a:spAutoFit/>
            </a:bodyPr>
            <a:lstStyle/>
            <a:p>
              <a:pPr algn="r">
                <a:lnSpc>
                  <a:spcPct val="80000"/>
                </a:lnSpc>
              </a:pPr>
              <a:r>
                <a:rPr lang="en-US" sz="1600" dirty="0">
                  <a:solidFill>
                    <a:prstClr val="black"/>
                  </a:solidFill>
                  <a:latin typeface="Calibri"/>
                </a:rPr>
                <a:t>Base station (BS)</a:t>
              </a:r>
              <a:endParaRPr lang="en-US" sz="1200" b="1" dirty="0">
                <a:solidFill>
                  <a:prstClr val="black"/>
                </a:solidFill>
                <a:latin typeface="Calibri"/>
              </a:endParaRPr>
            </a:p>
          </p:txBody>
        </p:sp>
        <p:sp>
          <p:nvSpPr>
            <p:cNvPr id="188" name="Right Arrow 187">
              <a:extLst>
                <a:ext uri="{FF2B5EF4-FFF2-40B4-BE49-F238E27FC236}">
                  <a16:creationId xmlns:a16="http://schemas.microsoft.com/office/drawing/2014/main" id="{61D23690-4BBA-4F4D-A564-6275AA4F6AD9}"/>
                </a:ext>
              </a:extLst>
            </p:cNvPr>
            <p:cNvSpPr/>
            <p:nvPr/>
          </p:nvSpPr>
          <p:spPr>
            <a:xfrm>
              <a:off x="1686888" y="2059936"/>
              <a:ext cx="1215337" cy="342800"/>
            </a:xfrm>
            <a:prstGeom prst="rightArrow">
              <a:avLst/>
            </a:prstGeom>
            <a:gradFill flip="none" rotWithShape="1">
              <a:gsLst>
                <a:gs pos="0">
                  <a:schemeClr val="bg1"/>
                </a:gs>
                <a:gs pos="100000">
                  <a:srgbClr val="0000A8"/>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9" name="Line 55">
              <a:extLst>
                <a:ext uri="{FF2B5EF4-FFF2-40B4-BE49-F238E27FC236}">
                  <a16:creationId xmlns:a16="http://schemas.microsoft.com/office/drawing/2014/main" id="{87A7F167-4622-7346-BC7E-AA2F66EACFF8}"/>
                </a:ext>
              </a:extLst>
            </p:cNvPr>
            <p:cNvSpPr>
              <a:spLocks noChangeShapeType="1"/>
            </p:cNvSpPr>
            <p:nvPr/>
          </p:nvSpPr>
          <p:spPr bwMode="auto">
            <a:xfrm>
              <a:off x="5635004" y="2209458"/>
              <a:ext cx="3151187"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97" name="Freeform 27">
              <a:extLst>
                <a:ext uri="{FF2B5EF4-FFF2-40B4-BE49-F238E27FC236}">
                  <a16:creationId xmlns:a16="http://schemas.microsoft.com/office/drawing/2014/main" id="{530C61E8-43F2-4245-8C62-B7671CEAA3DA}"/>
                </a:ext>
              </a:extLst>
            </p:cNvPr>
            <p:cNvSpPr>
              <a:spLocks/>
            </p:cNvSpPr>
            <p:nvPr/>
          </p:nvSpPr>
          <p:spPr bwMode="auto">
            <a:xfrm>
              <a:off x="4837045" y="1600323"/>
              <a:ext cx="2178110" cy="1341538"/>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9AE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98" name="Text Box 28">
              <a:extLst>
                <a:ext uri="{FF2B5EF4-FFF2-40B4-BE49-F238E27FC236}">
                  <a16:creationId xmlns:a16="http://schemas.microsoft.com/office/drawing/2014/main" id="{4CDF48DD-E16E-014F-97B7-B71AD6B703D5}"/>
                </a:ext>
              </a:extLst>
            </p:cNvPr>
            <p:cNvSpPr txBox="1">
              <a:spLocks noChangeArrowheads="1"/>
            </p:cNvSpPr>
            <p:nvPr/>
          </p:nvSpPr>
          <p:spPr bwMode="auto">
            <a:xfrm>
              <a:off x="5408232" y="2408616"/>
              <a:ext cx="1495987" cy="33840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mn-lt"/>
                  <a:cs typeface="Arial" charset="0"/>
                </a:rPr>
                <a:t>Visited network</a:t>
              </a:r>
            </a:p>
          </p:txBody>
        </p:sp>
        <p:sp>
          <p:nvSpPr>
            <p:cNvPr id="199" name="Text Box 60">
              <a:extLst>
                <a:ext uri="{FF2B5EF4-FFF2-40B4-BE49-F238E27FC236}">
                  <a16:creationId xmlns:a16="http://schemas.microsoft.com/office/drawing/2014/main" id="{59CBDBDD-1809-3B40-9963-FE1FB6EBEA36}"/>
                </a:ext>
              </a:extLst>
            </p:cNvPr>
            <p:cNvSpPr txBox="1">
              <a:spLocks noChangeArrowheads="1"/>
            </p:cNvSpPr>
            <p:nvPr/>
          </p:nvSpPr>
          <p:spPr bwMode="auto">
            <a:xfrm>
              <a:off x="783189" y="1752986"/>
              <a:ext cx="1620837"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1" hangingPunct="1"/>
              <a:r>
                <a:rPr lang="en-US" dirty="0">
                  <a:solidFill>
                    <a:srgbClr val="C00000"/>
                  </a:solidFill>
                  <a:latin typeface="Calibri" panose="020F0502020204030204" pitchFamily="34" charset="0"/>
                  <a:cs typeface="Calibri" panose="020F0502020204030204" pitchFamily="34" charset="0"/>
                </a:rPr>
                <a:t>mobile</a:t>
              </a:r>
              <a:endParaRPr lang="en-US" sz="1600" dirty="0">
                <a:solidFill>
                  <a:srgbClr val="C00000"/>
                </a:solidFill>
                <a:latin typeface="Calibri" panose="020F0502020204030204" pitchFamily="34" charset="0"/>
                <a:cs typeface="Calibri" panose="020F0502020204030204" pitchFamily="34" charset="0"/>
              </a:endParaRPr>
            </a:p>
          </p:txBody>
        </p:sp>
        <p:grpSp>
          <p:nvGrpSpPr>
            <p:cNvPr id="200" name="Group 652">
              <a:extLst>
                <a:ext uri="{FF2B5EF4-FFF2-40B4-BE49-F238E27FC236}">
                  <a16:creationId xmlns:a16="http://schemas.microsoft.com/office/drawing/2014/main" id="{AE383968-5D9D-FA4B-9E7F-A298226635B0}"/>
                </a:ext>
              </a:extLst>
            </p:cNvPr>
            <p:cNvGrpSpPr>
              <a:grpSpLocks/>
            </p:cNvGrpSpPr>
            <p:nvPr/>
          </p:nvGrpSpPr>
          <p:grpSpPr bwMode="auto">
            <a:xfrm>
              <a:off x="1272209" y="1537253"/>
              <a:ext cx="1060718" cy="1101004"/>
              <a:chOff x="2751" y="1851"/>
              <a:chExt cx="462" cy="478"/>
            </a:xfrm>
          </p:grpSpPr>
          <p:pic>
            <p:nvPicPr>
              <p:cNvPr id="270" name="Picture 653" descr="iphone_stylized_small">
                <a:extLst>
                  <a:ext uri="{FF2B5EF4-FFF2-40B4-BE49-F238E27FC236}">
                    <a16:creationId xmlns:a16="http://schemas.microsoft.com/office/drawing/2014/main" id="{8F840BAA-30FF-8B4C-8323-06B9ED11493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1" name="Picture 654" descr="antenna_radiation_stylized">
                <a:extLst>
                  <a:ext uri="{FF2B5EF4-FFF2-40B4-BE49-F238E27FC236}">
                    <a16:creationId xmlns:a16="http://schemas.microsoft.com/office/drawing/2014/main" id="{84AEF364-B907-7540-965A-0AA860BB2D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01" name="TextBox 200">
              <a:extLst>
                <a:ext uri="{FF2B5EF4-FFF2-40B4-BE49-F238E27FC236}">
                  <a16:creationId xmlns:a16="http://schemas.microsoft.com/office/drawing/2014/main" id="{3E2BA513-17BF-524E-AD52-CF0E3A3D4E23}"/>
                </a:ext>
              </a:extLst>
            </p:cNvPr>
            <p:cNvSpPr txBox="1"/>
            <p:nvPr/>
          </p:nvSpPr>
          <p:spPr>
            <a:xfrm>
              <a:off x="5654431" y="1615296"/>
              <a:ext cx="1806542" cy="722057"/>
            </a:xfrm>
            <a:prstGeom prst="rect">
              <a:avLst/>
            </a:prstGeom>
            <a:noFill/>
          </p:spPr>
          <p:txBody>
            <a:bodyPr wrap="square" rtlCol="0">
              <a:spAutoFit/>
            </a:bodyPr>
            <a:lstStyle/>
            <a:p>
              <a:pPr>
                <a:lnSpc>
                  <a:spcPct val="85000"/>
                </a:lnSpc>
              </a:pPr>
              <a:r>
                <a:rPr lang="en-US" sz="1600" dirty="0">
                  <a:solidFill>
                    <a:prstClr val="black"/>
                  </a:solidFill>
                  <a:latin typeface="Calibri"/>
                </a:rPr>
                <a:t>Mobility Management Entity (</a:t>
              </a:r>
              <a:r>
                <a:rPr lang="en-US" sz="1600" b="1" dirty="0">
                  <a:solidFill>
                    <a:prstClr val="black"/>
                  </a:solidFill>
                  <a:latin typeface="Calibri"/>
                </a:rPr>
                <a:t>MME</a:t>
              </a:r>
              <a:r>
                <a:rPr lang="en-US" sz="1600" dirty="0">
                  <a:solidFill>
                    <a:prstClr val="black"/>
                  </a:solidFill>
                  <a:latin typeface="Calibri"/>
                </a:rPr>
                <a:t>)</a:t>
              </a:r>
            </a:p>
          </p:txBody>
        </p:sp>
        <p:pic>
          <p:nvPicPr>
            <p:cNvPr id="202" name="Picture 201" descr="A screen shot of a computer&#10;&#10;Description automatically generated">
              <a:extLst>
                <a:ext uri="{FF2B5EF4-FFF2-40B4-BE49-F238E27FC236}">
                  <a16:creationId xmlns:a16="http://schemas.microsoft.com/office/drawing/2014/main" id="{4F9EE169-4ADE-284D-8AAD-D6D4B0091419}"/>
                </a:ext>
              </a:extLst>
            </p:cNvPr>
            <p:cNvPicPr>
              <a:picLocks noChangeAspect="1"/>
            </p:cNvPicPr>
            <p:nvPr/>
          </p:nvPicPr>
          <p:blipFill>
            <a:blip r:embed="rId5"/>
            <a:stretch>
              <a:fillRect/>
            </a:stretch>
          </p:blipFill>
          <p:spPr>
            <a:xfrm>
              <a:off x="5274364" y="1489054"/>
              <a:ext cx="476091" cy="888056"/>
            </a:xfrm>
            <a:prstGeom prst="rect">
              <a:avLst/>
            </a:prstGeom>
          </p:spPr>
        </p:pic>
        <p:sp>
          <p:nvSpPr>
            <p:cNvPr id="203" name="Freeform 27">
              <a:extLst>
                <a:ext uri="{FF2B5EF4-FFF2-40B4-BE49-F238E27FC236}">
                  <a16:creationId xmlns:a16="http://schemas.microsoft.com/office/drawing/2014/main" id="{397B704F-88E8-D44F-80DA-8F2FF10FAE50}"/>
                </a:ext>
              </a:extLst>
            </p:cNvPr>
            <p:cNvSpPr>
              <a:spLocks/>
            </p:cNvSpPr>
            <p:nvPr/>
          </p:nvSpPr>
          <p:spPr bwMode="auto">
            <a:xfrm flipH="1">
              <a:off x="8090453" y="1560567"/>
              <a:ext cx="2178110" cy="1341538"/>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9AE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204" name="Text Box 28">
              <a:extLst>
                <a:ext uri="{FF2B5EF4-FFF2-40B4-BE49-F238E27FC236}">
                  <a16:creationId xmlns:a16="http://schemas.microsoft.com/office/drawing/2014/main" id="{D934DB8C-A1B4-6B4B-AB36-0B66A82C166B}"/>
                </a:ext>
              </a:extLst>
            </p:cNvPr>
            <p:cNvSpPr txBox="1">
              <a:spLocks noChangeArrowheads="1"/>
            </p:cNvSpPr>
            <p:nvPr/>
          </p:nvSpPr>
          <p:spPr bwMode="auto">
            <a:xfrm>
              <a:off x="8276936" y="2375031"/>
              <a:ext cx="1431995"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mn-lt"/>
                  <a:cs typeface="Arial" charset="0"/>
                </a:rPr>
                <a:t>Home network</a:t>
              </a:r>
            </a:p>
          </p:txBody>
        </p:sp>
        <p:sp>
          <p:nvSpPr>
            <p:cNvPr id="205" name="TextBox 204">
              <a:extLst>
                <a:ext uri="{FF2B5EF4-FFF2-40B4-BE49-F238E27FC236}">
                  <a16:creationId xmlns:a16="http://schemas.microsoft.com/office/drawing/2014/main" id="{AEBF84AF-150D-3240-9154-90511C4E3243}"/>
                </a:ext>
              </a:extLst>
            </p:cNvPr>
            <p:cNvSpPr txBox="1"/>
            <p:nvPr/>
          </p:nvSpPr>
          <p:spPr>
            <a:xfrm>
              <a:off x="8814217" y="1473689"/>
              <a:ext cx="1682278" cy="512769"/>
            </a:xfrm>
            <a:prstGeom prst="rect">
              <a:avLst/>
            </a:prstGeom>
            <a:noFill/>
          </p:spPr>
          <p:txBody>
            <a:bodyPr wrap="square" rtlCol="0">
              <a:spAutoFit/>
            </a:bodyPr>
            <a:lstStyle/>
            <a:p>
              <a:pPr>
                <a:lnSpc>
                  <a:spcPct val="85000"/>
                </a:lnSpc>
              </a:pPr>
              <a:r>
                <a:rPr lang="en-US" sz="1600" dirty="0">
                  <a:solidFill>
                    <a:prstClr val="black"/>
                  </a:solidFill>
                  <a:latin typeface="Calibri"/>
                </a:rPr>
                <a:t>Home Subscriber Service (</a:t>
              </a:r>
              <a:r>
                <a:rPr lang="en-US" sz="1600" b="1" dirty="0">
                  <a:solidFill>
                    <a:prstClr val="black"/>
                  </a:solidFill>
                  <a:latin typeface="Calibri"/>
                </a:rPr>
                <a:t>HSS</a:t>
              </a:r>
              <a:r>
                <a:rPr lang="en-US" sz="1600" dirty="0">
                  <a:solidFill>
                    <a:prstClr val="black"/>
                  </a:solidFill>
                  <a:latin typeface="Calibri"/>
                </a:rPr>
                <a:t>)</a:t>
              </a:r>
            </a:p>
          </p:txBody>
        </p:sp>
        <p:pic>
          <p:nvPicPr>
            <p:cNvPr id="206" name="Picture 205" descr="A screen shot of a computer&#10;&#10;Description automatically generated">
              <a:extLst>
                <a:ext uri="{FF2B5EF4-FFF2-40B4-BE49-F238E27FC236}">
                  <a16:creationId xmlns:a16="http://schemas.microsoft.com/office/drawing/2014/main" id="{2CE0713A-DCCE-B641-8EC4-1069A32B1F59}"/>
                </a:ext>
              </a:extLst>
            </p:cNvPr>
            <p:cNvPicPr>
              <a:picLocks noChangeAspect="1"/>
            </p:cNvPicPr>
            <p:nvPr/>
          </p:nvPicPr>
          <p:blipFill>
            <a:blip r:embed="rId5"/>
            <a:stretch>
              <a:fillRect/>
            </a:stretch>
          </p:blipFill>
          <p:spPr>
            <a:xfrm>
              <a:off x="8461512" y="1508932"/>
              <a:ext cx="476091" cy="888056"/>
            </a:xfrm>
            <a:prstGeom prst="rect">
              <a:avLst/>
            </a:prstGeom>
          </p:spPr>
        </p:pic>
        <p:sp>
          <p:nvSpPr>
            <p:cNvPr id="207" name="Freeform 206">
              <a:extLst>
                <a:ext uri="{FF2B5EF4-FFF2-40B4-BE49-F238E27FC236}">
                  <a16:creationId xmlns:a16="http://schemas.microsoft.com/office/drawing/2014/main" id="{97B1D7E8-FF46-064D-97E7-4A19D7613CDE}"/>
                </a:ext>
              </a:extLst>
            </p:cNvPr>
            <p:cNvSpPr/>
            <p:nvPr/>
          </p:nvSpPr>
          <p:spPr>
            <a:xfrm>
              <a:off x="7103166" y="1915378"/>
              <a:ext cx="910996" cy="582658"/>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82604 w 1558990"/>
                <a:gd name="connsiteY0" fmla="*/ 534641 h 1810599"/>
                <a:gd name="connsiteX1" fmla="*/ 22252 w 1558990"/>
                <a:gd name="connsiteY1" fmla="*/ 940200 h 1810599"/>
                <a:gd name="connsiteX2" fmla="*/ 167457 w 1558990"/>
                <a:gd name="connsiteY2" fmla="*/ 1672556 h 1810599"/>
                <a:gd name="connsiteX3" fmla="*/ 1208772 w 1558990"/>
                <a:gd name="connsiteY3" fmla="*/ 1775650 h 1810599"/>
                <a:gd name="connsiteX4" fmla="*/ 1543003 w 1558990"/>
                <a:gd name="connsiteY4" fmla="*/ 1257671 h 1810599"/>
                <a:gd name="connsiteX5" fmla="*/ 1490762 w 1558990"/>
                <a:gd name="connsiteY5" fmla="*/ 672856 h 1810599"/>
                <a:gd name="connsiteX6" fmla="*/ 1359176 w 1558990"/>
                <a:gd name="connsiteY6" fmla="*/ 154877 h 1810599"/>
                <a:gd name="connsiteX7" fmla="*/ 861336 w 1558990"/>
                <a:gd name="connsiteY7" fmla="*/ 21205 h 1810599"/>
                <a:gd name="connsiteX8" fmla="*/ 382604 w 1558990"/>
                <a:gd name="connsiteY8" fmla="*/ 534641 h 1810599"/>
                <a:gd name="connsiteX0" fmla="*/ 393458 w 1593840"/>
                <a:gd name="connsiteY0" fmla="*/ 534641 h 1793264"/>
                <a:gd name="connsiteX1" fmla="*/ 33106 w 1593840"/>
                <a:gd name="connsiteY1" fmla="*/ 940200 h 1793264"/>
                <a:gd name="connsiteX2" fmla="*/ 178311 w 1593840"/>
                <a:gd name="connsiteY2" fmla="*/ 1672556 h 1793264"/>
                <a:gd name="connsiteX3" fmla="*/ 1464139 w 1593840"/>
                <a:gd name="connsiteY3" fmla="*/ 1752440 h 1793264"/>
                <a:gd name="connsiteX4" fmla="*/ 1553857 w 1593840"/>
                <a:gd name="connsiteY4" fmla="*/ 1257671 h 1793264"/>
                <a:gd name="connsiteX5" fmla="*/ 1501616 w 1593840"/>
                <a:gd name="connsiteY5" fmla="*/ 672856 h 1793264"/>
                <a:gd name="connsiteX6" fmla="*/ 1370030 w 1593840"/>
                <a:gd name="connsiteY6" fmla="*/ 154877 h 1793264"/>
                <a:gd name="connsiteX7" fmla="*/ 872190 w 1593840"/>
                <a:gd name="connsiteY7" fmla="*/ 21205 h 1793264"/>
                <a:gd name="connsiteX8" fmla="*/ 393458 w 1593840"/>
                <a:gd name="connsiteY8" fmla="*/ 534641 h 1793264"/>
                <a:gd name="connsiteX0" fmla="*/ 393458 w 1566550"/>
                <a:gd name="connsiteY0" fmla="*/ 534641 h 1840341"/>
                <a:gd name="connsiteX1" fmla="*/ 33106 w 1566550"/>
                <a:gd name="connsiteY1" fmla="*/ 940200 h 1840341"/>
                <a:gd name="connsiteX2" fmla="*/ 178311 w 1566550"/>
                <a:gd name="connsiteY2" fmla="*/ 1672556 h 1840341"/>
                <a:gd name="connsiteX3" fmla="*/ 1464139 w 1566550"/>
                <a:gd name="connsiteY3" fmla="*/ 1752440 h 1840341"/>
                <a:gd name="connsiteX4" fmla="*/ 1553857 w 1566550"/>
                <a:gd name="connsiteY4" fmla="*/ 1257671 h 1840341"/>
                <a:gd name="connsiteX5" fmla="*/ 1501616 w 1566550"/>
                <a:gd name="connsiteY5" fmla="*/ 672856 h 1840341"/>
                <a:gd name="connsiteX6" fmla="*/ 1370030 w 1566550"/>
                <a:gd name="connsiteY6" fmla="*/ 154877 h 1840341"/>
                <a:gd name="connsiteX7" fmla="*/ 872190 w 1566550"/>
                <a:gd name="connsiteY7" fmla="*/ 21205 h 1840341"/>
                <a:gd name="connsiteX8" fmla="*/ 393458 w 1566550"/>
                <a:gd name="connsiteY8" fmla="*/ 534641 h 1840341"/>
                <a:gd name="connsiteX0" fmla="*/ 393458 w 1555557"/>
                <a:gd name="connsiteY0" fmla="*/ 534641 h 1787187"/>
                <a:gd name="connsiteX1" fmla="*/ 33106 w 1555557"/>
                <a:gd name="connsiteY1" fmla="*/ 940200 h 1787187"/>
                <a:gd name="connsiteX2" fmla="*/ 178311 w 1555557"/>
                <a:gd name="connsiteY2" fmla="*/ 1672556 h 1787187"/>
                <a:gd name="connsiteX3" fmla="*/ 1464139 w 1555557"/>
                <a:gd name="connsiteY3" fmla="*/ 1752440 h 1787187"/>
                <a:gd name="connsiteX4" fmla="*/ 1553857 w 1555557"/>
                <a:gd name="connsiteY4" fmla="*/ 1257671 h 1787187"/>
                <a:gd name="connsiteX5" fmla="*/ 1501616 w 1555557"/>
                <a:gd name="connsiteY5" fmla="*/ 672856 h 1787187"/>
                <a:gd name="connsiteX6" fmla="*/ 1370030 w 1555557"/>
                <a:gd name="connsiteY6" fmla="*/ 154877 h 1787187"/>
                <a:gd name="connsiteX7" fmla="*/ 872190 w 1555557"/>
                <a:gd name="connsiteY7" fmla="*/ 21205 h 1787187"/>
                <a:gd name="connsiteX8" fmla="*/ 393458 w 1555557"/>
                <a:gd name="connsiteY8" fmla="*/ 534641 h 1787187"/>
                <a:gd name="connsiteX0" fmla="*/ 401126 w 1664928"/>
                <a:gd name="connsiteY0" fmla="*/ 534641 h 1783934"/>
                <a:gd name="connsiteX1" fmla="*/ 40774 w 1664928"/>
                <a:gd name="connsiteY1" fmla="*/ 940200 h 1783934"/>
                <a:gd name="connsiteX2" fmla="*/ 185979 w 1664928"/>
                <a:gd name="connsiteY2" fmla="*/ 1672556 h 1783934"/>
                <a:gd name="connsiteX3" fmla="*/ 1618513 w 1664928"/>
                <a:gd name="connsiteY3" fmla="*/ 1747798 h 1783934"/>
                <a:gd name="connsiteX4" fmla="*/ 1561525 w 1664928"/>
                <a:gd name="connsiteY4" fmla="*/ 1257671 h 1783934"/>
                <a:gd name="connsiteX5" fmla="*/ 1509284 w 1664928"/>
                <a:gd name="connsiteY5" fmla="*/ 672856 h 1783934"/>
                <a:gd name="connsiteX6" fmla="*/ 1377698 w 1664928"/>
                <a:gd name="connsiteY6" fmla="*/ 154877 h 1783934"/>
                <a:gd name="connsiteX7" fmla="*/ 879858 w 1664928"/>
                <a:gd name="connsiteY7" fmla="*/ 21205 h 1783934"/>
                <a:gd name="connsiteX8" fmla="*/ 401126 w 1664928"/>
                <a:gd name="connsiteY8" fmla="*/ 534641 h 1783934"/>
                <a:gd name="connsiteX0" fmla="*/ 408119 w 1718774"/>
                <a:gd name="connsiteY0" fmla="*/ 534641 h 1826522"/>
                <a:gd name="connsiteX1" fmla="*/ 47767 w 1718774"/>
                <a:gd name="connsiteY1" fmla="*/ 940200 h 1826522"/>
                <a:gd name="connsiteX2" fmla="*/ 179001 w 1718774"/>
                <a:gd name="connsiteY2" fmla="*/ 1742186 h 1826522"/>
                <a:gd name="connsiteX3" fmla="*/ 1625506 w 1718774"/>
                <a:gd name="connsiteY3" fmla="*/ 1747798 h 1826522"/>
                <a:gd name="connsiteX4" fmla="*/ 1568518 w 1718774"/>
                <a:gd name="connsiteY4" fmla="*/ 1257671 h 1826522"/>
                <a:gd name="connsiteX5" fmla="*/ 1516277 w 1718774"/>
                <a:gd name="connsiteY5" fmla="*/ 672856 h 1826522"/>
                <a:gd name="connsiteX6" fmla="*/ 1384691 w 1718774"/>
                <a:gd name="connsiteY6" fmla="*/ 154877 h 1826522"/>
                <a:gd name="connsiteX7" fmla="*/ 886851 w 1718774"/>
                <a:gd name="connsiteY7" fmla="*/ 21205 h 1826522"/>
                <a:gd name="connsiteX8" fmla="*/ 408119 w 1718774"/>
                <a:gd name="connsiteY8" fmla="*/ 534641 h 1826522"/>
                <a:gd name="connsiteX0" fmla="*/ 477759 w 1796623"/>
                <a:gd name="connsiteY0" fmla="*/ 534641 h 1818043"/>
                <a:gd name="connsiteX1" fmla="*/ 117407 w 1796623"/>
                <a:gd name="connsiteY1" fmla="*/ 940200 h 1818043"/>
                <a:gd name="connsiteX2" fmla="*/ 136864 w 1796623"/>
                <a:gd name="connsiteY2" fmla="*/ 1728260 h 1818043"/>
                <a:gd name="connsiteX3" fmla="*/ 1695146 w 1796623"/>
                <a:gd name="connsiteY3" fmla="*/ 1747798 h 1818043"/>
                <a:gd name="connsiteX4" fmla="*/ 1638158 w 1796623"/>
                <a:gd name="connsiteY4" fmla="*/ 1257671 h 1818043"/>
                <a:gd name="connsiteX5" fmla="*/ 1585917 w 1796623"/>
                <a:gd name="connsiteY5" fmla="*/ 672856 h 1818043"/>
                <a:gd name="connsiteX6" fmla="*/ 1454331 w 1796623"/>
                <a:gd name="connsiteY6" fmla="*/ 154877 h 1818043"/>
                <a:gd name="connsiteX7" fmla="*/ 956491 w 1796623"/>
                <a:gd name="connsiteY7" fmla="*/ 21205 h 1818043"/>
                <a:gd name="connsiteX8" fmla="*/ 477759 w 1796623"/>
                <a:gd name="connsiteY8" fmla="*/ 534641 h 1818043"/>
                <a:gd name="connsiteX0" fmla="*/ 396783 w 1688820"/>
                <a:gd name="connsiteY0" fmla="*/ 534641 h 1815615"/>
                <a:gd name="connsiteX1" fmla="*/ 36431 w 1688820"/>
                <a:gd name="connsiteY1" fmla="*/ 940200 h 1815615"/>
                <a:gd name="connsiteX2" fmla="*/ 55888 w 1688820"/>
                <a:gd name="connsiteY2" fmla="*/ 1728260 h 1815615"/>
                <a:gd name="connsiteX3" fmla="*/ 421834 w 1688820"/>
                <a:gd name="connsiteY3" fmla="*/ 1798118 h 1815615"/>
                <a:gd name="connsiteX4" fmla="*/ 1614170 w 1688820"/>
                <a:gd name="connsiteY4" fmla="*/ 1747798 h 1815615"/>
                <a:gd name="connsiteX5" fmla="*/ 1557182 w 1688820"/>
                <a:gd name="connsiteY5" fmla="*/ 1257671 h 1815615"/>
                <a:gd name="connsiteX6" fmla="*/ 1504941 w 1688820"/>
                <a:gd name="connsiteY6" fmla="*/ 672856 h 1815615"/>
                <a:gd name="connsiteX7" fmla="*/ 1373355 w 1688820"/>
                <a:gd name="connsiteY7" fmla="*/ 154877 h 1815615"/>
                <a:gd name="connsiteX8" fmla="*/ 875515 w 1688820"/>
                <a:gd name="connsiteY8" fmla="*/ 21205 h 1815615"/>
                <a:gd name="connsiteX9" fmla="*/ 396783 w 1688820"/>
                <a:gd name="connsiteY9" fmla="*/ 534641 h 1815615"/>
                <a:gd name="connsiteX0" fmla="*/ 394951 w 1689541"/>
                <a:gd name="connsiteY0" fmla="*/ 534641 h 1877271"/>
                <a:gd name="connsiteX1" fmla="*/ 34599 w 1689541"/>
                <a:gd name="connsiteY1" fmla="*/ 940200 h 1877271"/>
                <a:gd name="connsiteX2" fmla="*/ 54056 w 1689541"/>
                <a:gd name="connsiteY2" fmla="*/ 1728260 h 1877271"/>
                <a:gd name="connsiteX3" fmla="*/ 385071 w 1689541"/>
                <a:gd name="connsiteY3" fmla="*/ 1877032 h 1877271"/>
                <a:gd name="connsiteX4" fmla="*/ 1612338 w 1689541"/>
                <a:gd name="connsiteY4" fmla="*/ 1747798 h 1877271"/>
                <a:gd name="connsiteX5" fmla="*/ 1555350 w 1689541"/>
                <a:gd name="connsiteY5" fmla="*/ 1257671 h 1877271"/>
                <a:gd name="connsiteX6" fmla="*/ 1503109 w 1689541"/>
                <a:gd name="connsiteY6" fmla="*/ 672856 h 1877271"/>
                <a:gd name="connsiteX7" fmla="*/ 1371523 w 1689541"/>
                <a:gd name="connsiteY7" fmla="*/ 154877 h 1877271"/>
                <a:gd name="connsiteX8" fmla="*/ 873683 w 1689541"/>
                <a:gd name="connsiteY8" fmla="*/ 21205 h 1877271"/>
                <a:gd name="connsiteX9" fmla="*/ 394951 w 1689541"/>
                <a:gd name="connsiteY9" fmla="*/ 534641 h 1877271"/>
                <a:gd name="connsiteX0" fmla="*/ 394949 w 1689541"/>
                <a:gd name="connsiteY0" fmla="*/ 534641 h 1877032"/>
                <a:gd name="connsiteX1" fmla="*/ 34597 w 1689541"/>
                <a:gd name="connsiteY1" fmla="*/ 940200 h 1877032"/>
                <a:gd name="connsiteX2" fmla="*/ 54054 w 1689541"/>
                <a:gd name="connsiteY2" fmla="*/ 1728260 h 1877032"/>
                <a:gd name="connsiteX3" fmla="*/ 385069 w 1689541"/>
                <a:gd name="connsiteY3" fmla="*/ 1877032 h 1877032"/>
                <a:gd name="connsiteX4" fmla="*/ 1612336 w 1689541"/>
                <a:gd name="connsiteY4" fmla="*/ 1747798 h 1877032"/>
                <a:gd name="connsiteX5" fmla="*/ 1555348 w 1689541"/>
                <a:gd name="connsiteY5" fmla="*/ 1257671 h 1877032"/>
                <a:gd name="connsiteX6" fmla="*/ 1503107 w 1689541"/>
                <a:gd name="connsiteY6" fmla="*/ 672856 h 1877032"/>
                <a:gd name="connsiteX7" fmla="*/ 1371521 w 1689541"/>
                <a:gd name="connsiteY7" fmla="*/ 154877 h 1877032"/>
                <a:gd name="connsiteX8" fmla="*/ 873681 w 1689541"/>
                <a:gd name="connsiteY8" fmla="*/ 21205 h 1877032"/>
                <a:gd name="connsiteX9" fmla="*/ 394949 w 1689541"/>
                <a:gd name="connsiteY9" fmla="*/ 534641 h 1877032"/>
                <a:gd name="connsiteX0" fmla="*/ 394949 w 1683795"/>
                <a:gd name="connsiteY0" fmla="*/ 534641 h 1877032"/>
                <a:gd name="connsiteX1" fmla="*/ 34597 w 1683795"/>
                <a:gd name="connsiteY1" fmla="*/ 940200 h 1877032"/>
                <a:gd name="connsiteX2" fmla="*/ 54054 w 1683795"/>
                <a:gd name="connsiteY2" fmla="*/ 1728260 h 1877032"/>
                <a:gd name="connsiteX3" fmla="*/ 385069 w 1683795"/>
                <a:gd name="connsiteY3" fmla="*/ 1877032 h 1877032"/>
                <a:gd name="connsiteX4" fmla="*/ 1605349 w 1683795"/>
                <a:gd name="connsiteY4" fmla="*/ 1798860 h 1877032"/>
                <a:gd name="connsiteX5" fmla="*/ 1555348 w 1683795"/>
                <a:gd name="connsiteY5" fmla="*/ 1257671 h 1877032"/>
                <a:gd name="connsiteX6" fmla="*/ 1503107 w 1683795"/>
                <a:gd name="connsiteY6" fmla="*/ 672856 h 1877032"/>
                <a:gd name="connsiteX7" fmla="*/ 1371521 w 1683795"/>
                <a:gd name="connsiteY7" fmla="*/ 154877 h 1877032"/>
                <a:gd name="connsiteX8" fmla="*/ 873681 w 1683795"/>
                <a:gd name="connsiteY8" fmla="*/ 21205 h 1877032"/>
                <a:gd name="connsiteX9" fmla="*/ 394949 w 1683795"/>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671512"/>
                <a:gd name="connsiteY0" fmla="*/ 534641 h 1877032"/>
                <a:gd name="connsiteX1" fmla="*/ 34597 w 1671512"/>
                <a:gd name="connsiteY1" fmla="*/ 940200 h 1877032"/>
                <a:gd name="connsiteX2" fmla="*/ 54054 w 1671512"/>
                <a:gd name="connsiteY2" fmla="*/ 1728260 h 1877032"/>
                <a:gd name="connsiteX3" fmla="*/ 385069 w 1671512"/>
                <a:gd name="connsiteY3" fmla="*/ 1877032 h 1877032"/>
                <a:gd name="connsiteX4" fmla="*/ 1605349 w 1671512"/>
                <a:gd name="connsiteY4" fmla="*/ 1798860 h 1877032"/>
                <a:gd name="connsiteX5" fmla="*/ 1555348 w 1671512"/>
                <a:gd name="connsiteY5" fmla="*/ 1257671 h 1877032"/>
                <a:gd name="connsiteX6" fmla="*/ 1503107 w 1671512"/>
                <a:gd name="connsiteY6" fmla="*/ 672856 h 1877032"/>
                <a:gd name="connsiteX7" fmla="*/ 1371521 w 1671512"/>
                <a:gd name="connsiteY7" fmla="*/ 154877 h 1877032"/>
                <a:gd name="connsiteX8" fmla="*/ 873681 w 1671512"/>
                <a:gd name="connsiteY8" fmla="*/ 21205 h 1877032"/>
                <a:gd name="connsiteX9" fmla="*/ 394949 w 1671512"/>
                <a:gd name="connsiteY9" fmla="*/ 534641 h 1877032"/>
                <a:gd name="connsiteX0" fmla="*/ 394949 w 1677296"/>
                <a:gd name="connsiteY0" fmla="*/ 534641 h 1877032"/>
                <a:gd name="connsiteX1" fmla="*/ 34597 w 1677296"/>
                <a:gd name="connsiteY1" fmla="*/ 940200 h 1877032"/>
                <a:gd name="connsiteX2" fmla="*/ 54054 w 1677296"/>
                <a:gd name="connsiteY2" fmla="*/ 1728260 h 1877032"/>
                <a:gd name="connsiteX3" fmla="*/ 385069 w 1677296"/>
                <a:gd name="connsiteY3" fmla="*/ 1877032 h 1877032"/>
                <a:gd name="connsiteX4" fmla="*/ 1612334 w 1677296"/>
                <a:gd name="connsiteY4" fmla="*/ 1840637 h 1877032"/>
                <a:gd name="connsiteX5" fmla="*/ 1555348 w 1677296"/>
                <a:gd name="connsiteY5" fmla="*/ 1257671 h 1877032"/>
                <a:gd name="connsiteX6" fmla="*/ 1503107 w 1677296"/>
                <a:gd name="connsiteY6" fmla="*/ 672856 h 1877032"/>
                <a:gd name="connsiteX7" fmla="*/ 1371521 w 1677296"/>
                <a:gd name="connsiteY7" fmla="*/ 154877 h 1877032"/>
                <a:gd name="connsiteX8" fmla="*/ 873681 w 1677296"/>
                <a:gd name="connsiteY8" fmla="*/ 21205 h 1877032"/>
                <a:gd name="connsiteX9" fmla="*/ 394949 w 1677296"/>
                <a:gd name="connsiteY9" fmla="*/ 534641 h 1877032"/>
                <a:gd name="connsiteX0" fmla="*/ 394949 w 1677298"/>
                <a:gd name="connsiteY0" fmla="*/ 534641 h 1877032"/>
                <a:gd name="connsiteX1" fmla="*/ 34597 w 1677298"/>
                <a:gd name="connsiteY1" fmla="*/ 940200 h 1877032"/>
                <a:gd name="connsiteX2" fmla="*/ 54054 w 1677298"/>
                <a:gd name="connsiteY2" fmla="*/ 1728260 h 1877032"/>
                <a:gd name="connsiteX3" fmla="*/ 385069 w 1677298"/>
                <a:gd name="connsiteY3" fmla="*/ 1877032 h 1877032"/>
                <a:gd name="connsiteX4" fmla="*/ 1612334 w 1677298"/>
                <a:gd name="connsiteY4" fmla="*/ 1840637 h 1877032"/>
                <a:gd name="connsiteX5" fmla="*/ 1555348 w 1677298"/>
                <a:gd name="connsiteY5" fmla="*/ 1257671 h 1877032"/>
                <a:gd name="connsiteX6" fmla="*/ 1503107 w 1677298"/>
                <a:gd name="connsiteY6" fmla="*/ 672856 h 1877032"/>
                <a:gd name="connsiteX7" fmla="*/ 1371521 w 1677298"/>
                <a:gd name="connsiteY7" fmla="*/ 154877 h 1877032"/>
                <a:gd name="connsiteX8" fmla="*/ 873681 w 1677298"/>
                <a:gd name="connsiteY8" fmla="*/ 21205 h 1877032"/>
                <a:gd name="connsiteX9" fmla="*/ 394949 w 1677298"/>
                <a:gd name="connsiteY9" fmla="*/ 534641 h 1877032"/>
                <a:gd name="connsiteX0" fmla="*/ 394949 w 1677296"/>
                <a:gd name="connsiteY0" fmla="*/ 534641 h 1904936"/>
                <a:gd name="connsiteX1" fmla="*/ 34597 w 1677296"/>
                <a:gd name="connsiteY1" fmla="*/ 940200 h 1904936"/>
                <a:gd name="connsiteX2" fmla="*/ 54054 w 1677296"/>
                <a:gd name="connsiteY2" fmla="*/ 1728260 h 1904936"/>
                <a:gd name="connsiteX3" fmla="*/ 385069 w 1677296"/>
                <a:gd name="connsiteY3" fmla="*/ 1877032 h 1904936"/>
                <a:gd name="connsiteX4" fmla="*/ 1612334 w 1677296"/>
                <a:gd name="connsiteY4" fmla="*/ 1840637 h 1904936"/>
                <a:gd name="connsiteX5" fmla="*/ 1555348 w 1677296"/>
                <a:gd name="connsiteY5" fmla="*/ 1257671 h 1904936"/>
                <a:gd name="connsiteX6" fmla="*/ 1503107 w 1677296"/>
                <a:gd name="connsiteY6" fmla="*/ 672856 h 1904936"/>
                <a:gd name="connsiteX7" fmla="*/ 1371521 w 1677296"/>
                <a:gd name="connsiteY7" fmla="*/ 154877 h 1904936"/>
                <a:gd name="connsiteX8" fmla="*/ 873681 w 1677296"/>
                <a:gd name="connsiteY8" fmla="*/ 21205 h 1904936"/>
                <a:gd name="connsiteX9" fmla="*/ 394949 w 1677296"/>
                <a:gd name="connsiteY9" fmla="*/ 534641 h 1904936"/>
                <a:gd name="connsiteX0" fmla="*/ 461539 w 1743887"/>
                <a:gd name="connsiteY0" fmla="*/ 534641 h 1904936"/>
                <a:gd name="connsiteX1" fmla="*/ 101187 w 1743887"/>
                <a:gd name="connsiteY1" fmla="*/ 940200 h 1904936"/>
                <a:gd name="connsiteX2" fmla="*/ 22840 w 1743887"/>
                <a:gd name="connsiteY2" fmla="*/ 1737812 h 1904936"/>
                <a:gd name="connsiteX3" fmla="*/ 451659 w 1743887"/>
                <a:gd name="connsiteY3" fmla="*/ 1877032 h 1904936"/>
                <a:gd name="connsiteX4" fmla="*/ 1678924 w 1743887"/>
                <a:gd name="connsiteY4" fmla="*/ 1840637 h 1904936"/>
                <a:gd name="connsiteX5" fmla="*/ 1621938 w 1743887"/>
                <a:gd name="connsiteY5" fmla="*/ 1257671 h 1904936"/>
                <a:gd name="connsiteX6" fmla="*/ 1569697 w 1743887"/>
                <a:gd name="connsiteY6" fmla="*/ 672856 h 1904936"/>
                <a:gd name="connsiteX7" fmla="*/ 1438111 w 1743887"/>
                <a:gd name="connsiteY7" fmla="*/ 154877 h 1904936"/>
                <a:gd name="connsiteX8" fmla="*/ 940271 w 1743887"/>
                <a:gd name="connsiteY8" fmla="*/ 21205 h 1904936"/>
                <a:gd name="connsiteX9" fmla="*/ 461539 w 1743887"/>
                <a:gd name="connsiteY9" fmla="*/ 534641 h 1904936"/>
                <a:gd name="connsiteX0" fmla="*/ 452050 w 1756359"/>
                <a:gd name="connsiteY0" fmla="*/ 534641 h 1891359"/>
                <a:gd name="connsiteX1" fmla="*/ 91698 w 1756359"/>
                <a:gd name="connsiteY1" fmla="*/ 940200 h 1891359"/>
                <a:gd name="connsiteX2" fmla="*/ 13351 w 1756359"/>
                <a:gd name="connsiteY2" fmla="*/ 1737812 h 1891359"/>
                <a:gd name="connsiteX3" fmla="*/ 309435 w 1756359"/>
                <a:gd name="connsiteY3" fmla="*/ 1891359 h 1891359"/>
                <a:gd name="connsiteX4" fmla="*/ 1669435 w 1756359"/>
                <a:gd name="connsiteY4" fmla="*/ 1840637 h 1891359"/>
                <a:gd name="connsiteX5" fmla="*/ 1612449 w 1756359"/>
                <a:gd name="connsiteY5" fmla="*/ 1257671 h 1891359"/>
                <a:gd name="connsiteX6" fmla="*/ 1560208 w 1756359"/>
                <a:gd name="connsiteY6" fmla="*/ 672856 h 1891359"/>
                <a:gd name="connsiteX7" fmla="*/ 1428622 w 1756359"/>
                <a:gd name="connsiteY7" fmla="*/ 154877 h 1891359"/>
                <a:gd name="connsiteX8" fmla="*/ 930782 w 1756359"/>
                <a:gd name="connsiteY8" fmla="*/ 21205 h 1891359"/>
                <a:gd name="connsiteX9" fmla="*/ 452050 w 1756359"/>
                <a:gd name="connsiteY9" fmla="*/ 534641 h 1891359"/>
                <a:gd name="connsiteX0" fmla="*/ 452050 w 1756257"/>
                <a:gd name="connsiteY0" fmla="*/ 534641 h 1891359"/>
                <a:gd name="connsiteX1" fmla="*/ 91698 w 1756257"/>
                <a:gd name="connsiteY1" fmla="*/ 940200 h 1891359"/>
                <a:gd name="connsiteX2" fmla="*/ 13351 w 1756257"/>
                <a:gd name="connsiteY2" fmla="*/ 1737812 h 1891359"/>
                <a:gd name="connsiteX3" fmla="*/ 309435 w 1756257"/>
                <a:gd name="connsiteY3" fmla="*/ 1891359 h 1891359"/>
                <a:gd name="connsiteX4" fmla="*/ 1669435 w 1756257"/>
                <a:gd name="connsiteY4" fmla="*/ 1840637 h 1891359"/>
                <a:gd name="connsiteX5" fmla="*/ 1612449 w 1756257"/>
                <a:gd name="connsiteY5" fmla="*/ 1257671 h 1891359"/>
                <a:gd name="connsiteX6" fmla="*/ 1563496 w 1756257"/>
                <a:gd name="connsiteY6" fmla="*/ 959631 h 1891359"/>
                <a:gd name="connsiteX7" fmla="*/ 1560208 w 1756257"/>
                <a:gd name="connsiteY7" fmla="*/ 672856 h 1891359"/>
                <a:gd name="connsiteX8" fmla="*/ 1428622 w 1756257"/>
                <a:gd name="connsiteY8" fmla="*/ 154877 h 1891359"/>
                <a:gd name="connsiteX9" fmla="*/ 930782 w 1756257"/>
                <a:gd name="connsiteY9" fmla="*/ 21205 h 1891359"/>
                <a:gd name="connsiteX10" fmla="*/ 452050 w 1756257"/>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64592"/>
                <a:gd name="connsiteY0" fmla="*/ 534641 h 1891359"/>
                <a:gd name="connsiteX1" fmla="*/ 91698 w 1764592"/>
                <a:gd name="connsiteY1" fmla="*/ 940200 h 1891359"/>
                <a:gd name="connsiteX2" fmla="*/ 13351 w 1764592"/>
                <a:gd name="connsiteY2" fmla="*/ 1737812 h 1891359"/>
                <a:gd name="connsiteX3" fmla="*/ 309435 w 1764592"/>
                <a:gd name="connsiteY3" fmla="*/ 1891359 h 1891359"/>
                <a:gd name="connsiteX4" fmla="*/ 1669435 w 1764592"/>
                <a:gd name="connsiteY4" fmla="*/ 1840637 h 1891359"/>
                <a:gd name="connsiteX5" fmla="*/ 1612449 w 1764592"/>
                <a:gd name="connsiteY5" fmla="*/ 1257671 h 1891359"/>
                <a:gd name="connsiteX6" fmla="*/ 1309780 w 1764592"/>
                <a:gd name="connsiteY6" fmla="*/ 1046341 h 1891359"/>
                <a:gd name="connsiteX7" fmla="*/ 1560208 w 1764592"/>
                <a:gd name="connsiteY7" fmla="*/ 672856 h 1891359"/>
                <a:gd name="connsiteX8" fmla="*/ 1428622 w 1764592"/>
                <a:gd name="connsiteY8" fmla="*/ 154877 h 1891359"/>
                <a:gd name="connsiteX9" fmla="*/ 930782 w 1764592"/>
                <a:gd name="connsiteY9" fmla="*/ 21205 h 1891359"/>
                <a:gd name="connsiteX10" fmla="*/ 452050 w 1764592"/>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92731"/>
                <a:gd name="connsiteY0" fmla="*/ 534641 h 1891359"/>
                <a:gd name="connsiteX1" fmla="*/ 91698 w 1792731"/>
                <a:gd name="connsiteY1" fmla="*/ 940200 h 1891359"/>
                <a:gd name="connsiteX2" fmla="*/ 13351 w 1792731"/>
                <a:gd name="connsiteY2" fmla="*/ 1737812 h 1891359"/>
                <a:gd name="connsiteX3" fmla="*/ 309435 w 1792731"/>
                <a:gd name="connsiteY3" fmla="*/ 1891359 h 1891359"/>
                <a:gd name="connsiteX4" fmla="*/ 1669435 w 1792731"/>
                <a:gd name="connsiteY4" fmla="*/ 1840637 h 1891359"/>
                <a:gd name="connsiteX5" fmla="*/ 1688563 w 1792731"/>
                <a:gd name="connsiteY5" fmla="*/ 1292355 h 1891359"/>
                <a:gd name="connsiteX6" fmla="*/ 1309780 w 1792731"/>
                <a:gd name="connsiteY6" fmla="*/ 1046341 h 1891359"/>
                <a:gd name="connsiteX7" fmla="*/ 1560208 w 1792731"/>
                <a:gd name="connsiteY7" fmla="*/ 672856 h 1891359"/>
                <a:gd name="connsiteX8" fmla="*/ 1428622 w 1792731"/>
                <a:gd name="connsiteY8" fmla="*/ 154877 h 1891359"/>
                <a:gd name="connsiteX9" fmla="*/ 930782 w 1792731"/>
                <a:gd name="connsiteY9" fmla="*/ 21205 h 1891359"/>
                <a:gd name="connsiteX10" fmla="*/ 452050 w 1792731"/>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560208 w 1814809"/>
                <a:gd name="connsiteY7" fmla="*/ 672856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619996 w 1814809"/>
                <a:gd name="connsiteY7" fmla="*/ 526399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42872 h 1899590"/>
                <a:gd name="connsiteX1" fmla="*/ 91698 w 1814809"/>
                <a:gd name="connsiteY1" fmla="*/ 948431 h 1899590"/>
                <a:gd name="connsiteX2" fmla="*/ 13351 w 1814809"/>
                <a:gd name="connsiteY2" fmla="*/ 1746043 h 1899590"/>
                <a:gd name="connsiteX3" fmla="*/ 309435 w 1814809"/>
                <a:gd name="connsiteY3" fmla="*/ 1899590 h 1899590"/>
                <a:gd name="connsiteX4" fmla="*/ 1669435 w 1814809"/>
                <a:gd name="connsiteY4" fmla="*/ 1848868 h 1899590"/>
                <a:gd name="connsiteX5" fmla="*/ 1688563 w 1814809"/>
                <a:gd name="connsiteY5" fmla="*/ 1300586 h 1899590"/>
                <a:gd name="connsiteX6" fmla="*/ 1309780 w 1814809"/>
                <a:gd name="connsiteY6" fmla="*/ 1054572 h 1899590"/>
                <a:gd name="connsiteX7" fmla="*/ 1619996 w 1814809"/>
                <a:gd name="connsiteY7" fmla="*/ 534630 h 1899590"/>
                <a:gd name="connsiteX8" fmla="*/ 1488411 w 1814809"/>
                <a:gd name="connsiteY8" fmla="*/ 129049 h 1899590"/>
                <a:gd name="connsiteX9" fmla="*/ 930782 w 1814809"/>
                <a:gd name="connsiteY9" fmla="*/ 29436 h 1899590"/>
                <a:gd name="connsiteX10" fmla="*/ 452050 w 1814809"/>
                <a:gd name="connsiteY10" fmla="*/ 542872 h 1899590"/>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551784 w 1934789"/>
                <a:gd name="connsiteY0" fmla="*/ 540513 h 1886326"/>
                <a:gd name="connsiteX1" fmla="*/ 191432 w 1934789"/>
                <a:gd name="connsiteY1" fmla="*/ 946072 h 1886326"/>
                <a:gd name="connsiteX2" fmla="*/ 113085 w 1934789"/>
                <a:gd name="connsiteY2" fmla="*/ 1743684 h 1886326"/>
                <a:gd name="connsiteX3" fmla="*/ 1769169 w 1934789"/>
                <a:gd name="connsiteY3" fmla="*/ 1846509 h 1886326"/>
                <a:gd name="connsiteX4" fmla="*/ 1788297 w 1934789"/>
                <a:gd name="connsiteY4" fmla="*/ 1298227 h 1886326"/>
                <a:gd name="connsiteX5" fmla="*/ 1409514 w 1934789"/>
                <a:gd name="connsiteY5" fmla="*/ 1052213 h 1886326"/>
                <a:gd name="connsiteX6" fmla="*/ 1719730 w 1934789"/>
                <a:gd name="connsiteY6" fmla="*/ 532271 h 1886326"/>
                <a:gd name="connsiteX7" fmla="*/ 1588145 w 1934789"/>
                <a:gd name="connsiteY7" fmla="*/ 126690 h 1886326"/>
                <a:gd name="connsiteX8" fmla="*/ 1030516 w 1934789"/>
                <a:gd name="connsiteY8" fmla="*/ 27077 h 1886326"/>
                <a:gd name="connsiteX9" fmla="*/ 551784 w 1934789"/>
                <a:gd name="connsiteY9" fmla="*/ 540513 h 1886326"/>
                <a:gd name="connsiteX0" fmla="*/ 551784 w 1900403"/>
                <a:gd name="connsiteY0" fmla="*/ 540513 h 1886326"/>
                <a:gd name="connsiteX1" fmla="*/ 191432 w 1900403"/>
                <a:gd name="connsiteY1" fmla="*/ 946072 h 1886326"/>
                <a:gd name="connsiteX2" fmla="*/ 113085 w 1900403"/>
                <a:gd name="connsiteY2" fmla="*/ 1743684 h 1886326"/>
                <a:gd name="connsiteX3" fmla="*/ 1769169 w 1900403"/>
                <a:gd name="connsiteY3" fmla="*/ 1846509 h 1886326"/>
                <a:gd name="connsiteX4" fmla="*/ 1788297 w 1900403"/>
                <a:gd name="connsiteY4" fmla="*/ 1298227 h 1886326"/>
                <a:gd name="connsiteX5" fmla="*/ 1719730 w 1900403"/>
                <a:gd name="connsiteY5" fmla="*/ 532271 h 1886326"/>
                <a:gd name="connsiteX6" fmla="*/ 1588145 w 1900403"/>
                <a:gd name="connsiteY6" fmla="*/ 126690 h 1886326"/>
                <a:gd name="connsiteX7" fmla="*/ 1030516 w 1900403"/>
                <a:gd name="connsiteY7" fmla="*/ 27077 h 1886326"/>
                <a:gd name="connsiteX8" fmla="*/ 551784 w 1900403"/>
                <a:gd name="connsiteY8" fmla="*/ 540513 h 1886326"/>
                <a:gd name="connsiteX0" fmla="*/ 551784 w 2140248"/>
                <a:gd name="connsiteY0" fmla="*/ 540513 h 1886326"/>
                <a:gd name="connsiteX1" fmla="*/ 191432 w 2140248"/>
                <a:gd name="connsiteY1" fmla="*/ 946072 h 1886326"/>
                <a:gd name="connsiteX2" fmla="*/ 113085 w 2140248"/>
                <a:gd name="connsiteY2" fmla="*/ 1743684 h 1886326"/>
                <a:gd name="connsiteX3" fmla="*/ 1769169 w 2140248"/>
                <a:gd name="connsiteY3" fmla="*/ 1846509 h 1886326"/>
                <a:gd name="connsiteX4" fmla="*/ 1788297 w 2140248"/>
                <a:gd name="connsiteY4" fmla="*/ 1298227 h 1886326"/>
                <a:gd name="connsiteX5" fmla="*/ 2137828 w 2140248"/>
                <a:gd name="connsiteY5" fmla="*/ 516390 h 1886326"/>
                <a:gd name="connsiteX6" fmla="*/ 1588145 w 2140248"/>
                <a:gd name="connsiteY6" fmla="*/ 126690 h 1886326"/>
                <a:gd name="connsiteX7" fmla="*/ 1030516 w 2140248"/>
                <a:gd name="connsiteY7" fmla="*/ 27077 h 1886326"/>
                <a:gd name="connsiteX8" fmla="*/ 551784 w 2140248"/>
                <a:gd name="connsiteY8" fmla="*/ 540513 h 1886326"/>
                <a:gd name="connsiteX0" fmla="*/ 839 w 2332590"/>
                <a:gd name="connsiteY0" fmla="*/ 234577 h 1866234"/>
                <a:gd name="connsiteX1" fmla="*/ 383774 w 2332590"/>
                <a:gd name="connsiteY1" fmla="*/ 925980 h 1866234"/>
                <a:gd name="connsiteX2" fmla="*/ 305427 w 2332590"/>
                <a:gd name="connsiteY2" fmla="*/ 1723592 h 1866234"/>
                <a:gd name="connsiteX3" fmla="*/ 1961511 w 2332590"/>
                <a:gd name="connsiteY3" fmla="*/ 1826417 h 1866234"/>
                <a:gd name="connsiteX4" fmla="*/ 1980639 w 2332590"/>
                <a:gd name="connsiteY4" fmla="*/ 1278135 h 1866234"/>
                <a:gd name="connsiteX5" fmla="*/ 2330170 w 2332590"/>
                <a:gd name="connsiteY5" fmla="*/ 496298 h 1866234"/>
                <a:gd name="connsiteX6" fmla="*/ 1780487 w 2332590"/>
                <a:gd name="connsiteY6" fmla="*/ 106598 h 1866234"/>
                <a:gd name="connsiteX7" fmla="*/ 1222858 w 2332590"/>
                <a:gd name="connsiteY7" fmla="*/ 6985 h 1866234"/>
                <a:gd name="connsiteX8" fmla="*/ 839 w 2332590"/>
                <a:gd name="connsiteY8" fmla="*/ 234577 h 1866234"/>
                <a:gd name="connsiteX0" fmla="*/ 169859 w 2501610"/>
                <a:gd name="connsiteY0" fmla="*/ 234577 h 1866234"/>
                <a:gd name="connsiteX1" fmla="*/ 41784 w 2501610"/>
                <a:gd name="connsiteY1" fmla="*/ 925980 h 1866234"/>
                <a:gd name="connsiteX2" fmla="*/ 474447 w 2501610"/>
                <a:gd name="connsiteY2" fmla="*/ 1723592 h 1866234"/>
                <a:gd name="connsiteX3" fmla="*/ 2130531 w 2501610"/>
                <a:gd name="connsiteY3" fmla="*/ 1826417 h 1866234"/>
                <a:gd name="connsiteX4" fmla="*/ 2149659 w 2501610"/>
                <a:gd name="connsiteY4" fmla="*/ 1278135 h 1866234"/>
                <a:gd name="connsiteX5" fmla="*/ 2499190 w 2501610"/>
                <a:gd name="connsiteY5" fmla="*/ 496298 h 1866234"/>
                <a:gd name="connsiteX6" fmla="*/ 1949507 w 2501610"/>
                <a:gd name="connsiteY6" fmla="*/ 106598 h 1866234"/>
                <a:gd name="connsiteX7" fmla="*/ 1391878 w 2501610"/>
                <a:gd name="connsiteY7" fmla="*/ 6985 h 1866234"/>
                <a:gd name="connsiteX8" fmla="*/ 169859 w 2501610"/>
                <a:gd name="connsiteY8" fmla="*/ 234577 h 1866234"/>
                <a:gd name="connsiteX0" fmla="*/ 169859 w 2521114"/>
                <a:gd name="connsiteY0" fmla="*/ 234577 h 1866234"/>
                <a:gd name="connsiteX1" fmla="*/ 41784 w 2521114"/>
                <a:gd name="connsiteY1" fmla="*/ 925980 h 1866234"/>
                <a:gd name="connsiteX2" fmla="*/ 474447 w 2521114"/>
                <a:gd name="connsiteY2" fmla="*/ 1723592 h 1866234"/>
                <a:gd name="connsiteX3" fmla="*/ 2130531 w 2521114"/>
                <a:gd name="connsiteY3" fmla="*/ 1826417 h 1866234"/>
                <a:gd name="connsiteX4" fmla="*/ 2149659 w 2521114"/>
                <a:gd name="connsiteY4" fmla="*/ 1278135 h 1866234"/>
                <a:gd name="connsiteX5" fmla="*/ 2386606 w 2521114"/>
                <a:gd name="connsiteY5" fmla="*/ 1096675 h 1866234"/>
                <a:gd name="connsiteX6" fmla="*/ 2499190 w 2521114"/>
                <a:gd name="connsiteY6" fmla="*/ 496298 h 1866234"/>
                <a:gd name="connsiteX7" fmla="*/ 1949507 w 2521114"/>
                <a:gd name="connsiteY7" fmla="*/ 106598 h 1866234"/>
                <a:gd name="connsiteX8" fmla="*/ 1391878 w 2521114"/>
                <a:gd name="connsiteY8" fmla="*/ 6985 h 1866234"/>
                <a:gd name="connsiteX9" fmla="*/ 169859 w 2521114"/>
                <a:gd name="connsiteY9" fmla="*/ 234577 h 1866234"/>
                <a:gd name="connsiteX0" fmla="*/ 76021 w 2427276"/>
                <a:gd name="connsiteY0" fmla="*/ 234577 h 1866880"/>
                <a:gd name="connsiteX1" fmla="*/ 156994 w 2427276"/>
                <a:gd name="connsiteY1" fmla="*/ 910100 h 1866880"/>
                <a:gd name="connsiteX2" fmla="*/ 380609 w 2427276"/>
                <a:gd name="connsiteY2" fmla="*/ 1723592 h 1866880"/>
                <a:gd name="connsiteX3" fmla="*/ 2036693 w 2427276"/>
                <a:gd name="connsiteY3" fmla="*/ 1826417 h 1866880"/>
                <a:gd name="connsiteX4" fmla="*/ 2055821 w 2427276"/>
                <a:gd name="connsiteY4" fmla="*/ 1278135 h 1866880"/>
                <a:gd name="connsiteX5" fmla="*/ 2292768 w 2427276"/>
                <a:gd name="connsiteY5" fmla="*/ 1096675 h 1866880"/>
                <a:gd name="connsiteX6" fmla="*/ 2405352 w 2427276"/>
                <a:gd name="connsiteY6" fmla="*/ 496298 h 1866880"/>
                <a:gd name="connsiteX7" fmla="*/ 1855669 w 2427276"/>
                <a:gd name="connsiteY7" fmla="*/ 106598 h 1866880"/>
                <a:gd name="connsiteX8" fmla="*/ 1298040 w 2427276"/>
                <a:gd name="connsiteY8" fmla="*/ 6985 h 1866880"/>
                <a:gd name="connsiteX9" fmla="*/ 76021 w 2427276"/>
                <a:gd name="connsiteY9" fmla="*/ 234577 h 1866880"/>
                <a:gd name="connsiteX0" fmla="*/ 65838 w 2417093"/>
                <a:gd name="connsiteY0" fmla="*/ 146138 h 1778441"/>
                <a:gd name="connsiteX1" fmla="*/ 146811 w 2417093"/>
                <a:gd name="connsiteY1" fmla="*/ 821661 h 1778441"/>
                <a:gd name="connsiteX2" fmla="*/ 370426 w 2417093"/>
                <a:gd name="connsiteY2" fmla="*/ 1635153 h 1778441"/>
                <a:gd name="connsiteX3" fmla="*/ 2026510 w 2417093"/>
                <a:gd name="connsiteY3" fmla="*/ 1737978 h 1778441"/>
                <a:gd name="connsiteX4" fmla="*/ 2045638 w 2417093"/>
                <a:gd name="connsiteY4" fmla="*/ 1189696 h 1778441"/>
                <a:gd name="connsiteX5" fmla="*/ 2282585 w 2417093"/>
                <a:gd name="connsiteY5" fmla="*/ 1008236 h 1778441"/>
                <a:gd name="connsiteX6" fmla="*/ 2395169 w 2417093"/>
                <a:gd name="connsiteY6" fmla="*/ 407859 h 1778441"/>
                <a:gd name="connsiteX7" fmla="*/ 1845486 w 2417093"/>
                <a:gd name="connsiteY7" fmla="*/ 18159 h 1778441"/>
                <a:gd name="connsiteX8" fmla="*/ 1148491 w 2417093"/>
                <a:gd name="connsiteY8" fmla="*/ 252030 h 1778441"/>
                <a:gd name="connsiteX9" fmla="*/ 65838 w 2417093"/>
                <a:gd name="connsiteY9" fmla="*/ 146138 h 1778441"/>
                <a:gd name="connsiteX0" fmla="*/ 171178 w 2522433"/>
                <a:gd name="connsiteY0" fmla="*/ 146138 h 1778441"/>
                <a:gd name="connsiteX1" fmla="*/ 252151 w 2522433"/>
                <a:gd name="connsiteY1" fmla="*/ 821661 h 1778441"/>
                <a:gd name="connsiteX2" fmla="*/ 475766 w 2522433"/>
                <a:gd name="connsiteY2" fmla="*/ 1635153 h 1778441"/>
                <a:gd name="connsiteX3" fmla="*/ 2131850 w 2522433"/>
                <a:gd name="connsiteY3" fmla="*/ 1737978 h 1778441"/>
                <a:gd name="connsiteX4" fmla="*/ 2150978 w 2522433"/>
                <a:gd name="connsiteY4" fmla="*/ 1189696 h 1778441"/>
                <a:gd name="connsiteX5" fmla="*/ 2387925 w 2522433"/>
                <a:gd name="connsiteY5" fmla="*/ 1008236 h 1778441"/>
                <a:gd name="connsiteX6" fmla="*/ 2500509 w 2522433"/>
                <a:gd name="connsiteY6" fmla="*/ 407859 h 1778441"/>
                <a:gd name="connsiteX7" fmla="*/ 1950826 w 2522433"/>
                <a:gd name="connsiteY7" fmla="*/ 18159 h 1778441"/>
                <a:gd name="connsiteX8" fmla="*/ 1253831 w 2522433"/>
                <a:gd name="connsiteY8" fmla="*/ 252030 h 1778441"/>
                <a:gd name="connsiteX9" fmla="*/ 171178 w 2522433"/>
                <a:gd name="connsiteY9" fmla="*/ 146138 h 1778441"/>
                <a:gd name="connsiteX0" fmla="*/ 171180 w 2522435"/>
                <a:gd name="connsiteY0" fmla="*/ 128058 h 1760361"/>
                <a:gd name="connsiteX1" fmla="*/ 252153 w 2522435"/>
                <a:gd name="connsiteY1" fmla="*/ 803581 h 1760361"/>
                <a:gd name="connsiteX2" fmla="*/ 475768 w 2522435"/>
                <a:gd name="connsiteY2" fmla="*/ 1617073 h 1760361"/>
                <a:gd name="connsiteX3" fmla="*/ 2131852 w 2522435"/>
                <a:gd name="connsiteY3" fmla="*/ 1719898 h 1760361"/>
                <a:gd name="connsiteX4" fmla="*/ 2150980 w 2522435"/>
                <a:gd name="connsiteY4" fmla="*/ 1171616 h 1760361"/>
                <a:gd name="connsiteX5" fmla="*/ 2387927 w 2522435"/>
                <a:gd name="connsiteY5" fmla="*/ 990156 h 1760361"/>
                <a:gd name="connsiteX6" fmla="*/ 2500511 w 2522435"/>
                <a:gd name="connsiteY6" fmla="*/ 389779 h 1760361"/>
                <a:gd name="connsiteX7" fmla="*/ 1950828 w 2522435"/>
                <a:gd name="connsiteY7" fmla="*/ 79 h 1760361"/>
                <a:gd name="connsiteX8" fmla="*/ 1253833 w 2522435"/>
                <a:gd name="connsiteY8" fmla="*/ 233950 h 1760361"/>
                <a:gd name="connsiteX9" fmla="*/ 171180 w 2522435"/>
                <a:gd name="connsiteY9" fmla="*/ 128058 h 1760361"/>
                <a:gd name="connsiteX0" fmla="*/ 171180 w 2522435"/>
                <a:gd name="connsiteY0" fmla="*/ 128058 h 1760361"/>
                <a:gd name="connsiteX1" fmla="*/ 252153 w 2522435"/>
                <a:gd name="connsiteY1" fmla="*/ 803581 h 1760361"/>
                <a:gd name="connsiteX2" fmla="*/ 475768 w 2522435"/>
                <a:gd name="connsiteY2" fmla="*/ 1617073 h 1760361"/>
                <a:gd name="connsiteX3" fmla="*/ 2131852 w 2522435"/>
                <a:gd name="connsiteY3" fmla="*/ 1719898 h 1760361"/>
                <a:gd name="connsiteX4" fmla="*/ 2150980 w 2522435"/>
                <a:gd name="connsiteY4" fmla="*/ 1171616 h 1760361"/>
                <a:gd name="connsiteX5" fmla="*/ 2387927 w 2522435"/>
                <a:gd name="connsiteY5" fmla="*/ 990156 h 1760361"/>
                <a:gd name="connsiteX6" fmla="*/ 2500511 w 2522435"/>
                <a:gd name="connsiteY6" fmla="*/ 389779 h 1760361"/>
                <a:gd name="connsiteX7" fmla="*/ 1950828 w 2522435"/>
                <a:gd name="connsiteY7" fmla="*/ 79 h 1760361"/>
                <a:gd name="connsiteX8" fmla="*/ 1253833 w 2522435"/>
                <a:gd name="connsiteY8" fmla="*/ 233950 h 1760361"/>
                <a:gd name="connsiteX9" fmla="*/ 171180 w 2522435"/>
                <a:gd name="connsiteY9" fmla="*/ 128058 h 1760361"/>
                <a:gd name="connsiteX0" fmla="*/ 171180 w 2502931"/>
                <a:gd name="connsiteY0" fmla="*/ 128058 h 1760361"/>
                <a:gd name="connsiteX1" fmla="*/ 252153 w 2502931"/>
                <a:gd name="connsiteY1" fmla="*/ 803581 h 1760361"/>
                <a:gd name="connsiteX2" fmla="*/ 475768 w 2502931"/>
                <a:gd name="connsiteY2" fmla="*/ 1617073 h 1760361"/>
                <a:gd name="connsiteX3" fmla="*/ 2131852 w 2502931"/>
                <a:gd name="connsiteY3" fmla="*/ 1719898 h 1760361"/>
                <a:gd name="connsiteX4" fmla="*/ 2150980 w 2502931"/>
                <a:gd name="connsiteY4" fmla="*/ 1171616 h 1760361"/>
                <a:gd name="connsiteX5" fmla="*/ 2500511 w 2502931"/>
                <a:gd name="connsiteY5" fmla="*/ 389779 h 1760361"/>
                <a:gd name="connsiteX6" fmla="*/ 1950828 w 2502931"/>
                <a:gd name="connsiteY6" fmla="*/ 79 h 1760361"/>
                <a:gd name="connsiteX7" fmla="*/ 1253833 w 2502931"/>
                <a:gd name="connsiteY7" fmla="*/ 233950 h 1760361"/>
                <a:gd name="connsiteX8" fmla="*/ 171180 w 2502931"/>
                <a:gd name="connsiteY8" fmla="*/ 128058 h 1760361"/>
                <a:gd name="connsiteX0" fmla="*/ 171180 w 2502931"/>
                <a:gd name="connsiteY0" fmla="*/ 137721 h 1770024"/>
                <a:gd name="connsiteX1" fmla="*/ 252153 w 2502931"/>
                <a:gd name="connsiteY1" fmla="*/ 813244 h 1770024"/>
                <a:gd name="connsiteX2" fmla="*/ 475768 w 2502931"/>
                <a:gd name="connsiteY2" fmla="*/ 1626736 h 1770024"/>
                <a:gd name="connsiteX3" fmla="*/ 2131852 w 2502931"/>
                <a:gd name="connsiteY3" fmla="*/ 1729561 h 1770024"/>
                <a:gd name="connsiteX4" fmla="*/ 2150980 w 2502931"/>
                <a:gd name="connsiteY4" fmla="*/ 1181279 h 1770024"/>
                <a:gd name="connsiteX5" fmla="*/ 2500511 w 2502931"/>
                <a:gd name="connsiteY5" fmla="*/ 631296 h 1770024"/>
                <a:gd name="connsiteX6" fmla="*/ 1950828 w 2502931"/>
                <a:gd name="connsiteY6" fmla="*/ 9742 h 1770024"/>
                <a:gd name="connsiteX7" fmla="*/ 1253833 w 2502931"/>
                <a:gd name="connsiteY7" fmla="*/ 243613 h 1770024"/>
                <a:gd name="connsiteX8" fmla="*/ 171180 w 2502931"/>
                <a:gd name="connsiteY8" fmla="*/ 137721 h 1770024"/>
                <a:gd name="connsiteX0" fmla="*/ 171180 w 2500973"/>
                <a:gd name="connsiteY0" fmla="*/ 137721 h 1770024"/>
                <a:gd name="connsiteX1" fmla="*/ 252153 w 2500973"/>
                <a:gd name="connsiteY1" fmla="*/ 813244 h 1770024"/>
                <a:gd name="connsiteX2" fmla="*/ 475768 w 2500973"/>
                <a:gd name="connsiteY2" fmla="*/ 1626736 h 1770024"/>
                <a:gd name="connsiteX3" fmla="*/ 2131852 w 2500973"/>
                <a:gd name="connsiteY3" fmla="*/ 1729561 h 1770024"/>
                <a:gd name="connsiteX4" fmla="*/ 2150980 w 2500973"/>
                <a:gd name="connsiteY4" fmla="*/ 1181279 h 1770024"/>
                <a:gd name="connsiteX5" fmla="*/ 2500511 w 2500973"/>
                <a:gd name="connsiteY5" fmla="*/ 631296 h 1770024"/>
                <a:gd name="connsiteX6" fmla="*/ 1950828 w 2500973"/>
                <a:gd name="connsiteY6" fmla="*/ 9742 h 1770024"/>
                <a:gd name="connsiteX7" fmla="*/ 1253833 w 2500973"/>
                <a:gd name="connsiteY7" fmla="*/ 243613 h 1770024"/>
                <a:gd name="connsiteX8" fmla="*/ 171180 w 2500973"/>
                <a:gd name="connsiteY8" fmla="*/ 137721 h 1770024"/>
                <a:gd name="connsiteX0" fmla="*/ 171180 w 2501811"/>
                <a:gd name="connsiteY0" fmla="*/ 130586 h 1762889"/>
                <a:gd name="connsiteX1" fmla="*/ 252153 w 2501811"/>
                <a:gd name="connsiteY1" fmla="*/ 806109 h 1762889"/>
                <a:gd name="connsiteX2" fmla="*/ 475768 w 2501811"/>
                <a:gd name="connsiteY2" fmla="*/ 1619601 h 1762889"/>
                <a:gd name="connsiteX3" fmla="*/ 2131852 w 2501811"/>
                <a:gd name="connsiteY3" fmla="*/ 1722426 h 1762889"/>
                <a:gd name="connsiteX4" fmla="*/ 2150980 w 2501811"/>
                <a:gd name="connsiteY4" fmla="*/ 1174144 h 1762889"/>
                <a:gd name="connsiteX5" fmla="*/ 2500511 w 2501811"/>
                <a:gd name="connsiteY5" fmla="*/ 624161 h 1762889"/>
                <a:gd name="connsiteX6" fmla="*/ 1950828 w 2501811"/>
                <a:gd name="connsiteY6" fmla="*/ 2607 h 1762889"/>
                <a:gd name="connsiteX7" fmla="*/ 1253833 w 2501811"/>
                <a:gd name="connsiteY7" fmla="*/ 236478 h 1762889"/>
                <a:gd name="connsiteX8" fmla="*/ 171180 w 2501811"/>
                <a:gd name="connsiteY8" fmla="*/ 130586 h 1762889"/>
                <a:gd name="connsiteX0" fmla="*/ 171180 w 2513555"/>
                <a:gd name="connsiteY0" fmla="*/ 130586 h 1760577"/>
                <a:gd name="connsiteX1" fmla="*/ 252153 w 2513555"/>
                <a:gd name="connsiteY1" fmla="*/ 806109 h 1760577"/>
                <a:gd name="connsiteX2" fmla="*/ 475768 w 2513555"/>
                <a:gd name="connsiteY2" fmla="*/ 1619601 h 1760577"/>
                <a:gd name="connsiteX3" fmla="*/ 2131852 w 2513555"/>
                <a:gd name="connsiteY3" fmla="*/ 1722426 h 1760577"/>
                <a:gd name="connsiteX4" fmla="*/ 2324097 w 2513555"/>
                <a:gd name="connsiteY4" fmla="*/ 1205471 h 1760577"/>
                <a:gd name="connsiteX5" fmla="*/ 2500511 w 2513555"/>
                <a:gd name="connsiteY5" fmla="*/ 624161 h 1760577"/>
                <a:gd name="connsiteX6" fmla="*/ 1950828 w 2513555"/>
                <a:gd name="connsiteY6" fmla="*/ 2607 h 1760577"/>
                <a:gd name="connsiteX7" fmla="*/ 1253833 w 2513555"/>
                <a:gd name="connsiteY7" fmla="*/ 236478 h 1760577"/>
                <a:gd name="connsiteX8" fmla="*/ 171180 w 2513555"/>
                <a:gd name="connsiteY8" fmla="*/ 130586 h 1760577"/>
                <a:gd name="connsiteX0" fmla="*/ 169093 w 2511468"/>
                <a:gd name="connsiteY0" fmla="*/ 130586 h 1731316"/>
                <a:gd name="connsiteX1" fmla="*/ 250066 w 2511468"/>
                <a:gd name="connsiteY1" fmla="*/ 806109 h 1731316"/>
                <a:gd name="connsiteX2" fmla="*/ 410729 w 2511468"/>
                <a:gd name="connsiteY2" fmla="*/ 1478627 h 1731316"/>
                <a:gd name="connsiteX3" fmla="*/ 2129765 w 2511468"/>
                <a:gd name="connsiteY3" fmla="*/ 1722426 h 1731316"/>
                <a:gd name="connsiteX4" fmla="*/ 2322010 w 2511468"/>
                <a:gd name="connsiteY4" fmla="*/ 1205471 h 1731316"/>
                <a:gd name="connsiteX5" fmla="*/ 2498424 w 2511468"/>
                <a:gd name="connsiteY5" fmla="*/ 624161 h 1731316"/>
                <a:gd name="connsiteX6" fmla="*/ 1948741 w 2511468"/>
                <a:gd name="connsiteY6" fmla="*/ 2607 h 1731316"/>
                <a:gd name="connsiteX7" fmla="*/ 1251746 w 2511468"/>
                <a:gd name="connsiteY7" fmla="*/ 236478 h 1731316"/>
                <a:gd name="connsiteX8" fmla="*/ 169093 w 2511468"/>
                <a:gd name="connsiteY8" fmla="*/ 130586 h 1731316"/>
                <a:gd name="connsiteX0" fmla="*/ 169092 w 2515686"/>
                <a:gd name="connsiteY0" fmla="*/ 130586 h 1580338"/>
                <a:gd name="connsiteX1" fmla="*/ 250065 w 2515686"/>
                <a:gd name="connsiteY1" fmla="*/ 806109 h 1580338"/>
                <a:gd name="connsiteX2" fmla="*/ 410728 w 2515686"/>
                <a:gd name="connsiteY2" fmla="*/ 1478627 h 1580338"/>
                <a:gd name="connsiteX3" fmla="*/ 1767791 w 2515686"/>
                <a:gd name="connsiteY3" fmla="*/ 1550126 h 1580338"/>
                <a:gd name="connsiteX4" fmla="*/ 2322009 w 2515686"/>
                <a:gd name="connsiteY4" fmla="*/ 1205471 h 1580338"/>
                <a:gd name="connsiteX5" fmla="*/ 2498423 w 2515686"/>
                <a:gd name="connsiteY5" fmla="*/ 624161 h 1580338"/>
                <a:gd name="connsiteX6" fmla="*/ 1948740 w 2515686"/>
                <a:gd name="connsiteY6" fmla="*/ 2607 h 1580338"/>
                <a:gd name="connsiteX7" fmla="*/ 1251745 w 2515686"/>
                <a:gd name="connsiteY7" fmla="*/ 236478 h 1580338"/>
                <a:gd name="connsiteX8" fmla="*/ 169092 w 2515686"/>
                <a:gd name="connsiteY8" fmla="*/ 130586 h 1580338"/>
                <a:gd name="connsiteX0" fmla="*/ 216909 w 2371233"/>
                <a:gd name="connsiteY0" fmla="*/ 97731 h 1580287"/>
                <a:gd name="connsiteX1" fmla="*/ 105612 w 2371233"/>
                <a:gd name="connsiteY1" fmla="*/ 806058 h 1580287"/>
                <a:gd name="connsiteX2" fmla="*/ 266275 w 2371233"/>
                <a:gd name="connsiteY2" fmla="*/ 1478576 h 1580287"/>
                <a:gd name="connsiteX3" fmla="*/ 1623338 w 2371233"/>
                <a:gd name="connsiteY3" fmla="*/ 1550075 h 1580287"/>
                <a:gd name="connsiteX4" fmla="*/ 2177556 w 2371233"/>
                <a:gd name="connsiteY4" fmla="*/ 1205420 h 1580287"/>
                <a:gd name="connsiteX5" fmla="*/ 2353970 w 2371233"/>
                <a:gd name="connsiteY5" fmla="*/ 624110 h 1580287"/>
                <a:gd name="connsiteX6" fmla="*/ 1804287 w 2371233"/>
                <a:gd name="connsiteY6" fmla="*/ 2556 h 1580287"/>
                <a:gd name="connsiteX7" fmla="*/ 1107292 w 2371233"/>
                <a:gd name="connsiteY7" fmla="*/ 236427 h 1580287"/>
                <a:gd name="connsiteX8" fmla="*/ 216909 w 2371233"/>
                <a:gd name="connsiteY8" fmla="*/ 97731 h 1580287"/>
                <a:gd name="connsiteX0" fmla="*/ 212838 w 2367162"/>
                <a:gd name="connsiteY0" fmla="*/ 97731 h 1599445"/>
                <a:gd name="connsiteX1" fmla="*/ 101541 w 2367162"/>
                <a:gd name="connsiteY1" fmla="*/ 806058 h 1599445"/>
                <a:gd name="connsiteX2" fmla="*/ 179803 w 2367162"/>
                <a:gd name="connsiteY2" fmla="*/ 1516849 h 1599445"/>
                <a:gd name="connsiteX3" fmla="*/ 1619267 w 2367162"/>
                <a:gd name="connsiteY3" fmla="*/ 1550075 h 1599445"/>
                <a:gd name="connsiteX4" fmla="*/ 2173485 w 2367162"/>
                <a:gd name="connsiteY4" fmla="*/ 1205420 h 1599445"/>
                <a:gd name="connsiteX5" fmla="*/ 2349899 w 2367162"/>
                <a:gd name="connsiteY5" fmla="*/ 624110 h 1599445"/>
                <a:gd name="connsiteX6" fmla="*/ 1800216 w 2367162"/>
                <a:gd name="connsiteY6" fmla="*/ 2556 h 1599445"/>
                <a:gd name="connsiteX7" fmla="*/ 1103221 w 2367162"/>
                <a:gd name="connsiteY7" fmla="*/ 236427 h 1599445"/>
                <a:gd name="connsiteX8" fmla="*/ 212838 w 2367162"/>
                <a:gd name="connsiteY8" fmla="*/ 97731 h 1599445"/>
                <a:gd name="connsiteX0" fmla="*/ 274217 w 2428541"/>
                <a:gd name="connsiteY0" fmla="*/ 97731 h 1563328"/>
                <a:gd name="connsiteX1" fmla="*/ 162920 w 2428541"/>
                <a:gd name="connsiteY1" fmla="*/ 806058 h 1563328"/>
                <a:gd name="connsiteX2" fmla="*/ 241182 w 2428541"/>
                <a:gd name="connsiteY2" fmla="*/ 1516849 h 1563328"/>
                <a:gd name="connsiteX3" fmla="*/ 1680646 w 2428541"/>
                <a:gd name="connsiteY3" fmla="*/ 1550075 h 1563328"/>
                <a:gd name="connsiteX4" fmla="*/ 2234864 w 2428541"/>
                <a:gd name="connsiteY4" fmla="*/ 1205420 h 1563328"/>
                <a:gd name="connsiteX5" fmla="*/ 2411278 w 2428541"/>
                <a:gd name="connsiteY5" fmla="*/ 624110 h 1563328"/>
                <a:gd name="connsiteX6" fmla="*/ 1861595 w 2428541"/>
                <a:gd name="connsiteY6" fmla="*/ 2556 h 1563328"/>
                <a:gd name="connsiteX7" fmla="*/ 1164600 w 2428541"/>
                <a:gd name="connsiteY7" fmla="*/ 236427 h 1563328"/>
                <a:gd name="connsiteX8" fmla="*/ 274217 w 2428541"/>
                <a:gd name="connsiteY8" fmla="*/ 97731 h 1563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28541" h="1563328">
                  <a:moveTo>
                    <a:pt x="274217" y="97731"/>
                  </a:moveTo>
                  <a:cubicBezTo>
                    <a:pt x="-131398" y="291421"/>
                    <a:pt x="168426" y="569538"/>
                    <a:pt x="162920" y="806058"/>
                  </a:cubicBezTo>
                  <a:cubicBezTo>
                    <a:pt x="157414" y="1042578"/>
                    <a:pt x="-247990" y="1551404"/>
                    <a:pt x="241182" y="1516849"/>
                  </a:cubicBezTo>
                  <a:cubicBezTo>
                    <a:pt x="730354" y="1482294"/>
                    <a:pt x="1348366" y="1601980"/>
                    <a:pt x="1680646" y="1550075"/>
                  </a:cubicBezTo>
                  <a:cubicBezTo>
                    <a:pt x="2012926" y="1498170"/>
                    <a:pt x="2113092" y="1359748"/>
                    <a:pt x="2234864" y="1205420"/>
                  </a:cubicBezTo>
                  <a:cubicBezTo>
                    <a:pt x="2356636" y="1051093"/>
                    <a:pt x="2473489" y="824587"/>
                    <a:pt x="2411278" y="624110"/>
                  </a:cubicBezTo>
                  <a:cubicBezTo>
                    <a:pt x="2349067" y="423633"/>
                    <a:pt x="2314322" y="32821"/>
                    <a:pt x="1861595" y="2556"/>
                  </a:cubicBezTo>
                  <a:cubicBezTo>
                    <a:pt x="1408868" y="-27709"/>
                    <a:pt x="1429163" y="220565"/>
                    <a:pt x="1164600" y="236427"/>
                  </a:cubicBezTo>
                  <a:cubicBezTo>
                    <a:pt x="900037" y="252289"/>
                    <a:pt x="679832" y="-95959"/>
                    <a:pt x="274217" y="97731"/>
                  </a:cubicBezTo>
                  <a:close/>
                </a:path>
              </a:pathLst>
            </a:custGeom>
            <a:solidFill>
              <a:srgbClr val="9AE0FF"/>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pic>
          <p:nvPicPr>
            <p:cNvPr id="208" name="Picture 207" descr="A picture containing sitting, drawing, bus&#10;&#10;Description automatically generated">
              <a:extLst>
                <a:ext uri="{FF2B5EF4-FFF2-40B4-BE49-F238E27FC236}">
                  <a16:creationId xmlns:a16="http://schemas.microsoft.com/office/drawing/2014/main" id="{7A3EED20-E5FA-C843-A6B1-2A9ED00A296A}"/>
                </a:ext>
              </a:extLst>
            </p:cNvPr>
            <p:cNvPicPr>
              <a:picLocks noChangeAspect="1"/>
            </p:cNvPicPr>
            <p:nvPr/>
          </p:nvPicPr>
          <p:blipFill>
            <a:blip r:embed="rId6"/>
            <a:stretch>
              <a:fillRect/>
            </a:stretch>
          </p:blipFill>
          <p:spPr>
            <a:xfrm>
              <a:off x="1077902" y="2080593"/>
              <a:ext cx="553011" cy="312708"/>
            </a:xfrm>
            <a:prstGeom prst="rect">
              <a:avLst/>
            </a:prstGeom>
          </p:spPr>
        </p:pic>
        <p:pic>
          <p:nvPicPr>
            <p:cNvPr id="209" name="Picture 58" descr="BS00768_[1]">
              <a:extLst>
                <a:ext uri="{FF2B5EF4-FFF2-40B4-BE49-F238E27FC236}">
                  <a16:creationId xmlns:a16="http://schemas.microsoft.com/office/drawing/2014/main" id="{1C7628E4-AE4B-2A44-8F00-A65DB7123EB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flipV="1">
              <a:off x="2076729" y="2400439"/>
              <a:ext cx="400050" cy="206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0" name="Picture 58" descr="BS00768_[1]">
              <a:extLst>
                <a:ext uri="{FF2B5EF4-FFF2-40B4-BE49-F238E27FC236}">
                  <a16:creationId xmlns:a16="http://schemas.microsoft.com/office/drawing/2014/main" id="{09729C37-0F9D-024E-B81C-EA9E3A9C667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flipV="1">
              <a:off x="2070103" y="1876978"/>
              <a:ext cx="400050" cy="206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1" name="Picture 58" descr="BS00768_[1]">
              <a:extLst>
                <a:ext uri="{FF2B5EF4-FFF2-40B4-BE49-F238E27FC236}">
                  <a16:creationId xmlns:a16="http://schemas.microsoft.com/office/drawing/2014/main" id="{7364AD3E-551B-B945-9846-2E0BAC50D3A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flipV="1">
              <a:off x="8941355" y="2055883"/>
              <a:ext cx="400050" cy="206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212" name="Group 211">
              <a:extLst>
                <a:ext uri="{FF2B5EF4-FFF2-40B4-BE49-F238E27FC236}">
                  <a16:creationId xmlns:a16="http://schemas.microsoft.com/office/drawing/2014/main" id="{17A7BE62-AF98-5A47-9E28-587BA6BF9586}"/>
                </a:ext>
              </a:extLst>
            </p:cNvPr>
            <p:cNvGrpSpPr/>
            <p:nvPr/>
          </p:nvGrpSpPr>
          <p:grpSpPr>
            <a:xfrm>
              <a:off x="2422862" y="2292629"/>
              <a:ext cx="864303" cy="490954"/>
              <a:chOff x="2769704" y="6255026"/>
              <a:chExt cx="864303" cy="490954"/>
            </a:xfrm>
          </p:grpSpPr>
          <p:sp>
            <p:nvSpPr>
              <p:cNvPr id="268" name="TextBox 267">
                <a:extLst>
                  <a:ext uri="{FF2B5EF4-FFF2-40B4-BE49-F238E27FC236}">
                    <a16:creationId xmlns:a16="http://schemas.microsoft.com/office/drawing/2014/main" id="{473721BA-F973-F646-9745-3505084CA5E8}"/>
                  </a:ext>
                </a:extLst>
              </p:cNvPr>
              <p:cNvSpPr txBox="1"/>
              <p:nvPr/>
            </p:nvSpPr>
            <p:spPr>
              <a:xfrm>
                <a:off x="2769704" y="6255026"/>
                <a:ext cx="317716" cy="400110"/>
              </a:xfrm>
              <a:prstGeom prst="rect">
                <a:avLst/>
              </a:prstGeom>
              <a:noFill/>
            </p:spPr>
            <p:txBody>
              <a:bodyPr wrap="none" rtlCol="0">
                <a:spAutoFit/>
              </a:bodyPr>
              <a:lstStyle/>
              <a:p>
                <a:r>
                  <a:rPr lang="en-US" sz="2000" dirty="0"/>
                  <a:t>K</a:t>
                </a:r>
              </a:p>
            </p:txBody>
          </p:sp>
          <p:sp>
            <p:nvSpPr>
              <p:cNvPr id="269" name="TextBox 268">
                <a:extLst>
                  <a:ext uri="{FF2B5EF4-FFF2-40B4-BE49-F238E27FC236}">
                    <a16:creationId xmlns:a16="http://schemas.microsoft.com/office/drawing/2014/main" id="{653546FE-FB7A-E447-A253-E4E093E4EEF8}"/>
                  </a:ext>
                </a:extLst>
              </p:cNvPr>
              <p:cNvSpPr txBox="1"/>
              <p:nvPr/>
            </p:nvSpPr>
            <p:spPr>
              <a:xfrm>
                <a:off x="2895600" y="6407426"/>
                <a:ext cx="738407" cy="338554"/>
              </a:xfrm>
              <a:prstGeom prst="rect">
                <a:avLst/>
              </a:prstGeom>
              <a:noFill/>
            </p:spPr>
            <p:txBody>
              <a:bodyPr wrap="none" rtlCol="0">
                <a:spAutoFit/>
              </a:bodyPr>
              <a:lstStyle/>
              <a:p>
                <a:r>
                  <a:rPr lang="en-US" sz="1600" dirty="0"/>
                  <a:t>HSS-M</a:t>
                </a:r>
              </a:p>
            </p:txBody>
          </p:sp>
        </p:grpSp>
        <p:grpSp>
          <p:nvGrpSpPr>
            <p:cNvPr id="213" name="Group 212">
              <a:extLst>
                <a:ext uri="{FF2B5EF4-FFF2-40B4-BE49-F238E27FC236}">
                  <a16:creationId xmlns:a16="http://schemas.microsoft.com/office/drawing/2014/main" id="{013BF82B-2950-1944-9679-269CCA6B11B5}"/>
                </a:ext>
              </a:extLst>
            </p:cNvPr>
            <p:cNvGrpSpPr/>
            <p:nvPr/>
          </p:nvGrpSpPr>
          <p:grpSpPr>
            <a:xfrm>
              <a:off x="2378766" y="1653979"/>
              <a:ext cx="753697" cy="490954"/>
              <a:chOff x="2769704" y="6255026"/>
              <a:chExt cx="753697" cy="490954"/>
            </a:xfrm>
          </p:grpSpPr>
          <p:sp>
            <p:nvSpPr>
              <p:cNvPr id="266" name="TextBox 265">
                <a:extLst>
                  <a:ext uri="{FF2B5EF4-FFF2-40B4-BE49-F238E27FC236}">
                    <a16:creationId xmlns:a16="http://schemas.microsoft.com/office/drawing/2014/main" id="{E1953E42-BCC6-C54E-96F6-522C9EDB7C3C}"/>
                  </a:ext>
                </a:extLst>
              </p:cNvPr>
              <p:cNvSpPr txBox="1"/>
              <p:nvPr/>
            </p:nvSpPr>
            <p:spPr>
              <a:xfrm>
                <a:off x="2769704" y="6255026"/>
                <a:ext cx="317716" cy="400110"/>
              </a:xfrm>
              <a:prstGeom prst="rect">
                <a:avLst/>
              </a:prstGeom>
              <a:noFill/>
            </p:spPr>
            <p:txBody>
              <a:bodyPr wrap="none" rtlCol="0">
                <a:spAutoFit/>
              </a:bodyPr>
              <a:lstStyle/>
              <a:p>
                <a:r>
                  <a:rPr lang="en-US" sz="2000" dirty="0"/>
                  <a:t>K</a:t>
                </a:r>
              </a:p>
            </p:txBody>
          </p:sp>
          <p:sp>
            <p:nvSpPr>
              <p:cNvPr id="267" name="TextBox 266">
                <a:extLst>
                  <a:ext uri="{FF2B5EF4-FFF2-40B4-BE49-F238E27FC236}">
                    <a16:creationId xmlns:a16="http://schemas.microsoft.com/office/drawing/2014/main" id="{BCC49BA4-1EB2-9B46-996B-3B7339811062}"/>
                  </a:ext>
                </a:extLst>
              </p:cNvPr>
              <p:cNvSpPr txBox="1"/>
              <p:nvPr/>
            </p:nvSpPr>
            <p:spPr>
              <a:xfrm>
                <a:off x="2895600" y="6407426"/>
                <a:ext cx="627801" cy="338554"/>
              </a:xfrm>
              <a:prstGeom prst="rect">
                <a:avLst/>
              </a:prstGeom>
              <a:noFill/>
            </p:spPr>
            <p:txBody>
              <a:bodyPr wrap="none" rtlCol="0">
                <a:spAutoFit/>
              </a:bodyPr>
              <a:lstStyle/>
              <a:p>
                <a:r>
                  <a:rPr lang="en-US" sz="1600" dirty="0"/>
                  <a:t>BS-M</a:t>
                </a:r>
              </a:p>
            </p:txBody>
          </p:sp>
        </p:grpSp>
        <p:grpSp>
          <p:nvGrpSpPr>
            <p:cNvPr id="214" name="Group 213">
              <a:extLst>
                <a:ext uri="{FF2B5EF4-FFF2-40B4-BE49-F238E27FC236}">
                  <a16:creationId xmlns:a16="http://schemas.microsoft.com/office/drawing/2014/main" id="{AEDFF392-3344-8F47-A915-A633E5BFEF58}"/>
                </a:ext>
              </a:extLst>
            </p:cNvPr>
            <p:cNvGrpSpPr/>
            <p:nvPr/>
          </p:nvGrpSpPr>
          <p:grpSpPr>
            <a:xfrm>
              <a:off x="9322903" y="1932274"/>
              <a:ext cx="959609" cy="521732"/>
              <a:chOff x="2769704" y="6255026"/>
              <a:chExt cx="959609" cy="521732"/>
            </a:xfrm>
          </p:grpSpPr>
          <p:sp>
            <p:nvSpPr>
              <p:cNvPr id="264" name="TextBox 263">
                <a:extLst>
                  <a:ext uri="{FF2B5EF4-FFF2-40B4-BE49-F238E27FC236}">
                    <a16:creationId xmlns:a16="http://schemas.microsoft.com/office/drawing/2014/main" id="{B95E112F-DCB1-5240-8426-900DEF3AD876}"/>
                  </a:ext>
                </a:extLst>
              </p:cNvPr>
              <p:cNvSpPr txBox="1"/>
              <p:nvPr/>
            </p:nvSpPr>
            <p:spPr>
              <a:xfrm>
                <a:off x="2769704" y="6255026"/>
                <a:ext cx="317716" cy="400110"/>
              </a:xfrm>
              <a:prstGeom prst="rect">
                <a:avLst/>
              </a:prstGeom>
              <a:noFill/>
            </p:spPr>
            <p:txBody>
              <a:bodyPr wrap="none" rtlCol="0">
                <a:spAutoFit/>
              </a:bodyPr>
              <a:lstStyle/>
              <a:p>
                <a:r>
                  <a:rPr lang="en-US" sz="2000" dirty="0"/>
                  <a:t>K</a:t>
                </a:r>
              </a:p>
            </p:txBody>
          </p:sp>
          <p:sp>
            <p:nvSpPr>
              <p:cNvPr id="265" name="TextBox 264">
                <a:extLst>
                  <a:ext uri="{FF2B5EF4-FFF2-40B4-BE49-F238E27FC236}">
                    <a16:creationId xmlns:a16="http://schemas.microsoft.com/office/drawing/2014/main" id="{574D5B76-190C-BB47-BC1F-E64795FCF6E2}"/>
                  </a:ext>
                </a:extLst>
              </p:cNvPr>
              <p:cNvSpPr txBox="1"/>
              <p:nvPr/>
            </p:nvSpPr>
            <p:spPr>
              <a:xfrm>
                <a:off x="2922104" y="6407426"/>
                <a:ext cx="807209" cy="369332"/>
              </a:xfrm>
              <a:prstGeom prst="rect">
                <a:avLst/>
              </a:prstGeom>
              <a:noFill/>
            </p:spPr>
            <p:txBody>
              <a:bodyPr wrap="none" rtlCol="0">
                <a:spAutoFit/>
              </a:bodyPr>
              <a:lstStyle/>
              <a:p>
                <a:r>
                  <a:rPr lang="en-US" dirty="0"/>
                  <a:t>HSS-M</a:t>
                </a:r>
              </a:p>
            </p:txBody>
          </p:sp>
        </p:grpSp>
        <p:grpSp>
          <p:nvGrpSpPr>
            <p:cNvPr id="215" name="Group 214">
              <a:extLst>
                <a:ext uri="{FF2B5EF4-FFF2-40B4-BE49-F238E27FC236}">
                  <a16:creationId xmlns:a16="http://schemas.microsoft.com/office/drawing/2014/main" id="{A784BD27-0487-2144-B8BE-4DCDF342A7CF}"/>
                </a:ext>
              </a:extLst>
            </p:cNvPr>
            <p:cNvGrpSpPr/>
            <p:nvPr/>
          </p:nvGrpSpPr>
          <p:grpSpPr>
            <a:xfrm>
              <a:off x="3737113" y="1507911"/>
              <a:ext cx="411911" cy="767924"/>
              <a:chOff x="6476205" y="1307523"/>
              <a:chExt cx="466245" cy="924931"/>
            </a:xfrm>
          </p:grpSpPr>
          <p:grpSp>
            <p:nvGrpSpPr>
              <p:cNvPr id="240" name="Group 817">
                <a:extLst>
                  <a:ext uri="{FF2B5EF4-FFF2-40B4-BE49-F238E27FC236}">
                    <a16:creationId xmlns:a16="http://schemas.microsoft.com/office/drawing/2014/main" id="{5E614722-D558-4A4E-A85C-EF2D955D7DCC}"/>
                  </a:ext>
                </a:extLst>
              </p:cNvPr>
              <p:cNvGrpSpPr>
                <a:grpSpLocks/>
              </p:cNvGrpSpPr>
              <p:nvPr/>
            </p:nvGrpSpPr>
            <p:grpSpPr bwMode="auto">
              <a:xfrm>
                <a:off x="6476205" y="1307523"/>
                <a:ext cx="466245" cy="405864"/>
                <a:chOff x="2920" y="1445"/>
                <a:chExt cx="326" cy="299"/>
              </a:xfrm>
            </p:grpSpPr>
            <p:sp>
              <p:nvSpPr>
                <p:cNvPr id="257" name="Oval 818">
                  <a:extLst>
                    <a:ext uri="{FF2B5EF4-FFF2-40B4-BE49-F238E27FC236}">
                      <a16:creationId xmlns:a16="http://schemas.microsoft.com/office/drawing/2014/main" id="{6FFB8A4C-3309-B840-AD9F-F9A3623BF0CE}"/>
                    </a:ext>
                  </a:extLst>
                </p:cNvPr>
                <p:cNvSpPr>
                  <a:spLocks noChangeArrowheads="1"/>
                </p:cNvSpPr>
                <p:nvPr/>
              </p:nvSpPr>
              <p:spPr bwMode="auto">
                <a:xfrm>
                  <a:off x="2920" y="1445"/>
                  <a:ext cx="326" cy="289"/>
                </a:xfrm>
                <a:prstGeom prst="ellipse">
                  <a:avLst/>
                </a:prstGeom>
                <a:noFill/>
                <a:ln w="12700">
                  <a:solidFill>
                    <a:srgbClr val="011199"/>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258" name="Group 819">
                  <a:extLst>
                    <a:ext uri="{FF2B5EF4-FFF2-40B4-BE49-F238E27FC236}">
                      <a16:creationId xmlns:a16="http://schemas.microsoft.com/office/drawing/2014/main" id="{57BDA8BE-6F0B-9741-B149-B2558AF047CD}"/>
                    </a:ext>
                  </a:extLst>
                </p:cNvPr>
                <p:cNvGrpSpPr>
                  <a:grpSpLocks/>
                </p:cNvGrpSpPr>
                <p:nvPr/>
              </p:nvGrpSpPr>
              <p:grpSpPr bwMode="auto">
                <a:xfrm>
                  <a:off x="2949" y="1476"/>
                  <a:ext cx="265" cy="228"/>
                  <a:chOff x="2949" y="1476"/>
                  <a:chExt cx="265" cy="228"/>
                </a:xfrm>
              </p:grpSpPr>
              <p:sp>
                <p:nvSpPr>
                  <p:cNvPr id="260" name="Oval 820">
                    <a:extLst>
                      <a:ext uri="{FF2B5EF4-FFF2-40B4-BE49-F238E27FC236}">
                        <a16:creationId xmlns:a16="http://schemas.microsoft.com/office/drawing/2014/main" id="{47764103-E2FA-AC47-86C8-8984E7AE659B}"/>
                      </a:ext>
                    </a:extLst>
                  </p:cNvPr>
                  <p:cNvSpPr>
                    <a:spLocks noChangeArrowheads="1"/>
                  </p:cNvSpPr>
                  <p:nvPr/>
                </p:nvSpPr>
                <p:spPr bwMode="auto">
                  <a:xfrm>
                    <a:off x="3030" y="1545"/>
                    <a:ext cx="107" cy="92"/>
                  </a:xfrm>
                  <a:prstGeom prst="ellipse">
                    <a:avLst/>
                  </a:prstGeom>
                  <a:noFill/>
                  <a:ln w="12700">
                    <a:solidFill>
                      <a:srgbClr val="011199"/>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61" name="Oval 821">
                    <a:extLst>
                      <a:ext uri="{FF2B5EF4-FFF2-40B4-BE49-F238E27FC236}">
                        <a16:creationId xmlns:a16="http://schemas.microsoft.com/office/drawing/2014/main" id="{17039C36-0457-F542-81C6-3F81726D5552}"/>
                      </a:ext>
                    </a:extLst>
                  </p:cNvPr>
                  <p:cNvSpPr>
                    <a:spLocks noChangeArrowheads="1"/>
                  </p:cNvSpPr>
                  <p:nvPr/>
                </p:nvSpPr>
                <p:spPr bwMode="auto">
                  <a:xfrm>
                    <a:off x="3006" y="1525"/>
                    <a:ext cx="154" cy="131"/>
                  </a:xfrm>
                  <a:prstGeom prst="ellipse">
                    <a:avLst/>
                  </a:prstGeom>
                  <a:noFill/>
                  <a:ln w="12700">
                    <a:solidFill>
                      <a:srgbClr val="011199"/>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62" name="Oval 822">
                    <a:extLst>
                      <a:ext uri="{FF2B5EF4-FFF2-40B4-BE49-F238E27FC236}">
                        <a16:creationId xmlns:a16="http://schemas.microsoft.com/office/drawing/2014/main" id="{D1AB047A-D8DC-7C49-950F-90A28DE699EF}"/>
                      </a:ext>
                    </a:extLst>
                  </p:cNvPr>
                  <p:cNvSpPr>
                    <a:spLocks noChangeArrowheads="1"/>
                  </p:cNvSpPr>
                  <p:nvPr/>
                </p:nvSpPr>
                <p:spPr bwMode="auto">
                  <a:xfrm>
                    <a:off x="2983" y="1501"/>
                    <a:ext cx="203" cy="179"/>
                  </a:xfrm>
                  <a:prstGeom prst="ellipse">
                    <a:avLst/>
                  </a:prstGeom>
                  <a:noFill/>
                  <a:ln w="12700">
                    <a:solidFill>
                      <a:srgbClr val="011199"/>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63" name="Oval 823">
                    <a:extLst>
                      <a:ext uri="{FF2B5EF4-FFF2-40B4-BE49-F238E27FC236}">
                        <a16:creationId xmlns:a16="http://schemas.microsoft.com/office/drawing/2014/main" id="{912BC9DA-8F82-3E41-9CE3-1E23620BB860}"/>
                      </a:ext>
                    </a:extLst>
                  </p:cNvPr>
                  <p:cNvSpPr>
                    <a:spLocks noChangeArrowheads="1"/>
                  </p:cNvSpPr>
                  <p:nvPr/>
                </p:nvSpPr>
                <p:spPr bwMode="auto">
                  <a:xfrm>
                    <a:off x="2949" y="1476"/>
                    <a:ext cx="265" cy="228"/>
                  </a:xfrm>
                  <a:prstGeom prst="ellipse">
                    <a:avLst/>
                  </a:prstGeom>
                  <a:noFill/>
                  <a:ln w="12700">
                    <a:solidFill>
                      <a:srgbClr val="011199"/>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sp>
              <p:nvSpPr>
                <p:cNvPr id="259" name="Freeform 825">
                  <a:extLst>
                    <a:ext uri="{FF2B5EF4-FFF2-40B4-BE49-F238E27FC236}">
                      <a16:creationId xmlns:a16="http://schemas.microsoft.com/office/drawing/2014/main" id="{4676822E-1692-7C4D-BE23-956A83CEB021}"/>
                    </a:ext>
                  </a:extLst>
                </p:cNvPr>
                <p:cNvSpPr>
                  <a:spLocks/>
                </p:cNvSpPr>
                <p:nvPr/>
              </p:nvSpPr>
              <p:spPr bwMode="auto">
                <a:xfrm>
                  <a:off x="2995" y="1615"/>
                  <a:ext cx="178" cy="129"/>
                </a:xfrm>
                <a:custGeom>
                  <a:avLst/>
                  <a:gdLst>
                    <a:gd name="T0" fmla="*/ 0 w 1180"/>
                    <a:gd name="T1" fmla="*/ 0 h 956"/>
                    <a:gd name="T2" fmla="*/ 0 w 1180"/>
                    <a:gd name="T3" fmla="*/ 0 h 956"/>
                    <a:gd name="T4" fmla="*/ 0 w 1180"/>
                    <a:gd name="T5" fmla="*/ 0 h 956"/>
                    <a:gd name="T6" fmla="*/ 0 w 1180"/>
                    <a:gd name="T7" fmla="*/ 0 h 956"/>
                    <a:gd name="T8" fmla="*/ 0 w 1180"/>
                    <a:gd name="T9" fmla="*/ 0 h 956"/>
                    <a:gd name="T10" fmla="*/ 0 w 1180"/>
                    <a:gd name="T11" fmla="*/ 0 h 956"/>
                    <a:gd name="T12" fmla="*/ 0 w 1180"/>
                    <a:gd name="T13" fmla="*/ 0 h 956"/>
                    <a:gd name="T14" fmla="*/ 0 w 1180"/>
                    <a:gd name="T15" fmla="*/ 0 h 956"/>
                    <a:gd name="T16" fmla="*/ 0 w 1180"/>
                    <a:gd name="T17" fmla="*/ 0 h 956"/>
                    <a:gd name="T18" fmla="*/ 0 w 1180"/>
                    <a:gd name="T19" fmla="*/ 0 h 9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80" h="956">
                      <a:moveTo>
                        <a:pt x="499" y="7"/>
                      </a:moveTo>
                      <a:lnTo>
                        <a:pt x="0" y="780"/>
                      </a:lnTo>
                      <a:lnTo>
                        <a:pt x="134" y="885"/>
                      </a:lnTo>
                      <a:lnTo>
                        <a:pt x="366" y="920"/>
                      </a:lnTo>
                      <a:lnTo>
                        <a:pt x="534" y="956"/>
                      </a:lnTo>
                      <a:lnTo>
                        <a:pt x="829" y="949"/>
                      </a:lnTo>
                      <a:lnTo>
                        <a:pt x="1096" y="850"/>
                      </a:lnTo>
                      <a:lnTo>
                        <a:pt x="1180" y="801"/>
                      </a:lnTo>
                      <a:lnTo>
                        <a:pt x="668" y="0"/>
                      </a:lnTo>
                      <a:lnTo>
                        <a:pt x="499" y="7"/>
                      </a:lnTo>
                      <a:close/>
                    </a:path>
                  </a:pathLst>
                </a:custGeom>
                <a:solidFill>
                  <a:srgbClr val="9CE0FA"/>
                </a:solidFill>
                <a:ln w="19050" cmpd="sng">
                  <a:no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grpSp>
          <p:grpSp>
            <p:nvGrpSpPr>
              <p:cNvPr id="241" name="Group 398">
                <a:extLst>
                  <a:ext uri="{FF2B5EF4-FFF2-40B4-BE49-F238E27FC236}">
                    <a16:creationId xmlns:a16="http://schemas.microsoft.com/office/drawing/2014/main" id="{136670D0-BF2B-A44B-90FC-AF6378CF671E}"/>
                  </a:ext>
                </a:extLst>
              </p:cNvPr>
              <p:cNvGrpSpPr>
                <a:grpSpLocks/>
              </p:cNvGrpSpPr>
              <p:nvPr/>
            </p:nvGrpSpPr>
            <p:grpSpPr bwMode="auto">
              <a:xfrm>
                <a:off x="6527789" y="1518577"/>
                <a:ext cx="375668" cy="713877"/>
                <a:chOff x="3130" y="3288"/>
                <a:chExt cx="410" cy="742"/>
              </a:xfrm>
            </p:grpSpPr>
            <p:sp>
              <p:nvSpPr>
                <p:cNvPr id="242" name="Line 270">
                  <a:extLst>
                    <a:ext uri="{FF2B5EF4-FFF2-40B4-BE49-F238E27FC236}">
                      <a16:creationId xmlns:a16="http://schemas.microsoft.com/office/drawing/2014/main" id="{24FA6A60-763E-E345-A022-C38F0A65AD09}"/>
                    </a:ext>
                  </a:extLst>
                </p:cNvPr>
                <p:cNvSpPr>
                  <a:spLocks noChangeShapeType="1"/>
                </p:cNvSpPr>
                <p:nvPr/>
              </p:nvSpPr>
              <p:spPr bwMode="auto">
                <a:xfrm flipH="1">
                  <a:off x="3130" y="3288"/>
                  <a:ext cx="205" cy="672"/>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43" name="Line 271">
                  <a:extLst>
                    <a:ext uri="{FF2B5EF4-FFF2-40B4-BE49-F238E27FC236}">
                      <a16:creationId xmlns:a16="http://schemas.microsoft.com/office/drawing/2014/main" id="{C204A8BA-D06A-014C-A96B-EE6C04D55A94}"/>
                    </a:ext>
                  </a:extLst>
                </p:cNvPr>
                <p:cNvSpPr>
                  <a:spLocks noChangeShapeType="1"/>
                </p:cNvSpPr>
                <p:nvPr/>
              </p:nvSpPr>
              <p:spPr bwMode="auto">
                <a:xfrm>
                  <a:off x="3335" y="3288"/>
                  <a:ext cx="205" cy="669"/>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44" name="Line 272">
                  <a:extLst>
                    <a:ext uri="{FF2B5EF4-FFF2-40B4-BE49-F238E27FC236}">
                      <a16:creationId xmlns:a16="http://schemas.microsoft.com/office/drawing/2014/main" id="{C71DB84B-8AD7-E54A-A3FC-2654EB150633}"/>
                    </a:ext>
                  </a:extLst>
                </p:cNvPr>
                <p:cNvSpPr>
                  <a:spLocks noChangeShapeType="1"/>
                </p:cNvSpPr>
                <p:nvPr/>
              </p:nvSpPr>
              <p:spPr bwMode="auto">
                <a:xfrm>
                  <a:off x="3130" y="3957"/>
                  <a:ext cx="205" cy="73"/>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45" name="Line 273">
                  <a:extLst>
                    <a:ext uri="{FF2B5EF4-FFF2-40B4-BE49-F238E27FC236}">
                      <a16:creationId xmlns:a16="http://schemas.microsoft.com/office/drawing/2014/main" id="{036AD39D-8E33-A746-8624-664B9FF755D5}"/>
                    </a:ext>
                  </a:extLst>
                </p:cNvPr>
                <p:cNvSpPr>
                  <a:spLocks noChangeShapeType="1"/>
                </p:cNvSpPr>
                <p:nvPr/>
              </p:nvSpPr>
              <p:spPr bwMode="auto">
                <a:xfrm flipH="1">
                  <a:off x="3335" y="3957"/>
                  <a:ext cx="205" cy="73"/>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46" name="Line 274">
                  <a:extLst>
                    <a:ext uri="{FF2B5EF4-FFF2-40B4-BE49-F238E27FC236}">
                      <a16:creationId xmlns:a16="http://schemas.microsoft.com/office/drawing/2014/main" id="{90F4B75A-1881-E849-B8EA-E5C21FC29DA2}"/>
                    </a:ext>
                  </a:extLst>
                </p:cNvPr>
                <p:cNvSpPr>
                  <a:spLocks noChangeShapeType="1"/>
                </p:cNvSpPr>
                <p:nvPr/>
              </p:nvSpPr>
              <p:spPr bwMode="auto">
                <a:xfrm>
                  <a:off x="3335" y="3303"/>
                  <a:ext cx="0" cy="727"/>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47" name="Line 275">
                  <a:extLst>
                    <a:ext uri="{FF2B5EF4-FFF2-40B4-BE49-F238E27FC236}">
                      <a16:creationId xmlns:a16="http://schemas.microsoft.com/office/drawing/2014/main" id="{C033E886-1F9D-0742-A911-3D81C93CC39F}"/>
                    </a:ext>
                  </a:extLst>
                </p:cNvPr>
                <p:cNvSpPr>
                  <a:spLocks noChangeShapeType="1"/>
                </p:cNvSpPr>
                <p:nvPr/>
              </p:nvSpPr>
              <p:spPr bwMode="auto">
                <a:xfrm flipV="1">
                  <a:off x="3130" y="3888"/>
                  <a:ext cx="205" cy="72"/>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48" name="Line 276">
                  <a:extLst>
                    <a:ext uri="{FF2B5EF4-FFF2-40B4-BE49-F238E27FC236}">
                      <a16:creationId xmlns:a16="http://schemas.microsoft.com/office/drawing/2014/main" id="{15AA0977-5207-4F4C-9000-12E620114420}"/>
                    </a:ext>
                  </a:extLst>
                </p:cNvPr>
                <p:cNvSpPr>
                  <a:spLocks noChangeShapeType="1"/>
                </p:cNvSpPr>
                <p:nvPr/>
              </p:nvSpPr>
              <p:spPr bwMode="auto">
                <a:xfrm flipH="1" flipV="1">
                  <a:off x="3335" y="3888"/>
                  <a:ext cx="205" cy="69"/>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49" name="Line 277">
                  <a:extLst>
                    <a:ext uri="{FF2B5EF4-FFF2-40B4-BE49-F238E27FC236}">
                      <a16:creationId xmlns:a16="http://schemas.microsoft.com/office/drawing/2014/main" id="{834B5D5A-B74E-5D4A-8C19-59C6D6C6C293}"/>
                    </a:ext>
                  </a:extLst>
                </p:cNvPr>
                <p:cNvSpPr>
                  <a:spLocks noChangeShapeType="1"/>
                </p:cNvSpPr>
                <p:nvPr/>
              </p:nvSpPr>
              <p:spPr bwMode="auto">
                <a:xfrm>
                  <a:off x="3217" y="3668"/>
                  <a:ext cx="118" cy="55"/>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50" name="Line 278">
                  <a:extLst>
                    <a:ext uri="{FF2B5EF4-FFF2-40B4-BE49-F238E27FC236}">
                      <a16:creationId xmlns:a16="http://schemas.microsoft.com/office/drawing/2014/main" id="{68CB6251-4A2C-D246-B082-43E033CF9E03}"/>
                    </a:ext>
                  </a:extLst>
                </p:cNvPr>
                <p:cNvSpPr>
                  <a:spLocks noChangeShapeType="1"/>
                </p:cNvSpPr>
                <p:nvPr/>
              </p:nvSpPr>
              <p:spPr bwMode="auto">
                <a:xfrm flipV="1">
                  <a:off x="3335" y="3668"/>
                  <a:ext cx="124" cy="55"/>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51" name="Line 279">
                  <a:extLst>
                    <a:ext uri="{FF2B5EF4-FFF2-40B4-BE49-F238E27FC236}">
                      <a16:creationId xmlns:a16="http://schemas.microsoft.com/office/drawing/2014/main" id="{35982337-3011-314C-A914-C2BB1C36398F}"/>
                    </a:ext>
                  </a:extLst>
                </p:cNvPr>
                <p:cNvSpPr>
                  <a:spLocks noChangeShapeType="1"/>
                </p:cNvSpPr>
                <p:nvPr/>
              </p:nvSpPr>
              <p:spPr bwMode="auto">
                <a:xfrm>
                  <a:off x="3178" y="3766"/>
                  <a:ext cx="152" cy="75"/>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52" name="Line 280">
                  <a:extLst>
                    <a:ext uri="{FF2B5EF4-FFF2-40B4-BE49-F238E27FC236}">
                      <a16:creationId xmlns:a16="http://schemas.microsoft.com/office/drawing/2014/main" id="{FEB64759-3374-CA45-BFF1-84D1A1AD31C6}"/>
                    </a:ext>
                  </a:extLst>
                </p:cNvPr>
                <p:cNvSpPr>
                  <a:spLocks noChangeShapeType="1"/>
                </p:cNvSpPr>
                <p:nvPr/>
              </p:nvSpPr>
              <p:spPr bwMode="auto">
                <a:xfrm flipV="1">
                  <a:off x="3335" y="3781"/>
                  <a:ext cx="153" cy="66"/>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53" name="Line 281">
                  <a:extLst>
                    <a:ext uri="{FF2B5EF4-FFF2-40B4-BE49-F238E27FC236}">
                      <a16:creationId xmlns:a16="http://schemas.microsoft.com/office/drawing/2014/main" id="{08BAABC9-BDC7-E940-B4FB-232F091A1056}"/>
                    </a:ext>
                  </a:extLst>
                </p:cNvPr>
                <p:cNvSpPr>
                  <a:spLocks noChangeShapeType="1"/>
                </p:cNvSpPr>
                <p:nvPr/>
              </p:nvSpPr>
              <p:spPr bwMode="auto">
                <a:xfrm flipV="1">
                  <a:off x="3335" y="3567"/>
                  <a:ext cx="78" cy="27"/>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54" name="Line 282">
                  <a:extLst>
                    <a:ext uri="{FF2B5EF4-FFF2-40B4-BE49-F238E27FC236}">
                      <a16:creationId xmlns:a16="http://schemas.microsoft.com/office/drawing/2014/main" id="{69AC78AC-3258-9240-BFF7-1708EDDEFF27}"/>
                    </a:ext>
                  </a:extLst>
                </p:cNvPr>
                <p:cNvSpPr>
                  <a:spLocks noChangeShapeType="1"/>
                </p:cNvSpPr>
                <p:nvPr/>
              </p:nvSpPr>
              <p:spPr bwMode="auto">
                <a:xfrm flipV="1">
                  <a:off x="3335" y="3428"/>
                  <a:ext cx="49" cy="21"/>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55" name="Line 283">
                  <a:extLst>
                    <a:ext uri="{FF2B5EF4-FFF2-40B4-BE49-F238E27FC236}">
                      <a16:creationId xmlns:a16="http://schemas.microsoft.com/office/drawing/2014/main" id="{6877237D-10BE-204C-860D-823A64D79EB1}"/>
                    </a:ext>
                  </a:extLst>
                </p:cNvPr>
                <p:cNvSpPr>
                  <a:spLocks noChangeShapeType="1"/>
                </p:cNvSpPr>
                <p:nvPr/>
              </p:nvSpPr>
              <p:spPr bwMode="auto">
                <a:xfrm>
                  <a:off x="3247" y="3558"/>
                  <a:ext cx="95" cy="36"/>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56" name="Line 284">
                  <a:extLst>
                    <a:ext uri="{FF2B5EF4-FFF2-40B4-BE49-F238E27FC236}">
                      <a16:creationId xmlns:a16="http://schemas.microsoft.com/office/drawing/2014/main" id="{DB518C6A-CEDA-054D-9476-99C45ADE8F84}"/>
                    </a:ext>
                  </a:extLst>
                </p:cNvPr>
                <p:cNvSpPr>
                  <a:spLocks noChangeShapeType="1"/>
                </p:cNvSpPr>
                <p:nvPr/>
              </p:nvSpPr>
              <p:spPr bwMode="auto">
                <a:xfrm>
                  <a:off x="3289" y="3422"/>
                  <a:ext cx="55" cy="36"/>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grpSp>
        <p:grpSp>
          <p:nvGrpSpPr>
            <p:cNvPr id="216" name="Group 215">
              <a:extLst>
                <a:ext uri="{FF2B5EF4-FFF2-40B4-BE49-F238E27FC236}">
                  <a16:creationId xmlns:a16="http://schemas.microsoft.com/office/drawing/2014/main" id="{0A092DA3-C42D-D944-A98D-3D9049F1F8F8}"/>
                </a:ext>
              </a:extLst>
            </p:cNvPr>
            <p:cNvGrpSpPr/>
            <p:nvPr/>
          </p:nvGrpSpPr>
          <p:grpSpPr>
            <a:xfrm>
              <a:off x="3893635" y="2162351"/>
              <a:ext cx="677748" cy="346462"/>
              <a:chOff x="1503784" y="3006600"/>
              <a:chExt cx="1771786" cy="957087"/>
            </a:xfrm>
          </p:grpSpPr>
          <p:grpSp>
            <p:nvGrpSpPr>
              <p:cNvPr id="217" name="Group 216">
                <a:extLst>
                  <a:ext uri="{FF2B5EF4-FFF2-40B4-BE49-F238E27FC236}">
                    <a16:creationId xmlns:a16="http://schemas.microsoft.com/office/drawing/2014/main" id="{D9480CB9-E27B-6841-A748-CA6489238A45}"/>
                  </a:ext>
                </a:extLst>
              </p:cNvPr>
              <p:cNvGrpSpPr/>
              <p:nvPr/>
            </p:nvGrpSpPr>
            <p:grpSpPr>
              <a:xfrm>
                <a:off x="1503784" y="3006600"/>
                <a:ext cx="1771786" cy="957087"/>
                <a:chOff x="1465684" y="2997075"/>
                <a:chExt cx="1771786" cy="957087"/>
              </a:xfrm>
            </p:grpSpPr>
            <p:sp>
              <p:nvSpPr>
                <p:cNvPr id="238" name="Freeform 237">
                  <a:extLst>
                    <a:ext uri="{FF2B5EF4-FFF2-40B4-BE49-F238E27FC236}">
                      <a16:creationId xmlns:a16="http://schemas.microsoft.com/office/drawing/2014/main" id="{04EC806A-39A3-D74A-AAB2-F911EAB56A88}"/>
                    </a:ext>
                  </a:extLst>
                </p:cNvPr>
                <p:cNvSpPr/>
                <p:nvPr/>
              </p:nvSpPr>
              <p:spPr>
                <a:xfrm>
                  <a:off x="1465684" y="3328365"/>
                  <a:ext cx="1771786" cy="625797"/>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39" name="Oval 238">
                  <a:extLst>
                    <a:ext uri="{FF2B5EF4-FFF2-40B4-BE49-F238E27FC236}">
                      <a16:creationId xmlns:a16="http://schemas.microsoft.com/office/drawing/2014/main" id="{70DA0004-A618-7346-8210-4704D2A91F69}"/>
                    </a:ext>
                  </a:extLst>
                </p:cNvPr>
                <p:cNvSpPr/>
                <p:nvPr/>
              </p:nvSpPr>
              <p:spPr>
                <a:xfrm>
                  <a:off x="1466704" y="2997075"/>
                  <a:ext cx="1769640" cy="619577"/>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grpSp>
            <p:nvGrpSpPr>
              <p:cNvPr id="218" name="Group 217">
                <a:extLst>
                  <a:ext uri="{FF2B5EF4-FFF2-40B4-BE49-F238E27FC236}">
                    <a16:creationId xmlns:a16="http://schemas.microsoft.com/office/drawing/2014/main" id="{E579B6CC-1F14-4342-B43B-D2BBF4433F01}"/>
                  </a:ext>
                </a:extLst>
              </p:cNvPr>
              <p:cNvGrpSpPr/>
              <p:nvPr/>
            </p:nvGrpSpPr>
            <p:grpSpPr>
              <a:xfrm>
                <a:off x="1977616" y="3038475"/>
                <a:ext cx="768409" cy="553944"/>
                <a:chOff x="1968091" y="3022600"/>
                <a:chExt cx="768409" cy="553944"/>
              </a:xfrm>
            </p:grpSpPr>
            <p:grpSp>
              <p:nvGrpSpPr>
                <p:cNvPr id="219" name="Group 218">
                  <a:extLst>
                    <a:ext uri="{FF2B5EF4-FFF2-40B4-BE49-F238E27FC236}">
                      <a16:creationId xmlns:a16="http://schemas.microsoft.com/office/drawing/2014/main" id="{11B9ED1B-EB6D-914F-B396-DD0254C2EE19}"/>
                    </a:ext>
                  </a:extLst>
                </p:cNvPr>
                <p:cNvGrpSpPr/>
                <p:nvPr/>
              </p:nvGrpSpPr>
              <p:grpSpPr>
                <a:xfrm>
                  <a:off x="2032000" y="3022600"/>
                  <a:ext cx="257175" cy="544419"/>
                  <a:chOff x="2441575" y="2479675"/>
                  <a:chExt cx="765175" cy="1028347"/>
                </a:xfrm>
              </p:grpSpPr>
              <p:sp>
                <p:nvSpPr>
                  <p:cNvPr id="236" name="Parallelogram 235">
                    <a:extLst>
                      <a:ext uri="{FF2B5EF4-FFF2-40B4-BE49-F238E27FC236}">
                        <a16:creationId xmlns:a16="http://schemas.microsoft.com/office/drawing/2014/main" id="{E7C35AD8-1DBE-4440-A225-BB3005A9F528}"/>
                      </a:ext>
                    </a:extLst>
                  </p:cNvPr>
                  <p:cNvSpPr/>
                  <p:nvPr/>
                </p:nvSpPr>
                <p:spPr>
                  <a:xfrm>
                    <a:off x="2441575" y="2479675"/>
                    <a:ext cx="765175" cy="1025525"/>
                  </a:xfrm>
                  <a:prstGeom prst="parallelogram">
                    <a:avLst>
                      <a:gd name="adj" fmla="val 62205"/>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7" name="Parallelogram 236">
                    <a:extLst>
                      <a:ext uri="{FF2B5EF4-FFF2-40B4-BE49-F238E27FC236}">
                        <a16:creationId xmlns:a16="http://schemas.microsoft.com/office/drawing/2014/main" id="{0B9EDE51-DC89-4F4D-8862-90C14B2062CF}"/>
                      </a:ext>
                    </a:extLst>
                  </p:cNvPr>
                  <p:cNvSpPr/>
                  <p:nvPr/>
                </p:nvSpPr>
                <p:spPr>
                  <a:xfrm>
                    <a:off x="2571751" y="2558697"/>
                    <a:ext cx="603250" cy="949325"/>
                  </a:xfrm>
                  <a:prstGeom prst="parallelogram">
                    <a:avLst>
                      <a:gd name="adj" fmla="val 72206"/>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0" name="Group 219">
                  <a:extLst>
                    <a:ext uri="{FF2B5EF4-FFF2-40B4-BE49-F238E27FC236}">
                      <a16:creationId xmlns:a16="http://schemas.microsoft.com/office/drawing/2014/main" id="{2919FAFE-224E-7C47-BC9B-5652AB5D573E}"/>
                    </a:ext>
                  </a:extLst>
                </p:cNvPr>
                <p:cNvGrpSpPr/>
                <p:nvPr/>
              </p:nvGrpSpPr>
              <p:grpSpPr>
                <a:xfrm flipH="1">
                  <a:off x="2441575" y="3032125"/>
                  <a:ext cx="257175" cy="544419"/>
                  <a:chOff x="2441575" y="2479675"/>
                  <a:chExt cx="765175" cy="1028347"/>
                </a:xfrm>
              </p:grpSpPr>
              <p:sp>
                <p:nvSpPr>
                  <p:cNvPr id="234" name="Parallelogram 233">
                    <a:extLst>
                      <a:ext uri="{FF2B5EF4-FFF2-40B4-BE49-F238E27FC236}">
                        <a16:creationId xmlns:a16="http://schemas.microsoft.com/office/drawing/2014/main" id="{54BF0DD8-4148-D045-86F9-640BE0D36492}"/>
                      </a:ext>
                    </a:extLst>
                  </p:cNvPr>
                  <p:cNvSpPr/>
                  <p:nvPr/>
                </p:nvSpPr>
                <p:spPr>
                  <a:xfrm>
                    <a:off x="2441575" y="2479675"/>
                    <a:ext cx="765175" cy="1025525"/>
                  </a:xfrm>
                  <a:prstGeom prst="parallelogram">
                    <a:avLst>
                      <a:gd name="adj" fmla="val 62205"/>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5" name="Parallelogram 234">
                    <a:extLst>
                      <a:ext uri="{FF2B5EF4-FFF2-40B4-BE49-F238E27FC236}">
                        <a16:creationId xmlns:a16="http://schemas.microsoft.com/office/drawing/2014/main" id="{08E5B810-BD3C-6B44-A721-8C7689B0F662}"/>
                      </a:ext>
                    </a:extLst>
                  </p:cNvPr>
                  <p:cNvSpPr/>
                  <p:nvPr/>
                </p:nvSpPr>
                <p:spPr>
                  <a:xfrm>
                    <a:off x="2571751" y="2558697"/>
                    <a:ext cx="603250" cy="949325"/>
                  </a:xfrm>
                  <a:prstGeom prst="parallelogram">
                    <a:avLst>
                      <a:gd name="adj" fmla="val 72206"/>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21" name="Parallelogram 220">
                  <a:extLst>
                    <a:ext uri="{FF2B5EF4-FFF2-40B4-BE49-F238E27FC236}">
                      <a16:creationId xmlns:a16="http://schemas.microsoft.com/office/drawing/2014/main" id="{BF6FC034-54BD-0842-B8E8-4D9A22CAA503}"/>
                    </a:ext>
                  </a:extLst>
                </p:cNvPr>
                <p:cNvSpPr/>
                <p:nvPr/>
              </p:nvSpPr>
              <p:spPr>
                <a:xfrm flipV="1">
                  <a:off x="2057400" y="3130550"/>
                  <a:ext cx="625475" cy="60324"/>
                </a:xfrm>
                <a:prstGeom prst="parallelogram">
                  <a:avLst>
                    <a:gd name="adj" fmla="val 30290"/>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2" name="Parallelogram 221">
                  <a:extLst>
                    <a:ext uri="{FF2B5EF4-FFF2-40B4-BE49-F238E27FC236}">
                      <a16:creationId xmlns:a16="http://schemas.microsoft.com/office/drawing/2014/main" id="{58B427DC-A8A9-CA44-8784-F6E725C31329}"/>
                    </a:ext>
                  </a:extLst>
                </p:cNvPr>
                <p:cNvSpPr/>
                <p:nvPr/>
              </p:nvSpPr>
              <p:spPr>
                <a:xfrm rot="17056647">
                  <a:off x="2079626" y="3187701"/>
                  <a:ext cx="257175" cy="45719"/>
                </a:xfrm>
                <a:prstGeom prst="parallelogram">
                  <a:avLst>
                    <a:gd name="adj" fmla="val 30290"/>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3" name="Parallelogram 222">
                  <a:extLst>
                    <a:ext uri="{FF2B5EF4-FFF2-40B4-BE49-F238E27FC236}">
                      <a16:creationId xmlns:a16="http://schemas.microsoft.com/office/drawing/2014/main" id="{C89D51F0-BE6B-D742-8471-9F7867EF622D}"/>
                    </a:ext>
                  </a:extLst>
                </p:cNvPr>
                <p:cNvSpPr/>
                <p:nvPr/>
              </p:nvSpPr>
              <p:spPr>
                <a:xfrm rot="17384936" flipV="1">
                  <a:off x="1990347" y="3141540"/>
                  <a:ext cx="95195" cy="50805"/>
                </a:xfrm>
                <a:prstGeom prst="parallelogram">
                  <a:avLst>
                    <a:gd name="adj" fmla="val 30290"/>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4" name="Parallelogram 223">
                  <a:extLst>
                    <a:ext uri="{FF2B5EF4-FFF2-40B4-BE49-F238E27FC236}">
                      <a16:creationId xmlns:a16="http://schemas.microsoft.com/office/drawing/2014/main" id="{86B1E505-34DD-934C-BF2C-2689FBEAF91B}"/>
                    </a:ext>
                  </a:extLst>
                </p:cNvPr>
                <p:cNvSpPr/>
                <p:nvPr/>
              </p:nvSpPr>
              <p:spPr>
                <a:xfrm>
                  <a:off x="2032000" y="3162300"/>
                  <a:ext cx="650875" cy="45719"/>
                </a:xfrm>
                <a:prstGeom prst="parallelogram">
                  <a:avLst>
                    <a:gd name="adj" fmla="val 30290"/>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5" name="Parallelogram 224">
                  <a:extLst>
                    <a:ext uri="{FF2B5EF4-FFF2-40B4-BE49-F238E27FC236}">
                      <a16:creationId xmlns:a16="http://schemas.microsoft.com/office/drawing/2014/main" id="{809D5A8C-095B-7248-A7EB-12E10F47E203}"/>
                    </a:ext>
                  </a:extLst>
                </p:cNvPr>
                <p:cNvSpPr/>
                <p:nvPr/>
              </p:nvSpPr>
              <p:spPr>
                <a:xfrm rot="4215064" flipH="1" flipV="1">
                  <a:off x="2627741" y="3146398"/>
                  <a:ext cx="95195" cy="45719"/>
                </a:xfrm>
                <a:prstGeom prst="parallelogram">
                  <a:avLst>
                    <a:gd name="adj" fmla="val 30290"/>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6" name="Parallelogram 225">
                  <a:extLst>
                    <a:ext uri="{FF2B5EF4-FFF2-40B4-BE49-F238E27FC236}">
                      <a16:creationId xmlns:a16="http://schemas.microsoft.com/office/drawing/2014/main" id="{A1534CDD-071D-F240-A8AD-24848A2C1942}"/>
                    </a:ext>
                  </a:extLst>
                </p:cNvPr>
                <p:cNvSpPr/>
                <p:nvPr/>
              </p:nvSpPr>
              <p:spPr>
                <a:xfrm rot="4492456">
                  <a:off x="2397126" y="3197226"/>
                  <a:ext cx="257175" cy="45719"/>
                </a:xfrm>
                <a:prstGeom prst="parallelogram">
                  <a:avLst>
                    <a:gd name="adj" fmla="val 30290"/>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27" name="Group 226">
                  <a:extLst>
                    <a:ext uri="{FF2B5EF4-FFF2-40B4-BE49-F238E27FC236}">
                      <a16:creationId xmlns:a16="http://schemas.microsoft.com/office/drawing/2014/main" id="{37470832-3231-D140-9B98-3B27AF911D51}"/>
                    </a:ext>
                  </a:extLst>
                </p:cNvPr>
                <p:cNvGrpSpPr/>
                <p:nvPr/>
              </p:nvGrpSpPr>
              <p:grpSpPr>
                <a:xfrm>
                  <a:off x="1968091" y="3322545"/>
                  <a:ext cx="768409" cy="96354"/>
                  <a:chOff x="1968092" y="3319370"/>
                  <a:chExt cx="677104" cy="96354"/>
                </a:xfrm>
              </p:grpSpPr>
              <p:sp>
                <p:nvSpPr>
                  <p:cNvPr id="230" name="Parallelogram 229">
                    <a:extLst>
                      <a:ext uri="{FF2B5EF4-FFF2-40B4-BE49-F238E27FC236}">
                        <a16:creationId xmlns:a16="http://schemas.microsoft.com/office/drawing/2014/main" id="{A0EEA72A-ECC2-9342-BDB2-19F25094E14C}"/>
                      </a:ext>
                    </a:extLst>
                  </p:cNvPr>
                  <p:cNvSpPr/>
                  <p:nvPr/>
                </p:nvSpPr>
                <p:spPr>
                  <a:xfrm flipV="1">
                    <a:off x="2012950" y="3330575"/>
                    <a:ext cx="625475" cy="60324"/>
                  </a:xfrm>
                  <a:prstGeom prst="parallelogram">
                    <a:avLst>
                      <a:gd name="adj" fmla="val 30290"/>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1" name="Parallelogram 230">
                    <a:extLst>
                      <a:ext uri="{FF2B5EF4-FFF2-40B4-BE49-F238E27FC236}">
                        <a16:creationId xmlns:a16="http://schemas.microsoft.com/office/drawing/2014/main" id="{596486DE-414E-AB4F-AA4A-A202B442E6B2}"/>
                      </a:ext>
                    </a:extLst>
                  </p:cNvPr>
                  <p:cNvSpPr/>
                  <p:nvPr/>
                </p:nvSpPr>
                <p:spPr>
                  <a:xfrm rot="17384936" flipV="1">
                    <a:off x="1945897" y="3341565"/>
                    <a:ext cx="95195" cy="50805"/>
                  </a:xfrm>
                  <a:prstGeom prst="parallelogram">
                    <a:avLst>
                      <a:gd name="adj" fmla="val 30290"/>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2" name="Parallelogram 231">
                    <a:extLst>
                      <a:ext uri="{FF2B5EF4-FFF2-40B4-BE49-F238E27FC236}">
                        <a16:creationId xmlns:a16="http://schemas.microsoft.com/office/drawing/2014/main" id="{4DE1E6C4-9D7C-9E4A-85B4-591228128059}"/>
                      </a:ext>
                    </a:extLst>
                  </p:cNvPr>
                  <p:cNvSpPr/>
                  <p:nvPr/>
                </p:nvSpPr>
                <p:spPr>
                  <a:xfrm>
                    <a:off x="1987550" y="3362325"/>
                    <a:ext cx="650875" cy="45719"/>
                  </a:xfrm>
                  <a:prstGeom prst="parallelogram">
                    <a:avLst>
                      <a:gd name="adj" fmla="val 30290"/>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3" name="Parallelogram 232">
                    <a:extLst>
                      <a:ext uri="{FF2B5EF4-FFF2-40B4-BE49-F238E27FC236}">
                        <a16:creationId xmlns:a16="http://schemas.microsoft.com/office/drawing/2014/main" id="{6D7610CF-4344-7D41-A633-042DD0C229FA}"/>
                      </a:ext>
                    </a:extLst>
                  </p:cNvPr>
                  <p:cNvSpPr/>
                  <p:nvPr/>
                </p:nvSpPr>
                <p:spPr>
                  <a:xfrm rot="4215064" flipH="1" flipV="1">
                    <a:off x="2577455" y="3347983"/>
                    <a:ext cx="95195" cy="40287"/>
                  </a:xfrm>
                  <a:prstGeom prst="parallelogram">
                    <a:avLst>
                      <a:gd name="adj" fmla="val 30290"/>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28" name="Parallelogram 227">
                  <a:extLst>
                    <a:ext uri="{FF2B5EF4-FFF2-40B4-BE49-F238E27FC236}">
                      <a16:creationId xmlns:a16="http://schemas.microsoft.com/office/drawing/2014/main" id="{115F21F8-878A-E340-AD24-CB54563C4073}"/>
                    </a:ext>
                  </a:extLst>
                </p:cNvPr>
                <p:cNvSpPr/>
                <p:nvPr/>
              </p:nvSpPr>
              <p:spPr>
                <a:xfrm rot="4389628">
                  <a:off x="2495482" y="3370576"/>
                  <a:ext cx="160883" cy="55150"/>
                </a:xfrm>
                <a:prstGeom prst="parallelogram">
                  <a:avLst>
                    <a:gd name="adj" fmla="val 30290"/>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9" name="Parallelogram 228">
                  <a:extLst>
                    <a:ext uri="{FF2B5EF4-FFF2-40B4-BE49-F238E27FC236}">
                      <a16:creationId xmlns:a16="http://schemas.microsoft.com/office/drawing/2014/main" id="{DB878348-3D9E-A343-B0AB-4071FC8ED210}"/>
                    </a:ext>
                  </a:extLst>
                </p:cNvPr>
                <p:cNvSpPr/>
                <p:nvPr/>
              </p:nvSpPr>
              <p:spPr>
                <a:xfrm rot="17068257">
                  <a:off x="2025651" y="3362326"/>
                  <a:ext cx="257175" cy="45719"/>
                </a:xfrm>
                <a:prstGeom prst="parallelogram">
                  <a:avLst>
                    <a:gd name="adj" fmla="val 30290"/>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spTree>
    <p:extLst>
      <p:ext uri="{BB962C8B-B14F-4D97-AF65-F5344CB8AC3E}">
        <p14:creationId xmlns:p14="http://schemas.microsoft.com/office/powerpoint/2010/main" val="3898576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500"/>
                                        <p:tgtEl>
                                          <p:spTgt spid="7"/>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94"/>
                                        </p:tgtEl>
                                        <p:attrNameLst>
                                          <p:attrName>style.visibility</p:attrName>
                                        </p:attrNameLst>
                                      </p:cBhvr>
                                      <p:to>
                                        <p:strVal val="visible"/>
                                      </p:to>
                                    </p:set>
                                    <p:animEffect transition="in" filter="dissolve">
                                      <p:cBhvr>
                                        <p:cTn id="11" dur="500"/>
                                        <p:tgtEl>
                                          <p:spTgt spid="194"/>
                                        </p:tgtEl>
                                      </p:cBhvr>
                                    </p:animEffect>
                                  </p:childTnLst>
                                </p:cTn>
                              </p:par>
                              <p:par>
                                <p:cTn id="12" presetID="9" presetClass="entr" presetSubtype="0" fill="hold" nodeType="withEffect">
                                  <p:stCondLst>
                                    <p:cond delay="0"/>
                                  </p:stCondLst>
                                  <p:childTnLst>
                                    <p:set>
                                      <p:cBhvr>
                                        <p:cTn id="13" dur="1" fill="hold">
                                          <p:stCondLst>
                                            <p:cond delay="0"/>
                                          </p:stCondLst>
                                        </p:cTn>
                                        <p:tgtEl>
                                          <p:spTgt spid="14">
                                            <p:txEl>
                                              <p:pRg st="0" end="0"/>
                                            </p:txEl>
                                          </p:spTgt>
                                        </p:tgtEl>
                                        <p:attrNameLst>
                                          <p:attrName>style.visibility</p:attrName>
                                        </p:attrNameLst>
                                      </p:cBhvr>
                                      <p:to>
                                        <p:strVal val="visible"/>
                                      </p:to>
                                    </p:set>
                                    <p:animEffect transition="in" filter="dissolve">
                                      <p:cBhvr>
                                        <p:cTn id="14" dur="500"/>
                                        <p:tgtEl>
                                          <p:spTgt spid="14">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14">
                                            <p:txEl>
                                              <p:pRg st="1" end="1"/>
                                            </p:txEl>
                                          </p:spTgt>
                                        </p:tgtEl>
                                        <p:attrNameLst>
                                          <p:attrName>style.visibility</p:attrName>
                                        </p:attrNameLst>
                                      </p:cBhvr>
                                      <p:to>
                                        <p:strVal val="visible"/>
                                      </p:to>
                                    </p:set>
                                    <p:animEffect transition="in" filter="dissolve">
                                      <p:cBhvr>
                                        <p:cTn id="19" dur="500"/>
                                        <p:tgtEl>
                                          <p:spTgt spid="14">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14">
                                            <p:txEl>
                                              <p:pRg st="2" end="2"/>
                                            </p:txEl>
                                          </p:spTgt>
                                        </p:tgtEl>
                                        <p:attrNameLst>
                                          <p:attrName>style.visibility</p:attrName>
                                        </p:attrNameLst>
                                      </p:cBhvr>
                                      <p:to>
                                        <p:strVal val="visible"/>
                                      </p:to>
                                    </p:set>
                                    <p:animEffect transition="in" filter="dissolve">
                                      <p:cBhvr>
                                        <p:cTn id="24" dur="500"/>
                                        <p:tgtEl>
                                          <p:spTgt spid="14">
                                            <p:txEl>
                                              <p:pRg st="2" end="2"/>
                                            </p:txEl>
                                          </p:spTgt>
                                        </p:tgtEl>
                                      </p:cBhvr>
                                    </p:animEffect>
                                  </p:childTnLst>
                                </p:cTn>
                              </p:par>
                              <p:par>
                                <p:cTn id="25" presetID="9" presetClass="entr" presetSubtype="0" fill="hold" nodeType="withEffect">
                                  <p:stCondLst>
                                    <p:cond delay="0"/>
                                  </p:stCondLst>
                                  <p:childTnLst>
                                    <p:set>
                                      <p:cBhvr>
                                        <p:cTn id="26" dur="1" fill="hold">
                                          <p:stCondLst>
                                            <p:cond delay="0"/>
                                          </p:stCondLst>
                                        </p:cTn>
                                        <p:tgtEl>
                                          <p:spTgt spid="14">
                                            <p:txEl>
                                              <p:pRg st="3" end="3"/>
                                            </p:txEl>
                                          </p:spTgt>
                                        </p:tgtEl>
                                        <p:attrNameLst>
                                          <p:attrName>style.visibility</p:attrName>
                                        </p:attrNameLst>
                                      </p:cBhvr>
                                      <p:to>
                                        <p:strVal val="visible"/>
                                      </p:to>
                                    </p:set>
                                    <p:animEffect transition="in" filter="dissolve">
                                      <p:cBhvr>
                                        <p:cTn id="27" dur="500"/>
                                        <p:tgtEl>
                                          <p:spTgt spid="1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109</a:t>
            </a:fld>
            <a:endParaRPr lang="en-US" dirty="0"/>
          </a:p>
        </p:txBody>
      </p:sp>
      <p:sp>
        <p:nvSpPr>
          <p:cNvPr id="10" name="Title 1">
            <a:extLst>
              <a:ext uri="{FF2B5EF4-FFF2-40B4-BE49-F238E27FC236}">
                <a16:creationId xmlns:a16="http://schemas.microsoft.com/office/drawing/2014/main" id="{F35EEEAD-4869-A944-A582-22F817FC6DE2}"/>
              </a:ext>
            </a:extLst>
          </p:cNvPr>
          <p:cNvSpPr txBox="1">
            <a:spLocks/>
          </p:cNvSpPr>
          <p:nvPr/>
        </p:nvSpPr>
        <p:spPr>
          <a:xfrm>
            <a:off x="838200" y="398813"/>
            <a:ext cx="10515600" cy="8946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a:lstStyle>
          <a:p>
            <a:r>
              <a:rPr lang="en-US" b="0" dirty="0">
                <a:latin typeface="+mn-lt"/>
              </a:rPr>
              <a:t>Authentication, encryption in 4G LTE</a:t>
            </a:r>
          </a:p>
        </p:txBody>
      </p:sp>
      <p:grpSp>
        <p:nvGrpSpPr>
          <p:cNvPr id="9" name="Group 8">
            <a:extLst>
              <a:ext uri="{FF2B5EF4-FFF2-40B4-BE49-F238E27FC236}">
                <a16:creationId xmlns:a16="http://schemas.microsoft.com/office/drawing/2014/main" id="{2013C9AA-C92D-3447-980D-9E87E91150AF}"/>
              </a:ext>
            </a:extLst>
          </p:cNvPr>
          <p:cNvGrpSpPr/>
          <p:nvPr/>
        </p:nvGrpSpPr>
        <p:grpSpPr>
          <a:xfrm>
            <a:off x="1028700" y="4797287"/>
            <a:ext cx="10023613" cy="1261884"/>
            <a:chOff x="1028700" y="4797287"/>
            <a:chExt cx="10023613" cy="1261884"/>
          </a:xfrm>
        </p:grpSpPr>
        <p:sp>
          <p:nvSpPr>
            <p:cNvPr id="14" name="TextBox 13">
              <a:extLst>
                <a:ext uri="{FF2B5EF4-FFF2-40B4-BE49-F238E27FC236}">
                  <a16:creationId xmlns:a16="http://schemas.microsoft.com/office/drawing/2014/main" id="{5910D187-987A-2E48-BD33-8FD3635EDE47}"/>
                </a:ext>
              </a:extLst>
            </p:cNvPr>
            <p:cNvSpPr txBox="1"/>
            <p:nvPr/>
          </p:nvSpPr>
          <p:spPr>
            <a:xfrm>
              <a:off x="1126434" y="4797287"/>
              <a:ext cx="9925879" cy="1261884"/>
            </a:xfrm>
            <a:prstGeom prst="rect">
              <a:avLst/>
            </a:prstGeom>
            <a:noFill/>
          </p:spPr>
          <p:txBody>
            <a:bodyPr wrap="square" rtlCol="0">
              <a:spAutoFit/>
            </a:bodyPr>
            <a:lstStyle/>
            <a:p>
              <a:pPr marL="285750" indent="-285750">
                <a:buFont typeface="Arial" panose="020B0604020202020204" pitchFamily="34" charset="0"/>
                <a:buChar char="•"/>
              </a:pPr>
              <a:r>
                <a:rPr lang="en-US" sz="2800" dirty="0"/>
                <a:t>authentication response from mobile:</a:t>
              </a:r>
            </a:p>
            <a:p>
              <a:pPr marL="641350" lvl="1" indent="-184150">
                <a:buClr>
                  <a:srgbClr val="0012A0"/>
                </a:buClr>
                <a:buFont typeface="Arial" panose="020B0604020202020204" pitchFamily="34" charset="0"/>
                <a:buChar char="•"/>
              </a:pPr>
              <a:r>
                <a:rPr lang="en-US" sz="2400" dirty="0"/>
                <a:t>mobile computes </a:t>
              </a:r>
              <a:r>
                <a:rPr lang="en-US" sz="2400" i="1" dirty="0"/>
                <a:t>res</a:t>
              </a:r>
              <a:r>
                <a:rPr lang="en-US" sz="2400" i="1" baseline="-25000" dirty="0"/>
                <a:t>M</a:t>
              </a:r>
              <a:r>
                <a:rPr lang="en-US" sz="2400" dirty="0"/>
                <a:t> using its secret key to make same cryptographic calculation that HSS made to compute </a:t>
              </a:r>
              <a:r>
                <a:rPr lang="en-US" sz="2400" i="1" dirty="0"/>
                <a:t>xres</a:t>
              </a:r>
              <a:r>
                <a:rPr lang="en-US" sz="2400" i="1" baseline="-25000" dirty="0"/>
                <a:t>HSS</a:t>
              </a:r>
              <a:r>
                <a:rPr lang="en-US" sz="2400" dirty="0"/>
                <a:t>  and sends </a:t>
              </a:r>
              <a:r>
                <a:rPr lang="en-US" sz="2400" i="1" dirty="0"/>
                <a:t>res</a:t>
              </a:r>
              <a:r>
                <a:rPr lang="en-US" sz="2400" i="1" baseline="-25000" dirty="0"/>
                <a:t>M</a:t>
              </a:r>
              <a:r>
                <a:rPr lang="en-US" sz="2400" dirty="0"/>
                <a:t> to MME</a:t>
              </a:r>
            </a:p>
          </p:txBody>
        </p:sp>
        <p:grpSp>
          <p:nvGrpSpPr>
            <p:cNvPr id="194" name="Group 193">
              <a:extLst>
                <a:ext uri="{FF2B5EF4-FFF2-40B4-BE49-F238E27FC236}">
                  <a16:creationId xmlns:a16="http://schemas.microsoft.com/office/drawing/2014/main" id="{D59B293D-1764-4843-8A74-36EAD02B76F7}"/>
                </a:ext>
              </a:extLst>
            </p:cNvPr>
            <p:cNvGrpSpPr/>
            <p:nvPr/>
          </p:nvGrpSpPr>
          <p:grpSpPr>
            <a:xfrm>
              <a:off x="1028700" y="4867775"/>
              <a:ext cx="291152" cy="369332"/>
              <a:chOff x="7031063" y="1754916"/>
              <a:chExt cx="291152" cy="369332"/>
            </a:xfrm>
          </p:grpSpPr>
          <p:sp>
            <p:nvSpPr>
              <p:cNvPr id="195" name="Oval 194">
                <a:extLst>
                  <a:ext uri="{FF2B5EF4-FFF2-40B4-BE49-F238E27FC236}">
                    <a16:creationId xmlns:a16="http://schemas.microsoft.com/office/drawing/2014/main" id="{8DBC537D-9564-BF47-9D69-A6797C5A8798}"/>
                  </a:ext>
                </a:extLst>
              </p:cNvPr>
              <p:cNvSpPr/>
              <p:nvPr/>
            </p:nvSpPr>
            <p:spPr>
              <a:xfrm>
                <a:off x="7039416" y="1803954"/>
                <a:ext cx="282799" cy="282799"/>
              </a:xfrm>
              <a:prstGeom prst="ellipse">
                <a:avLst/>
              </a:prstGeom>
              <a:solidFill>
                <a:schemeClr val="bg1"/>
              </a:solidFill>
              <a:ln w="25400">
                <a:solidFill>
                  <a:srgbClr val="00009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6" name="TextBox 195">
                <a:extLst>
                  <a:ext uri="{FF2B5EF4-FFF2-40B4-BE49-F238E27FC236}">
                    <a16:creationId xmlns:a16="http://schemas.microsoft.com/office/drawing/2014/main" id="{FEE9BC70-3513-0449-BA20-F87211E08FEA}"/>
                  </a:ext>
                </a:extLst>
              </p:cNvPr>
              <p:cNvSpPr txBox="1"/>
              <p:nvPr/>
            </p:nvSpPr>
            <p:spPr>
              <a:xfrm>
                <a:off x="7031063" y="1754916"/>
                <a:ext cx="282450" cy="369332"/>
              </a:xfrm>
              <a:prstGeom prst="rect">
                <a:avLst/>
              </a:prstGeom>
              <a:noFill/>
            </p:spPr>
            <p:txBody>
              <a:bodyPr wrap="none" rtlCol="0">
                <a:spAutoFit/>
              </a:bodyPr>
              <a:lstStyle/>
              <a:p>
                <a:r>
                  <a:rPr lang="en-US" dirty="0"/>
                  <a:t>c</a:t>
                </a:r>
              </a:p>
            </p:txBody>
          </p:sp>
        </p:grpSp>
      </p:grpSp>
      <p:grpSp>
        <p:nvGrpSpPr>
          <p:cNvPr id="7" name="Group 6">
            <a:extLst>
              <a:ext uri="{FF2B5EF4-FFF2-40B4-BE49-F238E27FC236}">
                <a16:creationId xmlns:a16="http://schemas.microsoft.com/office/drawing/2014/main" id="{2D705477-DCA1-A64D-8914-24F067699142}"/>
              </a:ext>
            </a:extLst>
          </p:cNvPr>
          <p:cNvGrpSpPr/>
          <p:nvPr/>
        </p:nvGrpSpPr>
        <p:grpSpPr>
          <a:xfrm>
            <a:off x="1887538" y="3204530"/>
            <a:ext cx="7115215" cy="657471"/>
            <a:chOff x="1887538" y="3204530"/>
            <a:chExt cx="7115215" cy="657471"/>
          </a:xfrm>
        </p:grpSpPr>
        <p:cxnSp>
          <p:nvCxnSpPr>
            <p:cNvPr id="102" name="Straight Arrow Connector 101">
              <a:extLst>
                <a:ext uri="{FF2B5EF4-FFF2-40B4-BE49-F238E27FC236}">
                  <a16:creationId xmlns:a16="http://schemas.microsoft.com/office/drawing/2014/main" id="{454E7A32-7EA6-8E43-8552-34C8D157912F}"/>
                </a:ext>
              </a:extLst>
            </p:cNvPr>
            <p:cNvCxnSpPr>
              <a:cxnSpLocks/>
            </p:cNvCxnSpPr>
            <p:nvPr/>
          </p:nvCxnSpPr>
          <p:spPr>
            <a:xfrm flipH="1">
              <a:off x="5900792" y="3472072"/>
              <a:ext cx="2938408" cy="14051"/>
            </a:xfrm>
            <a:prstGeom prst="straightConnector1">
              <a:avLst/>
            </a:prstGeom>
            <a:ln w="50800">
              <a:solidFill>
                <a:srgbClr val="000090"/>
              </a:solidFill>
              <a:tailEnd type="triangle"/>
            </a:ln>
          </p:spPr>
          <p:style>
            <a:lnRef idx="2">
              <a:schemeClr val="accent1"/>
            </a:lnRef>
            <a:fillRef idx="0">
              <a:schemeClr val="accent1"/>
            </a:fillRef>
            <a:effectRef idx="1">
              <a:schemeClr val="accent1"/>
            </a:effectRef>
            <a:fontRef idx="minor">
              <a:schemeClr val="tx1"/>
            </a:fontRef>
          </p:style>
        </p:cxnSp>
        <p:grpSp>
          <p:nvGrpSpPr>
            <p:cNvPr id="103" name="Group 102">
              <a:extLst>
                <a:ext uri="{FF2B5EF4-FFF2-40B4-BE49-F238E27FC236}">
                  <a16:creationId xmlns:a16="http://schemas.microsoft.com/office/drawing/2014/main" id="{D073D512-38E0-9145-9A57-1733E30E432F}"/>
                </a:ext>
              </a:extLst>
            </p:cNvPr>
            <p:cNvGrpSpPr/>
            <p:nvPr/>
          </p:nvGrpSpPr>
          <p:grpSpPr>
            <a:xfrm>
              <a:off x="7167066" y="3277941"/>
              <a:ext cx="305943" cy="369332"/>
              <a:chOff x="7031063" y="1728412"/>
              <a:chExt cx="305943" cy="369332"/>
            </a:xfrm>
          </p:grpSpPr>
          <p:sp>
            <p:nvSpPr>
              <p:cNvPr id="104" name="Oval 103">
                <a:extLst>
                  <a:ext uri="{FF2B5EF4-FFF2-40B4-BE49-F238E27FC236}">
                    <a16:creationId xmlns:a16="http://schemas.microsoft.com/office/drawing/2014/main" id="{0CE04E9A-ED82-6A46-84A4-0B8E123AC111}"/>
                  </a:ext>
                </a:extLst>
              </p:cNvPr>
              <p:cNvSpPr/>
              <p:nvPr/>
            </p:nvSpPr>
            <p:spPr>
              <a:xfrm>
                <a:off x="7039416" y="1803954"/>
                <a:ext cx="282799" cy="282799"/>
              </a:xfrm>
              <a:prstGeom prst="ellipse">
                <a:avLst/>
              </a:prstGeom>
              <a:solidFill>
                <a:schemeClr val="bg1"/>
              </a:solidFill>
              <a:ln w="25400">
                <a:solidFill>
                  <a:srgbClr val="00009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5" name="TextBox 104">
                <a:extLst>
                  <a:ext uri="{FF2B5EF4-FFF2-40B4-BE49-F238E27FC236}">
                    <a16:creationId xmlns:a16="http://schemas.microsoft.com/office/drawing/2014/main" id="{DF330B63-F879-CC4D-A36C-47A2548CB411}"/>
                  </a:ext>
                </a:extLst>
              </p:cNvPr>
              <p:cNvSpPr txBox="1"/>
              <p:nvPr/>
            </p:nvSpPr>
            <p:spPr>
              <a:xfrm>
                <a:off x="7031063" y="1728412"/>
                <a:ext cx="305943" cy="369332"/>
              </a:xfrm>
              <a:prstGeom prst="rect">
                <a:avLst/>
              </a:prstGeom>
              <a:noFill/>
            </p:spPr>
            <p:txBody>
              <a:bodyPr wrap="none" rtlCol="0">
                <a:spAutoFit/>
              </a:bodyPr>
              <a:lstStyle/>
              <a:p>
                <a:r>
                  <a:rPr lang="en-US" dirty="0"/>
                  <a:t>b</a:t>
                </a:r>
              </a:p>
            </p:txBody>
          </p:sp>
        </p:grpSp>
        <p:sp>
          <p:nvSpPr>
            <p:cNvPr id="106" name="TextBox 105">
              <a:extLst>
                <a:ext uri="{FF2B5EF4-FFF2-40B4-BE49-F238E27FC236}">
                  <a16:creationId xmlns:a16="http://schemas.microsoft.com/office/drawing/2014/main" id="{DEC19E2B-2077-CF4C-A373-903FBED2136B}"/>
                </a:ext>
              </a:extLst>
            </p:cNvPr>
            <p:cNvSpPr txBox="1"/>
            <p:nvPr/>
          </p:nvSpPr>
          <p:spPr>
            <a:xfrm>
              <a:off x="6016163" y="3554224"/>
              <a:ext cx="2986590" cy="307777"/>
            </a:xfrm>
            <a:prstGeom prst="rect">
              <a:avLst/>
            </a:prstGeom>
            <a:noFill/>
          </p:spPr>
          <p:txBody>
            <a:bodyPr wrap="none" rtlCol="0">
              <a:spAutoFit/>
            </a:bodyPr>
            <a:lstStyle/>
            <a:p>
              <a:r>
                <a:rPr lang="en-US" sz="1400" dirty="0"/>
                <a:t>AUTH_RESP (auth token,xres</a:t>
              </a:r>
              <a:r>
                <a:rPr lang="en-US" sz="1400" baseline="-25000" dirty="0"/>
                <a:t>HSS</a:t>
              </a:r>
              <a:r>
                <a:rPr lang="en-US" sz="1400" dirty="0"/>
                <a:t>,keys)</a:t>
              </a:r>
            </a:p>
          </p:txBody>
        </p:sp>
        <p:cxnSp>
          <p:nvCxnSpPr>
            <p:cNvPr id="107" name="Straight Arrow Connector 106">
              <a:extLst>
                <a:ext uri="{FF2B5EF4-FFF2-40B4-BE49-F238E27FC236}">
                  <a16:creationId xmlns:a16="http://schemas.microsoft.com/office/drawing/2014/main" id="{402FE67E-044D-1041-9BF9-4CEB75B81860}"/>
                </a:ext>
              </a:extLst>
            </p:cNvPr>
            <p:cNvCxnSpPr/>
            <p:nvPr/>
          </p:nvCxnSpPr>
          <p:spPr>
            <a:xfrm flipH="1">
              <a:off x="4038600" y="3536969"/>
              <a:ext cx="1648333" cy="0"/>
            </a:xfrm>
            <a:prstGeom prst="straightConnector1">
              <a:avLst/>
            </a:prstGeom>
            <a:ln w="50800">
              <a:solidFill>
                <a:srgbClr val="000090"/>
              </a:solidFill>
              <a:tailEnd type="triangle"/>
            </a:ln>
          </p:spPr>
          <p:style>
            <a:lnRef idx="2">
              <a:schemeClr val="accent1"/>
            </a:lnRef>
            <a:fillRef idx="0">
              <a:schemeClr val="accent1"/>
            </a:fillRef>
            <a:effectRef idx="1">
              <a:schemeClr val="accent1"/>
            </a:effectRef>
            <a:fontRef idx="minor">
              <a:schemeClr val="tx1"/>
            </a:fontRef>
          </p:style>
        </p:cxnSp>
        <p:cxnSp>
          <p:nvCxnSpPr>
            <p:cNvPr id="108" name="Straight Arrow Connector 107">
              <a:extLst>
                <a:ext uri="{FF2B5EF4-FFF2-40B4-BE49-F238E27FC236}">
                  <a16:creationId xmlns:a16="http://schemas.microsoft.com/office/drawing/2014/main" id="{B018B89E-6970-6140-BD4E-895D0B2A10D1}"/>
                </a:ext>
              </a:extLst>
            </p:cNvPr>
            <p:cNvCxnSpPr/>
            <p:nvPr/>
          </p:nvCxnSpPr>
          <p:spPr>
            <a:xfrm flipH="1">
              <a:off x="1887538" y="3587815"/>
              <a:ext cx="1965534" cy="0"/>
            </a:xfrm>
            <a:prstGeom prst="straightConnector1">
              <a:avLst/>
            </a:prstGeom>
            <a:ln w="50800">
              <a:solidFill>
                <a:srgbClr val="000090"/>
              </a:solidFill>
              <a:tailEnd type="triangle"/>
            </a:ln>
          </p:spPr>
          <p:style>
            <a:lnRef idx="2">
              <a:schemeClr val="accent1"/>
            </a:lnRef>
            <a:fillRef idx="0">
              <a:schemeClr val="accent1"/>
            </a:fillRef>
            <a:effectRef idx="1">
              <a:schemeClr val="accent1"/>
            </a:effectRef>
            <a:fontRef idx="minor">
              <a:schemeClr val="tx1"/>
            </a:fontRef>
          </p:style>
        </p:cxnSp>
        <p:sp>
          <p:nvSpPr>
            <p:cNvPr id="109" name="TextBox 108">
              <a:extLst>
                <a:ext uri="{FF2B5EF4-FFF2-40B4-BE49-F238E27FC236}">
                  <a16:creationId xmlns:a16="http://schemas.microsoft.com/office/drawing/2014/main" id="{CCC085CA-0724-3F42-97E0-A9C7C6EDFA46}"/>
                </a:ext>
              </a:extLst>
            </p:cNvPr>
            <p:cNvSpPr txBox="1"/>
            <p:nvPr/>
          </p:nvSpPr>
          <p:spPr>
            <a:xfrm>
              <a:off x="3902614" y="3204530"/>
              <a:ext cx="1521633" cy="307777"/>
            </a:xfrm>
            <a:prstGeom prst="rect">
              <a:avLst/>
            </a:prstGeom>
            <a:noFill/>
          </p:spPr>
          <p:txBody>
            <a:bodyPr wrap="none" rtlCol="0">
              <a:spAutoFit/>
            </a:bodyPr>
            <a:lstStyle/>
            <a:p>
              <a:r>
                <a:rPr lang="en-US" sz="1400" dirty="0"/>
                <a:t>            auth token</a:t>
              </a:r>
            </a:p>
          </p:txBody>
        </p:sp>
        <p:sp>
          <p:nvSpPr>
            <p:cNvPr id="162" name="TextBox 161">
              <a:extLst>
                <a:ext uri="{FF2B5EF4-FFF2-40B4-BE49-F238E27FC236}">
                  <a16:creationId xmlns:a16="http://schemas.microsoft.com/office/drawing/2014/main" id="{1C84D2A8-6B2D-BA4B-B892-447774E0A9D1}"/>
                </a:ext>
              </a:extLst>
            </p:cNvPr>
            <p:cNvSpPr txBox="1"/>
            <p:nvPr/>
          </p:nvSpPr>
          <p:spPr>
            <a:xfrm>
              <a:off x="1899298" y="3260751"/>
              <a:ext cx="1481044" cy="307777"/>
            </a:xfrm>
            <a:prstGeom prst="rect">
              <a:avLst/>
            </a:prstGeom>
            <a:noFill/>
          </p:spPr>
          <p:txBody>
            <a:bodyPr wrap="none" rtlCol="0">
              <a:spAutoFit/>
            </a:bodyPr>
            <a:lstStyle/>
            <a:p>
              <a:r>
                <a:rPr lang="en-US" sz="1400" dirty="0"/>
                <a:t>           auth token</a:t>
              </a:r>
            </a:p>
          </p:txBody>
        </p:sp>
      </p:grpSp>
      <p:cxnSp>
        <p:nvCxnSpPr>
          <p:cNvPr id="164" name="Straight Arrow Connector 163">
            <a:extLst>
              <a:ext uri="{FF2B5EF4-FFF2-40B4-BE49-F238E27FC236}">
                <a16:creationId xmlns:a16="http://schemas.microsoft.com/office/drawing/2014/main" id="{CB9C8B86-9FC8-3A43-BB15-BAA0F529CF91}"/>
              </a:ext>
            </a:extLst>
          </p:cNvPr>
          <p:cNvCxnSpPr/>
          <p:nvPr/>
        </p:nvCxnSpPr>
        <p:spPr>
          <a:xfrm>
            <a:off x="1887538" y="3037340"/>
            <a:ext cx="1965533" cy="0"/>
          </a:xfrm>
          <a:prstGeom prst="straightConnector1">
            <a:avLst/>
          </a:prstGeom>
          <a:ln w="50800">
            <a:solidFill>
              <a:srgbClr val="000090"/>
            </a:solidFill>
            <a:tailEnd type="triangle"/>
          </a:ln>
        </p:spPr>
        <p:style>
          <a:lnRef idx="2">
            <a:schemeClr val="accent1"/>
          </a:lnRef>
          <a:fillRef idx="0">
            <a:schemeClr val="accent1"/>
          </a:fillRef>
          <a:effectRef idx="1">
            <a:schemeClr val="accent1"/>
          </a:effectRef>
          <a:fontRef idx="minor">
            <a:schemeClr val="tx1"/>
          </a:fontRef>
        </p:style>
      </p:cxnSp>
      <p:cxnSp>
        <p:nvCxnSpPr>
          <p:cNvPr id="170" name="Straight Arrow Connector 169">
            <a:extLst>
              <a:ext uri="{FF2B5EF4-FFF2-40B4-BE49-F238E27FC236}">
                <a16:creationId xmlns:a16="http://schemas.microsoft.com/office/drawing/2014/main" id="{ECD22C9F-ABF8-AB4C-952E-2303E6F383E8}"/>
              </a:ext>
            </a:extLst>
          </p:cNvPr>
          <p:cNvCxnSpPr/>
          <p:nvPr/>
        </p:nvCxnSpPr>
        <p:spPr>
          <a:xfrm>
            <a:off x="4038600" y="3068672"/>
            <a:ext cx="1648333" cy="0"/>
          </a:xfrm>
          <a:prstGeom prst="straightConnector1">
            <a:avLst/>
          </a:prstGeom>
          <a:ln w="50800">
            <a:solidFill>
              <a:srgbClr val="000090"/>
            </a:solidFill>
            <a:tailEnd type="triangle"/>
          </a:ln>
        </p:spPr>
        <p:style>
          <a:lnRef idx="2">
            <a:schemeClr val="accent1"/>
          </a:lnRef>
          <a:fillRef idx="0">
            <a:schemeClr val="accent1"/>
          </a:fillRef>
          <a:effectRef idx="1">
            <a:schemeClr val="accent1"/>
          </a:effectRef>
          <a:fontRef idx="minor">
            <a:schemeClr val="tx1"/>
          </a:fontRef>
        </p:style>
      </p:cxnSp>
      <p:cxnSp>
        <p:nvCxnSpPr>
          <p:cNvPr id="171" name="Straight Arrow Connector 170">
            <a:extLst>
              <a:ext uri="{FF2B5EF4-FFF2-40B4-BE49-F238E27FC236}">
                <a16:creationId xmlns:a16="http://schemas.microsoft.com/office/drawing/2014/main" id="{DCC43E1C-2232-9645-981A-0A38A91FBF6A}"/>
              </a:ext>
            </a:extLst>
          </p:cNvPr>
          <p:cNvCxnSpPr>
            <a:cxnSpLocks/>
          </p:cNvCxnSpPr>
          <p:nvPr/>
        </p:nvCxnSpPr>
        <p:spPr>
          <a:xfrm>
            <a:off x="5919866" y="3134513"/>
            <a:ext cx="2985595" cy="0"/>
          </a:xfrm>
          <a:prstGeom prst="straightConnector1">
            <a:avLst/>
          </a:prstGeom>
          <a:ln w="50800">
            <a:solidFill>
              <a:srgbClr val="000090"/>
            </a:solidFill>
            <a:tailEnd type="triangle"/>
          </a:ln>
        </p:spPr>
        <p:style>
          <a:lnRef idx="2">
            <a:schemeClr val="accent1"/>
          </a:lnRef>
          <a:fillRef idx="0">
            <a:schemeClr val="accent1"/>
          </a:fillRef>
          <a:effectRef idx="1">
            <a:schemeClr val="accent1"/>
          </a:effectRef>
          <a:fontRef idx="minor">
            <a:schemeClr val="tx1"/>
          </a:fontRef>
        </p:style>
      </p:cxnSp>
      <p:grpSp>
        <p:nvGrpSpPr>
          <p:cNvPr id="175" name="Group 174">
            <a:extLst>
              <a:ext uri="{FF2B5EF4-FFF2-40B4-BE49-F238E27FC236}">
                <a16:creationId xmlns:a16="http://schemas.microsoft.com/office/drawing/2014/main" id="{292CD9E2-6543-D54A-9AD1-250C0050D1CE}"/>
              </a:ext>
            </a:extLst>
          </p:cNvPr>
          <p:cNvGrpSpPr/>
          <p:nvPr/>
        </p:nvGrpSpPr>
        <p:grpSpPr>
          <a:xfrm>
            <a:off x="7139101" y="2926333"/>
            <a:ext cx="305943" cy="369332"/>
            <a:chOff x="7031063" y="1728412"/>
            <a:chExt cx="305943" cy="369332"/>
          </a:xfrm>
        </p:grpSpPr>
        <p:sp>
          <p:nvSpPr>
            <p:cNvPr id="176" name="Oval 175">
              <a:extLst>
                <a:ext uri="{FF2B5EF4-FFF2-40B4-BE49-F238E27FC236}">
                  <a16:creationId xmlns:a16="http://schemas.microsoft.com/office/drawing/2014/main" id="{68A2B9F4-7A8B-4D4F-ACB9-F53FAEAFC3CC}"/>
                </a:ext>
              </a:extLst>
            </p:cNvPr>
            <p:cNvSpPr/>
            <p:nvPr/>
          </p:nvSpPr>
          <p:spPr>
            <a:xfrm>
              <a:off x="7039416" y="1803954"/>
              <a:ext cx="282799" cy="282799"/>
            </a:xfrm>
            <a:prstGeom prst="ellipse">
              <a:avLst/>
            </a:prstGeom>
            <a:solidFill>
              <a:schemeClr val="bg1"/>
            </a:solidFill>
            <a:ln w="25400">
              <a:solidFill>
                <a:srgbClr val="00009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7" name="TextBox 176">
              <a:extLst>
                <a:ext uri="{FF2B5EF4-FFF2-40B4-BE49-F238E27FC236}">
                  <a16:creationId xmlns:a16="http://schemas.microsoft.com/office/drawing/2014/main" id="{1C2573F8-9444-C24A-8D7C-A5693EE1A2C0}"/>
                </a:ext>
              </a:extLst>
            </p:cNvPr>
            <p:cNvSpPr txBox="1"/>
            <p:nvPr/>
          </p:nvSpPr>
          <p:spPr>
            <a:xfrm>
              <a:off x="7031063" y="1728412"/>
              <a:ext cx="305943" cy="369332"/>
            </a:xfrm>
            <a:prstGeom prst="rect">
              <a:avLst/>
            </a:prstGeom>
            <a:noFill/>
          </p:spPr>
          <p:txBody>
            <a:bodyPr wrap="none" rtlCol="0">
              <a:spAutoFit/>
            </a:bodyPr>
            <a:lstStyle/>
            <a:p>
              <a:r>
                <a:rPr lang="en-US" dirty="0"/>
                <a:t>a</a:t>
              </a:r>
            </a:p>
          </p:txBody>
        </p:sp>
      </p:grpSp>
      <p:sp>
        <p:nvSpPr>
          <p:cNvPr id="178" name="TextBox 177">
            <a:extLst>
              <a:ext uri="{FF2B5EF4-FFF2-40B4-BE49-F238E27FC236}">
                <a16:creationId xmlns:a16="http://schemas.microsoft.com/office/drawing/2014/main" id="{DB739DC4-56AF-644A-A5E4-0CF8694996B9}"/>
              </a:ext>
            </a:extLst>
          </p:cNvPr>
          <p:cNvSpPr txBox="1"/>
          <p:nvPr/>
        </p:nvSpPr>
        <p:spPr>
          <a:xfrm>
            <a:off x="2465463" y="2736842"/>
            <a:ext cx="640783" cy="307777"/>
          </a:xfrm>
          <a:prstGeom prst="rect">
            <a:avLst/>
          </a:prstGeom>
          <a:noFill/>
        </p:spPr>
        <p:txBody>
          <a:bodyPr wrap="none" rtlCol="0">
            <a:spAutoFit/>
          </a:bodyPr>
          <a:lstStyle/>
          <a:p>
            <a:r>
              <a:rPr lang="en-US" sz="1400" dirty="0"/>
              <a:t>attach</a:t>
            </a:r>
          </a:p>
        </p:txBody>
      </p:sp>
      <p:sp>
        <p:nvSpPr>
          <p:cNvPr id="179" name="TextBox 178">
            <a:extLst>
              <a:ext uri="{FF2B5EF4-FFF2-40B4-BE49-F238E27FC236}">
                <a16:creationId xmlns:a16="http://schemas.microsoft.com/office/drawing/2014/main" id="{97914EBF-11C0-4A46-BB6A-071A6299EB85}"/>
              </a:ext>
            </a:extLst>
          </p:cNvPr>
          <p:cNvSpPr txBox="1"/>
          <p:nvPr/>
        </p:nvSpPr>
        <p:spPr>
          <a:xfrm>
            <a:off x="4562472" y="2753114"/>
            <a:ext cx="640783" cy="307777"/>
          </a:xfrm>
          <a:prstGeom prst="rect">
            <a:avLst/>
          </a:prstGeom>
          <a:noFill/>
        </p:spPr>
        <p:txBody>
          <a:bodyPr wrap="none" rtlCol="0">
            <a:spAutoFit/>
          </a:bodyPr>
          <a:lstStyle/>
          <a:p>
            <a:r>
              <a:rPr lang="en-US" sz="1400" dirty="0"/>
              <a:t>attach</a:t>
            </a:r>
          </a:p>
        </p:txBody>
      </p:sp>
      <p:sp>
        <p:nvSpPr>
          <p:cNvPr id="180" name="TextBox 179">
            <a:extLst>
              <a:ext uri="{FF2B5EF4-FFF2-40B4-BE49-F238E27FC236}">
                <a16:creationId xmlns:a16="http://schemas.microsoft.com/office/drawing/2014/main" id="{9356AC14-5E8C-AF4C-9451-2167E8BC45FA}"/>
              </a:ext>
            </a:extLst>
          </p:cNvPr>
          <p:cNvSpPr txBox="1"/>
          <p:nvPr/>
        </p:nvSpPr>
        <p:spPr>
          <a:xfrm>
            <a:off x="6241127" y="2738790"/>
            <a:ext cx="2103110" cy="307777"/>
          </a:xfrm>
          <a:prstGeom prst="rect">
            <a:avLst/>
          </a:prstGeom>
          <a:noFill/>
        </p:spPr>
        <p:txBody>
          <a:bodyPr wrap="none" rtlCol="0">
            <a:spAutoFit/>
          </a:bodyPr>
          <a:lstStyle/>
          <a:p>
            <a:r>
              <a:rPr lang="en-US" sz="1400" dirty="0"/>
              <a:t>AUTH_REQ (IMSI, VN info)</a:t>
            </a:r>
          </a:p>
        </p:txBody>
      </p:sp>
      <p:cxnSp>
        <p:nvCxnSpPr>
          <p:cNvPr id="181" name="Straight Connector 180">
            <a:extLst>
              <a:ext uri="{FF2B5EF4-FFF2-40B4-BE49-F238E27FC236}">
                <a16:creationId xmlns:a16="http://schemas.microsoft.com/office/drawing/2014/main" id="{E5E40081-96E6-1745-AAC4-5F3148A259E9}"/>
              </a:ext>
            </a:extLst>
          </p:cNvPr>
          <p:cNvCxnSpPr>
            <a:cxnSpLocks/>
          </p:cNvCxnSpPr>
          <p:nvPr/>
        </p:nvCxnSpPr>
        <p:spPr>
          <a:xfrm>
            <a:off x="1781522" y="2738790"/>
            <a:ext cx="0" cy="1414110"/>
          </a:xfrm>
          <a:prstGeom prst="line">
            <a:avLst/>
          </a:prstGeom>
          <a:ln>
            <a:solidFill>
              <a:schemeClr val="tx1">
                <a:lumMod val="50000"/>
                <a:lumOff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82" name="Straight Connector 181">
            <a:extLst>
              <a:ext uri="{FF2B5EF4-FFF2-40B4-BE49-F238E27FC236}">
                <a16:creationId xmlns:a16="http://schemas.microsoft.com/office/drawing/2014/main" id="{159ABA0F-2A03-564A-948B-667D9F4325D9}"/>
              </a:ext>
            </a:extLst>
          </p:cNvPr>
          <p:cNvCxnSpPr>
            <a:cxnSpLocks/>
          </p:cNvCxnSpPr>
          <p:nvPr/>
        </p:nvCxnSpPr>
        <p:spPr>
          <a:xfrm>
            <a:off x="3955634" y="2753114"/>
            <a:ext cx="0" cy="1399786"/>
          </a:xfrm>
          <a:prstGeom prst="line">
            <a:avLst/>
          </a:prstGeom>
          <a:ln>
            <a:solidFill>
              <a:schemeClr val="tx1">
                <a:lumMod val="50000"/>
                <a:lumOff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83" name="Straight Connector 182">
            <a:extLst>
              <a:ext uri="{FF2B5EF4-FFF2-40B4-BE49-F238E27FC236}">
                <a16:creationId xmlns:a16="http://schemas.microsoft.com/office/drawing/2014/main" id="{637F8F2F-4E0C-C547-BE87-B002E37FA64B}"/>
              </a:ext>
            </a:extLst>
          </p:cNvPr>
          <p:cNvCxnSpPr>
            <a:cxnSpLocks/>
          </p:cNvCxnSpPr>
          <p:nvPr/>
        </p:nvCxnSpPr>
        <p:spPr>
          <a:xfrm>
            <a:off x="5797483" y="2767438"/>
            <a:ext cx="0" cy="1385462"/>
          </a:xfrm>
          <a:prstGeom prst="line">
            <a:avLst/>
          </a:prstGeom>
          <a:ln>
            <a:solidFill>
              <a:schemeClr val="tx1">
                <a:lumMod val="50000"/>
                <a:lumOff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84" name="Straight Connector 183">
            <a:extLst>
              <a:ext uri="{FF2B5EF4-FFF2-40B4-BE49-F238E27FC236}">
                <a16:creationId xmlns:a16="http://schemas.microsoft.com/office/drawing/2014/main" id="{1C7E0182-D7F0-D647-B822-8CEC05A37885}"/>
              </a:ext>
            </a:extLst>
          </p:cNvPr>
          <p:cNvCxnSpPr>
            <a:cxnSpLocks/>
            <a:endCxn id="106" idx="3"/>
          </p:cNvCxnSpPr>
          <p:nvPr/>
        </p:nvCxnSpPr>
        <p:spPr>
          <a:xfrm>
            <a:off x="8989635" y="2781762"/>
            <a:ext cx="13118" cy="926351"/>
          </a:xfrm>
          <a:prstGeom prst="line">
            <a:avLst/>
          </a:prstGeom>
          <a:ln>
            <a:solidFill>
              <a:schemeClr val="tx1">
                <a:lumMod val="50000"/>
                <a:lumOff val="50000"/>
              </a:schemeClr>
            </a:solidFill>
            <a:prstDash val="dash"/>
          </a:ln>
        </p:spPr>
        <p:style>
          <a:lnRef idx="2">
            <a:schemeClr val="accent1"/>
          </a:lnRef>
          <a:fillRef idx="0">
            <a:schemeClr val="accent1"/>
          </a:fillRef>
          <a:effectRef idx="1">
            <a:schemeClr val="accent1"/>
          </a:effectRef>
          <a:fontRef idx="minor">
            <a:schemeClr val="tx1"/>
          </a:fontRef>
        </p:style>
      </p:cxnSp>
      <p:grpSp>
        <p:nvGrpSpPr>
          <p:cNvPr id="185" name="Group 184">
            <a:extLst>
              <a:ext uri="{FF2B5EF4-FFF2-40B4-BE49-F238E27FC236}">
                <a16:creationId xmlns:a16="http://schemas.microsoft.com/office/drawing/2014/main" id="{DEA18A43-1054-A443-88F8-FB39173ED372}"/>
              </a:ext>
            </a:extLst>
          </p:cNvPr>
          <p:cNvGrpSpPr/>
          <p:nvPr/>
        </p:nvGrpSpPr>
        <p:grpSpPr>
          <a:xfrm>
            <a:off x="783189" y="1394177"/>
            <a:ext cx="9713306" cy="1468172"/>
            <a:chOff x="783189" y="1473689"/>
            <a:chExt cx="9713306" cy="1468172"/>
          </a:xfrm>
        </p:grpSpPr>
        <p:sp>
          <p:nvSpPr>
            <p:cNvPr id="186" name="Hexagon 185">
              <a:extLst>
                <a:ext uri="{FF2B5EF4-FFF2-40B4-BE49-F238E27FC236}">
                  <a16:creationId xmlns:a16="http://schemas.microsoft.com/office/drawing/2014/main" id="{8DBEAEF7-4C5C-D447-AB1D-11A093287EEF}"/>
                </a:ext>
              </a:extLst>
            </p:cNvPr>
            <p:cNvSpPr/>
            <p:nvPr/>
          </p:nvSpPr>
          <p:spPr>
            <a:xfrm>
              <a:off x="3331269" y="1537253"/>
              <a:ext cx="1442882" cy="1232452"/>
            </a:xfrm>
            <a:prstGeom prst="hexagon">
              <a:avLst/>
            </a:prstGeom>
            <a:solidFill>
              <a:srgbClr val="9AE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7" name="TextBox 186">
              <a:extLst>
                <a:ext uri="{FF2B5EF4-FFF2-40B4-BE49-F238E27FC236}">
                  <a16:creationId xmlns:a16="http://schemas.microsoft.com/office/drawing/2014/main" id="{9E371663-95EB-E647-8EE8-05BADA1FF1AB}"/>
                </a:ext>
              </a:extLst>
            </p:cNvPr>
            <p:cNvSpPr txBox="1"/>
            <p:nvPr/>
          </p:nvSpPr>
          <p:spPr>
            <a:xfrm>
              <a:off x="3304533" y="2516742"/>
              <a:ext cx="1574150" cy="294248"/>
            </a:xfrm>
            <a:prstGeom prst="rect">
              <a:avLst/>
            </a:prstGeom>
            <a:noFill/>
          </p:spPr>
          <p:txBody>
            <a:bodyPr wrap="none" rtlCol="0">
              <a:spAutoFit/>
            </a:bodyPr>
            <a:lstStyle/>
            <a:p>
              <a:pPr algn="r">
                <a:lnSpc>
                  <a:spcPct val="80000"/>
                </a:lnSpc>
              </a:pPr>
              <a:r>
                <a:rPr lang="en-US" sz="1600" dirty="0">
                  <a:solidFill>
                    <a:prstClr val="black"/>
                  </a:solidFill>
                  <a:latin typeface="Calibri"/>
                </a:rPr>
                <a:t>Base station (BS)</a:t>
              </a:r>
              <a:endParaRPr lang="en-US" sz="1200" b="1" dirty="0">
                <a:solidFill>
                  <a:prstClr val="black"/>
                </a:solidFill>
                <a:latin typeface="Calibri"/>
              </a:endParaRPr>
            </a:p>
          </p:txBody>
        </p:sp>
        <p:sp>
          <p:nvSpPr>
            <p:cNvPr id="188" name="Right Arrow 187">
              <a:extLst>
                <a:ext uri="{FF2B5EF4-FFF2-40B4-BE49-F238E27FC236}">
                  <a16:creationId xmlns:a16="http://schemas.microsoft.com/office/drawing/2014/main" id="{61D23690-4BBA-4F4D-A564-6275AA4F6AD9}"/>
                </a:ext>
              </a:extLst>
            </p:cNvPr>
            <p:cNvSpPr/>
            <p:nvPr/>
          </p:nvSpPr>
          <p:spPr>
            <a:xfrm>
              <a:off x="1686888" y="2059936"/>
              <a:ext cx="1215337" cy="342800"/>
            </a:xfrm>
            <a:prstGeom prst="rightArrow">
              <a:avLst/>
            </a:prstGeom>
            <a:gradFill flip="none" rotWithShape="1">
              <a:gsLst>
                <a:gs pos="0">
                  <a:schemeClr val="bg1"/>
                </a:gs>
                <a:gs pos="100000">
                  <a:srgbClr val="0000A8"/>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9" name="Line 55">
              <a:extLst>
                <a:ext uri="{FF2B5EF4-FFF2-40B4-BE49-F238E27FC236}">
                  <a16:creationId xmlns:a16="http://schemas.microsoft.com/office/drawing/2014/main" id="{87A7F167-4622-7346-BC7E-AA2F66EACFF8}"/>
                </a:ext>
              </a:extLst>
            </p:cNvPr>
            <p:cNvSpPr>
              <a:spLocks noChangeShapeType="1"/>
            </p:cNvSpPr>
            <p:nvPr/>
          </p:nvSpPr>
          <p:spPr bwMode="auto">
            <a:xfrm>
              <a:off x="5635004" y="2209458"/>
              <a:ext cx="3151187"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97" name="Freeform 27">
              <a:extLst>
                <a:ext uri="{FF2B5EF4-FFF2-40B4-BE49-F238E27FC236}">
                  <a16:creationId xmlns:a16="http://schemas.microsoft.com/office/drawing/2014/main" id="{530C61E8-43F2-4245-8C62-B7671CEAA3DA}"/>
                </a:ext>
              </a:extLst>
            </p:cNvPr>
            <p:cNvSpPr>
              <a:spLocks/>
            </p:cNvSpPr>
            <p:nvPr/>
          </p:nvSpPr>
          <p:spPr bwMode="auto">
            <a:xfrm>
              <a:off x="4837045" y="1600323"/>
              <a:ext cx="2178110" cy="1341538"/>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9AE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98" name="Text Box 28">
              <a:extLst>
                <a:ext uri="{FF2B5EF4-FFF2-40B4-BE49-F238E27FC236}">
                  <a16:creationId xmlns:a16="http://schemas.microsoft.com/office/drawing/2014/main" id="{4CDF48DD-E16E-014F-97B7-B71AD6B703D5}"/>
                </a:ext>
              </a:extLst>
            </p:cNvPr>
            <p:cNvSpPr txBox="1">
              <a:spLocks noChangeArrowheads="1"/>
            </p:cNvSpPr>
            <p:nvPr/>
          </p:nvSpPr>
          <p:spPr bwMode="auto">
            <a:xfrm>
              <a:off x="5408232" y="2408616"/>
              <a:ext cx="1495987" cy="33840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mn-lt"/>
                  <a:cs typeface="Arial" charset="0"/>
                </a:rPr>
                <a:t>Visited network</a:t>
              </a:r>
            </a:p>
          </p:txBody>
        </p:sp>
        <p:sp>
          <p:nvSpPr>
            <p:cNvPr id="199" name="Text Box 60">
              <a:extLst>
                <a:ext uri="{FF2B5EF4-FFF2-40B4-BE49-F238E27FC236}">
                  <a16:creationId xmlns:a16="http://schemas.microsoft.com/office/drawing/2014/main" id="{59CBDBDD-1809-3B40-9963-FE1FB6EBEA36}"/>
                </a:ext>
              </a:extLst>
            </p:cNvPr>
            <p:cNvSpPr txBox="1">
              <a:spLocks noChangeArrowheads="1"/>
            </p:cNvSpPr>
            <p:nvPr/>
          </p:nvSpPr>
          <p:spPr bwMode="auto">
            <a:xfrm>
              <a:off x="783189" y="1752986"/>
              <a:ext cx="1620837"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1" hangingPunct="1"/>
              <a:r>
                <a:rPr lang="en-US" dirty="0">
                  <a:solidFill>
                    <a:srgbClr val="C00000"/>
                  </a:solidFill>
                  <a:latin typeface="Calibri" panose="020F0502020204030204" pitchFamily="34" charset="0"/>
                  <a:cs typeface="Calibri" panose="020F0502020204030204" pitchFamily="34" charset="0"/>
                </a:rPr>
                <a:t>mobile</a:t>
              </a:r>
              <a:endParaRPr lang="en-US" sz="1600" dirty="0">
                <a:solidFill>
                  <a:srgbClr val="C00000"/>
                </a:solidFill>
                <a:latin typeface="Calibri" panose="020F0502020204030204" pitchFamily="34" charset="0"/>
                <a:cs typeface="Calibri" panose="020F0502020204030204" pitchFamily="34" charset="0"/>
              </a:endParaRPr>
            </a:p>
          </p:txBody>
        </p:sp>
        <p:grpSp>
          <p:nvGrpSpPr>
            <p:cNvPr id="200" name="Group 652">
              <a:extLst>
                <a:ext uri="{FF2B5EF4-FFF2-40B4-BE49-F238E27FC236}">
                  <a16:creationId xmlns:a16="http://schemas.microsoft.com/office/drawing/2014/main" id="{AE383968-5D9D-FA4B-9E7F-A298226635B0}"/>
                </a:ext>
              </a:extLst>
            </p:cNvPr>
            <p:cNvGrpSpPr>
              <a:grpSpLocks/>
            </p:cNvGrpSpPr>
            <p:nvPr/>
          </p:nvGrpSpPr>
          <p:grpSpPr bwMode="auto">
            <a:xfrm>
              <a:off x="1272209" y="1537253"/>
              <a:ext cx="1060718" cy="1101004"/>
              <a:chOff x="2751" y="1851"/>
              <a:chExt cx="462" cy="478"/>
            </a:xfrm>
          </p:grpSpPr>
          <p:pic>
            <p:nvPicPr>
              <p:cNvPr id="270" name="Picture 653" descr="iphone_stylized_small">
                <a:extLst>
                  <a:ext uri="{FF2B5EF4-FFF2-40B4-BE49-F238E27FC236}">
                    <a16:creationId xmlns:a16="http://schemas.microsoft.com/office/drawing/2014/main" id="{8F840BAA-30FF-8B4C-8323-06B9ED11493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1" name="Picture 654" descr="antenna_radiation_stylized">
                <a:extLst>
                  <a:ext uri="{FF2B5EF4-FFF2-40B4-BE49-F238E27FC236}">
                    <a16:creationId xmlns:a16="http://schemas.microsoft.com/office/drawing/2014/main" id="{84AEF364-B907-7540-965A-0AA860BB2D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01" name="TextBox 200">
              <a:extLst>
                <a:ext uri="{FF2B5EF4-FFF2-40B4-BE49-F238E27FC236}">
                  <a16:creationId xmlns:a16="http://schemas.microsoft.com/office/drawing/2014/main" id="{3E2BA513-17BF-524E-AD52-CF0E3A3D4E23}"/>
                </a:ext>
              </a:extLst>
            </p:cNvPr>
            <p:cNvSpPr txBox="1"/>
            <p:nvPr/>
          </p:nvSpPr>
          <p:spPr>
            <a:xfrm>
              <a:off x="5654431" y="1615296"/>
              <a:ext cx="1806542" cy="722057"/>
            </a:xfrm>
            <a:prstGeom prst="rect">
              <a:avLst/>
            </a:prstGeom>
            <a:noFill/>
          </p:spPr>
          <p:txBody>
            <a:bodyPr wrap="square" rtlCol="0">
              <a:spAutoFit/>
            </a:bodyPr>
            <a:lstStyle/>
            <a:p>
              <a:pPr>
                <a:lnSpc>
                  <a:spcPct val="85000"/>
                </a:lnSpc>
              </a:pPr>
              <a:r>
                <a:rPr lang="en-US" sz="1600" dirty="0">
                  <a:solidFill>
                    <a:prstClr val="black"/>
                  </a:solidFill>
                  <a:latin typeface="Calibri"/>
                </a:rPr>
                <a:t>Mobility Management Entity (</a:t>
              </a:r>
              <a:r>
                <a:rPr lang="en-US" sz="1600" b="1" dirty="0">
                  <a:solidFill>
                    <a:prstClr val="black"/>
                  </a:solidFill>
                  <a:latin typeface="Calibri"/>
                </a:rPr>
                <a:t>MME</a:t>
              </a:r>
              <a:r>
                <a:rPr lang="en-US" sz="1600" dirty="0">
                  <a:solidFill>
                    <a:prstClr val="black"/>
                  </a:solidFill>
                  <a:latin typeface="Calibri"/>
                </a:rPr>
                <a:t>)</a:t>
              </a:r>
            </a:p>
          </p:txBody>
        </p:sp>
        <p:pic>
          <p:nvPicPr>
            <p:cNvPr id="202" name="Picture 201" descr="A screen shot of a computer&#10;&#10;Description automatically generated">
              <a:extLst>
                <a:ext uri="{FF2B5EF4-FFF2-40B4-BE49-F238E27FC236}">
                  <a16:creationId xmlns:a16="http://schemas.microsoft.com/office/drawing/2014/main" id="{4F9EE169-4ADE-284D-8AAD-D6D4B0091419}"/>
                </a:ext>
              </a:extLst>
            </p:cNvPr>
            <p:cNvPicPr>
              <a:picLocks noChangeAspect="1"/>
            </p:cNvPicPr>
            <p:nvPr/>
          </p:nvPicPr>
          <p:blipFill>
            <a:blip r:embed="rId5"/>
            <a:stretch>
              <a:fillRect/>
            </a:stretch>
          </p:blipFill>
          <p:spPr>
            <a:xfrm>
              <a:off x="5274364" y="1489054"/>
              <a:ext cx="476091" cy="888056"/>
            </a:xfrm>
            <a:prstGeom prst="rect">
              <a:avLst/>
            </a:prstGeom>
          </p:spPr>
        </p:pic>
        <p:sp>
          <p:nvSpPr>
            <p:cNvPr id="203" name="Freeform 27">
              <a:extLst>
                <a:ext uri="{FF2B5EF4-FFF2-40B4-BE49-F238E27FC236}">
                  <a16:creationId xmlns:a16="http://schemas.microsoft.com/office/drawing/2014/main" id="{397B704F-88E8-D44F-80DA-8F2FF10FAE50}"/>
                </a:ext>
              </a:extLst>
            </p:cNvPr>
            <p:cNvSpPr>
              <a:spLocks/>
            </p:cNvSpPr>
            <p:nvPr/>
          </p:nvSpPr>
          <p:spPr bwMode="auto">
            <a:xfrm flipH="1">
              <a:off x="8090453" y="1560567"/>
              <a:ext cx="2178110" cy="1341538"/>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9AE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204" name="Text Box 28">
              <a:extLst>
                <a:ext uri="{FF2B5EF4-FFF2-40B4-BE49-F238E27FC236}">
                  <a16:creationId xmlns:a16="http://schemas.microsoft.com/office/drawing/2014/main" id="{D934DB8C-A1B4-6B4B-AB36-0B66A82C166B}"/>
                </a:ext>
              </a:extLst>
            </p:cNvPr>
            <p:cNvSpPr txBox="1">
              <a:spLocks noChangeArrowheads="1"/>
            </p:cNvSpPr>
            <p:nvPr/>
          </p:nvSpPr>
          <p:spPr bwMode="auto">
            <a:xfrm>
              <a:off x="8276936" y="2375031"/>
              <a:ext cx="1431995"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mn-lt"/>
                  <a:cs typeface="Arial" charset="0"/>
                </a:rPr>
                <a:t>Home network</a:t>
              </a:r>
            </a:p>
          </p:txBody>
        </p:sp>
        <p:sp>
          <p:nvSpPr>
            <p:cNvPr id="205" name="TextBox 204">
              <a:extLst>
                <a:ext uri="{FF2B5EF4-FFF2-40B4-BE49-F238E27FC236}">
                  <a16:creationId xmlns:a16="http://schemas.microsoft.com/office/drawing/2014/main" id="{AEBF84AF-150D-3240-9154-90511C4E3243}"/>
                </a:ext>
              </a:extLst>
            </p:cNvPr>
            <p:cNvSpPr txBox="1"/>
            <p:nvPr/>
          </p:nvSpPr>
          <p:spPr>
            <a:xfrm>
              <a:off x="8814217" y="1473689"/>
              <a:ext cx="1682278" cy="512769"/>
            </a:xfrm>
            <a:prstGeom prst="rect">
              <a:avLst/>
            </a:prstGeom>
            <a:noFill/>
          </p:spPr>
          <p:txBody>
            <a:bodyPr wrap="square" rtlCol="0">
              <a:spAutoFit/>
            </a:bodyPr>
            <a:lstStyle/>
            <a:p>
              <a:pPr>
                <a:lnSpc>
                  <a:spcPct val="85000"/>
                </a:lnSpc>
              </a:pPr>
              <a:r>
                <a:rPr lang="en-US" sz="1600" dirty="0">
                  <a:solidFill>
                    <a:prstClr val="black"/>
                  </a:solidFill>
                  <a:latin typeface="Calibri"/>
                </a:rPr>
                <a:t>Home Subscriber Service (</a:t>
              </a:r>
              <a:r>
                <a:rPr lang="en-US" sz="1600" b="1" dirty="0">
                  <a:solidFill>
                    <a:prstClr val="black"/>
                  </a:solidFill>
                  <a:latin typeface="Calibri"/>
                </a:rPr>
                <a:t>HSS</a:t>
              </a:r>
              <a:r>
                <a:rPr lang="en-US" sz="1600" dirty="0">
                  <a:solidFill>
                    <a:prstClr val="black"/>
                  </a:solidFill>
                  <a:latin typeface="Calibri"/>
                </a:rPr>
                <a:t>)</a:t>
              </a:r>
            </a:p>
          </p:txBody>
        </p:sp>
        <p:pic>
          <p:nvPicPr>
            <p:cNvPr id="206" name="Picture 205" descr="A screen shot of a computer&#10;&#10;Description automatically generated">
              <a:extLst>
                <a:ext uri="{FF2B5EF4-FFF2-40B4-BE49-F238E27FC236}">
                  <a16:creationId xmlns:a16="http://schemas.microsoft.com/office/drawing/2014/main" id="{2CE0713A-DCCE-B641-8EC4-1069A32B1F59}"/>
                </a:ext>
              </a:extLst>
            </p:cNvPr>
            <p:cNvPicPr>
              <a:picLocks noChangeAspect="1"/>
            </p:cNvPicPr>
            <p:nvPr/>
          </p:nvPicPr>
          <p:blipFill>
            <a:blip r:embed="rId5"/>
            <a:stretch>
              <a:fillRect/>
            </a:stretch>
          </p:blipFill>
          <p:spPr>
            <a:xfrm>
              <a:off x="8461512" y="1508932"/>
              <a:ext cx="476091" cy="888056"/>
            </a:xfrm>
            <a:prstGeom prst="rect">
              <a:avLst/>
            </a:prstGeom>
          </p:spPr>
        </p:pic>
        <p:sp>
          <p:nvSpPr>
            <p:cNvPr id="207" name="Freeform 206">
              <a:extLst>
                <a:ext uri="{FF2B5EF4-FFF2-40B4-BE49-F238E27FC236}">
                  <a16:creationId xmlns:a16="http://schemas.microsoft.com/office/drawing/2014/main" id="{97B1D7E8-FF46-064D-97E7-4A19D7613CDE}"/>
                </a:ext>
              </a:extLst>
            </p:cNvPr>
            <p:cNvSpPr/>
            <p:nvPr/>
          </p:nvSpPr>
          <p:spPr>
            <a:xfrm>
              <a:off x="7103166" y="1915378"/>
              <a:ext cx="910996" cy="582658"/>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82604 w 1558990"/>
                <a:gd name="connsiteY0" fmla="*/ 534641 h 1810599"/>
                <a:gd name="connsiteX1" fmla="*/ 22252 w 1558990"/>
                <a:gd name="connsiteY1" fmla="*/ 940200 h 1810599"/>
                <a:gd name="connsiteX2" fmla="*/ 167457 w 1558990"/>
                <a:gd name="connsiteY2" fmla="*/ 1672556 h 1810599"/>
                <a:gd name="connsiteX3" fmla="*/ 1208772 w 1558990"/>
                <a:gd name="connsiteY3" fmla="*/ 1775650 h 1810599"/>
                <a:gd name="connsiteX4" fmla="*/ 1543003 w 1558990"/>
                <a:gd name="connsiteY4" fmla="*/ 1257671 h 1810599"/>
                <a:gd name="connsiteX5" fmla="*/ 1490762 w 1558990"/>
                <a:gd name="connsiteY5" fmla="*/ 672856 h 1810599"/>
                <a:gd name="connsiteX6" fmla="*/ 1359176 w 1558990"/>
                <a:gd name="connsiteY6" fmla="*/ 154877 h 1810599"/>
                <a:gd name="connsiteX7" fmla="*/ 861336 w 1558990"/>
                <a:gd name="connsiteY7" fmla="*/ 21205 h 1810599"/>
                <a:gd name="connsiteX8" fmla="*/ 382604 w 1558990"/>
                <a:gd name="connsiteY8" fmla="*/ 534641 h 1810599"/>
                <a:gd name="connsiteX0" fmla="*/ 393458 w 1593840"/>
                <a:gd name="connsiteY0" fmla="*/ 534641 h 1793264"/>
                <a:gd name="connsiteX1" fmla="*/ 33106 w 1593840"/>
                <a:gd name="connsiteY1" fmla="*/ 940200 h 1793264"/>
                <a:gd name="connsiteX2" fmla="*/ 178311 w 1593840"/>
                <a:gd name="connsiteY2" fmla="*/ 1672556 h 1793264"/>
                <a:gd name="connsiteX3" fmla="*/ 1464139 w 1593840"/>
                <a:gd name="connsiteY3" fmla="*/ 1752440 h 1793264"/>
                <a:gd name="connsiteX4" fmla="*/ 1553857 w 1593840"/>
                <a:gd name="connsiteY4" fmla="*/ 1257671 h 1793264"/>
                <a:gd name="connsiteX5" fmla="*/ 1501616 w 1593840"/>
                <a:gd name="connsiteY5" fmla="*/ 672856 h 1793264"/>
                <a:gd name="connsiteX6" fmla="*/ 1370030 w 1593840"/>
                <a:gd name="connsiteY6" fmla="*/ 154877 h 1793264"/>
                <a:gd name="connsiteX7" fmla="*/ 872190 w 1593840"/>
                <a:gd name="connsiteY7" fmla="*/ 21205 h 1793264"/>
                <a:gd name="connsiteX8" fmla="*/ 393458 w 1593840"/>
                <a:gd name="connsiteY8" fmla="*/ 534641 h 1793264"/>
                <a:gd name="connsiteX0" fmla="*/ 393458 w 1566550"/>
                <a:gd name="connsiteY0" fmla="*/ 534641 h 1840341"/>
                <a:gd name="connsiteX1" fmla="*/ 33106 w 1566550"/>
                <a:gd name="connsiteY1" fmla="*/ 940200 h 1840341"/>
                <a:gd name="connsiteX2" fmla="*/ 178311 w 1566550"/>
                <a:gd name="connsiteY2" fmla="*/ 1672556 h 1840341"/>
                <a:gd name="connsiteX3" fmla="*/ 1464139 w 1566550"/>
                <a:gd name="connsiteY3" fmla="*/ 1752440 h 1840341"/>
                <a:gd name="connsiteX4" fmla="*/ 1553857 w 1566550"/>
                <a:gd name="connsiteY4" fmla="*/ 1257671 h 1840341"/>
                <a:gd name="connsiteX5" fmla="*/ 1501616 w 1566550"/>
                <a:gd name="connsiteY5" fmla="*/ 672856 h 1840341"/>
                <a:gd name="connsiteX6" fmla="*/ 1370030 w 1566550"/>
                <a:gd name="connsiteY6" fmla="*/ 154877 h 1840341"/>
                <a:gd name="connsiteX7" fmla="*/ 872190 w 1566550"/>
                <a:gd name="connsiteY7" fmla="*/ 21205 h 1840341"/>
                <a:gd name="connsiteX8" fmla="*/ 393458 w 1566550"/>
                <a:gd name="connsiteY8" fmla="*/ 534641 h 1840341"/>
                <a:gd name="connsiteX0" fmla="*/ 393458 w 1555557"/>
                <a:gd name="connsiteY0" fmla="*/ 534641 h 1787187"/>
                <a:gd name="connsiteX1" fmla="*/ 33106 w 1555557"/>
                <a:gd name="connsiteY1" fmla="*/ 940200 h 1787187"/>
                <a:gd name="connsiteX2" fmla="*/ 178311 w 1555557"/>
                <a:gd name="connsiteY2" fmla="*/ 1672556 h 1787187"/>
                <a:gd name="connsiteX3" fmla="*/ 1464139 w 1555557"/>
                <a:gd name="connsiteY3" fmla="*/ 1752440 h 1787187"/>
                <a:gd name="connsiteX4" fmla="*/ 1553857 w 1555557"/>
                <a:gd name="connsiteY4" fmla="*/ 1257671 h 1787187"/>
                <a:gd name="connsiteX5" fmla="*/ 1501616 w 1555557"/>
                <a:gd name="connsiteY5" fmla="*/ 672856 h 1787187"/>
                <a:gd name="connsiteX6" fmla="*/ 1370030 w 1555557"/>
                <a:gd name="connsiteY6" fmla="*/ 154877 h 1787187"/>
                <a:gd name="connsiteX7" fmla="*/ 872190 w 1555557"/>
                <a:gd name="connsiteY7" fmla="*/ 21205 h 1787187"/>
                <a:gd name="connsiteX8" fmla="*/ 393458 w 1555557"/>
                <a:gd name="connsiteY8" fmla="*/ 534641 h 1787187"/>
                <a:gd name="connsiteX0" fmla="*/ 401126 w 1664928"/>
                <a:gd name="connsiteY0" fmla="*/ 534641 h 1783934"/>
                <a:gd name="connsiteX1" fmla="*/ 40774 w 1664928"/>
                <a:gd name="connsiteY1" fmla="*/ 940200 h 1783934"/>
                <a:gd name="connsiteX2" fmla="*/ 185979 w 1664928"/>
                <a:gd name="connsiteY2" fmla="*/ 1672556 h 1783934"/>
                <a:gd name="connsiteX3" fmla="*/ 1618513 w 1664928"/>
                <a:gd name="connsiteY3" fmla="*/ 1747798 h 1783934"/>
                <a:gd name="connsiteX4" fmla="*/ 1561525 w 1664928"/>
                <a:gd name="connsiteY4" fmla="*/ 1257671 h 1783934"/>
                <a:gd name="connsiteX5" fmla="*/ 1509284 w 1664928"/>
                <a:gd name="connsiteY5" fmla="*/ 672856 h 1783934"/>
                <a:gd name="connsiteX6" fmla="*/ 1377698 w 1664928"/>
                <a:gd name="connsiteY6" fmla="*/ 154877 h 1783934"/>
                <a:gd name="connsiteX7" fmla="*/ 879858 w 1664928"/>
                <a:gd name="connsiteY7" fmla="*/ 21205 h 1783934"/>
                <a:gd name="connsiteX8" fmla="*/ 401126 w 1664928"/>
                <a:gd name="connsiteY8" fmla="*/ 534641 h 1783934"/>
                <a:gd name="connsiteX0" fmla="*/ 408119 w 1718774"/>
                <a:gd name="connsiteY0" fmla="*/ 534641 h 1826522"/>
                <a:gd name="connsiteX1" fmla="*/ 47767 w 1718774"/>
                <a:gd name="connsiteY1" fmla="*/ 940200 h 1826522"/>
                <a:gd name="connsiteX2" fmla="*/ 179001 w 1718774"/>
                <a:gd name="connsiteY2" fmla="*/ 1742186 h 1826522"/>
                <a:gd name="connsiteX3" fmla="*/ 1625506 w 1718774"/>
                <a:gd name="connsiteY3" fmla="*/ 1747798 h 1826522"/>
                <a:gd name="connsiteX4" fmla="*/ 1568518 w 1718774"/>
                <a:gd name="connsiteY4" fmla="*/ 1257671 h 1826522"/>
                <a:gd name="connsiteX5" fmla="*/ 1516277 w 1718774"/>
                <a:gd name="connsiteY5" fmla="*/ 672856 h 1826522"/>
                <a:gd name="connsiteX6" fmla="*/ 1384691 w 1718774"/>
                <a:gd name="connsiteY6" fmla="*/ 154877 h 1826522"/>
                <a:gd name="connsiteX7" fmla="*/ 886851 w 1718774"/>
                <a:gd name="connsiteY7" fmla="*/ 21205 h 1826522"/>
                <a:gd name="connsiteX8" fmla="*/ 408119 w 1718774"/>
                <a:gd name="connsiteY8" fmla="*/ 534641 h 1826522"/>
                <a:gd name="connsiteX0" fmla="*/ 477759 w 1796623"/>
                <a:gd name="connsiteY0" fmla="*/ 534641 h 1818043"/>
                <a:gd name="connsiteX1" fmla="*/ 117407 w 1796623"/>
                <a:gd name="connsiteY1" fmla="*/ 940200 h 1818043"/>
                <a:gd name="connsiteX2" fmla="*/ 136864 w 1796623"/>
                <a:gd name="connsiteY2" fmla="*/ 1728260 h 1818043"/>
                <a:gd name="connsiteX3" fmla="*/ 1695146 w 1796623"/>
                <a:gd name="connsiteY3" fmla="*/ 1747798 h 1818043"/>
                <a:gd name="connsiteX4" fmla="*/ 1638158 w 1796623"/>
                <a:gd name="connsiteY4" fmla="*/ 1257671 h 1818043"/>
                <a:gd name="connsiteX5" fmla="*/ 1585917 w 1796623"/>
                <a:gd name="connsiteY5" fmla="*/ 672856 h 1818043"/>
                <a:gd name="connsiteX6" fmla="*/ 1454331 w 1796623"/>
                <a:gd name="connsiteY6" fmla="*/ 154877 h 1818043"/>
                <a:gd name="connsiteX7" fmla="*/ 956491 w 1796623"/>
                <a:gd name="connsiteY7" fmla="*/ 21205 h 1818043"/>
                <a:gd name="connsiteX8" fmla="*/ 477759 w 1796623"/>
                <a:gd name="connsiteY8" fmla="*/ 534641 h 1818043"/>
                <a:gd name="connsiteX0" fmla="*/ 396783 w 1688820"/>
                <a:gd name="connsiteY0" fmla="*/ 534641 h 1815615"/>
                <a:gd name="connsiteX1" fmla="*/ 36431 w 1688820"/>
                <a:gd name="connsiteY1" fmla="*/ 940200 h 1815615"/>
                <a:gd name="connsiteX2" fmla="*/ 55888 w 1688820"/>
                <a:gd name="connsiteY2" fmla="*/ 1728260 h 1815615"/>
                <a:gd name="connsiteX3" fmla="*/ 421834 w 1688820"/>
                <a:gd name="connsiteY3" fmla="*/ 1798118 h 1815615"/>
                <a:gd name="connsiteX4" fmla="*/ 1614170 w 1688820"/>
                <a:gd name="connsiteY4" fmla="*/ 1747798 h 1815615"/>
                <a:gd name="connsiteX5" fmla="*/ 1557182 w 1688820"/>
                <a:gd name="connsiteY5" fmla="*/ 1257671 h 1815615"/>
                <a:gd name="connsiteX6" fmla="*/ 1504941 w 1688820"/>
                <a:gd name="connsiteY6" fmla="*/ 672856 h 1815615"/>
                <a:gd name="connsiteX7" fmla="*/ 1373355 w 1688820"/>
                <a:gd name="connsiteY7" fmla="*/ 154877 h 1815615"/>
                <a:gd name="connsiteX8" fmla="*/ 875515 w 1688820"/>
                <a:gd name="connsiteY8" fmla="*/ 21205 h 1815615"/>
                <a:gd name="connsiteX9" fmla="*/ 396783 w 1688820"/>
                <a:gd name="connsiteY9" fmla="*/ 534641 h 1815615"/>
                <a:gd name="connsiteX0" fmla="*/ 394951 w 1689541"/>
                <a:gd name="connsiteY0" fmla="*/ 534641 h 1877271"/>
                <a:gd name="connsiteX1" fmla="*/ 34599 w 1689541"/>
                <a:gd name="connsiteY1" fmla="*/ 940200 h 1877271"/>
                <a:gd name="connsiteX2" fmla="*/ 54056 w 1689541"/>
                <a:gd name="connsiteY2" fmla="*/ 1728260 h 1877271"/>
                <a:gd name="connsiteX3" fmla="*/ 385071 w 1689541"/>
                <a:gd name="connsiteY3" fmla="*/ 1877032 h 1877271"/>
                <a:gd name="connsiteX4" fmla="*/ 1612338 w 1689541"/>
                <a:gd name="connsiteY4" fmla="*/ 1747798 h 1877271"/>
                <a:gd name="connsiteX5" fmla="*/ 1555350 w 1689541"/>
                <a:gd name="connsiteY5" fmla="*/ 1257671 h 1877271"/>
                <a:gd name="connsiteX6" fmla="*/ 1503109 w 1689541"/>
                <a:gd name="connsiteY6" fmla="*/ 672856 h 1877271"/>
                <a:gd name="connsiteX7" fmla="*/ 1371523 w 1689541"/>
                <a:gd name="connsiteY7" fmla="*/ 154877 h 1877271"/>
                <a:gd name="connsiteX8" fmla="*/ 873683 w 1689541"/>
                <a:gd name="connsiteY8" fmla="*/ 21205 h 1877271"/>
                <a:gd name="connsiteX9" fmla="*/ 394951 w 1689541"/>
                <a:gd name="connsiteY9" fmla="*/ 534641 h 1877271"/>
                <a:gd name="connsiteX0" fmla="*/ 394949 w 1689541"/>
                <a:gd name="connsiteY0" fmla="*/ 534641 h 1877032"/>
                <a:gd name="connsiteX1" fmla="*/ 34597 w 1689541"/>
                <a:gd name="connsiteY1" fmla="*/ 940200 h 1877032"/>
                <a:gd name="connsiteX2" fmla="*/ 54054 w 1689541"/>
                <a:gd name="connsiteY2" fmla="*/ 1728260 h 1877032"/>
                <a:gd name="connsiteX3" fmla="*/ 385069 w 1689541"/>
                <a:gd name="connsiteY3" fmla="*/ 1877032 h 1877032"/>
                <a:gd name="connsiteX4" fmla="*/ 1612336 w 1689541"/>
                <a:gd name="connsiteY4" fmla="*/ 1747798 h 1877032"/>
                <a:gd name="connsiteX5" fmla="*/ 1555348 w 1689541"/>
                <a:gd name="connsiteY5" fmla="*/ 1257671 h 1877032"/>
                <a:gd name="connsiteX6" fmla="*/ 1503107 w 1689541"/>
                <a:gd name="connsiteY6" fmla="*/ 672856 h 1877032"/>
                <a:gd name="connsiteX7" fmla="*/ 1371521 w 1689541"/>
                <a:gd name="connsiteY7" fmla="*/ 154877 h 1877032"/>
                <a:gd name="connsiteX8" fmla="*/ 873681 w 1689541"/>
                <a:gd name="connsiteY8" fmla="*/ 21205 h 1877032"/>
                <a:gd name="connsiteX9" fmla="*/ 394949 w 1689541"/>
                <a:gd name="connsiteY9" fmla="*/ 534641 h 1877032"/>
                <a:gd name="connsiteX0" fmla="*/ 394949 w 1683795"/>
                <a:gd name="connsiteY0" fmla="*/ 534641 h 1877032"/>
                <a:gd name="connsiteX1" fmla="*/ 34597 w 1683795"/>
                <a:gd name="connsiteY1" fmla="*/ 940200 h 1877032"/>
                <a:gd name="connsiteX2" fmla="*/ 54054 w 1683795"/>
                <a:gd name="connsiteY2" fmla="*/ 1728260 h 1877032"/>
                <a:gd name="connsiteX3" fmla="*/ 385069 w 1683795"/>
                <a:gd name="connsiteY3" fmla="*/ 1877032 h 1877032"/>
                <a:gd name="connsiteX4" fmla="*/ 1605349 w 1683795"/>
                <a:gd name="connsiteY4" fmla="*/ 1798860 h 1877032"/>
                <a:gd name="connsiteX5" fmla="*/ 1555348 w 1683795"/>
                <a:gd name="connsiteY5" fmla="*/ 1257671 h 1877032"/>
                <a:gd name="connsiteX6" fmla="*/ 1503107 w 1683795"/>
                <a:gd name="connsiteY6" fmla="*/ 672856 h 1877032"/>
                <a:gd name="connsiteX7" fmla="*/ 1371521 w 1683795"/>
                <a:gd name="connsiteY7" fmla="*/ 154877 h 1877032"/>
                <a:gd name="connsiteX8" fmla="*/ 873681 w 1683795"/>
                <a:gd name="connsiteY8" fmla="*/ 21205 h 1877032"/>
                <a:gd name="connsiteX9" fmla="*/ 394949 w 1683795"/>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671512"/>
                <a:gd name="connsiteY0" fmla="*/ 534641 h 1877032"/>
                <a:gd name="connsiteX1" fmla="*/ 34597 w 1671512"/>
                <a:gd name="connsiteY1" fmla="*/ 940200 h 1877032"/>
                <a:gd name="connsiteX2" fmla="*/ 54054 w 1671512"/>
                <a:gd name="connsiteY2" fmla="*/ 1728260 h 1877032"/>
                <a:gd name="connsiteX3" fmla="*/ 385069 w 1671512"/>
                <a:gd name="connsiteY3" fmla="*/ 1877032 h 1877032"/>
                <a:gd name="connsiteX4" fmla="*/ 1605349 w 1671512"/>
                <a:gd name="connsiteY4" fmla="*/ 1798860 h 1877032"/>
                <a:gd name="connsiteX5" fmla="*/ 1555348 w 1671512"/>
                <a:gd name="connsiteY5" fmla="*/ 1257671 h 1877032"/>
                <a:gd name="connsiteX6" fmla="*/ 1503107 w 1671512"/>
                <a:gd name="connsiteY6" fmla="*/ 672856 h 1877032"/>
                <a:gd name="connsiteX7" fmla="*/ 1371521 w 1671512"/>
                <a:gd name="connsiteY7" fmla="*/ 154877 h 1877032"/>
                <a:gd name="connsiteX8" fmla="*/ 873681 w 1671512"/>
                <a:gd name="connsiteY8" fmla="*/ 21205 h 1877032"/>
                <a:gd name="connsiteX9" fmla="*/ 394949 w 1671512"/>
                <a:gd name="connsiteY9" fmla="*/ 534641 h 1877032"/>
                <a:gd name="connsiteX0" fmla="*/ 394949 w 1677296"/>
                <a:gd name="connsiteY0" fmla="*/ 534641 h 1877032"/>
                <a:gd name="connsiteX1" fmla="*/ 34597 w 1677296"/>
                <a:gd name="connsiteY1" fmla="*/ 940200 h 1877032"/>
                <a:gd name="connsiteX2" fmla="*/ 54054 w 1677296"/>
                <a:gd name="connsiteY2" fmla="*/ 1728260 h 1877032"/>
                <a:gd name="connsiteX3" fmla="*/ 385069 w 1677296"/>
                <a:gd name="connsiteY3" fmla="*/ 1877032 h 1877032"/>
                <a:gd name="connsiteX4" fmla="*/ 1612334 w 1677296"/>
                <a:gd name="connsiteY4" fmla="*/ 1840637 h 1877032"/>
                <a:gd name="connsiteX5" fmla="*/ 1555348 w 1677296"/>
                <a:gd name="connsiteY5" fmla="*/ 1257671 h 1877032"/>
                <a:gd name="connsiteX6" fmla="*/ 1503107 w 1677296"/>
                <a:gd name="connsiteY6" fmla="*/ 672856 h 1877032"/>
                <a:gd name="connsiteX7" fmla="*/ 1371521 w 1677296"/>
                <a:gd name="connsiteY7" fmla="*/ 154877 h 1877032"/>
                <a:gd name="connsiteX8" fmla="*/ 873681 w 1677296"/>
                <a:gd name="connsiteY8" fmla="*/ 21205 h 1877032"/>
                <a:gd name="connsiteX9" fmla="*/ 394949 w 1677296"/>
                <a:gd name="connsiteY9" fmla="*/ 534641 h 1877032"/>
                <a:gd name="connsiteX0" fmla="*/ 394949 w 1677298"/>
                <a:gd name="connsiteY0" fmla="*/ 534641 h 1877032"/>
                <a:gd name="connsiteX1" fmla="*/ 34597 w 1677298"/>
                <a:gd name="connsiteY1" fmla="*/ 940200 h 1877032"/>
                <a:gd name="connsiteX2" fmla="*/ 54054 w 1677298"/>
                <a:gd name="connsiteY2" fmla="*/ 1728260 h 1877032"/>
                <a:gd name="connsiteX3" fmla="*/ 385069 w 1677298"/>
                <a:gd name="connsiteY3" fmla="*/ 1877032 h 1877032"/>
                <a:gd name="connsiteX4" fmla="*/ 1612334 w 1677298"/>
                <a:gd name="connsiteY4" fmla="*/ 1840637 h 1877032"/>
                <a:gd name="connsiteX5" fmla="*/ 1555348 w 1677298"/>
                <a:gd name="connsiteY5" fmla="*/ 1257671 h 1877032"/>
                <a:gd name="connsiteX6" fmla="*/ 1503107 w 1677298"/>
                <a:gd name="connsiteY6" fmla="*/ 672856 h 1877032"/>
                <a:gd name="connsiteX7" fmla="*/ 1371521 w 1677298"/>
                <a:gd name="connsiteY7" fmla="*/ 154877 h 1877032"/>
                <a:gd name="connsiteX8" fmla="*/ 873681 w 1677298"/>
                <a:gd name="connsiteY8" fmla="*/ 21205 h 1877032"/>
                <a:gd name="connsiteX9" fmla="*/ 394949 w 1677298"/>
                <a:gd name="connsiteY9" fmla="*/ 534641 h 1877032"/>
                <a:gd name="connsiteX0" fmla="*/ 394949 w 1677296"/>
                <a:gd name="connsiteY0" fmla="*/ 534641 h 1904936"/>
                <a:gd name="connsiteX1" fmla="*/ 34597 w 1677296"/>
                <a:gd name="connsiteY1" fmla="*/ 940200 h 1904936"/>
                <a:gd name="connsiteX2" fmla="*/ 54054 w 1677296"/>
                <a:gd name="connsiteY2" fmla="*/ 1728260 h 1904936"/>
                <a:gd name="connsiteX3" fmla="*/ 385069 w 1677296"/>
                <a:gd name="connsiteY3" fmla="*/ 1877032 h 1904936"/>
                <a:gd name="connsiteX4" fmla="*/ 1612334 w 1677296"/>
                <a:gd name="connsiteY4" fmla="*/ 1840637 h 1904936"/>
                <a:gd name="connsiteX5" fmla="*/ 1555348 w 1677296"/>
                <a:gd name="connsiteY5" fmla="*/ 1257671 h 1904936"/>
                <a:gd name="connsiteX6" fmla="*/ 1503107 w 1677296"/>
                <a:gd name="connsiteY6" fmla="*/ 672856 h 1904936"/>
                <a:gd name="connsiteX7" fmla="*/ 1371521 w 1677296"/>
                <a:gd name="connsiteY7" fmla="*/ 154877 h 1904936"/>
                <a:gd name="connsiteX8" fmla="*/ 873681 w 1677296"/>
                <a:gd name="connsiteY8" fmla="*/ 21205 h 1904936"/>
                <a:gd name="connsiteX9" fmla="*/ 394949 w 1677296"/>
                <a:gd name="connsiteY9" fmla="*/ 534641 h 1904936"/>
                <a:gd name="connsiteX0" fmla="*/ 461539 w 1743887"/>
                <a:gd name="connsiteY0" fmla="*/ 534641 h 1904936"/>
                <a:gd name="connsiteX1" fmla="*/ 101187 w 1743887"/>
                <a:gd name="connsiteY1" fmla="*/ 940200 h 1904936"/>
                <a:gd name="connsiteX2" fmla="*/ 22840 w 1743887"/>
                <a:gd name="connsiteY2" fmla="*/ 1737812 h 1904936"/>
                <a:gd name="connsiteX3" fmla="*/ 451659 w 1743887"/>
                <a:gd name="connsiteY3" fmla="*/ 1877032 h 1904936"/>
                <a:gd name="connsiteX4" fmla="*/ 1678924 w 1743887"/>
                <a:gd name="connsiteY4" fmla="*/ 1840637 h 1904936"/>
                <a:gd name="connsiteX5" fmla="*/ 1621938 w 1743887"/>
                <a:gd name="connsiteY5" fmla="*/ 1257671 h 1904936"/>
                <a:gd name="connsiteX6" fmla="*/ 1569697 w 1743887"/>
                <a:gd name="connsiteY6" fmla="*/ 672856 h 1904936"/>
                <a:gd name="connsiteX7" fmla="*/ 1438111 w 1743887"/>
                <a:gd name="connsiteY7" fmla="*/ 154877 h 1904936"/>
                <a:gd name="connsiteX8" fmla="*/ 940271 w 1743887"/>
                <a:gd name="connsiteY8" fmla="*/ 21205 h 1904936"/>
                <a:gd name="connsiteX9" fmla="*/ 461539 w 1743887"/>
                <a:gd name="connsiteY9" fmla="*/ 534641 h 1904936"/>
                <a:gd name="connsiteX0" fmla="*/ 452050 w 1756359"/>
                <a:gd name="connsiteY0" fmla="*/ 534641 h 1891359"/>
                <a:gd name="connsiteX1" fmla="*/ 91698 w 1756359"/>
                <a:gd name="connsiteY1" fmla="*/ 940200 h 1891359"/>
                <a:gd name="connsiteX2" fmla="*/ 13351 w 1756359"/>
                <a:gd name="connsiteY2" fmla="*/ 1737812 h 1891359"/>
                <a:gd name="connsiteX3" fmla="*/ 309435 w 1756359"/>
                <a:gd name="connsiteY3" fmla="*/ 1891359 h 1891359"/>
                <a:gd name="connsiteX4" fmla="*/ 1669435 w 1756359"/>
                <a:gd name="connsiteY4" fmla="*/ 1840637 h 1891359"/>
                <a:gd name="connsiteX5" fmla="*/ 1612449 w 1756359"/>
                <a:gd name="connsiteY5" fmla="*/ 1257671 h 1891359"/>
                <a:gd name="connsiteX6" fmla="*/ 1560208 w 1756359"/>
                <a:gd name="connsiteY6" fmla="*/ 672856 h 1891359"/>
                <a:gd name="connsiteX7" fmla="*/ 1428622 w 1756359"/>
                <a:gd name="connsiteY7" fmla="*/ 154877 h 1891359"/>
                <a:gd name="connsiteX8" fmla="*/ 930782 w 1756359"/>
                <a:gd name="connsiteY8" fmla="*/ 21205 h 1891359"/>
                <a:gd name="connsiteX9" fmla="*/ 452050 w 1756359"/>
                <a:gd name="connsiteY9" fmla="*/ 534641 h 1891359"/>
                <a:gd name="connsiteX0" fmla="*/ 452050 w 1756257"/>
                <a:gd name="connsiteY0" fmla="*/ 534641 h 1891359"/>
                <a:gd name="connsiteX1" fmla="*/ 91698 w 1756257"/>
                <a:gd name="connsiteY1" fmla="*/ 940200 h 1891359"/>
                <a:gd name="connsiteX2" fmla="*/ 13351 w 1756257"/>
                <a:gd name="connsiteY2" fmla="*/ 1737812 h 1891359"/>
                <a:gd name="connsiteX3" fmla="*/ 309435 w 1756257"/>
                <a:gd name="connsiteY3" fmla="*/ 1891359 h 1891359"/>
                <a:gd name="connsiteX4" fmla="*/ 1669435 w 1756257"/>
                <a:gd name="connsiteY4" fmla="*/ 1840637 h 1891359"/>
                <a:gd name="connsiteX5" fmla="*/ 1612449 w 1756257"/>
                <a:gd name="connsiteY5" fmla="*/ 1257671 h 1891359"/>
                <a:gd name="connsiteX6" fmla="*/ 1563496 w 1756257"/>
                <a:gd name="connsiteY6" fmla="*/ 959631 h 1891359"/>
                <a:gd name="connsiteX7" fmla="*/ 1560208 w 1756257"/>
                <a:gd name="connsiteY7" fmla="*/ 672856 h 1891359"/>
                <a:gd name="connsiteX8" fmla="*/ 1428622 w 1756257"/>
                <a:gd name="connsiteY8" fmla="*/ 154877 h 1891359"/>
                <a:gd name="connsiteX9" fmla="*/ 930782 w 1756257"/>
                <a:gd name="connsiteY9" fmla="*/ 21205 h 1891359"/>
                <a:gd name="connsiteX10" fmla="*/ 452050 w 1756257"/>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64592"/>
                <a:gd name="connsiteY0" fmla="*/ 534641 h 1891359"/>
                <a:gd name="connsiteX1" fmla="*/ 91698 w 1764592"/>
                <a:gd name="connsiteY1" fmla="*/ 940200 h 1891359"/>
                <a:gd name="connsiteX2" fmla="*/ 13351 w 1764592"/>
                <a:gd name="connsiteY2" fmla="*/ 1737812 h 1891359"/>
                <a:gd name="connsiteX3" fmla="*/ 309435 w 1764592"/>
                <a:gd name="connsiteY3" fmla="*/ 1891359 h 1891359"/>
                <a:gd name="connsiteX4" fmla="*/ 1669435 w 1764592"/>
                <a:gd name="connsiteY4" fmla="*/ 1840637 h 1891359"/>
                <a:gd name="connsiteX5" fmla="*/ 1612449 w 1764592"/>
                <a:gd name="connsiteY5" fmla="*/ 1257671 h 1891359"/>
                <a:gd name="connsiteX6" fmla="*/ 1309780 w 1764592"/>
                <a:gd name="connsiteY6" fmla="*/ 1046341 h 1891359"/>
                <a:gd name="connsiteX7" fmla="*/ 1560208 w 1764592"/>
                <a:gd name="connsiteY7" fmla="*/ 672856 h 1891359"/>
                <a:gd name="connsiteX8" fmla="*/ 1428622 w 1764592"/>
                <a:gd name="connsiteY8" fmla="*/ 154877 h 1891359"/>
                <a:gd name="connsiteX9" fmla="*/ 930782 w 1764592"/>
                <a:gd name="connsiteY9" fmla="*/ 21205 h 1891359"/>
                <a:gd name="connsiteX10" fmla="*/ 452050 w 1764592"/>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92731"/>
                <a:gd name="connsiteY0" fmla="*/ 534641 h 1891359"/>
                <a:gd name="connsiteX1" fmla="*/ 91698 w 1792731"/>
                <a:gd name="connsiteY1" fmla="*/ 940200 h 1891359"/>
                <a:gd name="connsiteX2" fmla="*/ 13351 w 1792731"/>
                <a:gd name="connsiteY2" fmla="*/ 1737812 h 1891359"/>
                <a:gd name="connsiteX3" fmla="*/ 309435 w 1792731"/>
                <a:gd name="connsiteY3" fmla="*/ 1891359 h 1891359"/>
                <a:gd name="connsiteX4" fmla="*/ 1669435 w 1792731"/>
                <a:gd name="connsiteY4" fmla="*/ 1840637 h 1891359"/>
                <a:gd name="connsiteX5" fmla="*/ 1688563 w 1792731"/>
                <a:gd name="connsiteY5" fmla="*/ 1292355 h 1891359"/>
                <a:gd name="connsiteX6" fmla="*/ 1309780 w 1792731"/>
                <a:gd name="connsiteY6" fmla="*/ 1046341 h 1891359"/>
                <a:gd name="connsiteX7" fmla="*/ 1560208 w 1792731"/>
                <a:gd name="connsiteY7" fmla="*/ 672856 h 1891359"/>
                <a:gd name="connsiteX8" fmla="*/ 1428622 w 1792731"/>
                <a:gd name="connsiteY8" fmla="*/ 154877 h 1891359"/>
                <a:gd name="connsiteX9" fmla="*/ 930782 w 1792731"/>
                <a:gd name="connsiteY9" fmla="*/ 21205 h 1891359"/>
                <a:gd name="connsiteX10" fmla="*/ 452050 w 1792731"/>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560208 w 1814809"/>
                <a:gd name="connsiteY7" fmla="*/ 672856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619996 w 1814809"/>
                <a:gd name="connsiteY7" fmla="*/ 526399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42872 h 1899590"/>
                <a:gd name="connsiteX1" fmla="*/ 91698 w 1814809"/>
                <a:gd name="connsiteY1" fmla="*/ 948431 h 1899590"/>
                <a:gd name="connsiteX2" fmla="*/ 13351 w 1814809"/>
                <a:gd name="connsiteY2" fmla="*/ 1746043 h 1899590"/>
                <a:gd name="connsiteX3" fmla="*/ 309435 w 1814809"/>
                <a:gd name="connsiteY3" fmla="*/ 1899590 h 1899590"/>
                <a:gd name="connsiteX4" fmla="*/ 1669435 w 1814809"/>
                <a:gd name="connsiteY4" fmla="*/ 1848868 h 1899590"/>
                <a:gd name="connsiteX5" fmla="*/ 1688563 w 1814809"/>
                <a:gd name="connsiteY5" fmla="*/ 1300586 h 1899590"/>
                <a:gd name="connsiteX6" fmla="*/ 1309780 w 1814809"/>
                <a:gd name="connsiteY6" fmla="*/ 1054572 h 1899590"/>
                <a:gd name="connsiteX7" fmla="*/ 1619996 w 1814809"/>
                <a:gd name="connsiteY7" fmla="*/ 534630 h 1899590"/>
                <a:gd name="connsiteX8" fmla="*/ 1488411 w 1814809"/>
                <a:gd name="connsiteY8" fmla="*/ 129049 h 1899590"/>
                <a:gd name="connsiteX9" fmla="*/ 930782 w 1814809"/>
                <a:gd name="connsiteY9" fmla="*/ 29436 h 1899590"/>
                <a:gd name="connsiteX10" fmla="*/ 452050 w 1814809"/>
                <a:gd name="connsiteY10" fmla="*/ 542872 h 1899590"/>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551784 w 1934789"/>
                <a:gd name="connsiteY0" fmla="*/ 540513 h 1886326"/>
                <a:gd name="connsiteX1" fmla="*/ 191432 w 1934789"/>
                <a:gd name="connsiteY1" fmla="*/ 946072 h 1886326"/>
                <a:gd name="connsiteX2" fmla="*/ 113085 w 1934789"/>
                <a:gd name="connsiteY2" fmla="*/ 1743684 h 1886326"/>
                <a:gd name="connsiteX3" fmla="*/ 1769169 w 1934789"/>
                <a:gd name="connsiteY3" fmla="*/ 1846509 h 1886326"/>
                <a:gd name="connsiteX4" fmla="*/ 1788297 w 1934789"/>
                <a:gd name="connsiteY4" fmla="*/ 1298227 h 1886326"/>
                <a:gd name="connsiteX5" fmla="*/ 1409514 w 1934789"/>
                <a:gd name="connsiteY5" fmla="*/ 1052213 h 1886326"/>
                <a:gd name="connsiteX6" fmla="*/ 1719730 w 1934789"/>
                <a:gd name="connsiteY6" fmla="*/ 532271 h 1886326"/>
                <a:gd name="connsiteX7" fmla="*/ 1588145 w 1934789"/>
                <a:gd name="connsiteY7" fmla="*/ 126690 h 1886326"/>
                <a:gd name="connsiteX8" fmla="*/ 1030516 w 1934789"/>
                <a:gd name="connsiteY8" fmla="*/ 27077 h 1886326"/>
                <a:gd name="connsiteX9" fmla="*/ 551784 w 1934789"/>
                <a:gd name="connsiteY9" fmla="*/ 540513 h 1886326"/>
                <a:gd name="connsiteX0" fmla="*/ 551784 w 1900403"/>
                <a:gd name="connsiteY0" fmla="*/ 540513 h 1886326"/>
                <a:gd name="connsiteX1" fmla="*/ 191432 w 1900403"/>
                <a:gd name="connsiteY1" fmla="*/ 946072 h 1886326"/>
                <a:gd name="connsiteX2" fmla="*/ 113085 w 1900403"/>
                <a:gd name="connsiteY2" fmla="*/ 1743684 h 1886326"/>
                <a:gd name="connsiteX3" fmla="*/ 1769169 w 1900403"/>
                <a:gd name="connsiteY3" fmla="*/ 1846509 h 1886326"/>
                <a:gd name="connsiteX4" fmla="*/ 1788297 w 1900403"/>
                <a:gd name="connsiteY4" fmla="*/ 1298227 h 1886326"/>
                <a:gd name="connsiteX5" fmla="*/ 1719730 w 1900403"/>
                <a:gd name="connsiteY5" fmla="*/ 532271 h 1886326"/>
                <a:gd name="connsiteX6" fmla="*/ 1588145 w 1900403"/>
                <a:gd name="connsiteY6" fmla="*/ 126690 h 1886326"/>
                <a:gd name="connsiteX7" fmla="*/ 1030516 w 1900403"/>
                <a:gd name="connsiteY7" fmla="*/ 27077 h 1886326"/>
                <a:gd name="connsiteX8" fmla="*/ 551784 w 1900403"/>
                <a:gd name="connsiteY8" fmla="*/ 540513 h 1886326"/>
                <a:gd name="connsiteX0" fmla="*/ 551784 w 2140248"/>
                <a:gd name="connsiteY0" fmla="*/ 540513 h 1886326"/>
                <a:gd name="connsiteX1" fmla="*/ 191432 w 2140248"/>
                <a:gd name="connsiteY1" fmla="*/ 946072 h 1886326"/>
                <a:gd name="connsiteX2" fmla="*/ 113085 w 2140248"/>
                <a:gd name="connsiteY2" fmla="*/ 1743684 h 1886326"/>
                <a:gd name="connsiteX3" fmla="*/ 1769169 w 2140248"/>
                <a:gd name="connsiteY3" fmla="*/ 1846509 h 1886326"/>
                <a:gd name="connsiteX4" fmla="*/ 1788297 w 2140248"/>
                <a:gd name="connsiteY4" fmla="*/ 1298227 h 1886326"/>
                <a:gd name="connsiteX5" fmla="*/ 2137828 w 2140248"/>
                <a:gd name="connsiteY5" fmla="*/ 516390 h 1886326"/>
                <a:gd name="connsiteX6" fmla="*/ 1588145 w 2140248"/>
                <a:gd name="connsiteY6" fmla="*/ 126690 h 1886326"/>
                <a:gd name="connsiteX7" fmla="*/ 1030516 w 2140248"/>
                <a:gd name="connsiteY7" fmla="*/ 27077 h 1886326"/>
                <a:gd name="connsiteX8" fmla="*/ 551784 w 2140248"/>
                <a:gd name="connsiteY8" fmla="*/ 540513 h 1886326"/>
                <a:gd name="connsiteX0" fmla="*/ 839 w 2332590"/>
                <a:gd name="connsiteY0" fmla="*/ 234577 h 1866234"/>
                <a:gd name="connsiteX1" fmla="*/ 383774 w 2332590"/>
                <a:gd name="connsiteY1" fmla="*/ 925980 h 1866234"/>
                <a:gd name="connsiteX2" fmla="*/ 305427 w 2332590"/>
                <a:gd name="connsiteY2" fmla="*/ 1723592 h 1866234"/>
                <a:gd name="connsiteX3" fmla="*/ 1961511 w 2332590"/>
                <a:gd name="connsiteY3" fmla="*/ 1826417 h 1866234"/>
                <a:gd name="connsiteX4" fmla="*/ 1980639 w 2332590"/>
                <a:gd name="connsiteY4" fmla="*/ 1278135 h 1866234"/>
                <a:gd name="connsiteX5" fmla="*/ 2330170 w 2332590"/>
                <a:gd name="connsiteY5" fmla="*/ 496298 h 1866234"/>
                <a:gd name="connsiteX6" fmla="*/ 1780487 w 2332590"/>
                <a:gd name="connsiteY6" fmla="*/ 106598 h 1866234"/>
                <a:gd name="connsiteX7" fmla="*/ 1222858 w 2332590"/>
                <a:gd name="connsiteY7" fmla="*/ 6985 h 1866234"/>
                <a:gd name="connsiteX8" fmla="*/ 839 w 2332590"/>
                <a:gd name="connsiteY8" fmla="*/ 234577 h 1866234"/>
                <a:gd name="connsiteX0" fmla="*/ 169859 w 2501610"/>
                <a:gd name="connsiteY0" fmla="*/ 234577 h 1866234"/>
                <a:gd name="connsiteX1" fmla="*/ 41784 w 2501610"/>
                <a:gd name="connsiteY1" fmla="*/ 925980 h 1866234"/>
                <a:gd name="connsiteX2" fmla="*/ 474447 w 2501610"/>
                <a:gd name="connsiteY2" fmla="*/ 1723592 h 1866234"/>
                <a:gd name="connsiteX3" fmla="*/ 2130531 w 2501610"/>
                <a:gd name="connsiteY3" fmla="*/ 1826417 h 1866234"/>
                <a:gd name="connsiteX4" fmla="*/ 2149659 w 2501610"/>
                <a:gd name="connsiteY4" fmla="*/ 1278135 h 1866234"/>
                <a:gd name="connsiteX5" fmla="*/ 2499190 w 2501610"/>
                <a:gd name="connsiteY5" fmla="*/ 496298 h 1866234"/>
                <a:gd name="connsiteX6" fmla="*/ 1949507 w 2501610"/>
                <a:gd name="connsiteY6" fmla="*/ 106598 h 1866234"/>
                <a:gd name="connsiteX7" fmla="*/ 1391878 w 2501610"/>
                <a:gd name="connsiteY7" fmla="*/ 6985 h 1866234"/>
                <a:gd name="connsiteX8" fmla="*/ 169859 w 2501610"/>
                <a:gd name="connsiteY8" fmla="*/ 234577 h 1866234"/>
                <a:gd name="connsiteX0" fmla="*/ 169859 w 2521114"/>
                <a:gd name="connsiteY0" fmla="*/ 234577 h 1866234"/>
                <a:gd name="connsiteX1" fmla="*/ 41784 w 2521114"/>
                <a:gd name="connsiteY1" fmla="*/ 925980 h 1866234"/>
                <a:gd name="connsiteX2" fmla="*/ 474447 w 2521114"/>
                <a:gd name="connsiteY2" fmla="*/ 1723592 h 1866234"/>
                <a:gd name="connsiteX3" fmla="*/ 2130531 w 2521114"/>
                <a:gd name="connsiteY3" fmla="*/ 1826417 h 1866234"/>
                <a:gd name="connsiteX4" fmla="*/ 2149659 w 2521114"/>
                <a:gd name="connsiteY4" fmla="*/ 1278135 h 1866234"/>
                <a:gd name="connsiteX5" fmla="*/ 2386606 w 2521114"/>
                <a:gd name="connsiteY5" fmla="*/ 1096675 h 1866234"/>
                <a:gd name="connsiteX6" fmla="*/ 2499190 w 2521114"/>
                <a:gd name="connsiteY6" fmla="*/ 496298 h 1866234"/>
                <a:gd name="connsiteX7" fmla="*/ 1949507 w 2521114"/>
                <a:gd name="connsiteY7" fmla="*/ 106598 h 1866234"/>
                <a:gd name="connsiteX8" fmla="*/ 1391878 w 2521114"/>
                <a:gd name="connsiteY8" fmla="*/ 6985 h 1866234"/>
                <a:gd name="connsiteX9" fmla="*/ 169859 w 2521114"/>
                <a:gd name="connsiteY9" fmla="*/ 234577 h 1866234"/>
                <a:gd name="connsiteX0" fmla="*/ 76021 w 2427276"/>
                <a:gd name="connsiteY0" fmla="*/ 234577 h 1866880"/>
                <a:gd name="connsiteX1" fmla="*/ 156994 w 2427276"/>
                <a:gd name="connsiteY1" fmla="*/ 910100 h 1866880"/>
                <a:gd name="connsiteX2" fmla="*/ 380609 w 2427276"/>
                <a:gd name="connsiteY2" fmla="*/ 1723592 h 1866880"/>
                <a:gd name="connsiteX3" fmla="*/ 2036693 w 2427276"/>
                <a:gd name="connsiteY3" fmla="*/ 1826417 h 1866880"/>
                <a:gd name="connsiteX4" fmla="*/ 2055821 w 2427276"/>
                <a:gd name="connsiteY4" fmla="*/ 1278135 h 1866880"/>
                <a:gd name="connsiteX5" fmla="*/ 2292768 w 2427276"/>
                <a:gd name="connsiteY5" fmla="*/ 1096675 h 1866880"/>
                <a:gd name="connsiteX6" fmla="*/ 2405352 w 2427276"/>
                <a:gd name="connsiteY6" fmla="*/ 496298 h 1866880"/>
                <a:gd name="connsiteX7" fmla="*/ 1855669 w 2427276"/>
                <a:gd name="connsiteY7" fmla="*/ 106598 h 1866880"/>
                <a:gd name="connsiteX8" fmla="*/ 1298040 w 2427276"/>
                <a:gd name="connsiteY8" fmla="*/ 6985 h 1866880"/>
                <a:gd name="connsiteX9" fmla="*/ 76021 w 2427276"/>
                <a:gd name="connsiteY9" fmla="*/ 234577 h 1866880"/>
                <a:gd name="connsiteX0" fmla="*/ 65838 w 2417093"/>
                <a:gd name="connsiteY0" fmla="*/ 146138 h 1778441"/>
                <a:gd name="connsiteX1" fmla="*/ 146811 w 2417093"/>
                <a:gd name="connsiteY1" fmla="*/ 821661 h 1778441"/>
                <a:gd name="connsiteX2" fmla="*/ 370426 w 2417093"/>
                <a:gd name="connsiteY2" fmla="*/ 1635153 h 1778441"/>
                <a:gd name="connsiteX3" fmla="*/ 2026510 w 2417093"/>
                <a:gd name="connsiteY3" fmla="*/ 1737978 h 1778441"/>
                <a:gd name="connsiteX4" fmla="*/ 2045638 w 2417093"/>
                <a:gd name="connsiteY4" fmla="*/ 1189696 h 1778441"/>
                <a:gd name="connsiteX5" fmla="*/ 2282585 w 2417093"/>
                <a:gd name="connsiteY5" fmla="*/ 1008236 h 1778441"/>
                <a:gd name="connsiteX6" fmla="*/ 2395169 w 2417093"/>
                <a:gd name="connsiteY6" fmla="*/ 407859 h 1778441"/>
                <a:gd name="connsiteX7" fmla="*/ 1845486 w 2417093"/>
                <a:gd name="connsiteY7" fmla="*/ 18159 h 1778441"/>
                <a:gd name="connsiteX8" fmla="*/ 1148491 w 2417093"/>
                <a:gd name="connsiteY8" fmla="*/ 252030 h 1778441"/>
                <a:gd name="connsiteX9" fmla="*/ 65838 w 2417093"/>
                <a:gd name="connsiteY9" fmla="*/ 146138 h 1778441"/>
                <a:gd name="connsiteX0" fmla="*/ 171178 w 2522433"/>
                <a:gd name="connsiteY0" fmla="*/ 146138 h 1778441"/>
                <a:gd name="connsiteX1" fmla="*/ 252151 w 2522433"/>
                <a:gd name="connsiteY1" fmla="*/ 821661 h 1778441"/>
                <a:gd name="connsiteX2" fmla="*/ 475766 w 2522433"/>
                <a:gd name="connsiteY2" fmla="*/ 1635153 h 1778441"/>
                <a:gd name="connsiteX3" fmla="*/ 2131850 w 2522433"/>
                <a:gd name="connsiteY3" fmla="*/ 1737978 h 1778441"/>
                <a:gd name="connsiteX4" fmla="*/ 2150978 w 2522433"/>
                <a:gd name="connsiteY4" fmla="*/ 1189696 h 1778441"/>
                <a:gd name="connsiteX5" fmla="*/ 2387925 w 2522433"/>
                <a:gd name="connsiteY5" fmla="*/ 1008236 h 1778441"/>
                <a:gd name="connsiteX6" fmla="*/ 2500509 w 2522433"/>
                <a:gd name="connsiteY6" fmla="*/ 407859 h 1778441"/>
                <a:gd name="connsiteX7" fmla="*/ 1950826 w 2522433"/>
                <a:gd name="connsiteY7" fmla="*/ 18159 h 1778441"/>
                <a:gd name="connsiteX8" fmla="*/ 1253831 w 2522433"/>
                <a:gd name="connsiteY8" fmla="*/ 252030 h 1778441"/>
                <a:gd name="connsiteX9" fmla="*/ 171178 w 2522433"/>
                <a:gd name="connsiteY9" fmla="*/ 146138 h 1778441"/>
                <a:gd name="connsiteX0" fmla="*/ 171180 w 2522435"/>
                <a:gd name="connsiteY0" fmla="*/ 128058 h 1760361"/>
                <a:gd name="connsiteX1" fmla="*/ 252153 w 2522435"/>
                <a:gd name="connsiteY1" fmla="*/ 803581 h 1760361"/>
                <a:gd name="connsiteX2" fmla="*/ 475768 w 2522435"/>
                <a:gd name="connsiteY2" fmla="*/ 1617073 h 1760361"/>
                <a:gd name="connsiteX3" fmla="*/ 2131852 w 2522435"/>
                <a:gd name="connsiteY3" fmla="*/ 1719898 h 1760361"/>
                <a:gd name="connsiteX4" fmla="*/ 2150980 w 2522435"/>
                <a:gd name="connsiteY4" fmla="*/ 1171616 h 1760361"/>
                <a:gd name="connsiteX5" fmla="*/ 2387927 w 2522435"/>
                <a:gd name="connsiteY5" fmla="*/ 990156 h 1760361"/>
                <a:gd name="connsiteX6" fmla="*/ 2500511 w 2522435"/>
                <a:gd name="connsiteY6" fmla="*/ 389779 h 1760361"/>
                <a:gd name="connsiteX7" fmla="*/ 1950828 w 2522435"/>
                <a:gd name="connsiteY7" fmla="*/ 79 h 1760361"/>
                <a:gd name="connsiteX8" fmla="*/ 1253833 w 2522435"/>
                <a:gd name="connsiteY8" fmla="*/ 233950 h 1760361"/>
                <a:gd name="connsiteX9" fmla="*/ 171180 w 2522435"/>
                <a:gd name="connsiteY9" fmla="*/ 128058 h 1760361"/>
                <a:gd name="connsiteX0" fmla="*/ 171180 w 2522435"/>
                <a:gd name="connsiteY0" fmla="*/ 128058 h 1760361"/>
                <a:gd name="connsiteX1" fmla="*/ 252153 w 2522435"/>
                <a:gd name="connsiteY1" fmla="*/ 803581 h 1760361"/>
                <a:gd name="connsiteX2" fmla="*/ 475768 w 2522435"/>
                <a:gd name="connsiteY2" fmla="*/ 1617073 h 1760361"/>
                <a:gd name="connsiteX3" fmla="*/ 2131852 w 2522435"/>
                <a:gd name="connsiteY3" fmla="*/ 1719898 h 1760361"/>
                <a:gd name="connsiteX4" fmla="*/ 2150980 w 2522435"/>
                <a:gd name="connsiteY4" fmla="*/ 1171616 h 1760361"/>
                <a:gd name="connsiteX5" fmla="*/ 2387927 w 2522435"/>
                <a:gd name="connsiteY5" fmla="*/ 990156 h 1760361"/>
                <a:gd name="connsiteX6" fmla="*/ 2500511 w 2522435"/>
                <a:gd name="connsiteY6" fmla="*/ 389779 h 1760361"/>
                <a:gd name="connsiteX7" fmla="*/ 1950828 w 2522435"/>
                <a:gd name="connsiteY7" fmla="*/ 79 h 1760361"/>
                <a:gd name="connsiteX8" fmla="*/ 1253833 w 2522435"/>
                <a:gd name="connsiteY8" fmla="*/ 233950 h 1760361"/>
                <a:gd name="connsiteX9" fmla="*/ 171180 w 2522435"/>
                <a:gd name="connsiteY9" fmla="*/ 128058 h 1760361"/>
                <a:gd name="connsiteX0" fmla="*/ 171180 w 2502931"/>
                <a:gd name="connsiteY0" fmla="*/ 128058 h 1760361"/>
                <a:gd name="connsiteX1" fmla="*/ 252153 w 2502931"/>
                <a:gd name="connsiteY1" fmla="*/ 803581 h 1760361"/>
                <a:gd name="connsiteX2" fmla="*/ 475768 w 2502931"/>
                <a:gd name="connsiteY2" fmla="*/ 1617073 h 1760361"/>
                <a:gd name="connsiteX3" fmla="*/ 2131852 w 2502931"/>
                <a:gd name="connsiteY3" fmla="*/ 1719898 h 1760361"/>
                <a:gd name="connsiteX4" fmla="*/ 2150980 w 2502931"/>
                <a:gd name="connsiteY4" fmla="*/ 1171616 h 1760361"/>
                <a:gd name="connsiteX5" fmla="*/ 2500511 w 2502931"/>
                <a:gd name="connsiteY5" fmla="*/ 389779 h 1760361"/>
                <a:gd name="connsiteX6" fmla="*/ 1950828 w 2502931"/>
                <a:gd name="connsiteY6" fmla="*/ 79 h 1760361"/>
                <a:gd name="connsiteX7" fmla="*/ 1253833 w 2502931"/>
                <a:gd name="connsiteY7" fmla="*/ 233950 h 1760361"/>
                <a:gd name="connsiteX8" fmla="*/ 171180 w 2502931"/>
                <a:gd name="connsiteY8" fmla="*/ 128058 h 1760361"/>
                <a:gd name="connsiteX0" fmla="*/ 171180 w 2502931"/>
                <a:gd name="connsiteY0" fmla="*/ 137721 h 1770024"/>
                <a:gd name="connsiteX1" fmla="*/ 252153 w 2502931"/>
                <a:gd name="connsiteY1" fmla="*/ 813244 h 1770024"/>
                <a:gd name="connsiteX2" fmla="*/ 475768 w 2502931"/>
                <a:gd name="connsiteY2" fmla="*/ 1626736 h 1770024"/>
                <a:gd name="connsiteX3" fmla="*/ 2131852 w 2502931"/>
                <a:gd name="connsiteY3" fmla="*/ 1729561 h 1770024"/>
                <a:gd name="connsiteX4" fmla="*/ 2150980 w 2502931"/>
                <a:gd name="connsiteY4" fmla="*/ 1181279 h 1770024"/>
                <a:gd name="connsiteX5" fmla="*/ 2500511 w 2502931"/>
                <a:gd name="connsiteY5" fmla="*/ 631296 h 1770024"/>
                <a:gd name="connsiteX6" fmla="*/ 1950828 w 2502931"/>
                <a:gd name="connsiteY6" fmla="*/ 9742 h 1770024"/>
                <a:gd name="connsiteX7" fmla="*/ 1253833 w 2502931"/>
                <a:gd name="connsiteY7" fmla="*/ 243613 h 1770024"/>
                <a:gd name="connsiteX8" fmla="*/ 171180 w 2502931"/>
                <a:gd name="connsiteY8" fmla="*/ 137721 h 1770024"/>
                <a:gd name="connsiteX0" fmla="*/ 171180 w 2500973"/>
                <a:gd name="connsiteY0" fmla="*/ 137721 h 1770024"/>
                <a:gd name="connsiteX1" fmla="*/ 252153 w 2500973"/>
                <a:gd name="connsiteY1" fmla="*/ 813244 h 1770024"/>
                <a:gd name="connsiteX2" fmla="*/ 475768 w 2500973"/>
                <a:gd name="connsiteY2" fmla="*/ 1626736 h 1770024"/>
                <a:gd name="connsiteX3" fmla="*/ 2131852 w 2500973"/>
                <a:gd name="connsiteY3" fmla="*/ 1729561 h 1770024"/>
                <a:gd name="connsiteX4" fmla="*/ 2150980 w 2500973"/>
                <a:gd name="connsiteY4" fmla="*/ 1181279 h 1770024"/>
                <a:gd name="connsiteX5" fmla="*/ 2500511 w 2500973"/>
                <a:gd name="connsiteY5" fmla="*/ 631296 h 1770024"/>
                <a:gd name="connsiteX6" fmla="*/ 1950828 w 2500973"/>
                <a:gd name="connsiteY6" fmla="*/ 9742 h 1770024"/>
                <a:gd name="connsiteX7" fmla="*/ 1253833 w 2500973"/>
                <a:gd name="connsiteY7" fmla="*/ 243613 h 1770024"/>
                <a:gd name="connsiteX8" fmla="*/ 171180 w 2500973"/>
                <a:gd name="connsiteY8" fmla="*/ 137721 h 1770024"/>
                <a:gd name="connsiteX0" fmla="*/ 171180 w 2501811"/>
                <a:gd name="connsiteY0" fmla="*/ 130586 h 1762889"/>
                <a:gd name="connsiteX1" fmla="*/ 252153 w 2501811"/>
                <a:gd name="connsiteY1" fmla="*/ 806109 h 1762889"/>
                <a:gd name="connsiteX2" fmla="*/ 475768 w 2501811"/>
                <a:gd name="connsiteY2" fmla="*/ 1619601 h 1762889"/>
                <a:gd name="connsiteX3" fmla="*/ 2131852 w 2501811"/>
                <a:gd name="connsiteY3" fmla="*/ 1722426 h 1762889"/>
                <a:gd name="connsiteX4" fmla="*/ 2150980 w 2501811"/>
                <a:gd name="connsiteY4" fmla="*/ 1174144 h 1762889"/>
                <a:gd name="connsiteX5" fmla="*/ 2500511 w 2501811"/>
                <a:gd name="connsiteY5" fmla="*/ 624161 h 1762889"/>
                <a:gd name="connsiteX6" fmla="*/ 1950828 w 2501811"/>
                <a:gd name="connsiteY6" fmla="*/ 2607 h 1762889"/>
                <a:gd name="connsiteX7" fmla="*/ 1253833 w 2501811"/>
                <a:gd name="connsiteY7" fmla="*/ 236478 h 1762889"/>
                <a:gd name="connsiteX8" fmla="*/ 171180 w 2501811"/>
                <a:gd name="connsiteY8" fmla="*/ 130586 h 1762889"/>
                <a:gd name="connsiteX0" fmla="*/ 171180 w 2513555"/>
                <a:gd name="connsiteY0" fmla="*/ 130586 h 1760577"/>
                <a:gd name="connsiteX1" fmla="*/ 252153 w 2513555"/>
                <a:gd name="connsiteY1" fmla="*/ 806109 h 1760577"/>
                <a:gd name="connsiteX2" fmla="*/ 475768 w 2513555"/>
                <a:gd name="connsiteY2" fmla="*/ 1619601 h 1760577"/>
                <a:gd name="connsiteX3" fmla="*/ 2131852 w 2513555"/>
                <a:gd name="connsiteY3" fmla="*/ 1722426 h 1760577"/>
                <a:gd name="connsiteX4" fmla="*/ 2324097 w 2513555"/>
                <a:gd name="connsiteY4" fmla="*/ 1205471 h 1760577"/>
                <a:gd name="connsiteX5" fmla="*/ 2500511 w 2513555"/>
                <a:gd name="connsiteY5" fmla="*/ 624161 h 1760577"/>
                <a:gd name="connsiteX6" fmla="*/ 1950828 w 2513555"/>
                <a:gd name="connsiteY6" fmla="*/ 2607 h 1760577"/>
                <a:gd name="connsiteX7" fmla="*/ 1253833 w 2513555"/>
                <a:gd name="connsiteY7" fmla="*/ 236478 h 1760577"/>
                <a:gd name="connsiteX8" fmla="*/ 171180 w 2513555"/>
                <a:gd name="connsiteY8" fmla="*/ 130586 h 1760577"/>
                <a:gd name="connsiteX0" fmla="*/ 169093 w 2511468"/>
                <a:gd name="connsiteY0" fmla="*/ 130586 h 1731316"/>
                <a:gd name="connsiteX1" fmla="*/ 250066 w 2511468"/>
                <a:gd name="connsiteY1" fmla="*/ 806109 h 1731316"/>
                <a:gd name="connsiteX2" fmla="*/ 410729 w 2511468"/>
                <a:gd name="connsiteY2" fmla="*/ 1478627 h 1731316"/>
                <a:gd name="connsiteX3" fmla="*/ 2129765 w 2511468"/>
                <a:gd name="connsiteY3" fmla="*/ 1722426 h 1731316"/>
                <a:gd name="connsiteX4" fmla="*/ 2322010 w 2511468"/>
                <a:gd name="connsiteY4" fmla="*/ 1205471 h 1731316"/>
                <a:gd name="connsiteX5" fmla="*/ 2498424 w 2511468"/>
                <a:gd name="connsiteY5" fmla="*/ 624161 h 1731316"/>
                <a:gd name="connsiteX6" fmla="*/ 1948741 w 2511468"/>
                <a:gd name="connsiteY6" fmla="*/ 2607 h 1731316"/>
                <a:gd name="connsiteX7" fmla="*/ 1251746 w 2511468"/>
                <a:gd name="connsiteY7" fmla="*/ 236478 h 1731316"/>
                <a:gd name="connsiteX8" fmla="*/ 169093 w 2511468"/>
                <a:gd name="connsiteY8" fmla="*/ 130586 h 1731316"/>
                <a:gd name="connsiteX0" fmla="*/ 169092 w 2515686"/>
                <a:gd name="connsiteY0" fmla="*/ 130586 h 1580338"/>
                <a:gd name="connsiteX1" fmla="*/ 250065 w 2515686"/>
                <a:gd name="connsiteY1" fmla="*/ 806109 h 1580338"/>
                <a:gd name="connsiteX2" fmla="*/ 410728 w 2515686"/>
                <a:gd name="connsiteY2" fmla="*/ 1478627 h 1580338"/>
                <a:gd name="connsiteX3" fmla="*/ 1767791 w 2515686"/>
                <a:gd name="connsiteY3" fmla="*/ 1550126 h 1580338"/>
                <a:gd name="connsiteX4" fmla="*/ 2322009 w 2515686"/>
                <a:gd name="connsiteY4" fmla="*/ 1205471 h 1580338"/>
                <a:gd name="connsiteX5" fmla="*/ 2498423 w 2515686"/>
                <a:gd name="connsiteY5" fmla="*/ 624161 h 1580338"/>
                <a:gd name="connsiteX6" fmla="*/ 1948740 w 2515686"/>
                <a:gd name="connsiteY6" fmla="*/ 2607 h 1580338"/>
                <a:gd name="connsiteX7" fmla="*/ 1251745 w 2515686"/>
                <a:gd name="connsiteY7" fmla="*/ 236478 h 1580338"/>
                <a:gd name="connsiteX8" fmla="*/ 169092 w 2515686"/>
                <a:gd name="connsiteY8" fmla="*/ 130586 h 1580338"/>
                <a:gd name="connsiteX0" fmla="*/ 216909 w 2371233"/>
                <a:gd name="connsiteY0" fmla="*/ 97731 h 1580287"/>
                <a:gd name="connsiteX1" fmla="*/ 105612 w 2371233"/>
                <a:gd name="connsiteY1" fmla="*/ 806058 h 1580287"/>
                <a:gd name="connsiteX2" fmla="*/ 266275 w 2371233"/>
                <a:gd name="connsiteY2" fmla="*/ 1478576 h 1580287"/>
                <a:gd name="connsiteX3" fmla="*/ 1623338 w 2371233"/>
                <a:gd name="connsiteY3" fmla="*/ 1550075 h 1580287"/>
                <a:gd name="connsiteX4" fmla="*/ 2177556 w 2371233"/>
                <a:gd name="connsiteY4" fmla="*/ 1205420 h 1580287"/>
                <a:gd name="connsiteX5" fmla="*/ 2353970 w 2371233"/>
                <a:gd name="connsiteY5" fmla="*/ 624110 h 1580287"/>
                <a:gd name="connsiteX6" fmla="*/ 1804287 w 2371233"/>
                <a:gd name="connsiteY6" fmla="*/ 2556 h 1580287"/>
                <a:gd name="connsiteX7" fmla="*/ 1107292 w 2371233"/>
                <a:gd name="connsiteY7" fmla="*/ 236427 h 1580287"/>
                <a:gd name="connsiteX8" fmla="*/ 216909 w 2371233"/>
                <a:gd name="connsiteY8" fmla="*/ 97731 h 1580287"/>
                <a:gd name="connsiteX0" fmla="*/ 212838 w 2367162"/>
                <a:gd name="connsiteY0" fmla="*/ 97731 h 1599445"/>
                <a:gd name="connsiteX1" fmla="*/ 101541 w 2367162"/>
                <a:gd name="connsiteY1" fmla="*/ 806058 h 1599445"/>
                <a:gd name="connsiteX2" fmla="*/ 179803 w 2367162"/>
                <a:gd name="connsiteY2" fmla="*/ 1516849 h 1599445"/>
                <a:gd name="connsiteX3" fmla="*/ 1619267 w 2367162"/>
                <a:gd name="connsiteY3" fmla="*/ 1550075 h 1599445"/>
                <a:gd name="connsiteX4" fmla="*/ 2173485 w 2367162"/>
                <a:gd name="connsiteY4" fmla="*/ 1205420 h 1599445"/>
                <a:gd name="connsiteX5" fmla="*/ 2349899 w 2367162"/>
                <a:gd name="connsiteY5" fmla="*/ 624110 h 1599445"/>
                <a:gd name="connsiteX6" fmla="*/ 1800216 w 2367162"/>
                <a:gd name="connsiteY6" fmla="*/ 2556 h 1599445"/>
                <a:gd name="connsiteX7" fmla="*/ 1103221 w 2367162"/>
                <a:gd name="connsiteY7" fmla="*/ 236427 h 1599445"/>
                <a:gd name="connsiteX8" fmla="*/ 212838 w 2367162"/>
                <a:gd name="connsiteY8" fmla="*/ 97731 h 1599445"/>
                <a:gd name="connsiteX0" fmla="*/ 274217 w 2428541"/>
                <a:gd name="connsiteY0" fmla="*/ 97731 h 1563328"/>
                <a:gd name="connsiteX1" fmla="*/ 162920 w 2428541"/>
                <a:gd name="connsiteY1" fmla="*/ 806058 h 1563328"/>
                <a:gd name="connsiteX2" fmla="*/ 241182 w 2428541"/>
                <a:gd name="connsiteY2" fmla="*/ 1516849 h 1563328"/>
                <a:gd name="connsiteX3" fmla="*/ 1680646 w 2428541"/>
                <a:gd name="connsiteY3" fmla="*/ 1550075 h 1563328"/>
                <a:gd name="connsiteX4" fmla="*/ 2234864 w 2428541"/>
                <a:gd name="connsiteY4" fmla="*/ 1205420 h 1563328"/>
                <a:gd name="connsiteX5" fmla="*/ 2411278 w 2428541"/>
                <a:gd name="connsiteY5" fmla="*/ 624110 h 1563328"/>
                <a:gd name="connsiteX6" fmla="*/ 1861595 w 2428541"/>
                <a:gd name="connsiteY6" fmla="*/ 2556 h 1563328"/>
                <a:gd name="connsiteX7" fmla="*/ 1164600 w 2428541"/>
                <a:gd name="connsiteY7" fmla="*/ 236427 h 1563328"/>
                <a:gd name="connsiteX8" fmla="*/ 274217 w 2428541"/>
                <a:gd name="connsiteY8" fmla="*/ 97731 h 1563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28541" h="1563328">
                  <a:moveTo>
                    <a:pt x="274217" y="97731"/>
                  </a:moveTo>
                  <a:cubicBezTo>
                    <a:pt x="-131398" y="291421"/>
                    <a:pt x="168426" y="569538"/>
                    <a:pt x="162920" y="806058"/>
                  </a:cubicBezTo>
                  <a:cubicBezTo>
                    <a:pt x="157414" y="1042578"/>
                    <a:pt x="-247990" y="1551404"/>
                    <a:pt x="241182" y="1516849"/>
                  </a:cubicBezTo>
                  <a:cubicBezTo>
                    <a:pt x="730354" y="1482294"/>
                    <a:pt x="1348366" y="1601980"/>
                    <a:pt x="1680646" y="1550075"/>
                  </a:cubicBezTo>
                  <a:cubicBezTo>
                    <a:pt x="2012926" y="1498170"/>
                    <a:pt x="2113092" y="1359748"/>
                    <a:pt x="2234864" y="1205420"/>
                  </a:cubicBezTo>
                  <a:cubicBezTo>
                    <a:pt x="2356636" y="1051093"/>
                    <a:pt x="2473489" y="824587"/>
                    <a:pt x="2411278" y="624110"/>
                  </a:cubicBezTo>
                  <a:cubicBezTo>
                    <a:pt x="2349067" y="423633"/>
                    <a:pt x="2314322" y="32821"/>
                    <a:pt x="1861595" y="2556"/>
                  </a:cubicBezTo>
                  <a:cubicBezTo>
                    <a:pt x="1408868" y="-27709"/>
                    <a:pt x="1429163" y="220565"/>
                    <a:pt x="1164600" y="236427"/>
                  </a:cubicBezTo>
                  <a:cubicBezTo>
                    <a:pt x="900037" y="252289"/>
                    <a:pt x="679832" y="-95959"/>
                    <a:pt x="274217" y="97731"/>
                  </a:cubicBezTo>
                  <a:close/>
                </a:path>
              </a:pathLst>
            </a:custGeom>
            <a:solidFill>
              <a:srgbClr val="9AE0FF"/>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pic>
          <p:nvPicPr>
            <p:cNvPr id="208" name="Picture 207" descr="A picture containing sitting, drawing, bus&#10;&#10;Description automatically generated">
              <a:extLst>
                <a:ext uri="{FF2B5EF4-FFF2-40B4-BE49-F238E27FC236}">
                  <a16:creationId xmlns:a16="http://schemas.microsoft.com/office/drawing/2014/main" id="{7A3EED20-E5FA-C843-A6B1-2A9ED00A296A}"/>
                </a:ext>
              </a:extLst>
            </p:cNvPr>
            <p:cNvPicPr>
              <a:picLocks noChangeAspect="1"/>
            </p:cNvPicPr>
            <p:nvPr/>
          </p:nvPicPr>
          <p:blipFill>
            <a:blip r:embed="rId6"/>
            <a:stretch>
              <a:fillRect/>
            </a:stretch>
          </p:blipFill>
          <p:spPr>
            <a:xfrm>
              <a:off x="1077902" y="2080593"/>
              <a:ext cx="553011" cy="312708"/>
            </a:xfrm>
            <a:prstGeom prst="rect">
              <a:avLst/>
            </a:prstGeom>
          </p:spPr>
        </p:pic>
        <p:pic>
          <p:nvPicPr>
            <p:cNvPr id="209" name="Picture 58" descr="BS00768_[1]">
              <a:extLst>
                <a:ext uri="{FF2B5EF4-FFF2-40B4-BE49-F238E27FC236}">
                  <a16:creationId xmlns:a16="http://schemas.microsoft.com/office/drawing/2014/main" id="{1C7628E4-AE4B-2A44-8F00-A65DB7123EB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flipV="1">
              <a:off x="2076729" y="2400439"/>
              <a:ext cx="400050" cy="206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0" name="Picture 58" descr="BS00768_[1]">
              <a:extLst>
                <a:ext uri="{FF2B5EF4-FFF2-40B4-BE49-F238E27FC236}">
                  <a16:creationId xmlns:a16="http://schemas.microsoft.com/office/drawing/2014/main" id="{09729C37-0F9D-024E-B81C-EA9E3A9C667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flipV="1">
              <a:off x="2070103" y="1876978"/>
              <a:ext cx="400050" cy="206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1" name="Picture 58" descr="BS00768_[1]">
              <a:extLst>
                <a:ext uri="{FF2B5EF4-FFF2-40B4-BE49-F238E27FC236}">
                  <a16:creationId xmlns:a16="http://schemas.microsoft.com/office/drawing/2014/main" id="{7364AD3E-551B-B945-9846-2E0BAC50D3A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flipV="1">
              <a:off x="8941355" y="2055883"/>
              <a:ext cx="400050" cy="206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212" name="Group 211">
              <a:extLst>
                <a:ext uri="{FF2B5EF4-FFF2-40B4-BE49-F238E27FC236}">
                  <a16:creationId xmlns:a16="http://schemas.microsoft.com/office/drawing/2014/main" id="{17A7BE62-AF98-5A47-9E28-587BA6BF9586}"/>
                </a:ext>
              </a:extLst>
            </p:cNvPr>
            <p:cNvGrpSpPr/>
            <p:nvPr/>
          </p:nvGrpSpPr>
          <p:grpSpPr>
            <a:xfrm>
              <a:off x="2422862" y="2292629"/>
              <a:ext cx="864303" cy="490954"/>
              <a:chOff x="2769704" y="6255026"/>
              <a:chExt cx="864303" cy="490954"/>
            </a:xfrm>
          </p:grpSpPr>
          <p:sp>
            <p:nvSpPr>
              <p:cNvPr id="268" name="TextBox 267">
                <a:extLst>
                  <a:ext uri="{FF2B5EF4-FFF2-40B4-BE49-F238E27FC236}">
                    <a16:creationId xmlns:a16="http://schemas.microsoft.com/office/drawing/2014/main" id="{473721BA-F973-F646-9745-3505084CA5E8}"/>
                  </a:ext>
                </a:extLst>
              </p:cNvPr>
              <p:cNvSpPr txBox="1"/>
              <p:nvPr/>
            </p:nvSpPr>
            <p:spPr>
              <a:xfrm>
                <a:off x="2769704" y="6255026"/>
                <a:ext cx="317716" cy="400110"/>
              </a:xfrm>
              <a:prstGeom prst="rect">
                <a:avLst/>
              </a:prstGeom>
              <a:noFill/>
            </p:spPr>
            <p:txBody>
              <a:bodyPr wrap="none" rtlCol="0">
                <a:spAutoFit/>
              </a:bodyPr>
              <a:lstStyle/>
              <a:p>
                <a:r>
                  <a:rPr lang="en-US" sz="2000" dirty="0"/>
                  <a:t>K</a:t>
                </a:r>
              </a:p>
            </p:txBody>
          </p:sp>
          <p:sp>
            <p:nvSpPr>
              <p:cNvPr id="269" name="TextBox 268">
                <a:extLst>
                  <a:ext uri="{FF2B5EF4-FFF2-40B4-BE49-F238E27FC236}">
                    <a16:creationId xmlns:a16="http://schemas.microsoft.com/office/drawing/2014/main" id="{653546FE-FB7A-E447-A253-E4E093E4EEF8}"/>
                  </a:ext>
                </a:extLst>
              </p:cNvPr>
              <p:cNvSpPr txBox="1"/>
              <p:nvPr/>
            </p:nvSpPr>
            <p:spPr>
              <a:xfrm>
                <a:off x="2895600" y="6407426"/>
                <a:ext cx="738407" cy="338554"/>
              </a:xfrm>
              <a:prstGeom prst="rect">
                <a:avLst/>
              </a:prstGeom>
              <a:noFill/>
            </p:spPr>
            <p:txBody>
              <a:bodyPr wrap="none" rtlCol="0">
                <a:spAutoFit/>
              </a:bodyPr>
              <a:lstStyle/>
              <a:p>
                <a:r>
                  <a:rPr lang="en-US" sz="1600" dirty="0"/>
                  <a:t>HSS-M</a:t>
                </a:r>
              </a:p>
            </p:txBody>
          </p:sp>
        </p:grpSp>
        <p:grpSp>
          <p:nvGrpSpPr>
            <p:cNvPr id="213" name="Group 212">
              <a:extLst>
                <a:ext uri="{FF2B5EF4-FFF2-40B4-BE49-F238E27FC236}">
                  <a16:creationId xmlns:a16="http://schemas.microsoft.com/office/drawing/2014/main" id="{013BF82B-2950-1944-9679-269CCA6B11B5}"/>
                </a:ext>
              </a:extLst>
            </p:cNvPr>
            <p:cNvGrpSpPr/>
            <p:nvPr/>
          </p:nvGrpSpPr>
          <p:grpSpPr>
            <a:xfrm>
              <a:off x="2378766" y="1653979"/>
              <a:ext cx="753697" cy="490954"/>
              <a:chOff x="2769704" y="6255026"/>
              <a:chExt cx="753697" cy="490954"/>
            </a:xfrm>
          </p:grpSpPr>
          <p:sp>
            <p:nvSpPr>
              <p:cNvPr id="266" name="TextBox 265">
                <a:extLst>
                  <a:ext uri="{FF2B5EF4-FFF2-40B4-BE49-F238E27FC236}">
                    <a16:creationId xmlns:a16="http://schemas.microsoft.com/office/drawing/2014/main" id="{E1953E42-BCC6-C54E-96F6-522C9EDB7C3C}"/>
                  </a:ext>
                </a:extLst>
              </p:cNvPr>
              <p:cNvSpPr txBox="1"/>
              <p:nvPr/>
            </p:nvSpPr>
            <p:spPr>
              <a:xfrm>
                <a:off x="2769704" y="6255026"/>
                <a:ext cx="317716" cy="400110"/>
              </a:xfrm>
              <a:prstGeom prst="rect">
                <a:avLst/>
              </a:prstGeom>
              <a:noFill/>
            </p:spPr>
            <p:txBody>
              <a:bodyPr wrap="none" rtlCol="0">
                <a:spAutoFit/>
              </a:bodyPr>
              <a:lstStyle/>
              <a:p>
                <a:r>
                  <a:rPr lang="en-US" sz="2000" dirty="0"/>
                  <a:t>K</a:t>
                </a:r>
              </a:p>
            </p:txBody>
          </p:sp>
          <p:sp>
            <p:nvSpPr>
              <p:cNvPr id="267" name="TextBox 266">
                <a:extLst>
                  <a:ext uri="{FF2B5EF4-FFF2-40B4-BE49-F238E27FC236}">
                    <a16:creationId xmlns:a16="http://schemas.microsoft.com/office/drawing/2014/main" id="{BCC49BA4-1EB2-9B46-996B-3B7339811062}"/>
                  </a:ext>
                </a:extLst>
              </p:cNvPr>
              <p:cNvSpPr txBox="1"/>
              <p:nvPr/>
            </p:nvSpPr>
            <p:spPr>
              <a:xfrm>
                <a:off x="2895600" y="6407426"/>
                <a:ext cx="627801" cy="338554"/>
              </a:xfrm>
              <a:prstGeom prst="rect">
                <a:avLst/>
              </a:prstGeom>
              <a:noFill/>
            </p:spPr>
            <p:txBody>
              <a:bodyPr wrap="none" rtlCol="0">
                <a:spAutoFit/>
              </a:bodyPr>
              <a:lstStyle/>
              <a:p>
                <a:r>
                  <a:rPr lang="en-US" sz="1600" dirty="0"/>
                  <a:t>BS-M</a:t>
                </a:r>
              </a:p>
            </p:txBody>
          </p:sp>
        </p:grpSp>
        <p:grpSp>
          <p:nvGrpSpPr>
            <p:cNvPr id="214" name="Group 213">
              <a:extLst>
                <a:ext uri="{FF2B5EF4-FFF2-40B4-BE49-F238E27FC236}">
                  <a16:creationId xmlns:a16="http://schemas.microsoft.com/office/drawing/2014/main" id="{AEDFF392-3344-8F47-A915-A633E5BFEF58}"/>
                </a:ext>
              </a:extLst>
            </p:cNvPr>
            <p:cNvGrpSpPr/>
            <p:nvPr/>
          </p:nvGrpSpPr>
          <p:grpSpPr>
            <a:xfrm>
              <a:off x="9322903" y="1932274"/>
              <a:ext cx="959609" cy="521732"/>
              <a:chOff x="2769704" y="6255026"/>
              <a:chExt cx="959609" cy="521732"/>
            </a:xfrm>
          </p:grpSpPr>
          <p:sp>
            <p:nvSpPr>
              <p:cNvPr id="264" name="TextBox 263">
                <a:extLst>
                  <a:ext uri="{FF2B5EF4-FFF2-40B4-BE49-F238E27FC236}">
                    <a16:creationId xmlns:a16="http://schemas.microsoft.com/office/drawing/2014/main" id="{B95E112F-DCB1-5240-8426-900DEF3AD876}"/>
                  </a:ext>
                </a:extLst>
              </p:cNvPr>
              <p:cNvSpPr txBox="1"/>
              <p:nvPr/>
            </p:nvSpPr>
            <p:spPr>
              <a:xfrm>
                <a:off x="2769704" y="6255026"/>
                <a:ext cx="317716" cy="400110"/>
              </a:xfrm>
              <a:prstGeom prst="rect">
                <a:avLst/>
              </a:prstGeom>
              <a:noFill/>
            </p:spPr>
            <p:txBody>
              <a:bodyPr wrap="none" rtlCol="0">
                <a:spAutoFit/>
              </a:bodyPr>
              <a:lstStyle/>
              <a:p>
                <a:r>
                  <a:rPr lang="en-US" sz="2000" dirty="0"/>
                  <a:t>K</a:t>
                </a:r>
              </a:p>
            </p:txBody>
          </p:sp>
          <p:sp>
            <p:nvSpPr>
              <p:cNvPr id="265" name="TextBox 264">
                <a:extLst>
                  <a:ext uri="{FF2B5EF4-FFF2-40B4-BE49-F238E27FC236}">
                    <a16:creationId xmlns:a16="http://schemas.microsoft.com/office/drawing/2014/main" id="{574D5B76-190C-BB47-BC1F-E64795FCF6E2}"/>
                  </a:ext>
                </a:extLst>
              </p:cNvPr>
              <p:cNvSpPr txBox="1"/>
              <p:nvPr/>
            </p:nvSpPr>
            <p:spPr>
              <a:xfrm>
                <a:off x="2922104" y="6407426"/>
                <a:ext cx="807209" cy="369332"/>
              </a:xfrm>
              <a:prstGeom prst="rect">
                <a:avLst/>
              </a:prstGeom>
              <a:noFill/>
            </p:spPr>
            <p:txBody>
              <a:bodyPr wrap="none" rtlCol="0">
                <a:spAutoFit/>
              </a:bodyPr>
              <a:lstStyle/>
              <a:p>
                <a:r>
                  <a:rPr lang="en-US" dirty="0"/>
                  <a:t>HSS-M</a:t>
                </a:r>
              </a:p>
            </p:txBody>
          </p:sp>
        </p:grpSp>
        <p:grpSp>
          <p:nvGrpSpPr>
            <p:cNvPr id="215" name="Group 214">
              <a:extLst>
                <a:ext uri="{FF2B5EF4-FFF2-40B4-BE49-F238E27FC236}">
                  <a16:creationId xmlns:a16="http://schemas.microsoft.com/office/drawing/2014/main" id="{A784BD27-0487-2144-B8BE-4DCDF342A7CF}"/>
                </a:ext>
              </a:extLst>
            </p:cNvPr>
            <p:cNvGrpSpPr/>
            <p:nvPr/>
          </p:nvGrpSpPr>
          <p:grpSpPr>
            <a:xfrm>
              <a:off x="3737113" y="1507911"/>
              <a:ext cx="411911" cy="767924"/>
              <a:chOff x="6476205" y="1307523"/>
              <a:chExt cx="466245" cy="924931"/>
            </a:xfrm>
          </p:grpSpPr>
          <p:grpSp>
            <p:nvGrpSpPr>
              <p:cNvPr id="240" name="Group 817">
                <a:extLst>
                  <a:ext uri="{FF2B5EF4-FFF2-40B4-BE49-F238E27FC236}">
                    <a16:creationId xmlns:a16="http://schemas.microsoft.com/office/drawing/2014/main" id="{5E614722-D558-4A4E-A85C-EF2D955D7DCC}"/>
                  </a:ext>
                </a:extLst>
              </p:cNvPr>
              <p:cNvGrpSpPr>
                <a:grpSpLocks/>
              </p:cNvGrpSpPr>
              <p:nvPr/>
            </p:nvGrpSpPr>
            <p:grpSpPr bwMode="auto">
              <a:xfrm>
                <a:off x="6476205" y="1307523"/>
                <a:ext cx="466245" cy="405864"/>
                <a:chOff x="2920" y="1445"/>
                <a:chExt cx="326" cy="299"/>
              </a:xfrm>
            </p:grpSpPr>
            <p:sp>
              <p:nvSpPr>
                <p:cNvPr id="257" name="Oval 818">
                  <a:extLst>
                    <a:ext uri="{FF2B5EF4-FFF2-40B4-BE49-F238E27FC236}">
                      <a16:creationId xmlns:a16="http://schemas.microsoft.com/office/drawing/2014/main" id="{6FFB8A4C-3309-B840-AD9F-F9A3623BF0CE}"/>
                    </a:ext>
                  </a:extLst>
                </p:cNvPr>
                <p:cNvSpPr>
                  <a:spLocks noChangeArrowheads="1"/>
                </p:cNvSpPr>
                <p:nvPr/>
              </p:nvSpPr>
              <p:spPr bwMode="auto">
                <a:xfrm>
                  <a:off x="2920" y="1445"/>
                  <a:ext cx="326" cy="289"/>
                </a:xfrm>
                <a:prstGeom prst="ellipse">
                  <a:avLst/>
                </a:prstGeom>
                <a:noFill/>
                <a:ln w="12700">
                  <a:solidFill>
                    <a:srgbClr val="011199"/>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258" name="Group 819">
                  <a:extLst>
                    <a:ext uri="{FF2B5EF4-FFF2-40B4-BE49-F238E27FC236}">
                      <a16:creationId xmlns:a16="http://schemas.microsoft.com/office/drawing/2014/main" id="{57BDA8BE-6F0B-9741-B149-B2558AF047CD}"/>
                    </a:ext>
                  </a:extLst>
                </p:cNvPr>
                <p:cNvGrpSpPr>
                  <a:grpSpLocks/>
                </p:cNvGrpSpPr>
                <p:nvPr/>
              </p:nvGrpSpPr>
              <p:grpSpPr bwMode="auto">
                <a:xfrm>
                  <a:off x="2949" y="1476"/>
                  <a:ext cx="265" cy="228"/>
                  <a:chOff x="2949" y="1476"/>
                  <a:chExt cx="265" cy="228"/>
                </a:xfrm>
              </p:grpSpPr>
              <p:sp>
                <p:nvSpPr>
                  <p:cNvPr id="260" name="Oval 820">
                    <a:extLst>
                      <a:ext uri="{FF2B5EF4-FFF2-40B4-BE49-F238E27FC236}">
                        <a16:creationId xmlns:a16="http://schemas.microsoft.com/office/drawing/2014/main" id="{47764103-E2FA-AC47-86C8-8984E7AE659B}"/>
                      </a:ext>
                    </a:extLst>
                  </p:cNvPr>
                  <p:cNvSpPr>
                    <a:spLocks noChangeArrowheads="1"/>
                  </p:cNvSpPr>
                  <p:nvPr/>
                </p:nvSpPr>
                <p:spPr bwMode="auto">
                  <a:xfrm>
                    <a:off x="3030" y="1545"/>
                    <a:ext cx="107" cy="92"/>
                  </a:xfrm>
                  <a:prstGeom prst="ellipse">
                    <a:avLst/>
                  </a:prstGeom>
                  <a:noFill/>
                  <a:ln w="12700">
                    <a:solidFill>
                      <a:srgbClr val="011199"/>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61" name="Oval 821">
                    <a:extLst>
                      <a:ext uri="{FF2B5EF4-FFF2-40B4-BE49-F238E27FC236}">
                        <a16:creationId xmlns:a16="http://schemas.microsoft.com/office/drawing/2014/main" id="{17039C36-0457-F542-81C6-3F81726D5552}"/>
                      </a:ext>
                    </a:extLst>
                  </p:cNvPr>
                  <p:cNvSpPr>
                    <a:spLocks noChangeArrowheads="1"/>
                  </p:cNvSpPr>
                  <p:nvPr/>
                </p:nvSpPr>
                <p:spPr bwMode="auto">
                  <a:xfrm>
                    <a:off x="3006" y="1525"/>
                    <a:ext cx="154" cy="131"/>
                  </a:xfrm>
                  <a:prstGeom prst="ellipse">
                    <a:avLst/>
                  </a:prstGeom>
                  <a:noFill/>
                  <a:ln w="12700">
                    <a:solidFill>
                      <a:srgbClr val="011199"/>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62" name="Oval 822">
                    <a:extLst>
                      <a:ext uri="{FF2B5EF4-FFF2-40B4-BE49-F238E27FC236}">
                        <a16:creationId xmlns:a16="http://schemas.microsoft.com/office/drawing/2014/main" id="{D1AB047A-D8DC-7C49-950F-90A28DE699EF}"/>
                      </a:ext>
                    </a:extLst>
                  </p:cNvPr>
                  <p:cNvSpPr>
                    <a:spLocks noChangeArrowheads="1"/>
                  </p:cNvSpPr>
                  <p:nvPr/>
                </p:nvSpPr>
                <p:spPr bwMode="auto">
                  <a:xfrm>
                    <a:off x="2983" y="1501"/>
                    <a:ext cx="203" cy="179"/>
                  </a:xfrm>
                  <a:prstGeom prst="ellipse">
                    <a:avLst/>
                  </a:prstGeom>
                  <a:noFill/>
                  <a:ln w="12700">
                    <a:solidFill>
                      <a:srgbClr val="011199"/>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63" name="Oval 823">
                    <a:extLst>
                      <a:ext uri="{FF2B5EF4-FFF2-40B4-BE49-F238E27FC236}">
                        <a16:creationId xmlns:a16="http://schemas.microsoft.com/office/drawing/2014/main" id="{912BC9DA-8F82-3E41-9CE3-1E23620BB860}"/>
                      </a:ext>
                    </a:extLst>
                  </p:cNvPr>
                  <p:cNvSpPr>
                    <a:spLocks noChangeArrowheads="1"/>
                  </p:cNvSpPr>
                  <p:nvPr/>
                </p:nvSpPr>
                <p:spPr bwMode="auto">
                  <a:xfrm>
                    <a:off x="2949" y="1476"/>
                    <a:ext cx="265" cy="228"/>
                  </a:xfrm>
                  <a:prstGeom prst="ellipse">
                    <a:avLst/>
                  </a:prstGeom>
                  <a:noFill/>
                  <a:ln w="12700">
                    <a:solidFill>
                      <a:srgbClr val="011199"/>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sp>
              <p:nvSpPr>
                <p:cNvPr id="259" name="Freeform 825">
                  <a:extLst>
                    <a:ext uri="{FF2B5EF4-FFF2-40B4-BE49-F238E27FC236}">
                      <a16:creationId xmlns:a16="http://schemas.microsoft.com/office/drawing/2014/main" id="{4676822E-1692-7C4D-BE23-956A83CEB021}"/>
                    </a:ext>
                  </a:extLst>
                </p:cNvPr>
                <p:cNvSpPr>
                  <a:spLocks/>
                </p:cNvSpPr>
                <p:nvPr/>
              </p:nvSpPr>
              <p:spPr bwMode="auto">
                <a:xfrm>
                  <a:off x="2995" y="1615"/>
                  <a:ext cx="178" cy="129"/>
                </a:xfrm>
                <a:custGeom>
                  <a:avLst/>
                  <a:gdLst>
                    <a:gd name="T0" fmla="*/ 0 w 1180"/>
                    <a:gd name="T1" fmla="*/ 0 h 956"/>
                    <a:gd name="T2" fmla="*/ 0 w 1180"/>
                    <a:gd name="T3" fmla="*/ 0 h 956"/>
                    <a:gd name="T4" fmla="*/ 0 w 1180"/>
                    <a:gd name="T5" fmla="*/ 0 h 956"/>
                    <a:gd name="T6" fmla="*/ 0 w 1180"/>
                    <a:gd name="T7" fmla="*/ 0 h 956"/>
                    <a:gd name="T8" fmla="*/ 0 w 1180"/>
                    <a:gd name="T9" fmla="*/ 0 h 956"/>
                    <a:gd name="T10" fmla="*/ 0 w 1180"/>
                    <a:gd name="T11" fmla="*/ 0 h 956"/>
                    <a:gd name="T12" fmla="*/ 0 w 1180"/>
                    <a:gd name="T13" fmla="*/ 0 h 956"/>
                    <a:gd name="T14" fmla="*/ 0 w 1180"/>
                    <a:gd name="T15" fmla="*/ 0 h 956"/>
                    <a:gd name="T16" fmla="*/ 0 w 1180"/>
                    <a:gd name="T17" fmla="*/ 0 h 956"/>
                    <a:gd name="T18" fmla="*/ 0 w 1180"/>
                    <a:gd name="T19" fmla="*/ 0 h 9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80" h="956">
                      <a:moveTo>
                        <a:pt x="499" y="7"/>
                      </a:moveTo>
                      <a:lnTo>
                        <a:pt x="0" y="780"/>
                      </a:lnTo>
                      <a:lnTo>
                        <a:pt x="134" y="885"/>
                      </a:lnTo>
                      <a:lnTo>
                        <a:pt x="366" y="920"/>
                      </a:lnTo>
                      <a:lnTo>
                        <a:pt x="534" y="956"/>
                      </a:lnTo>
                      <a:lnTo>
                        <a:pt x="829" y="949"/>
                      </a:lnTo>
                      <a:lnTo>
                        <a:pt x="1096" y="850"/>
                      </a:lnTo>
                      <a:lnTo>
                        <a:pt x="1180" y="801"/>
                      </a:lnTo>
                      <a:lnTo>
                        <a:pt x="668" y="0"/>
                      </a:lnTo>
                      <a:lnTo>
                        <a:pt x="499" y="7"/>
                      </a:lnTo>
                      <a:close/>
                    </a:path>
                  </a:pathLst>
                </a:custGeom>
                <a:solidFill>
                  <a:srgbClr val="9CE0FA"/>
                </a:solidFill>
                <a:ln w="19050" cmpd="sng">
                  <a:no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grpSp>
          <p:grpSp>
            <p:nvGrpSpPr>
              <p:cNvPr id="241" name="Group 398">
                <a:extLst>
                  <a:ext uri="{FF2B5EF4-FFF2-40B4-BE49-F238E27FC236}">
                    <a16:creationId xmlns:a16="http://schemas.microsoft.com/office/drawing/2014/main" id="{136670D0-BF2B-A44B-90FC-AF6378CF671E}"/>
                  </a:ext>
                </a:extLst>
              </p:cNvPr>
              <p:cNvGrpSpPr>
                <a:grpSpLocks/>
              </p:cNvGrpSpPr>
              <p:nvPr/>
            </p:nvGrpSpPr>
            <p:grpSpPr bwMode="auto">
              <a:xfrm>
                <a:off x="6527789" y="1518577"/>
                <a:ext cx="375668" cy="713877"/>
                <a:chOff x="3130" y="3288"/>
                <a:chExt cx="410" cy="742"/>
              </a:xfrm>
            </p:grpSpPr>
            <p:sp>
              <p:nvSpPr>
                <p:cNvPr id="242" name="Line 270">
                  <a:extLst>
                    <a:ext uri="{FF2B5EF4-FFF2-40B4-BE49-F238E27FC236}">
                      <a16:creationId xmlns:a16="http://schemas.microsoft.com/office/drawing/2014/main" id="{24FA6A60-763E-E345-A022-C38F0A65AD09}"/>
                    </a:ext>
                  </a:extLst>
                </p:cNvPr>
                <p:cNvSpPr>
                  <a:spLocks noChangeShapeType="1"/>
                </p:cNvSpPr>
                <p:nvPr/>
              </p:nvSpPr>
              <p:spPr bwMode="auto">
                <a:xfrm flipH="1">
                  <a:off x="3130" y="3288"/>
                  <a:ext cx="205" cy="672"/>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43" name="Line 271">
                  <a:extLst>
                    <a:ext uri="{FF2B5EF4-FFF2-40B4-BE49-F238E27FC236}">
                      <a16:creationId xmlns:a16="http://schemas.microsoft.com/office/drawing/2014/main" id="{C204A8BA-D06A-014C-A96B-EE6C04D55A94}"/>
                    </a:ext>
                  </a:extLst>
                </p:cNvPr>
                <p:cNvSpPr>
                  <a:spLocks noChangeShapeType="1"/>
                </p:cNvSpPr>
                <p:nvPr/>
              </p:nvSpPr>
              <p:spPr bwMode="auto">
                <a:xfrm>
                  <a:off x="3335" y="3288"/>
                  <a:ext cx="205" cy="669"/>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44" name="Line 272">
                  <a:extLst>
                    <a:ext uri="{FF2B5EF4-FFF2-40B4-BE49-F238E27FC236}">
                      <a16:creationId xmlns:a16="http://schemas.microsoft.com/office/drawing/2014/main" id="{C71DB84B-8AD7-E54A-A3FC-2654EB150633}"/>
                    </a:ext>
                  </a:extLst>
                </p:cNvPr>
                <p:cNvSpPr>
                  <a:spLocks noChangeShapeType="1"/>
                </p:cNvSpPr>
                <p:nvPr/>
              </p:nvSpPr>
              <p:spPr bwMode="auto">
                <a:xfrm>
                  <a:off x="3130" y="3957"/>
                  <a:ext cx="205" cy="73"/>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45" name="Line 273">
                  <a:extLst>
                    <a:ext uri="{FF2B5EF4-FFF2-40B4-BE49-F238E27FC236}">
                      <a16:creationId xmlns:a16="http://schemas.microsoft.com/office/drawing/2014/main" id="{036AD39D-8E33-A746-8624-664B9FF755D5}"/>
                    </a:ext>
                  </a:extLst>
                </p:cNvPr>
                <p:cNvSpPr>
                  <a:spLocks noChangeShapeType="1"/>
                </p:cNvSpPr>
                <p:nvPr/>
              </p:nvSpPr>
              <p:spPr bwMode="auto">
                <a:xfrm flipH="1">
                  <a:off x="3335" y="3957"/>
                  <a:ext cx="205" cy="73"/>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46" name="Line 274">
                  <a:extLst>
                    <a:ext uri="{FF2B5EF4-FFF2-40B4-BE49-F238E27FC236}">
                      <a16:creationId xmlns:a16="http://schemas.microsoft.com/office/drawing/2014/main" id="{90F4B75A-1881-E849-B8EA-E5C21FC29DA2}"/>
                    </a:ext>
                  </a:extLst>
                </p:cNvPr>
                <p:cNvSpPr>
                  <a:spLocks noChangeShapeType="1"/>
                </p:cNvSpPr>
                <p:nvPr/>
              </p:nvSpPr>
              <p:spPr bwMode="auto">
                <a:xfrm>
                  <a:off x="3335" y="3303"/>
                  <a:ext cx="0" cy="727"/>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47" name="Line 275">
                  <a:extLst>
                    <a:ext uri="{FF2B5EF4-FFF2-40B4-BE49-F238E27FC236}">
                      <a16:creationId xmlns:a16="http://schemas.microsoft.com/office/drawing/2014/main" id="{C033E886-1F9D-0742-A911-3D81C93CC39F}"/>
                    </a:ext>
                  </a:extLst>
                </p:cNvPr>
                <p:cNvSpPr>
                  <a:spLocks noChangeShapeType="1"/>
                </p:cNvSpPr>
                <p:nvPr/>
              </p:nvSpPr>
              <p:spPr bwMode="auto">
                <a:xfrm flipV="1">
                  <a:off x="3130" y="3888"/>
                  <a:ext cx="205" cy="72"/>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48" name="Line 276">
                  <a:extLst>
                    <a:ext uri="{FF2B5EF4-FFF2-40B4-BE49-F238E27FC236}">
                      <a16:creationId xmlns:a16="http://schemas.microsoft.com/office/drawing/2014/main" id="{15AA0977-5207-4F4C-9000-12E620114420}"/>
                    </a:ext>
                  </a:extLst>
                </p:cNvPr>
                <p:cNvSpPr>
                  <a:spLocks noChangeShapeType="1"/>
                </p:cNvSpPr>
                <p:nvPr/>
              </p:nvSpPr>
              <p:spPr bwMode="auto">
                <a:xfrm flipH="1" flipV="1">
                  <a:off x="3335" y="3888"/>
                  <a:ext cx="205" cy="69"/>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49" name="Line 277">
                  <a:extLst>
                    <a:ext uri="{FF2B5EF4-FFF2-40B4-BE49-F238E27FC236}">
                      <a16:creationId xmlns:a16="http://schemas.microsoft.com/office/drawing/2014/main" id="{834B5D5A-B74E-5D4A-8C19-59C6D6C6C293}"/>
                    </a:ext>
                  </a:extLst>
                </p:cNvPr>
                <p:cNvSpPr>
                  <a:spLocks noChangeShapeType="1"/>
                </p:cNvSpPr>
                <p:nvPr/>
              </p:nvSpPr>
              <p:spPr bwMode="auto">
                <a:xfrm>
                  <a:off x="3217" y="3668"/>
                  <a:ext cx="118" cy="55"/>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50" name="Line 278">
                  <a:extLst>
                    <a:ext uri="{FF2B5EF4-FFF2-40B4-BE49-F238E27FC236}">
                      <a16:creationId xmlns:a16="http://schemas.microsoft.com/office/drawing/2014/main" id="{68CB6251-4A2C-D246-B082-43E033CF9E03}"/>
                    </a:ext>
                  </a:extLst>
                </p:cNvPr>
                <p:cNvSpPr>
                  <a:spLocks noChangeShapeType="1"/>
                </p:cNvSpPr>
                <p:nvPr/>
              </p:nvSpPr>
              <p:spPr bwMode="auto">
                <a:xfrm flipV="1">
                  <a:off x="3335" y="3668"/>
                  <a:ext cx="124" cy="55"/>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51" name="Line 279">
                  <a:extLst>
                    <a:ext uri="{FF2B5EF4-FFF2-40B4-BE49-F238E27FC236}">
                      <a16:creationId xmlns:a16="http://schemas.microsoft.com/office/drawing/2014/main" id="{35982337-3011-314C-A914-C2BB1C36398F}"/>
                    </a:ext>
                  </a:extLst>
                </p:cNvPr>
                <p:cNvSpPr>
                  <a:spLocks noChangeShapeType="1"/>
                </p:cNvSpPr>
                <p:nvPr/>
              </p:nvSpPr>
              <p:spPr bwMode="auto">
                <a:xfrm>
                  <a:off x="3178" y="3766"/>
                  <a:ext cx="152" cy="75"/>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52" name="Line 280">
                  <a:extLst>
                    <a:ext uri="{FF2B5EF4-FFF2-40B4-BE49-F238E27FC236}">
                      <a16:creationId xmlns:a16="http://schemas.microsoft.com/office/drawing/2014/main" id="{FEB64759-3374-CA45-BFF1-84D1A1AD31C6}"/>
                    </a:ext>
                  </a:extLst>
                </p:cNvPr>
                <p:cNvSpPr>
                  <a:spLocks noChangeShapeType="1"/>
                </p:cNvSpPr>
                <p:nvPr/>
              </p:nvSpPr>
              <p:spPr bwMode="auto">
                <a:xfrm flipV="1">
                  <a:off x="3335" y="3781"/>
                  <a:ext cx="153" cy="66"/>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53" name="Line 281">
                  <a:extLst>
                    <a:ext uri="{FF2B5EF4-FFF2-40B4-BE49-F238E27FC236}">
                      <a16:creationId xmlns:a16="http://schemas.microsoft.com/office/drawing/2014/main" id="{08BAABC9-BDC7-E940-B4FB-232F091A1056}"/>
                    </a:ext>
                  </a:extLst>
                </p:cNvPr>
                <p:cNvSpPr>
                  <a:spLocks noChangeShapeType="1"/>
                </p:cNvSpPr>
                <p:nvPr/>
              </p:nvSpPr>
              <p:spPr bwMode="auto">
                <a:xfrm flipV="1">
                  <a:off x="3335" y="3567"/>
                  <a:ext cx="78" cy="27"/>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54" name="Line 282">
                  <a:extLst>
                    <a:ext uri="{FF2B5EF4-FFF2-40B4-BE49-F238E27FC236}">
                      <a16:creationId xmlns:a16="http://schemas.microsoft.com/office/drawing/2014/main" id="{69AC78AC-3258-9240-BFF7-1708EDDEFF27}"/>
                    </a:ext>
                  </a:extLst>
                </p:cNvPr>
                <p:cNvSpPr>
                  <a:spLocks noChangeShapeType="1"/>
                </p:cNvSpPr>
                <p:nvPr/>
              </p:nvSpPr>
              <p:spPr bwMode="auto">
                <a:xfrm flipV="1">
                  <a:off x="3335" y="3428"/>
                  <a:ext cx="49" cy="21"/>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55" name="Line 283">
                  <a:extLst>
                    <a:ext uri="{FF2B5EF4-FFF2-40B4-BE49-F238E27FC236}">
                      <a16:creationId xmlns:a16="http://schemas.microsoft.com/office/drawing/2014/main" id="{6877237D-10BE-204C-860D-823A64D79EB1}"/>
                    </a:ext>
                  </a:extLst>
                </p:cNvPr>
                <p:cNvSpPr>
                  <a:spLocks noChangeShapeType="1"/>
                </p:cNvSpPr>
                <p:nvPr/>
              </p:nvSpPr>
              <p:spPr bwMode="auto">
                <a:xfrm>
                  <a:off x="3247" y="3558"/>
                  <a:ext cx="95" cy="36"/>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56" name="Line 284">
                  <a:extLst>
                    <a:ext uri="{FF2B5EF4-FFF2-40B4-BE49-F238E27FC236}">
                      <a16:creationId xmlns:a16="http://schemas.microsoft.com/office/drawing/2014/main" id="{DB518C6A-CEDA-054D-9476-99C45ADE8F84}"/>
                    </a:ext>
                  </a:extLst>
                </p:cNvPr>
                <p:cNvSpPr>
                  <a:spLocks noChangeShapeType="1"/>
                </p:cNvSpPr>
                <p:nvPr/>
              </p:nvSpPr>
              <p:spPr bwMode="auto">
                <a:xfrm>
                  <a:off x="3289" y="3422"/>
                  <a:ext cx="55" cy="36"/>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grpSp>
        <p:grpSp>
          <p:nvGrpSpPr>
            <p:cNvPr id="216" name="Group 215">
              <a:extLst>
                <a:ext uri="{FF2B5EF4-FFF2-40B4-BE49-F238E27FC236}">
                  <a16:creationId xmlns:a16="http://schemas.microsoft.com/office/drawing/2014/main" id="{0A092DA3-C42D-D944-A98D-3D9049F1F8F8}"/>
                </a:ext>
              </a:extLst>
            </p:cNvPr>
            <p:cNvGrpSpPr/>
            <p:nvPr/>
          </p:nvGrpSpPr>
          <p:grpSpPr>
            <a:xfrm>
              <a:off x="3893635" y="2162351"/>
              <a:ext cx="677748" cy="346462"/>
              <a:chOff x="1503784" y="3006600"/>
              <a:chExt cx="1771786" cy="957087"/>
            </a:xfrm>
          </p:grpSpPr>
          <p:grpSp>
            <p:nvGrpSpPr>
              <p:cNvPr id="217" name="Group 216">
                <a:extLst>
                  <a:ext uri="{FF2B5EF4-FFF2-40B4-BE49-F238E27FC236}">
                    <a16:creationId xmlns:a16="http://schemas.microsoft.com/office/drawing/2014/main" id="{D9480CB9-E27B-6841-A748-CA6489238A45}"/>
                  </a:ext>
                </a:extLst>
              </p:cNvPr>
              <p:cNvGrpSpPr/>
              <p:nvPr/>
            </p:nvGrpSpPr>
            <p:grpSpPr>
              <a:xfrm>
                <a:off x="1503784" y="3006600"/>
                <a:ext cx="1771786" cy="957087"/>
                <a:chOff x="1465684" y="2997075"/>
                <a:chExt cx="1771786" cy="957087"/>
              </a:xfrm>
            </p:grpSpPr>
            <p:sp>
              <p:nvSpPr>
                <p:cNvPr id="238" name="Freeform 237">
                  <a:extLst>
                    <a:ext uri="{FF2B5EF4-FFF2-40B4-BE49-F238E27FC236}">
                      <a16:creationId xmlns:a16="http://schemas.microsoft.com/office/drawing/2014/main" id="{04EC806A-39A3-D74A-AAB2-F911EAB56A88}"/>
                    </a:ext>
                  </a:extLst>
                </p:cNvPr>
                <p:cNvSpPr/>
                <p:nvPr/>
              </p:nvSpPr>
              <p:spPr>
                <a:xfrm>
                  <a:off x="1465684" y="3328365"/>
                  <a:ext cx="1771786" cy="625797"/>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39" name="Oval 238">
                  <a:extLst>
                    <a:ext uri="{FF2B5EF4-FFF2-40B4-BE49-F238E27FC236}">
                      <a16:creationId xmlns:a16="http://schemas.microsoft.com/office/drawing/2014/main" id="{70DA0004-A618-7346-8210-4704D2A91F69}"/>
                    </a:ext>
                  </a:extLst>
                </p:cNvPr>
                <p:cNvSpPr/>
                <p:nvPr/>
              </p:nvSpPr>
              <p:spPr>
                <a:xfrm>
                  <a:off x="1466704" y="2997075"/>
                  <a:ext cx="1769640" cy="619577"/>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grpSp>
            <p:nvGrpSpPr>
              <p:cNvPr id="218" name="Group 217">
                <a:extLst>
                  <a:ext uri="{FF2B5EF4-FFF2-40B4-BE49-F238E27FC236}">
                    <a16:creationId xmlns:a16="http://schemas.microsoft.com/office/drawing/2014/main" id="{E579B6CC-1F14-4342-B43B-D2BBF4433F01}"/>
                  </a:ext>
                </a:extLst>
              </p:cNvPr>
              <p:cNvGrpSpPr/>
              <p:nvPr/>
            </p:nvGrpSpPr>
            <p:grpSpPr>
              <a:xfrm>
                <a:off x="1977616" y="3038475"/>
                <a:ext cx="768409" cy="553944"/>
                <a:chOff x="1968091" y="3022600"/>
                <a:chExt cx="768409" cy="553944"/>
              </a:xfrm>
            </p:grpSpPr>
            <p:grpSp>
              <p:nvGrpSpPr>
                <p:cNvPr id="219" name="Group 218">
                  <a:extLst>
                    <a:ext uri="{FF2B5EF4-FFF2-40B4-BE49-F238E27FC236}">
                      <a16:creationId xmlns:a16="http://schemas.microsoft.com/office/drawing/2014/main" id="{11B9ED1B-EB6D-914F-B396-DD0254C2EE19}"/>
                    </a:ext>
                  </a:extLst>
                </p:cNvPr>
                <p:cNvGrpSpPr/>
                <p:nvPr/>
              </p:nvGrpSpPr>
              <p:grpSpPr>
                <a:xfrm>
                  <a:off x="2032000" y="3022600"/>
                  <a:ext cx="257175" cy="544419"/>
                  <a:chOff x="2441575" y="2479675"/>
                  <a:chExt cx="765175" cy="1028347"/>
                </a:xfrm>
              </p:grpSpPr>
              <p:sp>
                <p:nvSpPr>
                  <p:cNvPr id="236" name="Parallelogram 235">
                    <a:extLst>
                      <a:ext uri="{FF2B5EF4-FFF2-40B4-BE49-F238E27FC236}">
                        <a16:creationId xmlns:a16="http://schemas.microsoft.com/office/drawing/2014/main" id="{E7C35AD8-1DBE-4440-A225-BB3005A9F528}"/>
                      </a:ext>
                    </a:extLst>
                  </p:cNvPr>
                  <p:cNvSpPr/>
                  <p:nvPr/>
                </p:nvSpPr>
                <p:spPr>
                  <a:xfrm>
                    <a:off x="2441575" y="2479675"/>
                    <a:ext cx="765175" cy="1025525"/>
                  </a:xfrm>
                  <a:prstGeom prst="parallelogram">
                    <a:avLst>
                      <a:gd name="adj" fmla="val 62205"/>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7" name="Parallelogram 236">
                    <a:extLst>
                      <a:ext uri="{FF2B5EF4-FFF2-40B4-BE49-F238E27FC236}">
                        <a16:creationId xmlns:a16="http://schemas.microsoft.com/office/drawing/2014/main" id="{0B9EDE51-DC89-4F4D-8862-90C14B2062CF}"/>
                      </a:ext>
                    </a:extLst>
                  </p:cNvPr>
                  <p:cNvSpPr/>
                  <p:nvPr/>
                </p:nvSpPr>
                <p:spPr>
                  <a:xfrm>
                    <a:off x="2571751" y="2558697"/>
                    <a:ext cx="603250" cy="949325"/>
                  </a:xfrm>
                  <a:prstGeom prst="parallelogram">
                    <a:avLst>
                      <a:gd name="adj" fmla="val 72206"/>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0" name="Group 219">
                  <a:extLst>
                    <a:ext uri="{FF2B5EF4-FFF2-40B4-BE49-F238E27FC236}">
                      <a16:creationId xmlns:a16="http://schemas.microsoft.com/office/drawing/2014/main" id="{2919FAFE-224E-7C47-BC9B-5652AB5D573E}"/>
                    </a:ext>
                  </a:extLst>
                </p:cNvPr>
                <p:cNvGrpSpPr/>
                <p:nvPr/>
              </p:nvGrpSpPr>
              <p:grpSpPr>
                <a:xfrm flipH="1">
                  <a:off x="2441575" y="3032125"/>
                  <a:ext cx="257175" cy="544419"/>
                  <a:chOff x="2441575" y="2479675"/>
                  <a:chExt cx="765175" cy="1028347"/>
                </a:xfrm>
              </p:grpSpPr>
              <p:sp>
                <p:nvSpPr>
                  <p:cNvPr id="234" name="Parallelogram 233">
                    <a:extLst>
                      <a:ext uri="{FF2B5EF4-FFF2-40B4-BE49-F238E27FC236}">
                        <a16:creationId xmlns:a16="http://schemas.microsoft.com/office/drawing/2014/main" id="{54BF0DD8-4148-D045-86F9-640BE0D36492}"/>
                      </a:ext>
                    </a:extLst>
                  </p:cNvPr>
                  <p:cNvSpPr/>
                  <p:nvPr/>
                </p:nvSpPr>
                <p:spPr>
                  <a:xfrm>
                    <a:off x="2441575" y="2479675"/>
                    <a:ext cx="765175" cy="1025525"/>
                  </a:xfrm>
                  <a:prstGeom prst="parallelogram">
                    <a:avLst>
                      <a:gd name="adj" fmla="val 62205"/>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5" name="Parallelogram 234">
                    <a:extLst>
                      <a:ext uri="{FF2B5EF4-FFF2-40B4-BE49-F238E27FC236}">
                        <a16:creationId xmlns:a16="http://schemas.microsoft.com/office/drawing/2014/main" id="{08E5B810-BD3C-6B44-A721-8C7689B0F662}"/>
                      </a:ext>
                    </a:extLst>
                  </p:cNvPr>
                  <p:cNvSpPr/>
                  <p:nvPr/>
                </p:nvSpPr>
                <p:spPr>
                  <a:xfrm>
                    <a:off x="2571751" y="2558697"/>
                    <a:ext cx="603250" cy="949325"/>
                  </a:xfrm>
                  <a:prstGeom prst="parallelogram">
                    <a:avLst>
                      <a:gd name="adj" fmla="val 72206"/>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21" name="Parallelogram 220">
                  <a:extLst>
                    <a:ext uri="{FF2B5EF4-FFF2-40B4-BE49-F238E27FC236}">
                      <a16:creationId xmlns:a16="http://schemas.microsoft.com/office/drawing/2014/main" id="{BF6FC034-54BD-0842-B8E8-4D9A22CAA503}"/>
                    </a:ext>
                  </a:extLst>
                </p:cNvPr>
                <p:cNvSpPr/>
                <p:nvPr/>
              </p:nvSpPr>
              <p:spPr>
                <a:xfrm flipV="1">
                  <a:off x="2057400" y="3130550"/>
                  <a:ext cx="625475" cy="60324"/>
                </a:xfrm>
                <a:prstGeom prst="parallelogram">
                  <a:avLst>
                    <a:gd name="adj" fmla="val 30290"/>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2" name="Parallelogram 221">
                  <a:extLst>
                    <a:ext uri="{FF2B5EF4-FFF2-40B4-BE49-F238E27FC236}">
                      <a16:creationId xmlns:a16="http://schemas.microsoft.com/office/drawing/2014/main" id="{58B427DC-A8A9-CA44-8784-F6E725C31329}"/>
                    </a:ext>
                  </a:extLst>
                </p:cNvPr>
                <p:cNvSpPr/>
                <p:nvPr/>
              </p:nvSpPr>
              <p:spPr>
                <a:xfrm rot="17056647">
                  <a:off x="2079626" y="3187701"/>
                  <a:ext cx="257175" cy="45719"/>
                </a:xfrm>
                <a:prstGeom prst="parallelogram">
                  <a:avLst>
                    <a:gd name="adj" fmla="val 30290"/>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3" name="Parallelogram 222">
                  <a:extLst>
                    <a:ext uri="{FF2B5EF4-FFF2-40B4-BE49-F238E27FC236}">
                      <a16:creationId xmlns:a16="http://schemas.microsoft.com/office/drawing/2014/main" id="{C89D51F0-BE6B-D742-8471-9F7867EF622D}"/>
                    </a:ext>
                  </a:extLst>
                </p:cNvPr>
                <p:cNvSpPr/>
                <p:nvPr/>
              </p:nvSpPr>
              <p:spPr>
                <a:xfrm rot="17384936" flipV="1">
                  <a:off x="1990347" y="3141540"/>
                  <a:ext cx="95195" cy="50805"/>
                </a:xfrm>
                <a:prstGeom prst="parallelogram">
                  <a:avLst>
                    <a:gd name="adj" fmla="val 30290"/>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4" name="Parallelogram 223">
                  <a:extLst>
                    <a:ext uri="{FF2B5EF4-FFF2-40B4-BE49-F238E27FC236}">
                      <a16:creationId xmlns:a16="http://schemas.microsoft.com/office/drawing/2014/main" id="{86B1E505-34DD-934C-BF2C-2689FBEAF91B}"/>
                    </a:ext>
                  </a:extLst>
                </p:cNvPr>
                <p:cNvSpPr/>
                <p:nvPr/>
              </p:nvSpPr>
              <p:spPr>
                <a:xfrm>
                  <a:off x="2032000" y="3162300"/>
                  <a:ext cx="650875" cy="45719"/>
                </a:xfrm>
                <a:prstGeom prst="parallelogram">
                  <a:avLst>
                    <a:gd name="adj" fmla="val 30290"/>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5" name="Parallelogram 224">
                  <a:extLst>
                    <a:ext uri="{FF2B5EF4-FFF2-40B4-BE49-F238E27FC236}">
                      <a16:creationId xmlns:a16="http://schemas.microsoft.com/office/drawing/2014/main" id="{809D5A8C-095B-7248-A7EB-12E10F47E203}"/>
                    </a:ext>
                  </a:extLst>
                </p:cNvPr>
                <p:cNvSpPr/>
                <p:nvPr/>
              </p:nvSpPr>
              <p:spPr>
                <a:xfrm rot="4215064" flipH="1" flipV="1">
                  <a:off x="2627741" y="3146398"/>
                  <a:ext cx="95195" cy="45719"/>
                </a:xfrm>
                <a:prstGeom prst="parallelogram">
                  <a:avLst>
                    <a:gd name="adj" fmla="val 30290"/>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6" name="Parallelogram 225">
                  <a:extLst>
                    <a:ext uri="{FF2B5EF4-FFF2-40B4-BE49-F238E27FC236}">
                      <a16:creationId xmlns:a16="http://schemas.microsoft.com/office/drawing/2014/main" id="{A1534CDD-071D-F240-A8AD-24848A2C1942}"/>
                    </a:ext>
                  </a:extLst>
                </p:cNvPr>
                <p:cNvSpPr/>
                <p:nvPr/>
              </p:nvSpPr>
              <p:spPr>
                <a:xfrm rot="4492456">
                  <a:off x="2397126" y="3197226"/>
                  <a:ext cx="257175" cy="45719"/>
                </a:xfrm>
                <a:prstGeom prst="parallelogram">
                  <a:avLst>
                    <a:gd name="adj" fmla="val 30290"/>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27" name="Group 226">
                  <a:extLst>
                    <a:ext uri="{FF2B5EF4-FFF2-40B4-BE49-F238E27FC236}">
                      <a16:creationId xmlns:a16="http://schemas.microsoft.com/office/drawing/2014/main" id="{37470832-3231-D140-9B98-3B27AF911D51}"/>
                    </a:ext>
                  </a:extLst>
                </p:cNvPr>
                <p:cNvGrpSpPr/>
                <p:nvPr/>
              </p:nvGrpSpPr>
              <p:grpSpPr>
                <a:xfrm>
                  <a:off x="1968091" y="3322545"/>
                  <a:ext cx="768409" cy="96354"/>
                  <a:chOff x="1968092" y="3319370"/>
                  <a:chExt cx="677104" cy="96354"/>
                </a:xfrm>
              </p:grpSpPr>
              <p:sp>
                <p:nvSpPr>
                  <p:cNvPr id="230" name="Parallelogram 229">
                    <a:extLst>
                      <a:ext uri="{FF2B5EF4-FFF2-40B4-BE49-F238E27FC236}">
                        <a16:creationId xmlns:a16="http://schemas.microsoft.com/office/drawing/2014/main" id="{A0EEA72A-ECC2-9342-BDB2-19F25094E14C}"/>
                      </a:ext>
                    </a:extLst>
                  </p:cNvPr>
                  <p:cNvSpPr/>
                  <p:nvPr/>
                </p:nvSpPr>
                <p:spPr>
                  <a:xfrm flipV="1">
                    <a:off x="2012950" y="3330575"/>
                    <a:ext cx="625475" cy="60324"/>
                  </a:xfrm>
                  <a:prstGeom prst="parallelogram">
                    <a:avLst>
                      <a:gd name="adj" fmla="val 30290"/>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1" name="Parallelogram 230">
                    <a:extLst>
                      <a:ext uri="{FF2B5EF4-FFF2-40B4-BE49-F238E27FC236}">
                        <a16:creationId xmlns:a16="http://schemas.microsoft.com/office/drawing/2014/main" id="{596486DE-414E-AB4F-AA4A-A202B442E6B2}"/>
                      </a:ext>
                    </a:extLst>
                  </p:cNvPr>
                  <p:cNvSpPr/>
                  <p:nvPr/>
                </p:nvSpPr>
                <p:spPr>
                  <a:xfrm rot="17384936" flipV="1">
                    <a:off x="1945897" y="3341565"/>
                    <a:ext cx="95195" cy="50805"/>
                  </a:xfrm>
                  <a:prstGeom prst="parallelogram">
                    <a:avLst>
                      <a:gd name="adj" fmla="val 30290"/>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2" name="Parallelogram 231">
                    <a:extLst>
                      <a:ext uri="{FF2B5EF4-FFF2-40B4-BE49-F238E27FC236}">
                        <a16:creationId xmlns:a16="http://schemas.microsoft.com/office/drawing/2014/main" id="{4DE1E6C4-9D7C-9E4A-85B4-591228128059}"/>
                      </a:ext>
                    </a:extLst>
                  </p:cNvPr>
                  <p:cNvSpPr/>
                  <p:nvPr/>
                </p:nvSpPr>
                <p:spPr>
                  <a:xfrm>
                    <a:off x="1987550" y="3362325"/>
                    <a:ext cx="650875" cy="45719"/>
                  </a:xfrm>
                  <a:prstGeom prst="parallelogram">
                    <a:avLst>
                      <a:gd name="adj" fmla="val 30290"/>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3" name="Parallelogram 232">
                    <a:extLst>
                      <a:ext uri="{FF2B5EF4-FFF2-40B4-BE49-F238E27FC236}">
                        <a16:creationId xmlns:a16="http://schemas.microsoft.com/office/drawing/2014/main" id="{6D7610CF-4344-7D41-A633-042DD0C229FA}"/>
                      </a:ext>
                    </a:extLst>
                  </p:cNvPr>
                  <p:cNvSpPr/>
                  <p:nvPr/>
                </p:nvSpPr>
                <p:spPr>
                  <a:xfrm rot="4215064" flipH="1" flipV="1">
                    <a:off x="2577455" y="3347983"/>
                    <a:ext cx="95195" cy="40287"/>
                  </a:xfrm>
                  <a:prstGeom prst="parallelogram">
                    <a:avLst>
                      <a:gd name="adj" fmla="val 30290"/>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28" name="Parallelogram 227">
                  <a:extLst>
                    <a:ext uri="{FF2B5EF4-FFF2-40B4-BE49-F238E27FC236}">
                      <a16:creationId xmlns:a16="http://schemas.microsoft.com/office/drawing/2014/main" id="{115F21F8-878A-E340-AD24-CB54563C4073}"/>
                    </a:ext>
                  </a:extLst>
                </p:cNvPr>
                <p:cNvSpPr/>
                <p:nvPr/>
              </p:nvSpPr>
              <p:spPr>
                <a:xfrm rot="4389628">
                  <a:off x="2495482" y="3370576"/>
                  <a:ext cx="160883" cy="55150"/>
                </a:xfrm>
                <a:prstGeom prst="parallelogram">
                  <a:avLst>
                    <a:gd name="adj" fmla="val 30290"/>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9" name="Parallelogram 228">
                  <a:extLst>
                    <a:ext uri="{FF2B5EF4-FFF2-40B4-BE49-F238E27FC236}">
                      <a16:creationId xmlns:a16="http://schemas.microsoft.com/office/drawing/2014/main" id="{DB878348-3D9E-A343-B0AB-4071FC8ED210}"/>
                    </a:ext>
                  </a:extLst>
                </p:cNvPr>
                <p:cNvSpPr/>
                <p:nvPr/>
              </p:nvSpPr>
              <p:spPr>
                <a:xfrm rot="17068257">
                  <a:off x="2025651" y="3362326"/>
                  <a:ext cx="257175" cy="45719"/>
                </a:xfrm>
                <a:prstGeom prst="parallelogram">
                  <a:avLst>
                    <a:gd name="adj" fmla="val 30290"/>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nvGrpSpPr>
          <p:cNvPr id="2" name="Group 1">
            <a:extLst>
              <a:ext uri="{FF2B5EF4-FFF2-40B4-BE49-F238E27FC236}">
                <a16:creationId xmlns:a16="http://schemas.microsoft.com/office/drawing/2014/main" id="{E435FFE3-24B8-C140-BF08-8BB3DEA8FF21}"/>
              </a:ext>
            </a:extLst>
          </p:cNvPr>
          <p:cNvGrpSpPr/>
          <p:nvPr/>
        </p:nvGrpSpPr>
        <p:grpSpPr>
          <a:xfrm>
            <a:off x="1899298" y="3676811"/>
            <a:ext cx="3799395" cy="392848"/>
            <a:chOff x="1899298" y="3676811"/>
            <a:chExt cx="3799395" cy="392848"/>
          </a:xfrm>
        </p:grpSpPr>
        <p:cxnSp>
          <p:nvCxnSpPr>
            <p:cNvPr id="111" name="Straight Arrow Connector 110">
              <a:extLst>
                <a:ext uri="{FF2B5EF4-FFF2-40B4-BE49-F238E27FC236}">
                  <a16:creationId xmlns:a16="http://schemas.microsoft.com/office/drawing/2014/main" id="{54F7DAB2-A0D7-7D4B-9136-696ABC9D5A82}"/>
                </a:ext>
              </a:extLst>
            </p:cNvPr>
            <p:cNvCxnSpPr/>
            <p:nvPr/>
          </p:nvCxnSpPr>
          <p:spPr>
            <a:xfrm>
              <a:off x="1899298" y="3910512"/>
              <a:ext cx="1965533" cy="0"/>
            </a:xfrm>
            <a:prstGeom prst="straightConnector1">
              <a:avLst/>
            </a:prstGeom>
            <a:ln w="50800">
              <a:solidFill>
                <a:srgbClr val="000090"/>
              </a:solidFill>
              <a:tailEnd type="triangle"/>
            </a:ln>
          </p:spPr>
          <p:style>
            <a:lnRef idx="2">
              <a:schemeClr val="accent1"/>
            </a:lnRef>
            <a:fillRef idx="0">
              <a:schemeClr val="accent1"/>
            </a:fillRef>
            <a:effectRef idx="1">
              <a:schemeClr val="accent1"/>
            </a:effectRef>
            <a:fontRef idx="minor">
              <a:schemeClr val="tx1"/>
            </a:fontRef>
          </p:style>
        </p:cxnSp>
        <p:cxnSp>
          <p:nvCxnSpPr>
            <p:cNvPr id="112" name="Straight Arrow Connector 111">
              <a:extLst>
                <a:ext uri="{FF2B5EF4-FFF2-40B4-BE49-F238E27FC236}">
                  <a16:creationId xmlns:a16="http://schemas.microsoft.com/office/drawing/2014/main" id="{DE066074-447D-844F-892A-D7A2DAF88A77}"/>
                </a:ext>
              </a:extLst>
            </p:cNvPr>
            <p:cNvCxnSpPr/>
            <p:nvPr/>
          </p:nvCxnSpPr>
          <p:spPr>
            <a:xfrm>
              <a:off x="4050360" y="4008104"/>
              <a:ext cx="1648333" cy="0"/>
            </a:xfrm>
            <a:prstGeom prst="straightConnector1">
              <a:avLst/>
            </a:prstGeom>
            <a:ln w="50800">
              <a:solidFill>
                <a:srgbClr val="000090"/>
              </a:solidFill>
              <a:tailEnd type="triangle"/>
            </a:ln>
          </p:spPr>
          <p:style>
            <a:lnRef idx="2">
              <a:schemeClr val="accent1"/>
            </a:lnRef>
            <a:fillRef idx="0">
              <a:schemeClr val="accent1"/>
            </a:fillRef>
            <a:effectRef idx="1">
              <a:schemeClr val="accent1"/>
            </a:effectRef>
            <a:fontRef idx="minor">
              <a:schemeClr val="tx1"/>
            </a:fontRef>
          </p:style>
        </p:cxnSp>
        <p:sp>
          <p:nvSpPr>
            <p:cNvPr id="113" name="TextBox 112">
              <a:extLst>
                <a:ext uri="{FF2B5EF4-FFF2-40B4-BE49-F238E27FC236}">
                  <a16:creationId xmlns:a16="http://schemas.microsoft.com/office/drawing/2014/main" id="{9D13C86A-9E2D-6D4A-BCF7-547FAED55737}"/>
                </a:ext>
              </a:extLst>
            </p:cNvPr>
            <p:cNvSpPr txBox="1"/>
            <p:nvPr/>
          </p:nvSpPr>
          <p:spPr>
            <a:xfrm>
              <a:off x="4628187" y="3676811"/>
              <a:ext cx="509140" cy="307777"/>
            </a:xfrm>
            <a:prstGeom prst="rect">
              <a:avLst/>
            </a:prstGeom>
            <a:noFill/>
          </p:spPr>
          <p:txBody>
            <a:bodyPr wrap="none" rtlCol="0">
              <a:spAutoFit/>
            </a:bodyPr>
            <a:lstStyle/>
            <a:p>
              <a:r>
                <a:rPr lang="en-US" sz="1400" dirty="0"/>
                <a:t>res</a:t>
              </a:r>
              <a:r>
                <a:rPr lang="en-US" sz="1400" baseline="-25000" dirty="0"/>
                <a:t>M</a:t>
              </a:r>
            </a:p>
          </p:txBody>
        </p:sp>
        <p:grpSp>
          <p:nvGrpSpPr>
            <p:cNvPr id="114" name="Group 113">
              <a:extLst>
                <a:ext uri="{FF2B5EF4-FFF2-40B4-BE49-F238E27FC236}">
                  <a16:creationId xmlns:a16="http://schemas.microsoft.com/office/drawing/2014/main" id="{6AA624CC-7FA8-E74C-906C-8C2C0899983D}"/>
                </a:ext>
              </a:extLst>
            </p:cNvPr>
            <p:cNvGrpSpPr/>
            <p:nvPr/>
          </p:nvGrpSpPr>
          <p:grpSpPr>
            <a:xfrm>
              <a:off x="2141216" y="3700327"/>
              <a:ext cx="291152" cy="369332"/>
              <a:chOff x="7031063" y="1728412"/>
              <a:chExt cx="291152" cy="369332"/>
            </a:xfrm>
          </p:grpSpPr>
          <p:sp>
            <p:nvSpPr>
              <p:cNvPr id="115" name="Oval 114">
                <a:extLst>
                  <a:ext uri="{FF2B5EF4-FFF2-40B4-BE49-F238E27FC236}">
                    <a16:creationId xmlns:a16="http://schemas.microsoft.com/office/drawing/2014/main" id="{5E535200-2F47-3743-8504-24DA7CB1659E}"/>
                  </a:ext>
                </a:extLst>
              </p:cNvPr>
              <p:cNvSpPr/>
              <p:nvPr/>
            </p:nvSpPr>
            <p:spPr>
              <a:xfrm>
                <a:off x="7039416" y="1803954"/>
                <a:ext cx="282799" cy="282799"/>
              </a:xfrm>
              <a:prstGeom prst="ellipse">
                <a:avLst/>
              </a:prstGeom>
              <a:solidFill>
                <a:schemeClr val="bg1"/>
              </a:solidFill>
              <a:ln w="25400">
                <a:solidFill>
                  <a:srgbClr val="00009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6" name="TextBox 115">
                <a:extLst>
                  <a:ext uri="{FF2B5EF4-FFF2-40B4-BE49-F238E27FC236}">
                    <a16:creationId xmlns:a16="http://schemas.microsoft.com/office/drawing/2014/main" id="{05778882-8A28-FC40-8DE1-5DC6BD7A11E0}"/>
                  </a:ext>
                </a:extLst>
              </p:cNvPr>
              <p:cNvSpPr txBox="1"/>
              <p:nvPr/>
            </p:nvSpPr>
            <p:spPr>
              <a:xfrm>
                <a:off x="7031063" y="1728412"/>
                <a:ext cx="282274" cy="369332"/>
              </a:xfrm>
              <a:prstGeom prst="rect">
                <a:avLst/>
              </a:prstGeom>
              <a:noFill/>
            </p:spPr>
            <p:txBody>
              <a:bodyPr wrap="none" rtlCol="0">
                <a:spAutoFit/>
              </a:bodyPr>
              <a:lstStyle/>
              <a:p>
                <a:r>
                  <a:rPr lang="en-US" dirty="0"/>
                  <a:t>c</a:t>
                </a:r>
              </a:p>
            </p:txBody>
          </p:sp>
        </p:grpSp>
      </p:grpSp>
    </p:spTree>
    <p:extLst>
      <p:ext uri="{BB962C8B-B14F-4D97-AF65-F5344CB8AC3E}">
        <p14:creationId xmlns:p14="http://schemas.microsoft.com/office/powerpoint/2010/main" val="4063320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dissolve">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B2FB0-B1E9-4BFA-B12F-06084197A743}"/>
              </a:ext>
            </a:extLst>
          </p:cNvPr>
          <p:cNvSpPr>
            <a:spLocks noGrp="1"/>
          </p:cNvSpPr>
          <p:nvPr>
            <p:ph type="title"/>
          </p:nvPr>
        </p:nvSpPr>
        <p:spPr/>
        <p:txBody>
          <a:bodyPr/>
          <a:lstStyle/>
          <a:p>
            <a:r>
              <a:rPr lang="en-US" dirty="0"/>
              <a:t>Traffic Analysis Example</a:t>
            </a:r>
          </a:p>
        </p:txBody>
      </p:sp>
      <p:sp>
        <p:nvSpPr>
          <p:cNvPr id="3" name="Content Placeholder 2">
            <a:extLst>
              <a:ext uri="{FF2B5EF4-FFF2-40B4-BE49-F238E27FC236}">
                <a16:creationId xmlns:a16="http://schemas.microsoft.com/office/drawing/2014/main" id="{CE12D7C0-643E-4210-A2D3-4B264417C0D0}"/>
              </a:ext>
            </a:extLst>
          </p:cNvPr>
          <p:cNvSpPr>
            <a:spLocks noGrp="1"/>
          </p:cNvSpPr>
          <p:nvPr>
            <p:ph idx="1"/>
          </p:nvPr>
        </p:nvSpPr>
        <p:spPr/>
        <p:txBody>
          <a:bodyPr/>
          <a:lstStyle/>
          <a:p>
            <a:r>
              <a:rPr lang="en-US" dirty="0"/>
              <a:t>“Spying on the smart home: Privacy attacks and defenses on encrypted IoT traffic”</a:t>
            </a:r>
          </a:p>
        </p:txBody>
      </p:sp>
      <p:pic>
        <p:nvPicPr>
          <p:cNvPr id="5" name="Picture 4" descr="Chart, line chart&#10;&#10;Description automatically generated">
            <a:extLst>
              <a:ext uri="{FF2B5EF4-FFF2-40B4-BE49-F238E27FC236}">
                <a16:creationId xmlns:a16="http://schemas.microsoft.com/office/drawing/2014/main" id="{91A4669F-C792-4855-BC79-6B3EEEEAE3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9800" y="2675866"/>
            <a:ext cx="7772400" cy="3953535"/>
          </a:xfrm>
          <a:prstGeom prst="rect">
            <a:avLst/>
          </a:prstGeom>
        </p:spPr>
      </p:pic>
    </p:spTree>
    <p:extLst>
      <p:ext uri="{BB962C8B-B14F-4D97-AF65-F5344CB8AC3E}">
        <p14:creationId xmlns:p14="http://schemas.microsoft.com/office/powerpoint/2010/main" val="789704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110</a:t>
            </a:fld>
            <a:endParaRPr lang="en-US" dirty="0"/>
          </a:p>
        </p:txBody>
      </p:sp>
      <p:sp>
        <p:nvSpPr>
          <p:cNvPr id="10" name="Title 1">
            <a:extLst>
              <a:ext uri="{FF2B5EF4-FFF2-40B4-BE49-F238E27FC236}">
                <a16:creationId xmlns:a16="http://schemas.microsoft.com/office/drawing/2014/main" id="{F35EEEAD-4869-A944-A582-22F817FC6DE2}"/>
              </a:ext>
            </a:extLst>
          </p:cNvPr>
          <p:cNvSpPr txBox="1">
            <a:spLocks/>
          </p:cNvSpPr>
          <p:nvPr/>
        </p:nvSpPr>
        <p:spPr>
          <a:xfrm>
            <a:off x="838200" y="398813"/>
            <a:ext cx="10515600" cy="8946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a:lstStyle>
          <a:p>
            <a:r>
              <a:rPr lang="en-US" b="0" dirty="0">
                <a:latin typeface="+mn-lt"/>
              </a:rPr>
              <a:t>Authentication, encryption in 4G LTE</a:t>
            </a:r>
          </a:p>
        </p:txBody>
      </p:sp>
      <p:sp>
        <p:nvSpPr>
          <p:cNvPr id="14" name="TextBox 13">
            <a:extLst>
              <a:ext uri="{FF2B5EF4-FFF2-40B4-BE49-F238E27FC236}">
                <a16:creationId xmlns:a16="http://schemas.microsoft.com/office/drawing/2014/main" id="{5910D187-987A-2E48-BD33-8FD3635EDE47}"/>
              </a:ext>
            </a:extLst>
          </p:cNvPr>
          <p:cNvSpPr txBox="1"/>
          <p:nvPr/>
        </p:nvSpPr>
        <p:spPr>
          <a:xfrm>
            <a:off x="1126434" y="4797287"/>
            <a:ext cx="10495723" cy="1631216"/>
          </a:xfrm>
          <a:prstGeom prst="rect">
            <a:avLst/>
          </a:prstGeom>
          <a:noFill/>
        </p:spPr>
        <p:txBody>
          <a:bodyPr wrap="square" rtlCol="0">
            <a:spAutoFit/>
          </a:bodyPr>
          <a:lstStyle/>
          <a:p>
            <a:pPr marL="285750" indent="-285750">
              <a:buFont typeface="Arial" panose="020B0604020202020204" pitchFamily="34" charset="0"/>
              <a:buChar char="•"/>
            </a:pPr>
            <a:r>
              <a:rPr lang="en-US" sz="2800" dirty="0"/>
              <a:t>mobile is authenticated by network:</a:t>
            </a:r>
          </a:p>
          <a:p>
            <a:pPr marL="522288" indent="-234950">
              <a:buClr>
                <a:srgbClr val="0012A0"/>
              </a:buClr>
              <a:buFont typeface="Arial" panose="020B0604020202020204" pitchFamily="34" charset="0"/>
              <a:buChar char="•"/>
            </a:pPr>
            <a:r>
              <a:rPr lang="en-US" sz="2400" dirty="0"/>
              <a:t>MMS compares mobile-computed value of </a:t>
            </a:r>
            <a:r>
              <a:rPr lang="en-US" sz="2400" i="1" dirty="0"/>
              <a:t>res</a:t>
            </a:r>
            <a:r>
              <a:rPr lang="en-US" sz="2400" i="1" baseline="-25000" dirty="0"/>
              <a:t>M</a:t>
            </a:r>
            <a:r>
              <a:rPr lang="en-US" sz="2400" i="1" dirty="0"/>
              <a:t> </a:t>
            </a:r>
            <a:r>
              <a:rPr lang="en-US" sz="2400" dirty="0"/>
              <a:t>with the HSS-computed value of </a:t>
            </a:r>
            <a:r>
              <a:rPr lang="en-US" sz="2400" i="1" dirty="0"/>
              <a:t>xres</a:t>
            </a:r>
            <a:r>
              <a:rPr lang="en-US" sz="2400" i="1" baseline="-25000" dirty="0"/>
              <a:t>HSS</a:t>
            </a:r>
            <a:r>
              <a:rPr lang="en-US" sz="2400" dirty="0"/>
              <a:t> . If they match, mobile is authenticated ! (why?)</a:t>
            </a:r>
          </a:p>
          <a:p>
            <a:pPr marL="522288" indent="-234950">
              <a:buClr>
                <a:srgbClr val="0012A0"/>
              </a:buClr>
              <a:buFont typeface="Arial" panose="020B0604020202020204" pitchFamily="34" charset="0"/>
              <a:buChar char="•"/>
            </a:pPr>
            <a:r>
              <a:rPr lang="en-US" sz="2400" dirty="0"/>
              <a:t>MMS informs BS that mobile is authenticated, generates keys for BS</a:t>
            </a:r>
          </a:p>
        </p:txBody>
      </p:sp>
      <p:grpSp>
        <p:nvGrpSpPr>
          <p:cNvPr id="194" name="Group 193">
            <a:extLst>
              <a:ext uri="{FF2B5EF4-FFF2-40B4-BE49-F238E27FC236}">
                <a16:creationId xmlns:a16="http://schemas.microsoft.com/office/drawing/2014/main" id="{D59B293D-1764-4843-8A74-36EAD02B76F7}"/>
              </a:ext>
            </a:extLst>
          </p:cNvPr>
          <p:cNvGrpSpPr/>
          <p:nvPr/>
        </p:nvGrpSpPr>
        <p:grpSpPr>
          <a:xfrm>
            <a:off x="1028700" y="4867775"/>
            <a:ext cx="306494" cy="369332"/>
            <a:chOff x="7031063" y="1754916"/>
            <a:chExt cx="306494" cy="369332"/>
          </a:xfrm>
        </p:grpSpPr>
        <p:sp>
          <p:nvSpPr>
            <p:cNvPr id="195" name="Oval 194">
              <a:extLst>
                <a:ext uri="{FF2B5EF4-FFF2-40B4-BE49-F238E27FC236}">
                  <a16:creationId xmlns:a16="http://schemas.microsoft.com/office/drawing/2014/main" id="{8DBC537D-9564-BF47-9D69-A6797C5A8798}"/>
                </a:ext>
              </a:extLst>
            </p:cNvPr>
            <p:cNvSpPr/>
            <p:nvPr/>
          </p:nvSpPr>
          <p:spPr>
            <a:xfrm>
              <a:off x="7039416" y="1803954"/>
              <a:ext cx="282799" cy="282799"/>
            </a:xfrm>
            <a:prstGeom prst="ellipse">
              <a:avLst/>
            </a:prstGeom>
            <a:solidFill>
              <a:schemeClr val="bg1"/>
            </a:solidFill>
            <a:ln w="25400">
              <a:solidFill>
                <a:srgbClr val="00009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6" name="TextBox 195">
              <a:extLst>
                <a:ext uri="{FF2B5EF4-FFF2-40B4-BE49-F238E27FC236}">
                  <a16:creationId xmlns:a16="http://schemas.microsoft.com/office/drawing/2014/main" id="{FEE9BC70-3513-0449-BA20-F87211E08FEA}"/>
                </a:ext>
              </a:extLst>
            </p:cNvPr>
            <p:cNvSpPr txBox="1"/>
            <p:nvPr/>
          </p:nvSpPr>
          <p:spPr>
            <a:xfrm>
              <a:off x="7031063" y="1754916"/>
              <a:ext cx="306494" cy="369332"/>
            </a:xfrm>
            <a:prstGeom prst="rect">
              <a:avLst/>
            </a:prstGeom>
            <a:noFill/>
          </p:spPr>
          <p:txBody>
            <a:bodyPr wrap="none" rtlCol="0">
              <a:spAutoFit/>
            </a:bodyPr>
            <a:lstStyle/>
            <a:p>
              <a:r>
                <a:rPr lang="en-US" dirty="0"/>
                <a:t>d</a:t>
              </a:r>
            </a:p>
          </p:txBody>
        </p:sp>
      </p:grpSp>
      <p:grpSp>
        <p:nvGrpSpPr>
          <p:cNvPr id="7" name="Group 6">
            <a:extLst>
              <a:ext uri="{FF2B5EF4-FFF2-40B4-BE49-F238E27FC236}">
                <a16:creationId xmlns:a16="http://schemas.microsoft.com/office/drawing/2014/main" id="{2D705477-DCA1-A64D-8914-24F067699142}"/>
              </a:ext>
            </a:extLst>
          </p:cNvPr>
          <p:cNvGrpSpPr/>
          <p:nvPr/>
        </p:nvGrpSpPr>
        <p:grpSpPr>
          <a:xfrm>
            <a:off x="1887538" y="3204530"/>
            <a:ext cx="7115215" cy="657471"/>
            <a:chOff x="1887538" y="3204530"/>
            <a:chExt cx="7115215" cy="657471"/>
          </a:xfrm>
        </p:grpSpPr>
        <p:cxnSp>
          <p:nvCxnSpPr>
            <p:cNvPr id="102" name="Straight Arrow Connector 101">
              <a:extLst>
                <a:ext uri="{FF2B5EF4-FFF2-40B4-BE49-F238E27FC236}">
                  <a16:creationId xmlns:a16="http://schemas.microsoft.com/office/drawing/2014/main" id="{454E7A32-7EA6-8E43-8552-34C8D157912F}"/>
                </a:ext>
              </a:extLst>
            </p:cNvPr>
            <p:cNvCxnSpPr>
              <a:cxnSpLocks/>
            </p:cNvCxnSpPr>
            <p:nvPr/>
          </p:nvCxnSpPr>
          <p:spPr>
            <a:xfrm flipH="1">
              <a:off x="5900792" y="3472072"/>
              <a:ext cx="2938408" cy="14051"/>
            </a:xfrm>
            <a:prstGeom prst="straightConnector1">
              <a:avLst/>
            </a:prstGeom>
            <a:ln w="50800">
              <a:solidFill>
                <a:srgbClr val="000090"/>
              </a:solidFill>
              <a:tailEnd type="triangle"/>
            </a:ln>
          </p:spPr>
          <p:style>
            <a:lnRef idx="2">
              <a:schemeClr val="accent1"/>
            </a:lnRef>
            <a:fillRef idx="0">
              <a:schemeClr val="accent1"/>
            </a:fillRef>
            <a:effectRef idx="1">
              <a:schemeClr val="accent1"/>
            </a:effectRef>
            <a:fontRef idx="minor">
              <a:schemeClr val="tx1"/>
            </a:fontRef>
          </p:style>
        </p:cxnSp>
        <p:grpSp>
          <p:nvGrpSpPr>
            <p:cNvPr id="103" name="Group 102">
              <a:extLst>
                <a:ext uri="{FF2B5EF4-FFF2-40B4-BE49-F238E27FC236}">
                  <a16:creationId xmlns:a16="http://schemas.microsoft.com/office/drawing/2014/main" id="{D073D512-38E0-9145-9A57-1733E30E432F}"/>
                </a:ext>
              </a:extLst>
            </p:cNvPr>
            <p:cNvGrpSpPr/>
            <p:nvPr/>
          </p:nvGrpSpPr>
          <p:grpSpPr>
            <a:xfrm>
              <a:off x="7167066" y="3277941"/>
              <a:ext cx="305943" cy="369332"/>
              <a:chOff x="7031063" y="1728412"/>
              <a:chExt cx="305943" cy="369332"/>
            </a:xfrm>
          </p:grpSpPr>
          <p:sp>
            <p:nvSpPr>
              <p:cNvPr id="104" name="Oval 103">
                <a:extLst>
                  <a:ext uri="{FF2B5EF4-FFF2-40B4-BE49-F238E27FC236}">
                    <a16:creationId xmlns:a16="http://schemas.microsoft.com/office/drawing/2014/main" id="{0CE04E9A-ED82-6A46-84A4-0B8E123AC111}"/>
                  </a:ext>
                </a:extLst>
              </p:cNvPr>
              <p:cNvSpPr/>
              <p:nvPr/>
            </p:nvSpPr>
            <p:spPr>
              <a:xfrm>
                <a:off x="7039416" y="1803954"/>
                <a:ext cx="282799" cy="282799"/>
              </a:xfrm>
              <a:prstGeom prst="ellipse">
                <a:avLst/>
              </a:prstGeom>
              <a:solidFill>
                <a:schemeClr val="bg1"/>
              </a:solidFill>
              <a:ln w="25400">
                <a:solidFill>
                  <a:srgbClr val="00009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5" name="TextBox 104">
                <a:extLst>
                  <a:ext uri="{FF2B5EF4-FFF2-40B4-BE49-F238E27FC236}">
                    <a16:creationId xmlns:a16="http://schemas.microsoft.com/office/drawing/2014/main" id="{DF330B63-F879-CC4D-A36C-47A2548CB411}"/>
                  </a:ext>
                </a:extLst>
              </p:cNvPr>
              <p:cNvSpPr txBox="1"/>
              <p:nvPr/>
            </p:nvSpPr>
            <p:spPr>
              <a:xfrm>
                <a:off x="7031063" y="1728412"/>
                <a:ext cx="305943" cy="369332"/>
              </a:xfrm>
              <a:prstGeom prst="rect">
                <a:avLst/>
              </a:prstGeom>
              <a:noFill/>
            </p:spPr>
            <p:txBody>
              <a:bodyPr wrap="none" rtlCol="0">
                <a:spAutoFit/>
              </a:bodyPr>
              <a:lstStyle/>
              <a:p>
                <a:r>
                  <a:rPr lang="en-US" dirty="0"/>
                  <a:t>b</a:t>
                </a:r>
              </a:p>
            </p:txBody>
          </p:sp>
        </p:grpSp>
        <p:sp>
          <p:nvSpPr>
            <p:cNvPr id="106" name="TextBox 105">
              <a:extLst>
                <a:ext uri="{FF2B5EF4-FFF2-40B4-BE49-F238E27FC236}">
                  <a16:creationId xmlns:a16="http://schemas.microsoft.com/office/drawing/2014/main" id="{DEC19E2B-2077-CF4C-A373-903FBED2136B}"/>
                </a:ext>
              </a:extLst>
            </p:cNvPr>
            <p:cNvSpPr txBox="1"/>
            <p:nvPr/>
          </p:nvSpPr>
          <p:spPr>
            <a:xfrm>
              <a:off x="6016163" y="3554224"/>
              <a:ext cx="2986590" cy="307777"/>
            </a:xfrm>
            <a:prstGeom prst="rect">
              <a:avLst/>
            </a:prstGeom>
            <a:noFill/>
          </p:spPr>
          <p:txBody>
            <a:bodyPr wrap="none" rtlCol="0">
              <a:spAutoFit/>
            </a:bodyPr>
            <a:lstStyle/>
            <a:p>
              <a:r>
                <a:rPr lang="en-US" sz="1400" dirty="0"/>
                <a:t>AUTH_RESP (auth token,xres</a:t>
              </a:r>
              <a:r>
                <a:rPr lang="en-US" sz="1400" baseline="-25000" dirty="0"/>
                <a:t>HSS</a:t>
              </a:r>
              <a:r>
                <a:rPr lang="en-US" sz="1400" dirty="0"/>
                <a:t>,keys)</a:t>
              </a:r>
            </a:p>
          </p:txBody>
        </p:sp>
        <p:cxnSp>
          <p:nvCxnSpPr>
            <p:cNvPr id="107" name="Straight Arrow Connector 106">
              <a:extLst>
                <a:ext uri="{FF2B5EF4-FFF2-40B4-BE49-F238E27FC236}">
                  <a16:creationId xmlns:a16="http://schemas.microsoft.com/office/drawing/2014/main" id="{402FE67E-044D-1041-9BF9-4CEB75B81860}"/>
                </a:ext>
              </a:extLst>
            </p:cNvPr>
            <p:cNvCxnSpPr/>
            <p:nvPr/>
          </p:nvCxnSpPr>
          <p:spPr>
            <a:xfrm flipH="1">
              <a:off x="4038600" y="3536969"/>
              <a:ext cx="1648333" cy="0"/>
            </a:xfrm>
            <a:prstGeom prst="straightConnector1">
              <a:avLst/>
            </a:prstGeom>
            <a:ln w="50800">
              <a:solidFill>
                <a:srgbClr val="000090"/>
              </a:solidFill>
              <a:tailEnd type="triangle"/>
            </a:ln>
          </p:spPr>
          <p:style>
            <a:lnRef idx="2">
              <a:schemeClr val="accent1"/>
            </a:lnRef>
            <a:fillRef idx="0">
              <a:schemeClr val="accent1"/>
            </a:fillRef>
            <a:effectRef idx="1">
              <a:schemeClr val="accent1"/>
            </a:effectRef>
            <a:fontRef idx="minor">
              <a:schemeClr val="tx1"/>
            </a:fontRef>
          </p:style>
        </p:cxnSp>
        <p:cxnSp>
          <p:nvCxnSpPr>
            <p:cNvPr id="108" name="Straight Arrow Connector 107">
              <a:extLst>
                <a:ext uri="{FF2B5EF4-FFF2-40B4-BE49-F238E27FC236}">
                  <a16:creationId xmlns:a16="http://schemas.microsoft.com/office/drawing/2014/main" id="{B018B89E-6970-6140-BD4E-895D0B2A10D1}"/>
                </a:ext>
              </a:extLst>
            </p:cNvPr>
            <p:cNvCxnSpPr/>
            <p:nvPr/>
          </p:nvCxnSpPr>
          <p:spPr>
            <a:xfrm flipH="1">
              <a:off x="1887538" y="3587815"/>
              <a:ext cx="1965534" cy="0"/>
            </a:xfrm>
            <a:prstGeom prst="straightConnector1">
              <a:avLst/>
            </a:prstGeom>
            <a:ln w="50800">
              <a:solidFill>
                <a:srgbClr val="000090"/>
              </a:solidFill>
              <a:tailEnd type="triangle"/>
            </a:ln>
          </p:spPr>
          <p:style>
            <a:lnRef idx="2">
              <a:schemeClr val="accent1"/>
            </a:lnRef>
            <a:fillRef idx="0">
              <a:schemeClr val="accent1"/>
            </a:fillRef>
            <a:effectRef idx="1">
              <a:schemeClr val="accent1"/>
            </a:effectRef>
            <a:fontRef idx="minor">
              <a:schemeClr val="tx1"/>
            </a:fontRef>
          </p:style>
        </p:cxnSp>
        <p:sp>
          <p:nvSpPr>
            <p:cNvPr id="109" name="TextBox 108">
              <a:extLst>
                <a:ext uri="{FF2B5EF4-FFF2-40B4-BE49-F238E27FC236}">
                  <a16:creationId xmlns:a16="http://schemas.microsoft.com/office/drawing/2014/main" id="{CCC085CA-0724-3F42-97E0-A9C7C6EDFA46}"/>
                </a:ext>
              </a:extLst>
            </p:cNvPr>
            <p:cNvSpPr txBox="1"/>
            <p:nvPr/>
          </p:nvSpPr>
          <p:spPr>
            <a:xfrm>
              <a:off x="3902614" y="3204530"/>
              <a:ext cx="1521633" cy="307777"/>
            </a:xfrm>
            <a:prstGeom prst="rect">
              <a:avLst/>
            </a:prstGeom>
            <a:noFill/>
          </p:spPr>
          <p:txBody>
            <a:bodyPr wrap="none" rtlCol="0">
              <a:spAutoFit/>
            </a:bodyPr>
            <a:lstStyle/>
            <a:p>
              <a:r>
                <a:rPr lang="en-US" sz="1400" dirty="0"/>
                <a:t>            auth token</a:t>
              </a:r>
            </a:p>
          </p:txBody>
        </p:sp>
        <p:sp>
          <p:nvSpPr>
            <p:cNvPr id="162" name="TextBox 161">
              <a:extLst>
                <a:ext uri="{FF2B5EF4-FFF2-40B4-BE49-F238E27FC236}">
                  <a16:creationId xmlns:a16="http://schemas.microsoft.com/office/drawing/2014/main" id="{1C84D2A8-6B2D-BA4B-B892-447774E0A9D1}"/>
                </a:ext>
              </a:extLst>
            </p:cNvPr>
            <p:cNvSpPr txBox="1"/>
            <p:nvPr/>
          </p:nvSpPr>
          <p:spPr>
            <a:xfrm>
              <a:off x="1899298" y="3260751"/>
              <a:ext cx="1481044" cy="307777"/>
            </a:xfrm>
            <a:prstGeom prst="rect">
              <a:avLst/>
            </a:prstGeom>
            <a:noFill/>
          </p:spPr>
          <p:txBody>
            <a:bodyPr wrap="none" rtlCol="0">
              <a:spAutoFit/>
            </a:bodyPr>
            <a:lstStyle/>
            <a:p>
              <a:r>
                <a:rPr lang="en-US" sz="1400" dirty="0"/>
                <a:t>           auth token</a:t>
              </a:r>
            </a:p>
          </p:txBody>
        </p:sp>
      </p:grpSp>
      <p:cxnSp>
        <p:nvCxnSpPr>
          <p:cNvPr id="164" name="Straight Arrow Connector 163">
            <a:extLst>
              <a:ext uri="{FF2B5EF4-FFF2-40B4-BE49-F238E27FC236}">
                <a16:creationId xmlns:a16="http://schemas.microsoft.com/office/drawing/2014/main" id="{CB9C8B86-9FC8-3A43-BB15-BAA0F529CF91}"/>
              </a:ext>
            </a:extLst>
          </p:cNvPr>
          <p:cNvCxnSpPr/>
          <p:nvPr/>
        </p:nvCxnSpPr>
        <p:spPr>
          <a:xfrm>
            <a:off x="1887538" y="3037340"/>
            <a:ext cx="1965533" cy="0"/>
          </a:xfrm>
          <a:prstGeom prst="straightConnector1">
            <a:avLst/>
          </a:prstGeom>
          <a:ln w="50800">
            <a:solidFill>
              <a:srgbClr val="000090"/>
            </a:solidFill>
            <a:tailEnd type="triangle"/>
          </a:ln>
        </p:spPr>
        <p:style>
          <a:lnRef idx="2">
            <a:schemeClr val="accent1"/>
          </a:lnRef>
          <a:fillRef idx="0">
            <a:schemeClr val="accent1"/>
          </a:fillRef>
          <a:effectRef idx="1">
            <a:schemeClr val="accent1"/>
          </a:effectRef>
          <a:fontRef idx="minor">
            <a:schemeClr val="tx1"/>
          </a:fontRef>
        </p:style>
      </p:cxnSp>
      <p:cxnSp>
        <p:nvCxnSpPr>
          <p:cNvPr id="170" name="Straight Arrow Connector 169">
            <a:extLst>
              <a:ext uri="{FF2B5EF4-FFF2-40B4-BE49-F238E27FC236}">
                <a16:creationId xmlns:a16="http://schemas.microsoft.com/office/drawing/2014/main" id="{ECD22C9F-ABF8-AB4C-952E-2303E6F383E8}"/>
              </a:ext>
            </a:extLst>
          </p:cNvPr>
          <p:cNvCxnSpPr/>
          <p:nvPr/>
        </p:nvCxnSpPr>
        <p:spPr>
          <a:xfrm>
            <a:off x="4038600" y="3068672"/>
            <a:ext cx="1648333" cy="0"/>
          </a:xfrm>
          <a:prstGeom prst="straightConnector1">
            <a:avLst/>
          </a:prstGeom>
          <a:ln w="50800">
            <a:solidFill>
              <a:srgbClr val="000090"/>
            </a:solidFill>
            <a:tailEnd type="triangle"/>
          </a:ln>
        </p:spPr>
        <p:style>
          <a:lnRef idx="2">
            <a:schemeClr val="accent1"/>
          </a:lnRef>
          <a:fillRef idx="0">
            <a:schemeClr val="accent1"/>
          </a:fillRef>
          <a:effectRef idx="1">
            <a:schemeClr val="accent1"/>
          </a:effectRef>
          <a:fontRef idx="minor">
            <a:schemeClr val="tx1"/>
          </a:fontRef>
        </p:style>
      </p:cxnSp>
      <p:cxnSp>
        <p:nvCxnSpPr>
          <p:cNvPr id="171" name="Straight Arrow Connector 170">
            <a:extLst>
              <a:ext uri="{FF2B5EF4-FFF2-40B4-BE49-F238E27FC236}">
                <a16:creationId xmlns:a16="http://schemas.microsoft.com/office/drawing/2014/main" id="{DCC43E1C-2232-9645-981A-0A38A91FBF6A}"/>
              </a:ext>
            </a:extLst>
          </p:cNvPr>
          <p:cNvCxnSpPr>
            <a:cxnSpLocks/>
          </p:cNvCxnSpPr>
          <p:nvPr/>
        </p:nvCxnSpPr>
        <p:spPr>
          <a:xfrm>
            <a:off x="5919866" y="3134513"/>
            <a:ext cx="2985595" cy="0"/>
          </a:xfrm>
          <a:prstGeom prst="straightConnector1">
            <a:avLst/>
          </a:prstGeom>
          <a:ln w="50800">
            <a:solidFill>
              <a:srgbClr val="000090"/>
            </a:solidFill>
            <a:tailEnd type="triangle"/>
          </a:ln>
        </p:spPr>
        <p:style>
          <a:lnRef idx="2">
            <a:schemeClr val="accent1"/>
          </a:lnRef>
          <a:fillRef idx="0">
            <a:schemeClr val="accent1"/>
          </a:fillRef>
          <a:effectRef idx="1">
            <a:schemeClr val="accent1"/>
          </a:effectRef>
          <a:fontRef idx="minor">
            <a:schemeClr val="tx1"/>
          </a:fontRef>
        </p:style>
      </p:cxnSp>
      <p:grpSp>
        <p:nvGrpSpPr>
          <p:cNvPr id="175" name="Group 174">
            <a:extLst>
              <a:ext uri="{FF2B5EF4-FFF2-40B4-BE49-F238E27FC236}">
                <a16:creationId xmlns:a16="http://schemas.microsoft.com/office/drawing/2014/main" id="{292CD9E2-6543-D54A-9AD1-250C0050D1CE}"/>
              </a:ext>
            </a:extLst>
          </p:cNvPr>
          <p:cNvGrpSpPr/>
          <p:nvPr/>
        </p:nvGrpSpPr>
        <p:grpSpPr>
          <a:xfrm>
            <a:off x="7139101" y="2926333"/>
            <a:ext cx="305943" cy="369332"/>
            <a:chOff x="7031063" y="1728412"/>
            <a:chExt cx="305943" cy="369332"/>
          </a:xfrm>
        </p:grpSpPr>
        <p:sp>
          <p:nvSpPr>
            <p:cNvPr id="176" name="Oval 175">
              <a:extLst>
                <a:ext uri="{FF2B5EF4-FFF2-40B4-BE49-F238E27FC236}">
                  <a16:creationId xmlns:a16="http://schemas.microsoft.com/office/drawing/2014/main" id="{68A2B9F4-7A8B-4D4F-ACB9-F53FAEAFC3CC}"/>
                </a:ext>
              </a:extLst>
            </p:cNvPr>
            <p:cNvSpPr/>
            <p:nvPr/>
          </p:nvSpPr>
          <p:spPr>
            <a:xfrm>
              <a:off x="7039416" y="1803954"/>
              <a:ext cx="282799" cy="282799"/>
            </a:xfrm>
            <a:prstGeom prst="ellipse">
              <a:avLst/>
            </a:prstGeom>
            <a:solidFill>
              <a:schemeClr val="bg1"/>
            </a:solidFill>
            <a:ln w="25400">
              <a:solidFill>
                <a:srgbClr val="00009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7" name="TextBox 176">
              <a:extLst>
                <a:ext uri="{FF2B5EF4-FFF2-40B4-BE49-F238E27FC236}">
                  <a16:creationId xmlns:a16="http://schemas.microsoft.com/office/drawing/2014/main" id="{1C2573F8-9444-C24A-8D7C-A5693EE1A2C0}"/>
                </a:ext>
              </a:extLst>
            </p:cNvPr>
            <p:cNvSpPr txBox="1"/>
            <p:nvPr/>
          </p:nvSpPr>
          <p:spPr>
            <a:xfrm>
              <a:off x="7031063" y="1728412"/>
              <a:ext cx="305943" cy="369332"/>
            </a:xfrm>
            <a:prstGeom prst="rect">
              <a:avLst/>
            </a:prstGeom>
            <a:noFill/>
          </p:spPr>
          <p:txBody>
            <a:bodyPr wrap="none" rtlCol="0">
              <a:spAutoFit/>
            </a:bodyPr>
            <a:lstStyle/>
            <a:p>
              <a:r>
                <a:rPr lang="en-US" dirty="0"/>
                <a:t>a</a:t>
              </a:r>
            </a:p>
          </p:txBody>
        </p:sp>
      </p:grpSp>
      <p:sp>
        <p:nvSpPr>
          <p:cNvPr id="178" name="TextBox 177">
            <a:extLst>
              <a:ext uri="{FF2B5EF4-FFF2-40B4-BE49-F238E27FC236}">
                <a16:creationId xmlns:a16="http://schemas.microsoft.com/office/drawing/2014/main" id="{DB739DC4-56AF-644A-A5E4-0CF8694996B9}"/>
              </a:ext>
            </a:extLst>
          </p:cNvPr>
          <p:cNvSpPr txBox="1"/>
          <p:nvPr/>
        </p:nvSpPr>
        <p:spPr>
          <a:xfrm>
            <a:off x="2465463" y="2736842"/>
            <a:ext cx="640783" cy="307777"/>
          </a:xfrm>
          <a:prstGeom prst="rect">
            <a:avLst/>
          </a:prstGeom>
          <a:noFill/>
        </p:spPr>
        <p:txBody>
          <a:bodyPr wrap="none" rtlCol="0">
            <a:spAutoFit/>
          </a:bodyPr>
          <a:lstStyle/>
          <a:p>
            <a:r>
              <a:rPr lang="en-US" sz="1400" dirty="0"/>
              <a:t>attach</a:t>
            </a:r>
          </a:p>
        </p:txBody>
      </p:sp>
      <p:sp>
        <p:nvSpPr>
          <p:cNvPr id="179" name="TextBox 178">
            <a:extLst>
              <a:ext uri="{FF2B5EF4-FFF2-40B4-BE49-F238E27FC236}">
                <a16:creationId xmlns:a16="http://schemas.microsoft.com/office/drawing/2014/main" id="{97914EBF-11C0-4A46-BB6A-071A6299EB85}"/>
              </a:ext>
            </a:extLst>
          </p:cNvPr>
          <p:cNvSpPr txBox="1"/>
          <p:nvPr/>
        </p:nvSpPr>
        <p:spPr>
          <a:xfrm>
            <a:off x="4562472" y="2753114"/>
            <a:ext cx="640783" cy="307777"/>
          </a:xfrm>
          <a:prstGeom prst="rect">
            <a:avLst/>
          </a:prstGeom>
          <a:noFill/>
        </p:spPr>
        <p:txBody>
          <a:bodyPr wrap="none" rtlCol="0">
            <a:spAutoFit/>
          </a:bodyPr>
          <a:lstStyle/>
          <a:p>
            <a:r>
              <a:rPr lang="en-US" sz="1400" dirty="0"/>
              <a:t>attach</a:t>
            </a:r>
          </a:p>
        </p:txBody>
      </p:sp>
      <p:sp>
        <p:nvSpPr>
          <p:cNvPr id="180" name="TextBox 179">
            <a:extLst>
              <a:ext uri="{FF2B5EF4-FFF2-40B4-BE49-F238E27FC236}">
                <a16:creationId xmlns:a16="http://schemas.microsoft.com/office/drawing/2014/main" id="{9356AC14-5E8C-AF4C-9451-2167E8BC45FA}"/>
              </a:ext>
            </a:extLst>
          </p:cNvPr>
          <p:cNvSpPr txBox="1"/>
          <p:nvPr/>
        </p:nvSpPr>
        <p:spPr>
          <a:xfrm>
            <a:off x="6241127" y="2738790"/>
            <a:ext cx="2103110" cy="307777"/>
          </a:xfrm>
          <a:prstGeom prst="rect">
            <a:avLst/>
          </a:prstGeom>
          <a:noFill/>
        </p:spPr>
        <p:txBody>
          <a:bodyPr wrap="none" rtlCol="0">
            <a:spAutoFit/>
          </a:bodyPr>
          <a:lstStyle/>
          <a:p>
            <a:r>
              <a:rPr lang="en-US" sz="1400" dirty="0"/>
              <a:t>AUTH_REQ (IMSI, VN info)</a:t>
            </a:r>
          </a:p>
        </p:txBody>
      </p:sp>
      <p:cxnSp>
        <p:nvCxnSpPr>
          <p:cNvPr id="181" name="Straight Connector 180">
            <a:extLst>
              <a:ext uri="{FF2B5EF4-FFF2-40B4-BE49-F238E27FC236}">
                <a16:creationId xmlns:a16="http://schemas.microsoft.com/office/drawing/2014/main" id="{E5E40081-96E6-1745-AAC4-5F3148A259E9}"/>
              </a:ext>
            </a:extLst>
          </p:cNvPr>
          <p:cNvCxnSpPr>
            <a:cxnSpLocks/>
          </p:cNvCxnSpPr>
          <p:nvPr/>
        </p:nvCxnSpPr>
        <p:spPr>
          <a:xfrm>
            <a:off x="1781522" y="2738790"/>
            <a:ext cx="0" cy="1947510"/>
          </a:xfrm>
          <a:prstGeom prst="line">
            <a:avLst/>
          </a:prstGeom>
          <a:ln>
            <a:solidFill>
              <a:schemeClr val="tx1">
                <a:lumMod val="50000"/>
                <a:lumOff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82" name="Straight Connector 181">
            <a:extLst>
              <a:ext uri="{FF2B5EF4-FFF2-40B4-BE49-F238E27FC236}">
                <a16:creationId xmlns:a16="http://schemas.microsoft.com/office/drawing/2014/main" id="{159ABA0F-2A03-564A-948B-667D9F4325D9}"/>
              </a:ext>
            </a:extLst>
          </p:cNvPr>
          <p:cNvCxnSpPr>
            <a:cxnSpLocks/>
          </p:cNvCxnSpPr>
          <p:nvPr/>
        </p:nvCxnSpPr>
        <p:spPr>
          <a:xfrm>
            <a:off x="3955634" y="2753114"/>
            <a:ext cx="0" cy="1933186"/>
          </a:xfrm>
          <a:prstGeom prst="line">
            <a:avLst/>
          </a:prstGeom>
          <a:ln>
            <a:solidFill>
              <a:schemeClr val="tx1">
                <a:lumMod val="50000"/>
                <a:lumOff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83" name="Straight Connector 182">
            <a:extLst>
              <a:ext uri="{FF2B5EF4-FFF2-40B4-BE49-F238E27FC236}">
                <a16:creationId xmlns:a16="http://schemas.microsoft.com/office/drawing/2014/main" id="{637F8F2F-4E0C-C547-BE87-B002E37FA64B}"/>
              </a:ext>
            </a:extLst>
          </p:cNvPr>
          <p:cNvCxnSpPr>
            <a:cxnSpLocks/>
          </p:cNvCxnSpPr>
          <p:nvPr/>
        </p:nvCxnSpPr>
        <p:spPr>
          <a:xfrm>
            <a:off x="5797483" y="2767438"/>
            <a:ext cx="0" cy="1918862"/>
          </a:xfrm>
          <a:prstGeom prst="line">
            <a:avLst/>
          </a:prstGeom>
          <a:ln>
            <a:solidFill>
              <a:schemeClr val="tx1">
                <a:lumMod val="50000"/>
                <a:lumOff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84" name="Straight Connector 183">
            <a:extLst>
              <a:ext uri="{FF2B5EF4-FFF2-40B4-BE49-F238E27FC236}">
                <a16:creationId xmlns:a16="http://schemas.microsoft.com/office/drawing/2014/main" id="{1C7E0182-D7F0-D647-B822-8CEC05A37885}"/>
              </a:ext>
            </a:extLst>
          </p:cNvPr>
          <p:cNvCxnSpPr>
            <a:cxnSpLocks/>
            <a:endCxn id="106" idx="3"/>
          </p:cNvCxnSpPr>
          <p:nvPr/>
        </p:nvCxnSpPr>
        <p:spPr>
          <a:xfrm>
            <a:off x="8989635" y="2781762"/>
            <a:ext cx="13118" cy="926351"/>
          </a:xfrm>
          <a:prstGeom prst="line">
            <a:avLst/>
          </a:prstGeom>
          <a:ln>
            <a:solidFill>
              <a:schemeClr val="tx1">
                <a:lumMod val="50000"/>
                <a:lumOff val="50000"/>
              </a:schemeClr>
            </a:solidFill>
            <a:prstDash val="dash"/>
          </a:ln>
        </p:spPr>
        <p:style>
          <a:lnRef idx="2">
            <a:schemeClr val="accent1"/>
          </a:lnRef>
          <a:fillRef idx="0">
            <a:schemeClr val="accent1"/>
          </a:fillRef>
          <a:effectRef idx="1">
            <a:schemeClr val="accent1"/>
          </a:effectRef>
          <a:fontRef idx="minor">
            <a:schemeClr val="tx1"/>
          </a:fontRef>
        </p:style>
      </p:cxnSp>
      <p:grpSp>
        <p:nvGrpSpPr>
          <p:cNvPr id="185" name="Group 184">
            <a:extLst>
              <a:ext uri="{FF2B5EF4-FFF2-40B4-BE49-F238E27FC236}">
                <a16:creationId xmlns:a16="http://schemas.microsoft.com/office/drawing/2014/main" id="{DEA18A43-1054-A443-88F8-FB39173ED372}"/>
              </a:ext>
            </a:extLst>
          </p:cNvPr>
          <p:cNvGrpSpPr/>
          <p:nvPr/>
        </p:nvGrpSpPr>
        <p:grpSpPr>
          <a:xfrm>
            <a:off x="783189" y="1394177"/>
            <a:ext cx="9713306" cy="1468172"/>
            <a:chOff x="783189" y="1473689"/>
            <a:chExt cx="9713306" cy="1468172"/>
          </a:xfrm>
        </p:grpSpPr>
        <p:sp>
          <p:nvSpPr>
            <p:cNvPr id="186" name="Hexagon 185">
              <a:extLst>
                <a:ext uri="{FF2B5EF4-FFF2-40B4-BE49-F238E27FC236}">
                  <a16:creationId xmlns:a16="http://schemas.microsoft.com/office/drawing/2014/main" id="{8DBEAEF7-4C5C-D447-AB1D-11A093287EEF}"/>
                </a:ext>
              </a:extLst>
            </p:cNvPr>
            <p:cNvSpPr/>
            <p:nvPr/>
          </p:nvSpPr>
          <p:spPr>
            <a:xfrm>
              <a:off x="3331269" y="1537253"/>
              <a:ext cx="1442882" cy="1232452"/>
            </a:xfrm>
            <a:prstGeom prst="hexagon">
              <a:avLst/>
            </a:prstGeom>
            <a:solidFill>
              <a:srgbClr val="9AE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7" name="TextBox 186">
              <a:extLst>
                <a:ext uri="{FF2B5EF4-FFF2-40B4-BE49-F238E27FC236}">
                  <a16:creationId xmlns:a16="http://schemas.microsoft.com/office/drawing/2014/main" id="{9E371663-95EB-E647-8EE8-05BADA1FF1AB}"/>
                </a:ext>
              </a:extLst>
            </p:cNvPr>
            <p:cNvSpPr txBox="1"/>
            <p:nvPr/>
          </p:nvSpPr>
          <p:spPr>
            <a:xfrm>
              <a:off x="3304533" y="2516742"/>
              <a:ext cx="1574150" cy="294248"/>
            </a:xfrm>
            <a:prstGeom prst="rect">
              <a:avLst/>
            </a:prstGeom>
            <a:noFill/>
          </p:spPr>
          <p:txBody>
            <a:bodyPr wrap="none" rtlCol="0">
              <a:spAutoFit/>
            </a:bodyPr>
            <a:lstStyle/>
            <a:p>
              <a:pPr algn="r">
                <a:lnSpc>
                  <a:spcPct val="80000"/>
                </a:lnSpc>
              </a:pPr>
              <a:r>
                <a:rPr lang="en-US" sz="1600" dirty="0">
                  <a:solidFill>
                    <a:prstClr val="black"/>
                  </a:solidFill>
                  <a:latin typeface="Calibri"/>
                </a:rPr>
                <a:t>Base station (BS)</a:t>
              </a:r>
              <a:endParaRPr lang="en-US" sz="1200" b="1" dirty="0">
                <a:solidFill>
                  <a:prstClr val="black"/>
                </a:solidFill>
                <a:latin typeface="Calibri"/>
              </a:endParaRPr>
            </a:p>
          </p:txBody>
        </p:sp>
        <p:sp>
          <p:nvSpPr>
            <p:cNvPr id="188" name="Right Arrow 187">
              <a:extLst>
                <a:ext uri="{FF2B5EF4-FFF2-40B4-BE49-F238E27FC236}">
                  <a16:creationId xmlns:a16="http://schemas.microsoft.com/office/drawing/2014/main" id="{61D23690-4BBA-4F4D-A564-6275AA4F6AD9}"/>
                </a:ext>
              </a:extLst>
            </p:cNvPr>
            <p:cNvSpPr/>
            <p:nvPr/>
          </p:nvSpPr>
          <p:spPr>
            <a:xfrm>
              <a:off x="1686888" y="2059936"/>
              <a:ext cx="1215337" cy="342800"/>
            </a:xfrm>
            <a:prstGeom prst="rightArrow">
              <a:avLst/>
            </a:prstGeom>
            <a:gradFill flip="none" rotWithShape="1">
              <a:gsLst>
                <a:gs pos="0">
                  <a:schemeClr val="bg1"/>
                </a:gs>
                <a:gs pos="100000">
                  <a:srgbClr val="0000A8"/>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9" name="Line 55">
              <a:extLst>
                <a:ext uri="{FF2B5EF4-FFF2-40B4-BE49-F238E27FC236}">
                  <a16:creationId xmlns:a16="http://schemas.microsoft.com/office/drawing/2014/main" id="{87A7F167-4622-7346-BC7E-AA2F66EACFF8}"/>
                </a:ext>
              </a:extLst>
            </p:cNvPr>
            <p:cNvSpPr>
              <a:spLocks noChangeShapeType="1"/>
            </p:cNvSpPr>
            <p:nvPr/>
          </p:nvSpPr>
          <p:spPr bwMode="auto">
            <a:xfrm>
              <a:off x="5635004" y="2209458"/>
              <a:ext cx="3151187"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97" name="Freeform 27">
              <a:extLst>
                <a:ext uri="{FF2B5EF4-FFF2-40B4-BE49-F238E27FC236}">
                  <a16:creationId xmlns:a16="http://schemas.microsoft.com/office/drawing/2014/main" id="{530C61E8-43F2-4245-8C62-B7671CEAA3DA}"/>
                </a:ext>
              </a:extLst>
            </p:cNvPr>
            <p:cNvSpPr>
              <a:spLocks/>
            </p:cNvSpPr>
            <p:nvPr/>
          </p:nvSpPr>
          <p:spPr bwMode="auto">
            <a:xfrm>
              <a:off x="4837045" y="1600323"/>
              <a:ext cx="2178110" cy="1341538"/>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9AE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98" name="Text Box 28">
              <a:extLst>
                <a:ext uri="{FF2B5EF4-FFF2-40B4-BE49-F238E27FC236}">
                  <a16:creationId xmlns:a16="http://schemas.microsoft.com/office/drawing/2014/main" id="{4CDF48DD-E16E-014F-97B7-B71AD6B703D5}"/>
                </a:ext>
              </a:extLst>
            </p:cNvPr>
            <p:cNvSpPr txBox="1">
              <a:spLocks noChangeArrowheads="1"/>
            </p:cNvSpPr>
            <p:nvPr/>
          </p:nvSpPr>
          <p:spPr bwMode="auto">
            <a:xfrm>
              <a:off x="5408232" y="2408616"/>
              <a:ext cx="1495987" cy="33840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mn-lt"/>
                  <a:cs typeface="Arial" charset="0"/>
                </a:rPr>
                <a:t>Visited network</a:t>
              </a:r>
            </a:p>
          </p:txBody>
        </p:sp>
        <p:sp>
          <p:nvSpPr>
            <p:cNvPr id="199" name="Text Box 60">
              <a:extLst>
                <a:ext uri="{FF2B5EF4-FFF2-40B4-BE49-F238E27FC236}">
                  <a16:creationId xmlns:a16="http://schemas.microsoft.com/office/drawing/2014/main" id="{59CBDBDD-1809-3B40-9963-FE1FB6EBEA36}"/>
                </a:ext>
              </a:extLst>
            </p:cNvPr>
            <p:cNvSpPr txBox="1">
              <a:spLocks noChangeArrowheads="1"/>
            </p:cNvSpPr>
            <p:nvPr/>
          </p:nvSpPr>
          <p:spPr bwMode="auto">
            <a:xfrm>
              <a:off x="783189" y="1752986"/>
              <a:ext cx="1620837"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1" hangingPunct="1"/>
              <a:r>
                <a:rPr lang="en-US" dirty="0">
                  <a:solidFill>
                    <a:srgbClr val="C00000"/>
                  </a:solidFill>
                  <a:latin typeface="Calibri" panose="020F0502020204030204" pitchFamily="34" charset="0"/>
                  <a:cs typeface="Calibri" panose="020F0502020204030204" pitchFamily="34" charset="0"/>
                </a:rPr>
                <a:t>mobile</a:t>
              </a:r>
              <a:endParaRPr lang="en-US" sz="1600" dirty="0">
                <a:solidFill>
                  <a:srgbClr val="C00000"/>
                </a:solidFill>
                <a:latin typeface="Calibri" panose="020F0502020204030204" pitchFamily="34" charset="0"/>
                <a:cs typeface="Calibri" panose="020F0502020204030204" pitchFamily="34" charset="0"/>
              </a:endParaRPr>
            </a:p>
          </p:txBody>
        </p:sp>
        <p:grpSp>
          <p:nvGrpSpPr>
            <p:cNvPr id="200" name="Group 652">
              <a:extLst>
                <a:ext uri="{FF2B5EF4-FFF2-40B4-BE49-F238E27FC236}">
                  <a16:creationId xmlns:a16="http://schemas.microsoft.com/office/drawing/2014/main" id="{AE383968-5D9D-FA4B-9E7F-A298226635B0}"/>
                </a:ext>
              </a:extLst>
            </p:cNvPr>
            <p:cNvGrpSpPr>
              <a:grpSpLocks/>
            </p:cNvGrpSpPr>
            <p:nvPr/>
          </p:nvGrpSpPr>
          <p:grpSpPr bwMode="auto">
            <a:xfrm>
              <a:off x="1272209" y="1537253"/>
              <a:ext cx="1060718" cy="1101004"/>
              <a:chOff x="2751" y="1851"/>
              <a:chExt cx="462" cy="478"/>
            </a:xfrm>
          </p:grpSpPr>
          <p:pic>
            <p:nvPicPr>
              <p:cNvPr id="270" name="Picture 653" descr="iphone_stylized_small">
                <a:extLst>
                  <a:ext uri="{FF2B5EF4-FFF2-40B4-BE49-F238E27FC236}">
                    <a16:creationId xmlns:a16="http://schemas.microsoft.com/office/drawing/2014/main" id="{8F840BAA-30FF-8B4C-8323-06B9ED11493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1" name="Picture 654" descr="antenna_radiation_stylized">
                <a:extLst>
                  <a:ext uri="{FF2B5EF4-FFF2-40B4-BE49-F238E27FC236}">
                    <a16:creationId xmlns:a16="http://schemas.microsoft.com/office/drawing/2014/main" id="{84AEF364-B907-7540-965A-0AA860BB2D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01" name="TextBox 200">
              <a:extLst>
                <a:ext uri="{FF2B5EF4-FFF2-40B4-BE49-F238E27FC236}">
                  <a16:creationId xmlns:a16="http://schemas.microsoft.com/office/drawing/2014/main" id="{3E2BA513-17BF-524E-AD52-CF0E3A3D4E23}"/>
                </a:ext>
              </a:extLst>
            </p:cNvPr>
            <p:cNvSpPr txBox="1"/>
            <p:nvPr/>
          </p:nvSpPr>
          <p:spPr>
            <a:xfrm>
              <a:off x="5654431" y="1615296"/>
              <a:ext cx="1806542" cy="722057"/>
            </a:xfrm>
            <a:prstGeom prst="rect">
              <a:avLst/>
            </a:prstGeom>
            <a:noFill/>
          </p:spPr>
          <p:txBody>
            <a:bodyPr wrap="square" rtlCol="0">
              <a:spAutoFit/>
            </a:bodyPr>
            <a:lstStyle/>
            <a:p>
              <a:pPr>
                <a:lnSpc>
                  <a:spcPct val="85000"/>
                </a:lnSpc>
              </a:pPr>
              <a:r>
                <a:rPr lang="en-US" sz="1600" dirty="0">
                  <a:solidFill>
                    <a:prstClr val="black"/>
                  </a:solidFill>
                  <a:latin typeface="Calibri"/>
                </a:rPr>
                <a:t>Mobility Management Entity (</a:t>
              </a:r>
              <a:r>
                <a:rPr lang="en-US" sz="1600" b="1" dirty="0">
                  <a:solidFill>
                    <a:prstClr val="black"/>
                  </a:solidFill>
                  <a:latin typeface="Calibri"/>
                </a:rPr>
                <a:t>MME</a:t>
              </a:r>
              <a:r>
                <a:rPr lang="en-US" sz="1600" dirty="0">
                  <a:solidFill>
                    <a:prstClr val="black"/>
                  </a:solidFill>
                  <a:latin typeface="Calibri"/>
                </a:rPr>
                <a:t>)</a:t>
              </a:r>
            </a:p>
          </p:txBody>
        </p:sp>
        <p:pic>
          <p:nvPicPr>
            <p:cNvPr id="202" name="Picture 201" descr="A screen shot of a computer&#10;&#10;Description automatically generated">
              <a:extLst>
                <a:ext uri="{FF2B5EF4-FFF2-40B4-BE49-F238E27FC236}">
                  <a16:creationId xmlns:a16="http://schemas.microsoft.com/office/drawing/2014/main" id="{4F9EE169-4ADE-284D-8AAD-D6D4B0091419}"/>
                </a:ext>
              </a:extLst>
            </p:cNvPr>
            <p:cNvPicPr>
              <a:picLocks noChangeAspect="1"/>
            </p:cNvPicPr>
            <p:nvPr/>
          </p:nvPicPr>
          <p:blipFill>
            <a:blip r:embed="rId5"/>
            <a:stretch>
              <a:fillRect/>
            </a:stretch>
          </p:blipFill>
          <p:spPr>
            <a:xfrm>
              <a:off x="5274364" y="1489054"/>
              <a:ext cx="476091" cy="888056"/>
            </a:xfrm>
            <a:prstGeom prst="rect">
              <a:avLst/>
            </a:prstGeom>
          </p:spPr>
        </p:pic>
        <p:sp>
          <p:nvSpPr>
            <p:cNvPr id="203" name="Freeform 27">
              <a:extLst>
                <a:ext uri="{FF2B5EF4-FFF2-40B4-BE49-F238E27FC236}">
                  <a16:creationId xmlns:a16="http://schemas.microsoft.com/office/drawing/2014/main" id="{397B704F-88E8-D44F-80DA-8F2FF10FAE50}"/>
                </a:ext>
              </a:extLst>
            </p:cNvPr>
            <p:cNvSpPr>
              <a:spLocks/>
            </p:cNvSpPr>
            <p:nvPr/>
          </p:nvSpPr>
          <p:spPr bwMode="auto">
            <a:xfrm flipH="1">
              <a:off x="8090453" y="1560567"/>
              <a:ext cx="2178110" cy="1341538"/>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9AE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204" name="Text Box 28">
              <a:extLst>
                <a:ext uri="{FF2B5EF4-FFF2-40B4-BE49-F238E27FC236}">
                  <a16:creationId xmlns:a16="http://schemas.microsoft.com/office/drawing/2014/main" id="{D934DB8C-A1B4-6B4B-AB36-0B66A82C166B}"/>
                </a:ext>
              </a:extLst>
            </p:cNvPr>
            <p:cNvSpPr txBox="1">
              <a:spLocks noChangeArrowheads="1"/>
            </p:cNvSpPr>
            <p:nvPr/>
          </p:nvSpPr>
          <p:spPr bwMode="auto">
            <a:xfrm>
              <a:off x="8276936" y="2375031"/>
              <a:ext cx="1431995"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mn-lt"/>
                  <a:cs typeface="Arial" charset="0"/>
                </a:rPr>
                <a:t>Home network</a:t>
              </a:r>
            </a:p>
          </p:txBody>
        </p:sp>
        <p:sp>
          <p:nvSpPr>
            <p:cNvPr id="205" name="TextBox 204">
              <a:extLst>
                <a:ext uri="{FF2B5EF4-FFF2-40B4-BE49-F238E27FC236}">
                  <a16:creationId xmlns:a16="http://schemas.microsoft.com/office/drawing/2014/main" id="{AEBF84AF-150D-3240-9154-90511C4E3243}"/>
                </a:ext>
              </a:extLst>
            </p:cNvPr>
            <p:cNvSpPr txBox="1"/>
            <p:nvPr/>
          </p:nvSpPr>
          <p:spPr>
            <a:xfrm>
              <a:off x="8814217" y="1473689"/>
              <a:ext cx="1682278" cy="512769"/>
            </a:xfrm>
            <a:prstGeom prst="rect">
              <a:avLst/>
            </a:prstGeom>
            <a:noFill/>
          </p:spPr>
          <p:txBody>
            <a:bodyPr wrap="square" rtlCol="0">
              <a:spAutoFit/>
            </a:bodyPr>
            <a:lstStyle/>
            <a:p>
              <a:pPr>
                <a:lnSpc>
                  <a:spcPct val="85000"/>
                </a:lnSpc>
              </a:pPr>
              <a:r>
                <a:rPr lang="en-US" sz="1600" dirty="0">
                  <a:solidFill>
                    <a:prstClr val="black"/>
                  </a:solidFill>
                  <a:latin typeface="Calibri"/>
                </a:rPr>
                <a:t>Home Subscriber Service (</a:t>
              </a:r>
              <a:r>
                <a:rPr lang="en-US" sz="1600" b="1" dirty="0">
                  <a:solidFill>
                    <a:prstClr val="black"/>
                  </a:solidFill>
                  <a:latin typeface="Calibri"/>
                </a:rPr>
                <a:t>HSS</a:t>
              </a:r>
              <a:r>
                <a:rPr lang="en-US" sz="1600" dirty="0">
                  <a:solidFill>
                    <a:prstClr val="black"/>
                  </a:solidFill>
                  <a:latin typeface="Calibri"/>
                </a:rPr>
                <a:t>)</a:t>
              </a:r>
            </a:p>
          </p:txBody>
        </p:sp>
        <p:pic>
          <p:nvPicPr>
            <p:cNvPr id="206" name="Picture 205" descr="A screen shot of a computer&#10;&#10;Description automatically generated">
              <a:extLst>
                <a:ext uri="{FF2B5EF4-FFF2-40B4-BE49-F238E27FC236}">
                  <a16:creationId xmlns:a16="http://schemas.microsoft.com/office/drawing/2014/main" id="{2CE0713A-DCCE-B641-8EC4-1069A32B1F59}"/>
                </a:ext>
              </a:extLst>
            </p:cNvPr>
            <p:cNvPicPr>
              <a:picLocks noChangeAspect="1"/>
            </p:cNvPicPr>
            <p:nvPr/>
          </p:nvPicPr>
          <p:blipFill>
            <a:blip r:embed="rId5"/>
            <a:stretch>
              <a:fillRect/>
            </a:stretch>
          </p:blipFill>
          <p:spPr>
            <a:xfrm>
              <a:off x="8461512" y="1508932"/>
              <a:ext cx="476091" cy="888056"/>
            </a:xfrm>
            <a:prstGeom prst="rect">
              <a:avLst/>
            </a:prstGeom>
          </p:spPr>
        </p:pic>
        <p:sp>
          <p:nvSpPr>
            <p:cNvPr id="207" name="Freeform 206">
              <a:extLst>
                <a:ext uri="{FF2B5EF4-FFF2-40B4-BE49-F238E27FC236}">
                  <a16:creationId xmlns:a16="http://schemas.microsoft.com/office/drawing/2014/main" id="{97B1D7E8-FF46-064D-97E7-4A19D7613CDE}"/>
                </a:ext>
              </a:extLst>
            </p:cNvPr>
            <p:cNvSpPr/>
            <p:nvPr/>
          </p:nvSpPr>
          <p:spPr>
            <a:xfrm>
              <a:off x="7103166" y="1915378"/>
              <a:ext cx="910996" cy="582658"/>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82604 w 1558990"/>
                <a:gd name="connsiteY0" fmla="*/ 534641 h 1810599"/>
                <a:gd name="connsiteX1" fmla="*/ 22252 w 1558990"/>
                <a:gd name="connsiteY1" fmla="*/ 940200 h 1810599"/>
                <a:gd name="connsiteX2" fmla="*/ 167457 w 1558990"/>
                <a:gd name="connsiteY2" fmla="*/ 1672556 h 1810599"/>
                <a:gd name="connsiteX3" fmla="*/ 1208772 w 1558990"/>
                <a:gd name="connsiteY3" fmla="*/ 1775650 h 1810599"/>
                <a:gd name="connsiteX4" fmla="*/ 1543003 w 1558990"/>
                <a:gd name="connsiteY4" fmla="*/ 1257671 h 1810599"/>
                <a:gd name="connsiteX5" fmla="*/ 1490762 w 1558990"/>
                <a:gd name="connsiteY5" fmla="*/ 672856 h 1810599"/>
                <a:gd name="connsiteX6" fmla="*/ 1359176 w 1558990"/>
                <a:gd name="connsiteY6" fmla="*/ 154877 h 1810599"/>
                <a:gd name="connsiteX7" fmla="*/ 861336 w 1558990"/>
                <a:gd name="connsiteY7" fmla="*/ 21205 h 1810599"/>
                <a:gd name="connsiteX8" fmla="*/ 382604 w 1558990"/>
                <a:gd name="connsiteY8" fmla="*/ 534641 h 1810599"/>
                <a:gd name="connsiteX0" fmla="*/ 393458 w 1593840"/>
                <a:gd name="connsiteY0" fmla="*/ 534641 h 1793264"/>
                <a:gd name="connsiteX1" fmla="*/ 33106 w 1593840"/>
                <a:gd name="connsiteY1" fmla="*/ 940200 h 1793264"/>
                <a:gd name="connsiteX2" fmla="*/ 178311 w 1593840"/>
                <a:gd name="connsiteY2" fmla="*/ 1672556 h 1793264"/>
                <a:gd name="connsiteX3" fmla="*/ 1464139 w 1593840"/>
                <a:gd name="connsiteY3" fmla="*/ 1752440 h 1793264"/>
                <a:gd name="connsiteX4" fmla="*/ 1553857 w 1593840"/>
                <a:gd name="connsiteY4" fmla="*/ 1257671 h 1793264"/>
                <a:gd name="connsiteX5" fmla="*/ 1501616 w 1593840"/>
                <a:gd name="connsiteY5" fmla="*/ 672856 h 1793264"/>
                <a:gd name="connsiteX6" fmla="*/ 1370030 w 1593840"/>
                <a:gd name="connsiteY6" fmla="*/ 154877 h 1793264"/>
                <a:gd name="connsiteX7" fmla="*/ 872190 w 1593840"/>
                <a:gd name="connsiteY7" fmla="*/ 21205 h 1793264"/>
                <a:gd name="connsiteX8" fmla="*/ 393458 w 1593840"/>
                <a:gd name="connsiteY8" fmla="*/ 534641 h 1793264"/>
                <a:gd name="connsiteX0" fmla="*/ 393458 w 1566550"/>
                <a:gd name="connsiteY0" fmla="*/ 534641 h 1840341"/>
                <a:gd name="connsiteX1" fmla="*/ 33106 w 1566550"/>
                <a:gd name="connsiteY1" fmla="*/ 940200 h 1840341"/>
                <a:gd name="connsiteX2" fmla="*/ 178311 w 1566550"/>
                <a:gd name="connsiteY2" fmla="*/ 1672556 h 1840341"/>
                <a:gd name="connsiteX3" fmla="*/ 1464139 w 1566550"/>
                <a:gd name="connsiteY3" fmla="*/ 1752440 h 1840341"/>
                <a:gd name="connsiteX4" fmla="*/ 1553857 w 1566550"/>
                <a:gd name="connsiteY4" fmla="*/ 1257671 h 1840341"/>
                <a:gd name="connsiteX5" fmla="*/ 1501616 w 1566550"/>
                <a:gd name="connsiteY5" fmla="*/ 672856 h 1840341"/>
                <a:gd name="connsiteX6" fmla="*/ 1370030 w 1566550"/>
                <a:gd name="connsiteY6" fmla="*/ 154877 h 1840341"/>
                <a:gd name="connsiteX7" fmla="*/ 872190 w 1566550"/>
                <a:gd name="connsiteY7" fmla="*/ 21205 h 1840341"/>
                <a:gd name="connsiteX8" fmla="*/ 393458 w 1566550"/>
                <a:gd name="connsiteY8" fmla="*/ 534641 h 1840341"/>
                <a:gd name="connsiteX0" fmla="*/ 393458 w 1555557"/>
                <a:gd name="connsiteY0" fmla="*/ 534641 h 1787187"/>
                <a:gd name="connsiteX1" fmla="*/ 33106 w 1555557"/>
                <a:gd name="connsiteY1" fmla="*/ 940200 h 1787187"/>
                <a:gd name="connsiteX2" fmla="*/ 178311 w 1555557"/>
                <a:gd name="connsiteY2" fmla="*/ 1672556 h 1787187"/>
                <a:gd name="connsiteX3" fmla="*/ 1464139 w 1555557"/>
                <a:gd name="connsiteY3" fmla="*/ 1752440 h 1787187"/>
                <a:gd name="connsiteX4" fmla="*/ 1553857 w 1555557"/>
                <a:gd name="connsiteY4" fmla="*/ 1257671 h 1787187"/>
                <a:gd name="connsiteX5" fmla="*/ 1501616 w 1555557"/>
                <a:gd name="connsiteY5" fmla="*/ 672856 h 1787187"/>
                <a:gd name="connsiteX6" fmla="*/ 1370030 w 1555557"/>
                <a:gd name="connsiteY6" fmla="*/ 154877 h 1787187"/>
                <a:gd name="connsiteX7" fmla="*/ 872190 w 1555557"/>
                <a:gd name="connsiteY7" fmla="*/ 21205 h 1787187"/>
                <a:gd name="connsiteX8" fmla="*/ 393458 w 1555557"/>
                <a:gd name="connsiteY8" fmla="*/ 534641 h 1787187"/>
                <a:gd name="connsiteX0" fmla="*/ 401126 w 1664928"/>
                <a:gd name="connsiteY0" fmla="*/ 534641 h 1783934"/>
                <a:gd name="connsiteX1" fmla="*/ 40774 w 1664928"/>
                <a:gd name="connsiteY1" fmla="*/ 940200 h 1783934"/>
                <a:gd name="connsiteX2" fmla="*/ 185979 w 1664928"/>
                <a:gd name="connsiteY2" fmla="*/ 1672556 h 1783934"/>
                <a:gd name="connsiteX3" fmla="*/ 1618513 w 1664928"/>
                <a:gd name="connsiteY3" fmla="*/ 1747798 h 1783934"/>
                <a:gd name="connsiteX4" fmla="*/ 1561525 w 1664928"/>
                <a:gd name="connsiteY4" fmla="*/ 1257671 h 1783934"/>
                <a:gd name="connsiteX5" fmla="*/ 1509284 w 1664928"/>
                <a:gd name="connsiteY5" fmla="*/ 672856 h 1783934"/>
                <a:gd name="connsiteX6" fmla="*/ 1377698 w 1664928"/>
                <a:gd name="connsiteY6" fmla="*/ 154877 h 1783934"/>
                <a:gd name="connsiteX7" fmla="*/ 879858 w 1664928"/>
                <a:gd name="connsiteY7" fmla="*/ 21205 h 1783934"/>
                <a:gd name="connsiteX8" fmla="*/ 401126 w 1664928"/>
                <a:gd name="connsiteY8" fmla="*/ 534641 h 1783934"/>
                <a:gd name="connsiteX0" fmla="*/ 408119 w 1718774"/>
                <a:gd name="connsiteY0" fmla="*/ 534641 h 1826522"/>
                <a:gd name="connsiteX1" fmla="*/ 47767 w 1718774"/>
                <a:gd name="connsiteY1" fmla="*/ 940200 h 1826522"/>
                <a:gd name="connsiteX2" fmla="*/ 179001 w 1718774"/>
                <a:gd name="connsiteY2" fmla="*/ 1742186 h 1826522"/>
                <a:gd name="connsiteX3" fmla="*/ 1625506 w 1718774"/>
                <a:gd name="connsiteY3" fmla="*/ 1747798 h 1826522"/>
                <a:gd name="connsiteX4" fmla="*/ 1568518 w 1718774"/>
                <a:gd name="connsiteY4" fmla="*/ 1257671 h 1826522"/>
                <a:gd name="connsiteX5" fmla="*/ 1516277 w 1718774"/>
                <a:gd name="connsiteY5" fmla="*/ 672856 h 1826522"/>
                <a:gd name="connsiteX6" fmla="*/ 1384691 w 1718774"/>
                <a:gd name="connsiteY6" fmla="*/ 154877 h 1826522"/>
                <a:gd name="connsiteX7" fmla="*/ 886851 w 1718774"/>
                <a:gd name="connsiteY7" fmla="*/ 21205 h 1826522"/>
                <a:gd name="connsiteX8" fmla="*/ 408119 w 1718774"/>
                <a:gd name="connsiteY8" fmla="*/ 534641 h 1826522"/>
                <a:gd name="connsiteX0" fmla="*/ 477759 w 1796623"/>
                <a:gd name="connsiteY0" fmla="*/ 534641 h 1818043"/>
                <a:gd name="connsiteX1" fmla="*/ 117407 w 1796623"/>
                <a:gd name="connsiteY1" fmla="*/ 940200 h 1818043"/>
                <a:gd name="connsiteX2" fmla="*/ 136864 w 1796623"/>
                <a:gd name="connsiteY2" fmla="*/ 1728260 h 1818043"/>
                <a:gd name="connsiteX3" fmla="*/ 1695146 w 1796623"/>
                <a:gd name="connsiteY3" fmla="*/ 1747798 h 1818043"/>
                <a:gd name="connsiteX4" fmla="*/ 1638158 w 1796623"/>
                <a:gd name="connsiteY4" fmla="*/ 1257671 h 1818043"/>
                <a:gd name="connsiteX5" fmla="*/ 1585917 w 1796623"/>
                <a:gd name="connsiteY5" fmla="*/ 672856 h 1818043"/>
                <a:gd name="connsiteX6" fmla="*/ 1454331 w 1796623"/>
                <a:gd name="connsiteY6" fmla="*/ 154877 h 1818043"/>
                <a:gd name="connsiteX7" fmla="*/ 956491 w 1796623"/>
                <a:gd name="connsiteY7" fmla="*/ 21205 h 1818043"/>
                <a:gd name="connsiteX8" fmla="*/ 477759 w 1796623"/>
                <a:gd name="connsiteY8" fmla="*/ 534641 h 1818043"/>
                <a:gd name="connsiteX0" fmla="*/ 396783 w 1688820"/>
                <a:gd name="connsiteY0" fmla="*/ 534641 h 1815615"/>
                <a:gd name="connsiteX1" fmla="*/ 36431 w 1688820"/>
                <a:gd name="connsiteY1" fmla="*/ 940200 h 1815615"/>
                <a:gd name="connsiteX2" fmla="*/ 55888 w 1688820"/>
                <a:gd name="connsiteY2" fmla="*/ 1728260 h 1815615"/>
                <a:gd name="connsiteX3" fmla="*/ 421834 w 1688820"/>
                <a:gd name="connsiteY3" fmla="*/ 1798118 h 1815615"/>
                <a:gd name="connsiteX4" fmla="*/ 1614170 w 1688820"/>
                <a:gd name="connsiteY4" fmla="*/ 1747798 h 1815615"/>
                <a:gd name="connsiteX5" fmla="*/ 1557182 w 1688820"/>
                <a:gd name="connsiteY5" fmla="*/ 1257671 h 1815615"/>
                <a:gd name="connsiteX6" fmla="*/ 1504941 w 1688820"/>
                <a:gd name="connsiteY6" fmla="*/ 672856 h 1815615"/>
                <a:gd name="connsiteX7" fmla="*/ 1373355 w 1688820"/>
                <a:gd name="connsiteY7" fmla="*/ 154877 h 1815615"/>
                <a:gd name="connsiteX8" fmla="*/ 875515 w 1688820"/>
                <a:gd name="connsiteY8" fmla="*/ 21205 h 1815615"/>
                <a:gd name="connsiteX9" fmla="*/ 396783 w 1688820"/>
                <a:gd name="connsiteY9" fmla="*/ 534641 h 1815615"/>
                <a:gd name="connsiteX0" fmla="*/ 394951 w 1689541"/>
                <a:gd name="connsiteY0" fmla="*/ 534641 h 1877271"/>
                <a:gd name="connsiteX1" fmla="*/ 34599 w 1689541"/>
                <a:gd name="connsiteY1" fmla="*/ 940200 h 1877271"/>
                <a:gd name="connsiteX2" fmla="*/ 54056 w 1689541"/>
                <a:gd name="connsiteY2" fmla="*/ 1728260 h 1877271"/>
                <a:gd name="connsiteX3" fmla="*/ 385071 w 1689541"/>
                <a:gd name="connsiteY3" fmla="*/ 1877032 h 1877271"/>
                <a:gd name="connsiteX4" fmla="*/ 1612338 w 1689541"/>
                <a:gd name="connsiteY4" fmla="*/ 1747798 h 1877271"/>
                <a:gd name="connsiteX5" fmla="*/ 1555350 w 1689541"/>
                <a:gd name="connsiteY5" fmla="*/ 1257671 h 1877271"/>
                <a:gd name="connsiteX6" fmla="*/ 1503109 w 1689541"/>
                <a:gd name="connsiteY6" fmla="*/ 672856 h 1877271"/>
                <a:gd name="connsiteX7" fmla="*/ 1371523 w 1689541"/>
                <a:gd name="connsiteY7" fmla="*/ 154877 h 1877271"/>
                <a:gd name="connsiteX8" fmla="*/ 873683 w 1689541"/>
                <a:gd name="connsiteY8" fmla="*/ 21205 h 1877271"/>
                <a:gd name="connsiteX9" fmla="*/ 394951 w 1689541"/>
                <a:gd name="connsiteY9" fmla="*/ 534641 h 1877271"/>
                <a:gd name="connsiteX0" fmla="*/ 394949 w 1689541"/>
                <a:gd name="connsiteY0" fmla="*/ 534641 h 1877032"/>
                <a:gd name="connsiteX1" fmla="*/ 34597 w 1689541"/>
                <a:gd name="connsiteY1" fmla="*/ 940200 h 1877032"/>
                <a:gd name="connsiteX2" fmla="*/ 54054 w 1689541"/>
                <a:gd name="connsiteY2" fmla="*/ 1728260 h 1877032"/>
                <a:gd name="connsiteX3" fmla="*/ 385069 w 1689541"/>
                <a:gd name="connsiteY3" fmla="*/ 1877032 h 1877032"/>
                <a:gd name="connsiteX4" fmla="*/ 1612336 w 1689541"/>
                <a:gd name="connsiteY4" fmla="*/ 1747798 h 1877032"/>
                <a:gd name="connsiteX5" fmla="*/ 1555348 w 1689541"/>
                <a:gd name="connsiteY5" fmla="*/ 1257671 h 1877032"/>
                <a:gd name="connsiteX6" fmla="*/ 1503107 w 1689541"/>
                <a:gd name="connsiteY6" fmla="*/ 672856 h 1877032"/>
                <a:gd name="connsiteX7" fmla="*/ 1371521 w 1689541"/>
                <a:gd name="connsiteY7" fmla="*/ 154877 h 1877032"/>
                <a:gd name="connsiteX8" fmla="*/ 873681 w 1689541"/>
                <a:gd name="connsiteY8" fmla="*/ 21205 h 1877032"/>
                <a:gd name="connsiteX9" fmla="*/ 394949 w 1689541"/>
                <a:gd name="connsiteY9" fmla="*/ 534641 h 1877032"/>
                <a:gd name="connsiteX0" fmla="*/ 394949 w 1683795"/>
                <a:gd name="connsiteY0" fmla="*/ 534641 h 1877032"/>
                <a:gd name="connsiteX1" fmla="*/ 34597 w 1683795"/>
                <a:gd name="connsiteY1" fmla="*/ 940200 h 1877032"/>
                <a:gd name="connsiteX2" fmla="*/ 54054 w 1683795"/>
                <a:gd name="connsiteY2" fmla="*/ 1728260 h 1877032"/>
                <a:gd name="connsiteX3" fmla="*/ 385069 w 1683795"/>
                <a:gd name="connsiteY3" fmla="*/ 1877032 h 1877032"/>
                <a:gd name="connsiteX4" fmla="*/ 1605349 w 1683795"/>
                <a:gd name="connsiteY4" fmla="*/ 1798860 h 1877032"/>
                <a:gd name="connsiteX5" fmla="*/ 1555348 w 1683795"/>
                <a:gd name="connsiteY5" fmla="*/ 1257671 h 1877032"/>
                <a:gd name="connsiteX6" fmla="*/ 1503107 w 1683795"/>
                <a:gd name="connsiteY6" fmla="*/ 672856 h 1877032"/>
                <a:gd name="connsiteX7" fmla="*/ 1371521 w 1683795"/>
                <a:gd name="connsiteY7" fmla="*/ 154877 h 1877032"/>
                <a:gd name="connsiteX8" fmla="*/ 873681 w 1683795"/>
                <a:gd name="connsiteY8" fmla="*/ 21205 h 1877032"/>
                <a:gd name="connsiteX9" fmla="*/ 394949 w 1683795"/>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671512"/>
                <a:gd name="connsiteY0" fmla="*/ 534641 h 1877032"/>
                <a:gd name="connsiteX1" fmla="*/ 34597 w 1671512"/>
                <a:gd name="connsiteY1" fmla="*/ 940200 h 1877032"/>
                <a:gd name="connsiteX2" fmla="*/ 54054 w 1671512"/>
                <a:gd name="connsiteY2" fmla="*/ 1728260 h 1877032"/>
                <a:gd name="connsiteX3" fmla="*/ 385069 w 1671512"/>
                <a:gd name="connsiteY3" fmla="*/ 1877032 h 1877032"/>
                <a:gd name="connsiteX4" fmla="*/ 1605349 w 1671512"/>
                <a:gd name="connsiteY4" fmla="*/ 1798860 h 1877032"/>
                <a:gd name="connsiteX5" fmla="*/ 1555348 w 1671512"/>
                <a:gd name="connsiteY5" fmla="*/ 1257671 h 1877032"/>
                <a:gd name="connsiteX6" fmla="*/ 1503107 w 1671512"/>
                <a:gd name="connsiteY6" fmla="*/ 672856 h 1877032"/>
                <a:gd name="connsiteX7" fmla="*/ 1371521 w 1671512"/>
                <a:gd name="connsiteY7" fmla="*/ 154877 h 1877032"/>
                <a:gd name="connsiteX8" fmla="*/ 873681 w 1671512"/>
                <a:gd name="connsiteY8" fmla="*/ 21205 h 1877032"/>
                <a:gd name="connsiteX9" fmla="*/ 394949 w 1671512"/>
                <a:gd name="connsiteY9" fmla="*/ 534641 h 1877032"/>
                <a:gd name="connsiteX0" fmla="*/ 394949 w 1677296"/>
                <a:gd name="connsiteY0" fmla="*/ 534641 h 1877032"/>
                <a:gd name="connsiteX1" fmla="*/ 34597 w 1677296"/>
                <a:gd name="connsiteY1" fmla="*/ 940200 h 1877032"/>
                <a:gd name="connsiteX2" fmla="*/ 54054 w 1677296"/>
                <a:gd name="connsiteY2" fmla="*/ 1728260 h 1877032"/>
                <a:gd name="connsiteX3" fmla="*/ 385069 w 1677296"/>
                <a:gd name="connsiteY3" fmla="*/ 1877032 h 1877032"/>
                <a:gd name="connsiteX4" fmla="*/ 1612334 w 1677296"/>
                <a:gd name="connsiteY4" fmla="*/ 1840637 h 1877032"/>
                <a:gd name="connsiteX5" fmla="*/ 1555348 w 1677296"/>
                <a:gd name="connsiteY5" fmla="*/ 1257671 h 1877032"/>
                <a:gd name="connsiteX6" fmla="*/ 1503107 w 1677296"/>
                <a:gd name="connsiteY6" fmla="*/ 672856 h 1877032"/>
                <a:gd name="connsiteX7" fmla="*/ 1371521 w 1677296"/>
                <a:gd name="connsiteY7" fmla="*/ 154877 h 1877032"/>
                <a:gd name="connsiteX8" fmla="*/ 873681 w 1677296"/>
                <a:gd name="connsiteY8" fmla="*/ 21205 h 1877032"/>
                <a:gd name="connsiteX9" fmla="*/ 394949 w 1677296"/>
                <a:gd name="connsiteY9" fmla="*/ 534641 h 1877032"/>
                <a:gd name="connsiteX0" fmla="*/ 394949 w 1677298"/>
                <a:gd name="connsiteY0" fmla="*/ 534641 h 1877032"/>
                <a:gd name="connsiteX1" fmla="*/ 34597 w 1677298"/>
                <a:gd name="connsiteY1" fmla="*/ 940200 h 1877032"/>
                <a:gd name="connsiteX2" fmla="*/ 54054 w 1677298"/>
                <a:gd name="connsiteY2" fmla="*/ 1728260 h 1877032"/>
                <a:gd name="connsiteX3" fmla="*/ 385069 w 1677298"/>
                <a:gd name="connsiteY3" fmla="*/ 1877032 h 1877032"/>
                <a:gd name="connsiteX4" fmla="*/ 1612334 w 1677298"/>
                <a:gd name="connsiteY4" fmla="*/ 1840637 h 1877032"/>
                <a:gd name="connsiteX5" fmla="*/ 1555348 w 1677298"/>
                <a:gd name="connsiteY5" fmla="*/ 1257671 h 1877032"/>
                <a:gd name="connsiteX6" fmla="*/ 1503107 w 1677298"/>
                <a:gd name="connsiteY6" fmla="*/ 672856 h 1877032"/>
                <a:gd name="connsiteX7" fmla="*/ 1371521 w 1677298"/>
                <a:gd name="connsiteY7" fmla="*/ 154877 h 1877032"/>
                <a:gd name="connsiteX8" fmla="*/ 873681 w 1677298"/>
                <a:gd name="connsiteY8" fmla="*/ 21205 h 1877032"/>
                <a:gd name="connsiteX9" fmla="*/ 394949 w 1677298"/>
                <a:gd name="connsiteY9" fmla="*/ 534641 h 1877032"/>
                <a:gd name="connsiteX0" fmla="*/ 394949 w 1677296"/>
                <a:gd name="connsiteY0" fmla="*/ 534641 h 1904936"/>
                <a:gd name="connsiteX1" fmla="*/ 34597 w 1677296"/>
                <a:gd name="connsiteY1" fmla="*/ 940200 h 1904936"/>
                <a:gd name="connsiteX2" fmla="*/ 54054 w 1677296"/>
                <a:gd name="connsiteY2" fmla="*/ 1728260 h 1904936"/>
                <a:gd name="connsiteX3" fmla="*/ 385069 w 1677296"/>
                <a:gd name="connsiteY3" fmla="*/ 1877032 h 1904936"/>
                <a:gd name="connsiteX4" fmla="*/ 1612334 w 1677296"/>
                <a:gd name="connsiteY4" fmla="*/ 1840637 h 1904936"/>
                <a:gd name="connsiteX5" fmla="*/ 1555348 w 1677296"/>
                <a:gd name="connsiteY5" fmla="*/ 1257671 h 1904936"/>
                <a:gd name="connsiteX6" fmla="*/ 1503107 w 1677296"/>
                <a:gd name="connsiteY6" fmla="*/ 672856 h 1904936"/>
                <a:gd name="connsiteX7" fmla="*/ 1371521 w 1677296"/>
                <a:gd name="connsiteY7" fmla="*/ 154877 h 1904936"/>
                <a:gd name="connsiteX8" fmla="*/ 873681 w 1677296"/>
                <a:gd name="connsiteY8" fmla="*/ 21205 h 1904936"/>
                <a:gd name="connsiteX9" fmla="*/ 394949 w 1677296"/>
                <a:gd name="connsiteY9" fmla="*/ 534641 h 1904936"/>
                <a:gd name="connsiteX0" fmla="*/ 461539 w 1743887"/>
                <a:gd name="connsiteY0" fmla="*/ 534641 h 1904936"/>
                <a:gd name="connsiteX1" fmla="*/ 101187 w 1743887"/>
                <a:gd name="connsiteY1" fmla="*/ 940200 h 1904936"/>
                <a:gd name="connsiteX2" fmla="*/ 22840 w 1743887"/>
                <a:gd name="connsiteY2" fmla="*/ 1737812 h 1904936"/>
                <a:gd name="connsiteX3" fmla="*/ 451659 w 1743887"/>
                <a:gd name="connsiteY3" fmla="*/ 1877032 h 1904936"/>
                <a:gd name="connsiteX4" fmla="*/ 1678924 w 1743887"/>
                <a:gd name="connsiteY4" fmla="*/ 1840637 h 1904936"/>
                <a:gd name="connsiteX5" fmla="*/ 1621938 w 1743887"/>
                <a:gd name="connsiteY5" fmla="*/ 1257671 h 1904936"/>
                <a:gd name="connsiteX6" fmla="*/ 1569697 w 1743887"/>
                <a:gd name="connsiteY6" fmla="*/ 672856 h 1904936"/>
                <a:gd name="connsiteX7" fmla="*/ 1438111 w 1743887"/>
                <a:gd name="connsiteY7" fmla="*/ 154877 h 1904936"/>
                <a:gd name="connsiteX8" fmla="*/ 940271 w 1743887"/>
                <a:gd name="connsiteY8" fmla="*/ 21205 h 1904936"/>
                <a:gd name="connsiteX9" fmla="*/ 461539 w 1743887"/>
                <a:gd name="connsiteY9" fmla="*/ 534641 h 1904936"/>
                <a:gd name="connsiteX0" fmla="*/ 452050 w 1756359"/>
                <a:gd name="connsiteY0" fmla="*/ 534641 h 1891359"/>
                <a:gd name="connsiteX1" fmla="*/ 91698 w 1756359"/>
                <a:gd name="connsiteY1" fmla="*/ 940200 h 1891359"/>
                <a:gd name="connsiteX2" fmla="*/ 13351 w 1756359"/>
                <a:gd name="connsiteY2" fmla="*/ 1737812 h 1891359"/>
                <a:gd name="connsiteX3" fmla="*/ 309435 w 1756359"/>
                <a:gd name="connsiteY3" fmla="*/ 1891359 h 1891359"/>
                <a:gd name="connsiteX4" fmla="*/ 1669435 w 1756359"/>
                <a:gd name="connsiteY4" fmla="*/ 1840637 h 1891359"/>
                <a:gd name="connsiteX5" fmla="*/ 1612449 w 1756359"/>
                <a:gd name="connsiteY5" fmla="*/ 1257671 h 1891359"/>
                <a:gd name="connsiteX6" fmla="*/ 1560208 w 1756359"/>
                <a:gd name="connsiteY6" fmla="*/ 672856 h 1891359"/>
                <a:gd name="connsiteX7" fmla="*/ 1428622 w 1756359"/>
                <a:gd name="connsiteY7" fmla="*/ 154877 h 1891359"/>
                <a:gd name="connsiteX8" fmla="*/ 930782 w 1756359"/>
                <a:gd name="connsiteY8" fmla="*/ 21205 h 1891359"/>
                <a:gd name="connsiteX9" fmla="*/ 452050 w 1756359"/>
                <a:gd name="connsiteY9" fmla="*/ 534641 h 1891359"/>
                <a:gd name="connsiteX0" fmla="*/ 452050 w 1756257"/>
                <a:gd name="connsiteY0" fmla="*/ 534641 h 1891359"/>
                <a:gd name="connsiteX1" fmla="*/ 91698 w 1756257"/>
                <a:gd name="connsiteY1" fmla="*/ 940200 h 1891359"/>
                <a:gd name="connsiteX2" fmla="*/ 13351 w 1756257"/>
                <a:gd name="connsiteY2" fmla="*/ 1737812 h 1891359"/>
                <a:gd name="connsiteX3" fmla="*/ 309435 w 1756257"/>
                <a:gd name="connsiteY3" fmla="*/ 1891359 h 1891359"/>
                <a:gd name="connsiteX4" fmla="*/ 1669435 w 1756257"/>
                <a:gd name="connsiteY4" fmla="*/ 1840637 h 1891359"/>
                <a:gd name="connsiteX5" fmla="*/ 1612449 w 1756257"/>
                <a:gd name="connsiteY5" fmla="*/ 1257671 h 1891359"/>
                <a:gd name="connsiteX6" fmla="*/ 1563496 w 1756257"/>
                <a:gd name="connsiteY6" fmla="*/ 959631 h 1891359"/>
                <a:gd name="connsiteX7" fmla="*/ 1560208 w 1756257"/>
                <a:gd name="connsiteY7" fmla="*/ 672856 h 1891359"/>
                <a:gd name="connsiteX8" fmla="*/ 1428622 w 1756257"/>
                <a:gd name="connsiteY8" fmla="*/ 154877 h 1891359"/>
                <a:gd name="connsiteX9" fmla="*/ 930782 w 1756257"/>
                <a:gd name="connsiteY9" fmla="*/ 21205 h 1891359"/>
                <a:gd name="connsiteX10" fmla="*/ 452050 w 1756257"/>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64592"/>
                <a:gd name="connsiteY0" fmla="*/ 534641 h 1891359"/>
                <a:gd name="connsiteX1" fmla="*/ 91698 w 1764592"/>
                <a:gd name="connsiteY1" fmla="*/ 940200 h 1891359"/>
                <a:gd name="connsiteX2" fmla="*/ 13351 w 1764592"/>
                <a:gd name="connsiteY2" fmla="*/ 1737812 h 1891359"/>
                <a:gd name="connsiteX3" fmla="*/ 309435 w 1764592"/>
                <a:gd name="connsiteY3" fmla="*/ 1891359 h 1891359"/>
                <a:gd name="connsiteX4" fmla="*/ 1669435 w 1764592"/>
                <a:gd name="connsiteY4" fmla="*/ 1840637 h 1891359"/>
                <a:gd name="connsiteX5" fmla="*/ 1612449 w 1764592"/>
                <a:gd name="connsiteY5" fmla="*/ 1257671 h 1891359"/>
                <a:gd name="connsiteX6" fmla="*/ 1309780 w 1764592"/>
                <a:gd name="connsiteY6" fmla="*/ 1046341 h 1891359"/>
                <a:gd name="connsiteX7" fmla="*/ 1560208 w 1764592"/>
                <a:gd name="connsiteY7" fmla="*/ 672856 h 1891359"/>
                <a:gd name="connsiteX8" fmla="*/ 1428622 w 1764592"/>
                <a:gd name="connsiteY8" fmla="*/ 154877 h 1891359"/>
                <a:gd name="connsiteX9" fmla="*/ 930782 w 1764592"/>
                <a:gd name="connsiteY9" fmla="*/ 21205 h 1891359"/>
                <a:gd name="connsiteX10" fmla="*/ 452050 w 1764592"/>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92731"/>
                <a:gd name="connsiteY0" fmla="*/ 534641 h 1891359"/>
                <a:gd name="connsiteX1" fmla="*/ 91698 w 1792731"/>
                <a:gd name="connsiteY1" fmla="*/ 940200 h 1891359"/>
                <a:gd name="connsiteX2" fmla="*/ 13351 w 1792731"/>
                <a:gd name="connsiteY2" fmla="*/ 1737812 h 1891359"/>
                <a:gd name="connsiteX3" fmla="*/ 309435 w 1792731"/>
                <a:gd name="connsiteY3" fmla="*/ 1891359 h 1891359"/>
                <a:gd name="connsiteX4" fmla="*/ 1669435 w 1792731"/>
                <a:gd name="connsiteY4" fmla="*/ 1840637 h 1891359"/>
                <a:gd name="connsiteX5" fmla="*/ 1688563 w 1792731"/>
                <a:gd name="connsiteY5" fmla="*/ 1292355 h 1891359"/>
                <a:gd name="connsiteX6" fmla="*/ 1309780 w 1792731"/>
                <a:gd name="connsiteY6" fmla="*/ 1046341 h 1891359"/>
                <a:gd name="connsiteX7" fmla="*/ 1560208 w 1792731"/>
                <a:gd name="connsiteY7" fmla="*/ 672856 h 1891359"/>
                <a:gd name="connsiteX8" fmla="*/ 1428622 w 1792731"/>
                <a:gd name="connsiteY8" fmla="*/ 154877 h 1891359"/>
                <a:gd name="connsiteX9" fmla="*/ 930782 w 1792731"/>
                <a:gd name="connsiteY9" fmla="*/ 21205 h 1891359"/>
                <a:gd name="connsiteX10" fmla="*/ 452050 w 1792731"/>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560208 w 1814809"/>
                <a:gd name="connsiteY7" fmla="*/ 672856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619996 w 1814809"/>
                <a:gd name="connsiteY7" fmla="*/ 526399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42872 h 1899590"/>
                <a:gd name="connsiteX1" fmla="*/ 91698 w 1814809"/>
                <a:gd name="connsiteY1" fmla="*/ 948431 h 1899590"/>
                <a:gd name="connsiteX2" fmla="*/ 13351 w 1814809"/>
                <a:gd name="connsiteY2" fmla="*/ 1746043 h 1899590"/>
                <a:gd name="connsiteX3" fmla="*/ 309435 w 1814809"/>
                <a:gd name="connsiteY3" fmla="*/ 1899590 h 1899590"/>
                <a:gd name="connsiteX4" fmla="*/ 1669435 w 1814809"/>
                <a:gd name="connsiteY4" fmla="*/ 1848868 h 1899590"/>
                <a:gd name="connsiteX5" fmla="*/ 1688563 w 1814809"/>
                <a:gd name="connsiteY5" fmla="*/ 1300586 h 1899590"/>
                <a:gd name="connsiteX6" fmla="*/ 1309780 w 1814809"/>
                <a:gd name="connsiteY6" fmla="*/ 1054572 h 1899590"/>
                <a:gd name="connsiteX7" fmla="*/ 1619996 w 1814809"/>
                <a:gd name="connsiteY7" fmla="*/ 534630 h 1899590"/>
                <a:gd name="connsiteX8" fmla="*/ 1488411 w 1814809"/>
                <a:gd name="connsiteY8" fmla="*/ 129049 h 1899590"/>
                <a:gd name="connsiteX9" fmla="*/ 930782 w 1814809"/>
                <a:gd name="connsiteY9" fmla="*/ 29436 h 1899590"/>
                <a:gd name="connsiteX10" fmla="*/ 452050 w 1814809"/>
                <a:gd name="connsiteY10" fmla="*/ 542872 h 1899590"/>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551784 w 1934789"/>
                <a:gd name="connsiteY0" fmla="*/ 540513 h 1886326"/>
                <a:gd name="connsiteX1" fmla="*/ 191432 w 1934789"/>
                <a:gd name="connsiteY1" fmla="*/ 946072 h 1886326"/>
                <a:gd name="connsiteX2" fmla="*/ 113085 w 1934789"/>
                <a:gd name="connsiteY2" fmla="*/ 1743684 h 1886326"/>
                <a:gd name="connsiteX3" fmla="*/ 1769169 w 1934789"/>
                <a:gd name="connsiteY3" fmla="*/ 1846509 h 1886326"/>
                <a:gd name="connsiteX4" fmla="*/ 1788297 w 1934789"/>
                <a:gd name="connsiteY4" fmla="*/ 1298227 h 1886326"/>
                <a:gd name="connsiteX5" fmla="*/ 1409514 w 1934789"/>
                <a:gd name="connsiteY5" fmla="*/ 1052213 h 1886326"/>
                <a:gd name="connsiteX6" fmla="*/ 1719730 w 1934789"/>
                <a:gd name="connsiteY6" fmla="*/ 532271 h 1886326"/>
                <a:gd name="connsiteX7" fmla="*/ 1588145 w 1934789"/>
                <a:gd name="connsiteY7" fmla="*/ 126690 h 1886326"/>
                <a:gd name="connsiteX8" fmla="*/ 1030516 w 1934789"/>
                <a:gd name="connsiteY8" fmla="*/ 27077 h 1886326"/>
                <a:gd name="connsiteX9" fmla="*/ 551784 w 1934789"/>
                <a:gd name="connsiteY9" fmla="*/ 540513 h 1886326"/>
                <a:gd name="connsiteX0" fmla="*/ 551784 w 1900403"/>
                <a:gd name="connsiteY0" fmla="*/ 540513 h 1886326"/>
                <a:gd name="connsiteX1" fmla="*/ 191432 w 1900403"/>
                <a:gd name="connsiteY1" fmla="*/ 946072 h 1886326"/>
                <a:gd name="connsiteX2" fmla="*/ 113085 w 1900403"/>
                <a:gd name="connsiteY2" fmla="*/ 1743684 h 1886326"/>
                <a:gd name="connsiteX3" fmla="*/ 1769169 w 1900403"/>
                <a:gd name="connsiteY3" fmla="*/ 1846509 h 1886326"/>
                <a:gd name="connsiteX4" fmla="*/ 1788297 w 1900403"/>
                <a:gd name="connsiteY4" fmla="*/ 1298227 h 1886326"/>
                <a:gd name="connsiteX5" fmla="*/ 1719730 w 1900403"/>
                <a:gd name="connsiteY5" fmla="*/ 532271 h 1886326"/>
                <a:gd name="connsiteX6" fmla="*/ 1588145 w 1900403"/>
                <a:gd name="connsiteY6" fmla="*/ 126690 h 1886326"/>
                <a:gd name="connsiteX7" fmla="*/ 1030516 w 1900403"/>
                <a:gd name="connsiteY7" fmla="*/ 27077 h 1886326"/>
                <a:gd name="connsiteX8" fmla="*/ 551784 w 1900403"/>
                <a:gd name="connsiteY8" fmla="*/ 540513 h 1886326"/>
                <a:gd name="connsiteX0" fmla="*/ 551784 w 2140248"/>
                <a:gd name="connsiteY0" fmla="*/ 540513 h 1886326"/>
                <a:gd name="connsiteX1" fmla="*/ 191432 w 2140248"/>
                <a:gd name="connsiteY1" fmla="*/ 946072 h 1886326"/>
                <a:gd name="connsiteX2" fmla="*/ 113085 w 2140248"/>
                <a:gd name="connsiteY2" fmla="*/ 1743684 h 1886326"/>
                <a:gd name="connsiteX3" fmla="*/ 1769169 w 2140248"/>
                <a:gd name="connsiteY3" fmla="*/ 1846509 h 1886326"/>
                <a:gd name="connsiteX4" fmla="*/ 1788297 w 2140248"/>
                <a:gd name="connsiteY4" fmla="*/ 1298227 h 1886326"/>
                <a:gd name="connsiteX5" fmla="*/ 2137828 w 2140248"/>
                <a:gd name="connsiteY5" fmla="*/ 516390 h 1886326"/>
                <a:gd name="connsiteX6" fmla="*/ 1588145 w 2140248"/>
                <a:gd name="connsiteY6" fmla="*/ 126690 h 1886326"/>
                <a:gd name="connsiteX7" fmla="*/ 1030516 w 2140248"/>
                <a:gd name="connsiteY7" fmla="*/ 27077 h 1886326"/>
                <a:gd name="connsiteX8" fmla="*/ 551784 w 2140248"/>
                <a:gd name="connsiteY8" fmla="*/ 540513 h 1886326"/>
                <a:gd name="connsiteX0" fmla="*/ 839 w 2332590"/>
                <a:gd name="connsiteY0" fmla="*/ 234577 h 1866234"/>
                <a:gd name="connsiteX1" fmla="*/ 383774 w 2332590"/>
                <a:gd name="connsiteY1" fmla="*/ 925980 h 1866234"/>
                <a:gd name="connsiteX2" fmla="*/ 305427 w 2332590"/>
                <a:gd name="connsiteY2" fmla="*/ 1723592 h 1866234"/>
                <a:gd name="connsiteX3" fmla="*/ 1961511 w 2332590"/>
                <a:gd name="connsiteY3" fmla="*/ 1826417 h 1866234"/>
                <a:gd name="connsiteX4" fmla="*/ 1980639 w 2332590"/>
                <a:gd name="connsiteY4" fmla="*/ 1278135 h 1866234"/>
                <a:gd name="connsiteX5" fmla="*/ 2330170 w 2332590"/>
                <a:gd name="connsiteY5" fmla="*/ 496298 h 1866234"/>
                <a:gd name="connsiteX6" fmla="*/ 1780487 w 2332590"/>
                <a:gd name="connsiteY6" fmla="*/ 106598 h 1866234"/>
                <a:gd name="connsiteX7" fmla="*/ 1222858 w 2332590"/>
                <a:gd name="connsiteY7" fmla="*/ 6985 h 1866234"/>
                <a:gd name="connsiteX8" fmla="*/ 839 w 2332590"/>
                <a:gd name="connsiteY8" fmla="*/ 234577 h 1866234"/>
                <a:gd name="connsiteX0" fmla="*/ 169859 w 2501610"/>
                <a:gd name="connsiteY0" fmla="*/ 234577 h 1866234"/>
                <a:gd name="connsiteX1" fmla="*/ 41784 w 2501610"/>
                <a:gd name="connsiteY1" fmla="*/ 925980 h 1866234"/>
                <a:gd name="connsiteX2" fmla="*/ 474447 w 2501610"/>
                <a:gd name="connsiteY2" fmla="*/ 1723592 h 1866234"/>
                <a:gd name="connsiteX3" fmla="*/ 2130531 w 2501610"/>
                <a:gd name="connsiteY3" fmla="*/ 1826417 h 1866234"/>
                <a:gd name="connsiteX4" fmla="*/ 2149659 w 2501610"/>
                <a:gd name="connsiteY4" fmla="*/ 1278135 h 1866234"/>
                <a:gd name="connsiteX5" fmla="*/ 2499190 w 2501610"/>
                <a:gd name="connsiteY5" fmla="*/ 496298 h 1866234"/>
                <a:gd name="connsiteX6" fmla="*/ 1949507 w 2501610"/>
                <a:gd name="connsiteY6" fmla="*/ 106598 h 1866234"/>
                <a:gd name="connsiteX7" fmla="*/ 1391878 w 2501610"/>
                <a:gd name="connsiteY7" fmla="*/ 6985 h 1866234"/>
                <a:gd name="connsiteX8" fmla="*/ 169859 w 2501610"/>
                <a:gd name="connsiteY8" fmla="*/ 234577 h 1866234"/>
                <a:gd name="connsiteX0" fmla="*/ 169859 w 2521114"/>
                <a:gd name="connsiteY0" fmla="*/ 234577 h 1866234"/>
                <a:gd name="connsiteX1" fmla="*/ 41784 w 2521114"/>
                <a:gd name="connsiteY1" fmla="*/ 925980 h 1866234"/>
                <a:gd name="connsiteX2" fmla="*/ 474447 w 2521114"/>
                <a:gd name="connsiteY2" fmla="*/ 1723592 h 1866234"/>
                <a:gd name="connsiteX3" fmla="*/ 2130531 w 2521114"/>
                <a:gd name="connsiteY3" fmla="*/ 1826417 h 1866234"/>
                <a:gd name="connsiteX4" fmla="*/ 2149659 w 2521114"/>
                <a:gd name="connsiteY4" fmla="*/ 1278135 h 1866234"/>
                <a:gd name="connsiteX5" fmla="*/ 2386606 w 2521114"/>
                <a:gd name="connsiteY5" fmla="*/ 1096675 h 1866234"/>
                <a:gd name="connsiteX6" fmla="*/ 2499190 w 2521114"/>
                <a:gd name="connsiteY6" fmla="*/ 496298 h 1866234"/>
                <a:gd name="connsiteX7" fmla="*/ 1949507 w 2521114"/>
                <a:gd name="connsiteY7" fmla="*/ 106598 h 1866234"/>
                <a:gd name="connsiteX8" fmla="*/ 1391878 w 2521114"/>
                <a:gd name="connsiteY8" fmla="*/ 6985 h 1866234"/>
                <a:gd name="connsiteX9" fmla="*/ 169859 w 2521114"/>
                <a:gd name="connsiteY9" fmla="*/ 234577 h 1866234"/>
                <a:gd name="connsiteX0" fmla="*/ 76021 w 2427276"/>
                <a:gd name="connsiteY0" fmla="*/ 234577 h 1866880"/>
                <a:gd name="connsiteX1" fmla="*/ 156994 w 2427276"/>
                <a:gd name="connsiteY1" fmla="*/ 910100 h 1866880"/>
                <a:gd name="connsiteX2" fmla="*/ 380609 w 2427276"/>
                <a:gd name="connsiteY2" fmla="*/ 1723592 h 1866880"/>
                <a:gd name="connsiteX3" fmla="*/ 2036693 w 2427276"/>
                <a:gd name="connsiteY3" fmla="*/ 1826417 h 1866880"/>
                <a:gd name="connsiteX4" fmla="*/ 2055821 w 2427276"/>
                <a:gd name="connsiteY4" fmla="*/ 1278135 h 1866880"/>
                <a:gd name="connsiteX5" fmla="*/ 2292768 w 2427276"/>
                <a:gd name="connsiteY5" fmla="*/ 1096675 h 1866880"/>
                <a:gd name="connsiteX6" fmla="*/ 2405352 w 2427276"/>
                <a:gd name="connsiteY6" fmla="*/ 496298 h 1866880"/>
                <a:gd name="connsiteX7" fmla="*/ 1855669 w 2427276"/>
                <a:gd name="connsiteY7" fmla="*/ 106598 h 1866880"/>
                <a:gd name="connsiteX8" fmla="*/ 1298040 w 2427276"/>
                <a:gd name="connsiteY8" fmla="*/ 6985 h 1866880"/>
                <a:gd name="connsiteX9" fmla="*/ 76021 w 2427276"/>
                <a:gd name="connsiteY9" fmla="*/ 234577 h 1866880"/>
                <a:gd name="connsiteX0" fmla="*/ 65838 w 2417093"/>
                <a:gd name="connsiteY0" fmla="*/ 146138 h 1778441"/>
                <a:gd name="connsiteX1" fmla="*/ 146811 w 2417093"/>
                <a:gd name="connsiteY1" fmla="*/ 821661 h 1778441"/>
                <a:gd name="connsiteX2" fmla="*/ 370426 w 2417093"/>
                <a:gd name="connsiteY2" fmla="*/ 1635153 h 1778441"/>
                <a:gd name="connsiteX3" fmla="*/ 2026510 w 2417093"/>
                <a:gd name="connsiteY3" fmla="*/ 1737978 h 1778441"/>
                <a:gd name="connsiteX4" fmla="*/ 2045638 w 2417093"/>
                <a:gd name="connsiteY4" fmla="*/ 1189696 h 1778441"/>
                <a:gd name="connsiteX5" fmla="*/ 2282585 w 2417093"/>
                <a:gd name="connsiteY5" fmla="*/ 1008236 h 1778441"/>
                <a:gd name="connsiteX6" fmla="*/ 2395169 w 2417093"/>
                <a:gd name="connsiteY6" fmla="*/ 407859 h 1778441"/>
                <a:gd name="connsiteX7" fmla="*/ 1845486 w 2417093"/>
                <a:gd name="connsiteY7" fmla="*/ 18159 h 1778441"/>
                <a:gd name="connsiteX8" fmla="*/ 1148491 w 2417093"/>
                <a:gd name="connsiteY8" fmla="*/ 252030 h 1778441"/>
                <a:gd name="connsiteX9" fmla="*/ 65838 w 2417093"/>
                <a:gd name="connsiteY9" fmla="*/ 146138 h 1778441"/>
                <a:gd name="connsiteX0" fmla="*/ 171178 w 2522433"/>
                <a:gd name="connsiteY0" fmla="*/ 146138 h 1778441"/>
                <a:gd name="connsiteX1" fmla="*/ 252151 w 2522433"/>
                <a:gd name="connsiteY1" fmla="*/ 821661 h 1778441"/>
                <a:gd name="connsiteX2" fmla="*/ 475766 w 2522433"/>
                <a:gd name="connsiteY2" fmla="*/ 1635153 h 1778441"/>
                <a:gd name="connsiteX3" fmla="*/ 2131850 w 2522433"/>
                <a:gd name="connsiteY3" fmla="*/ 1737978 h 1778441"/>
                <a:gd name="connsiteX4" fmla="*/ 2150978 w 2522433"/>
                <a:gd name="connsiteY4" fmla="*/ 1189696 h 1778441"/>
                <a:gd name="connsiteX5" fmla="*/ 2387925 w 2522433"/>
                <a:gd name="connsiteY5" fmla="*/ 1008236 h 1778441"/>
                <a:gd name="connsiteX6" fmla="*/ 2500509 w 2522433"/>
                <a:gd name="connsiteY6" fmla="*/ 407859 h 1778441"/>
                <a:gd name="connsiteX7" fmla="*/ 1950826 w 2522433"/>
                <a:gd name="connsiteY7" fmla="*/ 18159 h 1778441"/>
                <a:gd name="connsiteX8" fmla="*/ 1253831 w 2522433"/>
                <a:gd name="connsiteY8" fmla="*/ 252030 h 1778441"/>
                <a:gd name="connsiteX9" fmla="*/ 171178 w 2522433"/>
                <a:gd name="connsiteY9" fmla="*/ 146138 h 1778441"/>
                <a:gd name="connsiteX0" fmla="*/ 171180 w 2522435"/>
                <a:gd name="connsiteY0" fmla="*/ 128058 h 1760361"/>
                <a:gd name="connsiteX1" fmla="*/ 252153 w 2522435"/>
                <a:gd name="connsiteY1" fmla="*/ 803581 h 1760361"/>
                <a:gd name="connsiteX2" fmla="*/ 475768 w 2522435"/>
                <a:gd name="connsiteY2" fmla="*/ 1617073 h 1760361"/>
                <a:gd name="connsiteX3" fmla="*/ 2131852 w 2522435"/>
                <a:gd name="connsiteY3" fmla="*/ 1719898 h 1760361"/>
                <a:gd name="connsiteX4" fmla="*/ 2150980 w 2522435"/>
                <a:gd name="connsiteY4" fmla="*/ 1171616 h 1760361"/>
                <a:gd name="connsiteX5" fmla="*/ 2387927 w 2522435"/>
                <a:gd name="connsiteY5" fmla="*/ 990156 h 1760361"/>
                <a:gd name="connsiteX6" fmla="*/ 2500511 w 2522435"/>
                <a:gd name="connsiteY6" fmla="*/ 389779 h 1760361"/>
                <a:gd name="connsiteX7" fmla="*/ 1950828 w 2522435"/>
                <a:gd name="connsiteY7" fmla="*/ 79 h 1760361"/>
                <a:gd name="connsiteX8" fmla="*/ 1253833 w 2522435"/>
                <a:gd name="connsiteY8" fmla="*/ 233950 h 1760361"/>
                <a:gd name="connsiteX9" fmla="*/ 171180 w 2522435"/>
                <a:gd name="connsiteY9" fmla="*/ 128058 h 1760361"/>
                <a:gd name="connsiteX0" fmla="*/ 171180 w 2522435"/>
                <a:gd name="connsiteY0" fmla="*/ 128058 h 1760361"/>
                <a:gd name="connsiteX1" fmla="*/ 252153 w 2522435"/>
                <a:gd name="connsiteY1" fmla="*/ 803581 h 1760361"/>
                <a:gd name="connsiteX2" fmla="*/ 475768 w 2522435"/>
                <a:gd name="connsiteY2" fmla="*/ 1617073 h 1760361"/>
                <a:gd name="connsiteX3" fmla="*/ 2131852 w 2522435"/>
                <a:gd name="connsiteY3" fmla="*/ 1719898 h 1760361"/>
                <a:gd name="connsiteX4" fmla="*/ 2150980 w 2522435"/>
                <a:gd name="connsiteY4" fmla="*/ 1171616 h 1760361"/>
                <a:gd name="connsiteX5" fmla="*/ 2387927 w 2522435"/>
                <a:gd name="connsiteY5" fmla="*/ 990156 h 1760361"/>
                <a:gd name="connsiteX6" fmla="*/ 2500511 w 2522435"/>
                <a:gd name="connsiteY6" fmla="*/ 389779 h 1760361"/>
                <a:gd name="connsiteX7" fmla="*/ 1950828 w 2522435"/>
                <a:gd name="connsiteY7" fmla="*/ 79 h 1760361"/>
                <a:gd name="connsiteX8" fmla="*/ 1253833 w 2522435"/>
                <a:gd name="connsiteY8" fmla="*/ 233950 h 1760361"/>
                <a:gd name="connsiteX9" fmla="*/ 171180 w 2522435"/>
                <a:gd name="connsiteY9" fmla="*/ 128058 h 1760361"/>
                <a:gd name="connsiteX0" fmla="*/ 171180 w 2502931"/>
                <a:gd name="connsiteY0" fmla="*/ 128058 h 1760361"/>
                <a:gd name="connsiteX1" fmla="*/ 252153 w 2502931"/>
                <a:gd name="connsiteY1" fmla="*/ 803581 h 1760361"/>
                <a:gd name="connsiteX2" fmla="*/ 475768 w 2502931"/>
                <a:gd name="connsiteY2" fmla="*/ 1617073 h 1760361"/>
                <a:gd name="connsiteX3" fmla="*/ 2131852 w 2502931"/>
                <a:gd name="connsiteY3" fmla="*/ 1719898 h 1760361"/>
                <a:gd name="connsiteX4" fmla="*/ 2150980 w 2502931"/>
                <a:gd name="connsiteY4" fmla="*/ 1171616 h 1760361"/>
                <a:gd name="connsiteX5" fmla="*/ 2500511 w 2502931"/>
                <a:gd name="connsiteY5" fmla="*/ 389779 h 1760361"/>
                <a:gd name="connsiteX6" fmla="*/ 1950828 w 2502931"/>
                <a:gd name="connsiteY6" fmla="*/ 79 h 1760361"/>
                <a:gd name="connsiteX7" fmla="*/ 1253833 w 2502931"/>
                <a:gd name="connsiteY7" fmla="*/ 233950 h 1760361"/>
                <a:gd name="connsiteX8" fmla="*/ 171180 w 2502931"/>
                <a:gd name="connsiteY8" fmla="*/ 128058 h 1760361"/>
                <a:gd name="connsiteX0" fmla="*/ 171180 w 2502931"/>
                <a:gd name="connsiteY0" fmla="*/ 137721 h 1770024"/>
                <a:gd name="connsiteX1" fmla="*/ 252153 w 2502931"/>
                <a:gd name="connsiteY1" fmla="*/ 813244 h 1770024"/>
                <a:gd name="connsiteX2" fmla="*/ 475768 w 2502931"/>
                <a:gd name="connsiteY2" fmla="*/ 1626736 h 1770024"/>
                <a:gd name="connsiteX3" fmla="*/ 2131852 w 2502931"/>
                <a:gd name="connsiteY3" fmla="*/ 1729561 h 1770024"/>
                <a:gd name="connsiteX4" fmla="*/ 2150980 w 2502931"/>
                <a:gd name="connsiteY4" fmla="*/ 1181279 h 1770024"/>
                <a:gd name="connsiteX5" fmla="*/ 2500511 w 2502931"/>
                <a:gd name="connsiteY5" fmla="*/ 631296 h 1770024"/>
                <a:gd name="connsiteX6" fmla="*/ 1950828 w 2502931"/>
                <a:gd name="connsiteY6" fmla="*/ 9742 h 1770024"/>
                <a:gd name="connsiteX7" fmla="*/ 1253833 w 2502931"/>
                <a:gd name="connsiteY7" fmla="*/ 243613 h 1770024"/>
                <a:gd name="connsiteX8" fmla="*/ 171180 w 2502931"/>
                <a:gd name="connsiteY8" fmla="*/ 137721 h 1770024"/>
                <a:gd name="connsiteX0" fmla="*/ 171180 w 2500973"/>
                <a:gd name="connsiteY0" fmla="*/ 137721 h 1770024"/>
                <a:gd name="connsiteX1" fmla="*/ 252153 w 2500973"/>
                <a:gd name="connsiteY1" fmla="*/ 813244 h 1770024"/>
                <a:gd name="connsiteX2" fmla="*/ 475768 w 2500973"/>
                <a:gd name="connsiteY2" fmla="*/ 1626736 h 1770024"/>
                <a:gd name="connsiteX3" fmla="*/ 2131852 w 2500973"/>
                <a:gd name="connsiteY3" fmla="*/ 1729561 h 1770024"/>
                <a:gd name="connsiteX4" fmla="*/ 2150980 w 2500973"/>
                <a:gd name="connsiteY4" fmla="*/ 1181279 h 1770024"/>
                <a:gd name="connsiteX5" fmla="*/ 2500511 w 2500973"/>
                <a:gd name="connsiteY5" fmla="*/ 631296 h 1770024"/>
                <a:gd name="connsiteX6" fmla="*/ 1950828 w 2500973"/>
                <a:gd name="connsiteY6" fmla="*/ 9742 h 1770024"/>
                <a:gd name="connsiteX7" fmla="*/ 1253833 w 2500973"/>
                <a:gd name="connsiteY7" fmla="*/ 243613 h 1770024"/>
                <a:gd name="connsiteX8" fmla="*/ 171180 w 2500973"/>
                <a:gd name="connsiteY8" fmla="*/ 137721 h 1770024"/>
                <a:gd name="connsiteX0" fmla="*/ 171180 w 2501811"/>
                <a:gd name="connsiteY0" fmla="*/ 130586 h 1762889"/>
                <a:gd name="connsiteX1" fmla="*/ 252153 w 2501811"/>
                <a:gd name="connsiteY1" fmla="*/ 806109 h 1762889"/>
                <a:gd name="connsiteX2" fmla="*/ 475768 w 2501811"/>
                <a:gd name="connsiteY2" fmla="*/ 1619601 h 1762889"/>
                <a:gd name="connsiteX3" fmla="*/ 2131852 w 2501811"/>
                <a:gd name="connsiteY3" fmla="*/ 1722426 h 1762889"/>
                <a:gd name="connsiteX4" fmla="*/ 2150980 w 2501811"/>
                <a:gd name="connsiteY4" fmla="*/ 1174144 h 1762889"/>
                <a:gd name="connsiteX5" fmla="*/ 2500511 w 2501811"/>
                <a:gd name="connsiteY5" fmla="*/ 624161 h 1762889"/>
                <a:gd name="connsiteX6" fmla="*/ 1950828 w 2501811"/>
                <a:gd name="connsiteY6" fmla="*/ 2607 h 1762889"/>
                <a:gd name="connsiteX7" fmla="*/ 1253833 w 2501811"/>
                <a:gd name="connsiteY7" fmla="*/ 236478 h 1762889"/>
                <a:gd name="connsiteX8" fmla="*/ 171180 w 2501811"/>
                <a:gd name="connsiteY8" fmla="*/ 130586 h 1762889"/>
                <a:gd name="connsiteX0" fmla="*/ 171180 w 2513555"/>
                <a:gd name="connsiteY0" fmla="*/ 130586 h 1760577"/>
                <a:gd name="connsiteX1" fmla="*/ 252153 w 2513555"/>
                <a:gd name="connsiteY1" fmla="*/ 806109 h 1760577"/>
                <a:gd name="connsiteX2" fmla="*/ 475768 w 2513555"/>
                <a:gd name="connsiteY2" fmla="*/ 1619601 h 1760577"/>
                <a:gd name="connsiteX3" fmla="*/ 2131852 w 2513555"/>
                <a:gd name="connsiteY3" fmla="*/ 1722426 h 1760577"/>
                <a:gd name="connsiteX4" fmla="*/ 2324097 w 2513555"/>
                <a:gd name="connsiteY4" fmla="*/ 1205471 h 1760577"/>
                <a:gd name="connsiteX5" fmla="*/ 2500511 w 2513555"/>
                <a:gd name="connsiteY5" fmla="*/ 624161 h 1760577"/>
                <a:gd name="connsiteX6" fmla="*/ 1950828 w 2513555"/>
                <a:gd name="connsiteY6" fmla="*/ 2607 h 1760577"/>
                <a:gd name="connsiteX7" fmla="*/ 1253833 w 2513555"/>
                <a:gd name="connsiteY7" fmla="*/ 236478 h 1760577"/>
                <a:gd name="connsiteX8" fmla="*/ 171180 w 2513555"/>
                <a:gd name="connsiteY8" fmla="*/ 130586 h 1760577"/>
                <a:gd name="connsiteX0" fmla="*/ 169093 w 2511468"/>
                <a:gd name="connsiteY0" fmla="*/ 130586 h 1731316"/>
                <a:gd name="connsiteX1" fmla="*/ 250066 w 2511468"/>
                <a:gd name="connsiteY1" fmla="*/ 806109 h 1731316"/>
                <a:gd name="connsiteX2" fmla="*/ 410729 w 2511468"/>
                <a:gd name="connsiteY2" fmla="*/ 1478627 h 1731316"/>
                <a:gd name="connsiteX3" fmla="*/ 2129765 w 2511468"/>
                <a:gd name="connsiteY3" fmla="*/ 1722426 h 1731316"/>
                <a:gd name="connsiteX4" fmla="*/ 2322010 w 2511468"/>
                <a:gd name="connsiteY4" fmla="*/ 1205471 h 1731316"/>
                <a:gd name="connsiteX5" fmla="*/ 2498424 w 2511468"/>
                <a:gd name="connsiteY5" fmla="*/ 624161 h 1731316"/>
                <a:gd name="connsiteX6" fmla="*/ 1948741 w 2511468"/>
                <a:gd name="connsiteY6" fmla="*/ 2607 h 1731316"/>
                <a:gd name="connsiteX7" fmla="*/ 1251746 w 2511468"/>
                <a:gd name="connsiteY7" fmla="*/ 236478 h 1731316"/>
                <a:gd name="connsiteX8" fmla="*/ 169093 w 2511468"/>
                <a:gd name="connsiteY8" fmla="*/ 130586 h 1731316"/>
                <a:gd name="connsiteX0" fmla="*/ 169092 w 2515686"/>
                <a:gd name="connsiteY0" fmla="*/ 130586 h 1580338"/>
                <a:gd name="connsiteX1" fmla="*/ 250065 w 2515686"/>
                <a:gd name="connsiteY1" fmla="*/ 806109 h 1580338"/>
                <a:gd name="connsiteX2" fmla="*/ 410728 w 2515686"/>
                <a:gd name="connsiteY2" fmla="*/ 1478627 h 1580338"/>
                <a:gd name="connsiteX3" fmla="*/ 1767791 w 2515686"/>
                <a:gd name="connsiteY3" fmla="*/ 1550126 h 1580338"/>
                <a:gd name="connsiteX4" fmla="*/ 2322009 w 2515686"/>
                <a:gd name="connsiteY4" fmla="*/ 1205471 h 1580338"/>
                <a:gd name="connsiteX5" fmla="*/ 2498423 w 2515686"/>
                <a:gd name="connsiteY5" fmla="*/ 624161 h 1580338"/>
                <a:gd name="connsiteX6" fmla="*/ 1948740 w 2515686"/>
                <a:gd name="connsiteY6" fmla="*/ 2607 h 1580338"/>
                <a:gd name="connsiteX7" fmla="*/ 1251745 w 2515686"/>
                <a:gd name="connsiteY7" fmla="*/ 236478 h 1580338"/>
                <a:gd name="connsiteX8" fmla="*/ 169092 w 2515686"/>
                <a:gd name="connsiteY8" fmla="*/ 130586 h 1580338"/>
                <a:gd name="connsiteX0" fmla="*/ 216909 w 2371233"/>
                <a:gd name="connsiteY0" fmla="*/ 97731 h 1580287"/>
                <a:gd name="connsiteX1" fmla="*/ 105612 w 2371233"/>
                <a:gd name="connsiteY1" fmla="*/ 806058 h 1580287"/>
                <a:gd name="connsiteX2" fmla="*/ 266275 w 2371233"/>
                <a:gd name="connsiteY2" fmla="*/ 1478576 h 1580287"/>
                <a:gd name="connsiteX3" fmla="*/ 1623338 w 2371233"/>
                <a:gd name="connsiteY3" fmla="*/ 1550075 h 1580287"/>
                <a:gd name="connsiteX4" fmla="*/ 2177556 w 2371233"/>
                <a:gd name="connsiteY4" fmla="*/ 1205420 h 1580287"/>
                <a:gd name="connsiteX5" fmla="*/ 2353970 w 2371233"/>
                <a:gd name="connsiteY5" fmla="*/ 624110 h 1580287"/>
                <a:gd name="connsiteX6" fmla="*/ 1804287 w 2371233"/>
                <a:gd name="connsiteY6" fmla="*/ 2556 h 1580287"/>
                <a:gd name="connsiteX7" fmla="*/ 1107292 w 2371233"/>
                <a:gd name="connsiteY7" fmla="*/ 236427 h 1580287"/>
                <a:gd name="connsiteX8" fmla="*/ 216909 w 2371233"/>
                <a:gd name="connsiteY8" fmla="*/ 97731 h 1580287"/>
                <a:gd name="connsiteX0" fmla="*/ 212838 w 2367162"/>
                <a:gd name="connsiteY0" fmla="*/ 97731 h 1599445"/>
                <a:gd name="connsiteX1" fmla="*/ 101541 w 2367162"/>
                <a:gd name="connsiteY1" fmla="*/ 806058 h 1599445"/>
                <a:gd name="connsiteX2" fmla="*/ 179803 w 2367162"/>
                <a:gd name="connsiteY2" fmla="*/ 1516849 h 1599445"/>
                <a:gd name="connsiteX3" fmla="*/ 1619267 w 2367162"/>
                <a:gd name="connsiteY3" fmla="*/ 1550075 h 1599445"/>
                <a:gd name="connsiteX4" fmla="*/ 2173485 w 2367162"/>
                <a:gd name="connsiteY4" fmla="*/ 1205420 h 1599445"/>
                <a:gd name="connsiteX5" fmla="*/ 2349899 w 2367162"/>
                <a:gd name="connsiteY5" fmla="*/ 624110 h 1599445"/>
                <a:gd name="connsiteX6" fmla="*/ 1800216 w 2367162"/>
                <a:gd name="connsiteY6" fmla="*/ 2556 h 1599445"/>
                <a:gd name="connsiteX7" fmla="*/ 1103221 w 2367162"/>
                <a:gd name="connsiteY7" fmla="*/ 236427 h 1599445"/>
                <a:gd name="connsiteX8" fmla="*/ 212838 w 2367162"/>
                <a:gd name="connsiteY8" fmla="*/ 97731 h 1599445"/>
                <a:gd name="connsiteX0" fmla="*/ 274217 w 2428541"/>
                <a:gd name="connsiteY0" fmla="*/ 97731 h 1563328"/>
                <a:gd name="connsiteX1" fmla="*/ 162920 w 2428541"/>
                <a:gd name="connsiteY1" fmla="*/ 806058 h 1563328"/>
                <a:gd name="connsiteX2" fmla="*/ 241182 w 2428541"/>
                <a:gd name="connsiteY2" fmla="*/ 1516849 h 1563328"/>
                <a:gd name="connsiteX3" fmla="*/ 1680646 w 2428541"/>
                <a:gd name="connsiteY3" fmla="*/ 1550075 h 1563328"/>
                <a:gd name="connsiteX4" fmla="*/ 2234864 w 2428541"/>
                <a:gd name="connsiteY4" fmla="*/ 1205420 h 1563328"/>
                <a:gd name="connsiteX5" fmla="*/ 2411278 w 2428541"/>
                <a:gd name="connsiteY5" fmla="*/ 624110 h 1563328"/>
                <a:gd name="connsiteX6" fmla="*/ 1861595 w 2428541"/>
                <a:gd name="connsiteY6" fmla="*/ 2556 h 1563328"/>
                <a:gd name="connsiteX7" fmla="*/ 1164600 w 2428541"/>
                <a:gd name="connsiteY7" fmla="*/ 236427 h 1563328"/>
                <a:gd name="connsiteX8" fmla="*/ 274217 w 2428541"/>
                <a:gd name="connsiteY8" fmla="*/ 97731 h 1563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28541" h="1563328">
                  <a:moveTo>
                    <a:pt x="274217" y="97731"/>
                  </a:moveTo>
                  <a:cubicBezTo>
                    <a:pt x="-131398" y="291421"/>
                    <a:pt x="168426" y="569538"/>
                    <a:pt x="162920" y="806058"/>
                  </a:cubicBezTo>
                  <a:cubicBezTo>
                    <a:pt x="157414" y="1042578"/>
                    <a:pt x="-247990" y="1551404"/>
                    <a:pt x="241182" y="1516849"/>
                  </a:cubicBezTo>
                  <a:cubicBezTo>
                    <a:pt x="730354" y="1482294"/>
                    <a:pt x="1348366" y="1601980"/>
                    <a:pt x="1680646" y="1550075"/>
                  </a:cubicBezTo>
                  <a:cubicBezTo>
                    <a:pt x="2012926" y="1498170"/>
                    <a:pt x="2113092" y="1359748"/>
                    <a:pt x="2234864" y="1205420"/>
                  </a:cubicBezTo>
                  <a:cubicBezTo>
                    <a:pt x="2356636" y="1051093"/>
                    <a:pt x="2473489" y="824587"/>
                    <a:pt x="2411278" y="624110"/>
                  </a:cubicBezTo>
                  <a:cubicBezTo>
                    <a:pt x="2349067" y="423633"/>
                    <a:pt x="2314322" y="32821"/>
                    <a:pt x="1861595" y="2556"/>
                  </a:cubicBezTo>
                  <a:cubicBezTo>
                    <a:pt x="1408868" y="-27709"/>
                    <a:pt x="1429163" y="220565"/>
                    <a:pt x="1164600" y="236427"/>
                  </a:cubicBezTo>
                  <a:cubicBezTo>
                    <a:pt x="900037" y="252289"/>
                    <a:pt x="679832" y="-95959"/>
                    <a:pt x="274217" y="97731"/>
                  </a:cubicBezTo>
                  <a:close/>
                </a:path>
              </a:pathLst>
            </a:custGeom>
            <a:solidFill>
              <a:srgbClr val="9AE0FF"/>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pic>
          <p:nvPicPr>
            <p:cNvPr id="208" name="Picture 207" descr="A picture containing sitting, drawing, bus&#10;&#10;Description automatically generated">
              <a:extLst>
                <a:ext uri="{FF2B5EF4-FFF2-40B4-BE49-F238E27FC236}">
                  <a16:creationId xmlns:a16="http://schemas.microsoft.com/office/drawing/2014/main" id="{7A3EED20-E5FA-C843-A6B1-2A9ED00A296A}"/>
                </a:ext>
              </a:extLst>
            </p:cNvPr>
            <p:cNvPicPr>
              <a:picLocks noChangeAspect="1"/>
            </p:cNvPicPr>
            <p:nvPr/>
          </p:nvPicPr>
          <p:blipFill>
            <a:blip r:embed="rId6"/>
            <a:stretch>
              <a:fillRect/>
            </a:stretch>
          </p:blipFill>
          <p:spPr>
            <a:xfrm>
              <a:off x="1077902" y="2080593"/>
              <a:ext cx="553011" cy="312708"/>
            </a:xfrm>
            <a:prstGeom prst="rect">
              <a:avLst/>
            </a:prstGeom>
          </p:spPr>
        </p:pic>
        <p:pic>
          <p:nvPicPr>
            <p:cNvPr id="209" name="Picture 58" descr="BS00768_[1]">
              <a:extLst>
                <a:ext uri="{FF2B5EF4-FFF2-40B4-BE49-F238E27FC236}">
                  <a16:creationId xmlns:a16="http://schemas.microsoft.com/office/drawing/2014/main" id="{1C7628E4-AE4B-2A44-8F00-A65DB7123EB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flipV="1">
              <a:off x="2076729" y="2400439"/>
              <a:ext cx="400050" cy="206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0" name="Picture 58" descr="BS00768_[1]">
              <a:extLst>
                <a:ext uri="{FF2B5EF4-FFF2-40B4-BE49-F238E27FC236}">
                  <a16:creationId xmlns:a16="http://schemas.microsoft.com/office/drawing/2014/main" id="{09729C37-0F9D-024E-B81C-EA9E3A9C667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flipV="1">
              <a:off x="2070103" y="1876978"/>
              <a:ext cx="400050" cy="206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1" name="Picture 58" descr="BS00768_[1]">
              <a:extLst>
                <a:ext uri="{FF2B5EF4-FFF2-40B4-BE49-F238E27FC236}">
                  <a16:creationId xmlns:a16="http://schemas.microsoft.com/office/drawing/2014/main" id="{7364AD3E-551B-B945-9846-2E0BAC50D3A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flipV="1">
              <a:off x="8941355" y="2055883"/>
              <a:ext cx="400050" cy="206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212" name="Group 211">
              <a:extLst>
                <a:ext uri="{FF2B5EF4-FFF2-40B4-BE49-F238E27FC236}">
                  <a16:creationId xmlns:a16="http://schemas.microsoft.com/office/drawing/2014/main" id="{17A7BE62-AF98-5A47-9E28-587BA6BF9586}"/>
                </a:ext>
              </a:extLst>
            </p:cNvPr>
            <p:cNvGrpSpPr/>
            <p:nvPr/>
          </p:nvGrpSpPr>
          <p:grpSpPr>
            <a:xfrm>
              <a:off x="2422862" y="2292629"/>
              <a:ext cx="864303" cy="490954"/>
              <a:chOff x="2769704" y="6255026"/>
              <a:chExt cx="864303" cy="490954"/>
            </a:xfrm>
          </p:grpSpPr>
          <p:sp>
            <p:nvSpPr>
              <p:cNvPr id="268" name="TextBox 267">
                <a:extLst>
                  <a:ext uri="{FF2B5EF4-FFF2-40B4-BE49-F238E27FC236}">
                    <a16:creationId xmlns:a16="http://schemas.microsoft.com/office/drawing/2014/main" id="{473721BA-F973-F646-9745-3505084CA5E8}"/>
                  </a:ext>
                </a:extLst>
              </p:cNvPr>
              <p:cNvSpPr txBox="1"/>
              <p:nvPr/>
            </p:nvSpPr>
            <p:spPr>
              <a:xfrm>
                <a:off x="2769704" y="6255026"/>
                <a:ext cx="317716" cy="400110"/>
              </a:xfrm>
              <a:prstGeom prst="rect">
                <a:avLst/>
              </a:prstGeom>
              <a:noFill/>
            </p:spPr>
            <p:txBody>
              <a:bodyPr wrap="none" rtlCol="0">
                <a:spAutoFit/>
              </a:bodyPr>
              <a:lstStyle/>
              <a:p>
                <a:r>
                  <a:rPr lang="en-US" sz="2000" dirty="0"/>
                  <a:t>K</a:t>
                </a:r>
              </a:p>
            </p:txBody>
          </p:sp>
          <p:sp>
            <p:nvSpPr>
              <p:cNvPr id="269" name="TextBox 268">
                <a:extLst>
                  <a:ext uri="{FF2B5EF4-FFF2-40B4-BE49-F238E27FC236}">
                    <a16:creationId xmlns:a16="http://schemas.microsoft.com/office/drawing/2014/main" id="{653546FE-FB7A-E447-A253-E4E093E4EEF8}"/>
                  </a:ext>
                </a:extLst>
              </p:cNvPr>
              <p:cNvSpPr txBox="1"/>
              <p:nvPr/>
            </p:nvSpPr>
            <p:spPr>
              <a:xfrm>
                <a:off x="2895600" y="6407426"/>
                <a:ext cx="738407" cy="338554"/>
              </a:xfrm>
              <a:prstGeom prst="rect">
                <a:avLst/>
              </a:prstGeom>
              <a:noFill/>
            </p:spPr>
            <p:txBody>
              <a:bodyPr wrap="none" rtlCol="0">
                <a:spAutoFit/>
              </a:bodyPr>
              <a:lstStyle/>
              <a:p>
                <a:r>
                  <a:rPr lang="en-US" sz="1600" dirty="0"/>
                  <a:t>HSS-M</a:t>
                </a:r>
              </a:p>
            </p:txBody>
          </p:sp>
        </p:grpSp>
        <p:grpSp>
          <p:nvGrpSpPr>
            <p:cNvPr id="213" name="Group 212">
              <a:extLst>
                <a:ext uri="{FF2B5EF4-FFF2-40B4-BE49-F238E27FC236}">
                  <a16:creationId xmlns:a16="http://schemas.microsoft.com/office/drawing/2014/main" id="{013BF82B-2950-1944-9679-269CCA6B11B5}"/>
                </a:ext>
              </a:extLst>
            </p:cNvPr>
            <p:cNvGrpSpPr/>
            <p:nvPr/>
          </p:nvGrpSpPr>
          <p:grpSpPr>
            <a:xfrm>
              <a:off x="2378766" y="1653979"/>
              <a:ext cx="753697" cy="490954"/>
              <a:chOff x="2769704" y="6255026"/>
              <a:chExt cx="753697" cy="490954"/>
            </a:xfrm>
          </p:grpSpPr>
          <p:sp>
            <p:nvSpPr>
              <p:cNvPr id="266" name="TextBox 265">
                <a:extLst>
                  <a:ext uri="{FF2B5EF4-FFF2-40B4-BE49-F238E27FC236}">
                    <a16:creationId xmlns:a16="http://schemas.microsoft.com/office/drawing/2014/main" id="{E1953E42-BCC6-C54E-96F6-522C9EDB7C3C}"/>
                  </a:ext>
                </a:extLst>
              </p:cNvPr>
              <p:cNvSpPr txBox="1"/>
              <p:nvPr/>
            </p:nvSpPr>
            <p:spPr>
              <a:xfrm>
                <a:off x="2769704" y="6255026"/>
                <a:ext cx="317716" cy="400110"/>
              </a:xfrm>
              <a:prstGeom prst="rect">
                <a:avLst/>
              </a:prstGeom>
              <a:noFill/>
            </p:spPr>
            <p:txBody>
              <a:bodyPr wrap="none" rtlCol="0">
                <a:spAutoFit/>
              </a:bodyPr>
              <a:lstStyle/>
              <a:p>
                <a:r>
                  <a:rPr lang="en-US" sz="2000" dirty="0"/>
                  <a:t>K</a:t>
                </a:r>
              </a:p>
            </p:txBody>
          </p:sp>
          <p:sp>
            <p:nvSpPr>
              <p:cNvPr id="267" name="TextBox 266">
                <a:extLst>
                  <a:ext uri="{FF2B5EF4-FFF2-40B4-BE49-F238E27FC236}">
                    <a16:creationId xmlns:a16="http://schemas.microsoft.com/office/drawing/2014/main" id="{BCC49BA4-1EB2-9B46-996B-3B7339811062}"/>
                  </a:ext>
                </a:extLst>
              </p:cNvPr>
              <p:cNvSpPr txBox="1"/>
              <p:nvPr/>
            </p:nvSpPr>
            <p:spPr>
              <a:xfrm>
                <a:off x="2895600" y="6407426"/>
                <a:ext cx="627801" cy="338554"/>
              </a:xfrm>
              <a:prstGeom prst="rect">
                <a:avLst/>
              </a:prstGeom>
              <a:noFill/>
            </p:spPr>
            <p:txBody>
              <a:bodyPr wrap="none" rtlCol="0">
                <a:spAutoFit/>
              </a:bodyPr>
              <a:lstStyle/>
              <a:p>
                <a:r>
                  <a:rPr lang="en-US" sz="1600" dirty="0"/>
                  <a:t>BS-M</a:t>
                </a:r>
              </a:p>
            </p:txBody>
          </p:sp>
        </p:grpSp>
        <p:grpSp>
          <p:nvGrpSpPr>
            <p:cNvPr id="214" name="Group 213">
              <a:extLst>
                <a:ext uri="{FF2B5EF4-FFF2-40B4-BE49-F238E27FC236}">
                  <a16:creationId xmlns:a16="http://schemas.microsoft.com/office/drawing/2014/main" id="{AEDFF392-3344-8F47-A915-A633E5BFEF58}"/>
                </a:ext>
              </a:extLst>
            </p:cNvPr>
            <p:cNvGrpSpPr/>
            <p:nvPr/>
          </p:nvGrpSpPr>
          <p:grpSpPr>
            <a:xfrm>
              <a:off x="9322903" y="1932274"/>
              <a:ext cx="959609" cy="521732"/>
              <a:chOff x="2769704" y="6255026"/>
              <a:chExt cx="959609" cy="521732"/>
            </a:xfrm>
          </p:grpSpPr>
          <p:sp>
            <p:nvSpPr>
              <p:cNvPr id="264" name="TextBox 263">
                <a:extLst>
                  <a:ext uri="{FF2B5EF4-FFF2-40B4-BE49-F238E27FC236}">
                    <a16:creationId xmlns:a16="http://schemas.microsoft.com/office/drawing/2014/main" id="{B95E112F-DCB1-5240-8426-900DEF3AD876}"/>
                  </a:ext>
                </a:extLst>
              </p:cNvPr>
              <p:cNvSpPr txBox="1"/>
              <p:nvPr/>
            </p:nvSpPr>
            <p:spPr>
              <a:xfrm>
                <a:off x="2769704" y="6255026"/>
                <a:ext cx="317716" cy="400110"/>
              </a:xfrm>
              <a:prstGeom prst="rect">
                <a:avLst/>
              </a:prstGeom>
              <a:noFill/>
            </p:spPr>
            <p:txBody>
              <a:bodyPr wrap="none" rtlCol="0">
                <a:spAutoFit/>
              </a:bodyPr>
              <a:lstStyle/>
              <a:p>
                <a:r>
                  <a:rPr lang="en-US" sz="2000" dirty="0"/>
                  <a:t>K</a:t>
                </a:r>
              </a:p>
            </p:txBody>
          </p:sp>
          <p:sp>
            <p:nvSpPr>
              <p:cNvPr id="265" name="TextBox 264">
                <a:extLst>
                  <a:ext uri="{FF2B5EF4-FFF2-40B4-BE49-F238E27FC236}">
                    <a16:creationId xmlns:a16="http://schemas.microsoft.com/office/drawing/2014/main" id="{574D5B76-190C-BB47-BC1F-E64795FCF6E2}"/>
                  </a:ext>
                </a:extLst>
              </p:cNvPr>
              <p:cNvSpPr txBox="1"/>
              <p:nvPr/>
            </p:nvSpPr>
            <p:spPr>
              <a:xfrm>
                <a:off x="2922104" y="6407426"/>
                <a:ext cx="807209" cy="369332"/>
              </a:xfrm>
              <a:prstGeom prst="rect">
                <a:avLst/>
              </a:prstGeom>
              <a:noFill/>
            </p:spPr>
            <p:txBody>
              <a:bodyPr wrap="none" rtlCol="0">
                <a:spAutoFit/>
              </a:bodyPr>
              <a:lstStyle/>
              <a:p>
                <a:r>
                  <a:rPr lang="en-US" dirty="0"/>
                  <a:t>HSS-M</a:t>
                </a:r>
              </a:p>
            </p:txBody>
          </p:sp>
        </p:grpSp>
        <p:grpSp>
          <p:nvGrpSpPr>
            <p:cNvPr id="215" name="Group 214">
              <a:extLst>
                <a:ext uri="{FF2B5EF4-FFF2-40B4-BE49-F238E27FC236}">
                  <a16:creationId xmlns:a16="http://schemas.microsoft.com/office/drawing/2014/main" id="{A784BD27-0487-2144-B8BE-4DCDF342A7CF}"/>
                </a:ext>
              </a:extLst>
            </p:cNvPr>
            <p:cNvGrpSpPr/>
            <p:nvPr/>
          </p:nvGrpSpPr>
          <p:grpSpPr>
            <a:xfrm>
              <a:off x="3737113" y="1507911"/>
              <a:ext cx="411911" cy="767924"/>
              <a:chOff x="6476205" y="1307523"/>
              <a:chExt cx="466245" cy="924931"/>
            </a:xfrm>
          </p:grpSpPr>
          <p:grpSp>
            <p:nvGrpSpPr>
              <p:cNvPr id="240" name="Group 817">
                <a:extLst>
                  <a:ext uri="{FF2B5EF4-FFF2-40B4-BE49-F238E27FC236}">
                    <a16:creationId xmlns:a16="http://schemas.microsoft.com/office/drawing/2014/main" id="{5E614722-D558-4A4E-A85C-EF2D955D7DCC}"/>
                  </a:ext>
                </a:extLst>
              </p:cNvPr>
              <p:cNvGrpSpPr>
                <a:grpSpLocks/>
              </p:cNvGrpSpPr>
              <p:nvPr/>
            </p:nvGrpSpPr>
            <p:grpSpPr bwMode="auto">
              <a:xfrm>
                <a:off x="6476205" y="1307523"/>
                <a:ext cx="466245" cy="405864"/>
                <a:chOff x="2920" y="1445"/>
                <a:chExt cx="326" cy="299"/>
              </a:xfrm>
            </p:grpSpPr>
            <p:sp>
              <p:nvSpPr>
                <p:cNvPr id="257" name="Oval 818">
                  <a:extLst>
                    <a:ext uri="{FF2B5EF4-FFF2-40B4-BE49-F238E27FC236}">
                      <a16:creationId xmlns:a16="http://schemas.microsoft.com/office/drawing/2014/main" id="{6FFB8A4C-3309-B840-AD9F-F9A3623BF0CE}"/>
                    </a:ext>
                  </a:extLst>
                </p:cNvPr>
                <p:cNvSpPr>
                  <a:spLocks noChangeArrowheads="1"/>
                </p:cNvSpPr>
                <p:nvPr/>
              </p:nvSpPr>
              <p:spPr bwMode="auto">
                <a:xfrm>
                  <a:off x="2920" y="1445"/>
                  <a:ext cx="326" cy="289"/>
                </a:xfrm>
                <a:prstGeom prst="ellipse">
                  <a:avLst/>
                </a:prstGeom>
                <a:noFill/>
                <a:ln w="12700">
                  <a:solidFill>
                    <a:srgbClr val="011199"/>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258" name="Group 819">
                  <a:extLst>
                    <a:ext uri="{FF2B5EF4-FFF2-40B4-BE49-F238E27FC236}">
                      <a16:creationId xmlns:a16="http://schemas.microsoft.com/office/drawing/2014/main" id="{57BDA8BE-6F0B-9741-B149-B2558AF047CD}"/>
                    </a:ext>
                  </a:extLst>
                </p:cNvPr>
                <p:cNvGrpSpPr>
                  <a:grpSpLocks/>
                </p:cNvGrpSpPr>
                <p:nvPr/>
              </p:nvGrpSpPr>
              <p:grpSpPr bwMode="auto">
                <a:xfrm>
                  <a:off x="2949" y="1476"/>
                  <a:ext cx="265" cy="228"/>
                  <a:chOff x="2949" y="1476"/>
                  <a:chExt cx="265" cy="228"/>
                </a:xfrm>
              </p:grpSpPr>
              <p:sp>
                <p:nvSpPr>
                  <p:cNvPr id="260" name="Oval 820">
                    <a:extLst>
                      <a:ext uri="{FF2B5EF4-FFF2-40B4-BE49-F238E27FC236}">
                        <a16:creationId xmlns:a16="http://schemas.microsoft.com/office/drawing/2014/main" id="{47764103-E2FA-AC47-86C8-8984E7AE659B}"/>
                      </a:ext>
                    </a:extLst>
                  </p:cNvPr>
                  <p:cNvSpPr>
                    <a:spLocks noChangeArrowheads="1"/>
                  </p:cNvSpPr>
                  <p:nvPr/>
                </p:nvSpPr>
                <p:spPr bwMode="auto">
                  <a:xfrm>
                    <a:off x="3030" y="1545"/>
                    <a:ext cx="107" cy="92"/>
                  </a:xfrm>
                  <a:prstGeom prst="ellipse">
                    <a:avLst/>
                  </a:prstGeom>
                  <a:noFill/>
                  <a:ln w="12700">
                    <a:solidFill>
                      <a:srgbClr val="011199"/>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61" name="Oval 821">
                    <a:extLst>
                      <a:ext uri="{FF2B5EF4-FFF2-40B4-BE49-F238E27FC236}">
                        <a16:creationId xmlns:a16="http://schemas.microsoft.com/office/drawing/2014/main" id="{17039C36-0457-F542-81C6-3F81726D5552}"/>
                      </a:ext>
                    </a:extLst>
                  </p:cNvPr>
                  <p:cNvSpPr>
                    <a:spLocks noChangeArrowheads="1"/>
                  </p:cNvSpPr>
                  <p:nvPr/>
                </p:nvSpPr>
                <p:spPr bwMode="auto">
                  <a:xfrm>
                    <a:off x="3006" y="1525"/>
                    <a:ext cx="154" cy="131"/>
                  </a:xfrm>
                  <a:prstGeom prst="ellipse">
                    <a:avLst/>
                  </a:prstGeom>
                  <a:noFill/>
                  <a:ln w="12700">
                    <a:solidFill>
                      <a:srgbClr val="011199"/>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62" name="Oval 822">
                    <a:extLst>
                      <a:ext uri="{FF2B5EF4-FFF2-40B4-BE49-F238E27FC236}">
                        <a16:creationId xmlns:a16="http://schemas.microsoft.com/office/drawing/2014/main" id="{D1AB047A-D8DC-7C49-950F-90A28DE699EF}"/>
                      </a:ext>
                    </a:extLst>
                  </p:cNvPr>
                  <p:cNvSpPr>
                    <a:spLocks noChangeArrowheads="1"/>
                  </p:cNvSpPr>
                  <p:nvPr/>
                </p:nvSpPr>
                <p:spPr bwMode="auto">
                  <a:xfrm>
                    <a:off x="2983" y="1501"/>
                    <a:ext cx="203" cy="179"/>
                  </a:xfrm>
                  <a:prstGeom prst="ellipse">
                    <a:avLst/>
                  </a:prstGeom>
                  <a:noFill/>
                  <a:ln w="12700">
                    <a:solidFill>
                      <a:srgbClr val="011199"/>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63" name="Oval 823">
                    <a:extLst>
                      <a:ext uri="{FF2B5EF4-FFF2-40B4-BE49-F238E27FC236}">
                        <a16:creationId xmlns:a16="http://schemas.microsoft.com/office/drawing/2014/main" id="{912BC9DA-8F82-3E41-9CE3-1E23620BB860}"/>
                      </a:ext>
                    </a:extLst>
                  </p:cNvPr>
                  <p:cNvSpPr>
                    <a:spLocks noChangeArrowheads="1"/>
                  </p:cNvSpPr>
                  <p:nvPr/>
                </p:nvSpPr>
                <p:spPr bwMode="auto">
                  <a:xfrm>
                    <a:off x="2949" y="1476"/>
                    <a:ext cx="265" cy="228"/>
                  </a:xfrm>
                  <a:prstGeom prst="ellipse">
                    <a:avLst/>
                  </a:prstGeom>
                  <a:noFill/>
                  <a:ln w="12700">
                    <a:solidFill>
                      <a:srgbClr val="011199"/>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sp>
              <p:nvSpPr>
                <p:cNvPr id="259" name="Freeform 825">
                  <a:extLst>
                    <a:ext uri="{FF2B5EF4-FFF2-40B4-BE49-F238E27FC236}">
                      <a16:creationId xmlns:a16="http://schemas.microsoft.com/office/drawing/2014/main" id="{4676822E-1692-7C4D-BE23-956A83CEB021}"/>
                    </a:ext>
                  </a:extLst>
                </p:cNvPr>
                <p:cNvSpPr>
                  <a:spLocks/>
                </p:cNvSpPr>
                <p:nvPr/>
              </p:nvSpPr>
              <p:spPr bwMode="auto">
                <a:xfrm>
                  <a:off x="2995" y="1615"/>
                  <a:ext cx="178" cy="129"/>
                </a:xfrm>
                <a:custGeom>
                  <a:avLst/>
                  <a:gdLst>
                    <a:gd name="T0" fmla="*/ 0 w 1180"/>
                    <a:gd name="T1" fmla="*/ 0 h 956"/>
                    <a:gd name="T2" fmla="*/ 0 w 1180"/>
                    <a:gd name="T3" fmla="*/ 0 h 956"/>
                    <a:gd name="T4" fmla="*/ 0 w 1180"/>
                    <a:gd name="T5" fmla="*/ 0 h 956"/>
                    <a:gd name="T6" fmla="*/ 0 w 1180"/>
                    <a:gd name="T7" fmla="*/ 0 h 956"/>
                    <a:gd name="T8" fmla="*/ 0 w 1180"/>
                    <a:gd name="T9" fmla="*/ 0 h 956"/>
                    <a:gd name="T10" fmla="*/ 0 w 1180"/>
                    <a:gd name="T11" fmla="*/ 0 h 956"/>
                    <a:gd name="T12" fmla="*/ 0 w 1180"/>
                    <a:gd name="T13" fmla="*/ 0 h 956"/>
                    <a:gd name="T14" fmla="*/ 0 w 1180"/>
                    <a:gd name="T15" fmla="*/ 0 h 956"/>
                    <a:gd name="T16" fmla="*/ 0 w 1180"/>
                    <a:gd name="T17" fmla="*/ 0 h 956"/>
                    <a:gd name="T18" fmla="*/ 0 w 1180"/>
                    <a:gd name="T19" fmla="*/ 0 h 9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80" h="956">
                      <a:moveTo>
                        <a:pt x="499" y="7"/>
                      </a:moveTo>
                      <a:lnTo>
                        <a:pt x="0" y="780"/>
                      </a:lnTo>
                      <a:lnTo>
                        <a:pt x="134" y="885"/>
                      </a:lnTo>
                      <a:lnTo>
                        <a:pt x="366" y="920"/>
                      </a:lnTo>
                      <a:lnTo>
                        <a:pt x="534" y="956"/>
                      </a:lnTo>
                      <a:lnTo>
                        <a:pt x="829" y="949"/>
                      </a:lnTo>
                      <a:lnTo>
                        <a:pt x="1096" y="850"/>
                      </a:lnTo>
                      <a:lnTo>
                        <a:pt x="1180" y="801"/>
                      </a:lnTo>
                      <a:lnTo>
                        <a:pt x="668" y="0"/>
                      </a:lnTo>
                      <a:lnTo>
                        <a:pt x="499" y="7"/>
                      </a:lnTo>
                      <a:close/>
                    </a:path>
                  </a:pathLst>
                </a:custGeom>
                <a:solidFill>
                  <a:srgbClr val="9CE0FA"/>
                </a:solidFill>
                <a:ln w="19050" cmpd="sng">
                  <a:no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grpSp>
          <p:grpSp>
            <p:nvGrpSpPr>
              <p:cNvPr id="241" name="Group 398">
                <a:extLst>
                  <a:ext uri="{FF2B5EF4-FFF2-40B4-BE49-F238E27FC236}">
                    <a16:creationId xmlns:a16="http://schemas.microsoft.com/office/drawing/2014/main" id="{136670D0-BF2B-A44B-90FC-AF6378CF671E}"/>
                  </a:ext>
                </a:extLst>
              </p:cNvPr>
              <p:cNvGrpSpPr>
                <a:grpSpLocks/>
              </p:cNvGrpSpPr>
              <p:nvPr/>
            </p:nvGrpSpPr>
            <p:grpSpPr bwMode="auto">
              <a:xfrm>
                <a:off x="6527789" y="1518577"/>
                <a:ext cx="375668" cy="713877"/>
                <a:chOff x="3130" y="3288"/>
                <a:chExt cx="410" cy="742"/>
              </a:xfrm>
            </p:grpSpPr>
            <p:sp>
              <p:nvSpPr>
                <p:cNvPr id="242" name="Line 270">
                  <a:extLst>
                    <a:ext uri="{FF2B5EF4-FFF2-40B4-BE49-F238E27FC236}">
                      <a16:creationId xmlns:a16="http://schemas.microsoft.com/office/drawing/2014/main" id="{24FA6A60-763E-E345-A022-C38F0A65AD09}"/>
                    </a:ext>
                  </a:extLst>
                </p:cNvPr>
                <p:cNvSpPr>
                  <a:spLocks noChangeShapeType="1"/>
                </p:cNvSpPr>
                <p:nvPr/>
              </p:nvSpPr>
              <p:spPr bwMode="auto">
                <a:xfrm flipH="1">
                  <a:off x="3130" y="3288"/>
                  <a:ext cx="205" cy="672"/>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43" name="Line 271">
                  <a:extLst>
                    <a:ext uri="{FF2B5EF4-FFF2-40B4-BE49-F238E27FC236}">
                      <a16:creationId xmlns:a16="http://schemas.microsoft.com/office/drawing/2014/main" id="{C204A8BA-D06A-014C-A96B-EE6C04D55A94}"/>
                    </a:ext>
                  </a:extLst>
                </p:cNvPr>
                <p:cNvSpPr>
                  <a:spLocks noChangeShapeType="1"/>
                </p:cNvSpPr>
                <p:nvPr/>
              </p:nvSpPr>
              <p:spPr bwMode="auto">
                <a:xfrm>
                  <a:off x="3335" y="3288"/>
                  <a:ext cx="205" cy="669"/>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44" name="Line 272">
                  <a:extLst>
                    <a:ext uri="{FF2B5EF4-FFF2-40B4-BE49-F238E27FC236}">
                      <a16:creationId xmlns:a16="http://schemas.microsoft.com/office/drawing/2014/main" id="{C71DB84B-8AD7-E54A-A3FC-2654EB150633}"/>
                    </a:ext>
                  </a:extLst>
                </p:cNvPr>
                <p:cNvSpPr>
                  <a:spLocks noChangeShapeType="1"/>
                </p:cNvSpPr>
                <p:nvPr/>
              </p:nvSpPr>
              <p:spPr bwMode="auto">
                <a:xfrm>
                  <a:off x="3130" y="3957"/>
                  <a:ext cx="205" cy="73"/>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45" name="Line 273">
                  <a:extLst>
                    <a:ext uri="{FF2B5EF4-FFF2-40B4-BE49-F238E27FC236}">
                      <a16:creationId xmlns:a16="http://schemas.microsoft.com/office/drawing/2014/main" id="{036AD39D-8E33-A746-8624-664B9FF755D5}"/>
                    </a:ext>
                  </a:extLst>
                </p:cNvPr>
                <p:cNvSpPr>
                  <a:spLocks noChangeShapeType="1"/>
                </p:cNvSpPr>
                <p:nvPr/>
              </p:nvSpPr>
              <p:spPr bwMode="auto">
                <a:xfrm flipH="1">
                  <a:off x="3335" y="3957"/>
                  <a:ext cx="205" cy="73"/>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46" name="Line 274">
                  <a:extLst>
                    <a:ext uri="{FF2B5EF4-FFF2-40B4-BE49-F238E27FC236}">
                      <a16:creationId xmlns:a16="http://schemas.microsoft.com/office/drawing/2014/main" id="{90F4B75A-1881-E849-B8EA-E5C21FC29DA2}"/>
                    </a:ext>
                  </a:extLst>
                </p:cNvPr>
                <p:cNvSpPr>
                  <a:spLocks noChangeShapeType="1"/>
                </p:cNvSpPr>
                <p:nvPr/>
              </p:nvSpPr>
              <p:spPr bwMode="auto">
                <a:xfrm>
                  <a:off x="3335" y="3303"/>
                  <a:ext cx="0" cy="727"/>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47" name="Line 275">
                  <a:extLst>
                    <a:ext uri="{FF2B5EF4-FFF2-40B4-BE49-F238E27FC236}">
                      <a16:creationId xmlns:a16="http://schemas.microsoft.com/office/drawing/2014/main" id="{C033E886-1F9D-0742-A911-3D81C93CC39F}"/>
                    </a:ext>
                  </a:extLst>
                </p:cNvPr>
                <p:cNvSpPr>
                  <a:spLocks noChangeShapeType="1"/>
                </p:cNvSpPr>
                <p:nvPr/>
              </p:nvSpPr>
              <p:spPr bwMode="auto">
                <a:xfrm flipV="1">
                  <a:off x="3130" y="3888"/>
                  <a:ext cx="205" cy="72"/>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48" name="Line 276">
                  <a:extLst>
                    <a:ext uri="{FF2B5EF4-FFF2-40B4-BE49-F238E27FC236}">
                      <a16:creationId xmlns:a16="http://schemas.microsoft.com/office/drawing/2014/main" id="{15AA0977-5207-4F4C-9000-12E620114420}"/>
                    </a:ext>
                  </a:extLst>
                </p:cNvPr>
                <p:cNvSpPr>
                  <a:spLocks noChangeShapeType="1"/>
                </p:cNvSpPr>
                <p:nvPr/>
              </p:nvSpPr>
              <p:spPr bwMode="auto">
                <a:xfrm flipH="1" flipV="1">
                  <a:off x="3335" y="3888"/>
                  <a:ext cx="205" cy="69"/>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49" name="Line 277">
                  <a:extLst>
                    <a:ext uri="{FF2B5EF4-FFF2-40B4-BE49-F238E27FC236}">
                      <a16:creationId xmlns:a16="http://schemas.microsoft.com/office/drawing/2014/main" id="{834B5D5A-B74E-5D4A-8C19-59C6D6C6C293}"/>
                    </a:ext>
                  </a:extLst>
                </p:cNvPr>
                <p:cNvSpPr>
                  <a:spLocks noChangeShapeType="1"/>
                </p:cNvSpPr>
                <p:nvPr/>
              </p:nvSpPr>
              <p:spPr bwMode="auto">
                <a:xfrm>
                  <a:off x="3217" y="3668"/>
                  <a:ext cx="118" cy="55"/>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50" name="Line 278">
                  <a:extLst>
                    <a:ext uri="{FF2B5EF4-FFF2-40B4-BE49-F238E27FC236}">
                      <a16:creationId xmlns:a16="http://schemas.microsoft.com/office/drawing/2014/main" id="{68CB6251-4A2C-D246-B082-43E033CF9E03}"/>
                    </a:ext>
                  </a:extLst>
                </p:cNvPr>
                <p:cNvSpPr>
                  <a:spLocks noChangeShapeType="1"/>
                </p:cNvSpPr>
                <p:nvPr/>
              </p:nvSpPr>
              <p:spPr bwMode="auto">
                <a:xfrm flipV="1">
                  <a:off x="3335" y="3668"/>
                  <a:ext cx="124" cy="55"/>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51" name="Line 279">
                  <a:extLst>
                    <a:ext uri="{FF2B5EF4-FFF2-40B4-BE49-F238E27FC236}">
                      <a16:creationId xmlns:a16="http://schemas.microsoft.com/office/drawing/2014/main" id="{35982337-3011-314C-A914-C2BB1C36398F}"/>
                    </a:ext>
                  </a:extLst>
                </p:cNvPr>
                <p:cNvSpPr>
                  <a:spLocks noChangeShapeType="1"/>
                </p:cNvSpPr>
                <p:nvPr/>
              </p:nvSpPr>
              <p:spPr bwMode="auto">
                <a:xfrm>
                  <a:off x="3178" y="3766"/>
                  <a:ext cx="152" cy="75"/>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52" name="Line 280">
                  <a:extLst>
                    <a:ext uri="{FF2B5EF4-FFF2-40B4-BE49-F238E27FC236}">
                      <a16:creationId xmlns:a16="http://schemas.microsoft.com/office/drawing/2014/main" id="{FEB64759-3374-CA45-BFF1-84D1A1AD31C6}"/>
                    </a:ext>
                  </a:extLst>
                </p:cNvPr>
                <p:cNvSpPr>
                  <a:spLocks noChangeShapeType="1"/>
                </p:cNvSpPr>
                <p:nvPr/>
              </p:nvSpPr>
              <p:spPr bwMode="auto">
                <a:xfrm flipV="1">
                  <a:off x="3335" y="3781"/>
                  <a:ext cx="153" cy="66"/>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53" name="Line 281">
                  <a:extLst>
                    <a:ext uri="{FF2B5EF4-FFF2-40B4-BE49-F238E27FC236}">
                      <a16:creationId xmlns:a16="http://schemas.microsoft.com/office/drawing/2014/main" id="{08BAABC9-BDC7-E940-B4FB-232F091A1056}"/>
                    </a:ext>
                  </a:extLst>
                </p:cNvPr>
                <p:cNvSpPr>
                  <a:spLocks noChangeShapeType="1"/>
                </p:cNvSpPr>
                <p:nvPr/>
              </p:nvSpPr>
              <p:spPr bwMode="auto">
                <a:xfrm flipV="1">
                  <a:off x="3335" y="3567"/>
                  <a:ext cx="78" cy="27"/>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54" name="Line 282">
                  <a:extLst>
                    <a:ext uri="{FF2B5EF4-FFF2-40B4-BE49-F238E27FC236}">
                      <a16:creationId xmlns:a16="http://schemas.microsoft.com/office/drawing/2014/main" id="{69AC78AC-3258-9240-BFF7-1708EDDEFF27}"/>
                    </a:ext>
                  </a:extLst>
                </p:cNvPr>
                <p:cNvSpPr>
                  <a:spLocks noChangeShapeType="1"/>
                </p:cNvSpPr>
                <p:nvPr/>
              </p:nvSpPr>
              <p:spPr bwMode="auto">
                <a:xfrm flipV="1">
                  <a:off x="3335" y="3428"/>
                  <a:ext cx="49" cy="21"/>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55" name="Line 283">
                  <a:extLst>
                    <a:ext uri="{FF2B5EF4-FFF2-40B4-BE49-F238E27FC236}">
                      <a16:creationId xmlns:a16="http://schemas.microsoft.com/office/drawing/2014/main" id="{6877237D-10BE-204C-860D-823A64D79EB1}"/>
                    </a:ext>
                  </a:extLst>
                </p:cNvPr>
                <p:cNvSpPr>
                  <a:spLocks noChangeShapeType="1"/>
                </p:cNvSpPr>
                <p:nvPr/>
              </p:nvSpPr>
              <p:spPr bwMode="auto">
                <a:xfrm>
                  <a:off x="3247" y="3558"/>
                  <a:ext cx="95" cy="36"/>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56" name="Line 284">
                  <a:extLst>
                    <a:ext uri="{FF2B5EF4-FFF2-40B4-BE49-F238E27FC236}">
                      <a16:creationId xmlns:a16="http://schemas.microsoft.com/office/drawing/2014/main" id="{DB518C6A-CEDA-054D-9476-99C45ADE8F84}"/>
                    </a:ext>
                  </a:extLst>
                </p:cNvPr>
                <p:cNvSpPr>
                  <a:spLocks noChangeShapeType="1"/>
                </p:cNvSpPr>
                <p:nvPr/>
              </p:nvSpPr>
              <p:spPr bwMode="auto">
                <a:xfrm>
                  <a:off x="3289" y="3422"/>
                  <a:ext cx="55" cy="36"/>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grpSp>
        <p:grpSp>
          <p:nvGrpSpPr>
            <p:cNvPr id="216" name="Group 215">
              <a:extLst>
                <a:ext uri="{FF2B5EF4-FFF2-40B4-BE49-F238E27FC236}">
                  <a16:creationId xmlns:a16="http://schemas.microsoft.com/office/drawing/2014/main" id="{0A092DA3-C42D-D944-A98D-3D9049F1F8F8}"/>
                </a:ext>
              </a:extLst>
            </p:cNvPr>
            <p:cNvGrpSpPr/>
            <p:nvPr/>
          </p:nvGrpSpPr>
          <p:grpSpPr>
            <a:xfrm>
              <a:off x="3893635" y="2162351"/>
              <a:ext cx="677748" cy="346462"/>
              <a:chOff x="1503784" y="3006600"/>
              <a:chExt cx="1771786" cy="957087"/>
            </a:xfrm>
          </p:grpSpPr>
          <p:grpSp>
            <p:nvGrpSpPr>
              <p:cNvPr id="217" name="Group 216">
                <a:extLst>
                  <a:ext uri="{FF2B5EF4-FFF2-40B4-BE49-F238E27FC236}">
                    <a16:creationId xmlns:a16="http://schemas.microsoft.com/office/drawing/2014/main" id="{D9480CB9-E27B-6841-A748-CA6489238A45}"/>
                  </a:ext>
                </a:extLst>
              </p:cNvPr>
              <p:cNvGrpSpPr/>
              <p:nvPr/>
            </p:nvGrpSpPr>
            <p:grpSpPr>
              <a:xfrm>
                <a:off x="1503784" y="3006600"/>
                <a:ext cx="1771786" cy="957087"/>
                <a:chOff x="1465684" y="2997075"/>
                <a:chExt cx="1771786" cy="957087"/>
              </a:xfrm>
            </p:grpSpPr>
            <p:sp>
              <p:nvSpPr>
                <p:cNvPr id="238" name="Freeform 237">
                  <a:extLst>
                    <a:ext uri="{FF2B5EF4-FFF2-40B4-BE49-F238E27FC236}">
                      <a16:creationId xmlns:a16="http://schemas.microsoft.com/office/drawing/2014/main" id="{04EC806A-39A3-D74A-AAB2-F911EAB56A88}"/>
                    </a:ext>
                  </a:extLst>
                </p:cNvPr>
                <p:cNvSpPr/>
                <p:nvPr/>
              </p:nvSpPr>
              <p:spPr>
                <a:xfrm>
                  <a:off x="1465684" y="3328365"/>
                  <a:ext cx="1771786" cy="625797"/>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39" name="Oval 238">
                  <a:extLst>
                    <a:ext uri="{FF2B5EF4-FFF2-40B4-BE49-F238E27FC236}">
                      <a16:creationId xmlns:a16="http://schemas.microsoft.com/office/drawing/2014/main" id="{70DA0004-A618-7346-8210-4704D2A91F69}"/>
                    </a:ext>
                  </a:extLst>
                </p:cNvPr>
                <p:cNvSpPr/>
                <p:nvPr/>
              </p:nvSpPr>
              <p:spPr>
                <a:xfrm>
                  <a:off x="1466704" y="2997075"/>
                  <a:ext cx="1769640" cy="619577"/>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grpSp>
            <p:nvGrpSpPr>
              <p:cNvPr id="218" name="Group 217">
                <a:extLst>
                  <a:ext uri="{FF2B5EF4-FFF2-40B4-BE49-F238E27FC236}">
                    <a16:creationId xmlns:a16="http://schemas.microsoft.com/office/drawing/2014/main" id="{E579B6CC-1F14-4342-B43B-D2BBF4433F01}"/>
                  </a:ext>
                </a:extLst>
              </p:cNvPr>
              <p:cNvGrpSpPr/>
              <p:nvPr/>
            </p:nvGrpSpPr>
            <p:grpSpPr>
              <a:xfrm>
                <a:off x="1977616" y="3038475"/>
                <a:ext cx="768409" cy="553944"/>
                <a:chOff x="1968091" y="3022600"/>
                <a:chExt cx="768409" cy="553944"/>
              </a:xfrm>
            </p:grpSpPr>
            <p:grpSp>
              <p:nvGrpSpPr>
                <p:cNvPr id="219" name="Group 218">
                  <a:extLst>
                    <a:ext uri="{FF2B5EF4-FFF2-40B4-BE49-F238E27FC236}">
                      <a16:creationId xmlns:a16="http://schemas.microsoft.com/office/drawing/2014/main" id="{11B9ED1B-EB6D-914F-B396-DD0254C2EE19}"/>
                    </a:ext>
                  </a:extLst>
                </p:cNvPr>
                <p:cNvGrpSpPr/>
                <p:nvPr/>
              </p:nvGrpSpPr>
              <p:grpSpPr>
                <a:xfrm>
                  <a:off x="2032000" y="3022600"/>
                  <a:ext cx="257175" cy="544419"/>
                  <a:chOff x="2441575" y="2479675"/>
                  <a:chExt cx="765175" cy="1028347"/>
                </a:xfrm>
              </p:grpSpPr>
              <p:sp>
                <p:nvSpPr>
                  <p:cNvPr id="236" name="Parallelogram 235">
                    <a:extLst>
                      <a:ext uri="{FF2B5EF4-FFF2-40B4-BE49-F238E27FC236}">
                        <a16:creationId xmlns:a16="http://schemas.microsoft.com/office/drawing/2014/main" id="{E7C35AD8-1DBE-4440-A225-BB3005A9F528}"/>
                      </a:ext>
                    </a:extLst>
                  </p:cNvPr>
                  <p:cNvSpPr/>
                  <p:nvPr/>
                </p:nvSpPr>
                <p:spPr>
                  <a:xfrm>
                    <a:off x="2441575" y="2479675"/>
                    <a:ext cx="765175" cy="1025525"/>
                  </a:xfrm>
                  <a:prstGeom prst="parallelogram">
                    <a:avLst>
                      <a:gd name="adj" fmla="val 62205"/>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7" name="Parallelogram 236">
                    <a:extLst>
                      <a:ext uri="{FF2B5EF4-FFF2-40B4-BE49-F238E27FC236}">
                        <a16:creationId xmlns:a16="http://schemas.microsoft.com/office/drawing/2014/main" id="{0B9EDE51-DC89-4F4D-8862-90C14B2062CF}"/>
                      </a:ext>
                    </a:extLst>
                  </p:cNvPr>
                  <p:cNvSpPr/>
                  <p:nvPr/>
                </p:nvSpPr>
                <p:spPr>
                  <a:xfrm>
                    <a:off x="2571751" y="2558697"/>
                    <a:ext cx="603250" cy="949325"/>
                  </a:xfrm>
                  <a:prstGeom prst="parallelogram">
                    <a:avLst>
                      <a:gd name="adj" fmla="val 72206"/>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0" name="Group 219">
                  <a:extLst>
                    <a:ext uri="{FF2B5EF4-FFF2-40B4-BE49-F238E27FC236}">
                      <a16:creationId xmlns:a16="http://schemas.microsoft.com/office/drawing/2014/main" id="{2919FAFE-224E-7C47-BC9B-5652AB5D573E}"/>
                    </a:ext>
                  </a:extLst>
                </p:cNvPr>
                <p:cNvGrpSpPr/>
                <p:nvPr/>
              </p:nvGrpSpPr>
              <p:grpSpPr>
                <a:xfrm flipH="1">
                  <a:off x="2441575" y="3032125"/>
                  <a:ext cx="257175" cy="544419"/>
                  <a:chOff x="2441575" y="2479675"/>
                  <a:chExt cx="765175" cy="1028347"/>
                </a:xfrm>
              </p:grpSpPr>
              <p:sp>
                <p:nvSpPr>
                  <p:cNvPr id="234" name="Parallelogram 233">
                    <a:extLst>
                      <a:ext uri="{FF2B5EF4-FFF2-40B4-BE49-F238E27FC236}">
                        <a16:creationId xmlns:a16="http://schemas.microsoft.com/office/drawing/2014/main" id="{54BF0DD8-4148-D045-86F9-640BE0D36492}"/>
                      </a:ext>
                    </a:extLst>
                  </p:cNvPr>
                  <p:cNvSpPr/>
                  <p:nvPr/>
                </p:nvSpPr>
                <p:spPr>
                  <a:xfrm>
                    <a:off x="2441575" y="2479675"/>
                    <a:ext cx="765175" cy="1025525"/>
                  </a:xfrm>
                  <a:prstGeom prst="parallelogram">
                    <a:avLst>
                      <a:gd name="adj" fmla="val 62205"/>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5" name="Parallelogram 234">
                    <a:extLst>
                      <a:ext uri="{FF2B5EF4-FFF2-40B4-BE49-F238E27FC236}">
                        <a16:creationId xmlns:a16="http://schemas.microsoft.com/office/drawing/2014/main" id="{08E5B810-BD3C-6B44-A721-8C7689B0F662}"/>
                      </a:ext>
                    </a:extLst>
                  </p:cNvPr>
                  <p:cNvSpPr/>
                  <p:nvPr/>
                </p:nvSpPr>
                <p:spPr>
                  <a:xfrm>
                    <a:off x="2571751" y="2558697"/>
                    <a:ext cx="603250" cy="949325"/>
                  </a:xfrm>
                  <a:prstGeom prst="parallelogram">
                    <a:avLst>
                      <a:gd name="adj" fmla="val 72206"/>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21" name="Parallelogram 220">
                  <a:extLst>
                    <a:ext uri="{FF2B5EF4-FFF2-40B4-BE49-F238E27FC236}">
                      <a16:creationId xmlns:a16="http://schemas.microsoft.com/office/drawing/2014/main" id="{BF6FC034-54BD-0842-B8E8-4D9A22CAA503}"/>
                    </a:ext>
                  </a:extLst>
                </p:cNvPr>
                <p:cNvSpPr/>
                <p:nvPr/>
              </p:nvSpPr>
              <p:spPr>
                <a:xfrm flipV="1">
                  <a:off x="2057400" y="3130550"/>
                  <a:ext cx="625475" cy="60324"/>
                </a:xfrm>
                <a:prstGeom prst="parallelogram">
                  <a:avLst>
                    <a:gd name="adj" fmla="val 30290"/>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2" name="Parallelogram 221">
                  <a:extLst>
                    <a:ext uri="{FF2B5EF4-FFF2-40B4-BE49-F238E27FC236}">
                      <a16:creationId xmlns:a16="http://schemas.microsoft.com/office/drawing/2014/main" id="{58B427DC-A8A9-CA44-8784-F6E725C31329}"/>
                    </a:ext>
                  </a:extLst>
                </p:cNvPr>
                <p:cNvSpPr/>
                <p:nvPr/>
              </p:nvSpPr>
              <p:spPr>
                <a:xfrm rot="17056647">
                  <a:off x="2079626" y="3187701"/>
                  <a:ext cx="257175" cy="45719"/>
                </a:xfrm>
                <a:prstGeom prst="parallelogram">
                  <a:avLst>
                    <a:gd name="adj" fmla="val 30290"/>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3" name="Parallelogram 222">
                  <a:extLst>
                    <a:ext uri="{FF2B5EF4-FFF2-40B4-BE49-F238E27FC236}">
                      <a16:creationId xmlns:a16="http://schemas.microsoft.com/office/drawing/2014/main" id="{C89D51F0-BE6B-D742-8471-9F7867EF622D}"/>
                    </a:ext>
                  </a:extLst>
                </p:cNvPr>
                <p:cNvSpPr/>
                <p:nvPr/>
              </p:nvSpPr>
              <p:spPr>
                <a:xfrm rot="17384936" flipV="1">
                  <a:off x="1990347" y="3141540"/>
                  <a:ext cx="95195" cy="50805"/>
                </a:xfrm>
                <a:prstGeom prst="parallelogram">
                  <a:avLst>
                    <a:gd name="adj" fmla="val 30290"/>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4" name="Parallelogram 223">
                  <a:extLst>
                    <a:ext uri="{FF2B5EF4-FFF2-40B4-BE49-F238E27FC236}">
                      <a16:creationId xmlns:a16="http://schemas.microsoft.com/office/drawing/2014/main" id="{86B1E505-34DD-934C-BF2C-2689FBEAF91B}"/>
                    </a:ext>
                  </a:extLst>
                </p:cNvPr>
                <p:cNvSpPr/>
                <p:nvPr/>
              </p:nvSpPr>
              <p:spPr>
                <a:xfrm>
                  <a:off x="2032000" y="3162300"/>
                  <a:ext cx="650875" cy="45719"/>
                </a:xfrm>
                <a:prstGeom prst="parallelogram">
                  <a:avLst>
                    <a:gd name="adj" fmla="val 30290"/>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5" name="Parallelogram 224">
                  <a:extLst>
                    <a:ext uri="{FF2B5EF4-FFF2-40B4-BE49-F238E27FC236}">
                      <a16:creationId xmlns:a16="http://schemas.microsoft.com/office/drawing/2014/main" id="{809D5A8C-095B-7248-A7EB-12E10F47E203}"/>
                    </a:ext>
                  </a:extLst>
                </p:cNvPr>
                <p:cNvSpPr/>
                <p:nvPr/>
              </p:nvSpPr>
              <p:spPr>
                <a:xfrm rot="4215064" flipH="1" flipV="1">
                  <a:off x="2627741" y="3146398"/>
                  <a:ext cx="95195" cy="45719"/>
                </a:xfrm>
                <a:prstGeom prst="parallelogram">
                  <a:avLst>
                    <a:gd name="adj" fmla="val 30290"/>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6" name="Parallelogram 225">
                  <a:extLst>
                    <a:ext uri="{FF2B5EF4-FFF2-40B4-BE49-F238E27FC236}">
                      <a16:creationId xmlns:a16="http://schemas.microsoft.com/office/drawing/2014/main" id="{A1534CDD-071D-F240-A8AD-24848A2C1942}"/>
                    </a:ext>
                  </a:extLst>
                </p:cNvPr>
                <p:cNvSpPr/>
                <p:nvPr/>
              </p:nvSpPr>
              <p:spPr>
                <a:xfrm rot="4492456">
                  <a:off x="2397126" y="3197226"/>
                  <a:ext cx="257175" cy="45719"/>
                </a:xfrm>
                <a:prstGeom prst="parallelogram">
                  <a:avLst>
                    <a:gd name="adj" fmla="val 30290"/>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27" name="Group 226">
                  <a:extLst>
                    <a:ext uri="{FF2B5EF4-FFF2-40B4-BE49-F238E27FC236}">
                      <a16:creationId xmlns:a16="http://schemas.microsoft.com/office/drawing/2014/main" id="{37470832-3231-D140-9B98-3B27AF911D51}"/>
                    </a:ext>
                  </a:extLst>
                </p:cNvPr>
                <p:cNvGrpSpPr/>
                <p:nvPr/>
              </p:nvGrpSpPr>
              <p:grpSpPr>
                <a:xfrm>
                  <a:off x="1968091" y="3322545"/>
                  <a:ext cx="768409" cy="96354"/>
                  <a:chOff x="1968092" y="3319370"/>
                  <a:chExt cx="677104" cy="96354"/>
                </a:xfrm>
              </p:grpSpPr>
              <p:sp>
                <p:nvSpPr>
                  <p:cNvPr id="230" name="Parallelogram 229">
                    <a:extLst>
                      <a:ext uri="{FF2B5EF4-FFF2-40B4-BE49-F238E27FC236}">
                        <a16:creationId xmlns:a16="http://schemas.microsoft.com/office/drawing/2014/main" id="{A0EEA72A-ECC2-9342-BDB2-19F25094E14C}"/>
                      </a:ext>
                    </a:extLst>
                  </p:cNvPr>
                  <p:cNvSpPr/>
                  <p:nvPr/>
                </p:nvSpPr>
                <p:spPr>
                  <a:xfrm flipV="1">
                    <a:off x="2012950" y="3330575"/>
                    <a:ext cx="625475" cy="60324"/>
                  </a:xfrm>
                  <a:prstGeom prst="parallelogram">
                    <a:avLst>
                      <a:gd name="adj" fmla="val 30290"/>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1" name="Parallelogram 230">
                    <a:extLst>
                      <a:ext uri="{FF2B5EF4-FFF2-40B4-BE49-F238E27FC236}">
                        <a16:creationId xmlns:a16="http://schemas.microsoft.com/office/drawing/2014/main" id="{596486DE-414E-AB4F-AA4A-A202B442E6B2}"/>
                      </a:ext>
                    </a:extLst>
                  </p:cNvPr>
                  <p:cNvSpPr/>
                  <p:nvPr/>
                </p:nvSpPr>
                <p:spPr>
                  <a:xfrm rot="17384936" flipV="1">
                    <a:off x="1945897" y="3341565"/>
                    <a:ext cx="95195" cy="50805"/>
                  </a:xfrm>
                  <a:prstGeom prst="parallelogram">
                    <a:avLst>
                      <a:gd name="adj" fmla="val 30290"/>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2" name="Parallelogram 231">
                    <a:extLst>
                      <a:ext uri="{FF2B5EF4-FFF2-40B4-BE49-F238E27FC236}">
                        <a16:creationId xmlns:a16="http://schemas.microsoft.com/office/drawing/2014/main" id="{4DE1E6C4-9D7C-9E4A-85B4-591228128059}"/>
                      </a:ext>
                    </a:extLst>
                  </p:cNvPr>
                  <p:cNvSpPr/>
                  <p:nvPr/>
                </p:nvSpPr>
                <p:spPr>
                  <a:xfrm>
                    <a:off x="1987550" y="3362325"/>
                    <a:ext cx="650875" cy="45719"/>
                  </a:xfrm>
                  <a:prstGeom prst="parallelogram">
                    <a:avLst>
                      <a:gd name="adj" fmla="val 30290"/>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3" name="Parallelogram 232">
                    <a:extLst>
                      <a:ext uri="{FF2B5EF4-FFF2-40B4-BE49-F238E27FC236}">
                        <a16:creationId xmlns:a16="http://schemas.microsoft.com/office/drawing/2014/main" id="{6D7610CF-4344-7D41-A633-042DD0C229FA}"/>
                      </a:ext>
                    </a:extLst>
                  </p:cNvPr>
                  <p:cNvSpPr/>
                  <p:nvPr/>
                </p:nvSpPr>
                <p:spPr>
                  <a:xfrm rot="4215064" flipH="1" flipV="1">
                    <a:off x="2577455" y="3347983"/>
                    <a:ext cx="95195" cy="40287"/>
                  </a:xfrm>
                  <a:prstGeom prst="parallelogram">
                    <a:avLst>
                      <a:gd name="adj" fmla="val 30290"/>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28" name="Parallelogram 227">
                  <a:extLst>
                    <a:ext uri="{FF2B5EF4-FFF2-40B4-BE49-F238E27FC236}">
                      <a16:creationId xmlns:a16="http://schemas.microsoft.com/office/drawing/2014/main" id="{115F21F8-878A-E340-AD24-CB54563C4073}"/>
                    </a:ext>
                  </a:extLst>
                </p:cNvPr>
                <p:cNvSpPr/>
                <p:nvPr/>
              </p:nvSpPr>
              <p:spPr>
                <a:xfrm rot="4389628">
                  <a:off x="2495482" y="3370576"/>
                  <a:ext cx="160883" cy="55150"/>
                </a:xfrm>
                <a:prstGeom prst="parallelogram">
                  <a:avLst>
                    <a:gd name="adj" fmla="val 30290"/>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9" name="Parallelogram 228">
                  <a:extLst>
                    <a:ext uri="{FF2B5EF4-FFF2-40B4-BE49-F238E27FC236}">
                      <a16:creationId xmlns:a16="http://schemas.microsoft.com/office/drawing/2014/main" id="{DB878348-3D9E-A343-B0AB-4071FC8ED210}"/>
                    </a:ext>
                  </a:extLst>
                </p:cNvPr>
                <p:cNvSpPr/>
                <p:nvPr/>
              </p:nvSpPr>
              <p:spPr>
                <a:xfrm rot="17068257">
                  <a:off x="2025651" y="3362326"/>
                  <a:ext cx="257175" cy="45719"/>
                </a:xfrm>
                <a:prstGeom prst="parallelogram">
                  <a:avLst>
                    <a:gd name="adj" fmla="val 30290"/>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nvGrpSpPr>
          <p:cNvPr id="2" name="Group 1">
            <a:extLst>
              <a:ext uri="{FF2B5EF4-FFF2-40B4-BE49-F238E27FC236}">
                <a16:creationId xmlns:a16="http://schemas.microsoft.com/office/drawing/2014/main" id="{E435FFE3-24B8-C140-BF08-8BB3DEA8FF21}"/>
              </a:ext>
            </a:extLst>
          </p:cNvPr>
          <p:cNvGrpSpPr/>
          <p:nvPr/>
        </p:nvGrpSpPr>
        <p:grpSpPr>
          <a:xfrm>
            <a:off x="1899298" y="3676811"/>
            <a:ext cx="3799395" cy="392848"/>
            <a:chOff x="1899298" y="3676811"/>
            <a:chExt cx="3799395" cy="392848"/>
          </a:xfrm>
        </p:grpSpPr>
        <p:cxnSp>
          <p:nvCxnSpPr>
            <p:cNvPr id="111" name="Straight Arrow Connector 110">
              <a:extLst>
                <a:ext uri="{FF2B5EF4-FFF2-40B4-BE49-F238E27FC236}">
                  <a16:creationId xmlns:a16="http://schemas.microsoft.com/office/drawing/2014/main" id="{54F7DAB2-A0D7-7D4B-9136-696ABC9D5A82}"/>
                </a:ext>
              </a:extLst>
            </p:cNvPr>
            <p:cNvCxnSpPr/>
            <p:nvPr/>
          </p:nvCxnSpPr>
          <p:spPr>
            <a:xfrm>
              <a:off x="1899298" y="3910512"/>
              <a:ext cx="1965533" cy="0"/>
            </a:xfrm>
            <a:prstGeom prst="straightConnector1">
              <a:avLst/>
            </a:prstGeom>
            <a:ln w="50800">
              <a:solidFill>
                <a:srgbClr val="000090"/>
              </a:solidFill>
              <a:tailEnd type="triangle"/>
            </a:ln>
          </p:spPr>
          <p:style>
            <a:lnRef idx="2">
              <a:schemeClr val="accent1"/>
            </a:lnRef>
            <a:fillRef idx="0">
              <a:schemeClr val="accent1"/>
            </a:fillRef>
            <a:effectRef idx="1">
              <a:schemeClr val="accent1"/>
            </a:effectRef>
            <a:fontRef idx="minor">
              <a:schemeClr val="tx1"/>
            </a:fontRef>
          </p:style>
        </p:cxnSp>
        <p:cxnSp>
          <p:nvCxnSpPr>
            <p:cNvPr id="112" name="Straight Arrow Connector 111">
              <a:extLst>
                <a:ext uri="{FF2B5EF4-FFF2-40B4-BE49-F238E27FC236}">
                  <a16:creationId xmlns:a16="http://schemas.microsoft.com/office/drawing/2014/main" id="{DE066074-447D-844F-892A-D7A2DAF88A77}"/>
                </a:ext>
              </a:extLst>
            </p:cNvPr>
            <p:cNvCxnSpPr/>
            <p:nvPr/>
          </p:nvCxnSpPr>
          <p:spPr>
            <a:xfrm>
              <a:off x="4050360" y="4008104"/>
              <a:ext cx="1648333" cy="0"/>
            </a:xfrm>
            <a:prstGeom prst="straightConnector1">
              <a:avLst/>
            </a:prstGeom>
            <a:ln w="50800">
              <a:solidFill>
                <a:srgbClr val="000090"/>
              </a:solidFill>
              <a:tailEnd type="triangle"/>
            </a:ln>
          </p:spPr>
          <p:style>
            <a:lnRef idx="2">
              <a:schemeClr val="accent1"/>
            </a:lnRef>
            <a:fillRef idx="0">
              <a:schemeClr val="accent1"/>
            </a:fillRef>
            <a:effectRef idx="1">
              <a:schemeClr val="accent1"/>
            </a:effectRef>
            <a:fontRef idx="minor">
              <a:schemeClr val="tx1"/>
            </a:fontRef>
          </p:style>
        </p:cxnSp>
        <p:sp>
          <p:nvSpPr>
            <p:cNvPr id="113" name="TextBox 112">
              <a:extLst>
                <a:ext uri="{FF2B5EF4-FFF2-40B4-BE49-F238E27FC236}">
                  <a16:creationId xmlns:a16="http://schemas.microsoft.com/office/drawing/2014/main" id="{9D13C86A-9E2D-6D4A-BCF7-547FAED55737}"/>
                </a:ext>
              </a:extLst>
            </p:cNvPr>
            <p:cNvSpPr txBox="1"/>
            <p:nvPr/>
          </p:nvSpPr>
          <p:spPr>
            <a:xfrm>
              <a:off x="4628187" y="3676811"/>
              <a:ext cx="509140" cy="307777"/>
            </a:xfrm>
            <a:prstGeom prst="rect">
              <a:avLst/>
            </a:prstGeom>
            <a:noFill/>
          </p:spPr>
          <p:txBody>
            <a:bodyPr wrap="none" rtlCol="0">
              <a:spAutoFit/>
            </a:bodyPr>
            <a:lstStyle/>
            <a:p>
              <a:r>
                <a:rPr lang="en-US" sz="1400" dirty="0"/>
                <a:t>res</a:t>
              </a:r>
              <a:r>
                <a:rPr lang="en-US" sz="1400" baseline="-25000" dirty="0"/>
                <a:t>M</a:t>
              </a:r>
            </a:p>
          </p:txBody>
        </p:sp>
        <p:grpSp>
          <p:nvGrpSpPr>
            <p:cNvPr id="114" name="Group 113">
              <a:extLst>
                <a:ext uri="{FF2B5EF4-FFF2-40B4-BE49-F238E27FC236}">
                  <a16:creationId xmlns:a16="http://schemas.microsoft.com/office/drawing/2014/main" id="{6AA624CC-7FA8-E74C-906C-8C2C0899983D}"/>
                </a:ext>
              </a:extLst>
            </p:cNvPr>
            <p:cNvGrpSpPr/>
            <p:nvPr/>
          </p:nvGrpSpPr>
          <p:grpSpPr>
            <a:xfrm>
              <a:off x="2141216" y="3700327"/>
              <a:ext cx="291152" cy="369332"/>
              <a:chOff x="7031063" y="1728412"/>
              <a:chExt cx="291152" cy="369332"/>
            </a:xfrm>
          </p:grpSpPr>
          <p:sp>
            <p:nvSpPr>
              <p:cNvPr id="115" name="Oval 114">
                <a:extLst>
                  <a:ext uri="{FF2B5EF4-FFF2-40B4-BE49-F238E27FC236}">
                    <a16:creationId xmlns:a16="http://schemas.microsoft.com/office/drawing/2014/main" id="{5E535200-2F47-3743-8504-24DA7CB1659E}"/>
                  </a:ext>
                </a:extLst>
              </p:cNvPr>
              <p:cNvSpPr/>
              <p:nvPr/>
            </p:nvSpPr>
            <p:spPr>
              <a:xfrm>
                <a:off x="7039416" y="1803954"/>
                <a:ext cx="282799" cy="282799"/>
              </a:xfrm>
              <a:prstGeom prst="ellipse">
                <a:avLst/>
              </a:prstGeom>
              <a:solidFill>
                <a:schemeClr val="bg1"/>
              </a:solidFill>
              <a:ln w="25400">
                <a:solidFill>
                  <a:srgbClr val="00009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6" name="TextBox 115">
                <a:extLst>
                  <a:ext uri="{FF2B5EF4-FFF2-40B4-BE49-F238E27FC236}">
                    <a16:creationId xmlns:a16="http://schemas.microsoft.com/office/drawing/2014/main" id="{05778882-8A28-FC40-8DE1-5DC6BD7A11E0}"/>
                  </a:ext>
                </a:extLst>
              </p:cNvPr>
              <p:cNvSpPr txBox="1"/>
              <p:nvPr/>
            </p:nvSpPr>
            <p:spPr>
              <a:xfrm>
                <a:off x="7031063" y="1728412"/>
                <a:ext cx="282274" cy="369332"/>
              </a:xfrm>
              <a:prstGeom prst="rect">
                <a:avLst/>
              </a:prstGeom>
              <a:noFill/>
            </p:spPr>
            <p:txBody>
              <a:bodyPr wrap="none" rtlCol="0">
                <a:spAutoFit/>
              </a:bodyPr>
              <a:lstStyle/>
              <a:p>
                <a:r>
                  <a:rPr lang="en-US" dirty="0"/>
                  <a:t>c</a:t>
                </a:r>
              </a:p>
            </p:txBody>
          </p:sp>
        </p:grpSp>
      </p:grpSp>
      <p:grpSp>
        <p:nvGrpSpPr>
          <p:cNvPr id="6" name="Group 5">
            <a:extLst>
              <a:ext uri="{FF2B5EF4-FFF2-40B4-BE49-F238E27FC236}">
                <a16:creationId xmlns:a16="http://schemas.microsoft.com/office/drawing/2014/main" id="{5AA26197-74D9-CA41-9B8F-89ADFE668961}"/>
              </a:ext>
            </a:extLst>
          </p:cNvPr>
          <p:cNvGrpSpPr/>
          <p:nvPr/>
        </p:nvGrpSpPr>
        <p:grpSpPr>
          <a:xfrm>
            <a:off x="1939054" y="4066669"/>
            <a:ext cx="3799395" cy="567195"/>
            <a:chOff x="1939054" y="4066669"/>
            <a:chExt cx="3799395" cy="567195"/>
          </a:xfrm>
        </p:grpSpPr>
        <p:cxnSp>
          <p:nvCxnSpPr>
            <p:cNvPr id="118" name="Straight Arrow Connector 117">
              <a:extLst>
                <a:ext uri="{FF2B5EF4-FFF2-40B4-BE49-F238E27FC236}">
                  <a16:creationId xmlns:a16="http://schemas.microsoft.com/office/drawing/2014/main" id="{9FFB84DA-82E2-4D4A-A7C4-2E19B0090A77}"/>
                </a:ext>
              </a:extLst>
            </p:cNvPr>
            <p:cNvCxnSpPr/>
            <p:nvPr/>
          </p:nvCxnSpPr>
          <p:spPr>
            <a:xfrm flipH="1">
              <a:off x="4090116" y="4472714"/>
              <a:ext cx="1648333" cy="0"/>
            </a:xfrm>
            <a:prstGeom prst="straightConnector1">
              <a:avLst/>
            </a:prstGeom>
            <a:ln w="50800">
              <a:solidFill>
                <a:srgbClr val="000090"/>
              </a:solidFill>
              <a:tailEnd type="triangle"/>
            </a:ln>
          </p:spPr>
          <p:style>
            <a:lnRef idx="2">
              <a:schemeClr val="accent1"/>
            </a:lnRef>
            <a:fillRef idx="0">
              <a:schemeClr val="accent1"/>
            </a:fillRef>
            <a:effectRef idx="1">
              <a:schemeClr val="accent1"/>
            </a:effectRef>
            <a:fontRef idx="minor">
              <a:schemeClr val="tx1"/>
            </a:fontRef>
          </p:style>
        </p:cxnSp>
        <p:cxnSp>
          <p:nvCxnSpPr>
            <p:cNvPr id="119" name="Straight Arrow Connector 118">
              <a:extLst>
                <a:ext uri="{FF2B5EF4-FFF2-40B4-BE49-F238E27FC236}">
                  <a16:creationId xmlns:a16="http://schemas.microsoft.com/office/drawing/2014/main" id="{8739ED31-A787-FF47-BB59-7408E1084A07}"/>
                </a:ext>
              </a:extLst>
            </p:cNvPr>
            <p:cNvCxnSpPr/>
            <p:nvPr/>
          </p:nvCxnSpPr>
          <p:spPr>
            <a:xfrm flipH="1">
              <a:off x="1939054" y="4563316"/>
              <a:ext cx="1965534" cy="0"/>
            </a:xfrm>
            <a:prstGeom prst="straightConnector1">
              <a:avLst/>
            </a:prstGeom>
            <a:ln w="50800">
              <a:solidFill>
                <a:srgbClr val="000090"/>
              </a:solidFill>
              <a:tailEnd type="triangle"/>
            </a:ln>
          </p:spPr>
          <p:style>
            <a:lnRef idx="2">
              <a:schemeClr val="accent1"/>
            </a:lnRef>
            <a:fillRef idx="0">
              <a:schemeClr val="accent1"/>
            </a:fillRef>
            <a:effectRef idx="1">
              <a:schemeClr val="accent1"/>
            </a:effectRef>
            <a:fontRef idx="minor">
              <a:schemeClr val="tx1"/>
            </a:fontRef>
          </p:style>
        </p:cxnSp>
        <p:grpSp>
          <p:nvGrpSpPr>
            <p:cNvPr id="120" name="Group 119">
              <a:extLst>
                <a:ext uri="{FF2B5EF4-FFF2-40B4-BE49-F238E27FC236}">
                  <a16:creationId xmlns:a16="http://schemas.microsoft.com/office/drawing/2014/main" id="{47E6CE51-72A0-6743-B574-9C945D0CA778}"/>
                </a:ext>
              </a:extLst>
            </p:cNvPr>
            <p:cNvGrpSpPr/>
            <p:nvPr/>
          </p:nvGrpSpPr>
          <p:grpSpPr>
            <a:xfrm>
              <a:off x="4787193" y="4264532"/>
              <a:ext cx="305943" cy="369332"/>
              <a:chOff x="7031063" y="1728412"/>
              <a:chExt cx="305943" cy="369332"/>
            </a:xfrm>
          </p:grpSpPr>
          <p:sp>
            <p:nvSpPr>
              <p:cNvPr id="121" name="Oval 120">
                <a:extLst>
                  <a:ext uri="{FF2B5EF4-FFF2-40B4-BE49-F238E27FC236}">
                    <a16:creationId xmlns:a16="http://schemas.microsoft.com/office/drawing/2014/main" id="{2A7565CB-C298-B445-8AA5-D60763860B3E}"/>
                  </a:ext>
                </a:extLst>
              </p:cNvPr>
              <p:cNvSpPr/>
              <p:nvPr/>
            </p:nvSpPr>
            <p:spPr>
              <a:xfrm>
                <a:off x="7039416" y="1803954"/>
                <a:ext cx="282799" cy="282799"/>
              </a:xfrm>
              <a:prstGeom prst="ellipse">
                <a:avLst/>
              </a:prstGeom>
              <a:solidFill>
                <a:schemeClr val="bg1"/>
              </a:solidFill>
              <a:ln w="25400">
                <a:solidFill>
                  <a:srgbClr val="00009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2" name="TextBox 121">
                <a:extLst>
                  <a:ext uri="{FF2B5EF4-FFF2-40B4-BE49-F238E27FC236}">
                    <a16:creationId xmlns:a16="http://schemas.microsoft.com/office/drawing/2014/main" id="{35E0453F-D644-4A44-89CB-E5ACE788784D}"/>
                  </a:ext>
                </a:extLst>
              </p:cNvPr>
              <p:cNvSpPr txBox="1"/>
              <p:nvPr/>
            </p:nvSpPr>
            <p:spPr>
              <a:xfrm>
                <a:off x="7031063" y="1728412"/>
                <a:ext cx="305943" cy="369332"/>
              </a:xfrm>
              <a:prstGeom prst="rect">
                <a:avLst/>
              </a:prstGeom>
              <a:noFill/>
            </p:spPr>
            <p:txBody>
              <a:bodyPr wrap="none" rtlCol="0">
                <a:spAutoFit/>
              </a:bodyPr>
              <a:lstStyle/>
              <a:p>
                <a:r>
                  <a:rPr lang="en-US" dirty="0"/>
                  <a:t>d</a:t>
                </a:r>
              </a:p>
            </p:txBody>
          </p:sp>
        </p:grpSp>
        <p:sp>
          <p:nvSpPr>
            <p:cNvPr id="123" name="TextBox 122">
              <a:extLst>
                <a:ext uri="{FF2B5EF4-FFF2-40B4-BE49-F238E27FC236}">
                  <a16:creationId xmlns:a16="http://schemas.microsoft.com/office/drawing/2014/main" id="{18DE3BA0-2E0C-224E-90CE-53AC3092DE04}"/>
                </a:ext>
              </a:extLst>
            </p:cNvPr>
            <p:cNvSpPr txBox="1"/>
            <p:nvPr/>
          </p:nvSpPr>
          <p:spPr>
            <a:xfrm>
              <a:off x="4553695" y="4066669"/>
              <a:ext cx="804627" cy="307777"/>
            </a:xfrm>
            <a:prstGeom prst="rect">
              <a:avLst/>
            </a:prstGeom>
            <a:noFill/>
          </p:spPr>
          <p:txBody>
            <a:bodyPr wrap="none" rtlCol="0">
              <a:spAutoFit/>
            </a:bodyPr>
            <a:lstStyle/>
            <a:p>
              <a:r>
                <a:rPr lang="en-US" sz="1400" dirty="0"/>
                <a:t>OK, keys</a:t>
              </a:r>
              <a:endParaRPr lang="en-US" sz="1400" baseline="-25000" dirty="0"/>
            </a:p>
          </p:txBody>
        </p:sp>
        <p:sp>
          <p:nvSpPr>
            <p:cNvPr id="124" name="TextBox 123">
              <a:extLst>
                <a:ext uri="{FF2B5EF4-FFF2-40B4-BE49-F238E27FC236}">
                  <a16:creationId xmlns:a16="http://schemas.microsoft.com/office/drawing/2014/main" id="{43C723C0-8CD6-DB4C-A3B1-1A08E33FED91}"/>
                </a:ext>
              </a:extLst>
            </p:cNvPr>
            <p:cNvSpPr txBox="1"/>
            <p:nvPr/>
          </p:nvSpPr>
          <p:spPr>
            <a:xfrm>
              <a:off x="2161442" y="4233327"/>
              <a:ext cx="396813" cy="307777"/>
            </a:xfrm>
            <a:prstGeom prst="rect">
              <a:avLst/>
            </a:prstGeom>
            <a:noFill/>
          </p:spPr>
          <p:txBody>
            <a:bodyPr wrap="none" rtlCol="0">
              <a:spAutoFit/>
            </a:bodyPr>
            <a:lstStyle/>
            <a:p>
              <a:r>
                <a:rPr lang="en-US" sz="1400" dirty="0"/>
                <a:t>OK</a:t>
              </a:r>
              <a:endParaRPr lang="en-US" sz="1400" baseline="-25000" dirty="0"/>
            </a:p>
          </p:txBody>
        </p:sp>
      </p:grpSp>
    </p:spTree>
    <p:extLst>
      <p:ext uri="{BB962C8B-B14F-4D97-AF65-F5344CB8AC3E}">
        <p14:creationId xmlns:p14="http://schemas.microsoft.com/office/powerpoint/2010/main" val="622565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500"/>
                                        <p:tgtEl>
                                          <p:spTgt spid="6"/>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dissolve">
                                      <p:cBhvr>
                                        <p:cTn id="11" dur="500"/>
                                        <p:tgtEl>
                                          <p:spTgt spid="14"/>
                                        </p:tgtEl>
                                      </p:cBhvr>
                                    </p:animEffect>
                                  </p:childTnLst>
                                </p:cTn>
                              </p:par>
                              <p:par>
                                <p:cTn id="12" presetID="9" presetClass="entr" presetSubtype="0" fill="hold" nodeType="withEffect">
                                  <p:stCondLst>
                                    <p:cond delay="0"/>
                                  </p:stCondLst>
                                  <p:childTnLst>
                                    <p:set>
                                      <p:cBhvr>
                                        <p:cTn id="13" dur="1" fill="hold">
                                          <p:stCondLst>
                                            <p:cond delay="0"/>
                                          </p:stCondLst>
                                        </p:cTn>
                                        <p:tgtEl>
                                          <p:spTgt spid="194"/>
                                        </p:tgtEl>
                                        <p:attrNameLst>
                                          <p:attrName>style.visibility</p:attrName>
                                        </p:attrNameLst>
                                      </p:cBhvr>
                                      <p:to>
                                        <p:strVal val="visible"/>
                                      </p:to>
                                    </p:set>
                                    <p:animEffect transition="in" filter="dissolve">
                                      <p:cBhvr>
                                        <p:cTn id="14" dur="500"/>
                                        <p:tgtEl>
                                          <p:spTgt spid="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111</a:t>
            </a:fld>
            <a:endParaRPr lang="en-US" dirty="0"/>
          </a:p>
        </p:txBody>
      </p:sp>
      <p:sp>
        <p:nvSpPr>
          <p:cNvPr id="10" name="Title 1">
            <a:extLst>
              <a:ext uri="{FF2B5EF4-FFF2-40B4-BE49-F238E27FC236}">
                <a16:creationId xmlns:a16="http://schemas.microsoft.com/office/drawing/2014/main" id="{F35EEEAD-4869-A944-A582-22F817FC6DE2}"/>
              </a:ext>
            </a:extLst>
          </p:cNvPr>
          <p:cNvSpPr txBox="1">
            <a:spLocks/>
          </p:cNvSpPr>
          <p:nvPr/>
        </p:nvSpPr>
        <p:spPr>
          <a:xfrm>
            <a:off x="838200" y="398813"/>
            <a:ext cx="10515600" cy="8946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a:lstStyle>
          <a:p>
            <a:r>
              <a:rPr lang="en-US" b="0" dirty="0">
                <a:latin typeface="+mn-lt"/>
              </a:rPr>
              <a:t>Authentication, encryption in 4G LTE</a:t>
            </a:r>
          </a:p>
        </p:txBody>
      </p:sp>
      <p:grpSp>
        <p:nvGrpSpPr>
          <p:cNvPr id="7" name="Group 6">
            <a:extLst>
              <a:ext uri="{FF2B5EF4-FFF2-40B4-BE49-F238E27FC236}">
                <a16:creationId xmlns:a16="http://schemas.microsoft.com/office/drawing/2014/main" id="{2D705477-DCA1-A64D-8914-24F067699142}"/>
              </a:ext>
            </a:extLst>
          </p:cNvPr>
          <p:cNvGrpSpPr/>
          <p:nvPr/>
        </p:nvGrpSpPr>
        <p:grpSpPr>
          <a:xfrm>
            <a:off x="1887538" y="3204530"/>
            <a:ext cx="7115215" cy="657471"/>
            <a:chOff x="1887538" y="3204530"/>
            <a:chExt cx="7115215" cy="657471"/>
          </a:xfrm>
        </p:grpSpPr>
        <p:cxnSp>
          <p:nvCxnSpPr>
            <p:cNvPr id="102" name="Straight Arrow Connector 101">
              <a:extLst>
                <a:ext uri="{FF2B5EF4-FFF2-40B4-BE49-F238E27FC236}">
                  <a16:creationId xmlns:a16="http://schemas.microsoft.com/office/drawing/2014/main" id="{454E7A32-7EA6-8E43-8552-34C8D157912F}"/>
                </a:ext>
              </a:extLst>
            </p:cNvPr>
            <p:cNvCxnSpPr>
              <a:cxnSpLocks/>
            </p:cNvCxnSpPr>
            <p:nvPr/>
          </p:nvCxnSpPr>
          <p:spPr>
            <a:xfrm flipH="1">
              <a:off x="5900792" y="3472072"/>
              <a:ext cx="2938408" cy="14051"/>
            </a:xfrm>
            <a:prstGeom prst="straightConnector1">
              <a:avLst/>
            </a:prstGeom>
            <a:ln w="50800">
              <a:solidFill>
                <a:srgbClr val="000090"/>
              </a:solidFill>
              <a:tailEnd type="triangle"/>
            </a:ln>
          </p:spPr>
          <p:style>
            <a:lnRef idx="2">
              <a:schemeClr val="accent1"/>
            </a:lnRef>
            <a:fillRef idx="0">
              <a:schemeClr val="accent1"/>
            </a:fillRef>
            <a:effectRef idx="1">
              <a:schemeClr val="accent1"/>
            </a:effectRef>
            <a:fontRef idx="minor">
              <a:schemeClr val="tx1"/>
            </a:fontRef>
          </p:style>
        </p:cxnSp>
        <p:grpSp>
          <p:nvGrpSpPr>
            <p:cNvPr id="103" name="Group 102">
              <a:extLst>
                <a:ext uri="{FF2B5EF4-FFF2-40B4-BE49-F238E27FC236}">
                  <a16:creationId xmlns:a16="http://schemas.microsoft.com/office/drawing/2014/main" id="{D073D512-38E0-9145-9A57-1733E30E432F}"/>
                </a:ext>
              </a:extLst>
            </p:cNvPr>
            <p:cNvGrpSpPr/>
            <p:nvPr/>
          </p:nvGrpSpPr>
          <p:grpSpPr>
            <a:xfrm>
              <a:off x="7167066" y="3277941"/>
              <a:ext cx="305943" cy="369332"/>
              <a:chOff x="7031063" y="1728412"/>
              <a:chExt cx="305943" cy="369332"/>
            </a:xfrm>
          </p:grpSpPr>
          <p:sp>
            <p:nvSpPr>
              <p:cNvPr id="104" name="Oval 103">
                <a:extLst>
                  <a:ext uri="{FF2B5EF4-FFF2-40B4-BE49-F238E27FC236}">
                    <a16:creationId xmlns:a16="http://schemas.microsoft.com/office/drawing/2014/main" id="{0CE04E9A-ED82-6A46-84A4-0B8E123AC111}"/>
                  </a:ext>
                </a:extLst>
              </p:cNvPr>
              <p:cNvSpPr/>
              <p:nvPr/>
            </p:nvSpPr>
            <p:spPr>
              <a:xfrm>
                <a:off x="7039416" y="1803954"/>
                <a:ext cx="282799" cy="282799"/>
              </a:xfrm>
              <a:prstGeom prst="ellipse">
                <a:avLst/>
              </a:prstGeom>
              <a:solidFill>
                <a:schemeClr val="bg1"/>
              </a:solidFill>
              <a:ln w="25400">
                <a:solidFill>
                  <a:srgbClr val="00009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5" name="TextBox 104">
                <a:extLst>
                  <a:ext uri="{FF2B5EF4-FFF2-40B4-BE49-F238E27FC236}">
                    <a16:creationId xmlns:a16="http://schemas.microsoft.com/office/drawing/2014/main" id="{DF330B63-F879-CC4D-A36C-47A2548CB411}"/>
                  </a:ext>
                </a:extLst>
              </p:cNvPr>
              <p:cNvSpPr txBox="1"/>
              <p:nvPr/>
            </p:nvSpPr>
            <p:spPr>
              <a:xfrm>
                <a:off x="7031063" y="1728412"/>
                <a:ext cx="305943" cy="369332"/>
              </a:xfrm>
              <a:prstGeom prst="rect">
                <a:avLst/>
              </a:prstGeom>
              <a:noFill/>
            </p:spPr>
            <p:txBody>
              <a:bodyPr wrap="none" rtlCol="0">
                <a:spAutoFit/>
              </a:bodyPr>
              <a:lstStyle/>
              <a:p>
                <a:r>
                  <a:rPr lang="en-US" dirty="0"/>
                  <a:t>b</a:t>
                </a:r>
              </a:p>
            </p:txBody>
          </p:sp>
        </p:grpSp>
        <p:sp>
          <p:nvSpPr>
            <p:cNvPr id="106" name="TextBox 105">
              <a:extLst>
                <a:ext uri="{FF2B5EF4-FFF2-40B4-BE49-F238E27FC236}">
                  <a16:creationId xmlns:a16="http://schemas.microsoft.com/office/drawing/2014/main" id="{DEC19E2B-2077-CF4C-A373-903FBED2136B}"/>
                </a:ext>
              </a:extLst>
            </p:cNvPr>
            <p:cNvSpPr txBox="1"/>
            <p:nvPr/>
          </p:nvSpPr>
          <p:spPr>
            <a:xfrm>
              <a:off x="6016163" y="3554224"/>
              <a:ext cx="2986590" cy="307777"/>
            </a:xfrm>
            <a:prstGeom prst="rect">
              <a:avLst/>
            </a:prstGeom>
            <a:noFill/>
          </p:spPr>
          <p:txBody>
            <a:bodyPr wrap="none" rtlCol="0">
              <a:spAutoFit/>
            </a:bodyPr>
            <a:lstStyle/>
            <a:p>
              <a:r>
                <a:rPr lang="en-US" sz="1400" dirty="0"/>
                <a:t>AUTH_RESP (auth token,xres</a:t>
              </a:r>
              <a:r>
                <a:rPr lang="en-US" sz="1400" baseline="-25000" dirty="0"/>
                <a:t>HSS</a:t>
              </a:r>
              <a:r>
                <a:rPr lang="en-US" sz="1400" dirty="0"/>
                <a:t>,keys)</a:t>
              </a:r>
            </a:p>
          </p:txBody>
        </p:sp>
        <p:cxnSp>
          <p:nvCxnSpPr>
            <p:cNvPr id="107" name="Straight Arrow Connector 106">
              <a:extLst>
                <a:ext uri="{FF2B5EF4-FFF2-40B4-BE49-F238E27FC236}">
                  <a16:creationId xmlns:a16="http://schemas.microsoft.com/office/drawing/2014/main" id="{402FE67E-044D-1041-9BF9-4CEB75B81860}"/>
                </a:ext>
              </a:extLst>
            </p:cNvPr>
            <p:cNvCxnSpPr/>
            <p:nvPr/>
          </p:nvCxnSpPr>
          <p:spPr>
            <a:xfrm flipH="1">
              <a:off x="4038600" y="3536969"/>
              <a:ext cx="1648333" cy="0"/>
            </a:xfrm>
            <a:prstGeom prst="straightConnector1">
              <a:avLst/>
            </a:prstGeom>
            <a:ln w="50800">
              <a:solidFill>
                <a:srgbClr val="000090"/>
              </a:solidFill>
              <a:tailEnd type="triangle"/>
            </a:ln>
          </p:spPr>
          <p:style>
            <a:lnRef idx="2">
              <a:schemeClr val="accent1"/>
            </a:lnRef>
            <a:fillRef idx="0">
              <a:schemeClr val="accent1"/>
            </a:fillRef>
            <a:effectRef idx="1">
              <a:schemeClr val="accent1"/>
            </a:effectRef>
            <a:fontRef idx="minor">
              <a:schemeClr val="tx1"/>
            </a:fontRef>
          </p:style>
        </p:cxnSp>
        <p:cxnSp>
          <p:nvCxnSpPr>
            <p:cNvPr id="108" name="Straight Arrow Connector 107">
              <a:extLst>
                <a:ext uri="{FF2B5EF4-FFF2-40B4-BE49-F238E27FC236}">
                  <a16:creationId xmlns:a16="http://schemas.microsoft.com/office/drawing/2014/main" id="{B018B89E-6970-6140-BD4E-895D0B2A10D1}"/>
                </a:ext>
              </a:extLst>
            </p:cNvPr>
            <p:cNvCxnSpPr/>
            <p:nvPr/>
          </p:nvCxnSpPr>
          <p:spPr>
            <a:xfrm flipH="1">
              <a:off x="1887538" y="3587815"/>
              <a:ext cx="1965534" cy="0"/>
            </a:xfrm>
            <a:prstGeom prst="straightConnector1">
              <a:avLst/>
            </a:prstGeom>
            <a:ln w="50800">
              <a:solidFill>
                <a:srgbClr val="000090"/>
              </a:solidFill>
              <a:tailEnd type="triangle"/>
            </a:ln>
          </p:spPr>
          <p:style>
            <a:lnRef idx="2">
              <a:schemeClr val="accent1"/>
            </a:lnRef>
            <a:fillRef idx="0">
              <a:schemeClr val="accent1"/>
            </a:fillRef>
            <a:effectRef idx="1">
              <a:schemeClr val="accent1"/>
            </a:effectRef>
            <a:fontRef idx="minor">
              <a:schemeClr val="tx1"/>
            </a:fontRef>
          </p:style>
        </p:cxnSp>
        <p:sp>
          <p:nvSpPr>
            <p:cNvPr id="109" name="TextBox 108">
              <a:extLst>
                <a:ext uri="{FF2B5EF4-FFF2-40B4-BE49-F238E27FC236}">
                  <a16:creationId xmlns:a16="http://schemas.microsoft.com/office/drawing/2014/main" id="{CCC085CA-0724-3F42-97E0-A9C7C6EDFA46}"/>
                </a:ext>
              </a:extLst>
            </p:cNvPr>
            <p:cNvSpPr txBox="1"/>
            <p:nvPr/>
          </p:nvSpPr>
          <p:spPr>
            <a:xfrm>
              <a:off x="3902614" y="3204530"/>
              <a:ext cx="1521633" cy="307777"/>
            </a:xfrm>
            <a:prstGeom prst="rect">
              <a:avLst/>
            </a:prstGeom>
            <a:noFill/>
          </p:spPr>
          <p:txBody>
            <a:bodyPr wrap="none" rtlCol="0">
              <a:spAutoFit/>
            </a:bodyPr>
            <a:lstStyle/>
            <a:p>
              <a:r>
                <a:rPr lang="en-US" sz="1400" dirty="0"/>
                <a:t>            auth token</a:t>
              </a:r>
            </a:p>
          </p:txBody>
        </p:sp>
        <p:sp>
          <p:nvSpPr>
            <p:cNvPr id="162" name="TextBox 161">
              <a:extLst>
                <a:ext uri="{FF2B5EF4-FFF2-40B4-BE49-F238E27FC236}">
                  <a16:creationId xmlns:a16="http://schemas.microsoft.com/office/drawing/2014/main" id="{1C84D2A8-6B2D-BA4B-B892-447774E0A9D1}"/>
                </a:ext>
              </a:extLst>
            </p:cNvPr>
            <p:cNvSpPr txBox="1"/>
            <p:nvPr/>
          </p:nvSpPr>
          <p:spPr>
            <a:xfrm>
              <a:off x="1899298" y="3260751"/>
              <a:ext cx="1481044" cy="307777"/>
            </a:xfrm>
            <a:prstGeom prst="rect">
              <a:avLst/>
            </a:prstGeom>
            <a:noFill/>
          </p:spPr>
          <p:txBody>
            <a:bodyPr wrap="none" rtlCol="0">
              <a:spAutoFit/>
            </a:bodyPr>
            <a:lstStyle/>
            <a:p>
              <a:r>
                <a:rPr lang="en-US" sz="1400" dirty="0"/>
                <a:t>           auth token</a:t>
              </a:r>
            </a:p>
          </p:txBody>
        </p:sp>
      </p:grpSp>
      <p:cxnSp>
        <p:nvCxnSpPr>
          <p:cNvPr id="164" name="Straight Arrow Connector 163">
            <a:extLst>
              <a:ext uri="{FF2B5EF4-FFF2-40B4-BE49-F238E27FC236}">
                <a16:creationId xmlns:a16="http://schemas.microsoft.com/office/drawing/2014/main" id="{CB9C8B86-9FC8-3A43-BB15-BAA0F529CF91}"/>
              </a:ext>
            </a:extLst>
          </p:cNvPr>
          <p:cNvCxnSpPr/>
          <p:nvPr/>
        </p:nvCxnSpPr>
        <p:spPr>
          <a:xfrm>
            <a:off x="1887538" y="3037340"/>
            <a:ext cx="1965533" cy="0"/>
          </a:xfrm>
          <a:prstGeom prst="straightConnector1">
            <a:avLst/>
          </a:prstGeom>
          <a:ln w="50800">
            <a:solidFill>
              <a:srgbClr val="000090"/>
            </a:solidFill>
            <a:tailEnd type="triangle"/>
          </a:ln>
        </p:spPr>
        <p:style>
          <a:lnRef idx="2">
            <a:schemeClr val="accent1"/>
          </a:lnRef>
          <a:fillRef idx="0">
            <a:schemeClr val="accent1"/>
          </a:fillRef>
          <a:effectRef idx="1">
            <a:schemeClr val="accent1"/>
          </a:effectRef>
          <a:fontRef idx="minor">
            <a:schemeClr val="tx1"/>
          </a:fontRef>
        </p:style>
      </p:cxnSp>
      <p:cxnSp>
        <p:nvCxnSpPr>
          <p:cNvPr id="170" name="Straight Arrow Connector 169">
            <a:extLst>
              <a:ext uri="{FF2B5EF4-FFF2-40B4-BE49-F238E27FC236}">
                <a16:creationId xmlns:a16="http://schemas.microsoft.com/office/drawing/2014/main" id="{ECD22C9F-ABF8-AB4C-952E-2303E6F383E8}"/>
              </a:ext>
            </a:extLst>
          </p:cNvPr>
          <p:cNvCxnSpPr/>
          <p:nvPr/>
        </p:nvCxnSpPr>
        <p:spPr>
          <a:xfrm>
            <a:off x="4038600" y="3068672"/>
            <a:ext cx="1648333" cy="0"/>
          </a:xfrm>
          <a:prstGeom prst="straightConnector1">
            <a:avLst/>
          </a:prstGeom>
          <a:ln w="50800">
            <a:solidFill>
              <a:srgbClr val="000090"/>
            </a:solidFill>
            <a:tailEnd type="triangle"/>
          </a:ln>
        </p:spPr>
        <p:style>
          <a:lnRef idx="2">
            <a:schemeClr val="accent1"/>
          </a:lnRef>
          <a:fillRef idx="0">
            <a:schemeClr val="accent1"/>
          </a:fillRef>
          <a:effectRef idx="1">
            <a:schemeClr val="accent1"/>
          </a:effectRef>
          <a:fontRef idx="minor">
            <a:schemeClr val="tx1"/>
          </a:fontRef>
        </p:style>
      </p:cxnSp>
      <p:cxnSp>
        <p:nvCxnSpPr>
          <p:cNvPr id="171" name="Straight Arrow Connector 170">
            <a:extLst>
              <a:ext uri="{FF2B5EF4-FFF2-40B4-BE49-F238E27FC236}">
                <a16:creationId xmlns:a16="http://schemas.microsoft.com/office/drawing/2014/main" id="{DCC43E1C-2232-9645-981A-0A38A91FBF6A}"/>
              </a:ext>
            </a:extLst>
          </p:cNvPr>
          <p:cNvCxnSpPr>
            <a:cxnSpLocks/>
          </p:cNvCxnSpPr>
          <p:nvPr/>
        </p:nvCxnSpPr>
        <p:spPr>
          <a:xfrm>
            <a:off x="5919866" y="3134513"/>
            <a:ext cx="2985595" cy="0"/>
          </a:xfrm>
          <a:prstGeom prst="straightConnector1">
            <a:avLst/>
          </a:prstGeom>
          <a:ln w="50800">
            <a:solidFill>
              <a:srgbClr val="000090"/>
            </a:solidFill>
            <a:tailEnd type="triangle"/>
          </a:ln>
        </p:spPr>
        <p:style>
          <a:lnRef idx="2">
            <a:schemeClr val="accent1"/>
          </a:lnRef>
          <a:fillRef idx="0">
            <a:schemeClr val="accent1"/>
          </a:fillRef>
          <a:effectRef idx="1">
            <a:schemeClr val="accent1"/>
          </a:effectRef>
          <a:fontRef idx="minor">
            <a:schemeClr val="tx1"/>
          </a:fontRef>
        </p:style>
      </p:cxnSp>
      <p:grpSp>
        <p:nvGrpSpPr>
          <p:cNvPr id="175" name="Group 174">
            <a:extLst>
              <a:ext uri="{FF2B5EF4-FFF2-40B4-BE49-F238E27FC236}">
                <a16:creationId xmlns:a16="http://schemas.microsoft.com/office/drawing/2014/main" id="{292CD9E2-6543-D54A-9AD1-250C0050D1CE}"/>
              </a:ext>
            </a:extLst>
          </p:cNvPr>
          <p:cNvGrpSpPr/>
          <p:nvPr/>
        </p:nvGrpSpPr>
        <p:grpSpPr>
          <a:xfrm>
            <a:off x="7139101" y="2926333"/>
            <a:ext cx="305943" cy="369332"/>
            <a:chOff x="7031063" y="1728412"/>
            <a:chExt cx="305943" cy="369332"/>
          </a:xfrm>
        </p:grpSpPr>
        <p:sp>
          <p:nvSpPr>
            <p:cNvPr id="176" name="Oval 175">
              <a:extLst>
                <a:ext uri="{FF2B5EF4-FFF2-40B4-BE49-F238E27FC236}">
                  <a16:creationId xmlns:a16="http://schemas.microsoft.com/office/drawing/2014/main" id="{68A2B9F4-7A8B-4D4F-ACB9-F53FAEAFC3CC}"/>
                </a:ext>
              </a:extLst>
            </p:cNvPr>
            <p:cNvSpPr/>
            <p:nvPr/>
          </p:nvSpPr>
          <p:spPr>
            <a:xfrm>
              <a:off x="7039416" y="1803954"/>
              <a:ext cx="282799" cy="282799"/>
            </a:xfrm>
            <a:prstGeom prst="ellipse">
              <a:avLst/>
            </a:prstGeom>
            <a:solidFill>
              <a:schemeClr val="bg1"/>
            </a:solidFill>
            <a:ln w="25400">
              <a:solidFill>
                <a:srgbClr val="00009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7" name="TextBox 176">
              <a:extLst>
                <a:ext uri="{FF2B5EF4-FFF2-40B4-BE49-F238E27FC236}">
                  <a16:creationId xmlns:a16="http://schemas.microsoft.com/office/drawing/2014/main" id="{1C2573F8-9444-C24A-8D7C-A5693EE1A2C0}"/>
                </a:ext>
              </a:extLst>
            </p:cNvPr>
            <p:cNvSpPr txBox="1"/>
            <p:nvPr/>
          </p:nvSpPr>
          <p:spPr>
            <a:xfrm>
              <a:off x="7031063" y="1728412"/>
              <a:ext cx="305943" cy="369332"/>
            </a:xfrm>
            <a:prstGeom prst="rect">
              <a:avLst/>
            </a:prstGeom>
            <a:noFill/>
          </p:spPr>
          <p:txBody>
            <a:bodyPr wrap="none" rtlCol="0">
              <a:spAutoFit/>
            </a:bodyPr>
            <a:lstStyle/>
            <a:p>
              <a:r>
                <a:rPr lang="en-US" dirty="0"/>
                <a:t>a</a:t>
              </a:r>
            </a:p>
          </p:txBody>
        </p:sp>
      </p:grpSp>
      <p:sp>
        <p:nvSpPr>
          <p:cNvPr id="178" name="TextBox 177">
            <a:extLst>
              <a:ext uri="{FF2B5EF4-FFF2-40B4-BE49-F238E27FC236}">
                <a16:creationId xmlns:a16="http://schemas.microsoft.com/office/drawing/2014/main" id="{DB739DC4-56AF-644A-A5E4-0CF8694996B9}"/>
              </a:ext>
            </a:extLst>
          </p:cNvPr>
          <p:cNvSpPr txBox="1"/>
          <p:nvPr/>
        </p:nvSpPr>
        <p:spPr>
          <a:xfrm>
            <a:off x="2465463" y="2736842"/>
            <a:ext cx="640783" cy="307777"/>
          </a:xfrm>
          <a:prstGeom prst="rect">
            <a:avLst/>
          </a:prstGeom>
          <a:noFill/>
        </p:spPr>
        <p:txBody>
          <a:bodyPr wrap="none" rtlCol="0">
            <a:spAutoFit/>
          </a:bodyPr>
          <a:lstStyle/>
          <a:p>
            <a:r>
              <a:rPr lang="en-US" sz="1400" dirty="0"/>
              <a:t>attach</a:t>
            </a:r>
          </a:p>
        </p:txBody>
      </p:sp>
      <p:sp>
        <p:nvSpPr>
          <p:cNvPr id="179" name="TextBox 178">
            <a:extLst>
              <a:ext uri="{FF2B5EF4-FFF2-40B4-BE49-F238E27FC236}">
                <a16:creationId xmlns:a16="http://schemas.microsoft.com/office/drawing/2014/main" id="{97914EBF-11C0-4A46-BB6A-071A6299EB85}"/>
              </a:ext>
            </a:extLst>
          </p:cNvPr>
          <p:cNvSpPr txBox="1"/>
          <p:nvPr/>
        </p:nvSpPr>
        <p:spPr>
          <a:xfrm>
            <a:off x="4562472" y="2753114"/>
            <a:ext cx="640783" cy="307777"/>
          </a:xfrm>
          <a:prstGeom prst="rect">
            <a:avLst/>
          </a:prstGeom>
          <a:noFill/>
        </p:spPr>
        <p:txBody>
          <a:bodyPr wrap="none" rtlCol="0">
            <a:spAutoFit/>
          </a:bodyPr>
          <a:lstStyle/>
          <a:p>
            <a:r>
              <a:rPr lang="en-US" sz="1400" dirty="0"/>
              <a:t>attach</a:t>
            </a:r>
          </a:p>
        </p:txBody>
      </p:sp>
      <p:sp>
        <p:nvSpPr>
          <p:cNvPr id="180" name="TextBox 179">
            <a:extLst>
              <a:ext uri="{FF2B5EF4-FFF2-40B4-BE49-F238E27FC236}">
                <a16:creationId xmlns:a16="http://schemas.microsoft.com/office/drawing/2014/main" id="{9356AC14-5E8C-AF4C-9451-2167E8BC45FA}"/>
              </a:ext>
            </a:extLst>
          </p:cNvPr>
          <p:cNvSpPr txBox="1"/>
          <p:nvPr/>
        </p:nvSpPr>
        <p:spPr>
          <a:xfrm>
            <a:off x="6241127" y="2738790"/>
            <a:ext cx="2103110" cy="307777"/>
          </a:xfrm>
          <a:prstGeom prst="rect">
            <a:avLst/>
          </a:prstGeom>
          <a:noFill/>
        </p:spPr>
        <p:txBody>
          <a:bodyPr wrap="none" rtlCol="0">
            <a:spAutoFit/>
          </a:bodyPr>
          <a:lstStyle/>
          <a:p>
            <a:r>
              <a:rPr lang="en-US" sz="1400" dirty="0"/>
              <a:t>AUTH_REQ (IMSI, VN info)</a:t>
            </a:r>
          </a:p>
        </p:txBody>
      </p:sp>
      <p:cxnSp>
        <p:nvCxnSpPr>
          <p:cNvPr id="181" name="Straight Connector 180">
            <a:extLst>
              <a:ext uri="{FF2B5EF4-FFF2-40B4-BE49-F238E27FC236}">
                <a16:creationId xmlns:a16="http://schemas.microsoft.com/office/drawing/2014/main" id="{E5E40081-96E6-1745-AAC4-5F3148A259E9}"/>
              </a:ext>
            </a:extLst>
          </p:cNvPr>
          <p:cNvCxnSpPr>
            <a:cxnSpLocks/>
          </p:cNvCxnSpPr>
          <p:nvPr/>
        </p:nvCxnSpPr>
        <p:spPr>
          <a:xfrm flipH="1">
            <a:off x="1775791" y="2738790"/>
            <a:ext cx="5731" cy="2548827"/>
          </a:xfrm>
          <a:prstGeom prst="line">
            <a:avLst/>
          </a:prstGeom>
          <a:ln>
            <a:solidFill>
              <a:schemeClr val="tx1">
                <a:lumMod val="50000"/>
                <a:lumOff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82" name="Straight Connector 181">
            <a:extLst>
              <a:ext uri="{FF2B5EF4-FFF2-40B4-BE49-F238E27FC236}">
                <a16:creationId xmlns:a16="http://schemas.microsoft.com/office/drawing/2014/main" id="{159ABA0F-2A03-564A-948B-667D9F4325D9}"/>
              </a:ext>
            </a:extLst>
          </p:cNvPr>
          <p:cNvCxnSpPr>
            <a:cxnSpLocks/>
          </p:cNvCxnSpPr>
          <p:nvPr/>
        </p:nvCxnSpPr>
        <p:spPr>
          <a:xfrm>
            <a:off x="3955634" y="2753114"/>
            <a:ext cx="0" cy="2521251"/>
          </a:xfrm>
          <a:prstGeom prst="line">
            <a:avLst/>
          </a:prstGeom>
          <a:ln>
            <a:solidFill>
              <a:schemeClr val="tx1">
                <a:lumMod val="50000"/>
                <a:lumOff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83" name="Straight Connector 182">
            <a:extLst>
              <a:ext uri="{FF2B5EF4-FFF2-40B4-BE49-F238E27FC236}">
                <a16:creationId xmlns:a16="http://schemas.microsoft.com/office/drawing/2014/main" id="{637F8F2F-4E0C-C547-BE87-B002E37FA64B}"/>
              </a:ext>
            </a:extLst>
          </p:cNvPr>
          <p:cNvCxnSpPr>
            <a:cxnSpLocks/>
          </p:cNvCxnSpPr>
          <p:nvPr/>
        </p:nvCxnSpPr>
        <p:spPr>
          <a:xfrm>
            <a:off x="5797483" y="2767438"/>
            <a:ext cx="0" cy="1004462"/>
          </a:xfrm>
          <a:prstGeom prst="line">
            <a:avLst/>
          </a:prstGeom>
          <a:ln>
            <a:solidFill>
              <a:schemeClr val="tx1">
                <a:lumMod val="50000"/>
                <a:lumOff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84" name="Straight Connector 183">
            <a:extLst>
              <a:ext uri="{FF2B5EF4-FFF2-40B4-BE49-F238E27FC236}">
                <a16:creationId xmlns:a16="http://schemas.microsoft.com/office/drawing/2014/main" id="{1C7E0182-D7F0-D647-B822-8CEC05A37885}"/>
              </a:ext>
            </a:extLst>
          </p:cNvPr>
          <p:cNvCxnSpPr>
            <a:cxnSpLocks/>
            <a:endCxn id="106" idx="3"/>
          </p:cNvCxnSpPr>
          <p:nvPr/>
        </p:nvCxnSpPr>
        <p:spPr>
          <a:xfrm>
            <a:off x="8989635" y="2781762"/>
            <a:ext cx="13118" cy="926351"/>
          </a:xfrm>
          <a:prstGeom prst="line">
            <a:avLst/>
          </a:prstGeom>
          <a:ln>
            <a:solidFill>
              <a:schemeClr val="tx1">
                <a:lumMod val="50000"/>
                <a:lumOff val="50000"/>
              </a:schemeClr>
            </a:solidFill>
            <a:prstDash val="dash"/>
          </a:ln>
        </p:spPr>
        <p:style>
          <a:lnRef idx="2">
            <a:schemeClr val="accent1"/>
          </a:lnRef>
          <a:fillRef idx="0">
            <a:schemeClr val="accent1"/>
          </a:fillRef>
          <a:effectRef idx="1">
            <a:schemeClr val="accent1"/>
          </a:effectRef>
          <a:fontRef idx="minor">
            <a:schemeClr val="tx1"/>
          </a:fontRef>
        </p:style>
      </p:cxnSp>
      <p:grpSp>
        <p:nvGrpSpPr>
          <p:cNvPr id="185" name="Group 184">
            <a:extLst>
              <a:ext uri="{FF2B5EF4-FFF2-40B4-BE49-F238E27FC236}">
                <a16:creationId xmlns:a16="http://schemas.microsoft.com/office/drawing/2014/main" id="{DEA18A43-1054-A443-88F8-FB39173ED372}"/>
              </a:ext>
            </a:extLst>
          </p:cNvPr>
          <p:cNvGrpSpPr/>
          <p:nvPr/>
        </p:nvGrpSpPr>
        <p:grpSpPr>
          <a:xfrm>
            <a:off x="783189" y="1394177"/>
            <a:ext cx="9713306" cy="1468172"/>
            <a:chOff x="783189" y="1473689"/>
            <a:chExt cx="9713306" cy="1468172"/>
          </a:xfrm>
        </p:grpSpPr>
        <p:sp>
          <p:nvSpPr>
            <p:cNvPr id="186" name="Hexagon 185">
              <a:extLst>
                <a:ext uri="{FF2B5EF4-FFF2-40B4-BE49-F238E27FC236}">
                  <a16:creationId xmlns:a16="http://schemas.microsoft.com/office/drawing/2014/main" id="{8DBEAEF7-4C5C-D447-AB1D-11A093287EEF}"/>
                </a:ext>
              </a:extLst>
            </p:cNvPr>
            <p:cNvSpPr/>
            <p:nvPr/>
          </p:nvSpPr>
          <p:spPr>
            <a:xfrm>
              <a:off x="3331269" y="1537253"/>
              <a:ext cx="1442882" cy="1232452"/>
            </a:xfrm>
            <a:prstGeom prst="hexagon">
              <a:avLst/>
            </a:prstGeom>
            <a:solidFill>
              <a:srgbClr val="9AE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7" name="TextBox 186">
              <a:extLst>
                <a:ext uri="{FF2B5EF4-FFF2-40B4-BE49-F238E27FC236}">
                  <a16:creationId xmlns:a16="http://schemas.microsoft.com/office/drawing/2014/main" id="{9E371663-95EB-E647-8EE8-05BADA1FF1AB}"/>
                </a:ext>
              </a:extLst>
            </p:cNvPr>
            <p:cNvSpPr txBox="1"/>
            <p:nvPr/>
          </p:nvSpPr>
          <p:spPr>
            <a:xfrm>
              <a:off x="3304533" y="2516742"/>
              <a:ext cx="1574150" cy="294248"/>
            </a:xfrm>
            <a:prstGeom prst="rect">
              <a:avLst/>
            </a:prstGeom>
            <a:noFill/>
          </p:spPr>
          <p:txBody>
            <a:bodyPr wrap="none" rtlCol="0">
              <a:spAutoFit/>
            </a:bodyPr>
            <a:lstStyle/>
            <a:p>
              <a:pPr algn="r">
                <a:lnSpc>
                  <a:spcPct val="80000"/>
                </a:lnSpc>
              </a:pPr>
              <a:r>
                <a:rPr lang="en-US" sz="1600" dirty="0">
                  <a:solidFill>
                    <a:prstClr val="black"/>
                  </a:solidFill>
                  <a:latin typeface="Calibri"/>
                </a:rPr>
                <a:t>Base station (BS)</a:t>
              </a:r>
              <a:endParaRPr lang="en-US" sz="1200" b="1" dirty="0">
                <a:solidFill>
                  <a:prstClr val="black"/>
                </a:solidFill>
                <a:latin typeface="Calibri"/>
              </a:endParaRPr>
            </a:p>
          </p:txBody>
        </p:sp>
        <p:sp>
          <p:nvSpPr>
            <p:cNvPr id="188" name="Right Arrow 187">
              <a:extLst>
                <a:ext uri="{FF2B5EF4-FFF2-40B4-BE49-F238E27FC236}">
                  <a16:creationId xmlns:a16="http://schemas.microsoft.com/office/drawing/2014/main" id="{61D23690-4BBA-4F4D-A564-6275AA4F6AD9}"/>
                </a:ext>
              </a:extLst>
            </p:cNvPr>
            <p:cNvSpPr/>
            <p:nvPr/>
          </p:nvSpPr>
          <p:spPr>
            <a:xfrm>
              <a:off x="1686888" y="2059936"/>
              <a:ext cx="1215337" cy="342800"/>
            </a:xfrm>
            <a:prstGeom prst="rightArrow">
              <a:avLst/>
            </a:prstGeom>
            <a:gradFill flip="none" rotWithShape="1">
              <a:gsLst>
                <a:gs pos="0">
                  <a:schemeClr val="bg1"/>
                </a:gs>
                <a:gs pos="100000">
                  <a:srgbClr val="0000A8"/>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9" name="Line 55">
              <a:extLst>
                <a:ext uri="{FF2B5EF4-FFF2-40B4-BE49-F238E27FC236}">
                  <a16:creationId xmlns:a16="http://schemas.microsoft.com/office/drawing/2014/main" id="{87A7F167-4622-7346-BC7E-AA2F66EACFF8}"/>
                </a:ext>
              </a:extLst>
            </p:cNvPr>
            <p:cNvSpPr>
              <a:spLocks noChangeShapeType="1"/>
            </p:cNvSpPr>
            <p:nvPr/>
          </p:nvSpPr>
          <p:spPr bwMode="auto">
            <a:xfrm>
              <a:off x="5635004" y="2209458"/>
              <a:ext cx="3151187"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97" name="Freeform 27">
              <a:extLst>
                <a:ext uri="{FF2B5EF4-FFF2-40B4-BE49-F238E27FC236}">
                  <a16:creationId xmlns:a16="http://schemas.microsoft.com/office/drawing/2014/main" id="{530C61E8-43F2-4245-8C62-B7671CEAA3DA}"/>
                </a:ext>
              </a:extLst>
            </p:cNvPr>
            <p:cNvSpPr>
              <a:spLocks/>
            </p:cNvSpPr>
            <p:nvPr/>
          </p:nvSpPr>
          <p:spPr bwMode="auto">
            <a:xfrm>
              <a:off x="4837045" y="1600323"/>
              <a:ext cx="2178110" cy="1341538"/>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9AE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98" name="Text Box 28">
              <a:extLst>
                <a:ext uri="{FF2B5EF4-FFF2-40B4-BE49-F238E27FC236}">
                  <a16:creationId xmlns:a16="http://schemas.microsoft.com/office/drawing/2014/main" id="{4CDF48DD-E16E-014F-97B7-B71AD6B703D5}"/>
                </a:ext>
              </a:extLst>
            </p:cNvPr>
            <p:cNvSpPr txBox="1">
              <a:spLocks noChangeArrowheads="1"/>
            </p:cNvSpPr>
            <p:nvPr/>
          </p:nvSpPr>
          <p:spPr bwMode="auto">
            <a:xfrm>
              <a:off x="5408232" y="2408616"/>
              <a:ext cx="1495987" cy="33840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mn-lt"/>
                  <a:cs typeface="Arial" charset="0"/>
                </a:rPr>
                <a:t>Visited network</a:t>
              </a:r>
            </a:p>
          </p:txBody>
        </p:sp>
        <p:sp>
          <p:nvSpPr>
            <p:cNvPr id="199" name="Text Box 60">
              <a:extLst>
                <a:ext uri="{FF2B5EF4-FFF2-40B4-BE49-F238E27FC236}">
                  <a16:creationId xmlns:a16="http://schemas.microsoft.com/office/drawing/2014/main" id="{59CBDBDD-1809-3B40-9963-FE1FB6EBEA36}"/>
                </a:ext>
              </a:extLst>
            </p:cNvPr>
            <p:cNvSpPr txBox="1">
              <a:spLocks noChangeArrowheads="1"/>
            </p:cNvSpPr>
            <p:nvPr/>
          </p:nvSpPr>
          <p:spPr bwMode="auto">
            <a:xfrm>
              <a:off x="783189" y="1752986"/>
              <a:ext cx="1620837"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1" hangingPunct="1"/>
              <a:r>
                <a:rPr lang="en-US" dirty="0">
                  <a:solidFill>
                    <a:srgbClr val="C00000"/>
                  </a:solidFill>
                  <a:latin typeface="Calibri" panose="020F0502020204030204" pitchFamily="34" charset="0"/>
                  <a:cs typeface="Calibri" panose="020F0502020204030204" pitchFamily="34" charset="0"/>
                </a:rPr>
                <a:t>mobile</a:t>
              </a:r>
              <a:endParaRPr lang="en-US" sz="1600" dirty="0">
                <a:solidFill>
                  <a:srgbClr val="C00000"/>
                </a:solidFill>
                <a:latin typeface="Calibri" panose="020F0502020204030204" pitchFamily="34" charset="0"/>
                <a:cs typeface="Calibri" panose="020F0502020204030204" pitchFamily="34" charset="0"/>
              </a:endParaRPr>
            </a:p>
          </p:txBody>
        </p:sp>
        <p:grpSp>
          <p:nvGrpSpPr>
            <p:cNvPr id="200" name="Group 652">
              <a:extLst>
                <a:ext uri="{FF2B5EF4-FFF2-40B4-BE49-F238E27FC236}">
                  <a16:creationId xmlns:a16="http://schemas.microsoft.com/office/drawing/2014/main" id="{AE383968-5D9D-FA4B-9E7F-A298226635B0}"/>
                </a:ext>
              </a:extLst>
            </p:cNvPr>
            <p:cNvGrpSpPr>
              <a:grpSpLocks/>
            </p:cNvGrpSpPr>
            <p:nvPr/>
          </p:nvGrpSpPr>
          <p:grpSpPr bwMode="auto">
            <a:xfrm>
              <a:off x="1272209" y="1537253"/>
              <a:ext cx="1060718" cy="1101004"/>
              <a:chOff x="2751" y="1851"/>
              <a:chExt cx="462" cy="478"/>
            </a:xfrm>
          </p:grpSpPr>
          <p:pic>
            <p:nvPicPr>
              <p:cNvPr id="270" name="Picture 653" descr="iphone_stylized_small">
                <a:extLst>
                  <a:ext uri="{FF2B5EF4-FFF2-40B4-BE49-F238E27FC236}">
                    <a16:creationId xmlns:a16="http://schemas.microsoft.com/office/drawing/2014/main" id="{8F840BAA-30FF-8B4C-8323-06B9ED11493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1" name="Picture 654" descr="antenna_radiation_stylized">
                <a:extLst>
                  <a:ext uri="{FF2B5EF4-FFF2-40B4-BE49-F238E27FC236}">
                    <a16:creationId xmlns:a16="http://schemas.microsoft.com/office/drawing/2014/main" id="{84AEF364-B907-7540-965A-0AA860BB2D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01" name="TextBox 200">
              <a:extLst>
                <a:ext uri="{FF2B5EF4-FFF2-40B4-BE49-F238E27FC236}">
                  <a16:creationId xmlns:a16="http://schemas.microsoft.com/office/drawing/2014/main" id="{3E2BA513-17BF-524E-AD52-CF0E3A3D4E23}"/>
                </a:ext>
              </a:extLst>
            </p:cNvPr>
            <p:cNvSpPr txBox="1"/>
            <p:nvPr/>
          </p:nvSpPr>
          <p:spPr>
            <a:xfrm>
              <a:off x="5654431" y="1615296"/>
              <a:ext cx="1806542" cy="722057"/>
            </a:xfrm>
            <a:prstGeom prst="rect">
              <a:avLst/>
            </a:prstGeom>
            <a:noFill/>
          </p:spPr>
          <p:txBody>
            <a:bodyPr wrap="square" rtlCol="0">
              <a:spAutoFit/>
            </a:bodyPr>
            <a:lstStyle/>
            <a:p>
              <a:pPr>
                <a:lnSpc>
                  <a:spcPct val="85000"/>
                </a:lnSpc>
              </a:pPr>
              <a:r>
                <a:rPr lang="en-US" sz="1600" dirty="0">
                  <a:solidFill>
                    <a:prstClr val="black"/>
                  </a:solidFill>
                  <a:latin typeface="Calibri"/>
                </a:rPr>
                <a:t>Mobility Management Entity (</a:t>
              </a:r>
              <a:r>
                <a:rPr lang="en-US" sz="1600" b="1" dirty="0">
                  <a:solidFill>
                    <a:prstClr val="black"/>
                  </a:solidFill>
                  <a:latin typeface="Calibri"/>
                </a:rPr>
                <a:t>MME</a:t>
              </a:r>
              <a:r>
                <a:rPr lang="en-US" sz="1600" dirty="0">
                  <a:solidFill>
                    <a:prstClr val="black"/>
                  </a:solidFill>
                  <a:latin typeface="Calibri"/>
                </a:rPr>
                <a:t>)</a:t>
              </a:r>
            </a:p>
          </p:txBody>
        </p:sp>
        <p:pic>
          <p:nvPicPr>
            <p:cNvPr id="202" name="Picture 201" descr="A screen shot of a computer&#10;&#10;Description automatically generated">
              <a:extLst>
                <a:ext uri="{FF2B5EF4-FFF2-40B4-BE49-F238E27FC236}">
                  <a16:creationId xmlns:a16="http://schemas.microsoft.com/office/drawing/2014/main" id="{4F9EE169-4ADE-284D-8AAD-D6D4B0091419}"/>
                </a:ext>
              </a:extLst>
            </p:cNvPr>
            <p:cNvPicPr>
              <a:picLocks noChangeAspect="1"/>
            </p:cNvPicPr>
            <p:nvPr/>
          </p:nvPicPr>
          <p:blipFill>
            <a:blip r:embed="rId5"/>
            <a:stretch>
              <a:fillRect/>
            </a:stretch>
          </p:blipFill>
          <p:spPr>
            <a:xfrm>
              <a:off x="5274364" y="1489054"/>
              <a:ext cx="476091" cy="888056"/>
            </a:xfrm>
            <a:prstGeom prst="rect">
              <a:avLst/>
            </a:prstGeom>
          </p:spPr>
        </p:pic>
        <p:sp>
          <p:nvSpPr>
            <p:cNvPr id="203" name="Freeform 27">
              <a:extLst>
                <a:ext uri="{FF2B5EF4-FFF2-40B4-BE49-F238E27FC236}">
                  <a16:creationId xmlns:a16="http://schemas.microsoft.com/office/drawing/2014/main" id="{397B704F-88E8-D44F-80DA-8F2FF10FAE50}"/>
                </a:ext>
              </a:extLst>
            </p:cNvPr>
            <p:cNvSpPr>
              <a:spLocks/>
            </p:cNvSpPr>
            <p:nvPr/>
          </p:nvSpPr>
          <p:spPr bwMode="auto">
            <a:xfrm flipH="1">
              <a:off x="8090453" y="1560567"/>
              <a:ext cx="2178110" cy="1341538"/>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9AE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204" name="Text Box 28">
              <a:extLst>
                <a:ext uri="{FF2B5EF4-FFF2-40B4-BE49-F238E27FC236}">
                  <a16:creationId xmlns:a16="http://schemas.microsoft.com/office/drawing/2014/main" id="{D934DB8C-A1B4-6B4B-AB36-0B66A82C166B}"/>
                </a:ext>
              </a:extLst>
            </p:cNvPr>
            <p:cNvSpPr txBox="1">
              <a:spLocks noChangeArrowheads="1"/>
            </p:cNvSpPr>
            <p:nvPr/>
          </p:nvSpPr>
          <p:spPr bwMode="auto">
            <a:xfrm>
              <a:off x="8276936" y="2375031"/>
              <a:ext cx="1431995"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mn-lt"/>
                  <a:cs typeface="Arial" charset="0"/>
                </a:rPr>
                <a:t>Home network</a:t>
              </a:r>
            </a:p>
          </p:txBody>
        </p:sp>
        <p:sp>
          <p:nvSpPr>
            <p:cNvPr id="205" name="TextBox 204">
              <a:extLst>
                <a:ext uri="{FF2B5EF4-FFF2-40B4-BE49-F238E27FC236}">
                  <a16:creationId xmlns:a16="http://schemas.microsoft.com/office/drawing/2014/main" id="{AEBF84AF-150D-3240-9154-90511C4E3243}"/>
                </a:ext>
              </a:extLst>
            </p:cNvPr>
            <p:cNvSpPr txBox="1"/>
            <p:nvPr/>
          </p:nvSpPr>
          <p:spPr>
            <a:xfrm>
              <a:off x="8814217" y="1473689"/>
              <a:ext cx="1682278" cy="512769"/>
            </a:xfrm>
            <a:prstGeom prst="rect">
              <a:avLst/>
            </a:prstGeom>
            <a:noFill/>
          </p:spPr>
          <p:txBody>
            <a:bodyPr wrap="square" rtlCol="0">
              <a:spAutoFit/>
            </a:bodyPr>
            <a:lstStyle/>
            <a:p>
              <a:pPr>
                <a:lnSpc>
                  <a:spcPct val="85000"/>
                </a:lnSpc>
              </a:pPr>
              <a:r>
                <a:rPr lang="en-US" sz="1600" dirty="0">
                  <a:solidFill>
                    <a:prstClr val="black"/>
                  </a:solidFill>
                  <a:latin typeface="Calibri"/>
                </a:rPr>
                <a:t>Home Subscriber Service (</a:t>
              </a:r>
              <a:r>
                <a:rPr lang="en-US" sz="1600" b="1" dirty="0">
                  <a:solidFill>
                    <a:prstClr val="black"/>
                  </a:solidFill>
                  <a:latin typeface="Calibri"/>
                </a:rPr>
                <a:t>HSS</a:t>
              </a:r>
              <a:r>
                <a:rPr lang="en-US" sz="1600" dirty="0">
                  <a:solidFill>
                    <a:prstClr val="black"/>
                  </a:solidFill>
                  <a:latin typeface="Calibri"/>
                </a:rPr>
                <a:t>)</a:t>
              </a:r>
            </a:p>
          </p:txBody>
        </p:sp>
        <p:pic>
          <p:nvPicPr>
            <p:cNvPr id="206" name="Picture 205" descr="A screen shot of a computer&#10;&#10;Description automatically generated">
              <a:extLst>
                <a:ext uri="{FF2B5EF4-FFF2-40B4-BE49-F238E27FC236}">
                  <a16:creationId xmlns:a16="http://schemas.microsoft.com/office/drawing/2014/main" id="{2CE0713A-DCCE-B641-8EC4-1069A32B1F59}"/>
                </a:ext>
              </a:extLst>
            </p:cNvPr>
            <p:cNvPicPr>
              <a:picLocks noChangeAspect="1"/>
            </p:cNvPicPr>
            <p:nvPr/>
          </p:nvPicPr>
          <p:blipFill>
            <a:blip r:embed="rId5"/>
            <a:stretch>
              <a:fillRect/>
            </a:stretch>
          </p:blipFill>
          <p:spPr>
            <a:xfrm>
              <a:off x="8461512" y="1508932"/>
              <a:ext cx="476091" cy="888056"/>
            </a:xfrm>
            <a:prstGeom prst="rect">
              <a:avLst/>
            </a:prstGeom>
          </p:spPr>
        </p:pic>
        <p:sp>
          <p:nvSpPr>
            <p:cNvPr id="207" name="Freeform 206">
              <a:extLst>
                <a:ext uri="{FF2B5EF4-FFF2-40B4-BE49-F238E27FC236}">
                  <a16:creationId xmlns:a16="http://schemas.microsoft.com/office/drawing/2014/main" id="{97B1D7E8-FF46-064D-97E7-4A19D7613CDE}"/>
                </a:ext>
              </a:extLst>
            </p:cNvPr>
            <p:cNvSpPr/>
            <p:nvPr/>
          </p:nvSpPr>
          <p:spPr>
            <a:xfrm>
              <a:off x="7103166" y="1915378"/>
              <a:ext cx="910996" cy="582658"/>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82604 w 1558990"/>
                <a:gd name="connsiteY0" fmla="*/ 534641 h 1810599"/>
                <a:gd name="connsiteX1" fmla="*/ 22252 w 1558990"/>
                <a:gd name="connsiteY1" fmla="*/ 940200 h 1810599"/>
                <a:gd name="connsiteX2" fmla="*/ 167457 w 1558990"/>
                <a:gd name="connsiteY2" fmla="*/ 1672556 h 1810599"/>
                <a:gd name="connsiteX3" fmla="*/ 1208772 w 1558990"/>
                <a:gd name="connsiteY3" fmla="*/ 1775650 h 1810599"/>
                <a:gd name="connsiteX4" fmla="*/ 1543003 w 1558990"/>
                <a:gd name="connsiteY4" fmla="*/ 1257671 h 1810599"/>
                <a:gd name="connsiteX5" fmla="*/ 1490762 w 1558990"/>
                <a:gd name="connsiteY5" fmla="*/ 672856 h 1810599"/>
                <a:gd name="connsiteX6" fmla="*/ 1359176 w 1558990"/>
                <a:gd name="connsiteY6" fmla="*/ 154877 h 1810599"/>
                <a:gd name="connsiteX7" fmla="*/ 861336 w 1558990"/>
                <a:gd name="connsiteY7" fmla="*/ 21205 h 1810599"/>
                <a:gd name="connsiteX8" fmla="*/ 382604 w 1558990"/>
                <a:gd name="connsiteY8" fmla="*/ 534641 h 1810599"/>
                <a:gd name="connsiteX0" fmla="*/ 393458 w 1593840"/>
                <a:gd name="connsiteY0" fmla="*/ 534641 h 1793264"/>
                <a:gd name="connsiteX1" fmla="*/ 33106 w 1593840"/>
                <a:gd name="connsiteY1" fmla="*/ 940200 h 1793264"/>
                <a:gd name="connsiteX2" fmla="*/ 178311 w 1593840"/>
                <a:gd name="connsiteY2" fmla="*/ 1672556 h 1793264"/>
                <a:gd name="connsiteX3" fmla="*/ 1464139 w 1593840"/>
                <a:gd name="connsiteY3" fmla="*/ 1752440 h 1793264"/>
                <a:gd name="connsiteX4" fmla="*/ 1553857 w 1593840"/>
                <a:gd name="connsiteY4" fmla="*/ 1257671 h 1793264"/>
                <a:gd name="connsiteX5" fmla="*/ 1501616 w 1593840"/>
                <a:gd name="connsiteY5" fmla="*/ 672856 h 1793264"/>
                <a:gd name="connsiteX6" fmla="*/ 1370030 w 1593840"/>
                <a:gd name="connsiteY6" fmla="*/ 154877 h 1793264"/>
                <a:gd name="connsiteX7" fmla="*/ 872190 w 1593840"/>
                <a:gd name="connsiteY7" fmla="*/ 21205 h 1793264"/>
                <a:gd name="connsiteX8" fmla="*/ 393458 w 1593840"/>
                <a:gd name="connsiteY8" fmla="*/ 534641 h 1793264"/>
                <a:gd name="connsiteX0" fmla="*/ 393458 w 1566550"/>
                <a:gd name="connsiteY0" fmla="*/ 534641 h 1840341"/>
                <a:gd name="connsiteX1" fmla="*/ 33106 w 1566550"/>
                <a:gd name="connsiteY1" fmla="*/ 940200 h 1840341"/>
                <a:gd name="connsiteX2" fmla="*/ 178311 w 1566550"/>
                <a:gd name="connsiteY2" fmla="*/ 1672556 h 1840341"/>
                <a:gd name="connsiteX3" fmla="*/ 1464139 w 1566550"/>
                <a:gd name="connsiteY3" fmla="*/ 1752440 h 1840341"/>
                <a:gd name="connsiteX4" fmla="*/ 1553857 w 1566550"/>
                <a:gd name="connsiteY4" fmla="*/ 1257671 h 1840341"/>
                <a:gd name="connsiteX5" fmla="*/ 1501616 w 1566550"/>
                <a:gd name="connsiteY5" fmla="*/ 672856 h 1840341"/>
                <a:gd name="connsiteX6" fmla="*/ 1370030 w 1566550"/>
                <a:gd name="connsiteY6" fmla="*/ 154877 h 1840341"/>
                <a:gd name="connsiteX7" fmla="*/ 872190 w 1566550"/>
                <a:gd name="connsiteY7" fmla="*/ 21205 h 1840341"/>
                <a:gd name="connsiteX8" fmla="*/ 393458 w 1566550"/>
                <a:gd name="connsiteY8" fmla="*/ 534641 h 1840341"/>
                <a:gd name="connsiteX0" fmla="*/ 393458 w 1555557"/>
                <a:gd name="connsiteY0" fmla="*/ 534641 h 1787187"/>
                <a:gd name="connsiteX1" fmla="*/ 33106 w 1555557"/>
                <a:gd name="connsiteY1" fmla="*/ 940200 h 1787187"/>
                <a:gd name="connsiteX2" fmla="*/ 178311 w 1555557"/>
                <a:gd name="connsiteY2" fmla="*/ 1672556 h 1787187"/>
                <a:gd name="connsiteX3" fmla="*/ 1464139 w 1555557"/>
                <a:gd name="connsiteY3" fmla="*/ 1752440 h 1787187"/>
                <a:gd name="connsiteX4" fmla="*/ 1553857 w 1555557"/>
                <a:gd name="connsiteY4" fmla="*/ 1257671 h 1787187"/>
                <a:gd name="connsiteX5" fmla="*/ 1501616 w 1555557"/>
                <a:gd name="connsiteY5" fmla="*/ 672856 h 1787187"/>
                <a:gd name="connsiteX6" fmla="*/ 1370030 w 1555557"/>
                <a:gd name="connsiteY6" fmla="*/ 154877 h 1787187"/>
                <a:gd name="connsiteX7" fmla="*/ 872190 w 1555557"/>
                <a:gd name="connsiteY7" fmla="*/ 21205 h 1787187"/>
                <a:gd name="connsiteX8" fmla="*/ 393458 w 1555557"/>
                <a:gd name="connsiteY8" fmla="*/ 534641 h 1787187"/>
                <a:gd name="connsiteX0" fmla="*/ 401126 w 1664928"/>
                <a:gd name="connsiteY0" fmla="*/ 534641 h 1783934"/>
                <a:gd name="connsiteX1" fmla="*/ 40774 w 1664928"/>
                <a:gd name="connsiteY1" fmla="*/ 940200 h 1783934"/>
                <a:gd name="connsiteX2" fmla="*/ 185979 w 1664928"/>
                <a:gd name="connsiteY2" fmla="*/ 1672556 h 1783934"/>
                <a:gd name="connsiteX3" fmla="*/ 1618513 w 1664928"/>
                <a:gd name="connsiteY3" fmla="*/ 1747798 h 1783934"/>
                <a:gd name="connsiteX4" fmla="*/ 1561525 w 1664928"/>
                <a:gd name="connsiteY4" fmla="*/ 1257671 h 1783934"/>
                <a:gd name="connsiteX5" fmla="*/ 1509284 w 1664928"/>
                <a:gd name="connsiteY5" fmla="*/ 672856 h 1783934"/>
                <a:gd name="connsiteX6" fmla="*/ 1377698 w 1664928"/>
                <a:gd name="connsiteY6" fmla="*/ 154877 h 1783934"/>
                <a:gd name="connsiteX7" fmla="*/ 879858 w 1664928"/>
                <a:gd name="connsiteY7" fmla="*/ 21205 h 1783934"/>
                <a:gd name="connsiteX8" fmla="*/ 401126 w 1664928"/>
                <a:gd name="connsiteY8" fmla="*/ 534641 h 1783934"/>
                <a:gd name="connsiteX0" fmla="*/ 408119 w 1718774"/>
                <a:gd name="connsiteY0" fmla="*/ 534641 h 1826522"/>
                <a:gd name="connsiteX1" fmla="*/ 47767 w 1718774"/>
                <a:gd name="connsiteY1" fmla="*/ 940200 h 1826522"/>
                <a:gd name="connsiteX2" fmla="*/ 179001 w 1718774"/>
                <a:gd name="connsiteY2" fmla="*/ 1742186 h 1826522"/>
                <a:gd name="connsiteX3" fmla="*/ 1625506 w 1718774"/>
                <a:gd name="connsiteY3" fmla="*/ 1747798 h 1826522"/>
                <a:gd name="connsiteX4" fmla="*/ 1568518 w 1718774"/>
                <a:gd name="connsiteY4" fmla="*/ 1257671 h 1826522"/>
                <a:gd name="connsiteX5" fmla="*/ 1516277 w 1718774"/>
                <a:gd name="connsiteY5" fmla="*/ 672856 h 1826522"/>
                <a:gd name="connsiteX6" fmla="*/ 1384691 w 1718774"/>
                <a:gd name="connsiteY6" fmla="*/ 154877 h 1826522"/>
                <a:gd name="connsiteX7" fmla="*/ 886851 w 1718774"/>
                <a:gd name="connsiteY7" fmla="*/ 21205 h 1826522"/>
                <a:gd name="connsiteX8" fmla="*/ 408119 w 1718774"/>
                <a:gd name="connsiteY8" fmla="*/ 534641 h 1826522"/>
                <a:gd name="connsiteX0" fmla="*/ 477759 w 1796623"/>
                <a:gd name="connsiteY0" fmla="*/ 534641 h 1818043"/>
                <a:gd name="connsiteX1" fmla="*/ 117407 w 1796623"/>
                <a:gd name="connsiteY1" fmla="*/ 940200 h 1818043"/>
                <a:gd name="connsiteX2" fmla="*/ 136864 w 1796623"/>
                <a:gd name="connsiteY2" fmla="*/ 1728260 h 1818043"/>
                <a:gd name="connsiteX3" fmla="*/ 1695146 w 1796623"/>
                <a:gd name="connsiteY3" fmla="*/ 1747798 h 1818043"/>
                <a:gd name="connsiteX4" fmla="*/ 1638158 w 1796623"/>
                <a:gd name="connsiteY4" fmla="*/ 1257671 h 1818043"/>
                <a:gd name="connsiteX5" fmla="*/ 1585917 w 1796623"/>
                <a:gd name="connsiteY5" fmla="*/ 672856 h 1818043"/>
                <a:gd name="connsiteX6" fmla="*/ 1454331 w 1796623"/>
                <a:gd name="connsiteY6" fmla="*/ 154877 h 1818043"/>
                <a:gd name="connsiteX7" fmla="*/ 956491 w 1796623"/>
                <a:gd name="connsiteY7" fmla="*/ 21205 h 1818043"/>
                <a:gd name="connsiteX8" fmla="*/ 477759 w 1796623"/>
                <a:gd name="connsiteY8" fmla="*/ 534641 h 1818043"/>
                <a:gd name="connsiteX0" fmla="*/ 396783 w 1688820"/>
                <a:gd name="connsiteY0" fmla="*/ 534641 h 1815615"/>
                <a:gd name="connsiteX1" fmla="*/ 36431 w 1688820"/>
                <a:gd name="connsiteY1" fmla="*/ 940200 h 1815615"/>
                <a:gd name="connsiteX2" fmla="*/ 55888 w 1688820"/>
                <a:gd name="connsiteY2" fmla="*/ 1728260 h 1815615"/>
                <a:gd name="connsiteX3" fmla="*/ 421834 w 1688820"/>
                <a:gd name="connsiteY3" fmla="*/ 1798118 h 1815615"/>
                <a:gd name="connsiteX4" fmla="*/ 1614170 w 1688820"/>
                <a:gd name="connsiteY4" fmla="*/ 1747798 h 1815615"/>
                <a:gd name="connsiteX5" fmla="*/ 1557182 w 1688820"/>
                <a:gd name="connsiteY5" fmla="*/ 1257671 h 1815615"/>
                <a:gd name="connsiteX6" fmla="*/ 1504941 w 1688820"/>
                <a:gd name="connsiteY6" fmla="*/ 672856 h 1815615"/>
                <a:gd name="connsiteX7" fmla="*/ 1373355 w 1688820"/>
                <a:gd name="connsiteY7" fmla="*/ 154877 h 1815615"/>
                <a:gd name="connsiteX8" fmla="*/ 875515 w 1688820"/>
                <a:gd name="connsiteY8" fmla="*/ 21205 h 1815615"/>
                <a:gd name="connsiteX9" fmla="*/ 396783 w 1688820"/>
                <a:gd name="connsiteY9" fmla="*/ 534641 h 1815615"/>
                <a:gd name="connsiteX0" fmla="*/ 394951 w 1689541"/>
                <a:gd name="connsiteY0" fmla="*/ 534641 h 1877271"/>
                <a:gd name="connsiteX1" fmla="*/ 34599 w 1689541"/>
                <a:gd name="connsiteY1" fmla="*/ 940200 h 1877271"/>
                <a:gd name="connsiteX2" fmla="*/ 54056 w 1689541"/>
                <a:gd name="connsiteY2" fmla="*/ 1728260 h 1877271"/>
                <a:gd name="connsiteX3" fmla="*/ 385071 w 1689541"/>
                <a:gd name="connsiteY3" fmla="*/ 1877032 h 1877271"/>
                <a:gd name="connsiteX4" fmla="*/ 1612338 w 1689541"/>
                <a:gd name="connsiteY4" fmla="*/ 1747798 h 1877271"/>
                <a:gd name="connsiteX5" fmla="*/ 1555350 w 1689541"/>
                <a:gd name="connsiteY5" fmla="*/ 1257671 h 1877271"/>
                <a:gd name="connsiteX6" fmla="*/ 1503109 w 1689541"/>
                <a:gd name="connsiteY6" fmla="*/ 672856 h 1877271"/>
                <a:gd name="connsiteX7" fmla="*/ 1371523 w 1689541"/>
                <a:gd name="connsiteY7" fmla="*/ 154877 h 1877271"/>
                <a:gd name="connsiteX8" fmla="*/ 873683 w 1689541"/>
                <a:gd name="connsiteY8" fmla="*/ 21205 h 1877271"/>
                <a:gd name="connsiteX9" fmla="*/ 394951 w 1689541"/>
                <a:gd name="connsiteY9" fmla="*/ 534641 h 1877271"/>
                <a:gd name="connsiteX0" fmla="*/ 394949 w 1689541"/>
                <a:gd name="connsiteY0" fmla="*/ 534641 h 1877032"/>
                <a:gd name="connsiteX1" fmla="*/ 34597 w 1689541"/>
                <a:gd name="connsiteY1" fmla="*/ 940200 h 1877032"/>
                <a:gd name="connsiteX2" fmla="*/ 54054 w 1689541"/>
                <a:gd name="connsiteY2" fmla="*/ 1728260 h 1877032"/>
                <a:gd name="connsiteX3" fmla="*/ 385069 w 1689541"/>
                <a:gd name="connsiteY3" fmla="*/ 1877032 h 1877032"/>
                <a:gd name="connsiteX4" fmla="*/ 1612336 w 1689541"/>
                <a:gd name="connsiteY4" fmla="*/ 1747798 h 1877032"/>
                <a:gd name="connsiteX5" fmla="*/ 1555348 w 1689541"/>
                <a:gd name="connsiteY5" fmla="*/ 1257671 h 1877032"/>
                <a:gd name="connsiteX6" fmla="*/ 1503107 w 1689541"/>
                <a:gd name="connsiteY6" fmla="*/ 672856 h 1877032"/>
                <a:gd name="connsiteX7" fmla="*/ 1371521 w 1689541"/>
                <a:gd name="connsiteY7" fmla="*/ 154877 h 1877032"/>
                <a:gd name="connsiteX8" fmla="*/ 873681 w 1689541"/>
                <a:gd name="connsiteY8" fmla="*/ 21205 h 1877032"/>
                <a:gd name="connsiteX9" fmla="*/ 394949 w 1689541"/>
                <a:gd name="connsiteY9" fmla="*/ 534641 h 1877032"/>
                <a:gd name="connsiteX0" fmla="*/ 394949 w 1683795"/>
                <a:gd name="connsiteY0" fmla="*/ 534641 h 1877032"/>
                <a:gd name="connsiteX1" fmla="*/ 34597 w 1683795"/>
                <a:gd name="connsiteY1" fmla="*/ 940200 h 1877032"/>
                <a:gd name="connsiteX2" fmla="*/ 54054 w 1683795"/>
                <a:gd name="connsiteY2" fmla="*/ 1728260 h 1877032"/>
                <a:gd name="connsiteX3" fmla="*/ 385069 w 1683795"/>
                <a:gd name="connsiteY3" fmla="*/ 1877032 h 1877032"/>
                <a:gd name="connsiteX4" fmla="*/ 1605349 w 1683795"/>
                <a:gd name="connsiteY4" fmla="*/ 1798860 h 1877032"/>
                <a:gd name="connsiteX5" fmla="*/ 1555348 w 1683795"/>
                <a:gd name="connsiteY5" fmla="*/ 1257671 h 1877032"/>
                <a:gd name="connsiteX6" fmla="*/ 1503107 w 1683795"/>
                <a:gd name="connsiteY6" fmla="*/ 672856 h 1877032"/>
                <a:gd name="connsiteX7" fmla="*/ 1371521 w 1683795"/>
                <a:gd name="connsiteY7" fmla="*/ 154877 h 1877032"/>
                <a:gd name="connsiteX8" fmla="*/ 873681 w 1683795"/>
                <a:gd name="connsiteY8" fmla="*/ 21205 h 1877032"/>
                <a:gd name="connsiteX9" fmla="*/ 394949 w 1683795"/>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671512"/>
                <a:gd name="connsiteY0" fmla="*/ 534641 h 1877032"/>
                <a:gd name="connsiteX1" fmla="*/ 34597 w 1671512"/>
                <a:gd name="connsiteY1" fmla="*/ 940200 h 1877032"/>
                <a:gd name="connsiteX2" fmla="*/ 54054 w 1671512"/>
                <a:gd name="connsiteY2" fmla="*/ 1728260 h 1877032"/>
                <a:gd name="connsiteX3" fmla="*/ 385069 w 1671512"/>
                <a:gd name="connsiteY3" fmla="*/ 1877032 h 1877032"/>
                <a:gd name="connsiteX4" fmla="*/ 1605349 w 1671512"/>
                <a:gd name="connsiteY4" fmla="*/ 1798860 h 1877032"/>
                <a:gd name="connsiteX5" fmla="*/ 1555348 w 1671512"/>
                <a:gd name="connsiteY5" fmla="*/ 1257671 h 1877032"/>
                <a:gd name="connsiteX6" fmla="*/ 1503107 w 1671512"/>
                <a:gd name="connsiteY6" fmla="*/ 672856 h 1877032"/>
                <a:gd name="connsiteX7" fmla="*/ 1371521 w 1671512"/>
                <a:gd name="connsiteY7" fmla="*/ 154877 h 1877032"/>
                <a:gd name="connsiteX8" fmla="*/ 873681 w 1671512"/>
                <a:gd name="connsiteY8" fmla="*/ 21205 h 1877032"/>
                <a:gd name="connsiteX9" fmla="*/ 394949 w 1671512"/>
                <a:gd name="connsiteY9" fmla="*/ 534641 h 1877032"/>
                <a:gd name="connsiteX0" fmla="*/ 394949 w 1677296"/>
                <a:gd name="connsiteY0" fmla="*/ 534641 h 1877032"/>
                <a:gd name="connsiteX1" fmla="*/ 34597 w 1677296"/>
                <a:gd name="connsiteY1" fmla="*/ 940200 h 1877032"/>
                <a:gd name="connsiteX2" fmla="*/ 54054 w 1677296"/>
                <a:gd name="connsiteY2" fmla="*/ 1728260 h 1877032"/>
                <a:gd name="connsiteX3" fmla="*/ 385069 w 1677296"/>
                <a:gd name="connsiteY3" fmla="*/ 1877032 h 1877032"/>
                <a:gd name="connsiteX4" fmla="*/ 1612334 w 1677296"/>
                <a:gd name="connsiteY4" fmla="*/ 1840637 h 1877032"/>
                <a:gd name="connsiteX5" fmla="*/ 1555348 w 1677296"/>
                <a:gd name="connsiteY5" fmla="*/ 1257671 h 1877032"/>
                <a:gd name="connsiteX6" fmla="*/ 1503107 w 1677296"/>
                <a:gd name="connsiteY6" fmla="*/ 672856 h 1877032"/>
                <a:gd name="connsiteX7" fmla="*/ 1371521 w 1677296"/>
                <a:gd name="connsiteY7" fmla="*/ 154877 h 1877032"/>
                <a:gd name="connsiteX8" fmla="*/ 873681 w 1677296"/>
                <a:gd name="connsiteY8" fmla="*/ 21205 h 1877032"/>
                <a:gd name="connsiteX9" fmla="*/ 394949 w 1677296"/>
                <a:gd name="connsiteY9" fmla="*/ 534641 h 1877032"/>
                <a:gd name="connsiteX0" fmla="*/ 394949 w 1677298"/>
                <a:gd name="connsiteY0" fmla="*/ 534641 h 1877032"/>
                <a:gd name="connsiteX1" fmla="*/ 34597 w 1677298"/>
                <a:gd name="connsiteY1" fmla="*/ 940200 h 1877032"/>
                <a:gd name="connsiteX2" fmla="*/ 54054 w 1677298"/>
                <a:gd name="connsiteY2" fmla="*/ 1728260 h 1877032"/>
                <a:gd name="connsiteX3" fmla="*/ 385069 w 1677298"/>
                <a:gd name="connsiteY3" fmla="*/ 1877032 h 1877032"/>
                <a:gd name="connsiteX4" fmla="*/ 1612334 w 1677298"/>
                <a:gd name="connsiteY4" fmla="*/ 1840637 h 1877032"/>
                <a:gd name="connsiteX5" fmla="*/ 1555348 w 1677298"/>
                <a:gd name="connsiteY5" fmla="*/ 1257671 h 1877032"/>
                <a:gd name="connsiteX6" fmla="*/ 1503107 w 1677298"/>
                <a:gd name="connsiteY6" fmla="*/ 672856 h 1877032"/>
                <a:gd name="connsiteX7" fmla="*/ 1371521 w 1677298"/>
                <a:gd name="connsiteY7" fmla="*/ 154877 h 1877032"/>
                <a:gd name="connsiteX8" fmla="*/ 873681 w 1677298"/>
                <a:gd name="connsiteY8" fmla="*/ 21205 h 1877032"/>
                <a:gd name="connsiteX9" fmla="*/ 394949 w 1677298"/>
                <a:gd name="connsiteY9" fmla="*/ 534641 h 1877032"/>
                <a:gd name="connsiteX0" fmla="*/ 394949 w 1677296"/>
                <a:gd name="connsiteY0" fmla="*/ 534641 h 1904936"/>
                <a:gd name="connsiteX1" fmla="*/ 34597 w 1677296"/>
                <a:gd name="connsiteY1" fmla="*/ 940200 h 1904936"/>
                <a:gd name="connsiteX2" fmla="*/ 54054 w 1677296"/>
                <a:gd name="connsiteY2" fmla="*/ 1728260 h 1904936"/>
                <a:gd name="connsiteX3" fmla="*/ 385069 w 1677296"/>
                <a:gd name="connsiteY3" fmla="*/ 1877032 h 1904936"/>
                <a:gd name="connsiteX4" fmla="*/ 1612334 w 1677296"/>
                <a:gd name="connsiteY4" fmla="*/ 1840637 h 1904936"/>
                <a:gd name="connsiteX5" fmla="*/ 1555348 w 1677296"/>
                <a:gd name="connsiteY5" fmla="*/ 1257671 h 1904936"/>
                <a:gd name="connsiteX6" fmla="*/ 1503107 w 1677296"/>
                <a:gd name="connsiteY6" fmla="*/ 672856 h 1904936"/>
                <a:gd name="connsiteX7" fmla="*/ 1371521 w 1677296"/>
                <a:gd name="connsiteY7" fmla="*/ 154877 h 1904936"/>
                <a:gd name="connsiteX8" fmla="*/ 873681 w 1677296"/>
                <a:gd name="connsiteY8" fmla="*/ 21205 h 1904936"/>
                <a:gd name="connsiteX9" fmla="*/ 394949 w 1677296"/>
                <a:gd name="connsiteY9" fmla="*/ 534641 h 1904936"/>
                <a:gd name="connsiteX0" fmla="*/ 461539 w 1743887"/>
                <a:gd name="connsiteY0" fmla="*/ 534641 h 1904936"/>
                <a:gd name="connsiteX1" fmla="*/ 101187 w 1743887"/>
                <a:gd name="connsiteY1" fmla="*/ 940200 h 1904936"/>
                <a:gd name="connsiteX2" fmla="*/ 22840 w 1743887"/>
                <a:gd name="connsiteY2" fmla="*/ 1737812 h 1904936"/>
                <a:gd name="connsiteX3" fmla="*/ 451659 w 1743887"/>
                <a:gd name="connsiteY3" fmla="*/ 1877032 h 1904936"/>
                <a:gd name="connsiteX4" fmla="*/ 1678924 w 1743887"/>
                <a:gd name="connsiteY4" fmla="*/ 1840637 h 1904936"/>
                <a:gd name="connsiteX5" fmla="*/ 1621938 w 1743887"/>
                <a:gd name="connsiteY5" fmla="*/ 1257671 h 1904936"/>
                <a:gd name="connsiteX6" fmla="*/ 1569697 w 1743887"/>
                <a:gd name="connsiteY6" fmla="*/ 672856 h 1904936"/>
                <a:gd name="connsiteX7" fmla="*/ 1438111 w 1743887"/>
                <a:gd name="connsiteY7" fmla="*/ 154877 h 1904936"/>
                <a:gd name="connsiteX8" fmla="*/ 940271 w 1743887"/>
                <a:gd name="connsiteY8" fmla="*/ 21205 h 1904936"/>
                <a:gd name="connsiteX9" fmla="*/ 461539 w 1743887"/>
                <a:gd name="connsiteY9" fmla="*/ 534641 h 1904936"/>
                <a:gd name="connsiteX0" fmla="*/ 452050 w 1756359"/>
                <a:gd name="connsiteY0" fmla="*/ 534641 h 1891359"/>
                <a:gd name="connsiteX1" fmla="*/ 91698 w 1756359"/>
                <a:gd name="connsiteY1" fmla="*/ 940200 h 1891359"/>
                <a:gd name="connsiteX2" fmla="*/ 13351 w 1756359"/>
                <a:gd name="connsiteY2" fmla="*/ 1737812 h 1891359"/>
                <a:gd name="connsiteX3" fmla="*/ 309435 w 1756359"/>
                <a:gd name="connsiteY3" fmla="*/ 1891359 h 1891359"/>
                <a:gd name="connsiteX4" fmla="*/ 1669435 w 1756359"/>
                <a:gd name="connsiteY4" fmla="*/ 1840637 h 1891359"/>
                <a:gd name="connsiteX5" fmla="*/ 1612449 w 1756359"/>
                <a:gd name="connsiteY5" fmla="*/ 1257671 h 1891359"/>
                <a:gd name="connsiteX6" fmla="*/ 1560208 w 1756359"/>
                <a:gd name="connsiteY6" fmla="*/ 672856 h 1891359"/>
                <a:gd name="connsiteX7" fmla="*/ 1428622 w 1756359"/>
                <a:gd name="connsiteY7" fmla="*/ 154877 h 1891359"/>
                <a:gd name="connsiteX8" fmla="*/ 930782 w 1756359"/>
                <a:gd name="connsiteY8" fmla="*/ 21205 h 1891359"/>
                <a:gd name="connsiteX9" fmla="*/ 452050 w 1756359"/>
                <a:gd name="connsiteY9" fmla="*/ 534641 h 1891359"/>
                <a:gd name="connsiteX0" fmla="*/ 452050 w 1756257"/>
                <a:gd name="connsiteY0" fmla="*/ 534641 h 1891359"/>
                <a:gd name="connsiteX1" fmla="*/ 91698 w 1756257"/>
                <a:gd name="connsiteY1" fmla="*/ 940200 h 1891359"/>
                <a:gd name="connsiteX2" fmla="*/ 13351 w 1756257"/>
                <a:gd name="connsiteY2" fmla="*/ 1737812 h 1891359"/>
                <a:gd name="connsiteX3" fmla="*/ 309435 w 1756257"/>
                <a:gd name="connsiteY3" fmla="*/ 1891359 h 1891359"/>
                <a:gd name="connsiteX4" fmla="*/ 1669435 w 1756257"/>
                <a:gd name="connsiteY4" fmla="*/ 1840637 h 1891359"/>
                <a:gd name="connsiteX5" fmla="*/ 1612449 w 1756257"/>
                <a:gd name="connsiteY5" fmla="*/ 1257671 h 1891359"/>
                <a:gd name="connsiteX6" fmla="*/ 1563496 w 1756257"/>
                <a:gd name="connsiteY6" fmla="*/ 959631 h 1891359"/>
                <a:gd name="connsiteX7" fmla="*/ 1560208 w 1756257"/>
                <a:gd name="connsiteY7" fmla="*/ 672856 h 1891359"/>
                <a:gd name="connsiteX8" fmla="*/ 1428622 w 1756257"/>
                <a:gd name="connsiteY8" fmla="*/ 154877 h 1891359"/>
                <a:gd name="connsiteX9" fmla="*/ 930782 w 1756257"/>
                <a:gd name="connsiteY9" fmla="*/ 21205 h 1891359"/>
                <a:gd name="connsiteX10" fmla="*/ 452050 w 1756257"/>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64592"/>
                <a:gd name="connsiteY0" fmla="*/ 534641 h 1891359"/>
                <a:gd name="connsiteX1" fmla="*/ 91698 w 1764592"/>
                <a:gd name="connsiteY1" fmla="*/ 940200 h 1891359"/>
                <a:gd name="connsiteX2" fmla="*/ 13351 w 1764592"/>
                <a:gd name="connsiteY2" fmla="*/ 1737812 h 1891359"/>
                <a:gd name="connsiteX3" fmla="*/ 309435 w 1764592"/>
                <a:gd name="connsiteY3" fmla="*/ 1891359 h 1891359"/>
                <a:gd name="connsiteX4" fmla="*/ 1669435 w 1764592"/>
                <a:gd name="connsiteY4" fmla="*/ 1840637 h 1891359"/>
                <a:gd name="connsiteX5" fmla="*/ 1612449 w 1764592"/>
                <a:gd name="connsiteY5" fmla="*/ 1257671 h 1891359"/>
                <a:gd name="connsiteX6" fmla="*/ 1309780 w 1764592"/>
                <a:gd name="connsiteY6" fmla="*/ 1046341 h 1891359"/>
                <a:gd name="connsiteX7" fmla="*/ 1560208 w 1764592"/>
                <a:gd name="connsiteY7" fmla="*/ 672856 h 1891359"/>
                <a:gd name="connsiteX8" fmla="*/ 1428622 w 1764592"/>
                <a:gd name="connsiteY8" fmla="*/ 154877 h 1891359"/>
                <a:gd name="connsiteX9" fmla="*/ 930782 w 1764592"/>
                <a:gd name="connsiteY9" fmla="*/ 21205 h 1891359"/>
                <a:gd name="connsiteX10" fmla="*/ 452050 w 1764592"/>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92731"/>
                <a:gd name="connsiteY0" fmla="*/ 534641 h 1891359"/>
                <a:gd name="connsiteX1" fmla="*/ 91698 w 1792731"/>
                <a:gd name="connsiteY1" fmla="*/ 940200 h 1891359"/>
                <a:gd name="connsiteX2" fmla="*/ 13351 w 1792731"/>
                <a:gd name="connsiteY2" fmla="*/ 1737812 h 1891359"/>
                <a:gd name="connsiteX3" fmla="*/ 309435 w 1792731"/>
                <a:gd name="connsiteY3" fmla="*/ 1891359 h 1891359"/>
                <a:gd name="connsiteX4" fmla="*/ 1669435 w 1792731"/>
                <a:gd name="connsiteY4" fmla="*/ 1840637 h 1891359"/>
                <a:gd name="connsiteX5" fmla="*/ 1688563 w 1792731"/>
                <a:gd name="connsiteY5" fmla="*/ 1292355 h 1891359"/>
                <a:gd name="connsiteX6" fmla="*/ 1309780 w 1792731"/>
                <a:gd name="connsiteY6" fmla="*/ 1046341 h 1891359"/>
                <a:gd name="connsiteX7" fmla="*/ 1560208 w 1792731"/>
                <a:gd name="connsiteY7" fmla="*/ 672856 h 1891359"/>
                <a:gd name="connsiteX8" fmla="*/ 1428622 w 1792731"/>
                <a:gd name="connsiteY8" fmla="*/ 154877 h 1891359"/>
                <a:gd name="connsiteX9" fmla="*/ 930782 w 1792731"/>
                <a:gd name="connsiteY9" fmla="*/ 21205 h 1891359"/>
                <a:gd name="connsiteX10" fmla="*/ 452050 w 1792731"/>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560208 w 1814809"/>
                <a:gd name="connsiteY7" fmla="*/ 672856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619996 w 1814809"/>
                <a:gd name="connsiteY7" fmla="*/ 526399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42872 h 1899590"/>
                <a:gd name="connsiteX1" fmla="*/ 91698 w 1814809"/>
                <a:gd name="connsiteY1" fmla="*/ 948431 h 1899590"/>
                <a:gd name="connsiteX2" fmla="*/ 13351 w 1814809"/>
                <a:gd name="connsiteY2" fmla="*/ 1746043 h 1899590"/>
                <a:gd name="connsiteX3" fmla="*/ 309435 w 1814809"/>
                <a:gd name="connsiteY3" fmla="*/ 1899590 h 1899590"/>
                <a:gd name="connsiteX4" fmla="*/ 1669435 w 1814809"/>
                <a:gd name="connsiteY4" fmla="*/ 1848868 h 1899590"/>
                <a:gd name="connsiteX5" fmla="*/ 1688563 w 1814809"/>
                <a:gd name="connsiteY5" fmla="*/ 1300586 h 1899590"/>
                <a:gd name="connsiteX6" fmla="*/ 1309780 w 1814809"/>
                <a:gd name="connsiteY6" fmla="*/ 1054572 h 1899590"/>
                <a:gd name="connsiteX7" fmla="*/ 1619996 w 1814809"/>
                <a:gd name="connsiteY7" fmla="*/ 534630 h 1899590"/>
                <a:gd name="connsiteX8" fmla="*/ 1488411 w 1814809"/>
                <a:gd name="connsiteY8" fmla="*/ 129049 h 1899590"/>
                <a:gd name="connsiteX9" fmla="*/ 930782 w 1814809"/>
                <a:gd name="connsiteY9" fmla="*/ 29436 h 1899590"/>
                <a:gd name="connsiteX10" fmla="*/ 452050 w 1814809"/>
                <a:gd name="connsiteY10" fmla="*/ 542872 h 1899590"/>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551784 w 1934789"/>
                <a:gd name="connsiteY0" fmla="*/ 540513 h 1886326"/>
                <a:gd name="connsiteX1" fmla="*/ 191432 w 1934789"/>
                <a:gd name="connsiteY1" fmla="*/ 946072 h 1886326"/>
                <a:gd name="connsiteX2" fmla="*/ 113085 w 1934789"/>
                <a:gd name="connsiteY2" fmla="*/ 1743684 h 1886326"/>
                <a:gd name="connsiteX3" fmla="*/ 1769169 w 1934789"/>
                <a:gd name="connsiteY3" fmla="*/ 1846509 h 1886326"/>
                <a:gd name="connsiteX4" fmla="*/ 1788297 w 1934789"/>
                <a:gd name="connsiteY4" fmla="*/ 1298227 h 1886326"/>
                <a:gd name="connsiteX5" fmla="*/ 1409514 w 1934789"/>
                <a:gd name="connsiteY5" fmla="*/ 1052213 h 1886326"/>
                <a:gd name="connsiteX6" fmla="*/ 1719730 w 1934789"/>
                <a:gd name="connsiteY6" fmla="*/ 532271 h 1886326"/>
                <a:gd name="connsiteX7" fmla="*/ 1588145 w 1934789"/>
                <a:gd name="connsiteY7" fmla="*/ 126690 h 1886326"/>
                <a:gd name="connsiteX8" fmla="*/ 1030516 w 1934789"/>
                <a:gd name="connsiteY8" fmla="*/ 27077 h 1886326"/>
                <a:gd name="connsiteX9" fmla="*/ 551784 w 1934789"/>
                <a:gd name="connsiteY9" fmla="*/ 540513 h 1886326"/>
                <a:gd name="connsiteX0" fmla="*/ 551784 w 1900403"/>
                <a:gd name="connsiteY0" fmla="*/ 540513 h 1886326"/>
                <a:gd name="connsiteX1" fmla="*/ 191432 w 1900403"/>
                <a:gd name="connsiteY1" fmla="*/ 946072 h 1886326"/>
                <a:gd name="connsiteX2" fmla="*/ 113085 w 1900403"/>
                <a:gd name="connsiteY2" fmla="*/ 1743684 h 1886326"/>
                <a:gd name="connsiteX3" fmla="*/ 1769169 w 1900403"/>
                <a:gd name="connsiteY3" fmla="*/ 1846509 h 1886326"/>
                <a:gd name="connsiteX4" fmla="*/ 1788297 w 1900403"/>
                <a:gd name="connsiteY4" fmla="*/ 1298227 h 1886326"/>
                <a:gd name="connsiteX5" fmla="*/ 1719730 w 1900403"/>
                <a:gd name="connsiteY5" fmla="*/ 532271 h 1886326"/>
                <a:gd name="connsiteX6" fmla="*/ 1588145 w 1900403"/>
                <a:gd name="connsiteY6" fmla="*/ 126690 h 1886326"/>
                <a:gd name="connsiteX7" fmla="*/ 1030516 w 1900403"/>
                <a:gd name="connsiteY7" fmla="*/ 27077 h 1886326"/>
                <a:gd name="connsiteX8" fmla="*/ 551784 w 1900403"/>
                <a:gd name="connsiteY8" fmla="*/ 540513 h 1886326"/>
                <a:gd name="connsiteX0" fmla="*/ 551784 w 2140248"/>
                <a:gd name="connsiteY0" fmla="*/ 540513 h 1886326"/>
                <a:gd name="connsiteX1" fmla="*/ 191432 w 2140248"/>
                <a:gd name="connsiteY1" fmla="*/ 946072 h 1886326"/>
                <a:gd name="connsiteX2" fmla="*/ 113085 w 2140248"/>
                <a:gd name="connsiteY2" fmla="*/ 1743684 h 1886326"/>
                <a:gd name="connsiteX3" fmla="*/ 1769169 w 2140248"/>
                <a:gd name="connsiteY3" fmla="*/ 1846509 h 1886326"/>
                <a:gd name="connsiteX4" fmla="*/ 1788297 w 2140248"/>
                <a:gd name="connsiteY4" fmla="*/ 1298227 h 1886326"/>
                <a:gd name="connsiteX5" fmla="*/ 2137828 w 2140248"/>
                <a:gd name="connsiteY5" fmla="*/ 516390 h 1886326"/>
                <a:gd name="connsiteX6" fmla="*/ 1588145 w 2140248"/>
                <a:gd name="connsiteY6" fmla="*/ 126690 h 1886326"/>
                <a:gd name="connsiteX7" fmla="*/ 1030516 w 2140248"/>
                <a:gd name="connsiteY7" fmla="*/ 27077 h 1886326"/>
                <a:gd name="connsiteX8" fmla="*/ 551784 w 2140248"/>
                <a:gd name="connsiteY8" fmla="*/ 540513 h 1886326"/>
                <a:gd name="connsiteX0" fmla="*/ 839 w 2332590"/>
                <a:gd name="connsiteY0" fmla="*/ 234577 h 1866234"/>
                <a:gd name="connsiteX1" fmla="*/ 383774 w 2332590"/>
                <a:gd name="connsiteY1" fmla="*/ 925980 h 1866234"/>
                <a:gd name="connsiteX2" fmla="*/ 305427 w 2332590"/>
                <a:gd name="connsiteY2" fmla="*/ 1723592 h 1866234"/>
                <a:gd name="connsiteX3" fmla="*/ 1961511 w 2332590"/>
                <a:gd name="connsiteY3" fmla="*/ 1826417 h 1866234"/>
                <a:gd name="connsiteX4" fmla="*/ 1980639 w 2332590"/>
                <a:gd name="connsiteY4" fmla="*/ 1278135 h 1866234"/>
                <a:gd name="connsiteX5" fmla="*/ 2330170 w 2332590"/>
                <a:gd name="connsiteY5" fmla="*/ 496298 h 1866234"/>
                <a:gd name="connsiteX6" fmla="*/ 1780487 w 2332590"/>
                <a:gd name="connsiteY6" fmla="*/ 106598 h 1866234"/>
                <a:gd name="connsiteX7" fmla="*/ 1222858 w 2332590"/>
                <a:gd name="connsiteY7" fmla="*/ 6985 h 1866234"/>
                <a:gd name="connsiteX8" fmla="*/ 839 w 2332590"/>
                <a:gd name="connsiteY8" fmla="*/ 234577 h 1866234"/>
                <a:gd name="connsiteX0" fmla="*/ 169859 w 2501610"/>
                <a:gd name="connsiteY0" fmla="*/ 234577 h 1866234"/>
                <a:gd name="connsiteX1" fmla="*/ 41784 w 2501610"/>
                <a:gd name="connsiteY1" fmla="*/ 925980 h 1866234"/>
                <a:gd name="connsiteX2" fmla="*/ 474447 w 2501610"/>
                <a:gd name="connsiteY2" fmla="*/ 1723592 h 1866234"/>
                <a:gd name="connsiteX3" fmla="*/ 2130531 w 2501610"/>
                <a:gd name="connsiteY3" fmla="*/ 1826417 h 1866234"/>
                <a:gd name="connsiteX4" fmla="*/ 2149659 w 2501610"/>
                <a:gd name="connsiteY4" fmla="*/ 1278135 h 1866234"/>
                <a:gd name="connsiteX5" fmla="*/ 2499190 w 2501610"/>
                <a:gd name="connsiteY5" fmla="*/ 496298 h 1866234"/>
                <a:gd name="connsiteX6" fmla="*/ 1949507 w 2501610"/>
                <a:gd name="connsiteY6" fmla="*/ 106598 h 1866234"/>
                <a:gd name="connsiteX7" fmla="*/ 1391878 w 2501610"/>
                <a:gd name="connsiteY7" fmla="*/ 6985 h 1866234"/>
                <a:gd name="connsiteX8" fmla="*/ 169859 w 2501610"/>
                <a:gd name="connsiteY8" fmla="*/ 234577 h 1866234"/>
                <a:gd name="connsiteX0" fmla="*/ 169859 w 2521114"/>
                <a:gd name="connsiteY0" fmla="*/ 234577 h 1866234"/>
                <a:gd name="connsiteX1" fmla="*/ 41784 w 2521114"/>
                <a:gd name="connsiteY1" fmla="*/ 925980 h 1866234"/>
                <a:gd name="connsiteX2" fmla="*/ 474447 w 2521114"/>
                <a:gd name="connsiteY2" fmla="*/ 1723592 h 1866234"/>
                <a:gd name="connsiteX3" fmla="*/ 2130531 w 2521114"/>
                <a:gd name="connsiteY3" fmla="*/ 1826417 h 1866234"/>
                <a:gd name="connsiteX4" fmla="*/ 2149659 w 2521114"/>
                <a:gd name="connsiteY4" fmla="*/ 1278135 h 1866234"/>
                <a:gd name="connsiteX5" fmla="*/ 2386606 w 2521114"/>
                <a:gd name="connsiteY5" fmla="*/ 1096675 h 1866234"/>
                <a:gd name="connsiteX6" fmla="*/ 2499190 w 2521114"/>
                <a:gd name="connsiteY6" fmla="*/ 496298 h 1866234"/>
                <a:gd name="connsiteX7" fmla="*/ 1949507 w 2521114"/>
                <a:gd name="connsiteY7" fmla="*/ 106598 h 1866234"/>
                <a:gd name="connsiteX8" fmla="*/ 1391878 w 2521114"/>
                <a:gd name="connsiteY8" fmla="*/ 6985 h 1866234"/>
                <a:gd name="connsiteX9" fmla="*/ 169859 w 2521114"/>
                <a:gd name="connsiteY9" fmla="*/ 234577 h 1866234"/>
                <a:gd name="connsiteX0" fmla="*/ 76021 w 2427276"/>
                <a:gd name="connsiteY0" fmla="*/ 234577 h 1866880"/>
                <a:gd name="connsiteX1" fmla="*/ 156994 w 2427276"/>
                <a:gd name="connsiteY1" fmla="*/ 910100 h 1866880"/>
                <a:gd name="connsiteX2" fmla="*/ 380609 w 2427276"/>
                <a:gd name="connsiteY2" fmla="*/ 1723592 h 1866880"/>
                <a:gd name="connsiteX3" fmla="*/ 2036693 w 2427276"/>
                <a:gd name="connsiteY3" fmla="*/ 1826417 h 1866880"/>
                <a:gd name="connsiteX4" fmla="*/ 2055821 w 2427276"/>
                <a:gd name="connsiteY4" fmla="*/ 1278135 h 1866880"/>
                <a:gd name="connsiteX5" fmla="*/ 2292768 w 2427276"/>
                <a:gd name="connsiteY5" fmla="*/ 1096675 h 1866880"/>
                <a:gd name="connsiteX6" fmla="*/ 2405352 w 2427276"/>
                <a:gd name="connsiteY6" fmla="*/ 496298 h 1866880"/>
                <a:gd name="connsiteX7" fmla="*/ 1855669 w 2427276"/>
                <a:gd name="connsiteY7" fmla="*/ 106598 h 1866880"/>
                <a:gd name="connsiteX8" fmla="*/ 1298040 w 2427276"/>
                <a:gd name="connsiteY8" fmla="*/ 6985 h 1866880"/>
                <a:gd name="connsiteX9" fmla="*/ 76021 w 2427276"/>
                <a:gd name="connsiteY9" fmla="*/ 234577 h 1866880"/>
                <a:gd name="connsiteX0" fmla="*/ 65838 w 2417093"/>
                <a:gd name="connsiteY0" fmla="*/ 146138 h 1778441"/>
                <a:gd name="connsiteX1" fmla="*/ 146811 w 2417093"/>
                <a:gd name="connsiteY1" fmla="*/ 821661 h 1778441"/>
                <a:gd name="connsiteX2" fmla="*/ 370426 w 2417093"/>
                <a:gd name="connsiteY2" fmla="*/ 1635153 h 1778441"/>
                <a:gd name="connsiteX3" fmla="*/ 2026510 w 2417093"/>
                <a:gd name="connsiteY3" fmla="*/ 1737978 h 1778441"/>
                <a:gd name="connsiteX4" fmla="*/ 2045638 w 2417093"/>
                <a:gd name="connsiteY4" fmla="*/ 1189696 h 1778441"/>
                <a:gd name="connsiteX5" fmla="*/ 2282585 w 2417093"/>
                <a:gd name="connsiteY5" fmla="*/ 1008236 h 1778441"/>
                <a:gd name="connsiteX6" fmla="*/ 2395169 w 2417093"/>
                <a:gd name="connsiteY6" fmla="*/ 407859 h 1778441"/>
                <a:gd name="connsiteX7" fmla="*/ 1845486 w 2417093"/>
                <a:gd name="connsiteY7" fmla="*/ 18159 h 1778441"/>
                <a:gd name="connsiteX8" fmla="*/ 1148491 w 2417093"/>
                <a:gd name="connsiteY8" fmla="*/ 252030 h 1778441"/>
                <a:gd name="connsiteX9" fmla="*/ 65838 w 2417093"/>
                <a:gd name="connsiteY9" fmla="*/ 146138 h 1778441"/>
                <a:gd name="connsiteX0" fmla="*/ 171178 w 2522433"/>
                <a:gd name="connsiteY0" fmla="*/ 146138 h 1778441"/>
                <a:gd name="connsiteX1" fmla="*/ 252151 w 2522433"/>
                <a:gd name="connsiteY1" fmla="*/ 821661 h 1778441"/>
                <a:gd name="connsiteX2" fmla="*/ 475766 w 2522433"/>
                <a:gd name="connsiteY2" fmla="*/ 1635153 h 1778441"/>
                <a:gd name="connsiteX3" fmla="*/ 2131850 w 2522433"/>
                <a:gd name="connsiteY3" fmla="*/ 1737978 h 1778441"/>
                <a:gd name="connsiteX4" fmla="*/ 2150978 w 2522433"/>
                <a:gd name="connsiteY4" fmla="*/ 1189696 h 1778441"/>
                <a:gd name="connsiteX5" fmla="*/ 2387925 w 2522433"/>
                <a:gd name="connsiteY5" fmla="*/ 1008236 h 1778441"/>
                <a:gd name="connsiteX6" fmla="*/ 2500509 w 2522433"/>
                <a:gd name="connsiteY6" fmla="*/ 407859 h 1778441"/>
                <a:gd name="connsiteX7" fmla="*/ 1950826 w 2522433"/>
                <a:gd name="connsiteY7" fmla="*/ 18159 h 1778441"/>
                <a:gd name="connsiteX8" fmla="*/ 1253831 w 2522433"/>
                <a:gd name="connsiteY8" fmla="*/ 252030 h 1778441"/>
                <a:gd name="connsiteX9" fmla="*/ 171178 w 2522433"/>
                <a:gd name="connsiteY9" fmla="*/ 146138 h 1778441"/>
                <a:gd name="connsiteX0" fmla="*/ 171180 w 2522435"/>
                <a:gd name="connsiteY0" fmla="*/ 128058 h 1760361"/>
                <a:gd name="connsiteX1" fmla="*/ 252153 w 2522435"/>
                <a:gd name="connsiteY1" fmla="*/ 803581 h 1760361"/>
                <a:gd name="connsiteX2" fmla="*/ 475768 w 2522435"/>
                <a:gd name="connsiteY2" fmla="*/ 1617073 h 1760361"/>
                <a:gd name="connsiteX3" fmla="*/ 2131852 w 2522435"/>
                <a:gd name="connsiteY3" fmla="*/ 1719898 h 1760361"/>
                <a:gd name="connsiteX4" fmla="*/ 2150980 w 2522435"/>
                <a:gd name="connsiteY4" fmla="*/ 1171616 h 1760361"/>
                <a:gd name="connsiteX5" fmla="*/ 2387927 w 2522435"/>
                <a:gd name="connsiteY5" fmla="*/ 990156 h 1760361"/>
                <a:gd name="connsiteX6" fmla="*/ 2500511 w 2522435"/>
                <a:gd name="connsiteY6" fmla="*/ 389779 h 1760361"/>
                <a:gd name="connsiteX7" fmla="*/ 1950828 w 2522435"/>
                <a:gd name="connsiteY7" fmla="*/ 79 h 1760361"/>
                <a:gd name="connsiteX8" fmla="*/ 1253833 w 2522435"/>
                <a:gd name="connsiteY8" fmla="*/ 233950 h 1760361"/>
                <a:gd name="connsiteX9" fmla="*/ 171180 w 2522435"/>
                <a:gd name="connsiteY9" fmla="*/ 128058 h 1760361"/>
                <a:gd name="connsiteX0" fmla="*/ 171180 w 2522435"/>
                <a:gd name="connsiteY0" fmla="*/ 128058 h 1760361"/>
                <a:gd name="connsiteX1" fmla="*/ 252153 w 2522435"/>
                <a:gd name="connsiteY1" fmla="*/ 803581 h 1760361"/>
                <a:gd name="connsiteX2" fmla="*/ 475768 w 2522435"/>
                <a:gd name="connsiteY2" fmla="*/ 1617073 h 1760361"/>
                <a:gd name="connsiteX3" fmla="*/ 2131852 w 2522435"/>
                <a:gd name="connsiteY3" fmla="*/ 1719898 h 1760361"/>
                <a:gd name="connsiteX4" fmla="*/ 2150980 w 2522435"/>
                <a:gd name="connsiteY4" fmla="*/ 1171616 h 1760361"/>
                <a:gd name="connsiteX5" fmla="*/ 2387927 w 2522435"/>
                <a:gd name="connsiteY5" fmla="*/ 990156 h 1760361"/>
                <a:gd name="connsiteX6" fmla="*/ 2500511 w 2522435"/>
                <a:gd name="connsiteY6" fmla="*/ 389779 h 1760361"/>
                <a:gd name="connsiteX7" fmla="*/ 1950828 w 2522435"/>
                <a:gd name="connsiteY7" fmla="*/ 79 h 1760361"/>
                <a:gd name="connsiteX8" fmla="*/ 1253833 w 2522435"/>
                <a:gd name="connsiteY8" fmla="*/ 233950 h 1760361"/>
                <a:gd name="connsiteX9" fmla="*/ 171180 w 2522435"/>
                <a:gd name="connsiteY9" fmla="*/ 128058 h 1760361"/>
                <a:gd name="connsiteX0" fmla="*/ 171180 w 2502931"/>
                <a:gd name="connsiteY0" fmla="*/ 128058 h 1760361"/>
                <a:gd name="connsiteX1" fmla="*/ 252153 w 2502931"/>
                <a:gd name="connsiteY1" fmla="*/ 803581 h 1760361"/>
                <a:gd name="connsiteX2" fmla="*/ 475768 w 2502931"/>
                <a:gd name="connsiteY2" fmla="*/ 1617073 h 1760361"/>
                <a:gd name="connsiteX3" fmla="*/ 2131852 w 2502931"/>
                <a:gd name="connsiteY3" fmla="*/ 1719898 h 1760361"/>
                <a:gd name="connsiteX4" fmla="*/ 2150980 w 2502931"/>
                <a:gd name="connsiteY4" fmla="*/ 1171616 h 1760361"/>
                <a:gd name="connsiteX5" fmla="*/ 2500511 w 2502931"/>
                <a:gd name="connsiteY5" fmla="*/ 389779 h 1760361"/>
                <a:gd name="connsiteX6" fmla="*/ 1950828 w 2502931"/>
                <a:gd name="connsiteY6" fmla="*/ 79 h 1760361"/>
                <a:gd name="connsiteX7" fmla="*/ 1253833 w 2502931"/>
                <a:gd name="connsiteY7" fmla="*/ 233950 h 1760361"/>
                <a:gd name="connsiteX8" fmla="*/ 171180 w 2502931"/>
                <a:gd name="connsiteY8" fmla="*/ 128058 h 1760361"/>
                <a:gd name="connsiteX0" fmla="*/ 171180 w 2502931"/>
                <a:gd name="connsiteY0" fmla="*/ 137721 h 1770024"/>
                <a:gd name="connsiteX1" fmla="*/ 252153 w 2502931"/>
                <a:gd name="connsiteY1" fmla="*/ 813244 h 1770024"/>
                <a:gd name="connsiteX2" fmla="*/ 475768 w 2502931"/>
                <a:gd name="connsiteY2" fmla="*/ 1626736 h 1770024"/>
                <a:gd name="connsiteX3" fmla="*/ 2131852 w 2502931"/>
                <a:gd name="connsiteY3" fmla="*/ 1729561 h 1770024"/>
                <a:gd name="connsiteX4" fmla="*/ 2150980 w 2502931"/>
                <a:gd name="connsiteY4" fmla="*/ 1181279 h 1770024"/>
                <a:gd name="connsiteX5" fmla="*/ 2500511 w 2502931"/>
                <a:gd name="connsiteY5" fmla="*/ 631296 h 1770024"/>
                <a:gd name="connsiteX6" fmla="*/ 1950828 w 2502931"/>
                <a:gd name="connsiteY6" fmla="*/ 9742 h 1770024"/>
                <a:gd name="connsiteX7" fmla="*/ 1253833 w 2502931"/>
                <a:gd name="connsiteY7" fmla="*/ 243613 h 1770024"/>
                <a:gd name="connsiteX8" fmla="*/ 171180 w 2502931"/>
                <a:gd name="connsiteY8" fmla="*/ 137721 h 1770024"/>
                <a:gd name="connsiteX0" fmla="*/ 171180 w 2500973"/>
                <a:gd name="connsiteY0" fmla="*/ 137721 h 1770024"/>
                <a:gd name="connsiteX1" fmla="*/ 252153 w 2500973"/>
                <a:gd name="connsiteY1" fmla="*/ 813244 h 1770024"/>
                <a:gd name="connsiteX2" fmla="*/ 475768 w 2500973"/>
                <a:gd name="connsiteY2" fmla="*/ 1626736 h 1770024"/>
                <a:gd name="connsiteX3" fmla="*/ 2131852 w 2500973"/>
                <a:gd name="connsiteY3" fmla="*/ 1729561 h 1770024"/>
                <a:gd name="connsiteX4" fmla="*/ 2150980 w 2500973"/>
                <a:gd name="connsiteY4" fmla="*/ 1181279 h 1770024"/>
                <a:gd name="connsiteX5" fmla="*/ 2500511 w 2500973"/>
                <a:gd name="connsiteY5" fmla="*/ 631296 h 1770024"/>
                <a:gd name="connsiteX6" fmla="*/ 1950828 w 2500973"/>
                <a:gd name="connsiteY6" fmla="*/ 9742 h 1770024"/>
                <a:gd name="connsiteX7" fmla="*/ 1253833 w 2500973"/>
                <a:gd name="connsiteY7" fmla="*/ 243613 h 1770024"/>
                <a:gd name="connsiteX8" fmla="*/ 171180 w 2500973"/>
                <a:gd name="connsiteY8" fmla="*/ 137721 h 1770024"/>
                <a:gd name="connsiteX0" fmla="*/ 171180 w 2501811"/>
                <a:gd name="connsiteY0" fmla="*/ 130586 h 1762889"/>
                <a:gd name="connsiteX1" fmla="*/ 252153 w 2501811"/>
                <a:gd name="connsiteY1" fmla="*/ 806109 h 1762889"/>
                <a:gd name="connsiteX2" fmla="*/ 475768 w 2501811"/>
                <a:gd name="connsiteY2" fmla="*/ 1619601 h 1762889"/>
                <a:gd name="connsiteX3" fmla="*/ 2131852 w 2501811"/>
                <a:gd name="connsiteY3" fmla="*/ 1722426 h 1762889"/>
                <a:gd name="connsiteX4" fmla="*/ 2150980 w 2501811"/>
                <a:gd name="connsiteY4" fmla="*/ 1174144 h 1762889"/>
                <a:gd name="connsiteX5" fmla="*/ 2500511 w 2501811"/>
                <a:gd name="connsiteY5" fmla="*/ 624161 h 1762889"/>
                <a:gd name="connsiteX6" fmla="*/ 1950828 w 2501811"/>
                <a:gd name="connsiteY6" fmla="*/ 2607 h 1762889"/>
                <a:gd name="connsiteX7" fmla="*/ 1253833 w 2501811"/>
                <a:gd name="connsiteY7" fmla="*/ 236478 h 1762889"/>
                <a:gd name="connsiteX8" fmla="*/ 171180 w 2501811"/>
                <a:gd name="connsiteY8" fmla="*/ 130586 h 1762889"/>
                <a:gd name="connsiteX0" fmla="*/ 171180 w 2513555"/>
                <a:gd name="connsiteY0" fmla="*/ 130586 h 1760577"/>
                <a:gd name="connsiteX1" fmla="*/ 252153 w 2513555"/>
                <a:gd name="connsiteY1" fmla="*/ 806109 h 1760577"/>
                <a:gd name="connsiteX2" fmla="*/ 475768 w 2513555"/>
                <a:gd name="connsiteY2" fmla="*/ 1619601 h 1760577"/>
                <a:gd name="connsiteX3" fmla="*/ 2131852 w 2513555"/>
                <a:gd name="connsiteY3" fmla="*/ 1722426 h 1760577"/>
                <a:gd name="connsiteX4" fmla="*/ 2324097 w 2513555"/>
                <a:gd name="connsiteY4" fmla="*/ 1205471 h 1760577"/>
                <a:gd name="connsiteX5" fmla="*/ 2500511 w 2513555"/>
                <a:gd name="connsiteY5" fmla="*/ 624161 h 1760577"/>
                <a:gd name="connsiteX6" fmla="*/ 1950828 w 2513555"/>
                <a:gd name="connsiteY6" fmla="*/ 2607 h 1760577"/>
                <a:gd name="connsiteX7" fmla="*/ 1253833 w 2513555"/>
                <a:gd name="connsiteY7" fmla="*/ 236478 h 1760577"/>
                <a:gd name="connsiteX8" fmla="*/ 171180 w 2513555"/>
                <a:gd name="connsiteY8" fmla="*/ 130586 h 1760577"/>
                <a:gd name="connsiteX0" fmla="*/ 169093 w 2511468"/>
                <a:gd name="connsiteY0" fmla="*/ 130586 h 1731316"/>
                <a:gd name="connsiteX1" fmla="*/ 250066 w 2511468"/>
                <a:gd name="connsiteY1" fmla="*/ 806109 h 1731316"/>
                <a:gd name="connsiteX2" fmla="*/ 410729 w 2511468"/>
                <a:gd name="connsiteY2" fmla="*/ 1478627 h 1731316"/>
                <a:gd name="connsiteX3" fmla="*/ 2129765 w 2511468"/>
                <a:gd name="connsiteY3" fmla="*/ 1722426 h 1731316"/>
                <a:gd name="connsiteX4" fmla="*/ 2322010 w 2511468"/>
                <a:gd name="connsiteY4" fmla="*/ 1205471 h 1731316"/>
                <a:gd name="connsiteX5" fmla="*/ 2498424 w 2511468"/>
                <a:gd name="connsiteY5" fmla="*/ 624161 h 1731316"/>
                <a:gd name="connsiteX6" fmla="*/ 1948741 w 2511468"/>
                <a:gd name="connsiteY6" fmla="*/ 2607 h 1731316"/>
                <a:gd name="connsiteX7" fmla="*/ 1251746 w 2511468"/>
                <a:gd name="connsiteY7" fmla="*/ 236478 h 1731316"/>
                <a:gd name="connsiteX8" fmla="*/ 169093 w 2511468"/>
                <a:gd name="connsiteY8" fmla="*/ 130586 h 1731316"/>
                <a:gd name="connsiteX0" fmla="*/ 169092 w 2515686"/>
                <a:gd name="connsiteY0" fmla="*/ 130586 h 1580338"/>
                <a:gd name="connsiteX1" fmla="*/ 250065 w 2515686"/>
                <a:gd name="connsiteY1" fmla="*/ 806109 h 1580338"/>
                <a:gd name="connsiteX2" fmla="*/ 410728 w 2515686"/>
                <a:gd name="connsiteY2" fmla="*/ 1478627 h 1580338"/>
                <a:gd name="connsiteX3" fmla="*/ 1767791 w 2515686"/>
                <a:gd name="connsiteY3" fmla="*/ 1550126 h 1580338"/>
                <a:gd name="connsiteX4" fmla="*/ 2322009 w 2515686"/>
                <a:gd name="connsiteY4" fmla="*/ 1205471 h 1580338"/>
                <a:gd name="connsiteX5" fmla="*/ 2498423 w 2515686"/>
                <a:gd name="connsiteY5" fmla="*/ 624161 h 1580338"/>
                <a:gd name="connsiteX6" fmla="*/ 1948740 w 2515686"/>
                <a:gd name="connsiteY6" fmla="*/ 2607 h 1580338"/>
                <a:gd name="connsiteX7" fmla="*/ 1251745 w 2515686"/>
                <a:gd name="connsiteY7" fmla="*/ 236478 h 1580338"/>
                <a:gd name="connsiteX8" fmla="*/ 169092 w 2515686"/>
                <a:gd name="connsiteY8" fmla="*/ 130586 h 1580338"/>
                <a:gd name="connsiteX0" fmla="*/ 216909 w 2371233"/>
                <a:gd name="connsiteY0" fmla="*/ 97731 h 1580287"/>
                <a:gd name="connsiteX1" fmla="*/ 105612 w 2371233"/>
                <a:gd name="connsiteY1" fmla="*/ 806058 h 1580287"/>
                <a:gd name="connsiteX2" fmla="*/ 266275 w 2371233"/>
                <a:gd name="connsiteY2" fmla="*/ 1478576 h 1580287"/>
                <a:gd name="connsiteX3" fmla="*/ 1623338 w 2371233"/>
                <a:gd name="connsiteY3" fmla="*/ 1550075 h 1580287"/>
                <a:gd name="connsiteX4" fmla="*/ 2177556 w 2371233"/>
                <a:gd name="connsiteY4" fmla="*/ 1205420 h 1580287"/>
                <a:gd name="connsiteX5" fmla="*/ 2353970 w 2371233"/>
                <a:gd name="connsiteY5" fmla="*/ 624110 h 1580287"/>
                <a:gd name="connsiteX6" fmla="*/ 1804287 w 2371233"/>
                <a:gd name="connsiteY6" fmla="*/ 2556 h 1580287"/>
                <a:gd name="connsiteX7" fmla="*/ 1107292 w 2371233"/>
                <a:gd name="connsiteY7" fmla="*/ 236427 h 1580287"/>
                <a:gd name="connsiteX8" fmla="*/ 216909 w 2371233"/>
                <a:gd name="connsiteY8" fmla="*/ 97731 h 1580287"/>
                <a:gd name="connsiteX0" fmla="*/ 212838 w 2367162"/>
                <a:gd name="connsiteY0" fmla="*/ 97731 h 1599445"/>
                <a:gd name="connsiteX1" fmla="*/ 101541 w 2367162"/>
                <a:gd name="connsiteY1" fmla="*/ 806058 h 1599445"/>
                <a:gd name="connsiteX2" fmla="*/ 179803 w 2367162"/>
                <a:gd name="connsiteY2" fmla="*/ 1516849 h 1599445"/>
                <a:gd name="connsiteX3" fmla="*/ 1619267 w 2367162"/>
                <a:gd name="connsiteY3" fmla="*/ 1550075 h 1599445"/>
                <a:gd name="connsiteX4" fmla="*/ 2173485 w 2367162"/>
                <a:gd name="connsiteY4" fmla="*/ 1205420 h 1599445"/>
                <a:gd name="connsiteX5" fmla="*/ 2349899 w 2367162"/>
                <a:gd name="connsiteY5" fmla="*/ 624110 h 1599445"/>
                <a:gd name="connsiteX6" fmla="*/ 1800216 w 2367162"/>
                <a:gd name="connsiteY6" fmla="*/ 2556 h 1599445"/>
                <a:gd name="connsiteX7" fmla="*/ 1103221 w 2367162"/>
                <a:gd name="connsiteY7" fmla="*/ 236427 h 1599445"/>
                <a:gd name="connsiteX8" fmla="*/ 212838 w 2367162"/>
                <a:gd name="connsiteY8" fmla="*/ 97731 h 1599445"/>
                <a:gd name="connsiteX0" fmla="*/ 274217 w 2428541"/>
                <a:gd name="connsiteY0" fmla="*/ 97731 h 1563328"/>
                <a:gd name="connsiteX1" fmla="*/ 162920 w 2428541"/>
                <a:gd name="connsiteY1" fmla="*/ 806058 h 1563328"/>
                <a:gd name="connsiteX2" fmla="*/ 241182 w 2428541"/>
                <a:gd name="connsiteY2" fmla="*/ 1516849 h 1563328"/>
                <a:gd name="connsiteX3" fmla="*/ 1680646 w 2428541"/>
                <a:gd name="connsiteY3" fmla="*/ 1550075 h 1563328"/>
                <a:gd name="connsiteX4" fmla="*/ 2234864 w 2428541"/>
                <a:gd name="connsiteY4" fmla="*/ 1205420 h 1563328"/>
                <a:gd name="connsiteX5" fmla="*/ 2411278 w 2428541"/>
                <a:gd name="connsiteY5" fmla="*/ 624110 h 1563328"/>
                <a:gd name="connsiteX6" fmla="*/ 1861595 w 2428541"/>
                <a:gd name="connsiteY6" fmla="*/ 2556 h 1563328"/>
                <a:gd name="connsiteX7" fmla="*/ 1164600 w 2428541"/>
                <a:gd name="connsiteY7" fmla="*/ 236427 h 1563328"/>
                <a:gd name="connsiteX8" fmla="*/ 274217 w 2428541"/>
                <a:gd name="connsiteY8" fmla="*/ 97731 h 1563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28541" h="1563328">
                  <a:moveTo>
                    <a:pt x="274217" y="97731"/>
                  </a:moveTo>
                  <a:cubicBezTo>
                    <a:pt x="-131398" y="291421"/>
                    <a:pt x="168426" y="569538"/>
                    <a:pt x="162920" y="806058"/>
                  </a:cubicBezTo>
                  <a:cubicBezTo>
                    <a:pt x="157414" y="1042578"/>
                    <a:pt x="-247990" y="1551404"/>
                    <a:pt x="241182" y="1516849"/>
                  </a:cubicBezTo>
                  <a:cubicBezTo>
                    <a:pt x="730354" y="1482294"/>
                    <a:pt x="1348366" y="1601980"/>
                    <a:pt x="1680646" y="1550075"/>
                  </a:cubicBezTo>
                  <a:cubicBezTo>
                    <a:pt x="2012926" y="1498170"/>
                    <a:pt x="2113092" y="1359748"/>
                    <a:pt x="2234864" y="1205420"/>
                  </a:cubicBezTo>
                  <a:cubicBezTo>
                    <a:pt x="2356636" y="1051093"/>
                    <a:pt x="2473489" y="824587"/>
                    <a:pt x="2411278" y="624110"/>
                  </a:cubicBezTo>
                  <a:cubicBezTo>
                    <a:pt x="2349067" y="423633"/>
                    <a:pt x="2314322" y="32821"/>
                    <a:pt x="1861595" y="2556"/>
                  </a:cubicBezTo>
                  <a:cubicBezTo>
                    <a:pt x="1408868" y="-27709"/>
                    <a:pt x="1429163" y="220565"/>
                    <a:pt x="1164600" y="236427"/>
                  </a:cubicBezTo>
                  <a:cubicBezTo>
                    <a:pt x="900037" y="252289"/>
                    <a:pt x="679832" y="-95959"/>
                    <a:pt x="274217" y="97731"/>
                  </a:cubicBezTo>
                  <a:close/>
                </a:path>
              </a:pathLst>
            </a:custGeom>
            <a:solidFill>
              <a:srgbClr val="9AE0FF"/>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pic>
          <p:nvPicPr>
            <p:cNvPr id="208" name="Picture 207" descr="A picture containing sitting, drawing, bus&#10;&#10;Description automatically generated">
              <a:extLst>
                <a:ext uri="{FF2B5EF4-FFF2-40B4-BE49-F238E27FC236}">
                  <a16:creationId xmlns:a16="http://schemas.microsoft.com/office/drawing/2014/main" id="{7A3EED20-E5FA-C843-A6B1-2A9ED00A296A}"/>
                </a:ext>
              </a:extLst>
            </p:cNvPr>
            <p:cNvPicPr>
              <a:picLocks noChangeAspect="1"/>
            </p:cNvPicPr>
            <p:nvPr/>
          </p:nvPicPr>
          <p:blipFill>
            <a:blip r:embed="rId6"/>
            <a:stretch>
              <a:fillRect/>
            </a:stretch>
          </p:blipFill>
          <p:spPr>
            <a:xfrm>
              <a:off x="1077902" y="2080593"/>
              <a:ext cx="553011" cy="312708"/>
            </a:xfrm>
            <a:prstGeom prst="rect">
              <a:avLst/>
            </a:prstGeom>
          </p:spPr>
        </p:pic>
        <p:pic>
          <p:nvPicPr>
            <p:cNvPr id="209" name="Picture 58" descr="BS00768_[1]">
              <a:extLst>
                <a:ext uri="{FF2B5EF4-FFF2-40B4-BE49-F238E27FC236}">
                  <a16:creationId xmlns:a16="http://schemas.microsoft.com/office/drawing/2014/main" id="{1C7628E4-AE4B-2A44-8F00-A65DB7123EB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flipV="1">
              <a:off x="2076729" y="2400439"/>
              <a:ext cx="400050" cy="206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0" name="Picture 58" descr="BS00768_[1]">
              <a:extLst>
                <a:ext uri="{FF2B5EF4-FFF2-40B4-BE49-F238E27FC236}">
                  <a16:creationId xmlns:a16="http://schemas.microsoft.com/office/drawing/2014/main" id="{09729C37-0F9D-024E-B81C-EA9E3A9C667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flipV="1">
              <a:off x="2070103" y="1876978"/>
              <a:ext cx="400050" cy="206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1" name="Picture 58" descr="BS00768_[1]">
              <a:extLst>
                <a:ext uri="{FF2B5EF4-FFF2-40B4-BE49-F238E27FC236}">
                  <a16:creationId xmlns:a16="http://schemas.microsoft.com/office/drawing/2014/main" id="{7364AD3E-551B-B945-9846-2E0BAC50D3A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flipV="1">
              <a:off x="8941355" y="2055883"/>
              <a:ext cx="400050" cy="206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212" name="Group 211">
              <a:extLst>
                <a:ext uri="{FF2B5EF4-FFF2-40B4-BE49-F238E27FC236}">
                  <a16:creationId xmlns:a16="http://schemas.microsoft.com/office/drawing/2014/main" id="{17A7BE62-AF98-5A47-9E28-587BA6BF9586}"/>
                </a:ext>
              </a:extLst>
            </p:cNvPr>
            <p:cNvGrpSpPr/>
            <p:nvPr/>
          </p:nvGrpSpPr>
          <p:grpSpPr>
            <a:xfrm>
              <a:off x="2422862" y="2292629"/>
              <a:ext cx="864303" cy="490954"/>
              <a:chOff x="2769704" y="6255026"/>
              <a:chExt cx="864303" cy="490954"/>
            </a:xfrm>
          </p:grpSpPr>
          <p:sp>
            <p:nvSpPr>
              <p:cNvPr id="268" name="TextBox 267">
                <a:extLst>
                  <a:ext uri="{FF2B5EF4-FFF2-40B4-BE49-F238E27FC236}">
                    <a16:creationId xmlns:a16="http://schemas.microsoft.com/office/drawing/2014/main" id="{473721BA-F973-F646-9745-3505084CA5E8}"/>
                  </a:ext>
                </a:extLst>
              </p:cNvPr>
              <p:cNvSpPr txBox="1"/>
              <p:nvPr/>
            </p:nvSpPr>
            <p:spPr>
              <a:xfrm>
                <a:off x="2769704" y="6255026"/>
                <a:ext cx="317716" cy="400110"/>
              </a:xfrm>
              <a:prstGeom prst="rect">
                <a:avLst/>
              </a:prstGeom>
              <a:noFill/>
            </p:spPr>
            <p:txBody>
              <a:bodyPr wrap="none" rtlCol="0">
                <a:spAutoFit/>
              </a:bodyPr>
              <a:lstStyle/>
              <a:p>
                <a:r>
                  <a:rPr lang="en-US" sz="2000" dirty="0"/>
                  <a:t>K</a:t>
                </a:r>
              </a:p>
            </p:txBody>
          </p:sp>
          <p:sp>
            <p:nvSpPr>
              <p:cNvPr id="269" name="TextBox 268">
                <a:extLst>
                  <a:ext uri="{FF2B5EF4-FFF2-40B4-BE49-F238E27FC236}">
                    <a16:creationId xmlns:a16="http://schemas.microsoft.com/office/drawing/2014/main" id="{653546FE-FB7A-E447-A253-E4E093E4EEF8}"/>
                  </a:ext>
                </a:extLst>
              </p:cNvPr>
              <p:cNvSpPr txBox="1"/>
              <p:nvPr/>
            </p:nvSpPr>
            <p:spPr>
              <a:xfrm>
                <a:off x="2895600" y="6407426"/>
                <a:ext cx="738407" cy="338554"/>
              </a:xfrm>
              <a:prstGeom prst="rect">
                <a:avLst/>
              </a:prstGeom>
              <a:noFill/>
            </p:spPr>
            <p:txBody>
              <a:bodyPr wrap="none" rtlCol="0">
                <a:spAutoFit/>
              </a:bodyPr>
              <a:lstStyle/>
              <a:p>
                <a:r>
                  <a:rPr lang="en-US" sz="1600" dirty="0"/>
                  <a:t>HSS-M</a:t>
                </a:r>
              </a:p>
            </p:txBody>
          </p:sp>
        </p:grpSp>
        <p:grpSp>
          <p:nvGrpSpPr>
            <p:cNvPr id="213" name="Group 212">
              <a:extLst>
                <a:ext uri="{FF2B5EF4-FFF2-40B4-BE49-F238E27FC236}">
                  <a16:creationId xmlns:a16="http://schemas.microsoft.com/office/drawing/2014/main" id="{013BF82B-2950-1944-9679-269CCA6B11B5}"/>
                </a:ext>
              </a:extLst>
            </p:cNvPr>
            <p:cNvGrpSpPr/>
            <p:nvPr/>
          </p:nvGrpSpPr>
          <p:grpSpPr>
            <a:xfrm>
              <a:off x="2378766" y="1653979"/>
              <a:ext cx="753697" cy="490954"/>
              <a:chOff x="2769704" y="6255026"/>
              <a:chExt cx="753697" cy="490954"/>
            </a:xfrm>
          </p:grpSpPr>
          <p:sp>
            <p:nvSpPr>
              <p:cNvPr id="266" name="TextBox 265">
                <a:extLst>
                  <a:ext uri="{FF2B5EF4-FFF2-40B4-BE49-F238E27FC236}">
                    <a16:creationId xmlns:a16="http://schemas.microsoft.com/office/drawing/2014/main" id="{E1953E42-BCC6-C54E-96F6-522C9EDB7C3C}"/>
                  </a:ext>
                </a:extLst>
              </p:cNvPr>
              <p:cNvSpPr txBox="1"/>
              <p:nvPr/>
            </p:nvSpPr>
            <p:spPr>
              <a:xfrm>
                <a:off x="2769704" y="6255026"/>
                <a:ext cx="317716" cy="400110"/>
              </a:xfrm>
              <a:prstGeom prst="rect">
                <a:avLst/>
              </a:prstGeom>
              <a:noFill/>
            </p:spPr>
            <p:txBody>
              <a:bodyPr wrap="none" rtlCol="0">
                <a:spAutoFit/>
              </a:bodyPr>
              <a:lstStyle/>
              <a:p>
                <a:r>
                  <a:rPr lang="en-US" sz="2000" dirty="0"/>
                  <a:t>K</a:t>
                </a:r>
              </a:p>
            </p:txBody>
          </p:sp>
          <p:sp>
            <p:nvSpPr>
              <p:cNvPr id="267" name="TextBox 266">
                <a:extLst>
                  <a:ext uri="{FF2B5EF4-FFF2-40B4-BE49-F238E27FC236}">
                    <a16:creationId xmlns:a16="http://schemas.microsoft.com/office/drawing/2014/main" id="{BCC49BA4-1EB2-9B46-996B-3B7339811062}"/>
                  </a:ext>
                </a:extLst>
              </p:cNvPr>
              <p:cNvSpPr txBox="1"/>
              <p:nvPr/>
            </p:nvSpPr>
            <p:spPr>
              <a:xfrm>
                <a:off x="2895600" y="6407426"/>
                <a:ext cx="627801" cy="338554"/>
              </a:xfrm>
              <a:prstGeom prst="rect">
                <a:avLst/>
              </a:prstGeom>
              <a:noFill/>
            </p:spPr>
            <p:txBody>
              <a:bodyPr wrap="none" rtlCol="0">
                <a:spAutoFit/>
              </a:bodyPr>
              <a:lstStyle/>
              <a:p>
                <a:r>
                  <a:rPr lang="en-US" sz="1600" dirty="0"/>
                  <a:t>BS-M</a:t>
                </a:r>
              </a:p>
            </p:txBody>
          </p:sp>
        </p:grpSp>
        <p:grpSp>
          <p:nvGrpSpPr>
            <p:cNvPr id="214" name="Group 213">
              <a:extLst>
                <a:ext uri="{FF2B5EF4-FFF2-40B4-BE49-F238E27FC236}">
                  <a16:creationId xmlns:a16="http://schemas.microsoft.com/office/drawing/2014/main" id="{AEDFF392-3344-8F47-A915-A633E5BFEF58}"/>
                </a:ext>
              </a:extLst>
            </p:cNvPr>
            <p:cNvGrpSpPr/>
            <p:nvPr/>
          </p:nvGrpSpPr>
          <p:grpSpPr>
            <a:xfrm>
              <a:off x="9322903" y="1932274"/>
              <a:ext cx="959609" cy="521732"/>
              <a:chOff x="2769704" y="6255026"/>
              <a:chExt cx="959609" cy="521732"/>
            </a:xfrm>
          </p:grpSpPr>
          <p:sp>
            <p:nvSpPr>
              <p:cNvPr id="264" name="TextBox 263">
                <a:extLst>
                  <a:ext uri="{FF2B5EF4-FFF2-40B4-BE49-F238E27FC236}">
                    <a16:creationId xmlns:a16="http://schemas.microsoft.com/office/drawing/2014/main" id="{B95E112F-DCB1-5240-8426-900DEF3AD876}"/>
                  </a:ext>
                </a:extLst>
              </p:cNvPr>
              <p:cNvSpPr txBox="1"/>
              <p:nvPr/>
            </p:nvSpPr>
            <p:spPr>
              <a:xfrm>
                <a:off x="2769704" y="6255026"/>
                <a:ext cx="317716" cy="400110"/>
              </a:xfrm>
              <a:prstGeom prst="rect">
                <a:avLst/>
              </a:prstGeom>
              <a:noFill/>
            </p:spPr>
            <p:txBody>
              <a:bodyPr wrap="none" rtlCol="0">
                <a:spAutoFit/>
              </a:bodyPr>
              <a:lstStyle/>
              <a:p>
                <a:r>
                  <a:rPr lang="en-US" sz="2000" dirty="0"/>
                  <a:t>K</a:t>
                </a:r>
              </a:p>
            </p:txBody>
          </p:sp>
          <p:sp>
            <p:nvSpPr>
              <p:cNvPr id="265" name="TextBox 264">
                <a:extLst>
                  <a:ext uri="{FF2B5EF4-FFF2-40B4-BE49-F238E27FC236}">
                    <a16:creationId xmlns:a16="http://schemas.microsoft.com/office/drawing/2014/main" id="{574D5B76-190C-BB47-BC1F-E64795FCF6E2}"/>
                  </a:ext>
                </a:extLst>
              </p:cNvPr>
              <p:cNvSpPr txBox="1"/>
              <p:nvPr/>
            </p:nvSpPr>
            <p:spPr>
              <a:xfrm>
                <a:off x="2922104" y="6407426"/>
                <a:ext cx="807209" cy="369332"/>
              </a:xfrm>
              <a:prstGeom prst="rect">
                <a:avLst/>
              </a:prstGeom>
              <a:noFill/>
            </p:spPr>
            <p:txBody>
              <a:bodyPr wrap="none" rtlCol="0">
                <a:spAutoFit/>
              </a:bodyPr>
              <a:lstStyle/>
              <a:p>
                <a:r>
                  <a:rPr lang="en-US" dirty="0"/>
                  <a:t>HSS-M</a:t>
                </a:r>
              </a:p>
            </p:txBody>
          </p:sp>
        </p:grpSp>
        <p:grpSp>
          <p:nvGrpSpPr>
            <p:cNvPr id="215" name="Group 214">
              <a:extLst>
                <a:ext uri="{FF2B5EF4-FFF2-40B4-BE49-F238E27FC236}">
                  <a16:creationId xmlns:a16="http://schemas.microsoft.com/office/drawing/2014/main" id="{A784BD27-0487-2144-B8BE-4DCDF342A7CF}"/>
                </a:ext>
              </a:extLst>
            </p:cNvPr>
            <p:cNvGrpSpPr/>
            <p:nvPr/>
          </p:nvGrpSpPr>
          <p:grpSpPr>
            <a:xfrm>
              <a:off x="3737113" y="1507911"/>
              <a:ext cx="411911" cy="767924"/>
              <a:chOff x="6476205" y="1307523"/>
              <a:chExt cx="466245" cy="924931"/>
            </a:xfrm>
          </p:grpSpPr>
          <p:grpSp>
            <p:nvGrpSpPr>
              <p:cNvPr id="240" name="Group 817">
                <a:extLst>
                  <a:ext uri="{FF2B5EF4-FFF2-40B4-BE49-F238E27FC236}">
                    <a16:creationId xmlns:a16="http://schemas.microsoft.com/office/drawing/2014/main" id="{5E614722-D558-4A4E-A85C-EF2D955D7DCC}"/>
                  </a:ext>
                </a:extLst>
              </p:cNvPr>
              <p:cNvGrpSpPr>
                <a:grpSpLocks/>
              </p:cNvGrpSpPr>
              <p:nvPr/>
            </p:nvGrpSpPr>
            <p:grpSpPr bwMode="auto">
              <a:xfrm>
                <a:off x="6476205" y="1307523"/>
                <a:ext cx="466245" cy="405864"/>
                <a:chOff x="2920" y="1445"/>
                <a:chExt cx="326" cy="299"/>
              </a:xfrm>
            </p:grpSpPr>
            <p:sp>
              <p:nvSpPr>
                <p:cNvPr id="257" name="Oval 818">
                  <a:extLst>
                    <a:ext uri="{FF2B5EF4-FFF2-40B4-BE49-F238E27FC236}">
                      <a16:creationId xmlns:a16="http://schemas.microsoft.com/office/drawing/2014/main" id="{6FFB8A4C-3309-B840-AD9F-F9A3623BF0CE}"/>
                    </a:ext>
                  </a:extLst>
                </p:cNvPr>
                <p:cNvSpPr>
                  <a:spLocks noChangeArrowheads="1"/>
                </p:cNvSpPr>
                <p:nvPr/>
              </p:nvSpPr>
              <p:spPr bwMode="auto">
                <a:xfrm>
                  <a:off x="2920" y="1445"/>
                  <a:ext cx="326" cy="289"/>
                </a:xfrm>
                <a:prstGeom prst="ellipse">
                  <a:avLst/>
                </a:prstGeom>
                <a:noFill/>
                <a:ln w="12700">
                  <a:solidFill>
                    <a:srgbClr val="011199"/>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258" name="Group 819">
                  <a:extLst>
                    <a:ext uri="{FF2B5EF4-FFF2-40B4-BE49-F238E27FC236}">
                      <a16:creationId xmlns:a16="http://schemas.microsoft.com/office/drawing/2014/main" id="{57BDA8BE-6F0B-9741-B149-B2558AF047CD}"/>
                    </a:ext>
                  </a:extLst>
                </p:cNvPr>
                <p:cNvGrpSpPr>
                  <a:grpSpLocks/>
                </p:cNvGrpSpPr>
                <p:nvPr/>
              </p:nvGrpSpPr>
              <p:grpSpPr bwMode="auto">
                <a:xfrm>
                  <a:off x="2949" y="1476"/>
                  <a:ext cx="265" cy="228"/>
                  <a:chOff x="2949" y="1476"/>
                  <a:chExt cx="265" cy="228"/>
                </a:xfrm>
              </p:grpSpPr>
              <p:sp>
                <p:nvSpPr>
                  <p:cNvPr id="260" name="Oval 820">
                    <a:extLst>
                      <a:ext uri="{FF2B5EF4-FFF2-40B4-BE49-F238E27FC236}">
                        <a16:creationId xmlns:a16="http://schemas.microsoft.com/office/drawing/2014/main" id="{47764103-E2FA-AC47-86C8-8984E7AE659B}"/>
                      </a:ext>
                    </a:extLst>
                  </p:cNvPr>
                  <p:cNvSpPr>
                    <a:spLocks noChangeArrowheads="1"/>
                  </p:cNvSpPr>
                  <p:nvPr/>
                </p:nvSpPr>
                <p:spPr bwMode="auto">
                  <a:xfrm>
                    <a:off x="3030" y="1545"/>
                    <a:ext cx="107" cy="92"/>
                  </a:xfrm>
                  <a:prstGeom prst="ellipse">
                    <a:avLst/>
                  </a:prstGeom>
                  <a:noFill/>
                  <a:ln w="12700">
                    <a:solidFill>
                      <a:srgbClr val="011199"/>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61" name="Oval 821">
                    <a:extLst>
                      <a:ext uri="{FF2B5EF4-FFF2-40B4-BE49-F238E27FC236}">
                        <a16:creationId xmlns:a16="http://schemas.microsoft.com/office/drawing/2014/main" id="{17039C36-0457-F542-81C6-3F81726D5552}"/>
                      </a:ext>
                    </a:extLst>
                  </p:cNvPr>
                  <p:cNvSpPr>
                    <a:spLocks noChangeArrowheads="1"/>
                  </p:cNvSpPr>
                  <p:nvPr/>
                </p:nvSpPr>
                <p:spPr bwMode="auto">
                  <a:xfrm>
                    <a:off x="3006" y="1525"/>
                    <a:ext cx="154" cy="131"/>
                  </a:xfrm>
                  <a:prstGeom prst="ellipse">
                    <a:avLst/>
                  </a:prstGeom>
                  <a:noFill/>
                  <a:ln w="12700">
                    <a:solidFill>
                      <a:srgbClr val="011199"/>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62" name="Oval 822">
                    <a:extLst>
                      <a:ext uri="{FF2B5EF4-FFF2-40B4-BE49-F238E27FC236}">
                        <a16:creationId xmlns:a16="http://schemas.microsoft.com/office/drawing/2014/main" id="{D1AB047A-D8DC-7C49-950F-90A28DE699EF}"/>
                      </a:ext>
                    </a:extLst>
                  </p:cNvPr>
                  <p:cNvSpPr>
                    <a:spLocks noChangeArrowheads="1"/>
                  </p:cNvSpPr>
                  <p:nvPr/>
                </p:nvSpPr>
                <p:spPr bwMode="auto">
                  <a:xfrm>
                    <a:off x="2983" y="1501"/>
                    <a:ext cx="203" cy="179"/>
                  </a:xfrm>
                  <a:prstGeom prst="ellipse">
                    <a:avLst/>
                  </a:prstGeom>
                  <a:noFill/>
                  <a:ln w="12700">
                    <a:solidFill>
                      <a:srgbClr val="011199"/>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63" name="Oval 823">
                    <a:extLst>
                      <a:ext uri="{FF2B5EF4-FFF2-40B4-BE49-F238E27FC236}">
                        <a16:creationId xmlns:a16="http://schemas.microsoft.com/office/drawing/2014/main" id="{912BC9DA-8F82-3E41-9CE3-1E23620BB860}"/>
                      </a:ext>
                    </a:extLst>
                  </p:cNvPr>
                  <p:cNvSpPr>
                    <a:spLocks noChangeArrowheads="1"/>
                  </p:cNvSpPr>
                  <p:nvPr/>
                </p:nvSpPr>
                <p:spPr bwMode="auto">
                  <a:xfrm>
                    <a:off x="2949" y="1476"/>
                    <a:ext cx="265" cy="228"/>
                  </a:xfrm>
                  <a:prstGeom prst="ellipse">
                    <a:avLst/>
                  </a:prstGeom>
                  <a:noFill/>
                  <a:ln w="12700">
                    <a:solidFill>
                      <a:srgbClr val="011199"/>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sp>
              <p:nvSpPr>
                <p:cNvPr id="259" name="Freeform 825">
                  <a:extLst>
                    <a:ext uri="{FF2B5EF4-FFF2-40B4-BE49-F238E27FC236}">
                      <a16:creationId xmlns:a16="http://schemas.microsoft.com/office/drawing/2014/main" id="{4676822E-1692-7C4D-BE23-956A83CEB021}"/>
                    </a:ext>
                  </a:extLst>
                </p:cNvPr>
                <p:cNvSpPr>
                  <a:spLocks/>
                </p:cNvSpPr>
                <p:nvPr/>
              </p:nvSpPr>
              <p:spPr bwMode="auto">
                <a:xfrm>
                  <a:off x="2995" y="1615"/>
                  <a:ext cx="178" cy="129"/>
                </a:xfrm>
                <a:custGeom>
                  <a:avLst/>
                  <a:gdLst>
                    <a:gd name="T0" fmla="*/ 0 w 1180"/>
                    <a:gd name="T1" fmla="*/ 0 h 956"/>
                    <a:gd name="T2" fmla="*/ 0 w 1180"/>
                    <a:gd name="T3" fmla="*/ 0 h 956"/>
                    <a:gd name="T4" fmla="*/ 0 w 1180"/>
                    <a:gd name="T5" fmla="*/ 0 h 956"/>
                    <a:gd name="T6" fmla="*/ 0 w 1180"/>
                    <a:gd name="T7" fmla="*/ 0 h 956"/>
                    <a:gd name="T8" fmla="*/ 0 w 1180"/>
                    <a:gd name="T9" fmla="*/ 0 h 956"/>
                    <a:gd name="T10" fmla="*/ 0 w 1180"/>
                    <a:gd name="T11" fmla="*/ 0 h 956"/>
                    <a:gd name="T12" fmla="*/ 0 w 1180"/>
                    <a:gd name="T13" fmla="*/ 0 h 956"/>
                    <a:gd name="T14" fmla="*/ 0 w 1180"/>
                    <a:gd name="T15" fmla="*/ 0 h 956"/>
                    <a:gd name="T16" fmla="*/ 0 w 1180"/>
                    <a:gd name="T17" fmla="*/ 0 h 956"/>
                    <a:gd name="T18" fmla="*/ 0 w 1180"/>
                    <a:gd name="T19" fmla="*/ 0 h 9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80" h="956">
                      <a:moveTo>
                        <a:pt x="499" y="7"/>
                      </a:moveTo>
                      <a:lnTo>
                        <a:pt x="0" y="780"/>
                      </a:lnTo>
                      <a:lnTo>
                        <a:pt x="134" y="885"/>
                      </a:lnTo>
                      <a:lnTo>
                        <a:pt x="366" y="920"/>
                      </a:lnTo>
                      <a:lnTo>
                        <a:pt x="534" y="956"/>
                      </a:lnTo>
                      <a:lnTo>
                        <a:pt x="829" y="949"/>
                      </a:lnTo>
                      <a:lnTo>
                        <a:pt x="1096" y="850"/>
                      </a:lnTo>
                      <a:lnTo>
                        <a:pt x="1180" y="801"/>
                      </a:lnTo>
                      <a:lnTo>
                        <a:pt x="668" y="0"/>
                      </a:lnTo>
                      <a:lnTo>
                        <a:pt x="499" y="7"/>
                      </a:lnTo>
                      <a:close/>
                    </a:path>
                  </a:pathLst>
                </a:custGeom>
                <a:solidFill>
                  <a:srgbClr val="9CE0FA"/>
                </a:solidFill>
                <a:ln w="19050" cmpd="sng">
                  <a:no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grpSp>
          <p:grpSp>
            <p:nvGrpSpPr>
              <p:cNvPr id="241" name="Group 398">
                <a:extLst>
                  <a:ext uri="{FF2B5EF4-FFF2-40B4-BE49-F238E27FC236}">
                    <a16:creationId xmlns:a16="http://schemas.microsoft.com/office/drawing/2014/main" id="{136670D0-BF2B-A44B-90FC-AF6378CF671E}"/>
                  </a:ext>
                </a:extLst>
              </p:cNvPr>
              <p:cNvGrpSpPr>
                <a:grpSpLocks/>
              </p:cNvGrpSpPr>
              <p:nvPr/>
            </p:nvGrpSpPr>
            <p:grpSpPr bwMode="auto">
              <a:xfrm>
                <a:off x="6527789" y="1518577"/>
                <a:ext cx="375668" cy="713877"/>
                <a:chOff x="3130" y="3288"/>
                <a:chExt cx="410" cy="742"/>
              </a:xfrm>
            </p:grpSpPr>
            <p:sp>
              <p:nvSpPr>
                <p:cNvPr id="242" name="Line 270">
                  <a:extLst>
                    <a:ext uri="{FF2B5EF4-FFF2-40B4-BE49-F238E27FC236}">
                      <a16:creationId xmlns:a16="http://schemas.microsoft.com/office/drawing/2014/main" id="{24FA6A60-763E-E345-A022-C38F0A65AD09}"/>
                    </a:ext>
                  </a:extLst>
                </p:cNvPr>
                <p:cNvSpPr>
                  <a:spLocks noChangeShapeType="1"/>
                </p:cNvSpPr>
                <p:nvPr/>
              </p:nvSpPr>
              <p:spPr bwMode="auto">
                <a:xfrm flipH="1">
                  <a:off x="3130" y="3288"/>
                  <a:ext cx="205" cy="672"/>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43" name="Line 271">
                  <a:extLst>
                    <a:ext uri="{FF2B5EF4-FFF2-40B4-BE49-F238E27FC236}">
                      <a16:creationId xmlns:a16="http://schemas.microsoft.com/office/drawing/2014/main" id="{C204A8BA-D06A-014C-A96B-EE6C04D55A94}"/>
                    </a:ext>
                  </a:extLst>
                </p:cNvPr>
                <p:cNvSpPr>
                  <a:spLocks noChangeShapeType="1"/>
                </p:cNvSpPr>
                <p:nvPr/>
              </p:nvSpPr>
              <p:spPr bwMode="auto">
                <a:xfrm>
                  <a:off x="3335" y="3288"/>
                  <a:ext cx="205" cy="669"/>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44" name="Line 272">
                  <a:extLst>
                    <a:ext uri="{FF2B5EF4-FFF2-40B4-BE49-F238E27FC236}">
                      <a16:creationId xmlns:a16="http://schemas.microsoft.com/office/drawing/2014/main" id="{C71DB84B-8AD7-E54A-A3FC-2654EB150633}"/>
                    </a:ext>
                  </a:extLst>
                </p:cNvPr>
                <p:cNvSpPr>
                  <a:spLocks noChangeShapeType="1"/>
                </p:cNvSpPr>
                <p:nvPr/>
              </p:nvSpPr>
              <p:spPr bwMode="auto">
                <a:xfrm>
                  <a:off x="3130" y="3957"/>
                  <a:ext cx="205" cy="73"/>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45" name="Line 273">
                  <a:extLst>
                    <a:ext uri="{FF2B5EF4-FFF2-40B4-BE49-F238E27FC236}">
                      <a16:creationId xmlns:a16="http://schemas.microsoft.com/office/drawing/2014/main" id="{036AD39D-8E33-A746-8624-664B9FF755D5}"/>
                    </a:ext>
                  </a:extLst>
                </p:cNvPr>
                <p:cNvSpPr>
                  <a:spLocks noChangeShapeType="1"/>
                </p:cNvSpPr>
                <p:nvPr/>
              </p:nvSpPr>
              <p:spPr bwMode="auto">
                <a:xfrm flipH="1">
                  <a:off x="3335" y="3957"/>
                  <a:ext cx="205" cy="73"/>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46" name="Line 274">
                  <a:extLst>
                    <a:ext uri="{FF2B5EF4-FFF2-40B4-BE49-F238E27FC236}">
                      <a16:creationId xmlns:a16="http://schemas.microsoft.com/office/drawing/2014/main" id="{90F4B75A-1881-E849-B8EA-E5C21FC29DA2}"/>
                    </a:ext>
                  </a:extLst>
                </p:cNvPr>
                <p:cNvSpPr>
                  <a:spLocks noChangeShapeType="1"/>
                </p:cNvSpPr>
                <p:nvPr/>
              </p:nvSpPr>
              <p:spPr bwMode="auto">
                <a:xfrm>
                  <a:off x="3335" y="3303"/>
                  <a:ext cx="0" cy="727"/>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47" name="Line 275">
                  <a:extLst>
                    <a:ext uri="{FF2B5EF4-FFF2-40B4-BE49-F238E27FC236}">
                      <a16:creationId xmlns:a16="http://schemas.microsoft.com/office/drawing/2014/main" id="{C033E886-1F9D-0742-A911-3D81C93CC39F}"/>
                    </a:ext>
                  </a:extLst>
                </p:cNvPr>
                <p:cNvSpPr>
                  <a:spLocks noChangeShapeType="1"/>
                </p:cNvSpPr>
                <p:nvPr/>
              </p:nvSpPr>
              <p:spPr bwMode="auto">
                <a:xfrm flipV="1">
                  <a:off x="3130" y="3888"/>
                  <a:ext cx="205" cy="72"/>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48" name="Line 276">
                  <a:extLst>
                    <a:ext uri="{FF2B5EF4-FFF2-40B4-BE49-F238E27FC236}">
                      <a16:creationId xmlns:a16="http://schemas.microsoft.com/office/drawing/2014/main" id="{15AA0977-5207-4F4C-9000-12E620114420}"/>
                    </a:ext>
                  </a:extLst>
                </p:cNvPr>
                <p:cNvSpPr>
                  <a:spLocks noChangeShapeType="1"/>
                </p:cNvSpPr>
                <p:nvPr/>
              </p:nvSpPr>
              <p:spPr bwMode="auto">
                <a:xfrm flipH="1" flipV="1">
                  <a:off x="3335" y="3888"/>
                  <a:ext cx="205" cy="69"/>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49" name="Line 277">
                  <a:extLst>
                    <a:ext uri="{FF2B5EF4-FFF2-40B4-BE49-F238E27FC236}">
                      <a16:creationId xmlns:a16="http://schemas.microsoft.com/office/drawing/2014/main" id="{834B5D5A-B74E-5D4A-8C19-59C6D6C6C293}"/>
                    </a:ext>
                  </a:extLst>
                </p:cNvPr>
                <p:cNvSpPr>
                  <a:spLocks noChangeShapeType="1"/>
                </p:cNvSpPr>
                <p:nvPr/>
              </p:nvSpPr>
              <p:spPr bwMode="auto">
                <a:xfrm>
                  <a:off x="3217" y="3668"/>
                  <a:ext cx="118" cy="55"/>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50" name="Line 278">
                  <a:extLst>
                    <a:ext uri="{FF2B5EF4-FFF2-40B4-BE49-F238E27FC236}">
                      <a16:creationId xmlns:a16="http://schemas.microsoft.com/office/drawing/2014/main" id="{68CB6251-4A2C-D246-B082-43E033CF9E03}"/>
                    </a:ext>
                  </a:extLst>
                </p:cNvPr>
                <p:cNvSpPr>
                  <a:spLocks noChangeShapeType="1"/>
                </p:cNvSpPr>
                <p:nvPr/>
              </p:nvSpPr>
              <p:spPr bwMode="auto">
                <a:xfrm flipV="1">
                  <a:off x="3335" y="3668"/>
                  <a:ext cx="124" cy="55"/>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51" name="Line 279">
                  <a:extLst>
                    <a:ext uri="{FF2B5EF4-FFF2-40B4-BE49-F238E27FC236}">
                      <a16:creationId xmlns:a16="http://schemas.microsoft.com/office/drawing/2014/main" id="{35982337-3011-314C-A914-C2BB1C36398F}"/>
                    </a:ext>
                  </a:extLst>
                </p:cNvPr>
                <p:cNvSpPr>
                  <a:spLocks noChangeShapeType="1"/>
                </p:cNvSpPr>
                <p:nvPr/>
              </p:nvSpPr>
              <p:spPr bwMode="auto">
                <a:xfrm>
                  <a:off x="3178" y="3766"/>
                  <a:ext cx="152" cy="75"/>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52" name="Line 280">
                  <a:extLst>
                    <a:ext uri="{FF2B5EF4-FFF2-40B4-BE49-F238E27FC236}">
                      <a16:creationId xmlns:a16="http://schemas.microsoft.com/office/drawing/2014/main" id="{FEB64759-3374-CA45-BFF1-84D1A1AD31C6}"/>
                    </a:ext>
                  </a:extLst>
                </p:cNvPr>
                <p:cNvSpPr>
                  <a:spLocks noChangeShapeType="1"/>
                </p:cNvSpPr>
                <p:nvPr/>
              </p:nvSpPr>
              <p:spPr bwMode="auto">
                <a:xfrm flipV="1">
                  <a:off x="3335" y="3781"/>
                  <a:ext cx="153" cy="66"/>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53" name="Line 281">
                  <a:extLst>
                    <a:ext uri="{FF2B5EF4-FFF2-40B4-BE49-F238E27FC236}">
                      <a16:creationId xmlns:a16="http://schemas.microsoft.com/office/drawing/2014/main" id="{08BAABC9-BDC7-E940-B4FB-232F091A1056}"/>
                    </a:ext>
                  </a:extLst>
                </p:cNvPr>
                <p:cNvSpPr>
                  <a:spLocks noChangeShapeType="1"/>
                </p:cNvSpPr>
                <p:nvPr/>
              </p:nvSpPr>
              <p:spPr bwMode="auto">
                <a:xfrm flipV="1">
                  <a:off x="3335" y="3567"/>
                  <a:ext cx="78" cy="27"/>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54" name="Line 282">
                  <a:extLst>
                    <a:ext uri="{FF2B5EF4-FFF2-40B4-BE49-F238E27FC236}">
                      <a16:creationId xmlns:a16="http://schemas.microsoft.com/office/drawing/2014/main" id="{69AC78AC-3258-9240-BFF7-1708EDDEFF27}"/>
                    </a:ext>
                  </a:extLst>
                </p:cNvPr>
                <p:cNvSpPr>
                  <a:spLocks noChangeShapeType="1"/>
                </p:cNvSpPr>
                <p:nvPr/>
              </p:nvSpPr>
              <p:spPr bwMode="auto">
                <a:xfrm flipV="1">
                  <a:off x="3335" y="3428"/>
                  <a:ext cx="49" cy="21"/>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55" name="Line 283">
                  <a:extLst>
                    <a:ext uri="{FF2B5EF4-FFF2-40B4-BE49-F238E27FC236}">
                      <a16:creationId xmlns:a16="http://schemas.microsoft.com/office/drawing/2014/main" id="{6877237D-10BE-204C-860D-823A64D79EB1}"/>
                    </a:ext>
                  </a:extLst>
                </p:cNvPr>
                <p:cNvSpPr>
                  <a:spLocks noChangeShapeType="1"/>
                </p:cNvSpPr>
                <p:nvPr/>
              </p:nvSpPr>
              <p:spPr bwMode="auto">
                <a:xfrm>
                  <a:off x="3247" y="3558"/>
                  <a:ext cx="95" cy="36"/>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56" name="Line 284">
                  <a:extLst>
                    <a:ext uri="{FF2B5EF4-FFF2-40B4-BE49-F238E27FC236}">
                      <a16:creationId xmlns:a16="http://schemas.microsoft.com/office/drawing/2014/main" id="{DB518C6A-CEDA-054D-9476-99C45ADE8F84}"/>
                    </a:ext>
                  </a:extLst>
                </p:cNvPr>
                <p:cNvSpPr>
                  <a:spLocks noChangeShapeType="1"/>
                </p:cNvSpPr>
                <p:nvPr/>
              </p:nvSpPr>
              <p:spPr bwMode="auto">
                <a:xfrm>
                  <a:off x="3289" y="3422"/>
                  <a:ext cx="55" cy="36"/>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grpSp>
        <p:grpSp>
          <p:nvGrpSpPr>
            <p:cNvPr id="216" name="Group 215">
              <a:extLst>
                <a:ext uri="{FF2B5EF4-FFF2-40B4-BE49-F238E27FC236}">
                  <a16:creationId xmlns:a16="http://schemas.microsoft.com/office/drawing/2014/main" id="{0A092DA3-C42D-D944-A98D-3D9049F1F8F8}"/>
                </a:ext>
              </a:extLst>
            </p:cNvPr>
            <p:cNvGrpSpPr/>
            <p:nvPr/>
          </p:nvGrpSpPr>
          <p:grpSpPr>
            <a:xfrm>
              <a:off x="3893635" y="2162351"/>
              <a:ext cx="677748" cy="346462"/>
              <a:chOff x="1503784" y="3006600"/>
              <a:chExt cx="1771786" cy="957087"/>
            </a:xfrm>
          </p:grpSpPr>
          <p:grpSp>
            <p:nvGrpSpPr>
              <p:cNvPr id="217" name="Group 216">
                <a:extLst>
                  <a:ext uri="{FF2B5EF4-FFF2-40B4-BE49-F238E27FC236}">
                    <a16:creationId xmlns:a16="http://schemas.microsoft.com/office/drawing/2014/main" id="{D9480CB9-E27B-6841-A748-CA6489238A45}"/>
                  </a:ext>
                </a:extLst>
              </p:cNvPr>
              <p:cNvGrpSpPr/>
              <p:nvPr/>
            </p:nvGrpSpPr>
            <p:grpSpPr>
              <a:xfrm>
                <a:off x="1503784" y="3006600"/>
                <a:ext cx="1771786" cy="957087"/>
                <a:chOff x="1465684" y="2997075"/>
                <a:chExt cx="1771786" cy="957087"/>
              </a:xfrm>
            </p:grpSpPr>
            <p:sp>
              <p:nvSpPr>
                <p:cNvPr id="238" name="Freeform 237">
                  <a:extLst>
                    <a:ext uri="{FF2B5EF4-FFF2-40B4-BE49-F238E27FC236}">
                      <a16:creationId xmlns:a16="http://schemas.microsoft.com/office/drawing/2014/main" id="{04EC806A-39A3-D74A-AAB2-F911EAB56A88}"/>
                    </a:ext>
                  </a:extLst>
                </p:cNvPr>
                <p:cNvSpPr/>
                <p:nvPr/>
              </p:nvSpPr>
              <p:spPr>
                <a:xfrm>
                  <a:off x="1465684" y="3328365"/>
                  <a:ext cx="1771786" cy="625797"/>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39" name="Oval 238">
                  <a:extLst>
                    <a:ext uri="{FF2B5EF4-FFF2-40B4-BE49-F238E27FC236}">
                      <a16:creationId xmlns:a16="http://schemas.microsoft.com/office/drawing/2014/main" id="{70DA0004-A618-7346-8210-4704D2A91F69}"/>
                    </a:ext>
                  </a:extLst>
                </p:cNvPr>
                <p:cNvSpPr/>
                <p:nvPr/>
              </p:nvSpPr>
              <p:spPr>
                <a:xfrm>
                  <a:off x="1466704" y="2997075"/>
                  <a:ext cx="1769640" cy="619577"/>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grpSp>
            <p:nvGrpSpPr>
              <p:cNvPr id="218" name="Group 217">
                <a:extLst>
                  <a:ext uri="{FF2B5EF4-FFF2-40B4-BE49-F238E27FC236}">
                    <a16:creationId xmlns:a16="http://schemas.microsoft.com/office/drawing/2014/main" id="{E579B6CC-1F14-4342-B43B-D2BBF4433F01}"/>
                  </a:ext>
                </a:extLst>
              </p:cNvPr>
              <p:cNvGrpSpPr/>
              <p:nvPr/>
            </p:nvGrpSpPr>
            <p:grpSpPr>
              <a:xfrm>
                <a:off x="1977616" y="3038475"/>
                <a:ext cx="768409" cy="553944"/>
                <a:chOff x="1968091" y="3022600"/>
                <a:chExt cx="768409" cy="553944"/>
              </a:xfrm>
            </p:grpSpPr>
            <p:grpSp>
              <p:nvGrpSpPr>
                <p:cNvPr id="219" name="Group 218">
                  <a:extLst>
                    <a:ext uri="{FF2B5EF4-FFF2-40B4-BE49-F238E27FC236}">
                      <a16:creationId xmlns:a16="http://schemas.microsoft.com/office/drawing/2014/main" id="{11B9ED1B-EB6D-914F-B396-DD0254C2EE19}"/>
                    </a:ext>
                  </a:extLst>
                </p:cNvPr>
                <p:cNvGrpSpPr/>
                <p:nvPr/>
              </p:nvGrpSpPr>
              <p:grpSpPr>
                <a:xfrm>
                  <a:off x="2032000" y="3022600"/>
                  <a:ext cx="257175" cy="544419"/>
                  <a:chOff x="2441575" y="2479675"/>
                  <a:chExt cx="765175" cy="1028347"/>
                </a:xfrm>
              </p:grpSpPr>
              <p:sp>
                <p:nvSpPr>
                  <p:cNvPr id="236" name="Parallelogram 235">
                    <a:extLst>
                      <a:ext uri="{FF2B5EF4-FFF2-40B4-BE49-F238E27FC236}">
                        <a16:creationId xmlns:a16="http://schemas.microsoft.com/office/drawing/2014/main" id="{E7C35AD8-1DBE-4440-A225-BB3005A9F528}"/>
                      </a:ext>
                    </a:extLst>
                  </p:cNvPr>
                  <p:cNvSpPr/>
                  <p:nvPr/>
                </p:nvSpPr>
                <p:spPr>
                  <a:xfrm>
                    <a:off x="2441575" y="2479675"/>
                    <a:ext cx="765175" cy="1025525"/>
                  </a:xfrm>
                  <a:prstGeom prst="parallelogram">
                    <a:avLst>
                      <a:gd name="adj" fmla="val 62205"/>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7" name="Parallelogram 236">
                    <a:extLst>
                      <a:ext uri="{FF2B5EF4-FFF2-40B4-BE49-F238E27FC236}">
                        <a16:creationId xmlns:a16="http://schemas.microsoft.com/office/drawing/2014/main" id="{0B9EDE51-DC89-4F4D-8862-90C14B2062CF}"/>
                      </a:ext>
                    </a:extLst>
                  </p:cNvPr>
                  <p:cNvSpPr/>
                  <p:nvPr/>
                </p:nvSpPr>
                <p:spPr>
                  <a:xfrm>
                    <a:off x="2571751" y="2558697"/>
                    <a:ext cx="603250" cy="949325"/>
                  </a:xfrm>
                  <a:prstGeom prst="parallelogram">
                    <a:avLst>
                      <a:gd name="adj" fmla="val 72206"/>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0" name="Group 219">
                  <a:extLst>
                    <a:ext uri="{FF2B5EF4-FFF2-40B4-BE49-F238E27FC236}">
                      <a16:creationId xmlns:a16="http://schemas.microsoft.com/office/drawing/2014/main" id="{2919FAFE-224E-7C47-BC9B-5652AB5D573E}"/>
                    </a:ext>
                  </a:extLst>
                </p:cNvPr>
                <p:cNvGrpSpPr/>
                <p:nvPr/>
              </p:nvGrpSpPr>
              <p:grpSpPr>
                <a:xfrm flipH="1">
                  <a:off x="2441575" y="3032125"/>
                  <a:ext cx="257175" cy="544419"/>
                  <a:chOff x="2441575" y="2479675"/>
                  <a:chExt cx="765175" cy="1028347"/>
                </a:xfrm>
              </p:grpSpPr>
              <p:sp>
                <p:nvSpPr>
                  <p:cNvPr id="234" name="Parallelogram 233">
                    <a:extLst>
                      <a:ext uri="{FF2B5EF4-FFF2-40B4-BE49-F238E27FC236}">
                        <a16:creationId xmlns:a16="http://schemas.microsoft.com/office/drawing/2014/main" id="{54BF0DD8-4148-D045-86F9-640BE0D36492}"/>
                      </a:ext>
                    </a:extLst>
                  </p:cNvPr>
                  <p:cNvSpPr/>
                  <p:nvPr/>
                </p:nvSpPr>
                <p:spPr>
                  <a:xfrm>
                    <a:off x="2441575" y="2479675"/>
                    <a:ext cx="765175" cy="1025525"/>
                  </a:xfrm>
                  <a:prstGeom prst="parallelogram">
                    <a:avLst>
                      <a:gd name="adj" fmla="val 62205"/>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5" name="Parallelogram 234">
                    <a:extLst>
                      <a:ext uri="{FF2B5EF4-FFF2-40B4-BE49-F238E27FC236}">
                        <a16:creationId xmlns:a16="http://schemas.microsoft.com/office/drawing/2014/main" id="{08E5B810-BD3C-6B44-A721-8C7689B0F662}"/>
                      </a:ext>
                    </a:extLst>
                  </p:cNvPr>
                  <p:cNvSpPr/>
                  <p:nvPr/>
                </p:nvSpPr>
                <p:spPr>
                  <a:xfrm>
                    <a:off x="2571751" y="2558697"/>
                    <a:ext cx="603250" cy="949325"/>
                  </a:xfrm>
                  <a:prstGeom prst="parallelogram">
                    <a:avLst>
                      <a:gd name="adj" fmla="val 72206"/>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21" name="Parallelogram 220">
                  <a:extLst>
                    <a:ext uri="{FF2B5EF4-FFF2-40B4-BE49-F238E27FC236}">
                      <a16:creationId xmlns:a16="http://schemas.microsoft.com/office/drawing/2014/main" id="{BF6FC034-54BD-0842-B8E8-4D9A22CAA503}"/>
                    </a:ext>
                  </a:extLst>
                </p:cNvPr>
                <p:cNvSpPr/>
                <p:nvPr/>
              </p:nvSpPr>
              <p:spPr>
                <a:xfrm flipV="1">
                  <a:off x="2057400" y="3130550"/>
                  <a:ext cx="625475" cy="60324"/>
                </a:xfrm>
                <a:prstGeom prst="parallelogram">
                  <a:avLst>
                    <a:gd name="adj" fmla="val 30290"/>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2" name="Parallelogram 221">
                  <a:extLst>
                    <a:ext uri="{FF2B5EF4-FFF2-40B4-BE49-F238E27FC236}">
                      <a16:creationId xmlns:a16="http://schemas.microsoft.com/office/drawing/2014/main" id="{58B427DC-A8A9-CA44-8784-F6E725C31329}"/>
                    </a:ext>
                  </a:extLst>
                </p:cNvPr>
                <p:cNvSpPr/>
                <p:nvPr/>
              </p:nvSpPr>
              <p:spPr>
                <a:xfrm rot="17056647">
                  <a:off x="2079626" y="3187701"/>
                  <a:ext cx="257175" cy="45719"/>
                </a:xfrm>
                <a:prstGeom prst="parallelogram">
                  <a:avLst>
                    <a:gd name="adj" fmla="val 30290"/>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3" name="Parallelogram 222">
                  <a:extLst>
                    <a:ext uri="{FF2B5EF4-FFF2-40B4-BE49-F238E27FC236}">
                      <a16:creationId xmlns:a16="http://schemas.microsoft.com/office/drawing/2014/main" id="{C89D51F0-BE6B-D742-8471-9F7867EF622D}"/>
                    </a:ext>
                  </a:extLst>
                </p:cNvPr>
                <p:cNvSpPr/>
                <p:nvPr/>
              </p:nvSpPr>
              <p:spPr>
                <a:xfrm rot="17384936" flipV="1">
                  <a:off x="1990347" y="3141540"/>
                  <a:ext cx="95195" cy="50805"/>
                </a:xfrm>
                <a:prstGeom prst="parallelogram">
                  <a:avLst>
                    <a:gd name="adj" fmla="val 30290"/>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4" name="Parallelogram 223">
                  <a:extLst>
                    <a:ext uri="{FF2B5EF4-FFF2-40B4-BE49-F238E27FC236}">
                      <a16:creationId xmlns:a16="http://schemas.microsoft.com/office/drawing/2014/main" id="{86B1E505-34DD-934C-BF2C-2689FBEAF91B}"/>
                    </a:ext>
                  </a:extLst>
                </p:cNvPr>
                <p:cNvSpPr/>
                <p:nvPr/>
              </p:nvSpPr>
              <p:spPr>
                <a:xfrm>
                  <a:off x="2032000" y="3162300"/>
                  <a:ext cx="650875" cy="45719"/>
                </a:xfrm>
                <a:prstGeom prst="parallelogram">
                  <a:avLst>
                    <a:gd name="adj" fmla="val 30290"/>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5" name="Parallelogram 224">
                  <a:extLst>
                    <a:ext uri="{FF2B5EF4-FFF2-40B4-BE49-F238E27FC236}">
                      <a16:creationId xmlns:a16="http://schemas.microsoft.com/office/drawing/2014/main" id="{809D5A8C-095B-7248-A7EB-12E10F47E203}"/>
                    </a:ext>
                  </a:extLst>
                </p:cNvPr>
                <p:cNvSpPr/>
                <p:nvPr/>
              </p:nvSpPr>
              <p:spPr>
                <a:xfrm rot="4215064" flipH="1" flipV="1">
                  <a:off x="2627741" y="3146398"/>
                  <a:ext cx="95195" cy="45719"/>
                </a:xfrm>
                <a:prstGeom prst="parallelogram">
                  <a:avLst>
                    <a:gd name="adj" fmla="val 30290"/>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6" name="Parallelogram 225">
                  <a:extLst>
                    <a:ext uri="{FF2B5EF4-FFF2-40B4-BE49-F238E27FC236}">
                      <a16:creationId xmlns:a16="http://schemas.microsoft.com/office/drawing/2014/main" id="{A1534CDD-071D-F240-A8AD-24848A2C1942}"/>
                    </a:ext>
                  </a:extLst>
                </p:cNvPr>
                <p:cNvSpPr/>
                <p:nvPr/>
              </p:nvSpPr>
              <p:spPr>
                <a:xfrm rot="4492456">
                  <a:off x="2397126" y="3197226"/>
                  <a:ext cx="257175" cy="45719"/>
                </a:xfrm>
                <a:prstGeom prst="parallelogram">
                  <a:avLst>
                    <a:gd name="adj" fmla="val 30290"/>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27" name="Group 226">
                  <a:extLst>
                    <a:ext uri="{FF2B5EF4-FFF2-40B4-BE49-F238E27FC236}">
                      <a16:creationId xmlns:a16="http://schemas.microsoft.com/office/drawing/2014/main" id="{37470832-3231-D140-9B98-3B27AF911D51}"/>
                    </a:ext>
                  </a:extLst>
                </p:cNvPr>
                <p:cNvGrpSpPr/>
                <p:nvPr/>
              </p:nvGrpSpPr>
              <p:grpSpPr>
                <a:xfrm>
                  <a:off x="1968091" y="3322545"/>
                  <a:ext cx="768409" cy="96354"/>
                  <a:chOff x="1968092" y="3319370"/>
                  <a:chExt cx="677104" cy="96354"/>
                </a:xfrm>
              </p:grpSpPr>
              <p:sp>
                <p:nvSpPr>
                  <p:cNvPr id="230" name="Parallelogram 229">
                    <a:extLst>
                      <a:ext uri="{FF2B5EF4-FFF2-40B4-BE49-F238E27FC236}">
                        <a16:creationId xmlns:a16="http://schemas.microsoft.com/office/drawing/2014/main" id="{A0EEA72A-ECC2-9342-BDB2-19F25094E14C}"/>
                      </a:ext>
                    </a:extLst>
                  </p:cNvPr>
                  <p:cNvSpPr/>
                  <p:nvPr/>
                </p:nvSpPr>
                <p:spPr>
                  <a:xfrm flipV="1">
                    <a:off x="2012950" y="3330575"/>
                    <a:ext cx="625475" cy="60324"/>
                  </a:xfrm>
                  <a:prstGeom prst="parallelogram">
                    <a:avLst>
                      <a:gd name="adj" fmla="val 30290"/>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1" name="Parallelogram 230">
                    <a:extLst>
                      <a:ext uri="{FF2B5EF4-FFF2-40B4-BE49-F238E27FC236}">
                        <a16:creationId xmlns:a16="http://schemas.microsoft.com/office/drawing/2014/main" id="{596486DE-414E-AB4F-AA4A-A202B442E6B2}"/>
                      </a:ext>
                    </a:extLst>
                  </p:cNvPr>
                  <p:cNvSpPr/>
                  <p:nvPr/>
                </p:nvSpPr>
                <p:spPr>
                  <a:xfrm rot="17384936" flipV="1">
                    <a:off x="1945897" y="3341565"/>
                    <a:ext cx="95195" cy="50805"/>
                  </a:xfrm>
                  <a:prstGeom prst="parallelogram">
                    <a:avLst>
                      <a:gd name="adj" fmla="val 30290"/>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2" name="Parallelogram 231">
                    <a:extLst>
                      <a:ext uri="{FF2B5EF4-FFF2-40B4-BE49-F238E27FC236}">
                        <a16:creationId xmlns:a16="http://schemas.microsoft.com/office/drawing/2014/main" id="{4DE1E6C4-9D7C-9E4A-85B4-591228128059}"/>
                      </a:ext>
                    </a:extLst>
                  </p:cNvPr>
                  <p:cNvSpPr/>
                  <p:nvPr/>
                </p:nvSpPr>
                <p:spPr>
                  <a:xfrm>
                    <a:off x="1987550" y="3362325"/>
                    <a:ext cx="650875" cy="45719"/>
                  </a:xfrm>
                  <a:prstGeom prst="parallelogram">
                    <a:avLst>
                      <a:gd name="adj" fmla="val 30290"/>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3" name="Parallelogram 232">
                    <a:extLst>
                      <a:ext uri="{FF2B5EF4-FFF2-40B4-BE49-F238E27FC236}">
                        <a16:creationId xmlns:a16="http://schemas.microsoft.com/office/drawing/2014/main" id="{6D7610CF-4344-7D41-A633-042DD0C229FA}"/>
                      </a:ext>
                    </a:extLst>
                  </p:cNvPr>
                  <p:cNvSpPr/>
                  <p:nvPr/>
                </p:nvSpPr>
                <p:spPr>
                  <a:xfrm rot="4215064" flipH="1" flipV="1">
                    <a:off x="2577455" y="3347983"/>
                    <a:ext cx="95195" cy="40287"/>
                  </a:xfrm>
                  <a:prstGeom prst="parallelogram">
                    <a:avLst>
                      <a:gd name="adj" fmla="val 30290"/>
                    </a:avLst>
                  </a:prstGeom>
                  <a:solidFill>
                    <a:srgbClr val="011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28" name="Parallelogram 227">
                  <a:extLst>
                    <a:ext uri="{FF2B5EF4-FFF2-40B4-BE49-F238E27FC236}">
                      <a16:creationId xmlns:a16="http://schemas.microsoft.com/office/drawing/2014/main" id="{115F21F8-878A-E340-AD24-CB54563C4073}"/>
                    </a:ext>
                  </a:extLst>
                </p:cNvPr>
                <p:cNvSpPr/>
                <p:nvPr/>
              </p:nvSpPr>
              <p:spPr>
                <a:xfrm rot="4389628">
                  <a:off x="2495482" y="3370576"/>
                  <a:ext cx="160883" cy="55150"/>
                </a:xfrm>
                <a:prstGeom prst="parallelogram">
                  <a:avLst>
                    <a:gd name="adj" fmla="val 30290"/>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9" name="Parallelogram 228">
                  <a:extLst>
                    <a:ext uri="{FF2B5EF4-FFF2-40B4-BE49-F238E27FC236}">
                      <a16:creationId xmlns:a16="http://schemas.microsoft.com/office/drawing/2014/main" id="{DB878348-3D9E-A343-B0AB-4071FC8ED210}"/>
                    </a:ext>
                  </a:extLst>
                </p:cNvPr>
                <p:cNvSpPr/>
                <p:nvPr/>
              </p:nvSpPr>
              <p:spPr>
                <a:xfrm rot="17068257">
                  <a:off x="2025651" y="3362326"/>
                  <a:ext cx="257175" cy="45719"/>
                </a:xfrm>
                <a:prstGeom prst="parallelogram">
                  <a:avLst>
                    <a:gd name="adj" fmla="val 30290"/>
                  </a:avLst>
                </a:prstGeom>
                <a:solidFill>
                  <a:srgbClr val="8FAA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nvGrpSpPr>
          <p:cNvPr id="2" name="Group 1">
            <a:extLst>
              <a:ext uri="{FF2B5EF4-FFF2-40B4-BE49-F238E27FC236}">
                <a16:creationId xmlns:a16="http://schemas.microsoft.com/office/drawing/2014/main" id="{E435FFE3-24B8-C140-BF08-8BB3DEA8FF21}"/>
              </a:ext>
            </a:extLst>
          </p:cNvPr>
          <p:cNvGrpSpPr/>
          <p:nvPr/>
        </p:nvGrpSpPr>
        <p:grpSpPr>
          <a:xfrm>
            <a:off x="1899298" y="3676811"/>
            <a:ext cx="3799395" cy="392848"/>
            <a:chOff x="1899298" y="3676811"/>
            <a:chExt cx="3799395" cy="392848"/>
          </a:xfrm>
        </p:grpSpPr>
        <p:cxnSp>
          <p:nvCxnSpPr>
            <p:cNvPr id="111" name="Straight Arrow Connector 110">
              <a:extLst>
                <a:ext uri="{FF2B5EF4-FFF2-40B4-BE49-F238E27FC236}">
                  <a16:creationId xmlns:a16="http://schemas.microsoft.com/office/drawing/2014/main" id="{54F7DAB2-A0D7-7D4B-9136-696ABC9D5A82}"/>
                </a:ext>
              </a:extLst>
            </p:cNvPr>
            <p:cNvCxnSpPr/>
            <p:nvPr/>
          </p:nvCxnSpPr>
          <p:spPr>
            <a:xfrm>
              <a:off x="1899298" y="3910512"/>
              <a:ext cx="1965533" cy="0"/>
            </a:xfrm>
            <a:prstGeom prst="straightConnector1">
              <a:avLst/>
            </a:prstGeom>
            <a:ln w="50800">
              <a:solidFill>
                <a:srgbClr val="000090"/>
              </a:solidFill>
              <a:tailEnd type="triangle"/>
            </a:ln>
          </p:spPr>
          <p:style>
            <a:lnRef idx="2">
              <a:schemeClr val="accent1"/>
            </a:lnRef>
            <a:fillRef idx="0">
              <a:schemeClr val="accent1"/>
            </a:fillRef>
            <a:effectRef idx="1">
              <a:schemeClr val="accent1"/>
            </a:effectRef>
            <a:fontRef idx="minor">
              <a:schemeClr val="tx1"/>
            </a:fontRef>
          </p:style>
        </p:cxnSp>
        <p:cxnSp>
          <p:nvCxnSpPr>
            <p:cNvPr id="112" name="Straight Arrow Connector 111">
              <a:extLst>
                <a:ext uri="{FF2B5EF4-FFF2-40B4-BE49-F238E27FC236}">
                  <a16:creationId xmlns:a16="http://schemas.microsoft.com/office/drawing/2014/main" id="{DE066074-447D-844F-892A-D7A2DAF88A77}"/>
                </a:ext>
              </a:extLst>
            </p:cNvPr>
            <p:cNvCxnSpPr/>
            <p:nvPr/>
          </p:nvCxnSpPr>
          <p:spPr>
            <a:xfrm>
              <a:off x="4050360" y="4008104"/>
              <a:ext cx="1648333" cy="0"/>
            </a:xfrm>
            <a:prstGeom prst="straightConnector1">
              <a:avLst/>
            </a:prstGeom>
            <a:ln w="50800">
              <a:solidFill>
                <a:srgbClr val="000090"/>
              </a:solidFill>
              <a:tailEnd type="triangle"/>
            </a:ln>
          </p:spPr>
          <p:style>
            <a:lnRef idx="2">
              <a:schemeClr val="accent1"/>
            </a:lnRef>
            <a:fillRef idx="0">
              <a:schemeClr val="accent1"/>
            </a:fillRef>
            <a:effectRef idx="1">
              <a:schemeClr val="accent1"/>
            </a:effectRef>
            <a:fontRef idx="minor">
              <a:schemeClr val="tx1"/>
            </a:fontRef>
          </p:style>
        </p:cxnSp>
        <p:sp>
          <p:nvSpPr>
            <p:cNvPr id="113" name="TextBox 112">
              <a:extLst>
                <a:ext uri="{FF2B5EF4-FFF2-40B4-BE49-F238E27FC236}">
                  <a16:creationId xmlns:a16="http://schemas.microsoft.com/office/drawing/2014/main" id="{9D13C86A-9E2D-6D4A-BCF7-547FAED55737}"/>
                </a:ext>
              </a:extLst>
            </p:cNvPr>
            <p:cNvSpPr txBox="1"/>
            <p:nvPr/>
          </p:nvSpPr>
          <p:spPr>
            <a:xfrm>
              <a:off x="4628187" y="3676811"/>
              <a:ext cx="509140" cy="307777"/>
            </a:xfrm>
            <a:prstGeom prst="rect">
              <a:avLst/>
            </a:prstGeom>
            <a:noFill/>
          </p:spPr>
          <p:txBody>
            <a:bodyPr wrap="none" rtlCol="0">
              <a:spAutoFit/>
            </a:bodyPr>
            <a:lstStyle/>
            <a:p>
              <a:r>
                <a:rPr lang="en-US" sz="1400" dirty="0"/>
                <a:t>res</a:t>
              </a:r>
              <a:r>
                <a:rPr lang="en-US" sz="1400" baseline="-25000" dirty="0"/>
                <a:t>M</a:t>
              </a:r>
            </a:p>
          </p:txBody>
        </p:sp>
        <p:grpSp>
          <p:nvGrpSpPr>
            <p:cNvPr id="114" name="Group 113">
              <a:extLst>
                <a:ext uri="{FF2B5EF4-FFF2-40B4-BE49-F238E27FC236}">
                  <a16:creationId xmlns:a16="http://schemas.microsoft.com/office/drawing/2014/main" id="{6AA624CC-7FA8-E74C-906C-8C2C0899983D}"/>
                </a:ext>
              </a:extLst>
            </p:cNvPr>
            <p:cNvGrpSpPr/>
            <p:nvPr/>
          </p:nvGrpSpPr>
          <p:grpSpPr>
            <a:xfrm>
              <a:off x="2141216" y="3700327"/>
              <a:ext cx="291152" cy="369332"/>
              <a:chOff x="7031063" y="1728412"/>
              <a:chExt cx="291152" cy="369332"/>
            </a:xfrm>
          </p:grpSpPr>
          <p:sp>
            <p:nvSpPr>
              <p:cNvPr id="115" name="Oval 114">
                <a:extLst>
                  <a:ext uri="{FF2B5EF4-FFF2-40B4-BE49-F238E27FC236}">
                    <a16:creationId xmlns:a16="http://schemas.microsoft.com/office/drawing/2014/main" id="{5E535200-2F47-3743-8504-24DA7CB1659E}"/>
                  </a:ext>
                </a:extLst>
              </p:cNvPr>
              <p:cNvSpPr/>
              <p:nvPr/>
            </p:nvSpPr>
            <p:spPr>
              <a:xfrm>
                <a:off x="7039416" y="1803954"/>
                <a:ext cx="282799" cy="282799"/>
              </a:xfrm>
              <a:prstGeom prst="ellipse">
                <a:avLst/>
              </a:prstGeom>
              <a:solidFill>
                <a:schemeClr val="bg1"/>
              </a:solidFill>
              <a:ln w="25400">
                <a:solidFill>
                  <a:srgbClr val="00009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6" name="TextBox 115">
                <a:extLst>
                  <a:ext uri="{FF2B5EF4-FFF2-40B4-BE49-F238E27FC236}">
                    <a16:creationId xmlns:a16="http://schemas.microsoft.com/office/drawing/2014/main" id="{05778882-8A28-FC40-8DE1-5DC6BD7A11E0}"/>
                  </a:ext>
                </a:extLst>
              </p:cNvPr>
              <p:cNvSpPr txBox="1"/>
              <p:nvPr/>
            </p:nvSpPr>
            <p:spPr>
              <a:xfrm>
                <a:off x="7031063" y="1728412"/>
                <a:ext cx="282274" cy="369332"/>
              </a:xfrm>
              <a:prstGeom prst="rect">
                <a:avLst/>
              </a:prstGeom>
              <a:noFill/>
            </p:spPr>
            <p:txBody>
              <a:bodyPr wrap="none" rtlCol="0">
                <a:spAutoFit/>
              </a:bodyPr>
              <a:lstStyle/>
              <a:p>
                <a:r>
                  <a:rPr lang="en-US" dirty="0"/>
                  <a:t>c</a:t>
                </a:r>
              </a:p>
            </p:txBody>
          </p:sp>
        </p:grpSp>
      </p:grpSp>
      <p:cxnSp>
        <p:nvCxnSpPr>
          <p:cNvPr id="118" name="Straight Arrow Connector 117">
            <a:extLst>
              <a:ext uri="{FF2B5EF4-FFF2-40B4-BE49-F238E27FC236}">
                <a16:creationId xmlns:a16="http://schemas.microsoft.com/office/drawing/2014/main" id="{9FFB84DA-82E2-4D4A-A7C4-2E19B0090A77}"/>
              </a:ext>
            </a:extLst>
          </p:cNvPr>
          <p:cNvCxnSpPr/>
          <p:nvPr/>
        </p:nvCxnSpPr>
        <p:spPr>
          <a:xfrm flipH="1">
            <a:off x="4090116" y="4472714"/>
            <a:ext cx="1648333" cy="0"/>
          </a:xfrm>
          <a:prstGeom prst="straightConnector1">
            <a:avLst/>
          </a:prstGeom>
          <a:ln w="50800">
            <a:solidFill>
              <a:srgbClr val="000090"/>
            </a:solidFill>
            <a:tailEnd type="triangle"/>
          </a:ln>
        </p:spPr>
        <p:style>
          <a:lnRef idx="2">
            <a:schemeClr val="accent1"/>
          </a:lnRef>
          <a:fillRef idx="0">
            <a:schemeClr val="accent1"/>
          </a:fillRef>
          <a:effectRef idx="1">
            <a:schemeClr val="accent1"/>
          </a:effectRef>
          <a:fontRef idx="minor">
            <a:schemeClr val="tx1"/>
          </a:fontRef>
        </p:style>
      </p:cxnSp>
      <p:cxnSp>
        <p:nvCxnSpPr>
          <p:cNvPr id="119" name="Straight Arrow Connector 118">
            <a:extLst>
              <a:ext uri="{FF2B5EF4-FFF2-40B4-BE49-F238E27FC236}">
                <a16:creationId xmlns:a16="http://schemas.microsoft.com/office/drawing/2014/main" id="{8739ED31-A787-FF47-BB59-7408E1084A07}"/>
              </a:ext>
            </a:extLst>
          </p:cNvPr>
          <p:cNvCxnSpPr/>
          <p:nvPr/>
        </p:nvCxnSpPr>
        <p:spPr>
          <a:xfrm flipH="1">
            <a:off x="1939054" y="4563316"/>
            <a:ext cx="1965534" cy="0"/>
          </a:xfrm>
          <a:prstGeom prst="straightConnector1">
            <a:avLst/>
          </a:prstGeom>
          <a:ln w="50800">
            <a:solidFill>
              <a:srgbClr val="000090"/>
            </a:solidFill>
            <a:tailEnd type="triangle"/>
          </a:ln>
        </p:spPr>
        <p:style>
          <a:lnRef idx="2">
            <a:schemeClr val="accent1"/>
          </a:lnRef>
          <a:fillRef idx="0">
            <a:schemeClr val="accent1"/>
          </a:fillRef>
          <a:effectRef idx="1">
            <a:schemeClr val="accent1"/>
          </a:effectRef>
          <a:fontRef idx="minor">
            <a:schemeClr val="tx1"/>
          </a:fontRef>
        </p:style>
      </p:cxnSp>
      <p:grpSp>
        <p:nvGrpSpPr>
          <p:cNvPr id="120" name="Group 119">
            <a:extLst>
              <a:ext uri="{FF2B5EF4-FFF2-40B4-BE49-F238E27FC236}">
                <a16:creationId xmlns:a16="http://schemas.microsoft.com/office/drawing/2014/main" id="{47E6CE51-72A0-6743-B574-9C945D0CA778}"/>
              </a:ext>
            </a:extLst>
          </p:cNvPr>
          <p:cNvGrpSpPr/>
          <p:nvPr/>
        </p:nvGrpSpPr>
        <p:grpSpPr>
          <a:xfrm>
            <a:off x="4787193" y="4264532"/>
            <a:ext cx="305943" cy="369332"/>
            <a:chOff x="7031063" y="1728412"/>
            <a:chExt cx="305943" cy="369332"/>
          </a:xfrm>
        </p:grpSpPr>
        <p:sp>
          <p:nvSpPr>
            <p:cNvPr id="121" name="Oval 120">
              <a:extLst>
                <a:ext uri="{FF2B5EF4-FFF2-40B4-BE49-F238E27FC236}">
                  <a16:creationId xmlns:a16="http://schemas.microsoft.com/office/drawing/2014/main" id="{2A7565CB-C298-B445-8AA5-D60763860B3E}"/>
                </a:ext>
              </a:extLst>
            </p:cNvPr>
            <p:cNvSpPr/>
            <p:nvPr/>
          </p:nvSpPr>
          <p:spPr>
            <a:xfrm>
              <a:off x="7039416" y="1803954"/>
              <a:ext cx="282799" cy="282799"/>
            </a:xfrm>
            <a:prstGeom prst="ellipse">
              <a:avLst/>
            </a:prstGeom>
            <a:solidFill>
              <a:schemeClr val="bg1"/>
            </a:solidFill>
            <a:ln w="25400">
              <a:solidFill>
                <a:srgbClr val="00009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2" name="TextBox 121">
              <a:extLst>
                <a:ext uri="{FF2B5EF4-FFF2-40B4-BE49-F238E27FC236}">
                  <a16:creationId xmlns:a16="http://schemas.microsoft.com/office/drawing/2014/main" id="{35E0453F-D644-4A44-89CB-E5ACE788784D}"/>
                </a:ext>
              </a:extLst>
            </p:cNvPr>
            <p:cNvSpPr txBox="1"/>
            <p:nvPr/>
          </p:nvSpPr>
          <p:spPr>
            <a:xfrm>
              <a:off x="7031063" y="1728412"/>
              <a:ext cx="305943" cy="369332"/>
            </a:xfrm>
            <a:prstGeom prst="rect">
              <a:avLst/>
            </a:prstGeom>
            <a:noFill/>
          </p:spPr>
          <p:txBody>
            <a:bodyPr wrap="none" rtlCol="0">
              <a:spAutoFit/>
            </a:bodyPr>
            <a:lstStyle/>
            <a:p>
              <a:r>
                <a:rPr lang="en-US" dirty="0"/>
                <a:t>d</a:t>
              </a:r>
            </a:p>
          </p:txBody>
        </p:sp>
      </p:grpSp>
      <p:sp>
        <p:nvSpPr>
          <p:cNvPr id="123" name="TextBox 122">
            <a:extLst>
              <a:ext uri="{FF2B5EF4-FFF2-40B4-BE49-F238E27FC236}">
                <a16:creationId xmlns:a16="http://schemas.microsoft.com/office/drawing/2014/main" id="{18DE3BA0-2E0C-224E-90CE-53AC3092DE04}"/>
              </a:ext>
            </a:extLst>
          </p:cNvPr>
          <p:cNvSpPr txBox="1"/>
          <p:nvPr/>
        </p:nvSpPr>
        <p:spPr>
          <a:xfrm>
            <a:off x="4553695" y="4066669"/>
            <a:ext cx="804627" cy="307777"/>
          </a:xfrm>
          <a:prstGeom prst="rect">
            <a:avLst/>
          </a:prstGeom>
          <a:noFill/>
        </p:spPr>
        <p:txBody>
          <a:bodyPr wrap="none" rtlCol="0">
            <a:spAutoFit/>
          </a:bodyPr>
          <a:lstStyle/>
          <a:p>
            <a:r>
              <a:rPr lang="en-US" sz="1400" dirty="0"/>
              <a:t>OK, keys</a:t>
            </a:r>
            <a:endParaRPr lang="en-US" sz="1400" baseline="-25000" dirty="0"/>
          </a:p>
        </p:txBody>
      </p:sp>
      <p:sp>
        <p:nvSpPr>
          <p:cNvPr id="124" name="TextBox 123">
            <a:extLst>
              <a:ext uri="{FF2B5EF4-FFF2-40B4-BE49-F238E27FC236}">
                <a16:creationId xmlns:a16="http://schemas.microsoft.com/office/drawing/2014/main" id="{43C723C0-8CD6-DB4C-A3B1-1A08E33FED91}"/>
              </a:ext>
            </a:extLst>
          </p:cNvPr>
          <p:cNvSpPr txBox="1"/>
          <p:nvPr/>
        </p:nvSpPr>
        <p:spPr>
          <a:xfrm>
            <a:off x="2161442" y="4233327"/>
            <a:ext cx="396813" cy="307777"/>
          </a:xfrm>
          <a:prstGeom prst="rect">
            <a:avLst/>
          </a:prstGeom>
          <a:noFill/>
        </p:spPr>
        <p:txBody>
          <a:bodyPr wrap="none" rtlCol="0">
            <a:spAutoFit/>
          </a:bodyPr>
          <a:lstStyle/>
          <a:p>
            <a:r>
              <a:rPr lang="en-US" sz="1400" dirty="0"/>
              <a:t>OK</a:t>
            </a:r>
            <a:endParaRPr lang="en-US" sz="1400" baseline="-25000" dirty="0"/>
          </a:p>
        </p:txBody>
      </p:sp>
      <p:cxnSp>
        <p:nvCxnSpPr>
          <p:cNvPr id="125" name="Straight Arrow Connector 124">
            <a:extLst>
              <a:ext uri="{FF2B5EF4-FFF2-40B4-BE49-F238E27FC236}">
                <a16:creationId xmlns:a16="http://schemas.microsoft.com/office/drawing/2014/main" id="{3B3CE3A4-8755-6941-ADB5-904725C14D5E}"/>
              </a:ext>
            </a:extLst>
          </p:cNvPr>
          <p:cNvCxnSpPr/>
          <p:nvPr/>
        </p:nvCxnSpPr>
        <p:spPr>
          <a:xfrm flipH="1">
            <a:off x="1925802" y="5037477"/>
            <a:ext cx="1965534" cy="0"/>
          </a:xfrm>
          <a:prstGeom prst="straightConnector1">
            <a:avLst/>
          </a:prstGeom>
          <a:ln w="50800">
            <a:solidFill>
              <a:srgbClr val="000090"/>
            </a:solidFill>
            <a:headEnd type="triangle"/>
            <a:tailEnd type="triangle"/>
          </a:ln>
        </p:spPr>
        <p:style>
          <a:lnRef idx="2">
            <a:schemeClr val="accent1"/>
          </a:lnRef>
          <a:fillRef idx="0">
            <a:schemeClr val="accent1"/>
          </a:fillRef>
          <a:effectRef idx="1">
            <a:schemeClr val="accent1"/>
          </a:effectRef>
          <a:fontRef idx="minor">
            <a:schemeClr val="tx1"/>
          </a:fontRef>
        </p:style>
      </p:cxnSp>
      <p:grpSp>
        <p:nvGrpSpPr>
          <p:cNvPr id="126" name="Group 125">
            <a:extLst>
              <a:ext uri="{FF2B5EF4-FFF2-40B4-BE49-F238E27FC236}">
                <a16:creationId xmlns:a16="http://schemas.microsoft.com/office/drawing/2014/main" id="{ACFFB3E1-B9B5-1F46-8389-29CDE3D513A3}"/>
              </a:ext>
            </a:extLst>
          </p:cNvPr>
          <p:cNvGrpSpPr/>
          <p:nvPr/>
        </p:nvGrpSpPr>
        <p:grpSpPr>
          <a:xfrm>
            <a:off x="2744551" y="4829295"/>
            <a:ext cx="305943" cy="369332"/>
            <a:chOff x="7031063" y="1728412"/>
            <a:chExt cx="305943" cy="369332"/>
          </a:xfrm>
        </p:grpSpPr>
        <p:sp>
          <p:nvSpPr>
            <p:cNvPr id="127" name="Oval 126">
              <a:extLst>
                <a:ext uri="{FF2B5EF4-FFF2-40B4-BE49-F238E27FC236}">
                  <a16:creationId xmlns:a16="http://schemas.microsoft.com/office/drawing/2014/main" id="{7DD4EB9A-4B24-574F-B757-8FC732F5F468}"/>
                </a:ext>
              </a:extLst>
            </p:cNvPr>
            <p:cNvSpPr/>
            <p:nvPr/>
          </p:nvSpPr>
          <p:spPr>
            <a:xfrm>
              <a:off x="7039416" y="1803954"/>
              <a:ext cx="282799" cy="282799"/>
            </a:xfrm>
            <a:prstGeom prst="ellipse">
              <a:avLst/>
            </a:prstGeom>
            <a:solidFill>
              <a:schemeClr val="bg1"/>
            </a:solidFill>
            <a:ln w="25400">
              <a:solidFill>
                <a:srgbClr val="00009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8" name="TextBox 127">
              <a:extLst>
                <a:ext uri="{FF2B5EF4-FFF2-40B4-BE49-F238E27FC236}">
                  <a16:creationId xmlns:a16="http://schemas.microsoft.com/office/drawing/2014/main" id="{68057879-E823-2B4E-A1A3-2CF9FB5D3125}"/>
                </a:ext>
              </a:extLst>
            </p:cNvPr>
            <p:cNvSpPr txBox="1"/>
            <p:nvPr/>
          </p:nvSpPr>
          <p:spPr>
            <a:xfrm>
              <a:off x="7031063" y="1728412"/>
              <a:ext cx="305943" cy="369332"/>
            </a:xfrm>
            <a:prstGeom prst="rect">
              <a:avLst/>
            </a:prstGeom>
            <a:noFill/>
          </p:spPr>
          <p:txBody>
            <a:bodyPr wrap="none" rtlCol="0">
              <a:spAutoFit/>
            </a:bodyPr>
            <a:lstStyle/>
            <a:p>
              <a:r>
                <a:rPr lang="en-US" dirty="0"/>
                <a:t>e</a:t>
              </a:r>
            </a:p>
          </p:txBody>
        </p:sp>
      </p:grpSp>
      <p:sp>
        <p:nvSpPr>
          <p:cNvPr id="129" name="TextBox 128">
            <a:extLst>
              <a:ext uri="{FF2B5EF4-FFF2-40B4-BE49-F238E27FC236}">
                <a16:creationId xmlns:a16="http://schemas.microsoft.com/office/drawing/2014/main" id="{16D617E1-7C22-8749-B2AD-C605C18D57C2}"/>
              </a:ext>
            </a:extLst>
          </p:cNvPr>
          <p:cNvSpPr txBox="1"/>
          <p:nvPr/>
        </p:nvSpPr>
        <p:spPr>
          <a:xfrm>
            <a:off x="2263483" y="4628374"/>
            <a:ext cx="1221032" cy="307777"/>
          </a:xfrm>
          <a:prstGeom prst="rect">
            <a:avLst/>
          </a:prstGeom>
          <a:noFill/>
        </p:spPr>
        <p:txBody>
          <a:bodyPr wrap="none" rtlCol="0">
            <a:spAutoFit/>
          </a:bodyPr>
          <a:lstStyle/>
          <a:p>
            <a:r>
              <a:rPr lang="en-US" sz="1400" dirty="0"/>
              <a:t>key derivation</a:t>
            </a:r>
            <a:endParaRPr lang="en-US" sz="1400" baseline="-25000" dirty="0"/>
          </a:p>
        </p:txBody>
      </p:sp>
      <p:grpSp>
        <p:nvGrpSpPr>
          <p:cNvPr id="5" name="Group 4">
            <a:extLst>
              <a:ext uri="{FF2B5EF4-FFF2-40B4-BE49-F238E27FC236}">
                <a16:creationId xmlns:a16="http://schemas.microsoft.com/office/drawing/2014/main" id="{62A4D6E2-BEF0-B24C-ADD8-4DAC593AA408}"/>
              </a:ext>
            </a:extLst>
          </p:cNvPr>
          <p:cNvGrpSpPr/>
          <p:nvPr/>
        </p:nvGrpSpPr>
        <p:grpSpPr>
          <a:xfrm>
            <a:off x="6660875" y="4471409"/>
            <a:ext cx="5173317" cy="1569660"/>
            <a:chOff x="6660875" y="4471409"/>
            <a:chExt cx="5173317" cy="1569660"/>
          </a:xfrm>
        </p:grpSpPr>
        <p:grpSp>
          <p:nvGrpSpPr>
            <p:cNvPr id="194" name="Group 193">
              <a:extLst>
                <a:ext uri="{FF2B5EF4-FFF2-40B4-BE49-F238E27FC236}">
                  <a16:creationId xmlns:a16="http://schemas.microsoft.com/office/drawing/2014/main" id="{D59B293D-1764-4843-8A74-36EAD02B76F7}"/>
                </a:ext>
              </a:extLst>
            </p:cNvPr>
            <p:cNvGrpSpPr/>
            <p:nvPr/>
          </p:nvGrpSpPr>
          <p:grpSpPr>
            <a:xfrm>
              <a:off x="6660875" y="4536471"/>
              <a:ext cx="306494" cy="369332"/>
              <a:chOff x="7031063" y="1754916"/>
              <a:chExt cx="306494" cy="369332"/>
            </a:xfrm>
          </p:grpSpPr>
          <p:sp>
            <p:nvSpPr>
              <p:cNvPr id="195" name="Oval 194">
                <a:extLst>
                  <a:ext uri="{FF2B5EF4-FFF2-40B4-BE49-F238E27FC236}">
                    <a16:creationId xmlns:a16="http://schemas.microsoft.com/office/drawing/2014/main" id="{8DBC537D-9564-BF47-9D69-A6797C5A8798}"/>
                  </a:ext>
                </a:extLst>
              </p:cNvPr>
              <p:cNvSpPr/>
              <p:nvPr/>
            </p:nvSpPr>
            <p:spPr>
              <a:xfrm>
                <a:off x="7039416" y="1803954"/>
                <a:ext cx="282799" cy="282799"/>
              </a:xfrm>
              <a:prstGeom prst="ellipse">
                <a:avLst/>
              </a:prstGeom>
              <a:solidFill>
                <a:schemeClr val="bg1"/>
              </a:solidFill>
              <a:ln w="25400">
                <a:solidFill>
                  <a:srgbClr val="00009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6" name="TextBox 195">
                <a:extLst>
                  <a:ext uri="{FF2B5EF4-FFF2-40B4-BE49-F238E27FC236}">
                    <a16:creationId xmlns:a16="http://schemas.microsoft.com/office/drawing/2014/main" id="{FEE9BC70-3513-0449-BA20-F87211E08FEA}"/>
                  </a:ext>
                </a:extLst>
              </p:cNvPr>
              <p:cNvSpPr txBox="1"/>
              <p:nvPr/>
            </p:nvSpPr>
            <p:spPr>
              <a:xfrm>
                <a:off x="7031063" y="1754916"/>
                <a:ext cx="306494" cy="369332"/>
              </a:xfrm>
              <a:prstGeom prst="rect">
                <a:avLst/>
              </a:prstGeom>
              <a:noFill/>
            </p:spPr>
            <p:txBody>
              <a:bodyPr wrap="none" rtlCol="0">
                <a:spAutoFit/>
              </a:bodyPr>
              <a:lstStyle/>
              <a:p>
                <a:r>
                  <a:rPr lang="en-US" dirty="0"/>
                  <a:t>e</a:t>
                </a:r>
              </a:p>
            </p:txBody>
          </p:sp>
        </p:grpSp>
        <p:sp>
          <p:nvSpPr>
            <p:cNvPr id="132" name="TextBox 131">
              <a:extLst>
                <a:ext uri="{FF2B5EF4-FFF2-40B4-BE49-F238E27FC236}">
                  <a16:creationId xmlns:a16="http://schemas.microsoft.com/office/drawing/2014/main" id="{7234EC0B-159E-7C45-997C-DA44C1D21C8F}"/>
                </a:ext>
              </a:extLst>
            </p:cNvPr>
            <p:cNvSpPr txBox="1"/>
            <p:nvPr/>
          </p:nvSpPr>
          <p:spPr>
            <a:xfrm>
              <a:off x="7005431" y="4471409"/>
              <a:ext cx="4828761" cy="1569660"/>
            </a:xfrm>
            <a:prstGeom prst="rect">
              <a:avLst/>
            </a:prstGeom>
            <a:noFill/>
          </p:spPr>
          <p:txBody>
            <a:bodyPr wrap="square" rtlCol="0">
              <a:spAutoFit/>
            </a:bodyPr>
            <a:lstStyle/>
            <a:p>
              <a:r>
                <a:rPr lang="en-US" sz="2400" dirty="0"/>
                <a:t>mobile, BS determine keys for encrypting data, control frames over 4G wireless channel</a:t>
              </a:r>
            </a:p>
            <a:p>
              <a:pPr marL="342900" indent="-277813">
                <a:buClr>
                  <a:srgbClr val="0012A0"/>
                </a:buClr>
                <a:buFont typeface="Wingdings" pitchFamily="2" charset="2"/>
                <a:buChar char="§"/>
              </a:pPr>
              <a:r>
                <a:rPr lang="en-US" sz="2400" dirty="0"/>
                <a:t>AES can be used</a:t>
              </a:r>
            </a:p>
          </p:txBody>
        </p:sp>
      </p:grpSp>
    </p:spTree>
    <p:extLst>
      <p:ext uri="{BB962C8B-B14F-4D97-AF65-F5344CB8AC3E}">
        <p14:creationId xmlns:p14="http://schemas.microsoft.com/office/powerpoint/2010/main" val="4233271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4A317860-E357-3C44-B911-25998BEE81E4}"/>
              </a:ext>
            </a:extLst>
          </p:cNvPr>
          <p:cNvSpPr>
            <a:spLocks noGrp="1"/>
          </p:cNvSpPr>
          <p:nvPr>
            <p:ph idx="1"/>
          </p:nvPr>
        </p:nvSpPr>
        <p:spPr>
          <a:xfrm>
            <a:off x="838200" y="1724027"/>
            <a:ext cx="10515600" cy="1482999"/>
          </a:xfrm>
        </p:spPr>
        <p:txBody>
          <a:bodyPr>
            <a:normAutofit/>
          </a:bodyPr>
          <a:lstStyle/>
          <a:p>
            <a:r>
              <a:rPr lang="en-US" dirty="0">
                <a:solidFill>
                  <a:srgbClr val="C00000"/>
                </a:solidFill>
              </a:rPr>
              <a:t>4G</a:t>
            </a:r>
            <a:r>
              <a:rPr lang="en-US" dirty="0"/>
              <a:t>: MME in visited network makes authentication decision</a:t>
            </a:r>
          </a:p>
          <a:p>
            <a:r>
              <a:rPr lang="en-US" dirty="0">
                <a:solidFill>
                  <a:srgbClr val="C00000"/>
                </a:solidFill>
              </a:rPr>
              <a:t>5G: </a:t>
            </a:r>
            <a:r>
              <a:rPr lang="en-US" dirty="0"/>
              <a:t>home network provides authentication decision</a:t>
            </a:r>
          </a:p>
          <a:p>
            <a:pPr lvl="1"/>
            <a:r>
              <a:rPr lang="en-US" dirty="0"/>
              <a:t>visited MME plays “middleman” role but can still reject</a:t>
            </a:r>
          </a:p>
          <a:p>
            <a:endParaRPr lang="en-US" dirty="0"/>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112</a:t>
            </a:fld>
            <a:endParaRPr lang="en-US" dirty="0"/>
          </a:p>
        </p:txBody>
      </p:sp>
      <p:sp>
        <p:nvSpPr>
          <p:cNvPr id="10" name="Title 1">
            <a:extLst>
              <a:ext uri="{FF2B5EF4-FFF2-40B4-BE49-F238E27FC236}">
                <a16:creationId xmlns:a16="http://schemas.microsoft.com/office/drawing/2014/main" id="{F35EEEAD-4869-A944-A582-22F817FC6DE2}"/>
              </a:ext>
            </a:extLst>
          </p:cNvPr>
          <p:cNvSpPr txBox="1">
            <a:spLocks/>
          </p:cNvSpPr>
          <p:nvPr/>
        </p:nvSpPr>
        <p:spPr>
          <a:xfrm>
            <a:off x="838200" y="398813"/>
            <a:ext cx="10515600" cy="8946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a:lstStyle>
          <a:p>
            <a:r>
              <a:rPr lang="en-US" b="0" dirty="0">
                <a:latin typeface="+mn-lt"/>
              </a:rPr>
              <a:t>Authentication, encryption: from 4G to 5G</a:t>
            </a:r>
          </a:p>
        </p:txBody>
      </p:sp>
      <p:sp>
        <p:nvSpPr>
          <p:cNvPr id="133" name="Content Placeholder 3">
            <a:extLst>
              <a:ext uri="{FF2B5EF4-FFF2-40B4-BE49-F238E27FC236}">
                <a16:creationId xmlns:a16="http://schemas.microsoft.com/office/drawing/2014/main" id="{8BA62E15-9067-CC4E-9809-836EE009AFCE}"/>
              </a:ext>
            </a:extLst>
          </p:cNvPr>
          <p:cNvSpPr txBox="1">
            <a:spLocks/>
          </p:cNvSpPr>
          <p:nvPr/>
        </p:nvSpPr>
        <p:spPr>
          <a:xfrm>
            <a:off x="818322" y="3506446"/>
            <a:ext cx="10515600" cy="1105312"/>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C00000"/>
                </a:solidFill>
              </a:rPr>
              <a:t>4G: </a:t>
            </a:r>
            <a:r>
              <a:rPr lang="en-US" dirty="0"/>
              <a:t>uses shared-in-advance keys</a:t>
            </a:r>
          </a:p>
          <a:p>
            <a:r>
              <a:rPr lang="en-US" dirty="0">
                <a:solidFill>
                  <a:srgbClr val="C00000"/>
                </a:solidFill>
              </a:rPr>
              <a:t>5G: </a:t>
            </a:r>
            <a:r>
              <a:rPr lang="en-US" dirty="0"/>
              <a:t>keys not shared in advance for IoT</a:t>
            </a:r>
          </a:p>
        </p:txBody>
      </p:sp>
      <p:sp>
        <p:nvSpPr>
          <p:cNvPr id="134" name="Content Placeholder 3">
            <a:extLst>
              <a:ext uri="{FF2B5EF4-FFF2-40B4-BE49-F238E27FC236}">
                <a16:creationId xmlns:a16="http://schemas.microsoft.com/office/drawing/2014/main" id="{4D6D34A0-8735-4B40-846F-7F7B1606D4F7}"/>
              </a:ext>
            </a:extLst>
          </p:cNvPr>
          <p:cNvSpPr txBox="1">
            <a:spLocks/>
          </p:cNvSpPr>
          <p:nvPr/>
        </p:nvSpPr>
        <p:spPr>
          <a:xfrm>
            <a:off x="851452" y="4811785"/>
            <a:ext cx="10515600" cy="1105312"/>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C00000"/>
                </a:solidFill>
              </a:rPr>
              <a:t>4G: </a:t>
            </a:r>
            <a:r>
              <a:rPr lang="en-US" dirty="0"/>
              <a:t>device IMSI transmitted in cleartext to BS</a:t>
            </a:r>
          </a:p>
          <a:p>
            <a:r>
              <a:rPr lang="en-US" dirty="0">
                <a:solidFill>
                  <a:srgbClr val="C00000"/>
                </a:solidFill>
              </a:rPr>
              <a:t>5G: </a:t>
            </a:r>
            <a:r>
              <a:rPr lang="en-US" dirty="0"/>
              <a:t>public key crypto used to encrypt IMSI</a:t>
            </a:r>
          </a:p>
        </p:txBody>
      </p:sp>
    </p:spTree>
    <p:extLst>
      <p:ext uri="{BB962C8B-B14F-4D97-AF65-F5344CB8AC3E}">
        <p14:creationId xmlns:p14="http://schemas.microsoft.com/office/powerpoint/2010/main" val="2111141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3"/>
                                        </p:tgtEl>
                                        <p:attrNameLst>
                                          <p:attrName>style.visibility</p:attrName>
                                        </p:attrNameLst>
                                      </p:cBhvr>
                                      <p:to>
                                        <p:strVal val="visible"/>
                                      </p:to>
                                    </p:set>
                                    <p:animEffect transition="in" filter="dissolve">
                                      <p:cBhvr>
                                        <p:cTn id="7" dur="500"/>
                                        <p:tgtEl>
                                          <p:spTgt spid="13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34"/>
                                        </p:tgtEl>
                                        <p:attrNameLst>
                                          <p:attrName>style.visibility</p:attrName>
                                        </p:attrNameLst>
                                      </p:cBhvr>
                                      <p:to>
                                        <p:strVal val="visible"/>
                                      </p:to>
                                    </p:set>
                                    <p:animEffect transition="in" filter="dissolve">
                                      <p:cBhvr>
                                        <p:cTn id="12" dur="500"/>
                                        <p:tgtEl>
                                          <p:spTgt spid="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p:bldP spid="134"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11391" y="429025"/>
            <a:ext cx="10515600" cy="894622"/>
          </a:xfrm>
        </p:spPr>
        <p:txBody>
          <a:bodyPr>
            <a:normAutofit/>
          </a:bodyPr>
          <a:lstStyle/>
          <a:p>
            <a:r>
              <a:rPr lang="en-US" altLang="en-US" dirty="0">
                <a:cs typeface="Calibri" panose="020F0502020204030204" pitchFamily="34" charset="0"/>
              </a:rPr>
              <a:t>Chapter 8 outline</a:t>
            </a:r>
            <a:endParaRPr lang="en-US" sz="4400" dirty="0"/>
          </a:p>
        </p:txBody>
      </p:sp>
      <p:pic>
        <p:nvPicPr>
          <p:cNvPr id="6" name="Picture 5" descr="A train crossing a bridge over a body of water&#10;&#10;Description automatically generated">
            <a:extLst>
              <a:ext uri="{FF2B5EF4-FFF2-40B4-BE49-F238E27FC236}">
                <a16:creationId xmlns:a16="http://schemas.microsoft.com/office/drawing/2014/main" id="{8B05C88C-8150-3A41-8E34-0D407B652F32}"/>
              </a:ext>
            </a:extLst>
          </p:cNvPr>
          <p:cNvPicPr>
            <a:picLocks noChangeAspect="1"/>
          </p:cNvPicPr>
          <p:nvPr/>
        </p:nvPicPr>
        <p:blipFill>
          <a:blip r:embed="rId3"/>
          <a:stretch>
            <a:fillRect/>
          </a:stretch>
        </p:blipFill>
        <p:spPr>
          <a:xfrm>
            <a:off x="8008986" y="1896131"/>
            <a:ext cx="3102316" cy="2326737"/>
          </a:xfrm>
          <a:prstGeom prst="rect">
            <a:avLst/>
          </a:prstGeom>
          <a:effectLst>
            <a:outerShdw blurRad="50800" dist="38100" dir="18900000" algn="bl" rotWithShape="0">
              <a:prstClr val="black">
                <a:alpha val="40000"/>
              </a:prstClr>
            </a:outerShdw>
          </a:effectLst>
        </p:spPr>
      </p:pic>
      <p:sp>
        <p:nvSpPr>
          <p:cNvPr id="12" name="Rectangle 3">
            <a:extLst>
              <a:ext uri="{FF2B5EF4-FFF2-40B4-BE49-F238E27FC236}">
                <a16:creationId xmlns:a16="http://schemas.microsoft.com/office/drawing/2014/main" id="{8AF9942C-CE7E-1647-9220-5E37ACEF9D89}"/>
              </a:ext>
            </a:extLst>
          </p:cNvPr>
          <p:cNvSpPr txBox="1">
            <a:spLocks noChangeArrowheads="1"/>
          </p:cNvSpPr>
          <p:nvPr/>
        </p:nvSpPr>
        <p:spPr>
          <a:xfrm>
            <a:off x="931677" y="1505140"/>
            <a:ext cx="8729157" cy="4908912"/>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87338">
              <a:buClr>
                <a:schemeClr val="bg1">
                  <a:lumMod val="75000"/>
                </a:schemeClr>
              </a:buClr>
            </a:pPr>
            <a:r>
              <a:rPr lang="en-US" dirty="0">
                <a:solidFill>
                  <a:schemeClr val="bg1">
                    <a:lumMod val="75000"/>
                  </a:schemeClr>
                </a:solidFill>
              </a:rPr>
              <a:t>What is network security?</a:t>
            </a:r>
          </a:p>
          <a:p>
            <a:pPr indent="-287338">
              <a:buClr>
                <a:schemeClr val="bg1">
                  <a:lumMod val="75000"/>
                </a:schemeClr>
              </a:buClr>
            </a:pPr>
            <a:r>
              <a:rPr lang="en-US" dirty="0">
                <a:solidFill>
                  <a:schemeClr val="bg1">
                    <a:lumMod val="75000"/>
                  </a:schemeClr>
                </a:solidFill>
              </a:rPr>
              <a:t>Principles of cryptography</a:t>
            </a:r>
          </a:p>
          <a:p>
            <a:pPr indent="-287338">
              <a:buClr>
                <a:schemeClr val="bg1">
                  <a:lumMod val="75000"/>
                </a:schemeClr>
              </a:buClr>
            </a:pPr>
            <a:r>
              <a:rPr lang="en-US" dirty="0">
                <a:solidFill>
                  <a:schemeClr val="bg1">
                    <a:lumMod val="75000"/>
                  </a:schemeClr>
                </a:solidFill>
              </a:rPr>
              <a:t>Authentication, </a:t>
            </a:r>
            <a:r>
              <a:rPr lang="en-US" sz="3200" dirty="0">
                <a:solidFill>
                  <a:schemeClr val="bg1">
                    <a:lumMod val="75000"/>
                  </a:schemeClr>
                </a:solidFill>
              </a:rPr>
              <a:t>message integrity</a:t>
            </a:r>
            <a:endParaRPr lang="en-US" dirty="0">
              <a:solidFill>
                <a:schemeClr val="bg1">
                  <a:lumMod val="75000"/>
                </a:schemeClr>
              </a:solidFill>
            </a:endParaRPr>
          </a:p>
          <a:p>
            <a:pPr indent="-287338">
              <a:buClr>
                <a:schemeClr val="bg1">
                  <a:lumMod val="75000"/>
                </a:schemeClr>
              </a:buClr>
            </a:pPr>
            <a:r>
              <a:rPr lang="en-US" dirty="0">
                <a:solidFill>
                  <a:schemeClr val="bg1">
                    <a:lumMod val="75000"/>
                  </a:schemeClr>
                </a:solidFill>
              </a:rPr>
              <a:t>Securing e-mail</a:t>
            </a:r>
          </a:p>
          <a:p>
            <a:pPr indent="-287338">
              <a:buClr>
                <a:schemeClr val="bg1">
                  <a:lumMod val="75000"/>
                </a:schemeClr>
              </a:buClr>
            </a:pPr>
            <a:r>
              <a:rPr lang="en-US" dirty="0">
                <a:solidFill>
                  <a:schemeClr val="bg1">
                    <a:lumMod val="75000"/>
                  </a:schemeClr>
                </a:solidFill>
              </a:rPr>
              <a:t>Securing TCP connections: TLS</a:t>
            </a:r>
          </a:p>
          <a:p>
            <a:pPr indent="-287338">
              <a:buClr>
                <a:schemeClr val="bg1">
                  <a:lumMod val="75000"/>
                </a:schemeClr>
              </a:buClr>
            </a:pPr>
            <a:r>
              <a:rPr lang="en-US" dirty="0">
                <a:solidFill>
                  <a:schemeClr val="bg1">
                    <a:lumMod val="75000"/>
                  </a:schemeClr>
                </a:solidFill>
              </a:rPr>
              <a:t>Network layer security: IPsec</a:t>
            </a:r>
          </a:p>
          <a:p>
            <a:pPr indent="-287338">
              <a:buClr>
                <a:schemeClr val="bg1">
                  <a:lumMod val="75000"/>
                </a:schemeClr>
              </a:buClr>
            </a:pPr>
            <a:r>
              <a:rPr lang="en-US" dirty="0">
                <a:solidFill>
                  <a:schemeClr val="bg1">
                    <a:lumMod val="75000"/>
                  </a:schemeClr>
                </a:solidFill>
              </a:rPr>
              <a:t>Security in wireless and mobile networks</a:t>
            </a:r>
          </a:p>
          <a:p>
            <a:pPr indent="-287338">
              <a:buClr>
                <a:schemeClr val="bg1">
                  <a:lumMod val="75000"/>
                </a:schemeClr>
              </a:buClr>
            </a:pPr>
            <a:r>
              <a:rPr lang="en-US" sz="3600" dirty="0"/>
              <a:t>Operational security: firewalls and IDS</a:t>
            </a:r>
          </a:p>
        </p:txBody>
      </p:sp>
      <p:sp>
        <p:nvSpPr>
          <p:cNvPr id="13" name="Slide Number Placeholder 2">
            <a:extLst>
              <a:ext uri="{FF2B5EF4-FFF2-40B4-BE49-F238E27FC236}">
                <a16:creationId xmlns:a16="http://schemas.microsoft.com/office/drawing/2014/main" id="{ED5A4EB8-C36E-EF4A-A53F-6E75EE0AB65A}"/>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113</a:t>
            </a:fld>
            <a:endParaRPr lang="en-US" dirty="0"/>
          </a:p>
        </p:txBody>
      </p:sp>
    </p:spTree>
    <p:extLst>
      <p:ext uri="{BB962C8B-B14F-4D97-AF65-F5344CB8AC3E}">
        <p14:creationId xmlns:p14="http://schemas.microsoft.com/office/powerpoint/2010/main" val="1699740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114</a:t>
            </a:fld>
            <a:endParaRPr lang="en-US" dirty="0"/>
          </a:p>
        </p:txBody>
      </p:sp>
      <p:sp>
        <p:nvSpPr>
          <p:cNvPr id="10" name="Title 1">
            <a:extLst>
              <a:ext uri="{FF2B5EF4-FFF2-40B4-BE49-F238E27FC236}">
                <a16:creationId xmlns:a16="http://schemas.microsoft.com/office/drawing/2014/main" id="{F35EEEAD-4869-A944-A582-22F817FC6DE2}"/>
              </a:ext>
            </a:extLst>
          </p:cNvPr>
          <p:cNvSpPr txBox="1">
            <a:spLocks/>
          </p:cNvSpPr>
          <p:nvPr/>
        </p:nvSpPr>
        <p:spPr>
          <a:xfrm>
            <a:off x="838200" y="398813"/>
            <a:ext cx="10515600" cy="8946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a:lstStyle>
          <a:p>
            <a:r>
              <a:rPr lang="en-US" b="0" dirty="0">
                <a:latin typeface="+mn-lt"/>
              </a:rPr>
              <a:t>Firewalls</a:t>
            </a:r>
          </a:p>
        </p:txBody>
      </p:sp>
      <p:sp>
        <p:nvSpPr>
          <p:cNvPr id="9" name="Rectangle 2">
            <a:extLst>
              <a:ext uri="{FF2B5EF4-FFF2-40B4-BE49-F238E27FC236}">
                <a16:creationId xmlns:a16="http://schemas.microsoft.com/office/drawing/2014/main" id="{4F52B30F-E662-5442-93A8-4764A71B132F}"/>
              </a:ext>
            </a:extLst>
          </p:cNvPr>
          <p:cNvSpPr>
            <a:spLocks noChangeArrowheads="1"/>
          </p:cNvSpPr>
          <p:nvPr/>
        </p:nvSpPr>
        <p:spPr bwMode="auto">
          <a:xfrm>
            <a:off x="2007635" y="1516755"/>
            <a:ext cx="8541419" cy="1235075"/>
          </a:xfrm>
          <a:prstGeom prst="rect">
            <a:avLst/>
          </a:prstGeom>
          <a:solidFill>
            <a:srgbClr val="FFFFFF"/>
          </a:solidFill>
          <a:ln w="19050">
            <a:solidFill>
              <a:srgbClr val="C00000"/>
            </a:solidFill>
            <a:miter lim="800000"/>
            <a:headEnd/>
            <a:tailEnd/>
          </a:ln>
        </p:spPr>
        <p:txBody>
          <a:bodyPr wrap="none" anchor="ctr"/>
          <a:lstStyle/>
          <a:p>
            <a:endParaRPr lang="en-US" dirty="0"/>
          </a:p>
        </p:txBody>
      </p:sp>
      <p:sp>
        <p:nvSpPr>
          <p:cNvPr id="11" name="Rectangle 5">
            <a:extLst>
              <a:ext uri="{FF2B5EF4-FFF2-40B4-BE49-F238E27FC236}">
                <a16:creationId xmlns:a16="http://schemas.microsoft.com/office/drawing/2014/main" id="{9DD0AE07-1921-3343-9607-7C836D0722E4}"/>
              </a:ext>
            </a:extLst>
          </p:cNvPr>
          <p:cNvSpPr>
            <a:spLocks noChangeArrowheads="1"/>
          </p:cNvSpPr>
          <p:nvPr/>
        </p:nvSpPr>
        <p:spPr bwMode="auto">
          <a:xfrm>
            <a:off x="2012397" y="4413942"/>
            <a:ext cx="3810000" cy="1812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accent2"/>
              </a:buClr>
              <a:buSzPct val="85000"/>
              <a:buFont typeface="ZapfDingbats" charset="0"/>
              <a:buNone/>
            </a:pPr>
            <a:endParaRPr lang="en-US" dirty="0"/>
          </a:p>
        </p:txBody>
      </p:sp>
      <p:sp>
        <p:nvSpPr>
          <p:cNvPr id="12" name="Text Box 7">
            <a:extLst>
              <a:ext uri="{FF2B5EF4-FFF2-40B4-BE49-F238E27FC236}">
                <a16:creationId xmlns:a16="http://schemas.microsoft.com/office/drawing/2014/main" id="{84619091-05C1-F843-BAF9-1C77BDAC44B5}"/>
              </a:ext>
            </a:extLst>
          </p:cNvPr>
          <p:cNvSpPr txBox="1">
            <a:spLocks noChangeArrowheads="1"/>
          </p:cNvSpPr>
          <p:nvPr/>
        </p:nvSpPr>
        <p:spPr bwMode="auto">
          <a:xfrm>
            <a:off x="2066372" y="1702492"/>
            <a:ext cx="8361363" cy="9540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800" dirty="0">
                <a:latin typeface="+mn-lt"/>
                <a:cs typeface="Gill Sans MT" charset="0"/>
              </a:rPr>
              <a:t>isolates organization’</a:t>
            </a:r>
            <a:r>
              <a:rPr lang="en-US" altLang="ja-JP" sz="2800" dirty="0">
                <a:latin typeface="+mn-lt"/>
                <a:cs typeface="Gill Sans MT" charset="0"/>
              </a:rPr>
              <a:t>s internal network from larger Internet, allowing some packets to pass, blocking others</a:t>
            </a:r>
            <a:endParaRPr lang="en-US" sz="2800" dirty="0">
              <a:latin typeface="+mn-lt"/>
              <a:cs typeface="Gill Sans MT" charset="0"/>
            </a:endParaRPr>
          </a:p>
        </p:txBody>
      </p:sp>
      <p:sp>
        <p:nvSpPr>
          <p:cNvPr id="13" name="Rectangle 12">
            <a:extLst>
              <a:ext uri="{FF2B5EF4-FFF2-40B4-BE49-F238E27FC236}">
                <a16:creationId xmlns:a16="http://schemas.microsoft.com/office/drawing/2014/main" id="{B8CE783D-2B87-DB45-99FA-88F5EFB090DD}"/>
              </a:ext>
            </a:extLst>
          </p:cNvPr>
          <p:cNvSpPr>
            <a:spLocks noChangeArrowheads="1"/>
          </p:cNvSpPr>
          <p:nvPr/>
        </p:nvSpPr>
        <p:spPr bwMode="auto">
          <a:xfrm>
            <a:off x="1510747" y="1885055"/>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p>
            <a:endParaRPr lang="en-US" dirty="0"/>
          </a:p>
        </p:txBody>
      </p:sp>
      <p:sp>
        <p:nvSpPr>
          <p:cNvPr id="14" name="AutoShape 14">
            <a:extLst>
              <a:ext uri="{FF2B5EF4-FFF2-40B4-BE49-F238E27FC236}">
                <a16:creationId xmlns:a16="http://schemas.microsoft.com/office/drawing/2014/main" id="{3CAAF5CC-6C3B-AC47-94FE-13A07689C032}"/>
              </a:ext>
            </a:extLst>
          </p:cNvPr>
          <p:cNvSpPr>
            <a:spLocks noChangeAspect="1" noChangeArrowheads="1" noTextEdit="1"/>
          </p:cNvSpPr>
          <p:nvPr/>
        </p:nvSpPr>
        <p:spPr bwMode="auto">
          <a:xfrm>
            <a:off x="3207785" y="3107430"/>
            <a:ext cx="5200650" cy="290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p>
        </p:txBody>
      </p:sp>
      <p:sp>
        <p:nvSpPr>
          <p:cNvPr id="15" name="Rectangle 16">
            <a:extLst>
              <a:ext uri="{FF2B5EF4-FFF2-40B4-BE49-F238E27FC236}">
                <a16:creationId xmlns:a16="http://schemas.microsoft.com/office/drawing/2014/main" id="{48AFDDBC-F95E-7A4C-A8B2-EDD7DCD37160}"/>
              </a:ext>
            </a:extLst>
          </p:cNvPr>
          <p:cNvSpPr>
            <a:spLocks noChangeArrowheads="1"/>
          </p:cNvSpPr>
          <p:nvPr/>
        </p:nvSpPr>
        <p:spPr bwMode="auto">
          <a:xfrm>
            <a:off x="8421135" y="6158605"/>
            <a:ext cx="43282"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dirty="0">
                <a:solidFill>
                  <a:srgbClr val="000000"/>
                </a:solidFill>
              </a:rPr>
              <a:t> </a:t>
            </a:r>
            <a:endParaRPr lang="en-US" dirty="0"/>
          </a:p>
        </p:txBody>
      </p:sp>
      <p:sp>
        <p:nvSpPr>
          <p:cNvPr id="16" name="Rectangle 362">
            <a:extLst>
              <a:ext uri="{FF2B5EF4-FFF2-40B4-BE49-F238E27FC236}">
                <a16:creationId xmlns:a16="http://schemas.microsoft.com/office/drawing/2014/main" id="{CC43B61B-149A-9342-BE40-0DEB841F4569}"/>
              </a:ext>
            </a:extLst>
          </p:cNvPr>
          <p:cNvSpPr>
            <a:spLocks noChangeArrowheads="1"/>
          </p:cNvSpPr>
          <p:nvPr/>
        </p:nvSpPr>
        <p:spPr bwMode="auto">
          <a:xfrm>
            <a:off x="5127072" y="6009380"/>
            <a:ext cx="1449388" cy="331787"/>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p>
        </p:txBody>
      </p:sp>
      <p:sp>
        <p:nvSpPr>
          <p:cNvPr id="17" name="Rectangle 364">
            <a:extLst>
              <a:ext uri="{FF2B5EF4-FFF2-40B4-BE49-F238E27FC236}">
                <a16:creationId xmlns:a16="http://schemas.microsoft.com/office/drawing/2014/main" id="{3EA3673D-27C6-BE49-9AAE-379B716F6AB9}"/>
              </a:ext>
            </a:extLst>
          </p:cNvPr>
          <p:cNvSpPr>
            <a:spLocks noChangeArrowheads="1"/>
          </p:cNvSpPr>
          <p:nvPr/>
        </p:nvSpPr>
        <p:spPr bwMode="auto">
          <a:xfrm>
            <a:off x="6176410" y="6071292"/>
            <a:ext cx="43282"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dirty="0">
                <a:solidFill>
                  <a:srgbClr val="000000"/>
                </a:solidFill>
              </a:rPr>
              <a:t> </a:t>
            </a:r>
            <a:endParaRPr lang="en-US" dirty="0"/>
          </a:p>
        </p:txBody>
      </p:sp>
      <p:grpSp>
        <p:nvGrpSpPr>
          <p:cNvPr id="19" name="Group 3">
            <a:extLst>
              <a:ext uri="{FF2B5EF4-FFF2-40B4-BE49-F238E27FC236}">
                <a16:creationId xmlns:a16="http://schemas.microsoft.com/office/drawing/2014/main" id="{EC89CBB4-B77A-554B-AC3C-7943A8593B75}"/>
              </a:ext>
            </a:extLst>
          </p:cNvPr>
          <p:cNvGrpSpPr>
            <a:grpSpLocks/>
          </p:cNvGrpSpPr>
          <p:nvPr/>
        </p:nvGrpSpPr>
        <p:grpSpPr bwMode="auto">
          <a:xfrm>
            <a:off x="5558872" y="4901305"/>
            <a:ext cx="441325" cy="1095375"/>
            <a:chOff x="4048125" y="4787151"/>
            <a:chExt cx="441325" cy="1095375"/>
          </a:xfrm>
        </p:grpSpPr>
        <p:sp>
          <p:nvSpPr>
            <p:cNvPr id="20" name="Freeform 83">
              <a:extLst>
                <a:ext uri="{FF2B5EF4-FFF2-40B4-BE49-F238E27FC236}">
                  <a16:creationId xmlns:a16="http://schemas.microsoft.com/office/drawing/2014/main" id="{B40F812E-A633-9B46-9010-B142BAF65580}"/>
                </a:ext>
              </a:extLst>
            </p:cNvPr>
            <p:cNvSpPr>
              <a:spLocks/>
            </p:cNvSpPr>
            <p:nvPr/>
          </p:nvSpPr>
          <p:spPr bwMode="auto">
            <a:xfrm>
              <a:off x="4092575" y="4868114"/>
              <a:ext cx="219075" cy="1012825"/>
            </a:xfrm>
            <a:custGeom>
              <a:avLst/>
              <a:gdLst>
                <a:gd name="T0" fmla="*/ 0 w 138"/>
                <a:gd name="T1" fmla="*/ 2147483647 h 638"/>
                <a:gd name="T2" fmla="*/ 2147483647 w 138"/>
                <a:gd name="T3" fmla="*/ 2147483647 h 638"/>
                <a:gd name="T4" fmla="*/ 2147483647 w 138"/>
                <a:gd name="T5" fmla="*/ 2147483647 h 638"/>
                <a:gd name="T6" fmla="*/ 2147483647 w 138"/>
                <a:gd name="T7" fmla="*/ 2147483647 h 638"/>
                <a:gd name="T8" fmla="*/ 0 w 138"/>
                <a:gd name="T9" fmla="*/ 0 h 638"/>
                <a:gd name="T10" fmla="*/ 0 w 138"/>
                <a:gd name="T11" fmla="*/ 2147483647 h 638"/>
                <a:gd name="T12" fmla="*/ 0 60000 65536"/>
                <a:gd name="T13" fmla="*/ 0 60000 65536"/>
                <a:gd name="T14" fmla="*/ 0 60000 65536"/>
                <a:gd name="T15" fmla="*/ 0 60000 65536"/>
                <a:gd name="T16" fmla="*/ 0 60000 65536"/>
                <a:gd name="T17" fmla="*/ 0 60000 65536"/>
                <a:gd name="T18" fmla="*/ 0 w 138"/>
                <a:gd name="T19" fmla="*/ 0 h 638"/>
                <a:gd name="T20" fmla="*/ 138 w 138"/>
                <a:gd name="T21" fmla="*/ 638 h 638"/>
              </a:gdLst>
              <a:ahLst/>
              <a:cxnLst>
                <a:cxn ang="T12">
                  <a:pos x="T0" y="T1"/>
                </a:cxn>
                <a:cxn ang="T13">
                  <a:pos x="T2" y="T3"/>
                </a:cxn>
                <a:cxn ang="T14">
                  <a:pos x="T4" y="T5"/>
                </a:cxn>
                <a:cxn ang="T15">
                  <a:pos x="T6" y="T7"/>
                </a:cxn>
                <a:cxn ang="T16">
                  <a:pos x="T8" y="T9"/>
                </a:cxn>
                <a:cxn ang="T17">
                  <a:pos x="T10" y="T11"/>
                </a:cxn>
              </a:cxnLst>
              <a:rect l="T18" t="T19" r="T20" b="T21"/>
              <a:pathLst>
                <a:path w="138" h="638">
                  <a:moveTo>
                    <a:pt x="0" y="485"/>
                  </a:moveTo>
                  <a:lnTo>
                    <a:pt x="138" y="638"/>
                  </a:lnTo>
                  <a:lnTo>
                    <a:pt x="138" y="77"/>
                  </a:lnTo>
                  <a:lnTo>
                    <a:pt x="116" y="49"/>
                  </a:lnTo>
                  <a:lnTo>
                    <a:pt x="0" y="0"/>
                  </a:lnTo>
                  <a:lnTo>
                    <a:pt x="0" y="485"/>
                  </a:lnTo>
                  <a:close/>
                </a:path>
              </a:pathLst>
            </a:cu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21" name="Rectangle 82">
              <a:extLst>
                <a:ext uri="{FF2B5EF4-FFF2-40B4-BE49-F238E27FC236}">
                  <a16:creationId xmlns:a16="http://schemas.microsoft.com/office/drawing/2014/main" id="{7835296A-65B2-7B40-9BC7-D6A7857190D5}"/>
                </a:ext>
              </a:extLst>
            </p:cNvPr>
            <p:cNvSpPr>
              <a:spLocks noChangeArrowheads="1"/>
            </p:cNvSpPr>
            <p:nvPr/>
          </p:nvSpPr>
          <p:spPr bwMode="auto">
            <a:xfrm>
              <a:off x="4311650" y="4982414"/>
              <a:ext cx="133350" cy="900112"/>
            </a:xfrm>
            <a:prstGeom prst="rect">
              <a:avLst/>
            </a:prstGeom>
            <a:solidFill>
              <a:srgbClr val="E0E0E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p>
          </p:txBody>
        </p:sp>
        <p:sp>
          <p:nvSpPr>
            <p:cNvPr id="22" name="Freeform 84">
              <a:extLst>
                <a:ext uri="{FF2B5EF4-FFF2-40B4-BE49-F238E27FC236}">
                  <a16:creationId xmlns:a16="http://schemas.microsoft.com/office/drawing/2014/main" id="{C51015DA-F8ED-A642-B642-0275F034D948}"/>
                </a:ext>
              </a:extLst>
            </p:cNvPr>
            <p:cNvSpPr>
              <a:spLocks/>
            </p:cNvSpPr>
            <p:nvPr/>
          </p:nvSpPr>
          <p:spPr bwMode="auto">
            <a:xfrm>
              <a:off x="4306888" y="4982414"/>
              <a:ext cx="136525" cy="101600"/>
            </a:xfrm>
            <a:custGeom>
              <a:avLst/>
              <a:gdLst>
                <a:gd name="T0" fmla="*/ 0 w 86"/>
                <a:gd name="T1" fmla="*/ 0 h 64"/>
                <a:gd name="T2" fmla="*/ 2147483647 w 86"/>
                <a:gd name="T3" fmla="*/ 0 h 64"/>
                <a:gd name="T4" fmla="*/ 2147483647 w 86"/>
                <a:gd name="T5" fmla="*/ 2147483647 h 64"/>
                <a:gd name="T6" fmla="*/ 0 w 86"/>
                <a:gd name="T7" fmla="*/ 2147483647 h 64"/>
                <a:gd name="T8" fmla="*/ 0 w 86"/>
                <a:gd name="T9" fmla="*/ 0 h 64"/>
                <a:gd name="T10" fmla="*/ 0 60000 65536"/>
                <a:gd name="T11" fmla="*/ 0 60000 65536"/>
                <a:gd name="T12" fmla="*/ 0 60000 65536"/>
                <a:gd name="T13" fmla="*/ 0 60000 65536"/>
                <a:gd name="T14" fmla="*/ 0 60000 65536"/>
                <a:gd name="T15" fmla="*/ 0 w 86"/>
                <a:gd name="T16" fmla="*/ 0 h 64"/>
                <a:gd name="T17" fmla="*/ 86 w 86"/>
                <a:gd name="T18" fmla="*/ 64 h 64"/>
              </a:gdLst>
              <a:ahLst/>
              <a:cxnLst>
                <a:cxn ang="T10">
                  <a:pos x="T0" y="T1"/>
                </a:cxn>
                <a:cxn ang="T11">
                  <a:pos x="T2" y="T3"/>
                </a:cxn>
                <a:cxn ang="T12">
                  <a:pos x="T4" y="T5"/>
                </a:cxn>
                <a:cxn ang="T13">
                  <a:pos x="T6" y="T7"/>
                </a:cxn>
                <a:cxn ang="T14">
                  <a:pos x="T8" y="T9"/>
                </a:cxn>
              </a:cxnLst>
              <a:rect l="T15" t="T16" r="T17" b="T18"/>
              <a:pathLst>
                <a:path w="86" h="64">
                  <a:moveTo>
                    <a:pt x="0" y="0"/>
                  </a:moveTo>
                  <a:lnTo>
                    <a:pt x="86" y="0"/>
                  </a:lnTo>
                  <a:lnTo>
                    <a:pt x="86" y="64"/>
                  </a:lnTo>
                  <a:lnTo>
                    <a:pt x="0" y="30"/>
                  </a:lnTo>
                  <a:lnTo>
                    <a:pt x="0" y="0"/>
                  </a:lnTo>
                  <a:close/>
                </a:path>
              </a:pathLst>
            </a:custGeom>
            <a:solidFill>
              <a:srgbClr val="8080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23" name="Rectangle 85">
              <a:extLst>
                <a:ext uri="{FF2B5EF4-FFF2-40B4-BE49-F238E27FC236}">
                  <a16:creationId xmlns:a16="http://schemas.microsoft.com/office/drawing/2014/main" id="{B550B484-1EFB-D540-9D4E-AFCAC38CD17F}"/>
                </a:ext>
              </a:extLst>
            </p:cNvPr>
            <p:cNvSpPr>
              <a:spLocks noChangeArrowheads="1"/>
            </p:cNvSpPr>
            <p:nvPr/>
          </p:nvSpPr>
          <p:spPr bwMode="auto">
            <a:xfrm>
              <a:off x="4311650" y="5114176"/>
              <a:ext cx="65088" cy="52388"/>
            </a:xfrm>
            <a:prstGeom prst="rect">
              <a:avLst/>
            </a:prstGeom>
            <a:solidFill>
              <a:srgbClr val="E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p>
          </p:txBody>
        </p:sp>
        <p:sp>
          <p:nvSpPr>
            <p:cNvPr id="24" name="Rectangle 86">
              <a:extLst>
                <a:ext uri="{FF2B5EF4-FFF2-40B4-BE49-F238E27FC236}">
                  <a16:creationId xmlns:a16="http://schemas.microsoft.com/office/drawing/2014/main" id="{405E0A24-CD1E-D040-9322-8CDA164CDA82}"/>
                </a:ext>
              </a:extLst>
            </p:cNvPr>
            <p:cNvSpPr>
              <a:spLocks noChangeArrowheads="1"/>
            </p:cNvSpPr>
            <p:nvPr/>
          </p:nvSpPr>
          <p:spPr bwMode="auto">
            <a:xfrm>
              <a:off x="4379913" y="5112589"/>
              <a:ext cx="68262" cy="53975"/>
            </a:xfrm>
            <a:prstGeom prst="rect">
              <a:avLst/>
            </a:prstGeom>
            <a:solidFill>
              <a:srgbClr val="E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p>
          </p:txBody>
        </p:sp>
        <p:sp>
          <p:nvSpPr>
            <p:cNvPr id="25" name="Rectangle 87">
              <a:extLst>
                <a:ext uri="{FF2B5EF4-FFF2-40B4-BE49-F238E27FC236}">
                  <a16:creationId xmlns:a16="http://schemas.microsoft.com/office/drawing/2014/main" id="{CD63B296-2B88-1140-8E2F-BF543B5F6024}"/>
                </a:ext>
              </a:extLst>
            </p:cNvPr>
            <p:cNvSpPr>
              <a:spLocks noChangeArrowheads="1"/>
            </p:cNvSpPr>
            <p:nvPr/>
          </p:nvSpPr>
          <p:spPr bwMode="auto">
            <a:xfrm>
              <a:off x="4344988" y="5053851"/>
              <a:ext cx="68262" cy="50800"/>
            </a:xfrm>
            <a:prstGeom prst="rect">
              <a:avLst/>
            </a:prstGeom>
            <a:solidFill>
              <a:srgbClr val="6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p>
          </p:txBody>
        </p:sp>
        <p:sp>
          <p:nvSpPr>
            <p:cNvPr id="26" name="Rectangle 88">
              <a:extLst>
                <a:ext uri="{FF2B5EF4-FFF2-40B4-BE49-F238E27FC236}">
                  <a16:creationId xmlns:a16="http://schemas.microsoft.com/office/drawing/2014/main" id="{335253E8-FB15-5540-A3E8-E0B6FA2E9ADB}"/>
                </a:ext>
              </a:extLst>
            </p:cNvPr>
            <p:cNvSpPr>
              <a:spLocks noChangeArrowheads="1"/>
            </p:cNvSpPr>
            <p:nvPr/>
          </p:nvSpPr>
          <p:spPr bwMode="auto">
            <a:xfrm>
              <a:off x="4414838" y="5053851"/>
              <a:ext cx="33337" cy="50800"/>
            </a:xfrm>
            <a:prstGeom prst="rect">
              <a:avLst/>
            </a:prstGeom>
            <a:solidFill>
              <a:srgbClr val="E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p>
          </p:txBody>
        </p:sp>
        <p:sp>
          <p:nvSpPr>
            <p:cNvPr id="27" name="Rectangle 89">
              <a:extLst>
                <a:ext uri="{FF2B5EF4-FFF2-40B4-BE49-F238E27FC236}">
                  <a16:creationId xmlns:a16="http://schemas.microsoft.com/office/drawing/2014/main" id="{04FFEE5C-14DE-B74B-8D42-CCD7B05CEBB4}"/>
                </a:ext>
              </a:extLst>
            </p:cNvPr>
            <p:cNvSpPr>
              <a:spLocks noChangeArrowheads="1"/>
            </p:cNvSpPr>
            <p:nvPr/>
          </p:nvSpPr>
          <p:spPr bwMode="auto">
            <a:xfrm>
              <a:off x="4305300" y="5053851"/>
              <a:ext cx="34925" cy="50800"/>
            </a:xfrm>
            <a:prstGeom prst="rect">
              <a:avLst/>
            </a:prstGeom>
            <a:solidFill>
              <a:srgbClr val="E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p>
          </p:txBody>
        </p:sp>
        <p:sp>
          <p:nvSpPr>
            <p:cNvPr id="28" name="Rectangle 90">
              <a:extLst>
                <a:ext uri="{FF2B5EF4-FFF2-40B4-BE49-F238E27FC236}">
                  <a16:creationId xmlns:a16="http://schemas.microsoft.com/office/drawing/2014/main" id="{50D8E311-861E-DA45-AFD2-A9102BB1F4CA}"/>
                </a:ext>
              </a:extLst>
            </p:cNvPr>
            <p:cNvSpPr>
              <a:spLocks noChangeArrowheads="1"/>
            </p:cNvSpPr>
            <p:nvPr/>
          </p:nvSpPr>
          <p:spPr bwMode="auto">
            <a:xfrm>
              <a:off x="4310063" y="4991939"/>
              <a:ext cx="68262" cy="53975"/>
            </a:xfrm>
            <a:prstGeom prst="rect">
              <a:avLst/>
            </a:prstGeom>
            <a:solidFill>
              <a:srgbClr val="E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p>
          </p:txBody>
        </p:sp>
        <p:sp>
          <p:nvSpPr>
            <p:cNvPr id="29" name="Rectangle 91">
              <a:extLst>
                <a:ext uri="{FF2B5EF4-FFF2-40B4-BE49-F238E27FC236}">
                  <a16:creationId xmlns:a16="http://schemas.microsoft.com/office/drawing/2014/main" id="{257A734E-720F-4B45-AD92-5084F6FD897F}"/>
                </a:ext>
              </a:extLst>
            </p:cNvPr>
            <p:cNvSpPr>
              <a:spLocks noChangeArrowheads="1"/>
            </p:cNvSpPr>
            <p:nvPr/>
          </p:nvSpPr>
          <p:spPr bwMode="auto">
            <a:xfrm>
              <a:off x="4381500" y="4993526"/>
              <a:ext cx="68263" cy="52388"/>
            </a:xfrm>
            <a:prstGeom prst="rect">
              <a:avLst/>
            </a:prstGeom>
            <a:solidFill>
              <a:srgbClr val="E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p>
          </p:txBody>
        </p:sp>
        <p:sp>
          <p:nvSpPr>
            <p:cNvPr id="30" name="Rectangle 92">
              <a:extLst>
                <a:ext uri="{FF2B5EF4-FFF2-40B4-BE49-F238E27FC236}">
                  <a16:creationId xmlns:a16="http://schemas.microsoft.com/office/drawing/2014/main" id="{82CE2BBC-F6C6-2740-83A8-373791F54BAC}"/>
                </a:ext>
              </a:extLst>
            </p:cNvPr>
            <p:cNvSpPr>
              <a:spLocks noChangeArrowheads="1"/>
            </p:cNvSpPr>
            <p:nvPr/>
          </p:nvSpPr>
          <p:spPr bwMode="auto">
            <a:xfrm>
              <a:off x="4310063" y="5233239"/>
              <a:ext cx="63500" cy="52387"/>
            </a:xfrm>
            <a:prstGeom prst="rect">
              <a:avLst/>
            </a:prstGeom>
            <a:solidFill>
              <a:srgbClr val="E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p>
          </p:txBody>
        </p:sp>
        <p:sp>
          <p:nvSpPr>
            <p:cNvPr id="31" name="Rectangle 93">
              <a:extLst>
                <a:ext uri="{FF2B5EF4-FFF2-40B4-BE49-F238E27FC236}">
                  <a16:creationId xmlns:a16="http://schemas.microsoft.com/office/drawing/2014/main" id="{65DDB0BB-5468-E84A-AD2C-D376FAFD9A3E}"/>
                </a:ext>
              </a:extLst>
            </p:cNvPr>
            <p:cNvSpPr>
              <a:spLocks noChangeArrowheads="1"/>
            </p:cNvSpPr>
            <p:nvPr/>
          </p:nvSpPr>
          <p:spPr bwMode="auto">
            <a:xfrm>
              <a:off x="4379913" y="5233239"/>
              <a:ext cx="66675" cy="52387"/>
            </a:xfrm>
            <a:prstGeom prst="rect">
              <a:avLst/>
            </a:prstGeom>
            <a:solidFill>
              <a:srgbClr val="E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p>
          </p:txBody>
        </p:sp>
        <p:sp>
          <p:nvSpPr>
            <p:cNvPr id="32" name="Rectangle 94">
              <a:extLst>
                <a:ext uri="{FF2B5EF4-FFF2-40B4-BE49-F238E27FC236}">
                  <a16:creationId xmlns:a16="http://schemas.microsoft.com/office/drawing/2014/main" id="{531BDCEF-EECB-D141-ABCD-BF3ACB2511F3}"/>
                </a:ext>
              </a:extLst>
            </p:cNvPr>
            <p:cNvSpPr>
              <a:spLocks noChangeArrowheads="1"/>
            </p:cNvSpPr>
            <p:nvPr/>
          </p:nvSpPr>
          <p:spPr bwMode="auto">
            <a:xfrm>
              <a:off x="4344988" y="5172914"/>
              <a:ext cx="66675" cy="50800"/>
            </a:xfrm>
            <a:prstGeom prst="rect">
              <a:avLst/>
            </a:prstGeom>
            <a:solidFill>
              <a:srgbClr val="6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p>
          </p:txBody>
        </p:sp>
        <p:sp>
          <p:nvSpPr>
            <p:cNvPr id="33" name="Rectangle 95">
              <a:extLst>
                <a:ext uri="{FF2B5EF4-FFF2-40B4-BE49-F238E27FC236}">
                  <a16:creationId xmlns:a16="http://schemas.microsoft.com/office/drawing/2014/main" id="{17BC1454-8FC6-7445-9DC6-A1ABFB7696AC}"/>
                </a:ext>
              </a:extLst>
            </p:cNvPr>
            <p:cNvSpPr>
              <a:spLocks noChangeArrowheads="1"/>
            </p:cNvSpPr>
            <p:nvPr/>
          </p:nvSpPr>
          <p:spPr bwMode="auto">
            <a:xfrm>
              <a:off x="4413250" y="5172914"/>
              <a:ext cx="34925" cy="50800"/>
            </a:xfrm>
            <a:prstGeom prst="rect">
              <a:avLst/>
            </a:prstGeom>
            <a:solidFill>
              <a:srgbClr val="E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p>
          </p:txBody>
        </p:sp>
        <p:sp>
          <p:nvSpPr>
            <p:cNvPr id="34" name="Rectangle 96">
              <a:extLst>
                <a:ext uri="{FF2B5EF4-FFF2-40B4-BE49-F238E27FC236}">
                  <a16:creationId xmlns:a16="http://schemas.microsoft.com/office/drawing/2014/main" id="{5F58DAB6-0A75-9F47-9E4F-87BF2CD8406A}"/>
                </a:ext>
              </a:extLst>
            </p:cNvPr>
            <p:cNvSpPr>
              <a:spLocks noChangeArrowheads="1"/>
            </p:cNvSpPr>
            <p:nvPr/>
          </p:nvSpPr>
          <p:spPr bwMode="auto">
            <a:xfrm>
              <a:off x="4311650" y="5172914"/>
              <a:ext cx="26988" cy="50800"/>
            </a:xfrm>
            <a:prstGeom prst="rect">
              <a:avLst/>
            </a:prstGeom>
            <a:solidFill>
              <a:srgbClr val="E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p>
          </p:txBody>
        </p:sp>
        <p:sp>
          <p:nvSpPr>
            <p:cNvPr id="35" name="Rectangle 97">
              <a:extLst>
                <a:ext uri="{FF2B5EF4-FFF2-40B4-BE49-F238E27FC236}">
                  <a16:creationId xmlns:a16="http://schemas.microsoft.com/office/drawing/2014/main" id="{D212E575-5B57-B74E-85BF-D1B0FF87B009}"/>
                </a:ext>
              </a:extLst>
            </p:cNvPr>
            <p:cNvSpPr>
              <a:spLocks noChangeArrowheads="1"/>
            </p:cNvSpPr>
            <p:nvPr/>
          </p:nvSpPr>
          <p:spPr bwMode="auto">
            <a:xfrm>
              <a:off x="4310063" y="5349126"/>
              <a:ext cx="63500" cy="52388"/>
            </a:xfrm>
            <a:prstGeom prst="rect">
              <a:avLst/>
            </a:prstGeom>
            <a:solidFill>
              <a:srgbClr val="E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p>
          </p:txBody>
        </p:sp>
        <p:sp>
          <p:nvSpPr>
            <p:cNvPr id="36" name="Rectangle 98">
              <a:extLst>
                <a:ext uri="{FF2B5EF4-FFF2-40B4-BE49-F238E27FC236}">
                  <a16:creationId xmlns:a16="http://schemas.microsoft.com/office/drawing/2014/main" id="{9BC154C2-F424-3846-9449-26A96392DD99}"/>
                </a:ext>
              </a:extLst>
            </p:cNvPr>
            <p:cNvSpPr>
              <a:spLocks noChangeArrowheads="1"/>
            </p:cNvSpPr>
            <p:nvPr/>
          </p:nvSpPr>
          <p:spPr bwMode="auto">
            <a:xfrm>
              <a:off x="4379913" y="5349126"/>
              <a:ext cx="66675" cy="52388"/>
            </a:xfrm>
            <a:prstGeom prst="rect">
              <a:avLst/>
            </a:prstGeom>
            <a:solidFill>
              <a:srgbClr val="E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p>
          </p:txBody>
        </p:sp>
        <p:sp>
          <p:nvSpPr>
            <p:cNvPr id="37" name="Rectangle 99">
              <a:extLst>
                <a:ext uri="{FF2B5EF4-FFF2-40B4-BE49-F238E27FC236}">
                  <a16:creationId xmlns:a16="http://schemas.microsoft.com/office/drawing/2014/main" id="{885418F8-F07B-7946-9A22-3ED5040D2791}"/>
                </a:ext>
              </a:extLst>
            </p:cNvPr>
            <p:cNvSpPr>
              <a:spLocks noChangeArrowheads="1"/>
            </p:cNvSpPr>
            <p:nvPr/>
          </p:nvSpPr>
          <p:spPr bwMode="auto">
            <a:xfrm>
              <a:off x="4344988" y="5290389"/>
              <a:ext cx="66675" cy="50800"/>
            </a:xfrm>
            <a:prstGeom prst="rect">
              <a:avLst/>
            </a:prstGeom>
            <a:solidFill>
              <a:srgbClr val="E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p>
          </p:txBody>
        </p:sp>
        <p:sp>
          <p:nvSpPr>
            <p:cNvPr id="38" name="Rectangle 100">
              <a:extLst>
                <a:ext uri="{FF2B5EF4-FFF2-40B4-BE49-F238E27FC236}">
                  <a16:creationId xmlns:a16="http://schemas.microsoft.com/office/drawing/2014/main" id="{C1C04992-7ABD-E545-952B-EF0EBE6663B9}"/>
                </a:ext>
              </a:extLst>
            </p:cNvPr>
            <p:cNvSpPr>
              <a:spLocks noChangeArrowheads="1"/>
            </p:cNvSpPr>
            <p:nvPr/>
          </p:nvSpPr>
          <p:spPr bwMode="auto">
            <a:xfrm>
              <a:off x="4413250" y="5290389"/>
              <a:ext cx="34925" cy="50800"/>
            </a:xfrm>
            <a:prstGeom prst="rect">
              <a:avLst/>
            </a:prstGeom>
            <a:solidFill>
              <a:srgbClr val="6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p>
          </p:txBody>
        </p:sp>
        <p:sp>
          <p:nvSpPr>
            <p:cNvPr id="39" name="Rectangle 101">
              <a:extLst>
                <a:ext uri="{FF2B5EF4-FFF2-40B4-BE49-F238E27FC236}">
                  <a16:creationId xmlns:a16="http://schemas.microsoft.com/office/drawing/2014/main" id="{5DFC4F39-AA1A-4E42-99E5-D4990B0E0BD4}"/>
                </a:ext>
              </a:extLst>
            </p:cNvPr>
            <p:cNvSpPr>
              <a:spLocks noChangeArrowheads="1"/>
            </p:cNvSpPr>
            <p:nvPr/>
          </p:nvSpPr>
          <p:spPr bwMode="auto">
            <a:xfrm>
              <a:off x="4310063" y="5290389"/>
              <a:ext cx="28575" cy="50800"/>
            </a:xfrm>
            <a:prstGeom prst="rect">
              <a:avLst/>
            </a:prstGeom>
            <a:solidFill>
              <a:srgbClr val="E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p>
          </p:txBody>
        </p:sp>
        <p:sp>
          <p:nvSpPr>
            <p:cNvPr id="40" name="Rectangle 102">
              <a:extLst>
                <a:ext uri="{FF2B5EF4-FFF2-40B4-BE49-F238E27FC236}">
                  <a16:creationId xmlns:a16="http://schemas.microsoft.com/office/drawing/2014/main" id="{E603DB12-77E1-8242-9F51-213A0B8575B8}"/>
                </a:ext>
              </a:extLst>
            </p:cNvPr>
            <p:cNvSpPr>
              <a:spLocks noChangeArrowheads="1"/>
            </p:cNvSpPr>
            <p:nvPr/>
          </p:nvSpPr>
          <p:spPr bwMode="auto">
            <a:xfrm>
              <a:off x="4310063" y="5469776"/>
              <a:ext cx="63500" cy="52388"/>
            </a:xfrm>
            <a:prstGeom prst="rect">
              <a:avLst/>
            </a:prstGeom>
            <a:solidFill>
              <a:srgbClr val="E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p>
          </p:txBody>
        </p:sp>
        <p:sp>
          <p:nvSpPr>
            <p:cNvPr id="41" name="Rectangle 103">
              <a:extLst>
                <a:ext uri="{FF2B5EF4-FFF2-40B4-BE49-F238E27FC236}">
                  <a16:creationId xmlns:a16="http://schemas.microsoft.com/office/drawing/2014/main" id="{016809E1-F0F7-2D4C-8F7D-70EB5E430474}"/>
                </a:ext>
              </a:extLst>
            </p:cNvPr>
            <p:cNvSpPr>
              <a:spLocks noChangeArrowheads="1"/>
            </p:cNvSpPr>
            <p:nvPr/>
          </p:nvSpPr>
          <p:spPr bwMode="auto">
            <a:xfrm>
              <a:off x="4379913" y="5469776"/>
              <a:ext cx="66675" cy="52388"/>
            </a:xfrm>
            <a:prstGeom prst="rect">
              <a:avLst/>
            </a:prstGeom>
            <a:solidFill>
              <a:srgbClr val="E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p>
          </p:txBody>
        </p:sp>
        <p:sp>
          <p:nvSpPr>
            <p:cNvPr id="42" name="Rectangle 104">
              <a:extLst>
                <a:ext uri="{FF2B5EF4-FFF2-40B4-BE49-F238E27FC236}">
                  <a16:creationId xmlns:a16="http://schemas.microsoft.com/office/drawing/2014/main" id="{4CA76F31-0857-C34B-8BBC-A6EE882EAA80}"/>
                </a:ext>
              </a:extLst>
            </p:cNvPr>
            <p:cNvSpPr>
              <a:spLocks noChangeArrowheads="1"/>
            </p:cNvSpPr>
            <p:nvPr/>
          </p:nvSpPr>
          <p:spPr bwMode="auto">
            <a:xfrm>
              <a:off x="4343400" y="5409451"/>
              <a:ext cx="68263" cy="52388"/>
            </a:xfrm>
            <a:prstGeom prst="rect">
              <a:avLst/>
            </a:prstGeom>
            <a:solidFill>
              <a:srgbClr val="6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p>
          </p:txBody>
        </p:sp>
        <p:sp>
          <p:nvSpPr>
            <p:cNvPr id="43" name="Rectangle 105">
              <a:extLst>
                <a:ext uri="{FF2B5EF4-FFF2-40B4-BE49-F238E27FC236}">
                  <a16:creationId xmlns:a16="http://schemas.microsoft.com/office/drawing/2014/main" id="{A62568D7-56B3-4F4B-B3E5-2853442D3A52}"/>
                </a:ext>
              </a:extLst>
            </p:cNvPr>
            <p:cNvSpPr>
              <a:spLocks noChangeArrowheads="1"/>
            </p:cNvSpPr>
            <p:nvPr/>
          </p:nvSpPr>
          <p:spPr bwMode="auto">
            <a:xfrm>
              <a:off x="4413250" y="5409451"/>
              <a:ext cx="33338" cy="52388"/>
            </a:xfrm>
            <a:prstGeom prst="rect">
              <a:avLst/>
            </a:prstGeom>
            <a:solidFill>
              <a:srgbClr val="E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p>
          </p:txBody>
        </p:sp>
        <p:sp>
          <p:nvSpPr>
            <p:cNvPr id="44" name="Rectangle 106">
              <a:extLst>
                <a:ext uri="{FF2B5EF4-FFF2-40B4-BE49-F238E27FC236}">
                  <a16:creationId xmlns:a16="http://schemas.microsoft.com/office/drawing/2014/main" id="{3CD31A79-7B42-8F4F-8E76-91787D527CF7}"/>
                </a:ext>
              </a:extLst>
            </p:cNvPr>
            <p:cNvSpPr>
              <a:spLocks noChangeArrowheads="1"/>
            </p:cNvSpPr>
            <p:nvPr/>
          </p:nvSpPr>
          <p:spPr bwMode="auto">
            <a:xfrm>
              <a:off x="4311650" y="5409451"/>
              <a:ext cx="26988" cy="52388"/>
            </a:xfrm>
            <a:prstGeom prst="rect">
              <a:avLst/>
            </a:prstGeom>
            <a:solidFill>
              <a:srgbClr val="E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p>
          </p:txBody>
        </p:sp>
        <p:sp>
          <p:nvSpPr>
            <p:cNvPr id="45" name="Rectangle 107">
              <a:extLst>
                <a:ext uri="{FF2B5EF4-FFF2-40B4-BE49-F238E27FC236}">
                  <a16:creationId xmlns:a16="http://schemas.microsoft.com/office/drawing/2014/main" id="{BA1F52EA-B3F3-634D-A7A6-D2586D512007}"/>
                </a:ext>
              </a:extLst>
            </p:cNvPr>
            <p:cNvSpPr>
              <a:spLocks noChangeArrowheads="1"/>
            </p:cNvSpPr>
            <p:nvPr/>
          </p:nvSpPr>
          <p:spPr bwMode="auto">
            <a:xfrm>
              <a:off x="4310063" y="5588839"/>
              <a:ext cx="66675" cy="50800"/>
            </a:xfrm>
            <a:prstGeom prst="rect">
              <a:avLst/>
            </a:prstGeom>
            <a:solidFill>
              <a:srgbClr val="E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p>
          </p:txBody>
        </p:sp>
        <p:sp>
          <p:nvSpPr>
            <p:cNvPr id="46" name="Rectangle 108">
              <a:extLst>
                <a:ext uri="{FF2B5EF4-FFF2-40B4-BE49-F238E27FC236}">
                  <a16:creationId xmlns:a16="http://schemas.microsoft.com/office/drawing/2014/main" id="{380D3064-04DD-2D41-99BC-6F829ED6BACC}"/>
                </a:ext>
              </a:extLst>
            </p:cNvPr>
            <p:cNvSpPr>
              <a:spLocks noChangeArrowheads="1"/>
            </p:cNvSpPr>
            <p:nvPr/>
          </p:nvSpPr>
          <p:spPr bwMode="auto">
            <a:xfrm>
              <a:off x="4379913" y="5587251"/>
              <a:ext cx="68262" cy="53975"/>
            </a:xfrm>
            <a:prstGeom prst="rect">
              <a:avLst/>
            </a:prstGeom>
            <a:solidFill>
              <a:srgbClr val="E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p>
          </p:txBody>
        </p:sp>
        <p:sp>
          <p:nvSpPr>
            <p:cNvPr id="47" name="Rectangle 109">
              <a:extLst>
                <a:ext uri="{FF2B5EF4-FFF2-40B4-BE49-F238E27FC236}">
                  <a16:creationId xmlns:a16="http://schemas.microsoft.com/office/drawing/2014/main" id="{DC18FB85-25A4-0543-A52C-C95A3F0B139F}"/>
                </a:ext>
              </a:extLst>
            </p:cNvPr>
            <p:cNvSpPr>
              <a:spLocks noChangeArrowheads="1"/>
            </p:cNvSpPr>
            <p:nvPr/>
          </p:nvSpPr>
          <p:spPr bwMode="auto">
            <a:xfrm>
              <a:off x="4344988" y="5528514"/>
              <a:ext cx="68262" cy="50800"/>
            </a:xfrm>
            <a:prstGeom prst="rect">
              <a:avLst/>
            </a:prstGeom>
            <a:solidFill>
              <a:srgbClr val="E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p>
          </p:txBody>
        </p:sp>
        <p:sp>
          <p:nvSpPr>
            <p:cNvPr id="48" name="Rectangle 110">
              <a:extLst>
                <a:ext uri="{FF2B5EF4-FFF2-40B4-BE49-F238E27FC236}">
                  <a16:creationId xmlns:a16="http://schemas.microsoft.com/office/drawing/2014/main" id="{9B8F1713-41CE-054C-B8C7-8AD7A285CC86}"/>
                </a:ext>
              </a:extLst>
            </p:cNvPr>
            <p:cNvSpPr>
              <a:spLocks noChangeArrowheads="1"/>
            </p:cNvSpPr>
            <p:nvPr/>
          </p:nvSpPr>
          <p:spPr bwMode="auto">
            <a:xfrm>
              <a:off x="4414838" y="5528514"/>
              <a:ext cx="33337" cy="50800"/>
            </a:xfrm>
            <a:prstGeom prst="rect">
              <a:avLst/>
            </a:prstGeom>
            <a:solidFill>
              <a:srgbClr val="E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p>
          </p:txBody>
        </p:sp>
        <p:sp>
          <p:nvSpPr>
            <p:cNvPr id="49" name="Rectangle 111">
              <a:extLst>
                <a:ext uri="{FF2B5EF4-FFF2-40B4-BE49-F238E27FC236}">
                  <a16:creationId xmlns:a16="http://schemas.microsoft.com/office/drawing/2014/main" id="{A2C868FF-FD14-8240-B27B-A928FBAB2F14}"/>
                </a:ext>
              </a:extLst>
            </p:cNvPr>
            <p:cNvSpPr>
              <a:spLocks noChangeArrowheads="1"/>
            </p:cNvSpPr>
            <p:nvPr/>
          </p:nvSpPr>
          <p:spPr bwMode="auto">
            <a:xfrm>
              <a:off x="4310063" y="5707901"/>
              <a:ext cx="63500" cy="52388"/>
            </a:xfrm>
            <a:prstGeom prst="rect">
              <a:avLst/>
            </a:prstGeom>
            <a:solidFill>
              <a:srgbClr val="6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p>
          </p:txBody>
        </p:sp>
        <p:sp>
          <p:nvSpPr>
            <p:cNvPr id="50" name="Rectangle 112">
              <a:extLst>
                <a:ext uri="{FF2B5EF4-FFF2-40B4-BE49-F238E27FC236}">
                  <a16:creationId xmlns:a16="http://schemas.microsoft.com/office/drawing/2014/main" id="{55EFE127-34DD-CD41-ADAC-6E085137BFC5}"/>
                </a:ext>
              </a:extLst>
            </p:cNvPr>
            <p:cNvSpPr>
              <a:spLocks noChangeArrowheads="1"/>
            </p:cNvSpPr>
            <p:nvPr/>
          </p:nvSpPr>
          <p:spPr bwMode="auto">
            <a:xfrm>
              <a:off x="4379913" y="5707901"/>
              <a:ext cx="66675" cy="52388"/>
            </a:xfrm>
            <a:prstGeom prst="rect">
              <a:avLst/>
            </a:prstGeom>
            <a:solidFill>
              <a:srgbClr val="E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p>
          </p:txBody>
        </p:sp>
        <p:sp>
          <p:nvSpPr>
            <p:cNvPr id="51" name="Rectangle 113">
              <a:extLst>
                <a:ext uri="{FF2B5EF4-FFF2-40B4-BE49-F238E27FC236}">
                  <a16:creationId xmlns:a16="http://schemas.microsoft.com/office/drawing/2014/main" id="{C5868CF5-F8B1-A44E-823D-57C3F356096F}"/>
                </a:ext>
              </a:extLst>
            </p:cNvPr>
            <p:cNvSpPr>
              <a:spLocks noChangeArrowheads="1"/>
            </p:cNvSpPr>
            <p:nvPr/>
          </p:nvSpPr>
          <p:spPr bwMode="auto">
            <a:xfrm>
              <a:off x="4344988" y="5649164"/>
              <a:ext cx="66675" cy="49212"/>
            </a:xfrm>
            <a:prstGeom prst="rect">
              <a:avLst/>
            </a:prstGeom>
            <a:solidFill>
              <a:srgbClr val="6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p>
          </p:txBody>
        </p:sp>
        <p:sp>
          <p:nvSpPr>
            <p:cNvPr id="53" name="Rectangle 114">
              <a:extLst>
                <a:ext uri="{FF2B5EF4-FFF2-40B4-BE49-F238E27FC236}">
                  <a16:creationId xmlns:a16="http://schemas.microsoft.com/office/drawing/2014/main" id="{76C0972C-AC1E-9340-ADFC-EAB623F77F61}"/>
                </a:ext>
              </a:extLst>
            </p:cNvPr>
            <p:cNvSpPr>
              <a:spLocks noChangeArrowheads="1"/>
            </p:cNvSpPr>
            <p:nvPr/>
          </p:nvSpPr>
          <p:spPr bwMode="auto">
            <a:xfrm>
              <a:off x="4413250" y="5645989"/>
              <a:ext cx="34925" cy="52387"/>
            </a:xfrm>
            <a:prstGeom prst="rect">
              <a:avLst/>
            </a:prstGeom>
            <a:solidFill>
              <a:srgbClr val="E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p>
          </p:txBody>
        </p:sp>
        <p:sp>
          <p:nvSpPr>
            <p:cNvPr id="54" name="Rectangle 115">
              <a:extLst>
                <a:ext uri="{FF2B5EF4-FFF2-40B4-BE49-F238E27FC236}">
                  <a16:creationId xmlns:a16="http://schemas.microsoft.com/office/drawing/2014/main" id="{22D8CA80-72DD-7744-95C0-D49BA406EF75}"/>
                </a:ext>
              </a:extLst>
            </p:cNvPr>
            <p:cNvSpPr>
              <a:spLocks noChangeArrowheads="1"/>
            </p:cNvSpPr>
            <p:nvPr/>
          </p:nvSpPr>
          <p:spPr bwMode="auto">
            <a:xfrm>
              <a:off x="4311650" y="5645989"/>
              <a:ext cx="26988" cy="52387"/>
            </a:xfrm>
            <a:prstGeom prst="rect">
              <a:avLst/>
            </a:prstGeom>
            <a:solidFill>
              <a:srgbClr val="E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p>
          </p:txBody>
        </p:sp>
        <p:sp>
          <p:nvSpPr>
            <p:cNvPr id="55" name="Rectangle 116">
              <a:extLst>
                <a:ext uri="{FF2B5EF4-FFF2-40B4-BE49-F238E27FC236}">
                  <a16:creationId xmlns:a16="http://schemas.microsoft.com/office/drawing/2014/main" id="{7C434CB7-8E9E-1644-8654-A2F62955D1CF}"/>
                </a:ext>
              </a:extLst>
            </p:cNvPr>
            <p:cNvSpPr>
              <a:spLocks noChangeArrowheads="1"/>
            </p:cNvSpPr>
            <p:nvPr/>
          </p:nvSpPr>
          <p:spPr bwMode="auto">
            <a:xfrm>
              <a:off x="4310063" y="5825376"/>
              <a:ext cx="63500" cy="50800"/>
            </a:xfrm>
            <a:prstGeom prst="rect">
              <a:avLst/>
            </a:prstGeom>
            <a:solidFill>
              <a:srgbClr val="E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p>
          </p:txBody>
        </p:sp>
        <p:sp>
          <p:nvSpPr>
            <p:cNvPr id="56" name="Rectangle 117">
              <a:extLst>
                <a:ext uri="{FF2B5EF4-FFF2-40B4-BE49-F238E27FC236}">
                  <a16:creationId xmlns:a16="http://schemas.microsoft.com/office/drawing/2014/main" id="{2BA267F7-B5EA-DF48-AE54-AA33B6E7DD32}"/>
                </a:ext>
              </a:extLst>
            </p:cNvPr>
            <p:cNvSpPr>
              <a:spLocks noChangeArrowheads="1"/>
            </p:cNvSpPr>
            <p:nvPr/>
          </p:nvSpPr>
          <p:spPr bwMode="auto">
            <a:xfrm>
              <a:off x="4379913" y="5825376"/>
              <a:ext cx="66675" cy="50800"/>
            </a:xfrm>
            <a:prstGeom prst="rect">
              <a:avLst/>
            </a:prstGeom>
            <a:solidFill>
              <a:srgbClr val="4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p>
          </p:txBody>
        </p:sp>
        <p:sp>
          <p:nvSpPr>
            <p:cNvPr id="57" name="Rectangle 118">
              <a:extLst>
                <a:ext uri="{FF2B5EF4-FFF2-40B4-BE49-F238E27FC236}">
                  <a16:creationId xmlns:a16="http://schemas.microsoft.com/office/drawing/2014/main" id="{E4667184-0C21-A648-8649-D42063946649}"/>
                </a:ext>
              </a:extLst>
            </p:cNvPr>
            <p:cNvSpPr>
              <a:spLocks noChangeArrowheads="1"/>
            </p:cNvSpPr>
            <p:nvPr/>
          </p:nvSpPr>
          <p:spPr bwMode="auto">
            <a:xfrm>
              <a:off x="4344988" y="5765051"/>
              <a:ext cx="66675" cy="50800"/>
            </a:xfrm>
            <a:prstGeom prst="rect">
              <a:avLst/>
            </a:prstGeom>
            <a:solidFill>
              <a:srgbClr val="6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p>
          </p:txBody>
        </p:sp>
        <p:sp>
          <p:nvSpPr>
            <p:cNvPr id="58" name="Rectangle 119">
              <a:extLst>
                <a:ext uri="{FF2B5EF4-FFF2-40B4-BE49-F238E27FC236}">
                  <a16:creationId xmlns:a16="http://schemas.microsoft.com/office/drawing/2014/main" id="{438BDD8A-F06D-7844-9FCD-727B60555FF3}"/>
                </a:ext>
              </a:extLst>
            </p:cNvPr>
            <p:cNvSpPr>
              <a:spLocks noChangeArrowheads="1"/>
            </p:cNvSpPr>
            <p:nvPr/>
          </p:nvSpPr>
          <p:spPr bwMode="auto">
            <a:xfrm>
              <a:off x="4413250" y="5765051"/>
              <a:ext cx="34925" cy="50800"/>
            </a:xfrm>
            <a:prstGeom prst="rect">
              <a:avLst/>
            </a:prstGeom>
            <a:solidFill>
              <a:srgbClr val="E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p>
          </p:txBody>
        </p:sp>
        <p:sp>
          <p:nvSpPr>
            <p:cNvPr id="59" name="Rectangle 120">
              <a:extLst>
                <a:ext uri="{FF2B5EF4-FFF2-40B4-BE49-F238E27FC236}">
                  <a16:creationId xmlns:a16="http://schemas.microsoft.com/office/drawing/2014/main" id="{EC22C917-6742-9C43-83BF-FF341D517F6E}"/>
                </a:ext>
              </a:extLst>
            </p:cNvPr>
            <p:cNvSpPr>
              <a:spLocks noChangeArrowheads="1"/>
            </p:cNvSpPr>
            <p:nvPr/>
          </p:nvSpPr>
          <p:spPr bwMode="auto">
            <a:xfrm>
              <a:off x="4310063" y="5765051"/>
              <a:ext cx="28575" cy="50800"/>
            </a:xfrm>
            <a:prstGeom prst="rect">
              <a:avLst/>
            </a:prstGeom>
            <a:solidFill>
              <a:srgbClr val="E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p>
          </p:txBody>
        </p:sp>
        <p:sp>
          <p:nvSpPr>
            <p:cNvPr id="60" name="Freeform 121">
              <a:extLst>
                <a:ext uri="{FF2B5EF4-FFF2-40B4-BE49-F238E27FC236}">
                  <a16:creationId xmlns:a16="http://schemas.microsoft.com/office/drawing/2014/main" id="{DA111470-E92E-1443-9356-A5156D1CCEF7}"/>
                </a:ext>
              </a:extLst>
            </p:cNvPr>
            <p:cNvSpPr>
              <a:spLocks/>
            </p:cNvSpPr>
            <p:nvPr/>
          </p:nvSpPr>
          <p:spPr bwMode="auto">
            <a:xfrm>
              <a:off x="4292600" y="5807914"/>
              <a:ext cx="19050" cy="65087"/>
            </a:xfrm>
            <a:custGeom>
              <a:avLst/>
              <a:gdLst>
                <a:gd name="T0" fmla="*/ 2147483647 w 12"/>
                <a:gd name="T1" fmla="*/ 2147483647 h 41"/>
                <a:gd name="T2" fmla="*/ 2147483647 w 12"/>
                <a:gd name="T3" fmla="*/ 2147483647 h 41"/>
                <a:gd name="T4" fmla="*/ 0 w 12"/>
                <a:gd name="T5" fmla="*/ 2147483647 h 41"/>
                <a:gd name="T6" fmla="*/ 0 w 12"/>
                <a:gd name="T7" fmla="*/ 0 h 41"/>
                <a:gd name="T8" fmla="*/ 2147483647 w 12"/>
                <a:gd name="T9" fmla="*/ 2147483647 h 41"/>
                <a:gd name="T10" fmla="*/ 0 60000 65536"/>
                <a:gd name="T11" fmla="*/ 0 60000 65536"/>
                <a:gd name="T12" fmla="*/ 0 60000 65536"/>
                <a:gd name="T13" fmla="*/ 0 60000 65536"/>
                <a:gd name="T14" fmla="*/ 0 60000 65536"/>
                <a:gd name="T15" fmla="*/ 0 w 12"/>
                <a:gd name="T16" fmla="*/ 0 h 41"/>
                <a:gd name="T17" fmla="*/ 12 w 12"/>
                <a:gd name="T18" fmla="*/ 41 h 41"/>
              </a:gdLst>
              <a:ahLst/>
              <a:cxnLst>
                <a:cxn ang="T10">
                  <a:pos x="T0" y="T1"/>
                </a:cxn>
                <a:cxn ang="T11">
                  <a:pos x="T2" y="T3"/>
                </a:cxn>
                <a:cxn ang="T12">
                  <a:pos x="T4" y="T5"/>
                </a:cxn>
                <a:cxn ang="T13">
                  <a:pos x="T6" y="T7"/>
                </a:cxn>
                <a:cxn ang="T14">
                  <a:pos x="T8" y="T9"/>
                </a:cxn>
              </a:cxnLst>
              <a:rect l="T15" t="T16" r="T17" b="T18"/>
              <a:pathLst>
                <a:path w="12" h="41">
                  <a:moveTo>
                    <a:pt x="12" y="11"/>
                  </a:moveTo>
                  <a:lnTo>
                    <a:pt x="12" y="41"/>
                  </a:lnTo>
                  <a:lnTo>
                    <a:pt x="0" y="29"/>
                  </a:lnTo>
                  <a:lnTo>
                    <a:pt x="0" y="0"/>
                  </a:lnTo>
                  <a:lnTo>
                    <a:pt x="12" y="11"/>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61" name="Freeform 122">
              <a:extLst>
                <a:ext uri="{FF2B5EF4-FFF2-40B4-BE49-F238E27FC236}">
                  <a16:creationId xmlns:a16="http://schemas.microsoft.com/office/drawing/2014/main" id="{A29562FB-E6FA-8F43-B4D5-949B93DBE149}"/>
                </a:ext>
              </a:extLst>
            </p:cNvPr>
            <p:cNvSpPr>
              <a:spLocks/>
            </p:cNvSpPr>
            <p:nvPr/>
          </p:nvSpPr>
          <p:spPr bwMode="auto">
            <a:xfrm>
              <a:off x="4233863" y="5741239"/>
              <a:ext cx="55562" cy="111125"/>
            </a:xfrm>
            <a:custGeom>
              <a:avLst/>
              <a:gdLst>
                <a:gd name="T0" fmla="*/ 2147483647 w 35"/>
                <a:gd name="T1" fmla="*/ 2147483647 h 70"/>
                <a:gd name="T2" fmla="*/ 2147483647 w 35"/>
                <a:gd name="T3" fmla="*/ 2147483647 h 70"/>
                <a:gd name="T4" fmla="*/ 0 w 35"/>
                <a:gd name="T5" fmla="*/ 2147483647 h 70"/>
                <a:gd name="T6" fmla="*/ 0 w 35"/>
                <a:gd name="T7" fmla="*/ 0 h 70"/>
                <a:gd name="T8" fmla="*/ 2147483647 w 35"/>
                <a:gd name="T9" fmla="*/ 2147483647 h 70"/>
                <a:gd name="T10" fmla="*/ 0 60000 65536"/>
                <a:gd name="T11" fmla="*/ 0 60000 65536"/>
                <a:gd name="T12" fmla="*/ 0 60000 65536"/>
                <a:gd name="T13" fmla="*/ 0 60000 65536"/>
                <a:gd name="T14" fmla="*/ 0 60000 65536"/>
                <a:gd name="T15" fmla="*/ 0 w 35"/>
                <a:gd name="T16" fmla="*/ 0 h 70"/>
                <a:gd name="T17" fmla="*/ 35 w 35"/>
                <a:gd name="T18" fmla="*/ 70 h 70"/>
              </a:gdLst>
              <a:ahLst/>
              <a:cxnLst>
                <a:cxn ang="T10">
                  <a:pos x="T0" y="T1"/>
                </a:cxn>
                <a:cxn ang="T11">
                  <a:pos x="T2" y="T3"/>
                </a:cxn>
                <a:cxn ang="T12">
                  <a:pos x="T4" y="T5"/>
                </a:cxn>
                <a:cxn ang="T13">
                  <a:pos x="T6" y="T7"/>
                </a:cxn>
                <a:cxn ang="T14">
                  <a:pos x="T8" y="T9"/>
                </a:cxn>
              </a:cxnLst>
              <a:rect l="T15" t="T16" r="T17" b="T18"/>
              <a:pathLst>
                <a:path w="35" h="70">
                  <a:moveTo>
                    <a:pt x="35" y="40"/>
                  </a:moveTo>
                  <a:lnTo>
                    <a:pt x="35" y="70"/>
                  </a:lnTo>
                  <a:lnTo>
                    <a:pt x="0" y="30"/>
                  </a:lnTo>
                  <a:lnTo>
                    <a:pt x="0" y="0"/>
                  </a:lnTo>
                  <a:lnTo>
                    <a:pt x="35" y="40"/>
                  </a:lnTo>
                  <a:close/>
                </a:path>
              </a:pathLst>
            </a:custGeom>
            <a:solidFill>
              <a:srgbClr val="4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62" name="Freeform 123">
              <a:extLst>
                <a:ext uri="{FF2B5EF4-FFF2-40B4-BE49-F238E27FC236}">
                  <a16:creationId xmlns:a16="http://schemas.microsoft.com/office/drawing/2014/main" id="{501F98DF-E71D-0840-A458-9C5C6C2612C8}"/>
                </a:ext>
              </a:extLst>
            </p:cNvPr>
            <p:cNvSpPr>
              <a:spLocks/>
            </p:cNvSpPr>
            <p:nvPr/>
          </p:nvSpPr>
          <p:spPr bwMode="auto">
            <a:xfrm>
              <a:off x="4176713" y="5679326"/>
              <a:ext cx="55562" cy="106363"/>
            </a:xfrm>
            <a:custGeom>
              <a:avLst/>
              <a:gdLst>
                <a:gd name="T0" fmla="*/ 2147483647 w 35"/>
                <a:gd name="T1" fmla="*/ 2147483647 h 67"/>
                <a:gd name="T2" fmla="*/ 2147483647 w 35"/>
                <a:gd name="T3" fmla="*/ 2147483647 h 67"/>
                <a:gd name="T4" fmla="*/ 0 w 35"/>
                <a:gd name="T5" fmla="*/ 2147483647 h 67"/>
                <a:gd name="T6" fmla="*/ 0 w 35"/>
                <a:gd name="T7" fmla="*/ 0 h 67"/>
                <a:gd name="T8" fmla="*/ 2147483647 w 35"/>
                <a:gd name="T9" fmla="*/ 2147483647 h 67"/>
                <a:gd name="T10" fmla="*/ 0 60000 65536"/>
                <a:gd name="T11" fmla="*/ 0 60000 65536"/>
                <a:gd name="T12" fmla="*/ 0 60000 65536"/>
                <a:gd name="T13" fmla="*/ 0 60000 65536"/>
                <a:gd name="T14" fmla="*/ 0 60000 65536"/>
                <a:gd name="T15" fmla="*/ 0 w 35"/>
                <a:gd name="T16" fmla="*/ 0 h 67"/>
                <a:gd name="T17" fmla="*/ 35 w 35"/>
                <a:gd name="T18" fmla="*/ 67 h 67"/>
              </a:gdLst>
              <a:ahLst/>
              <a:cxnLst>
                <a:cxn ang="T10">
                  <a:pos x="T0" y="T1"/>
                </a:cxn>
                <a:cxn ang="T11">
                  <a:pos x="T2" y="T3"/>
                </a:cxn>
                <a:cxn ang="T12">
                  <a:pos x="T4" y="T5"/>
                </a:cxn>
                <a:cxn ang="T13">
                  <a:pos x="T6" y="T7"/>
                </a:cxn>
                <a:cxn ang="T14">
                  <a:pos x="T8" y="T9"/>
                </a:cxn>
              </a:cxnLst>
              <a:rect l="T15" t="T16" r="T17" b="T18"/>
              <a:pathLst>
                <a:path w="35" h="67">
                  <a:moveTo>
                    <a:pt x="35" y="39"/>
                  </a:moveTo>
                  <a:lnTo>
                    <a:pt x="35" y="67"/>
                  </a:lnTo>
                  <a:lnTo>
                    <a:pt x="0" y="28"/>
                  </a:lnTo>
                  <a:lnTo>
                    <a:pt x="0" y="0"/>
                  </a:lnTo>
                  <a:lnTo>
                    <a:pt x="35" y="39"/>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63" name="Freeform 124">
              <a:extLst>
                <a:ext uri="{FF2B5EF4-FFF2-40B4-BE49-F238E27FC236}">
                  <a16:creationId xmlns:a16="http://schemas.microsoft.com/office/drawing/2014/main" id="{8A6DF2C5-1FA8-8248-A33F-31BB82E4E34D}"/>
                </a:ext>
              </a:extLst>
            </p:cNvPr>
            <p:cNvSpPr>
              <a:spLocks/>
            </p:cNvSpPr>
            <p:nvPr/>
          </p:nvSpPr>
          <p:spPr bwMode="auto">
            <a:xfrm>
              <a:off x="4117975" y="5617414"/>
              <a:ext cx="53975" cy="103187"/>
            </a:xfrm>
            <a:custGeom>
              <a:avLst/>
              <a:gdLst>
                <a:gd name="T0" fmla="*/ 2147483647 w 34"/>
                <a:gd name="T1" fmla="*/ 2147483647 h 65"/>
                <a:gd name="T2" fmla="*/ 2147483647 w 34"/>
                <a:gd name="T3" fmla="*/ 2147483647 h 65"/>
                <a:gd name="T4" fmla="*/ 0 w 34"/>
                <a:gd name="T5" fmla="*/ 2147483647 h 65"/>
                <a:gd name="T6" fmla="*/ 0 w 34"/>
                <a:gd name="T7" fmla="*/ 0 h 65"/>
                <a:gd name="T8" fmla="*/ 2147483647 w 34"/>
                <a:gd name="T9" fmla="*/ 2147483647 h 65"/>
                <a:gd name="T10" fmla="*/ 0 60000 65536"/>
                <a:gd name="T11" fmla="*/ 0 60000 65536"/>
                <a:gd name="T12" fmla="*/ 0 60000 65536"/>
                <a:gd name="T13" fmla="*/ 0 60000 65536"/>
                <a:gd name="T14" fmla="*/ 0 60000 65536"/>
                <a:gd name="T15" fmla="*/ 0 w 34"/>
                <a:gd name="T16" fmla="*/ 0 h 65"/>
                <a:gd name="T17" fmla="*/ 34 w 34"/>
                <a:gd name="T18" fmla="*/ 65 h 65"/>
              </a:gdLst>
              <a:ahLst/>
              <a:cxnLst>
                <a:cxn ang="T10">
                  <a:pos x="T0" y="T1"/>
                </a:cxn>
                <a:cxn ang="T11">
                  <a:pos x="T2" y="T3"/>
                </a:cxn>
                <a:cxn ang="T12">
                  <a:pos x="T4" y="T5"/>
                </a:cxn>
                <a:cxn ang="T13">
                  <a:pos x="T6" y="T7"/>
                </a:cxn>
                <a:cxn ang="T14">
                  <a:pos x="T8" y="T9"/>
                </a:cxn>
              </a:cxnLst>
              <a:rect l="T15" t="T16" r="T17" b="T18"/>
              <a:pathLst>
                <a:path w="34" h="65">
                  <a:moveTo>
                    <a:pt x="34" y="37"/>
                  </a:moveTo>
                  <a:lnTo>
                    <a:pt x="34" y="65"/>
                  </a:lnTo>
                  <a:lnTo>
                    <a:pt x="0" y="28"/>
                  </a:lnTo>
                  <a:lnTo>
                    <a:pt x="0" y="0"/>
                  </a:lnTo>
                  <a:lnTo>
                    <a:pt x="34" y="37"/>
                  </a:lnTo>
                  <a:close/>
                </a:path>
              </a:pathLst>
            </a:custGeom>
            <a:solidFill>
              <a:srgbClr val="6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64" name="Freeform 125">
              <a:extLst>
                <a:ext uri="{FF2B5EF4-FFF2-40B4-BE49-F238E27FC236}">
                  <a16:creationId xmlns:a16="http://schemas.microsoft.com/office/drawing/2014/main" id="{3AD37C91-EB05-2644-A973-E63697045E9B}"/>
                </a:ext>
              </a:extLst>
            </p:cNvPr>
            <p:cNvSpPr>
              <a:spLocks/>
            </p:cNvSpPr>
            <p:nvPr/>
          </p:nvSpPr>
          <p:spPr bwMode="auto">
            <a:xfrm>
              <a:off x="4087813" y="5584076"/>
              <a:ext cx="26987" cy="73025"/>
            </a:xfrm>
            <a:custGeom>
              <a:avLst/>
              <a:gdLst>
                <a:gd name="T0" fmla="*/ 2147483647 w 17"/>
                <a:gd name="T1" fmla="*/ 2147483647 h 46"/>
                <a:gd name="T2" fmla="*/ 2147483647 w 17"/>
                <a:gd name="T3" fmla="*/ 2147483647 h 46"/>
                <a:gd name="T4" fmla="*/ 0 w 17"/>
                <a:gd name="T5" fmla="*/ 2147483647 h 46"/>
                <a:gd name="T6" fmla="*/ 0 w 17"/>
                <a:gd name="T7" fmla="*/ 0 h 46"/>
                <a:gd name="T8" fmla="*/ 2147483647 w 17"/>
                <a:gd name="T9" fmla="*/ 2147483647 h 46"/>
                <a:gd name="T10" fmla="*/ 0 60000 65536"/>
                <a:gd name="T11" fmla="*/ 0 60000 65536"/>
                <a:gd name="T12" fmla="*/ 0 60000 65536"/>
                <a:gd name="T13" fmla="*/ 0 60000 65536"/>
                <a:gd name="T14" fmla="*/ 0 60000 65536"/>
                <a:gd name="T15" fmla="*/ 0 w 17"/>
                <a:gd name="T16" fmla="*/ 0 h 46"/>
                <a:gd name="T17" fmla="*/ 17 w 17"/>
                <a:gd name="T18" fmla="*/ 46 h 46"/>
              </a:gdLst>
              <a:ahLst/>
              <a:cxnLst>
                <a:cxn ang="T10">
                  <a:pos x="T0" y="T1"/>
                </a:cxn>
                <a:cxn ang="T11">
                  <a:pos x="T2" y="T3"/>
                </a:cxn>
                <a:cxn ang="T12">
                  <a:pos x="T4" y="T5"/>
                </a:cxn>
                <a:cxn ang="T13">
                  <a:pos x="T6" y="T7"/>
                </a:cxn>
                <a:cxn ang="T14">
                  <a:pos x="T8" y="T9"/>
                </a:cxn>
              </a:cxnLst>
              <a:rect l="T15" t="T16" r="T17" b="T18"/>
              <a:pathLst>
                <a:path w="17" h="46">
                  <a:moveTo>
                    <a:pt x="17" y="18"/>
                  </a:moveTo>
                  <a:lnTo>
                    <a:pt x="17" y="46"/>
                  </a:lnTo>
                  <a:lnTo>
                    <a:pt x="0" y="27"/>
                  </a:lnTo>
                  <a:lnTo>
                    <a:pt x="0" y="0"/>
                  </a:lnTo>
                  <a:lnTo>
                    <a:pt x="17" y="18"/>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65" name="Freeform 126">
              <a:extLst>
                <a:ext uri="{FF2B5EF4-FFF2-40B4-BE49-F238E27FC236}">
                  <a16:creationId xmlns:a16="http://schemas.microsoft.com/office/drawing/2014/main" id="{371235CC-7EE3-8C44-AA63-0753900B4C02}"/>
                </a:ext>
              </a:extLst>
            </p:cNvPr>
            <p:cNvSpPr>
              <a:spLocks/>
            </p:cNvSpPr>
            <p:nvPr/>
          </p:nvSpPr>
          <p:spPr bwMode="auto">
            <a:xfrm>
              <a:off x="4292600" y="4984001"/>
              <a:ext cx="19050" cy="57150"/>
            </a:xfrm>
            <a:custGeom>
              <a:avLst/>
              <a:gdLst>
                <a:gd name="T0" fmla="*/ 2147483647 w 12"/>
                <a:gd name="T1" fmla="*/ 2147483647 h 36"/>
                <a:gd name="T2" fmla="*/ 2147483647 w 12"/>
                <a:gd name="T3" fmla="*/ 2147483647 h 36"/>
                <a:gd name="T4" fmla="*/ 0 w 12"/>
                <a:gd name="T5" fmla="*/ 2147483647 h 36"/>
                <a:gd name="T6" fmla="*/ 0 w 12"/>
                <a:gd name="T7" fmla="*/ 0 h 36"/>
                <a:gd name="T8" fmla="*/ 2147483647 w 12"/>
                <a:gd name="T9" fmla="*/ 2147483647 h 36"/>
                <a:gd name="T10" fmla="*/ 0 60000 65536"/>
                <a:gd name="T11" fmla="*/ 0 60000 65536"/>
                <a:gd name="T12" fmla="*/ 0 60000 65536"/>
                <a:gd name="T13" fmla="*/ 0 60000 65536"/>
                <a:gd name="T14" fmla="*/ 0 60000 65536"/>
                <a:gd name="T15" fmla="*/ 0 w 12"/>
                <a:gd name="T16" fmla="*/ 0 h 36"/>
                <a:gd name="T17" fmla="*/ 12 w 12"/>
                <a:gd name="T18" fmla="*/ 36 h 36"/>
              </a:gdLst>
              <a:ahLst/>
              <a:cxnLst>
                <a:cxn ang="T10">
                  <a:pos x="T0" y="T1"/>
                </a:cxn>
                <a:cxn ang="T11">
                  <a:pos x="T2" y="T3"/>
                </a:cxn>
                <a:cxn ang="T12">
                  <a:pos x="T4" y="T5"/>
                </a:cxn>
                <a:cxn ang="T13">
                  <a:pos x="T6" y="T7"/>
                </a:cxn>
                <a:cxn ang="T14">
                  <a:pos x="T8" y="T9"/>
                </a:cxn>
              </a:cxnLst>
              <a:rect l="T15" t="T16" r="T17" b="T18"/>
              <a:pathLst>
                <a:path w="12" h="36">
                  <a:moveTo>
                    <a:pt x="12" y="5"/>
                  </a:moveTo>
                  <a:lnTo>
                    <a:pt x="12" y="36"/>
                  </a:lnTo>
                  <a:lnTo>
                    <a:pt x="0" y="31"/>
                  </a:lnTo>
                  <a:lnTo>
                    <a:pt x="0" y="0"/>
                  </a:lnTo>
                  <a:lnTo>
                    <a:pt x="12" y="5"/>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66" name="Freeform 127">
              <a:extLst>
                <a:ext uri="{FF2B5EF4-FFF2-40B4-BE49-F238E27FC236}">
                  <a16:creationId xmlns:a16="http://schemas.microsoft.com/office/drawing/2014/main" id="{A1A1A67E-75BF-6A43-B599-2CE4588A46FC}"/>
                </a:ext>
              </a:extLst>
            </p:cNvPr>
            <p:cNvSpPr>
              <a:spLocks/>
            </p:cNvSpPr>
            <p:nvPr/>
          </p:nvSpPr>
          <p:spPr bwMode="auto">
            <a:xfrm>
              <a:off x="4233863" y="4952251"/>
              <a:ext cx="55562" cy="77788"/>
            </a:xfrm>
            <a:custGeom>
              <a:avLst/>
              <a:gdLst>
                <a:gd name="T0" fmla="*/ 2147483647 w 35"/>
                <a:gd name="T1" fmla="*/ 2147483647 h 49"/>
                <a:gd name="T2" fmla="*/ 2147483647 w 35"/>
                <a:gd name="T3" fmla="*/ 2147483647 h 49"/>
                <a:gd name="T4" fmla="*/ 0 w 35"/>
                <a:gd name="T5" fmla="*/ 2147483647 h 49"/>
                <a:gd name="T6" fmla="*/ 0 w 35"/>
                <a:gd name="T7" fmla="*/ 0 h 49"/>
                <a:gd name="T8" fmla="*/ 2147483647 w 35"/>
                <a:gd name="T9" fmla="*/ 2147483647 h 49"/>
                <a:gd name="T10" fmla="*/ 0 60000 65536"/>
                <a:gd name="T11" fmla="*/ 0 60000 65536"/>
                <a:gd name="T12" fmla="*/ 0 60000 65536"/>
                <a:gd name="T13" fmla="*/ 0 60000 65536"/>
                <a:gd name="T14" fmla="*/ 0 60000 65536"/>
                <a:gd name="T15" fmla="*/ 0 w 35"/>
                <a:gd name="T16" fmla="*/ 0 h 49"/>
                <a:gd name="T17" fmla="*/ 35 w 35"/>
                <a:gd name="T18" fmla="*/ 49 h 49"/>
              </a:gdLst>
              <a:ahLst/>
              <a:cxnLst>
                <a:cxn ang="T10">
                  <a:pos x="T0" y="T1"/>
                </a:cxn>
                <a:cxn ang="T11">
                  <a:pos x="T2" y="T3"/>
                </a:cxn>
                <a:cxn ang="T12">
                  <a:pos x="T4" y="T5"/>
                </a:cxn>
                <a:cxn ang="T13">
                  <a:pos x="T6" y="T7"/>
                </a:cxn>
                <a:cxn ang="T14">
                  <a:pos x="T8" y="T9"/>
                </a:cxn>
              </a:cxnLst>
              <a:rect l="T15" t="T16" r="T17" b="T18"/>
              <a:pathLst>
                <a:path w="35" h="49">
                  <a:moveTo>
                    <a:pt x="35" y="19"/>
                  </a:moveTo>
                  <a:lnTo>
                    <a:pt x="35" y="49"/>
                  </a:lnTo>
                  <a:lnTo>
                    <a:pt x="0" y="30"/>
                  </a:lnTo>
                  <a:lnTo>
                    <a:pt x="0" y="0"/>
                  </a:lnTo>
                  <a:lnTo>
                    <a:pt x="35" y="19"/>
                  </a:lnTo>
                  <a:close/>
                </a:path>
              </a:pathLst>
            </a:custGeom>
            <a:solidFill>
              <a:srgbClr val="6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67" name="Freeform 128">
              <a:extLst>
                <a:ext uri="{FF2B5EF4-FFF2-40B4-BE49-F238E27FC236}">
                  <a16:creationId xmlns:a16="http://schemas.microsoft.com/office/drawing/2014/main" id="{490505B0-C63C-874C-A140-CD5AA95F56A9}"/>
                </a:ext>
              </a:extLst>
            </p:cNvPr>
            <p:cNvSpPr>
              <a:spLocks/>
            </p:cNvSpPr>
            <p:nvPr/>
          </p:nvSpPr>
          <p:spPr bwMode="auto">
            <a:xfrm>
              <a:off x="4176713" y="4922089"/>
              <a:ext cx="55562" cy="73025"/>
            </a:xfrm>
            <a:custGeom>
              <a:avLst/>
              <a:gdLst>
                <a:gd name="T0" fmla="*/ 2147483647 w 35"/>
                <a:gd name="T1" fmla="*/ 2147483647 h 46"/>
                <a:gd name="T2" fmla="*/ 2147483647 w 35"/>
                <a:gd name="T3" fmla="*/ 2147483647 h 46"/>
                <a:gd name="T4" fmla="*/ 0 w 35"/>
                <a:gd name="T5" fmla="*/ 2147483647 h 46"/>
                <a:gd name="T6" fmla="*/ 0 w 35"/>
                <a:gd name="T7" fmla="*/ 0 h 46"/>
                <a:gd name="T8" fmla="*/ 2147483647 w 35"/>
                <a:gd name="T9" fmla="*/ 2147483647 h 46"/>
                <a:gd name="T10" fmla="*/ 0 60000 65536"/>
                <a:gd name="T11" fmla="*/ 0 60000 65536"/>
                <a:gd name="T12" fmla="*/ 0 60000 65536"/>
                <a:gd name="T13" fmla="*/ 0 60000 65536"/>
                <a:gd name="T14" fmla="*/ 0 60000 65536"/>
                <a:gd name="T15" fmla="*/ 0 w 35"/>
                <a:gd name="T16" fmla="*/ 0 h 46"/>
                <a:gd name="T17" fmla="*/ 35 w 35"/>
                <a:gd name="T18" fmla="*/ 46 h 46"/>
              </a:gdLst>
              <a:ahLst/>
              <a:cxnLst>
                <a:cxn ang="T10">
                  <a:pos x="T0" y="T1"/>
                </a:cxn>
                <a:cxn ang="T11">
                  <a:pos x="T2" y="T3"/>
                </a:cxn>
                <a:cxn ang="T12">
                  <a:pos x="T4" y="T5"/>
                </a:cxn>
                <a:cxn ang="T13">
                  <a:pos x="T6" y="T7"/>
                </a:cxn>
                <a:cxn ang="T14">
                  <a:pos x="T8" y="T9"/>
                </a:cxn>
              </a:cxnLst>
              <a:rect l="T15" t="T16" r="T17" b="T18"/>
              <a:pathLst>
                <a:path w="35" h="46">
                  <a:moveTo>
                    <a:pt x="35" y="18"/>
                  </a:moveTo>
                  <a:lnTo>
                    <a:pt x="35" y="46"/>
                  </a:lnTo>
                  <a:lnTo>
                    <a:pt x="0" y="28"/>
                  </a:lnTo>
                  <a:lnTo>
                    <a:pt x="0" y="0"/>
                  </a:lnTo>
                  <a:lnTo>
                    <a:pt x="35" y="18"/>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68" name="Freeform 129">
              <a:extLst>
                <a:ext uri="{FF2B5EF4-FFF2-40B4-BE49-F238E27FC236}">
                  <a16:creationId xmlns:a16="http://schemas.microsoft.com/office/drawing/2014/main" id="{A9DC5A69-47A0-5940-AE12-D57D659D23ED}"/>
                </a:ext>
              </a:extLst>
            </p:cNvPr>
            <p:cNvSpPr>
              <a:spLocks/>
            </p:cNvSpPr>
            <p:nvPr/>
          </p:nvSpPr>
          <p:spPr bwMode="auto">
            <a:xfrm>
              <a:off x="4117975" y="4890339"/>
              <a:ext cx="53975" cy="73025"/>
            </a:xfrm>
            <a:custGeom>
              <a:avLst/>
              <a:gdLst>
                <a:gd name="T0" fmla="*/ 2147483647 w 34"/>
                <a:gd name="T1" fmla="*/ 2147483647 h 46"/>
                <a:gd name="T2" fmla="*/ 2147483647 w 34"/>
                <a:gd name="T3" fmla="*/ 2147483647 h 46"/>
                <a:gd name="T4" fmla="*/ 0 w 34"/>
                <a:gd name="T5" fmla="*/ 2147483647 h 46"/>
                <a:gd name="T6" fmla="*/ 0 w 34"/>
                <a:gd name="T7" fmla="*/ 0 h 46"/>
                <a:gd name="T8" fmla="*/ 2147483647 w 34"/>
                <a:gd name="T9" fmla="*/ 2147483647 h 46"/>
                <a:gd name="T10" fmla="*/ 0 60000 65536"/>
                <a:gd name="T11" fmla="*/ 0 60000 65536"/>
                <a:gd name="T12" fmla="*/ 0 60000 65536"/>
                <a:gd name="T13" fmla="*/ 0 60000 65536"/>
                <a:gd name="T14" fmla="*/ 0 60000 65536"/>
                <a:gd name="T15" fmla="*/ 0 w 34"/>
                <a:gd name="T16" fmla="*/ 0 h 46"/>
                <a:gd name="T17" fmla="*/ 34 w 34"/>
                <a:gd name="T18" fmla="*/ 46 h 46"/>
              </a:gdLst>
              <a:ahLst/>
              <a:cxnLst>
                <a:cxn ang="T10">
                  <a:pos x="T0" y="T1"/>
                </a:cxn>
                <a:cxn ang="T11">
                  <a:pos x="T2" y="T3"/>
                </a:cxn>
                <a:cxn ang="T12">
                  <a:pos x="T4" y="T5"/>
                </a:cxn>
                <a:cxn ang="T13">
                  <a:pos x="T6" y="T7"/>
                </a:cxn>
                <a:cxn ang="T14">
                  <a:pos x="T8" y="T9"/>
                </a:cxn>
              </a:cxnLst>
              <a:rect l="T15" t="T16" r="T17" b="T18"/>
              <a:pathLst>
                <a:path w="34" h="46">
                  <a:moveTo>
                    <a:pt x="34" y="18"/>
                  </a:moveTo>
                  <a:lnTo>
                    <a:pt x="34" y="46"/>
                  </a:lnTo>
                  <a:lnTo>
                    <a:pt x="0" y="28"/>
                  </a:lnTo>
                  <a:lnTo>
                    <a:pt x="0" y="0"/>
                  </a:lnTo>
                  <a:lnTo>
                    <a:pt x="34" y="18"/>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69" name="Freeform 130">
              <a:extLst>
                <a:ext uri="{FF2B5EF4-FFF2-40B4-BE49-F238E27FC236}">
                  <a16:creationId xmlns:a16="http://schemas.microsoft.com/office/drawing/2014/main" id="{10957CEE-801E-A24A-9E50-6AC173E787AC}"/>
                </a:ext>
              </a:extLst>
            </p:cNvPr>
            <p:cNvSpPr>
              <a:spLocks/>
            </p:cNvSpPr>
            <p:nvPr/>
          </p:nvSpPr>
          <p:spPr bwMode="auto">
            <a:xfrm>
              <a:off x="4087813" y="4872876"/>
              <a:ext cx="26987" cy="57150"/>
            </a:xfrm>
            <a:custGeom>
              <a:avLst/>
              <a:gdLst>
                <a:gd name="T0" fmla="*/ 2147483647 w 17"/>
                <a:gd name="T1" fmla="*/ 2147483647 h 36"/>
                <a:gd name="T2" fmla="*/ 2147483647 w 17"/>
                <a:gd name="T3" fmla="*/ 2147483647 h 36"/>
                <a:gd name="T4" fmla="*/ 0 w 17"/>
                <a:gd name="T5" fmla="*/ 2147483647 h 36"/>
                <a:gd name="T6" fmla="*/ 0 w 17"/>
                <a:gd name="T7" fmla="*/ 0 h 36"/>
                <a:gd name="T8" fmla="*/ 2147483647 w 17"/>
                <a:gd name="T9" fmla="*/ 2147483647 h 36"/>
                <a:gd name="T10" fmla="*/ 0 60000 65536"/>
                <a:gd name="T11" fmla="*/ 0 60000 65536"/>
                <a:gd name="T12" fmla="*/ 0 60000 65536"/>
                <a:gd name="T13" fmla="*/ 0 60000 65536"/>
                <a:gd name="T14" fmla="*/ 0 60000 65536"/>
                <a:gd name="T15" fmla="*/ 0 w 17"/>
                <a:gd name="T16" fmla="*/ 0 h 36"/>
                <a:gd name="T17" fmla="*/ 17 w 17"/>
                <a:gd name="T18" fmla="*/ 36 h 36"/>
              </a:gdLst>
              <a:ahLst/>
              <a:cxnLst>
                <a:cxn ang="T10">
                  <a:pos x="T0" y="T1"/>
                </a:cxn>
                <a:cxn ang="T11">
                  <a:pos x="T2" y="T3"/>
                </a:cxn>
                <a:cxn ang="T12">
                  <a:pos x="T4" y="T5"/>
                </a:cxn>
                <a:cxn ang="T13">
                  <a:pos x="T6" y="T7"/>
                </a:cxn>
                <a:cxn ang="T14">
                  <a:pos x="T8" y="T9"/>
                </a:cxn>
              </a:cxnLst>
              <a:rect l="T15" t="T16" r="T17" b="T18"/>
              <a:pathLst>
                <a:path w="17" h="36">
                  <a:moveTo>
                    <a:pt x="17" y="10"/>
                  </a:moveTo>
                  <a:lnTo>
                    <a:pt x="17" y="36"/>
                  </a:lnTo>
                  <a:lnTo>
                    <a:pt x="0" y="28"/>
                  </a:lnTo>
                  <a:lnTo>
                    <a:pt x="0" y="0"/>
                  </a:lnTo>
                  <a:lnTo>
                    <a:pt x="17" y="10"/>
                  </a:lnTo>
                  <a:close/>
                </a:path>
              </a:pathLst>
            </a:custGeom>
            <a:solidFill>
              <a:srgbClr val="4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0" name="Freeform 131">
              <a:extLst>
                <a:ext uri="{FF2B5EF4-FFF2-40B4-BE49-F238E27FC236}">
                  <a16:creationId xmlns:a16="http://schemas.microsoft.com/office/drawing/2014/main" id="{EF8F5A5B-1840-6742-9F0E-45C998512AE0}"/>
                </a:ext>
              </a:extLst>
            </p:cNvPr>
            <p:cNvSpPr>
              <a:spLocks/>
            </p:cNvSpPr>
            <p:nvPr/>
          </p:nvSpPr>
          <p:spPr bwMode="auto">
            <a:xfrm>
              <a:off x="4233863" y="5064964"/>
              <a:ext cx="55562" cy="82550"/>
            </a:xfrm>
            <a:custGeom>
              <a:avLst/>
              <a:gdLst>
                <a:gd name="T0" fmla="*/ 2147483647 w 35"/>
                <a:gd name="T1" fmla="*/ 2147483647 h 52"/>
                <a:gd name="T2" fmla="*/ 2147483647 w 35"/>
                <a:gd name="T3" fmla="*/ 2147483647 h 52"/>
                <a:gd name="T4" fmla="*/ 0 w 35"/>
                <a:gd name="T5" fmla="*/ 2147483647 h 52"/>
                <a:gd name="T6" fmla="*/ 0 w 35"/>
                <a:gd name="T7" fmla="*/ 0 h 52"/>
                <a:gd name="T8" fmla="*/ 2147483647 w 35"/>
                <a:gd name="T9" fmla="*/ 2147483647 h 52"/>
                <a:gd name="T10" fmla="*/ 0 60000 65536"/>
                <a:gd name="T11" fmla="*/ 0 60000 65536"/>
                <a:gd name="T12" fmla="*/ 0 60000 65536"/>
                <a:gd name="T13" fmla="*/ 0 60000 65536"/>
                <a:gd name="T14" fmla="*/ 0 60000 65536"/>
                <a:gd name="T15" fmla="*/ 0 w 35"/>
                <a:gd name="T16" fmla="*/ 0 h 52"/>
                <a:gd name="T17" fmla="*/ 35 w 35"/>
                <a:gd name="T18" fmla="*/ 52 h 52"/>
              </a:gdLst>
              <a:ahLst/>
              <a:cxnLst>
                <a:cxn ang="T10">
                  <a:pos x="T0" y="T1"/>
                </a:cxn>
                <a:cxn ang="T11">
                  <a:pos x="T2" y="T3"/>
                </a:cxn>
                <a:cxn ang="T12">
                  <a:pos x="T4" y="T5"/>
                </a:cxn>
                <a:cxn ang="T13">
                  <a:pos x="T6" y="T7"/>
                </a:cxn>
                <a:cxn ang="T14">
                  <a:pos x="T8" y="T9"/>
                </a:cxn>
              </a:cxnLst>
              <a:rect l="T15" t="T16" r="T17" b="T18"/>
              <a:pathLst>
                <a:path w="35" h="52">
                  <a:moveTo>
                    <a:pt x="35" y="22"/>
                  </a:moveTo>
                  <a:lnTo>
                    <a:pt x="35" y="52"/>
                  </a:lnTo>
                  <a:lnTo>
                    <a:pt x="0" y="29"/>
                  </a:lnTo>
                  <a:lnTo>
                    <a:pt x="0" y="0"/>
                  </a:lnTo>
                  <a:lnTo>
                    <a:pt x="35" y="22"/>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1" name="Freeform 132">
              <a:extLst>
                <a:ext uri="{FF2B5EF4-FFF2-40B4-BE49-F238E27FC236}">
                  <a16:creationId xmlns:a16="http://schemas.microsoft.com/office/drawing/2014/main" id="{188B746C-6D52-0645-9668-1B0CB780D29A}"/>
                </a:ext>
              </a:extLst>
            </p:cNvPr>
            <p:cNvSpPr>
              <a:spLocks/>
            </p:cNvSpPr>
            <p:nvPr/>
          </p:nvSpPr>
          <p:spPr bwMode="auto">
            <a:xfrm>
              <a:off x="4176713" y="5028451"/>
              <a:ext cx="55562" cy="82550"/>
            </a:xfrm>
            <a:custGeom>
              <a:avLst/>
              <a:gdLst>
                <a:gd name="T0" fmla="*/ 2147483647 w 35"/>
                <a:gd name="T1" fmla="*/ 2147483647 h 52"/>
                <a:gd name="T2" fmla="*/ 2147483647 w 35"/>
                <a:gd name="T3" fmla="*/ 2147483647 h 52"/>
                <a:gd name="T4" fmla="*/ 0 w 35"/>
                <a:gd name="T5" fmla="*/ 2147483647 h 52"/>
                <a:gd name="T6" fmla="*/ 0 w 35"/>
                <a:gd name="T7" fmla="*/ 0 h 52"/>
                <a:gd name="T8" fmla="*/ 2147483647 w 35"/>
                <a:gd name="T9" fmla="*/ 2147483647 h 52"/>
                <a:gd name="T10" fmla="*/ 0 60000 65536"/>
                <a:gd name="T11" fmla="*/ 0 60000 65536"/>
                <a:gd name="T12" fmla="*/ 0 60000 65536"/>
                <a:gd name="T13" fmla="*/ 0 60000 65536"/>
                <a:gd name="T14" fmla="*/ 0 60000 65536"/>
                <a:gd name="T15" fmla="*/ 0 w 35"/>
                <a:gd name="T16" fmla="*/ 0 h 52"/>
                <a:gd name="T17" fmla="*/ 35 w 35"/>
                <a:gd name="T18" fmla="*/ 52 h 52"/>
              </a:gdLst>
              <a:ahLst/>
              <a:cxnLst>
                <a:cxn ang="T10">
                  <a:pos x="T0" y="T1"/>
                </a:cxn>
                <a:cxn ang="T11">
                  <a:pos x="T2" y="T3"/>
                </a:cxn>
                <a:cxn ang="T12">
                  <a:pos x="T4" y="T5"/>
                </a:cxn>
                <a:cxn ang="T13">
                  <a:pos x="T6" y="T7"/>
                </a:cxn>
                <a:cxn ang="T14">
                  <a:pos x="T8" y="T9"/>
                </a:cxn>
              </a:cxnLst>
              <a:rect l="T15" t="T16" r="T17" b="T18"/>
              <a:pathLst>
                <a:path w="35" h="52">
                  <a:moveTo>
                    <a:pt x="35" y="23"/>
                  </a:moveTo>
                  <a:lnTo>
                    <a:pt x="35" y="52"/>
                  </a:lnTo>
                  <a:lnTo>
                    <a:pt x="0" y="30"/>
                  </a:lnTo>
                  <a:lnTo>
                    <a:pt x="0" y="0"/>
                  </a:lnTo>
                  <a:lnTo>
                    <a:pt x="35" y="23"/>
                  </a:lnTo>
                  <a:close/>
                </a:path>
              </a:pathLst>
            </a:custGeom>
            <a:solidFill>
              <a:srgbClr val="6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2" name="Freeform 133">
              <a:extLst>
                <a:ext uri="{FF2B5EF4-FFF2-40B4-BE49-F238E27FC236}">
                  <a16:creationId xmlns:a16="http://schemas.microsoft.com/office/drawing/2014/main" id="{27DF2491-AE20-9143-A901-F16C2DE7C391}"/>
                </a:ext>
              </a:extLst>
            </p:cNvPr>
            <p:cNvSpPr>
              <a:spLocks/>
            </p:cNvSpPr>
            <p:nvPr/>
          </p:nvSpPr>
          <p:spPr bwMode="auto">
            <a:xfrm>
              <a:off x="4117975" y="4993526"/>
              <a:ext cx="53975" cy="77788"/>
            </a:xfrm>
            <a:custGeom>
              <a:avLst/>
              <a:gdLst>
                <a:gd name="T0" fmla="*/ 2147483647 w 34"/>
                <a:gd name="T1" fmla="*/ 2147483647 h 49"/>
                <a:gd name="T2" fmla="*/ 2147483647 w 34"/>
                <a:gd name="T3" fmla="*/ 2147483647 h 49"/>
                <a:gd name="T4" fmla="*/ 0 w 34"/>
                <a:gd name="T5" fmla="*/ 2147483647 h 49"/>
                <a:gd name="T6" fmla="*/ 0 w 34"/>
                <a:gd name="T7" fmla="*/ 0 h 49"/>
                <a:gd name="T8" fmla="*/ 2147483647 w 34"/>
                <a:gd name="T9" fmla="*/ 2147483647 h 49"/>
                <a:gd name="T10" fmla="*/ 0 60000 65536"/>
                <a:gd name="T11" fmla="*/ 0 60000 65536"/>
                <a:gd name="T12" fmla="*/ 0 60000 65536"/>
                <a:gd name="T13" fmla="*/ 0 60000 65536"/>
                <a:gd name="T14" fmla="*/ 0 60000 65536"/>
                <a:gd name="T15" fmla="*/ 0 w 34"/>
                <a:gd name="T16" fmla="*/ 0 h 49"/>
                <a:gd name="T17" fmla="*/ 34 w 34"/>
                <a:gd name="T18" fmla="*/ 49 h 49"/>
              </a:gdLst>
              <a:ahLst/>
              <a:cxnLst>
                <a:cxn ang="T10">
                  <a:pos x="T0" y="T1"/>
                </a:cxn>
                <a:cxn ang="T11">
                  <a:pos x="T2" y="T3"/>
                </a:cxn>
                <a:cxn ang="T12">
                  <a:pos x="T4" y="T5"/>
                </a:cxn>
                <a:cxn ang="T13">
                  <a:pos x="T6" y="T7"/>
                </a:cxn>
                <a:cxn ang="T14">
                  <a:pos x="T8" y="T9"/>
                </a:cxn>
              </a:cxnLst>
              <a:rect l="T15" t="T16" r="T17" b="T18"/>
              <a:pathLst>
                <a:path w="34" h="49">
                  <a:moveTo>
                    <a:pt x="34" y="21"/>
                  </a:moveTo>
                  <a:lnTo>
                    <a:pt x="34" y="49"/>
                  </a:lnTo>
                  <a:lnTo>
                    <a:pt x="0" y="27"/>
                  </a:lnTo>
                  <a:lnTo>
                    <a:pt x="0" y="0"/>
                  </a:lnTo>
                  <a:lnTo>
                    <a:pt x="34" y="21"/>
                  </a:lnTo>
                  <a:close/>
                </a:path>
              </a:pathLst>
            </a:custGeom>
            <a:solidFill>
              <a:srgbClr val="4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3" name="Freeform 134">
              <a:extLst>
                <a:ext uri="{FF2B5EF4-FFF2-40B4-BE49-F238E27FC236}">
                  <a16:creationId xmlns:a16="http://schemas.microsoft.com/office/drawing/2014/main" id="{AB3D4CA9-D12F-D846-9A6E-4F76B44FD9DA}"/>
                </a:ext>
              </a:extLst>
            </p:cNvPr>
            <p:cNvSpPr>
              <a:spLocks/>
            </p:cNvSpPr>
            <p:nvPr/>
          </p:nvSpPr>
          <p:spPr bwMode="auto">
            <a:xfrm>
              <a:off x="4087813" y="4974476"/>
              <a:ext cx="26987" cy="61913"/>
            </a:xfrm>
            <a:custGeom>
              <a:avLst/>
              <a:gdLst>
                <a:gd name="T0" fmla="*/ 2147483647 w 17"/>
                <a:gd name="T1" fmla="*/ 2147483647 h 39"/>
                <a:gd name="T2" fmla="*/ 2147483647 w 17"/>
                <a:gd name="T3" fmla="*/ 2147483647 h 39"/>
                <a:gd name="T4" fmla="*/ 0 w 17"/>
                <a:gd name="T5" fmla="*/ 2147483647 h 39"/>
                <a:gd name="T6" fmla="*/ 0 w 17"/>
                <a:gd name="T7" fmla="*/ 0 h 39"/>
                <a:gd name="T8" fmla="*/ 2147483647 w 17"/>
                <a:gd name="T9" fmla="*/ 2147483647 h 39"/>
                <a:gd name="T10" fmla="*/ 0 60000 65536"/>
                <a:gd name="T11" fmla="*/ 0 60000 65536"/>
                <a:gd name="T12" fmla="*/ 0 60000 65536"/>
                <a:gd name="T13" fmla="*/ 0 60000 65536"/>
                <a:gd name="T14" fmla="*/ 0 60000 65536"/>
                <a:gd name="T15" fmla="*/ 0 w 17"/>
                <a:gd name="T16" fmla="*/ 0 h 39"/>
                <a:gd name="T17" fmla="*/ 17 w 17"/>
                <a:gd name="T18" fmla="*/ 39 h 39"/>
              </a:gdLst>
              <a:ahLst/>
              <a:cxnLst>
                <a:cxn ang="T10">
                  <a:pos x="T0" y="T1"/>
                </a:cxn>
                <a:cxn ang="T11">
                  <a:pos x="T2" y="T3"/>
                </a:cxn>
                <a:cxn ang="T12">
                  <a:pos x="T4" y="T5"/>
                </a:cxn>
                <a:cxn ang="T13">
                  <a:pos x="T6" y="T7"/>
                </a:cxn>
                <a:cxn ang="T14">
                  <a:pos x="T8" y="T9"/>
                </a:cxn>
              </a:cxnLst>
              <a:rect l="T15" t="T16" r="T17" b="T18"/>
              <a:pathLst>
                <a:path w="17" h="39">
                  <a:moveTo>
                    <a:pt x="17" y="11"/>
                  </a:moveTo>
                  <a:lnTo>
                    <a:pt x="17" y="39"/>
                  </a:lnTo>
                  <a:lnTo>
                    <a:pt x="0" y="27"/>
                  </a:lnTo>
                  <a:lnTo>
                    <a:pt x="0" y="0"/>
                  </a:lnTo>
                  <a:lnTo>
                    <a:pt x="17" y="11"/>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4" name="Freeform 135">
              <a:extLst>
                <a:ext uri="{FF2B5EF4-FFF2-40B4-BE49-F238E27FC236}">
                  <a16:creationId xmlns:a16="http://schemas.microsoft.com/office/drawing/2014/main" id="{440FD961-94AD-2547-929A-48DD6DFC59D3}"/>
                </a:ext>
              </a:extLst>
            </p:cNvPr>
            <p:cNvSpPr>
              <a:spLocks/>
            </p:cNvSpPr>
            <p:nvPr/>
          </p:nvSpPr>
          <p:spPr bwMode="auto">
            <a:xfrm>
              <a:off x="4292600" y="5220539"/>
              <a:ext cx="19050" cy="60325"/>
            </a:xfrm>
            <a:custGeom>
              <a:avLst/>
              <a:gdLst>
                <a:gd name="T0" fmla="*/ 2147483647 w 12"/>
                <a:gd name="T1" fmla="*/ 2147483647 h 38"/>
                <a:gd name="T2" fmla="*/ 2147483647 w 12"/>
                <a:gd name="T3" fmla="*/ 2147483647 h 38"/>
                <a:gd name="T4" fmla="*/ 0 w 12"/>
                <a:gd name="T5" fmla="*/ 2147483647 h 38"/>
                <a:gd name="T6" fmla="*/ 0 w 12"/>
                <a:gd name="T7" fmla="*/ 0 h 38"/>
                <a:gd name="T8" fmla="*/ 2147483647 w 12"/>
                <a:gd name="T9" fmla="*/ 2147483647 h 38"/>
                <a:gd name="T10" fmla="*/ 0 60000 65536"/>
                <a:gd name="T11" fmla="*/ 0 60000 65536"/>
                <a:gd name="T12" fmla="*/ 0 60000 65536"/>
                <a:gd name="T13" fmla="*/ 0 60000 65536"/>
                <a:gd name="T14" fmla="*/ 0 60000 65536"/>
                <a:gd name="T15" fmla="*/ 0 w 12"/>
                <a:gd name="T16" fmla="*/ 0 h 38"/>
                <a:gd name="T17" fmla="*/ 12 w 12"/>
                <a:gd name="T18" fmla="*/ 38 h 38"/>
              </a:gdLst>
              <a:ahLst/>
              <a:cxnLst>
                <a:cxn ang="T10">
                  <a:pos x="T0" y="T1"/>
                </a:cxn>
                <a:cxn ang="T11">
                  <a:pos x="T2" y="T3"/>
                </a:cxn>
                <a:cxn ang="T12">
                  <a:pos x="T4" y="T5"/>
                </a:cxn>
                <a:cxn ang="T13">
                  <a:pos x="T6" y="T7"/>
                </a:cxn>
                <a:cxn ang="T14">
                  <a:pos x="T8" y="T9"/>
                </a:cxn>
              </a:cxnLst>
              <a:rect l="T15" t="T16" r="T17" b="T18"/>
              <a:pathLst>
                <a:path w="12" h="38">
                  <a:moveTo>
                    <a:pt x="12" y="8"/>
                  </a:moveTo>
                  <a:lnTo>
                    <a:pt x="12" y="38"/>
                  </a:lnTo>
                  <a:lnTo>
                    <a:pt x="0" y="30"/>
                  </a:lnTo>
                  <a:lnTo>
                    <a:pt x="0" y="0"/>
                  </a:lnTo>
                  <a:lnTo>
                    <a:pt x="12" y="8"/>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5" name="Freeform 136">
              <a:extLst>
                <a:ext uri="{FF2B5EF4-FFF2-40B4-BE49-F238E27FC236}">
                  <a16:creationId xmlns:a16="http://schemas.microsoft.com/office/drawing/2014/main" id="{5397CCE1-A660-974C-A119-0E203EB1DF95}"/>
                </a:ext>
              </a:extLst>
            </p:cNvPr>
            <p:cNvSpPr>
              <a:spLocks/>
            </p:cNvSpPr>
            <p:nvPr/>
          </p:nvSpPr>
          <p:spPr bwMode="auto">
            <a:xfrm>
              <a:off x="4233863" y="5177676"/>
              <a:ext cx="55562" cy="87313"/>
            </a:xfrm>
            <a:custGeom>
              <a:avLst/>
              <a:gdLst>
                <a:gd name="T0" fmla="*/ 2147483647 w 35"/>
                <a:gd name="T1" fmla="*/ 2147483647 h 55"/>
                <a:gd name="T2" fmla="*/ 2147483647 w 35"/>
                <a:gd name="T3" fmla="*/ 2147483647 h 55"/>
                <a:gd name="T4" fmla="*/ 0 w 35"/>
                <a:gd name="T5" fmla="*/ 2147483647 h 55"/>
                <a:gd name="T6" fmla="*/ 0 w 35"/>
                <a:gd name="T7" fmla="*/ 0 h 55"/>
                <a:gd name="T8" fmla="*/ 2147483647 w 35"/>
                <a:gd name="T9" fmla="*/ 2147483647 h 55"/>
                <a:gd name="T10" fmla="*/ 0 60000 65536"/>
                <a:gd name="T11" fmla="*/ 0 60000 65536"/>
                <a:gd name="T12" fmla="*/ 0 60000 65536"/>
                <a:gd name="T13" fmla="*/ 0 60000 65536"/>
                <a:gd name="T14" fmla="*/ 0 60000 65536"/>
                <a:gd name="T15" fmla="*/ 0 w 35"/>
                <a:gd name="T16" fmla="*/ 0 h 55"/>
                <a:gd name="T17" fmla="*/ 35 w 35"/>
                <a:gd name="T18" fmla="*/ 55 h 55"/>
              </a:gdLst>
              <a:ahLst/>
              <a:cxnLst>
                <a:cxn ang="T10">
                  <a:pos x="T0" y="T1"/>
                </a:cxn>
                <a:cxn ang="T11">
                  <a:pos x="T2" y="T3"/>
                </a:cxn>
                <a:cxn ang="T12">
                  <a:pos x="T4" y="T5"/>
                </a:cxn>
                <a:cxn ang="T13">
                  <a:pos x="T6" y="T7"/>
                </a:cxn>
                <a:cxn ang="T14">
                  <a:pos x="T8" y="T9"/>
                </a:cxn>
              </a:cxnLst>
              <a:rect l="T15" t="T16" r="T17" b="T18"/>
              <a:pathLst>
                <a:path w="35" h="55">
                  <a:moveTo>
                    <a:pt x="35" y="24"/>
                  </a:moveTo>
                  <a:lnTo>
                    <a:pt x="35" y="55"/>
                  </a:lnTo>
                  <a:lnTo>
                    <a:pt x="0" y="30"/>
                  </a:lnTo>
                  <a:lnTo>
                    <a:pt x="0" y="0"/>
                  </a:lnTo>
                  <a:lnTo>
                    <a:pt x="35" y="24"/>
                  </a:lnTo>
                  <a:close/>
                </a:path>
              </a:pathLst>
            </a:custGeom>
            <a:solidFill>
              <a:srgbClr val="6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6" name="Freeform 137">
              <a:extLst>
                <a:ext uri="{FF2B5EF4-FFF2-40B4-BE49-F238E27FC236}">
                  <a16:creationId xmlns:a16="http://schemas.microsoft.com/office/drawing/2014/main" id="{4F8F2FF3-EBB9-4549-B892-6171F5C23952}"/>
                </a:ext>
              </a:extLst>
            </p:cNvPr>
            <p:cNvSpPr>
              <a:spLocks/>
            </p:cNvSpPr>
            <p:nvPr/>
          </p:nvSpPr>
          <p:spPr bwMode="auto">
            <a:xfrm>
              <a:off x="4176713" y="5136401"/>
              <a:ext cx="55562" cy="85725"/>
            </a:xfrm>
            <a:custGeom>
              <a:avLst/>
              <a:gdLst>
                <a:gd name="T0" fmla="*/ 2147483647 w 35"/>
                <a:gd name="T1" fmla="*/ 2147483647 h 54"/>
                <a:gd name="T2" fmla="*/ 2147483647 w 35"/>
                <a:gd name="T3" fmla="*/ 2147483647 h 54"/>
                <a:gd name="T4" fmla="*/ 0 w 35"/>
                <a:gd name="T5" fmla="*/ 2147483647 h 54"/>
                <a:gd name="T6" fmla="*/ 0 w 35"/>
                <a:gd name="T7" fmla="*/ 0 h 54"/>
                <a:gd name="T8" fmla="*/ 2147483647 w 35"/>
                <a:gd name="T9" fmla="*/ 2147483647 h 54"/>
                <a:gd name="T10" fmla="*/ 0 60000 65536"/>
                <a:gd name="T11" fmla="*/ 0 60000 65536"/>
                <a:gd name="T12" fmla="*/ 0 60000 65536"/>
                <a:gd name="T13" fmla="*/ 0 60000 65536"/>
                <a:gd name="T14" fmla="*/ 0 60000 65536"/>
                <a:gd name="T15" fmla="*/ 0 w 35"/>
                <a:gd name="T16" fmla="*/ 0 h 54"/>
                <a:gd name="T17" fmla="*/ 35 w 35"/>
                <a:gd name="T18" fmla="*/ 54 h 54"/>
              </a:gdLst>
              <a:ahLst/>
              <a:cxnLst>
                <a:cxn ang="T10">
                  <a:pos x="T0" y="T1"/>
                </a:cxn>
                <a:cxn ang="T11">
                  <a:pos x="T2" y="T3"/>
                </a:cxn>
                <a:cxn ang="T12">
                  <a:pos x="T4" y="T5"/>
                </a:cxn>
                <a:cxn ang="T13">
                  <a:pos x="T6" y="T7"/>
                </a:cxn>
                <a:cxn ang="T14">
                  <a:pos x="T8" y="T9"/>
                </a:cxn>
              </a:cxnLst>
              <a:rect l="T15" t="T16" r="T17" b="T18"/>
              <a:pathLst>
                <a:path w="35" h="54">
                  <a:moveTo>
                    <a:pt x="35" y="26"/>
                  </a:moveTo>
                  <a:lnTo>
                    <a:pt x="35" y="54"/>
                  </a:lnTo>
                  <a:lnTo>
                    <a:pt x="0" y="28"/>
                  </a:lnTo>
                  <a:lnTo>
                    <a:pt x="0" y="0"/>
                  </a:lnTo>
                  <a:lnTo>
                    <a:pt x="35" y="26"/>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7" name="Freeform 138">
              <a:extLst>
                <a:ext uri="{FF2B5EF4-FFF2-40B4-BE49-F238E27FC236}">
                  <a16:creationId xmlns:a16="http://schemas.microsoft.com/office/drawing/2014/main" id="{FA84CA53-403A-2546-A3EE-52B63B2F70A3}"/>
                </a:ext>
              </a:extLst>
            </p:cNvPr>
            <p:cNvSpPr>
              <a:spLocks/>
            </p:cNvSpPr>
            <p:nvPr/>
          </p:nvSpPr>
          <p:spPr bwMode="auto">
            <a:xfrm>
              <a:off x="4117975" y="5098301"/>
              <a:ext cx="53975" cy="82550"/>
            </a:xfrm>
            <a:custGeom>
              <a:avLst/>
              <a:gdLst>
                <a:gd name="T0" fmla="*/ 2147483647 w 34"/>
                <a:gd name="T1" fmla="*/ 2147483647 h 52"/>
                <a:gd name="T2" fmla="*/ 2147483647 w 34"/>
                <a:gd name="T3" fmla="*/ 2147483647 h 52"/>
                <a:gd name="T4" fmla="*/ 0 w 34"/>
                <a:gd name="T5" fmla="*/ 2147483647 h 52"/>
                <a:gd name="T6" fmla="*/ 0 w 34"/>
                <a:gd name="T7" fmla="*/ 0 h 52"/>
                <a:gd name="T8" fmla="*/ 2147483647 w 34"/>
                <a:gd name="T9" fmla="*/ 2147483647 h 52"/>
                <a:gd name="T10" fmla="*/ 0 60000 65536"/>
                <a:gd name="T11" fmla="*/ 0 60000 65536"/>
                <a:gd name="T12" fmla="*/ 0 60000 65536"/>
                <a:gd name="T13" fmla="*/ 0 60000 65536"/>
                <a:gd name="T14" fmla="*/ 0 60000 65536"/>
                <a:gd name="T15" fmla="*/ 0 w 34"/>
                <a:gd name="T16" fmla="*/ 0 h 52"/>
                <a:gd name="T17" fmla="*/ 34 w 34"/>
                <a:gd name="T18" fmla="*/ 52 h 52"/>
              </a:gdLst>
              <a:ahLst/>
              <a:cxnLst>
                <a:cxn ang="T10">
                  <a:pos x="T0" y="T1"/>
                </a:cxn>
                <a:cxn ang="T11">
                  <a:pos x="T2" y="T3"/>
                </a:cxn>
                <a:cxn ang="T12">
                  <a:pos x="T4" y="T5"/>
                </a:cxn>
                <a:cxn ang="T13">
                  <a:pos x="T6" y="T7"/>
                </a:cxn>
                <a:cxn ang="T14">
                  <a:pos x="T8" y="T9"/>
                </a:cxn>
              </a:cxnLst>
              <a:rect l="T15" t="T16" r="T17" b="T18"/>
              <a:pathLst>
                <a:path w="34" h="52">
                  <a:moveTo>
                    <a:pt x="34" y="24"/>
                  </a:moveTo>
                  <a:lnTo>
                    <a:pt x="34" y="52"/>
                  </a:lnTo>
                  <a:lnTo>
                    <a:pt x="0" y="28"/>
                  </a:lnTo>
                  <a:lnTo>
                    <a:pt x="0" y="0"/>
                  </a:lnTo>
                  <a:lnTo>
                    <a:pt x="34" y="24"/>
                  </a:lnTo>
                  <a:close/>
                </a:path>
              </a:pathLst>
            </a:custGeom>
            <a:solidFill>
              <a:srgbClr val="6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8" name="Freeform 139">
              <a:extLst>
                <a:ext uri="{FF2B5EF4-FFF2-40B4-BE49-F238E27FC236}">
                  <a16:creationId xmlns:a16="http://schemas.microsoft.com/office/drawing/2014/main" id="{60EB4AEB-FB10-6447-8020-8A57F3D32868}"/>
                </a:ext>
              </a:extLst>
            </p:cNvPr>
            <p:cNvSpPr>
              <a:spLocks/>
            </p:cNvSpPr>
            <p:nvPr/>
          </p:nvSpPr>
          <p:spPr bwMode="auto">
            <a:xfrm>
              <a:off x="4087813" y="5077664"/>
              <a:ext cx="26987" cy="60325"/>
            </a:xfrm>
            <a:custGeom>
              <a:avLst/>
              <a:gdLst>
                <a:gd name="T0" fmla="*/ 2147483647 w 17"/>
                <a:gd name="T1" fmla="*/ 2147483647 h 38"/>
                <a:gd name="T2" fmla="*/ 2147483647 w 17"/>
                <a:gd name="T3" fmla="*/ 2147483647 h 38"/>
                <a:gd name="T4" fmla="*/ 0 w 17"/>
                <a:gd name="T5" fmla="*/ 2147483647 h 38"/>
                <a:gd name="T6" fmla="*/ 0 w 17"/>
                <a:gd name="T7" fmla="*/ 0 h 38"/>
                <a:gd name="T8" fmla="*/ 2147483647 w 17"/>
                <a:gd name="T9" fmla="*/ 2147483647 h 38"/>
                <a:gd name="T10" fmla="*/ 0 60000 65536"/>
                <a:gd name="T11" fmla="*/ 0 60000 65536"/>
                <a:gd name="T12" fmla="*/ 0 60000 65536"/>
                <a:gd name="T13" fmla="*/ 0 60000 65536"/>
                <a:gd name="T14" fmla="*/ 0 60000 65536"/>
                <a:gd name="T15" fmla="*/ 0 w 17"/>
                <a:gd name="T16" fmla="*/ 0 h 38"/>
                <a:gd name="T17" fmla="*/ 17 w 17"/>
                <a:gd name="T18" fmla="*/ 38 h 38"/>
              </a:gdLst>
              <a:ahLst/>
              <a:cxnLst>
                <a:cxn ang="T10">
                  <a:pos x="T0" y="T1"/>
                </a:cxn>
                <a:cxn ang="T11">
                  <a:pos x="T2" y="T3"/>
                </a:cxn>
                <a:cxn ang="T12">
                  <a:pos x="T4" y="T5"/>
                </a:cxn>
                <a:cxn ang="T13">
                  <a:pos x="T6" y="T7"/>
                </a:cxn>
                <a:cxn ang="T14">
                  <a:pos x="T8" y="T9"/>
                </a:cxn>
              </a:cxnLst>
              <a:rect l="T15" t="T16" r="T17" b="T18"/>
              <a:pathLst>
                <a:path w="17" h="38">
                  <a:moveTo>
                    <a:pt x="17" y="10"/>
                  </a:moveTo>
                  <a:lnTo>
                    <a:pt x="17" y="38"/>
                  </a:lnTo>
                  <a:lnTo>
                    <a:pt x="0" y="27"/>
                  </a:lnTo>
                  <a:lnTo>
                    <a:pt x="0" y="0"/>
                  </a:lnTo>
                  <a:lnTo>
                    <a:pt x="17" y="10"/>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79" name="Freeform 140">
              <a:extLst>
                <a:ext uri="{FF2B5EF4-FFF2-40B4-BE49-F238E27FC236}">
                  <a16:creationId xmlns:a16="http://schemas.microsoft.com/office/drawing/2014/main" id="{E393386E-EF15-5F44-A0CB-FDD1D7CFDDF1}"/>
                </a:ext>
              </a:extLst>
            </p:cNvPr>
            <p:cNvSpPr>
              <a:spLocks/>
            </p:cNvSpPr>
            <p:nvPr/>
          </p:nvSpPr>
          <p:spPr bwMode="auto">
            <a:xfrm>
              <a:off x="4292600" y="5334839"/>
              <a:ext cx="17463" cy="63500"/>
            </a:xfrm>
            <a:custGeom>
              <a:avLst/>
              <a:gdLst>
                <a:gd name="T0" fmla="*/ 2147483647 w 11"/>
                <a:gd name="T1" fmla="*/ 2147483647 h 40"/>
                <a:gd name="T2" fmla="*/ 2147483647 w 11"/>
                <a:gd name="T3" fmla="*/ 2147483647 h 40"/>
                <a:gd name="T4" fmla="*/ 0 w 11"/>
                <a:gd name="T5" fmla="*/ 2147483647 h 40"/>
                <a:gd name="T6" fmla="*/ 0 w 11"/>
                <a:gd name="T7" fmla="*/ 0 h 40"/>
                <a:gd name="T8" fmla="*/ 2147483647 w 11"/>
                <a:gd name="T9" fmla="*/ 2147483647 h 40"/>
                <a:gd name="T10" fmla="*/ 0 60000 65536"/>
                <a:gd name="T11" fmla="*/ 0 60000 65536"/>
                <a:gd name="T12" fmla="*/ 0 60000 65536"/>
                <a:gd name="T13" fmla="*/ 0 60000 65536"/>
                <a:gd name="T14" fmla="*/ 0 60000 65536"/>
                <a:gd name="T15" fmla="*/ 0 w 11"/>
                <a:gd name="T16" fmla="*/ 0 h 40"/>
                <a:gd name="T17" fmla="*/ 11 w 11"/>
                <a:gd name="T18" fmla="*/ 40 h 40"/>
              </a:gdLst>
              <a:ahLst/>
              <a:cxnLst>
                <a:cxn ang="T10">
                  <a:pos x="T0" y="T1"/>
                </a:cxn>
                <a:cxn ang="T11">
                  <a:pos x="T2" y="T3"/>
                </a:cxn>
                <a:cxn ang="T12">
                  <a:pos x="T4" y="T5"/>
                </a:cxn>
                <a:cxn ang="T13">
                  <a:pos x="T6" y="T7"/>
                </a:cxn>
                <a:cxn ang="T14">
                  <a:pos x="T8" y="T9"/>
                </a:cxn>
              </a:cxnLst>
              <a:rect l="T15" t="T16" r="T17" b="T18"/>
              <a:pathLst>
                <a:path w="11" h="40">
                  <a:moveTo>
                    <a:pt x="11" y="9"/>
                  </a:moveTo>
                  <a:lnTo>
                    <a:pt x="11" y="40"/>
                  </a:lnTo>
                  <a:lnTo>
                    <a:pt x="0" y="32"/>
                  </a:lnTo>
                  <a:lnTo>
                    <a:pt x="0" y="0"/>
                  </a:lnTo>
                  <a:lnTo>
                    <a:pt x="11" y="9"/>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80" name="Freeform 141">
              <a:extLst>
                <a:ext uri="{FF2B5EF4-FFF2-40B4-BE49-F238E27FC236}">
                  <a16:creationId xmlns:a16="http://schemas.microsoft.com/office/drawing/2014/main" id="{8E272848-EF04-4743-851B-25E3E6EA9D60}"/>
                </a:ext>
              </a:extLst>
            </p:cNvPr>
            <p:cNvSpPr>
              <a:spLocks/>
            </p:cNvSpPr>
            <p:nvPr/>
          </p:nvSpPr>
          <p:spPr bwMode="auto">
            <a:xfrm>
              <a:off x="4233863" y="5290389"/>
              <a:ext cx="55562" cy="90487"/>
            </a:xfrm>
            <a:custGeom>
              <a:avLst/>
              <a:gdLst>
                <a:gd name="T0" fmla="*/ 2147483647 w 35"/>
                <a:gd name="T1" fmla="*/ 2147483647 h 57"/>
                <a:gd name="T2" fmla="*/ 2147483647 w 35"/>
                <a:gd name="T3" fmla="*/ 2147483647 h 57"/>
                <a:gd name="T4" fmla="*/ 0 w 35"/>
                <a:gd name="T5" fmla="*/ 2147483647 h 57"/>
                <a:gd name="T6" fmla="*/ 0 w 35"/>
                <a:gd name="T7" fmla="*/ 0 h 57"/>
                <a:gd name="T8" fmla="*/ 2147483647 w 35"/>
                <a:gd name="T9" fmla="*/ 2147483647 h 57"/>
                <a:gd name="T10" fmla="*/ 0 60000 65536"/>
                <a:gd name="T11" fmla="*/ 0 60000 65536"/>
                <a:gd name="T12" fmla="*/ 0 60000 65536"/>
                <a:gd name="T13" fmla="*/ 0 60000 65536"/>
                <a:gd name="T14" fmla="*/ 0 60000 65536"/>
                <a:gd name="T15" fmla="*/ 0 w 35"/>
                <a:gd name="T16" fmla="*/ 0 h 57"/>
                <a:gd name="T17" fmla="*/ 35 w 35"/>
                <a:gd name="T18" fmla="*/ 57 h 57"/>
              </a:gdLst>
              <a:ahLst/>
              <a:cxnLst>
                <a:cxn ang="T10">
                  <a:pos x="T0" y="T1"/>
                </a:cxn>
                <a:cxn ang="T11">
                  <a:pos x="T2" y="T3"/>
                </a:cxn>
                <a:cxn ang="T12">
                  <a:pos x="T4" y="T5"/>
                </a:cxn>
                <a:cxn ang="T13">
                  <a:pos x="T6" y="T7"/>
                </a:cxn>
                <a:cxn ang="T14">
                  <a:pos x="T8" y="T9"/>
                </a:cxn>
              </a:cxnLst>
              <a:rect l="T15" t="T16" r="T17" b="T18"/>
              <a:pathLst>
                <a:path w="35" h="57">
                  <a:moveTo>
                    <a:pt x="35" y="27"/>
                  </a:moveTo>
                  <a:lnTo>
                    <a:pt x="35" y="57"/>
                  </a:lnTo>
                  <a:lnTo>
                    <a:pt x="0" y="29"/>
                  </a:lnTo>
                  <a:lnTo>
                    <a:pt x="0" y="0"/>
                  </a:lnTo>
                  <a:lnTo>
                    <a:pt x="35" y="27"/>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81" name="Freeform 142">
              <a:extLst>
                <a:ext uri="{FF2B5EF4-FFF2-40B4-BE49-F238E27FC236}">
                  <a16:creationId xmlns:a16="http://schemas.microsoft.com/office/drawing/2014/main" id="{739AFF2C-8F89-0743-90F3-A463D849EE89}"/>
                </a:ext>
              </a:extLst>
            </p:cNvPr>
            <p:cNvSpPr>
              <a:spLocks/>
            </p:cNvSpPr>
            <p:nvPr/>
          </p:nvSpPr>
          <p:spPr bwMode="auto">
            <a:xfrm>
              <a:off x="4176713" y="5245939"/>
              <a:ext cx="55562" cy="88900"/>
            </a:xfrm>
            <a:custGeom>
              <a:avLst/>
              <a:gdLst>
                <a:gd name="T0" fmla="*/ 2147483647 w 35"/>
                <a:gd name="T1" fmla="*/ 2147483647 h 56"/>
                <a:gd name="T2" fmla="*/ 2147483647 w 35"/>
                <a:gd name="T3" fmla="*/ 2147483647 h 56"/>
                <a:gd name="T4" fmla="*/ 0 w 35"/>
                <a:gd name="T5" fmla="*/ 2147483647 h 56"/>
                <a:gd name="T6" fmla="*/ 0 w 35"/>
                <a:gd name="T7" fmla="*/ 0 h 56"/>
                <a:gd name="T8" fmla="*/ 2147483647 w 35"/>
                <a:gd name="T9" fmla="*/ 2147483647 h 56"/>
                <a:gd name="T10" fmla="*/ 0 60000 65536"/>
                <a:gd name="T11" fmla="*/ 0 60000 65536"/>
                <a:gd name="T12" fmla="*/ 0 60000 65536"/>
                <a:gd name="T13" fmla="*/ 0 60000 65536"/>
                <a:gd name="T14" fmla="*/ 0 60000 65536"/>
                <a:gd name="T15" fmla="*/ 0 w 35"/>
                <a:gd name="T16" fmla="*/ 0 h 56"/>
                <a:gd name="T17" fmla="*/ 35 w 35"/>
                <a:gd name="T18" fmla="*/ 56 h 56"/>
              </a:gdLst>
              <a:ahLst/>
              <a:cxnLst>
                <a:cxn ang="T10">
                  <a:pos x="T0" y="T1"/>
                </a:cxn>
                <a:cxn ang="T11">
                  <a:pos x="T2" y="T3"/>
                </a:cxn>
                <a:cxn ang="T12">
                  <a:pos x="T4" y="T5"/>
                </a:cxn>
                <a:cxn ang="T13">
                  <a:pos x="T6" y="T7"/>
                </a:cxn>
                <a:cxn ang="T14">
                  <a:pos x="T8" y="T9"/>
                </a:cxn>
              </a:cxnLst>
              <a:rect l="T15" t="T16" r="T17" b="T18"/>
              <a:pathLst>
                <a:path w="35" h="56">
                  <a:moveTo>
                    <a:pt x="35" y="28"/>
                  </a:moveTo>
                  <a:lnTo>
                    <a:pt x="35" y="56"/>
                  </a:lnTo>
                  <a:lnTo>
                    <a:pt x="0" y="28"/>
                  </a:lnTo>
                  <a:lnTo>
                    <a:pt x="0" y="0"/>
                  </a:lnTo>
                  <a:lnTo>
                    <a:pt x="35" y="28"/>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82" name="Freeform 143">
              <a:extLst>
                <a:ext uri="{FF2B5EF4-FFF2-40B4-BE49-F238E27FC236}">
                  <a16:creationId xmlns:a16="http://schemas.microsoft.com/office/drawing/2014/main" id="{026101E6-52D8-0C48-A3D6-84F520E07146}"/>
                </a:ext>
              </a:extLst>
            </p:cNvPr>
            <p:cNvSpPr>
              <a:spLocks/>
            </p:cNvSpPr>
            <p:nvPr/>
          </p:nvSpPr>
          <p:spPr bwMode="auto">
            <a:xfrm>
              <a:off x="4117975" y="5199901"/>
              <a:ext cx="53975" cy="88900"/>
            </a:xfrm>
            <a:custGeom>
              <a:avLst/>
              <a:gdLst>
                <a:gd name="T0" fmla="*/ 2147483647 w 34"/>
                <a:gd name="T1" fmla="*/ 2147483647 h 56"/>
                <a:gd name="T2" fmla="*/ 2147483647 w 34"/>
                <a:gd name="T3" fmla="*/ 2147483647 h 56"/>
                <a:gd name="T4" fmla="*/ 0 w 34"/>
                <a:gd name="T5" fmla="*/ 2147483647 h 56"/>
                <a:gd name="T6" fmla="*/ 0 w 34"/>
                <a:gd name="T7" fmla="*/ 0 h 56"/>
                <a:gd name="T8" fmla="*/ 2147483647 w 34"/>
                <a:gd name="T9" fmla="*/ 2147483647 h 56"/>
                <a:gd name="T10" fmla="*/ 0 60000 65536"/>
                <a:gd name="T11" fmla="*/ 0 60000 65536"/>
                <a:gd name="T12" fmla="*/ 0 60000 65536"/>
                <a:gd name="T13" fmla="*/ 0 60000 65536"/>
                <a:gd name="T14" fmla="*/ 0 60000 65536"/>
                <a:gd name="T15" fmla="*/ 0 w 34"/>
                <a:gd name="T16" fmla="*/ 0 h 56"/>
                <a:gd name="T17" fmla="*/ 34 w 34"/>
                <a:gd name="T18" fmla="*/ 56 h 56"/>
              </a:gdLst>
              <a:ahLst/>
              <a:cxnLst>
                <a:cxn ang="T10">
                  <a:pos x="T0" y="T1"/>
                </a:cxn>
                <a:cxn ang="T11">
                  <a:pos x="T2" y="T3"/>
                </a:cxn>
                <a:cxn ang="T12">
                  <a:pos x="T4" y="T5"/>
                </a:cxn>
                <a:cxn ang="T13">
                  <a:pos x="T6" y="T7"/>
                </a:cxn>
                <a:cxn ang="T14">
                  <a:pos x="T8" y="T9"/>
                </a:cxn>
              </a:cxnLst>
              <a:rect l="T15" t="T16" r="T17" b="T18"/>
              <a:pathLst>
                <a:path w="34" h="56">
                  <a:moveTo>
                    <a:pt x="34" y="28"/>
                  </a:moveTo>
                  <a:lnTo>
                    <a:pt x="34" y="56"/>
                  </a:lnTo>
                  <a:lnTo>
                    <a:pt x="0" y="28"/>
                  </a:lnTo>
                  <a:lnTo>
                    <a:pt x="0" y="0"/>
                  </a:lnTo>
                  <a:lnTo>
                    <a:pt x="34" y="28"/>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83" name="Freeform 144">
              <a:extLst>
                <a:ext uri="{FF2B5EF4-FFF2-40B4-BE49-F238E27FC236}">
                  <a16:creationId xmlns:a16="http://schemas.microsoft.com/office/drawing/2014/main" id="{B035D461-E6FE-C148-B9B8-0124FAA49BF1}"/>
                </a:ext>
              </a:extLst>
            </p:cNvPr>
            <p:cNvSpPr>
              <a:spLocks/>
            </p:cNvSpPr>
            <p:nvPr/>
          </p:nvSpPr>
          <p:spPr bwMode="auto">
            <a:xfrm>
              <a:off x="4087813" y="5177676"/>
              <a:ext cx="26987" cy="65088"/>
            </a:xfrm>
            <a:custGeom>
              <a:avLst/>
              <a:gdLst>
                <a:gd name="T0" fmla="*/ 2147483647 w 17"/>
                <a:gd name="T1" fmla="*/ 2147483647 h 41"/>
                <a:gd name="T2" fmla="*/ 2147483647 w 17"/>
                <a:gd name="T3" fmla="*/ 2147483647 h 41"/>
                <a:gd name="T4" fmla="*/ 0 w 17"/>
                <a:gd name="T5" fmla="*/ 2147483647 h 41"/>
                <a:gd name="T6" fmla="*/ 0 w 17"/>
                <a:gd name="T7" fmla="*/ 0 h 41"/>
                <a:gd name="T8" fmla="*/ 2147483647 w 17"/>
                <a:gd name="T9" fmla="*/ 2147483647 h 41"/>
                <a:gd name="T10" fmla="*/ 0 60000 65536"/>
                <a:gd name="T11" fmla="*/ 0 60000 65536"/>
                <a:gd name="T12" fmla="*/ 0 60000 65536"/>
                <a:gd name="T13" fmla="*/ 0 60000 65536"/>
                <a:gd name="T14" fmla="*/ 0 60000 65536"/>
                <a:gd name="T15" fmla="*/ 0 w 17"/>
                <a:gd name="T16" fmla="*/ 0 h 41"/>
                <a:gd name="T17" fmla="*/ 17 w 17"/>
                <a:gd name="T18" fmla="*/ 41 h 41"/>
              </a:gdLst>
              <a:ahLst/>
              <a:cxnLst>
                <a:cxn ang="T10">
                  <a:pos x="T0" y="T1"/>
                </a:cxn>
                <a:cxn ang="T11">
                  <a:pos x="T2" y="T3"/>
                </a:cxn>
                <a:cxn ang="T12">
                  <a:pos x="T4" y="T5"/>
                </a:cxn>
                <a:cxn ang="T13">
                  <a:pos x="T6" y="T7"/>
                </a:cxn>
                <a:cxn ang="T14">
                  <a:pos x="T8" y="T9"/>
                </a:cxn>
              </a:cxnLst>
              <a:rect l="T15" t="T16" r="T17" b="T18"/>
              <a:pathLst>
                <a:path w="17" h="41">
                  <a:moveTo>
                    <a:pt x="17" y="13"/>
                  </a:moveTo>
                  <a:lnTo>
                    <a:pt x="17" y="41"/>
                  </a:lnTo>
                  <a:lnTo>
                    <a:pt x="0" y="25"/>
                  </a:lnTo>
                  <a:lnTo>
                    <a:pt x="0" y="0"/>
                  </a:lnTo>
                  <a:lnTo>
                    <a:pt x="17" y="13"/>
                  </a:lnTo>
                  <a:close/>
                </a:path>
              </a:pathLst>
            </a:custGeom>
            <a:solidFill>
              <a:srgbClr val="4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84" name="Freeform 145">
              <a:extLst>
                <a:ext uri="{FF2B5EF4-FFF2-40B4-BE49-F238E27FC236}">
                  <a16:creationId xmlns:a16="http://schemas.microsoft.com/office/drawing/2014/main" id="{DDBF5831-D644-F545-9B23-3E78FABE7E70}"/>
                </a:ext>
              </a:extLst>
            </p:cNvPr>
            <p:cNvSpPr>
              <a:spLocks/>
            </p:cNvSpPr>
            <p:nvPr/>
          </p:nvSpPr>
          <p:spPr bwMode="auto">
            <a:xfrm>
              <a:off x="4292600" y="5453901"/>
              <a:ext cx="19050" cy="65088"/>
            </a:xfrm>
            <a:custGeom>
              <a:avLst/>
              <a:gdLst>
                <a:gd name="T0" fmla="*/ 2147483647 w 12"/>
                <a:gd name="T1" fmla="*/ 2147483647 h 41"/>
                <a:gd name="T2" fmla="*/ 2147483647 w 12"/>
                <a:gd name="T3" fmla="*/ 2147483647 h 41"/>
                <a:gd name="T4" fmla="*/ 0 w 12"/>
                <a:gd name="T5" fmla="*/ 2147483647 h 41"/>
                <a:gd name="T6" fmla="*/ 0 w 12"/>
                <a:gd name="T7" fmla="*/ 0 h 41"/>
                <a:gd name="T8" fmla="*/ 2147483647 w 12"/>
                <a:gd name="T9" fmla="*/ 2147483647 h 41"/>
                <a:gd name="T10" fmla="*/ 0 60000 65536"/>
                <a:gd name="T11" fmla="*/ 0 60000 65536"/>
                <a:gd name="T12" fmla="*/ 0 60000 65536"/>
                <a:gd name="T13" fmla="*/ 0 60000 65536"/>
                <a:gd name="T14" fmla="*/ 0 60000 65536"/>
                <a:gd name="T15" fmla="*/ 0 w 12"/>
                <a:gd name="T16" fmla="*/ 0 h 41"/>
                <a:gd name="T17" fmla="*/ 12 w 12"/>
                <a:gd name="T18" fmla="*/ 41 h 41"/>
              </a:gdLst>
              <a:ahLst/>
              <a:cxnLst>
                <a:cxn ang="T10">
                  <a:pos x="T0" y="T1"/>
                </a:cxn>
                <a:cxn ang="T11">
                  <a:pos x="T2" y="T3"/>
                </a:cxn>
                <a:cxn ang="T12">
                  <a:pos x="T4" y="T5"/>
                </a:cxn>
                <a:cxn ang="T13">
                  <a:pos x="T6" y="T7"/>
                </a:cxn>
                <a:cxn ang="T14">
                  <a:pos x="T8" y="T9"/>
                </a:cxn>
              </a:cxnLst>
              <a:rect l="T15" t="T16" r="T17" b="T18"/>
              <a:pathLst>
                <a:path w="12" h="41">
                  <a:moveTo>
                    <a:pt x="12" y="10"/>
                  </a:moveTo>
                  <a:lnTo>
                    <a:pt x="12" y="41"/>
                  </a:lnTo>
                  <a:lnTo>
                    <a:pt x="0" y="30"/>
                  </a:lnTo>
                  <a:lnTo>
                    <a:pt x="0" y="0"/>
                  </a:lnTo>
                  <a:lnTo>
                    <a:pt x="12" y="10"/>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85" name="Freeform 146">
              <a:extLst>
                <a:ext uri="{FF2B5EF4-FFF2-40B4-BE49-F238E27FC236}">
                  <a16:creationId xmlns:a16="http://schemas.microsoft.com/office/drawing/2014/main" id="{9B7619BB-4241-B242-A8FA-DE2DCDCC2F3D}"/>
                </a:ext>
              </a:extLst>
            </p:cNvPr>
            <p:cNvSpPr>
              <a:spLocks/>
            </p:cNvSpPr>
            <p:nvPr/>
          </p:nvSpPr>
          <p:spPr bwMode="auto">
            <a:xfrm>
              <a:off x="4233863" y="5403101"/>
              <a:ext cx="55562" cy="93663"/>
            </a:xfrm>
            <a:custGeom>
              <a:avLst/>
              <a:gdLst>
                <a:gd name="T0" fmla="*/ 2147483647 w 35"/>
                <a:gd name="T1" fmla="*/ 2147483647 h 59"/>
                <a:gd name="T2" fmla="*/ 2147483647 w 35"/>
                <a:gd name="T3" fmla="*/ 2147483647 h 59"/>
                <a:gd name="T4" fmla="*/ 0 w 35"/>
                <a:gd name="T5" fmla="*/ 2147483647 h 59"/>
                <a:gd name="T6" fmla="*/ 0 w 35"/>
                <a:gd name="T7" fmla="*/ 0 h 59"/>
                <a:gd name="T8" fmla="*/ 2147483647 w 35"/>
                <a:gd name="T9" fmla="*/ 2147483647 h 59"/>
                <a:gd name="T10" fmla="*/ 0 60000 65536"/>
                <a:gd name="T11" fmla="*/ 0 60000 65536"/>
                <a:gd name="T12" fmla="*/ 0 60000 65536"/>
                <a:gd name="T13" fmla="*/ 0 60000 65536"/>
                <a:gd name="T14" fmla="*/ 0 60000 65536"/>
                <a:gd name="T15" fmla="*/ 0 w 35"/>
                <a:gd name="T16" fmla="*/ 0 h 59"/>
                <a:gd name="T17" fmla="*/ 35 w 35"/>
                <a:gd name="T18" fmla="*/ 59 h 59"/>
              </a:gdLst>
              <a:ahLst/>
              <a:cxnLst>
                <a:cxn ang="T10">
                  <a:pos x="T0" y="T1"/>
                </a:cxn>
                <a:cxn ang="T11">
                  <a:pos x="T2" y="T3"/>
                </a:cxn>
                <a:cxn ang="T12">
                  <a:pos x="T4" y="T5"/>
                </a:cxn>
                <a:cxn ang="T13">
                  <a:pos x="T6" y="T7"/>
                </a:cxn>
                <a:cxn ang="T14">
                  <a:pos x="T8" y="T9"/>
                </a:cxn>
              </a:cxnLst>
              <a:rect l="T15" t="T16" r="T17" b="T18"/>
              <a:pathLst>
                <a:path w="35" h="59">
                  <a:moveTo>
                    <a:pt x="35" y="30"/>
                  </a:moveTo>
                  <a:lnTo>
                    <a:pt x="35" y="59"/>
                  </a:lnTo>
                  <a:lnTo>
                    <a:pt x="0" y="30"/>
                  </a:lnTo>
                  <a:lnTo>
                    <a:pt x="0" y="0"/>
                  </a:lnTo>
                  <a:lnTo>
                    <a:pt x="35" y="30"/>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86" name="Freeform 147">
              <a:extLst>
                <a:ext uri="{FF2B5EF4-FFF2-40B4-BE49-F238E27FC236}">
                  <a16:creationId xmlns:a16="http://schemas.microsoft.com/office/drawing/2014/main" id="{28FF4174-F711-CF4B-9F57-443980492466}"/>
                </a:ext>
              </a:extLst>
            </p:cNvPr>
            <p:cNvSpPr>
              <a:spLocks/>
            </p:cNvSpPr>
            <p:nvPr/>
          </p:nvSpPr>
          <p:spPr bwMode="auto">
            <a:xfrm>
              <a:off x="4176713" y="5353889"/>
              <a:ext cx="55562" cy="93662"/>
            </a:xfrm>
            <a:custGeom>
              <a:avLst/>
              <a:gdLst>
                <a:gd name="T0" fmla="*/ 2147483647 w 35"/>
                <a:gd name="T1" fmla="*/ 2147483647 h 59"/>
                <a:gd name="T2" fmla="*/ 2147483647 w 35"/>
                <a:gd name="T3" fmla="*/ 2147483647 h 59"/>
                <a:gd name="T4" fmla="*/ 0 w 35"/>
                <a:gd name="T5" fmla="*/ 2147483647 h 59"/>
                <a:gd name="T6" fmla="*/ 0 w 35"/>
                <a:gd name="T7" fmla="*/ 0 h 59"/>
                <a:gd name="T8" fmla="*/ 2147483647 w 35"/>
                <a:gd name="T9" fmla="*/ 2147483647 h 59"/>
                <a:gd name="T10" fmla="*/ 0 60000 65536"/>
                <a:gd name="T11" fmla="*/ 0 60000 65536"/>
                <a:gd name="T12" fmla="*/ 0 60000 65536"/>
                <a:gd name="T13" fmla="*/ 0 60000 65536"/>
                <a:gd name="T14" fmla="*/ 0 60000 65536"/>
                <a:gd name="T15" fmla="*/ 0 w 35"/>
                <a:gd name="T16" fmla="*/ 0 h 59"/>
                <a:gd name="T17" fmla="*/ 35 w 35"/>
                <a:gd name="T18" fmla="*/ 59 h 59"/>
              </a:gdLst>
              <a:ahLst/>
              <a:cxnLst>
                <a:cxn ang="T10">
                  <a:pos x="T0" y="T1"/>
                </a:cxn>
                <a:cxn ang="T11">
                  <a:pos x="T2" y="T3"/>
                </a:cxn>
                <a:cxn ang="T12">
                  <a:pos x="T4" y="T5"/>
                </a:cxn>
                <a:cxn ang="T13">
                  <a:pos x="T6" y="T7"/>
                </a:cxn>
                <a:cxn ang="T14">
                  <a:pos x="T8" y="T9"/>
                </a:cxn>
              </a:cxnLst>
              <a:rect l="T15" t="T16" r="T17" b="T18"/>
              <a:pathLst>
                <a:path w="35" h="59">
                  <a:moveTo>
                    <a:pt x="35" y="30"/>
                  </a:moveTo>
                  <a:lnTo>
                    <a:pt x="35" y="59"/>
                  </a:lnTo>
                  <a:lnTo>
                    <a:pt x="0" y="28"/>
                  </a:lnTo>
                  <a:lnTo>
                    <a:pt x="0" y="0"/>
                  </a:lnTo>
                  <a:lnTo>
                    <a:pt x="35" y="30"/>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87" name="Freeform 148">
              <a:extLst>
                <a:ext uri="{FF2B5EF4-FFF2-40B4-BE49-F238E27FC236}">
                  <a16:creationId xmlns:a16="http://schemas.microsoft.com/office/drawing/2014/main" id="{E505E7F2-2917-FD42-B1DB-1458F3281ECA}"/>
                </a:ext>
              </a:extLst>
            </p:cNvPr>
            <p:cNvSpPr>
              <a:spLocks/>
            </p:cNvSpPr>
            <p:nvPr/>
          </p:nvSpPr>
          <p:spPr bwMode="auto">
            <a:xfrm>
              <a:off x="4117975" y="5303089"/>
              <a:ext cx="53975" cy="93662"/>
            </a:xfrm>
            <a:custGeom>
              <a:avLst/>
              <a:gdLst>
                <a:gd name="T0" fmla="*/ 2147483647 w 34"/>
                <a:gd name="T1" fmla="*/ 2147483647 h 59"/>
                <a:gd name="T2" fmla="*/ 2147483647 w 34"/>
                <a:gd name="T3" fmla="*/ 2147483647 h 59"/>
                <a:gd name="T4" fmla="*/ 0 w 34"/>
                <a:gd name="T5" fmla="*/ 2147483647 h 59"/>
                <a:gd name="T6" fmla="*/ 0 w 34"/>
                <a:gd name="T7" fmla="*/ 0 h 59"/>
                <a:gd name="T8" fmla="*/ 2147483647 w 34"/>
                <a:gd name="T9" fmla="*/ 2147483647 h 59"/>
                <a:gd name="T10" fmla="*/ 0 60000 65536"/>
                <a:gd name="T11" fmla="*/ 0 60000 65536"/>
                <a:gd name="T12" fmla="*/ 0 60000 65536"/>
                <a:gd name="T13" fmla="*/ 0 60000 65536"/>
                <a:gd name="T14" fmla="*/ 0 60000 65536"/>
                <a:gd name="T15" fmla="*/ 0 w 34"/>
                <a:gd name="T16" fmla="*/ 0 h 59"/>
                <a:gd name="T17" fmla="*/ 34 w 34"/>
                <a:gd name="T18" fmla="*/ 59 h 59"/>
              </a:gdLst>
              <a:ahLst/>
              <a:cxnLst>
                <a:cxn ang="T10">
                  <a:pos x="T0" y="T1"/>
                </a:cxn>
                <a:cxn ang="T11">
                  <a:pos x="T2" y="T3"/>
                </a:cxn>
                <a:cxn ang="T12">
                  <a:pos x="T4" y="T5"/>
                </a:cxn>
                <a:cxn ang="T13">
                  <a:pos x="T6" y="T7"/>
                </a:cxn>
                <a:cxn ang="T14">
                  <a:pos x="T8" y="T9"/>
                </a:cxn>
              </a:cxnLst>
              <a:rect l="T15" t="T16" r="T17" b="T18"/>
              <a:pathLst>
                <a:path w="34" h="59">
                  <a:moveTo>
                    <a:pt x="34" y="31"/>
                  </a:moveTo>
                  <a:lnTo>
                    <a:pt x="34" y="59"/>
                  </a:lnTo>
                  <a:lnTo>
                    <a:pt x="0" y="28"/>
                  </a:lnTo>
                  <a:lnTo>
                    <a:pt x="0" y="0"/>
                  </a:lnTo>
                  <a:lnTo>
                    <a:pt x="34" y="31"/>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88" name="Freeform 149">
              <a:extLst>
                <a:ext uri="{FF2B5EF4-FFF2-40B4-BE49-F238E27FC236}">
                  <a16:creationId xmlns:a16="http://schemas.microsoft.com/office/drawing/2014/main" id="{4C11ACF6-A80A-2A43-94DD-CAA682A4BEB3}"/>
                </a:ext>
              </a:extLst>
            </p:cNvPr>
            <p:cNvSpPr>
              <a:spLocks/>
            </p:cNvSpPr>
            <p:nvPr/>
          </p:nvSpPr>
          <p:spPr bwMode="auto">
            <a:xfrm>
              <a:off x="4087813" y="5279276"/>
              <a:ext cx="26987" cy="66675"/>
            </a:xfrm>
            <a:custGeom>
              <a:avLst/>
              <a:gdLst>
                <a:gd name="T0" fmla="*/ 2147483647 w 17"/>
                <a:gd name="T1" fmla="*/ 2147483647 h 42"/>
                <a:gd name="T2" fmla="*/ 2147483647 w 17"/>
                <a:gd name="T3" fmla="*/ 2147483647 h 42"/>
                <a:gd name="T4" fmla="*/ 0 w 17"/>
                <a:gd name="T5" fmla="*/ 2147483647 h 42"/>
                <a:gd name="T6" fmla="*/ 0 w 17"/>
                <a:gd name="T7" fmla="*/ 0 h 42"/>
                <a:gd name="T8" fmla="*/ 2147483647 w 17"/>
                <a:gd name="T9" fmla="*/ 2147483647 h 42"/>
                <a:gd name="T10" fmla="*/ 0 60000 65536"/>
                <a:gd name="T11" fmla="*/ 0 60000 65536"/>
                <a:gd name="T12" fmla="*/ 0 60000 65536"/>
                <a:gd name="T13" fmla="*/ 0 60000 65536"/>
                <a:gd name="T14" fmla="*/ 0 60000 65536"/>
                <a:gd name="T15" fmla="*/ 0 w 17"/>
                <a:gd name="T16" fmla="*/ 0 h 42"/>
                <a:gd name="T17" fmla="*/ 17 w 17"/>
                <a:gd name="T18" fmla="*/ 42 h 42"/>
              </a:gdLst>
              <a:ahLst/>
              <a:cxnLst>
                <a:cxn ang="T10">
                  <a:pos x="T0" y="T1"/>
                </a:cxn>
                <a:cxn ang="T11">
                  <a:pos x="T2" y="T3"/>
                </a:cxn>
                <a:cxn ang="T12">
                  <a:pos x="T4" y="T5"/>
                </a:cxn>
                <a:cxn ang="T13">
                  <a:pos x="T6" y="T7"/>
                </a:cxn>
                <a:cxn ang="T14">
                  <a:pos x="T8" y="T9"/>
                </a:cxn>
              </a:cxnLst>
              <a:rect l="T15" t="T16" r="T17" b="T18"/>
              <a:pathLst>
                <a:path w="17" h="42">
                  <a:moveTo>
                    <a:pt x="17" y="14"/>
                  </a:moveTo>
                  <a:lnTo>
                    <a:pt x="17" y="42"/>
                  </a:lnTo>
                  <a:lnTo>
                    <a:pt x="0" y="27"/>
                  </a:lnTo>
                  <a:lnTo>
                    <a:pt x="0" y="0"/>
                  </a:lnTo>
                  <a:lnTo>
                    <a:pt x="17" y="14"/>
                  </a:lnTo>
                  <a:close/>
                </a:path>
              </a:pathLst>
            </a:custGeom>
            <a:solidFill>
              <a:srgbClr val="6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89" name="Freeform 150">
              <a:extLst>
                <a:ext uri="{FF2B5EF4-FFF2-40B4-BE49-F238E27FC236}">
                  <a16:creationId xmlns:a16="http://schemas.microsoft.com/office/drawing/2014/main" id="{318DB6BD-1060-BD49-8206-6A9AB6AAA375}"/>
                </a:ext>
              </a:extLst>
            </p:cNvPr>
            <p:cNvSpPr>
              <a:spLocks/>
            </p:cNvSpPr>
            <p:nvPr/>
          </p:nvSpPr>
          <p:spPr bwMode="auto">
            <a:xfrm>
              <a:off x="4292600" y="5574551"/>
              <a:ext cx="17463" cy="60325"/>
            </a:xfrm>
            <a:custGeom>
              <a:avLst/>
              <a:gdLst>
                <a:gd name="T0" fmla="*/ 2147483647 w 11"/>
                <a:gd name="T1" fmla="*/ 2147483647 h 38"/>
                <a:gd name="T2" fmla="*/ 2147483647 w 11"/>
                <a:gd name="T3" fmla="*/ 2147483647 h 38"/>
                <a:gd name="T4" fmla="*/ 0 w 11"/>
                <a:gd name="T5" fmla="*/ 2147483647 h 38"/>
                <a:gd name="T6" fmla="*/ 0 w 11"/>
                <a:gd name="T7" fmla="*/ 0 h 38"/>
                <a:gd name="T8" fmla="*/ 2147483647 w 11"/>
                <a:gd name="T9" fmla="*/ 2147483647 h 38"/>
                <a:gd name="T10" fmla="*/ 0 60000 65536"/>
                <a:gd name="T11" fmla="*/ 0 60000 65536"/>
                <a:gd name="T12" fmla="*/ 0 60000 65536"/>
                <a:gd name="T13" fmla="*/ 0 60000 65536"/>
                <a:gd name="T14" fmla="*/ 0 60000 65536"/>
                <a:gd name="T15" fmla="*/ 0 w 11"/>
                <a:gd name="T16" fmla="*/ 0 h 38"/>
                <a:gd name="T17" fmla="*/ 11 w 11"/>
                <a:gd name="T18" fmla="*/ 38 h 38"/>
              </a:gdLst>
              <a:ahLst/>
              <a:cxnLst>
                <a:cxn ang="T10">
                  <a:pos x="T0" y="T1"/>
                </a:cxn>
                <a:cxn ang="T11">
                  <a:pos x="T2" y="T3"/>
                </a:cxn>
                <a:cxn ang="T12">
                  <a:pos x="T4" y="T5"/>
                </a:cxn>
                <a:cxn ang="T13">
                  <a:pos x="T6" y="T7"/>
                </a:cxn>
                <a:cxn ang="T14">
                  <a:pos x="T8" y="T9"/>
                </a:cxn>
              </a:cxnLst>
              <a:rect l="T15" t="T16" r="T17" b="T18"/>
              <a:pathLst>
                <a:path w="11" h="38">
                  <a:moveTo>
                    <a:pt x="11" y="8"/>
                  </a:moveTo>
                  <a:lnTo>
                    <a:pt x="11" y="38"/>
                  </a:lnTo>
                  <a:lnTo>
                    <a:pt x="0" y="27"/>
                  </a:lnTo>
                  <a:lnTo>
                    <a:pt x="0" y="0"/>
                  </a:lnTo>
                  <a:lnTo>
                    <a:pt x="11" y="8"/>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90" name="Freeform 151">
              <a:extLst>
                <a:ext uri="{FF2B5EF4-FFF2-40B4-BE49-F238E27FC236}">
                  <a16:creationId xmlns:a16="http://schemas.microsoft.com/office/drawing/2014/main" id="{27611E2A-0C85-3E44-B76B-AD3D7DE7E2F2}"/>
                </a:ext>
              </a:extLst>
            </p:cNvPr>
            <p:cNvSpPr>
              <a:spLocks/>
            </p:cNvSpPr>
            <p:nvPr/>
          </p:nvSpPr>
          <p:spPr bwMode="auto">
            <a:xfrm>
              <a:off x="4233863" y="5517401"/>
              <a:ext cx="55562" cy="100013"/>
            </a:xfrm>
            <a:custGeom>
              <a:avLst/>
              <a:gdLst>
                <a:gd name="T0" fmla="*/ 2147483647 w 35"/>
                <a:gd name="T1" fmla="*/ 2147483647 h 63"/>
                <a:gd name="T2" fmla="*/ 2147483647 w 35"/>
                <a:gd name="T3" fmla="*/ 2147483647 h 63"/>
                <a:gd name="T4" fmla="*/ 0 w 35"/>
                <a:gd name="T5" fmla="*/ 2147483647 h 63"/>
                <a:gd name="T6" fmla="*/ 0 w 35"/>
                <a:gd name="T7" fmla="*/ 0 h 63"/>
                <a:gd name="T8" fmla="*/ 2147483647 w 35"/>
                <a:gd name="T9" fmla="*/ 2147483647 h 63"/>
                <a:gd name="T10" fmla="*/ 0 60000 65536"/>
                <a:gd name="T11" fmla="*/ 0 60000 65536"/>
                <a:gd name="T12" fmla="*/ 0 60000 65536"/>
                <a:gd name="T13" fmla="*/ 0 60000 65536"/>
                <a:gd name="T14" fmla="*/ 0 60000 65536"/>
                <a:gd name="T15" fmla="*/ 0 w 35"/>
                <a:gd name="T16" fmla="*/ 0 h 63"/>
                <a:gd name="T17" fmla="*/ 35 w 35"/>
                <a:gd name="T18" fmla="*/ 63 h 63"/>
              </a:gdLst>
              <a:ahLst/>
              <a:cxnLst>
                <a:cxn ang="T10">
                  <a:pos x="T0" y="T1"/>
                </a:cxn>
                <a:cxn ang="T11">
                  <a:pos x="T2" y="T3"/>
                </a:cxn>
                <a:cxn ang="T12">
                  <a:pos x="T4" y="T5"/>
                </a:cxn>
                <a:cxn ang="T13">
                  <a:pos x="T6" y="T7"/>
                </a:cxn>
                <a:cxn ang="T14">
                  <a:pos x="T8" y="T9"/>
                </a:cxn>
              </a:cxnLst>
              <a:rect l="T15" t="T16" r="T17" b="T18"/>
              <a:pathLst>
                <a:path w="35" h="63">
                  <a:moveTo>
                    <a:pt x="35" y="32"/>
                  </a:moveTo>
                  <a:lnTo>
                    <a:pt x="35" y="63"/>
                  </a:lnTo>
                  <a:lnTo>
                    <a:pt x="0" y="29"/>
                  </a:lnTo>
                  <a:lnTo>
                    <a:pt x="0" y="0"/>
                  </a:lnTo>
                  <a:lnTo>
                    <a:pt x="35" y="32"/>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91" name="Freeform 152">
              <a:extLst>
                <a:ext uri="{FF2B5EF4-FFF2-40B4-BE49-F238E27FC236}">
                  <a16:creationId xmlns:a16="http://schemas.microsoft.com/office/drawing/2014/main" id="{6FAE157F-DD02-7248-9F69-A6DF4B6DBB59}"/>
                </a:ext>
              </a:extLst>
            </p:cNvPr>
            <p:cNvSpPr>
              <a:spLocks/>
            </p:cNvSpPr>
            <p:nvPr/>
          </p:nvSpPr>
          <p:spPr bwMode="auto">
            <a:xfrm>
              <a:off x="4176713" y="5463426"/>
              <a:ext cx="55562" cy="95250"/>
            </a:xfrm>
            <a:custGeom>
              <a:avLst/>
              <a:gdLst>
                <a:gd name="T0" fmla="*/ 2147483647 w 35"/>
                <a:gd name="T1" fmla="*/ 2147483647 h 60"/>
                <a:gd name="T2" fmla="*/ 2147483647 w 35"/>
                <a:gd name="T3" fmla="*/ 2147483647 h 60"/>
                <a:gd name="T4" fmla="*/ 0 w 35"/>
                <a:gd name="T5" fmla="*/ 2147483647 h 60"/>
                <a:gd name="T6" fmla="*/ 0 w 35"/>
                <a:gd name="T7" fmla="*/ 0 h 60"/>
                <a:gd name="T8" fmla="*/ 2147483647 w 35"/>
                <a:gd name="T9" fmla="*/ 2147483647 h 60"/>
                <a:gd name="T10" fmla="*/ 0 60000 65536"/>
                <a:gd name="T11" fmla="*/ 0 60000 65536"/>
                <a:gd name="T12" fmla="*/ 0 60000 65536"/>
                <a:gd name="T13" fmla="*/ 0 60000 65536"/>
                <a:gd name="T14" fmla="*/ 0 60000 65536"/>
                <a:gd name="T15" fmla="*/ 0 w 35"/>
                <a:gd name="T16" fmla="*/ 0 h 60"/>
                <a:gd name="T17" fmla="*/ 35 w 35"/>
                <a:gd name="T18" fmla="*/ 60 h 60"/>
              </a:gdLst>
              <a:ahLst/>
              <a:cxnLst>
                <a:cxn ang="T10">
                  <a:pos x="T0" y="T1"/>
                </a:cxn>
                <a:cxn ang="T11">
                  <a:pos x="T2" y="T3"/>
                </a:cxn>
                <a:cxn ang="T12">
                  <a:pos x="T4" y="T5"/>
                </a:cxn>
                <a:cxn ang="T13">
                  <a:pos x="T6" y="T7"/>
                </a:cxn>
                <a:cxn ang="T14">
                  <a:pos x="T8" y="T9"/>
                </a:cxn>
              </a:cxnLst>
              <a:rect l="T15" t="T16" r="T17" b="T18"/>
              <a:pathLst>
                <a:path w="35" h="60">
                  <a:moveTo>
                    <a:pt x="35" y="32"/>
                  </a:moveTo>
                  <a:lnTo>
                    <a:pt x="35" y="60"/>
                  </a:lnTo>
                  <a:lnTo>
                    <a:pt x="0" y="28"/>
                  </a:lnTo>
                  <a:lnTo>
                    <a:pt x="0" y="0"/>
                  </a:lnTo>
                  <a:lnTo>
                    <a:pt x="35" y="32"/>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92" name="Freeform 153">
              <a:extLst>
                <a:ext uri="{FF2B5EF4-FFF2-40B4-BE49-F238E27FC236}">
                  <a16:creationId xmlns:a16="http://schemas.microsoft.com/office/drawing/2014/main" id="{6576BFD0-8CB1-924E-BCC6-68773BB9815E}"/>
                </a:ext>
              </a:extLst>
            </p:cNvPr>
            <p:cNvSpPr>
              <a:spLocks/>
            </p:cNvSpPr>
            <p:nvPr/>
          </p:nvSpPr>
          <p:spPr bwMode="auto">
            <a:xfrm>
              <a:off x="4116388" y="5406276"/>
              <a:ext cx="55562" cy="96838"/>
            </a:xfrm>
            <a:custGeom>
              <a:avLst/>
              <a:gdLst>
                <a:gd name="T0" fmla="*/ 2147483647 w 35"/>
                <a:gd name="T1" fmla="*/ 2147483647 h 61"/>
                <a:gd name="T2" fmla="*/ 2147483647 w 35"/>
                <a:gd name="T3" fmla="*/ 2147483647 h 61"/>
                <a:gd name="T4" fmla="*/ 0 w 35"/>
                <a:gd name="T5" fmla="*/ 2147483647 h 61"/>
                <a:gd name="T6" fmla="*/ 0 w 35"/>
                <a:gd name="T7" fmla="*/ 0 h 61"/>
                <a:gd name="T8" fmla="*/ 2147483647 w 35"/>
                <a:gd name="T9" fmla="*/ 2147483647 h 61"/>
                <a:gd name="T10" fmla="*/ 0 60000 65536"/>
                <a:gd name="T11" fmla="*/ 0 60000 65536"/>
                <a:gd name="T12" fmla="*/ 0 60000 65536"/>
                <a:gd name="T13" fmla="*/ 0 60000 65536"/>
                <a:gd name="T14" fmla="*/ 0 60000 65536"/>
                <a:gd name="T15" fmla="*/ 0 w 35"/>
                <a:gd name="T16" fmla="*/ 0 h 61"/>
                <a:gd name="T17" fmla="*/ 35 w 35"/>
                <a:gd name="T18" fmla="*/ 61 h 61"/>
              </a:gdLst>
              <a:ahLst/>
              <a:cxnLst>
                <a:cxn ang="T10">
                  <a:pos x="T0" y="T1"/>
                </a:cxn>
                <a:cxn ang="T11">
                  <a:pos x="T2" y="T3"/>
                </a:cxn>
                <a:cxn ang="T12">
                  <a:pos x="T4" y="T5"/>
                </a:cxn>
                <a:cxn ang="T13">
                  <a:pos x="T6" y="T7"/>
                </a:cxn>
                <a:cxn ang="T14">
                  <a:pos x="T8" y="T9"/>
                </a:cxn>
              </a:cxnLst>
              <a:rect l="T15" t="T16" r="T17" b="T18"/>
              <a:pathLst>
                <a:path w="35" h="61">
                  <a:moveTo>
                    <a:pt x="35" y="35"/>
                  </a:moveTo>
                  <a:lnTo>
                    <a:pt x="35" y="61"/>
                  </a:lnTo>
                  <a:lnTo>
                    <a:pt x="0" y="29"/>
                  </a:lnTo>
                  <a:lnTo>
                    <a:pt x="0" y="0"/>
                  </a:lnTo>
                  <a:lnTo>
                    <a:pt x="35" y="35"/>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93" name="Freeform 154">
              <a:extLst>
                <a:ext uri="{FF2B5EF4-FFF2-40B4-BE49-F238E27FC236}">
                  <a16:creationId xmlns:a16="http://schemas.microsoft.com/office/drawing/2014/main" id="{55D0D374-80E4-984D-A231-C06A99440378}"/>
                </a:ext>
              </a:extLst>
            </p:cNvPr>
            <p:cNvSpPr>
              <a:spLocks/>
            </p:cNvSpPr>
            <p:nvPr/>
          </p:nvSpPr>
          <p:spPr bwMode="auto">
            <a:xfrm>
              <a:off x="4087813" y="5380876"/>
              <a:ext cx="26987" cy="66675"/>
            </a:xfrm>
            <a:custGeom>
              <a:avLst/>
              <a:gdLst>
                <a:gd name="T0" fmla="*/ 2147483647 w 17"/>
                <a:gd name="T1" fmla="*/ 2147483647 h 42"/>
                <a:gd name="T2" fmla="*/ 2147483647 w 17"/>
                <a:gd name="T3" fmla="*/ 2147483647 h 42"/>
                <a:gd name="T4" fmla="*/ 0 w 17"/>
                <a:gd name="T5" fmla="*/ 2147483647 h 42"/>
                <a:gd name="T6" fmla="*/ 0 w 17"/>
                <a:gd name="T7" fmla="*/ 0 h 42"/>
                <a:gd name="T8" fmla="*/ 2147483647 w 17"/>
                <a:gd name="T9" fmla="*/ 2147483647 h 42"/>
                <a:gd name="T10" fmla="*/ 0 60000 65536"/>
                <a:gd name="T11" fmla="*/ 0 60000 65536"/>
                <a:gd name="T12" fmla="*/ 0 60000 65536"/>
                <a:gd name="T13" fmla="*/ 0 60000 65536"/>
                <a:gd name="T14" fmla="*/ 0 60000 65536"/>
                <a:gd name="T15" fmla="*/ 0 w 17"/>
                <a:gd name="T16" fmla="*/ 0 h 42"/>
                <a:gd name="T17" fmla="*/ 17 w 17"/>
                <a:gd name="T18" fmla="*/ 42 h 42"/>
              </a:gdLst>
              <a:ahLst/>
              <a:cxnLst>
                <a:cxn ang="T10">
                  <a:pos x="T0" y="T1"/>
                </a:cxn>
                <a:cxn ang="T11">
                  <a:pos x="T2" y="T3"/>
                </a:cxn>
                <a:cxn ang="T12">
                  <a:pos x="T4" y="T5"/>
                </a:cxn>
                <a:cxn ang="T13">
                  <a:pos x="T6" y="T7"/>
                </a:cxn>
                <a:cxn ang="T14">
                  <a:pos x="T8" y="T9"/>
                </a:cxn>
              </a:cxnLst>
              <a:rect l="T15" t="T16" r="T17" b="T18"/>
              <a:pathLst>
                <a:path w="17" h="42">
                  <a:moveTo>
                    <a:pt x="17" y="14"/>
                  </a:moveTo>
                  <a:lnTo>
                    <a:pt x="17" y="42"/>
                  </a:lnTo>
                  <a:lnTo>
                    <a:pt x="0" y="26"/>
                  </a:lnTo>
                  <a:lnTo>
                    <a:pt x="0" y="0"/>
                  </a:lnTo>
                  <a:lnTo>
                    <a:pt x="17" y="14"/>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94" name="Freeform 155">
              <a:extLst>
                <a:ext uri="{FF2B5EF4-FFF2-40B4-BE49-F238E27FC236}">
                  <a16:creationId xmlns:a16="http://schemas.microsoft.com/office/drawing/2014/main" id="{05821809-E9D2-8E40-AAC5-D2B474F7E272}"/>
                </a:ext>
              </a:extLst>
            </p:cNvPr>
            <p:cNvSpPr>
              <a:spLocks/>
            </p:cNvSpPr>
            <p:nvPr/>
          </p:nvSpPr>
          <p:spPr bwMode="auto">
            <a:xfrm>
              <a:off x="4292600" y="5687264"/>
              <a:ext cx="17463" cy="69850"/>
            </a:xfrm>
            <a:custGeom>
              <a:avLst/>
              <a:gdLst>
                <a:gd name="T0" fmla="*/ 2147483647 w 11"/>
                <a:gd name="T1" fmla="*/ 2147483647 h 44"/>
                <a:gd name="T2" fmla="*/ 2147483647 w 11"/>
                <a:gd name="T3" fmla="*/ 2147483647 h 44"/>
                <a:gd name="T4" fmla="*/ 0 w 11"/>
                <a:gd name="T5" fmla="*/ 2147483647 h 44"/>
                <a:gd name="T6" fmla="*/ 0 w 11"/>
                <a:gd name="T7" fmla="*/ 0 h 44"/>
                <a:gd name="T8" fmla="*/ 2147483647 w 11"/>
                <a:gd name="T9" fmla="*/ 2147483647 h 44"/>
                <a:gd name="T10" fmla="*/ 0 60000 65536"/>
                <a:gd name="T11" fmla="*/ 0 60000 65536"/>
                <a:gd name="T12" fmla="*/ 0 60000 65536"/>
                <a:gd name="T13" fmla="*/ 0 60000 65536"/>
                <a:gd name="T14" fmla="*/ 0 60000 65536"/>
                <a:gd name="T15" fmla="*/ 0 w 11"/>
                <a:gd name="T16" fmla="*/ 0 h 44"/>
                <a:gd name="T17" fmla="*/ 11 w 11"/>
                <a:gd name="T18" fmla="*/ 44 h 44"/>
              </a:gdLst>
              <a:ahLst/>
              <a:cxnLst>
                <a:cxn ang="T10">
                  <a:pos x="T0" y="T1"/>
                </a:cxn>
                <a:cxn ang="T11">
                  <a:pos x="T2" y="T3"/>
                </a:cxn>
                <a:cxn ang="T12">
                  <a:pos x="T4" y="T5"/>
                </a:cxn>
                <a:cxn ang="T13">
                  <a:pos x="T6" y="T7"/>
                </a:cxn>
                <a:cxn ang="T14">
                  <a:pos x="T8" y="T9"/>
                </a:cxn>
              </a:cxnLst>
              <a:rect l="T15" t="T16" r="T17" b="T18"/>
              <a:pathLst>
                <a:path w="11" h="44">
                  <a:moveTo>
                    <a:pt x="11" y="13"/>
                  </a:moveTo>
                  <a:lnTo>
                    <a:pt x="11" y="44"/>
                  </a:lnTo>
                  <a:lnTo>
                    <a:pt x="0" y="32"/>
                  </a:lnTo>
                  <a:lnTo>
                    <a:pt x="0" y="0"/>
                  </a:lnTo>
                  <a:lnTo>
                    <a:pt x="11" y="13"/>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95" name="Freeform 156">
              <a:extLst>
                <a:ext uri="{FF2B5EF4-FFF2-40B4-BE49-F238E27FC236}">
                  <a16:creationId xmlns:a16="http://schemas.microsoft.com/office/drawing/2014/main" id="{15659895-633C-8C4F-BF64-39EB212A5DFD}"/>
                </a:ext>
              </a:extLst>
            </p:cNvPr>
            <p:cNvSpPr>
              <a:spLocks/>
            </p:cNvSpPr>
            <p:nvPr/>
          </p:nvSpPr>
          <p:spPr bwMode="auto">
            <a:xfrm>
              <a:off x="4233863" y="5630114"/>
              <a:ext cx="55562" cy="103187"/>
            </a:xfrm>
            <a:custGeom>
              <a:avLst/>
              <a:gdLst>
                <a:gd name="T0" fmla="*/ 2147483647 w 35"/>
                <a:gd name="T1" fmla="*/ 2147483647 h 65"/>
                <a:gd name="T2" fmla="*/ 2147483647 w 35"/>
                <a:gd name="T3" fmla="*/ 2147483647 h 65"/>
                <a:gd name="T4" fmla="*/ 0 w 35"/>
                <a:gd name="T5" fmla="*/ 2147483647 h 65"/>
                <a:gd name="T6" fmla="*/ 0 w 35"/>
                <a:gd name="T7" fmla="*/ 0 h 65"/>
                <a:gd name="T8" fmla="*/ 2147483647 w 35"/>
                <a:gd name="T9" fmla="*/ 2147483647 h 65"/>
                <a:gd name="T10" fmla="*/ 0 60000 65536"/>
                <a:gd name="T11" fmla="*/ 0 60000 65536"/>
                <a:gd name="T12" fmla="*/ 0 60000 65536"/>
                <a:gd name="T13" fmla="*/ 0 60000 65536"/>
                <a:gd name="T14" fmla="*/ 0 60000 65536"/>
                <a:gd name="T15" fmla="*/ 0 w 35"/>
                <a:gd name="T16" fmla="*/ 0 h 65"/>
                <a:gd name="T17" fmla="*/ 35 w 35"/>
                <a:gd name="T18" fmla="*/ 65 h 65"/>
              </a:gdLst>
              <a:ahLst/>
              <a:cxnLst>
                <a:cxn ang="T10">
                  <a:pos x="T0" y="T1"/>
                </a:cxn>
                <a:cxn ang="T11">
                  <a:pos x="T2" y="T3"/>
                </a:cxn>
                <a:cxn ang="T12">
                  <a:pos x="T4" y="T5"/>
                </a:cxn>
                <a:cxn ang="T13">
                  <a:pos x="T6" y="T7"/>
                </a:cxn>
                <a:cxn ang="T14">
                  <a:pos x="T8" y="T9"/>
                </a:cxn>
              </a:cxnLst>
              <a:rect l="T15" t="T16" r="T17" b="T18"/>
              <a:pathLst>
                <a:path w="35" h="65">
                  <a:moveTo>
                    <a:pt x="35" y="35"/>
                  </a:moveTo>
                  <a:lnTo>
                    <a:pt x="35" y="65"/>
                  </a:lnTo>
                  <a:lnTo>
                    <a:pt x="0" y="29"/>
                  </a:lnTo>
                  <a:lnTo>
                    <a:pt x="0" y="0"/>
                  </a:lnTo>
                  <a:lnTo>
                    <a:pt x="35" y="35"/>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96" name="Freeform 157">
              <a:extLst>
                <a:ext uri="{FF2B5EF4-FFF2-40B4-BE49-F238E27FC236}">
                  <a16:creationId xmlns:a16="http://schemas.microsoft.com/office/drawing/2014/main" id="{D6167979-F66E-0F44-A138-8DB531346888}"/>
                </a:ext>
              </a:extLst>
            </p:cNvPr>
            <p:cNvSpPr>
              <a:spLocks/>
            </p:cNvSpPr>
            <p:nvPr/>
          </p:nvSpPr>
          <p:spPr bwMode="auto">
            <a:xfrm>
              <a:off x="4176713" y="5569789"/>
              <a:ext cx="55562" cy="103187"/>
            </a:xfrm>
            <a:custGeom>
              <a:avLst/>
              <a:gdLst>
                <a:gd name="T0" fmla="*/ 2147483647 w 35"/>
                <a:gd name="T1" fmla="*/ 2147483647 h 65"/>
                <a:gd name="T2" fmla="*/ 2147483647 w 35"/>
                <a:gd name="T3" fmla="*/ 2147483647 h 65"/>
                <a:gd name="T4" fmla="*/ 0 w 35"/>
                <a:gd name="T5" fmla="*/ 2147483647 h 65"/>
                <a:gd name="T6" fmla="*/ 0 w 35"/>
                <a:gd name="T7" fmla="*/ 0 h 65"/>
                <a:gd name="T8" fmla="*/ 2147483647 w 35"/>
                <a:gd name="T9" fmla="*/ 2147483647 h 65"/>
                <a:gd name="T10" fmla="*/ 0 60000 65536"/>
                <a:gd name="T11" fmla="*/ 0 60000 65536"/>
                <a:gd name="T12" fmla="*/ 0 60000 65536"/>
                <a:gd name="T13" fmla="*/ 0 60000 65536"/>
                <a:gd name="T14" fmla="*/ 0 60000 65536"/>
                <a:gd name="T15" fmla="*/ 0 w 35"/>
                <a:gd name="T16" fmla="*/ 0 h 65"/>
                <a:gd name="T17" fmla="*/ 35 w 35"/>
                <a:gd name="T18" fmla="*/ 65 h 65"/>
              </a:gdLst>
              <a:ahLst/>
              <a:cxnLst>
                <a:cxn ang="T10">
                  <a:pos x="T0" y="T1"/>
                </a:cxn>
                <a:cxn ang="T11">
                  <a:pos x="T2" y="T3"/>
                </a:cxn>
                <a:cxn ang="T12">
                  <a:pos x="T4" y="T5"/>
                </a:cxn>
                <a:cxn ang="T13">
                  <a:pos x="T6" y="T7"/>
                </a:cxn>
                <a:cxn ang="T14">
                  <a:pos x="T8" y="T9"/>
                </a:cxn>
              </a:cxnLst>
              <a:rect l="T15" t="T16" r="T17" b="T18"/>
              <a:pathLst>
                <a:path w="35" h="65">
                  <a:moveTo>
                    <a:pt x="35" y="37"/>
                  </a:moveTo>
                  <a:lnTo>
                    <a:pt x="35" y="65"/>
                  </a:lnTo>
                  <a:lnTo>
                    <a:pt x="0" y="30"/>
                  </a:lnTo>
                  <a:lnTo>
                    <a:pt x="0" y="0"/>
                  </a:lnTo>
                  <a:lnTo>
                    <a:pt x="35" y="37"/>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97" name="Freeform 158">
              <a:extLst>
                <a:ext uri="{FF2B5EF4-FFF2-40B4-BE49-F238E27FC236}">
                  <a16:creationId xmlns:a16="http://schemas.microsoft.com/office/drawing/2014/main" id="{1B1E24EF-C141-6E45-A3C1-D5953F8F8616}"/>
                </a:ext>
              </a:extLst>
            </p:cNvPr>
            <p:cNvSpPr>
              <a:spLocks/>
            </p:cNvSpPr>
            <p:nvPr/>
          </p:nvSpPr>
          <p:spPr bwMode="auto">
            <a:xfrm>
              <a:off x="4117975" y="5512639"/>
              <a:ext cx="53975" cy="100012"/>
            </a:xfrm>
            <a:custGeom>
              <a:avLst/>
              <a:gdLst>
                <a:gd name="T0" fmla="*/ 2147483647 w 34"/>
                <a:gd name="T1" fmla="*/ 2147483647 h 63"/>
                <a:gd name="T2" fmla="*/ 2147483647 w 34"/>
                <a:gd name="T3" fmla="*/ 2147483647 h 63"/>
                <a:gd name="T4" fmla="*/ 0 w 34"/>
                <a:gd name="T5" fmla="*/ 2147483647 h 63"/>
                <a:gd name="T6" fmla="*/ 0 w 34"/>
                <a:gd name="T7" fmla="*/ 0 h 63"/>
                <a:gd name="T8" fmla="*/ 2147483647 w 34"/>
                <a:gd name="T9" fmla="*/ 2147483647 h 63"/>
                <a:gd name="T10" fmla="*/ 0 60000 65536"/>
                <a:gd name="T11" fmla="*/ 0 60000 65536"/>
                <a:gd name="T12" fmla="*/ 0 60000 65536"/>
                <a:gd name="T13" fmla="*/ 0 60000 65536"/>
                <a:gd name="T14" fmla="*/ 0 60000 65536"/>
                <a:gd name="T15" fmla="*/ 0 w 34"/>
                <a:gd name="T16" fmla="*/ 0 h 63"/>
                <a:gd name="T17" fmla="*/ 34 w 34"/>
                <a:gd name="T18" fmla="*/ 63 h 63"/>
              </a:gdLst>
              <a:ahLst/>
              <a:cxnLst>
                <a:cxn ang="T10">
                  <a:pos x="T0" y="T1"/>
                </a:cxn>
                <a:cxn ang="T11">
                  <a:pos x="T2" y="T3"/>
                </a:cxn>
                <a:cxn ang="T12">
                  <a:pos x="T4" y="T5"/>
                </a:cxn>
                <a:cxn ang="T13">
                  <a:pos x="T6" y="T7"/>
                </a:cxn>
                <a:cxn ang="T14">
                  <a:pos x="T8" y="T9"/>
                </a:cxn>
              </a:cxnLst>
              <a:rect l="T15" t="T16" r="T17" b="T18"/>
              <a:pathLst>
                <a:path w="34" h="63">
                  <a:moveTo>
                    <a:pt x="34" y="35"/>
                  </a:moveTo>
                  <a:lnTo>
                    <a:pt x="34" y="63"/>
                  </a:lnTo>
                  <a:lnTo>
                    <a:pt x="0" y="28"/>
                  </a:lnTo>
                  <a:lnTo>
                    <a:pt x="0" y="0"/>
                  </a:lnTo>
                  <a:lnTo>
                    <a:pt x="34" y="35"/>
                  </a:lnTo>
                  <a:close/>
                </a:path>
              </a:pathLst>
            </a:custGeom>
            <a:solidFill>
              <a:srgbClr val="2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98" name="Freeform 159">
              <a:extLst>
                <a:ext uri="{FF2B5EF4-FFF2-40B4-BE49-F238E27FC236}">
                  <a16:creationId xmlns:a16="http://schemas.microsoft.com/office/drawing/2014/main" id="{793C78B3-9A1D-7449-BA4F-AAD94DF4C151}"/>
                </a:ext>
              </a:extLst>
            </p:cNvPr>
            <p:cNvSpPr>
              <a:spLocks/>
            </p:cNvSpPr>
            <p:nvPr/>
          </p:nvSpPr>
          <p:spPr bwMode="auto">
            <a:xfrm>
              <a:off x="4087813" y="5485651"/>
              <a:ext cx="26987" cy="69850"/>
            </a:xfrm>
            <a:custGeom>
              <a:avLst/>
              <a:gdLst>
                <a:gd name="T0" fmla="*/ 2147483647 w 17"/>
                <a:gd name="T1" fmla="*/ 2147483647 h 44"/>
                <a:gd name="T2" fmla="*/ 2147483647 w 17"/>
                <a:gd name="T3" fmla="*/ 2147483647 h 44"/>
                <a:gd name="T4" fmla="*/ 0 w 17"/>
                <a:gd name="T5" fmla="*/ 2147483647 h 44"/>
                <a:gd name="T6" fmla="*/ 0 w 17"/>
                <a:gd name="T7" fmla="*/ 0 h 44"/>
                <a:gd name="T8" fmla="*/ 2147483647 w 17"/>
                <a:gd name="T9" fmla="*/ 2147483647 h 44"/>
                <a:gd name="T10" fmla="*/ 0 60000 65536"/>
                <a:gd name="T11" fmla="*/ 0 60000 65536"/>
                <a:gd name="T12" fmla="*/ 0 60000 65536"/>
                <a:gd name="T13" fmla="*/ 0 60000 65536"/>
                <a:gd name="T14" fmla="*/ 0 60000 65536"/>
                <a:gd name="T15" fmla="*/ 0 w 17"/>
                <a:gd name="T16" fmla="*/ 0 h 44"/>
                <a:gd name="T17" fmla="*/ 17 w 17"/>
                <a:gd name="T18" fmla="*/ 44 h 44"/>
              </a:gdLst>
              <a:ahLst/>
              <a:cxnLst>
                <a:cxn ang="T10">
                  <a:pos x="T0" y="T1"/>
                </a:cxn>
                <a:cxn ang="T11">
                  <a:pos x="T2" y="T3"/>
                </a:cxn>
                <a:cxn ang="T12">
                  <a:pos x="T4" y="T5"/>
                </a:cxn>
                <a:cxn ang="T13">
                  <a:pos x="T6" y="T7"/>
                </a:cxn>
                <a:cxn ang="T14">
                  <a:pos x="T8" y="T9"/>
                </a:cxn>
              </a:cxnLst>
              <a:rect l="T15" t="T16" r="T17" b="T18"/>
              <a:pathLst>
                <a:path w="17" h="44">
                  <a:moveTo>
                    <a:pt x="17" y="16"/>
                  </a:moveTo>
                  <a:lnTo>
                    <a:pt x="17" y="44"/>
                  </a:lnTo>
                  <a:lnTo>
                    <a:pt x="0" y="24"/>
                  </a:lnTo>
                  <a:lnTo>
                    <a:pt x="0" y="0"/>
                  </a:lnTo>
                  <a:lnTo>
                    <a:pt x="17" y="16"/>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99" name="Freeform 160">
              <a:extLst>
                <a:ext uri="{FF2B5EF4-FFF2-40B4-BE49-F238E27FC236}">
                  <a16:creationId xmlns:a16="http://schemas.microsoft.com/office/drawing/2014/main" id="{78378C31-4F03-C742-BCE5-A3F5FE8B9468}"/>
                </a:ext>
              </a:extLst>
            </p:cNvPr>
            <p:cNvSpPr>
              <a:spLocks/>
            </p:cNvSpPr>
            <p:nvPr/>
          </p:nvSpPr>
          <p:spPr bwMode="auto">
            <a:xfrm>
              <a:off x="4087813" y="5534864"/>
              <a:ext cx="46037" cy="87312"/>
            </a:xfrm>
            <a:custGeom>
              <a:avLst/>
              <a:gdLst>
                <a:gd name="T0" fmla="*/ 2147483647 w 29"/>
                <a:gd name="T1" fmla="*/ 2147483647 h 55"/>
                <a:gd name="T2" fmla="*/ 2147483647 w 29"/>
                <a:gd name="T3" fmla="*/ 2147483647 h 55"/>
                <a:gd name="T4" fmla="*/ 0 w 29"/>
                <a:gd name="T5" fmla="*/ 2147483647 h 55"/>
                <a:gd name="T6" fmla="*/ 0 w 29"/>
                <a:gd name="T7" fmla="*/ 0 h 55"/>
                <a:gd name="T8" fmla="*/ 2147483647 w 29"/>
                <a:gd name="T9" fmla="*/ 2147483647 h 55"/>
                <a:gd name="T10" fmla="*/ 0 60000 65536"/>
                <a:gd name="T11" fmla="*/ 0 60000 65536"/>
                <a:gd name="T12" fmla="*/ 0 60000 65536"/>
                <a:gd name="T13" fmla="*/ 0 60000 65536"/>
                <a:gd name="T14" fmla="*/ 0 60000 65536"/>
                <a:gd name="T15" fmla="*/ 0 w 29"/>
                <a:gd name="T16" fmla="*/ 0 h 55"/>
                <a:gd name="T17" fmla="*/ 29 w 29"/>
                <a:gd name="T18" fmla="*/ 55 h 55"/>
              </a:gdLst>
              <a:ahLst/>
              <a:cxnLst>
                <a:cxn ang="T10">
                  <a:pos x="T0" y="T1"/>
                </a:cxn>
                <a:cxn ang="T11">
                  <a:pos x="T2" y="T3"/>
                </a:cxn>
                <a:cxn ang="T12">
                  <a:pos x="T4" y="T5"/>
                </a:cxn>
                <a:cxn ang="T13">
                  <a:pos x="T6" y="T7"/>
                </a:cxn>
                <a:cxn ang="T14">
                  <a:pos x="T8" y="T9"/>
                </a:cxn>
              </a:cxnLst>
              <a:rect l="T15" t="T16" r="T17" b="T18"/>
              <a:pathLst>
                <a:path w="29" h="55">
                  <a:moveTo>
                    <a:pt x="29" y="30"/>
                  </a:moveTo>
                  <a:lnTo>
                    <a:pt x="29" y="55"/>
                  </a:lnTo>
                  <a:lnTo>
                    <a:pt x="0" y="27"/>
                  </a:lnTo>
                  <a:lnTo>
                    <a:pt x="0" y="0"/>
                  </a:lnTo>
                  <a:lnTo>
                    <a:pt x="29" y="30"/>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100" name="Freeform 161">
              <a:extLst>
                <a:ext uri="{FF2B5EF4-FFF2-40B4-BE49-F238E27FC236}">
                  <a16:creationId xmlns:a16="http://schemas.microsoft.com/office/drawing/2014/main" id="{147398DA-83C9-A749-B1E5-6F2039C23D2E}"/>
                </a:ext>
              </a:extLst>
            </p:cNvPr>
            <p:cNvSpPr>
              <a:spLocks/>
            </p:cNvSpPr>
            <p:nvPr/>
          </p:nvSpPr>
          <p:spPr bwMode="auto">
            <a:xfrm>
              <a:off x="4248150" y="5698376"/>
              <a:ext cx="61913" cy="112713"/>
            </a:xfrm>
            <a:custGeom>
              <a:avLst/>
              <a:gdLst>
                <a:gd name="T0" fmla="*/ 2147483647 w 39"/>
                <a:gd name="T1" fmla="*/ 2147483647 h 71"/>
                <a:gd name="T2" fmla="*/ 2147483647 w 39"/>
                <a:gd name="T3" fmla="*/ 2147483647 h 71"/>
                <a:gd name="T4" fmla="*/ 0 w 39"/>
                <a:gd name="T5" fmla="*/ 2147483647 h 71"/>
                <a:gd name="T6" fmla="*/ 0 w 39"/>
                <a:gd name="T7" fmla="*/ 0 h 71"/>
                <a:gd name="T8" fmla="*/ 2147483647 w 39"/>
                <a:gd name="T9" fmla="*/ 2147483647 h 71"/>
                <a:gd name="T10" fmla="*/ 0 60000 65536"/>
                <a:gd name="T11" fmla="*/ 0 60000 65536"/>
                <a:gd name="T12" fmla="*/ 0 60000 65536"/>
                <a:gd name="T13" fmla="*/ 0 60000 65536"/>
                <a:gd name="T14" fmla="*/ 0 60000 65536"/>
                <a:gd name="T15" fmla="*/ 0 w 39"/>
                <a:gd name="T16" fmla="*/ 0 h 71"/>
                <a:gd name="T17" fmla="*/ 39 w 39"/>
                <a:gd name="T18" fmla="*/ 71 h 71"/>
              </a:gdLst>
              <a:ahLst/>
              <a:cxnLst>
                <a:cxn ang="T10">
                  <a:pos x="T0" y="T1"/>
                </a:cxn>
                <a:cxn ang="T11">
                  <a:pos x="T2" y="T3"/>
                </a:cxn>
                <a:cxn ang="T12">
                  <a:pos x="T4" y="T5"/>
                </a:cxn>
                <a:cxn ang="T13">
                  <a:pos x="T6" y="T7"/>
                </a:cxn>
                <a:cxn ang="T14">
                  <a:pos x="T8" y="T9"/>
                </a:cxn>
              </a:cxnLst>
              <a:rect l="T15" t="T16" r="T17" b="T18"/>
              <a:pathLst>
                <a:path w="39" h="71">
                  <a:moveTo>
                    <a:pt x="39" y="43"/>
                  </a:moveTo>
                  <a:lnTo>
                    <a:pt x="39" y="71"/>
                  </a:lnTo>
                  <a:lnTo>
                    <a:pt x="0" y="30"/>
                  </a:lnTo>
                  <a:lnTo>
                    <a:pt x="0" y="0"/>
                  </a:lnTo>
                  <a:lnTo>
                    <a:pt x="39" y="43"/>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101" name="Freeform 162">
              <a:extLst>
                <a:ext uri="{FF2B5EF4-FFF2-40B4-BE49-F238E27FC236}">
                  <a16:creationId xmlns:a16="http://schemas.microsoft.com/office/drawing/2014/main" id="{B6901C3E-949A-034F-A5E5-4063B2B7E175}"/>
                </a:ext>
              </a:extLst>
            </p:cNvPr>
            <p:cNvSpPr>
              <a:spLocks/>
            </p:cNvSpPr>
            <p:nvPr/>
          </p:nvSpPr>
          <p:spPr bwMode="auto">
            <a:xfrm>
              <a:off x="4194175" y="5642814"/>
              <a:ext cx="50800" cy="101600"/>
            </a:xfrm>
            <a:custGeom>
              <a:avLst/>
              <a:gdLst>
                <a:gd name="T0" fmla="*/ 2147483647 w 32"/>
                <a:gd name="T1" fmla="*/ 2147483647 h 64"/>
                <a:gd name="T2" fmla="*/ 2147483647 w 32"/>
                <a:gd name="T3" fmla="*/ 2147483647 h 64"/>
                <a:gd name="T4" fmla="*/ 0 w 32"/>
                <a:gd name="T5" fmla="*/ 2147483647 h 64"/>
                <a:gd name="T6" fmla="*/ 0 w 32"/>
                <a:gd name="T7" fmla="*/ 0 h 64"/>
                <a:gd name="T8" fmla="*/ 2147483647 w 32"/>
                <a:gd name="T9" fmla="*/ 2147483647 h 64"/>
                <a:gd name="T10" fmla="*/ 0 60000 65536"/>
                <a:gd name="T11" fmla="*/ 0 60000 65536"/>
                <a:gd name="T12" fmla="*/ 0 60000 65536"/>
                <a:gd name="T13" fmla="*/ 0 60000 65536"/>
                <a:gd name="T14" fmla="*/ 0 60000 65536"/>
                <a:gd name="T15" fmla="*/ 0 w 32"/>
                <a:gd name="T16" fmla="*/ 0 h 64"/>
                <a:gd name="T17" fmla="*/ 32 w 32"/>
                <a:gd name="T18" fmla="*/ 64 h 64"/>
              </a:gdLst>
              <a:ahLst/>
              <a:cxnLst>
                <a:cxn ang="T10">
                  <a:pos x="T0" y="T1"/>
                </a:cxn>
                <a:cxn ang="T11">
                  <a:pos x="T2" y="T3"/>
                </a:cxn>
                <a:cxn ang="T12">
                  <a:pos x="T4" y="T5"/>
                </a:cxn>
                <a:cxn ang="T13">
                  <a:pos x="T6" y="T7"/>
                </a:cxn>
                <a:cxn ang="T14">
                  <a:pos x="T8" y="T9"/>
                </a:cxn>
              </a:cxnLst>
              <a:rect l="T15" t="T16" r="T17" b="T18"/>
              <a:pathLst>
                <a:path w="32" h="64">
                  <a:moveTo>
                    <a:pt x="32" y="34"/>
                  </a:moveTo>
                  <a:lnTo>
                    <a:pt x="32" y="64"/>
                  </a:lnTo>
                  <a:lnTo>
                    <a:pt x="0" y="29"/>
                  </a:lnTo>
                  <a:lnTo>
                    <a:pt x="0" y="0"/>
                  </a:lnTo>
                  <a:lnTo>
                    <a:pt x="32" y="34"/>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102" name="Freeform 163">
              <a:extLst>
                <a:ext uri="{FF2B5EF4-FFF2-40B4-BE49-F238E27FC236}">
                  <a16:creationId xmlns:a16="http://schemas.microsoft.com/office/drawing/2014/main" id="{FA795A51-3E37-3342-BC60-E68F2FB348E6}"/>
                </a:ext>
              </a:extLst>
            </p:cNvPr>
            <p:cNvSpPr>
              <a:spLocks/>
            </p:cNvSpPr>
            <p:nvPr/>
          </p:nvSpPr>
          <p:spPr bwMode="auto">
            <a:xfrm>
              <a:off x="4137025" y="5585664"/>
              <a:ext cx="53975" cy="98425"/>
            </a:xfrm>
            <a:custGeom>
              <a:avLst/>
              <a:gdLst>
                <a:gd name="T0" fmla="*/ 2147483647 w 34"/>
                <a:gd name="T1" fmla="*/ 2147483647 h 62"/>
                <a:gd name="T2" fmla="*/ 2147483647 w 34"/>
                <a:gd name="T3" fmla="*/ 2147483647 h 62"/>
                <a:gd name="T4" fmla="*/ 0 w 34"/>
                <a:gd name="T5" fmla="*/ 2147483647 h 62"/>
                <a:gd name="T6" fmla="*/ 0 w 34"/>
                <a:gd name="T7" fmla="*/ 0 h 62"/>
                <a:gd name="T8" fmla="*/ 2147483647 w 34"/>
                <a:gd name="T9" fmla="*/ 2147483647 h 62"/>
                <a:gd name="T10" fmla="*/ 0 60000 65536"/>
                <a:gd name="T11" fmla="*/ 0 60000 65536"/>
                <a:gd name="T12" fmla="*/ 0 60000 65536"/>
                <a:gd name="T13" fmla="*/ 0 60000 65536"/>
                <a:gd name="T14" fmla="*/ 0 60000 65536"/>
                <a:gd name="T15" fmla="*/ 0 w 34"/>
                <a:gd name="T16" fmla="*/ 0 h 62"/>
                <a:gd name="T17" fmla="*/ 34 w 34"/>
                <a:gd name="T18" fmla="*/ 62 h 62"/>
              </a:gdLst>
              <a:ahLst/>
              <a:cxnLst>
                <a:cxn ang="T10">
                  <a:pos x="T0" y="T1"/>
                </a:cxn>
                <a:cxn ang="T11">
                  <a:pos x="T2" y="T3"/>
                </a:cxn>
                <a:cxn ang="T12">
                  <a:pos x="T4" y="T5"/>
                </a:cxn>
                <a:cxn ang="T13">
                  <a:pos x="T6" y="T7"/>
                </a:cxn>
                <a:cxn ang="T14">
                  <a:pos x="T8" y="T9"/>
                </a:cxn>
              </a:cxnLst>
              <a:rect l="T15" t="T16" r="T17" b="T18"/>
              <a:pathLst>
                <a:path w="34" h="62">
                  <a:moveTo>
                    <a:pt x="34" y="34"/>
                  </a:moveTo>
                  <a:lnTo>
                    <a:pt x="34" y="62"/>
                  </a:lnTo>
                  <a:lnTo>
                    <a:pt x="0" y="26"/>
                  </a:lnTo>
                  <a:lnTo>
                    <a:pt x="0" y="0"/>
                  </a:lnTo>
                  <a:lnTo>
                    <a:pt x="34" y="34"/>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103" name="Freeform 164">
              <a:extLst>
                <a:ext uri="{FF2B5EF4-FFF2-40B4-BE49-F238E27FC236}">
                  <a16:creationId xmlns:a16="http://schemas.microsoft.com/office/drawing/2014/main" id="{CF305619-CAD2-F149-B9E4-BCE9A0FB28BE}"/>
                </a:ext>
              </a:extLst>
            </p:cNvPr>
            <p:cNvSpPr>
              <a:spLocks/>
            </p:cNvSpPr>
            <p:nvPr/>
          </p:nvSpPr>
          <p:spPr bwMode="auto">
            <a:xfrm>
              <a:off x="4087813" y="4925264"/>
              <a:ext cx="47625" cy="69850"/>
            </a:xfrm>
            <a:custGeom>
              <a:avLst/>
              <a:gdLst>
                <a:gd name="T0" fmla="*/ 2147483647 w 30"/>
                <a:gd name="T1" fmla="*/ 2147483647 h 44"/>
                <a:gd name="T2" fmla="*/ 2147483647 w 30"/>
                <a:gd name="T3" fmla="*/ 2147483647 h 44"/>
                <a:gd name="T4" fmla="*/ 0 w 30"/>
                <a:gd name="T5" fmla="*/ 2147483647 h 44"/>
                <a:gd name="T6" fmla="*/ 0 w 30"/>
                <a:gd name="T7" fmla="*/ 0 h 44"/>
                <a:gd name="T8" fmla="*/ 2147483647 w 30"/>
                <a:gd name="T9" fmla="*/ 2147483647 h 44"/>
                <a:gd name="T10" fmla="*/ 0 60000 65536"/>
                <a:gd name="T11" fmla="*/ 0 60000 65536"/>
                <a:gd name="T12" fmla="*/ 0 60000 65536"/>
                <a:gd name="T13" fmla="*/ 0 60000 65536"/>
                <a:gd name="T14" fmla="*/ 0 60000 65536"/>
                <a:gd name="T15" fmla="*/ 0 w 30"/>
                <a:gd name="T16" fmla="*/ 0 h 44"/>
                <a:gd name="T17" fmla="*/ 30 w 30"/>
                <a:gd name="T18" fmla="*/ 44 h 44"/>
              </a:gdLst>
              <a:ahLst/>
              <a:cxnLst>
                <a:cxn ang="T10">
                  <a:pos x="T0" y="T1"/>
                </a:cxn>
                <a:cxn ang="T11">
                  <a:pos x="T2" y="T3"/>
                </a:cxn>
                <a:cxn ang="T12">
                  <a:pos x="T4" y="T5"/>
                </a:cxn>
                <a:cxn ang="T13">
                  <a:pos x="T6" y="T7"/>
                </a:cxn>
                <a:cxn ang="T14">
                  <a:pos x="T8" y="T9"/>
                </a:cxn>
              </a:cxnLst>
              <a:rect l="T15" t="T16" r="T17" b="T18"/>
              <a:pathLst>
                <a:path w="30" h="44">
                  <a:moveTo>
                    <a:pt x="30" y="17"/>
                  </a:moveTo>
                  <a:lnTo>
                    <a:pt x="30" y="44"/>
                  </a:lnTo>
                  <a:lnTo>
                    <a:pt x="0" y="27"/>
                  </a:lnTo>
                  <a:lnTo>
                    <a:pt x="0" y="0"/>
                  </a:lnTo>
                  <a:lnTo>
                    <a:pt x="30" y="17"/>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104" name="Freeform 165">
              <a:extLst>
                <a:ext uri="{FF2B5EF4-FFF2-40B4-BE49-F238E27FC236}">
                  <a16:creationId xmlns:a16="http://schemas.microsoft.com/office/drawing/2014/main" id="{2CE7B250-79E6-C64C-8EBF-F666F4A7D38D}"/>
                </a:ext>
              </a:extLst>
            </p:cNvPr>
            <p:cNvSpPr>
              <a:spLocks/>
            </p:cNvSpPr>
            <p:nvPr/>
          </p:nvSpPr>
          <p:spPr bwMode="auto">
            <a:xfrm>
              <a:off x="4195763" y="4985589"/>
              <a:ext cx="52387" cy="79375"/>
            </a:xfrm>
            <a:custGeom>
              <a:avLst/>
              <a:gdLst>
                <a:gd name="T0" fmla="*/ 2147483647 w 33"/>
                <a:gd name="T1" fmla="*/ 2147483647 h 50"/>
                <a:gd name="T2" fmla="*/ 2147483647 w 33"/>
                <a:gd name="T3" fmla="*/ 2147483647 h 50"/>
                <a:gd name="T4" fmla="*/ 0 w 33"/>
                <a:gd name="T5" fmla="*/ 2147483647 h 50"/>
                <a:gd name="T6" fmla="*/ 0 w 33"/>
                <a:gd name="T7" fmla="*/ 0 h 50"/>
                <a:gd name="T8" fmla="*/ 2147483647 w 33"/>
                <a:gd name="T9" fmla="*/ 2147483647 h 50"/>
                <a:gd name="T10" fmla="*/ 0 60000 65536"/>
                <a:gd name="T11" fmla="*/ 0 60000 65536"/>
                <a:gd name="T12" fmla="*/ 0 60000 65536"/>
                <a:gd name="T13" fmla="*/ 0 60000 65536"/>
                <a:gd name="T14" fmla="*/ 0 60000 65536"/>
                <a:gd name="T15" fmla="*/ 0 w 33"/>
                <a:gd name="T16" fmla="*/ 0 h 50"/>
                <a:gd name="T17" fmla="*/ 33 w 33"/>
                <a:gd name="T18" fmla="*/ 50 h 50"/>
              </a:gdLst>
              <a:ahLst/>
              <a:cxnLst>
                <a:cxn ang="T10">
                  <a:pos x="T0" y="T1"/>
                </a:cxn>
                <a:cxn ang="T11">
                  <a:pos x="T2" y="T3"/>
                </a:cxn>
                <a:cxn ang="T12">
                  <a:pos x="T4" y="T5"/>
                </a:cxn>
                <a:cxn ang="T13">
                  <a:pos x="T6" y="T7"/>
                </a:cxn>
                <a:cxn ang="T14">
                  <a:pos x="T8" y="T9"/>
                </a:cxn>
              </a:cxnLst>
              <a:rect l="T15" t="T16" r="T17" b="T18"/>
              <a:pathLst>
                <a:path w="33" h="50">
                  <a:moveTo>
                    <a:pt x="33" y="19"/>
                  </a:moveTo>
                  <a:lnTo>
                    <a:pt x="33" y="50"/>
                  </a:lnTo>
                  <a:lnTo>
                    <a:pt x="0" y="30"/>
                  </a:lnTo>
                  <a:lnTo>
                    <a:pt x="0" y="0"/>
                  </a:lnTo>
                  <a:lnTo>
                    <a:pt x="33" y="19"/>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105" name="Freeform 166">
              <a:extLst>
                <a:ext uri="{FF2B5EF4-FFF2-40B4-BE49-F238E27FC236}">
                  <a16:creationId xmlns:a16="http://schemas.microsoft.com/office/drawing/2014/main" id="{C6863BED-7E03-194A-AE7B-C107BCD8644F}"/>
                </a:ext>
              </a:extLst>
            </p:cNvPr>
            <p:cNvSpPr>
              <a:spLocks/>
            </p:cNvSpPr>
            <p:nvPr/>
          </p:nvSpPr>
          <p:spPr bwMode="auto">
            <a:xfrm>
              <a:off x="4138613" y="4952251"/>
              <a:ext cx="53975" cy="77788"/>
            </a:xfrm>
            <a:custGeom>
              <a:avLst/>
              <a:gdLst>
                <a:gd name="T0" fmla="*/ 2147483647 w 34"/>
                <a:gd name="T1" fmla="*/ 2147483647 h 49"/>
                <a:gd name="T2" fmla="*/ 2147483647 w 34"/>
                <a:gd name="T3" fmla="*/ 2147483647 h 49"/>
                <a:gd name="T4" fmla="*/ 0 w 34"/>
                <a:gd name="T5" fmla="*/ 2147483647 h 49"/>
                <a:gd name="T6" fmla="*/ 0 w 34"/>
                <a:gd name="T7" fmla="*/ 0 h 49"/>
                <a:gd name="T8" fmla="*/ 2147483647 w 34"/>
                <a:gd name="T9" fmla="*/ 2147483647 h 49"/>
                <a:gd name="T10" fmla="*/ 0 60000 65536"/>
                <a:gd name="T11" fmla="*/ 0 60000 65536"/>
                <a:gd name="T12" fmla="*/ 0 60000 65536"/>
                <a:gd name="T13" fmla="*/ 0 60000 65536"/>
                <a:gd name="T14" fmla="*/ 0 60000 65536"/>
                <a:gd name="T15" fmla="*/ 0 w 34"/>
                <a:gd name="T16" fmla="*/ 0 h 49"/>
                <a:gd name="T17" fmla="*/ 34 w 34"/>
                <a:gd name="T18" fmla="*/ 49 h 49"/>
              </a:gdLst>
              <a:ahLst/>
              <a:cxnLst>
                <a:cxn ang="T10">
                  <a:pos x="T0" y="T1"/>
                </a:cxn>
                <a:cxn ang="T11">
                  <a:pos x="T2" y="T3"/>
                </a:cxn>
                <a:cxn ang="T12">
                  <a:pos x="T4" y="T5"/>
                </a:cxn>
                <a:cxn ang="T13">
                  <a:pos x="T6" y="T7"/>
                </a:cxn>
                <a:cxn ang="T14">
                  <a:pos x="T8" y="T9"/>
                </a:cxn>
              </a:cxnLst>
              <a:rect l="T15" t="T16" r="T17" b="T18"/>
              <a:pathLst>
                <a:path w="34" h="49">
                  <a:moveTo>
                    <a:pt x="34" y="21"/>
                  </a:moveTo>
                  <a:lnTo>
                    <a:pt x="34" y="49"/>
                  </a:lnTo>
                  <a:lnTo>
                    <a:pt x="0" y="28"/>
                  </a:lnTo>
                  <a:lnTo>
                    <a:pt x="0" y="0"/>
                  </a:lnTo>
                  <a:lnTo>
                    <a:pt x="34" y="21"/>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106" name="Freeform 167">
              <a:extLst>
                <a:ext uri="{FF2B5EF4-FFF2-40B4-BE49-F238E27FC236}">
                  <a16:creationId xmlns:a16="http://schemas.microsoft.com/office/drawing/2014/main" id="{842A010E-227E-F44F-AEEC-E6C5DCD8FAD8}"/>
                </a:ext>
              </a:extLst>
            </p:cNvPr>
            <p:cNvSpPr>
              <a:spLocks/>
            </p:cNvSpPr>
            <p:nvPr/>
          </p:nvSpPr>
          <p:spPr bwMode="auto">
            <a:xfrm>
              <a:off x="4087813" y="5025276"/>
              <a:ext cx="47625" cy="76200"/>
            </a:xfrm>
            <a:custGeom>
              <a:avLst/>
              <a:gdLst>
                <a:gd name="T0" fmla="*/ 2147483647 w 30"/>
                <a:gd name="T1" fmla="*/ 2147483647 h 48"/>
                <a:gd name="T2" fmla="*/ 2147483647 w 30"/>
                <a:gd name="T3" fmla="*/ 2147483647 h 48"/>
                <a:gd name="T4" fmla="*/ 0 w 30"/>
                <a:gd name="T5" fmla="*/ 2147483647 h 48"/>
                <a:gd name="T6" fmla="*/ 0 w 30"/>
                <a:gd name="T7" fmla="*/ 0 h 48"/>
                <a:gd name="T8" fmla="*/ 2147483647 w 30"/>
                <a:gd name="T9" fmla="*/ 2147483647 h 48"/>
                <a:gd name="T10" fmla="*/ 0 60000 65536"/>
                <a:gd name="T11" fmla="*/ 0 60000 65536"/>
                <a:gd name="T12" fmla="*/ 0 60000 65536"/>
                <a:gd name="T13" fmla="*/ 0 60000 65536"/>
                <a:gd name="T14" fmla="*/ 0 60000 65536"/>
                <a:gd name="T15" fmla="*/ 0 w 30"/>
                <a:gd name="T16" fmla="*/ 0 h 48"/>
                <a:gd name="T17" fmla="*/ 30 w 30"/>
                <a:gd name="T18" fmla="*/ 48 h 48"/>
              </a:gdLst>
              <a:ahLst/>
              <a:cxnLst>
                <a:cxn ang="T10">
                  <a:pos x="T0" y="T1"/>
                </a:cxn>
                <a:cxn ang="T11">
                  <a:pos x="T2" y="T3"/>
                </a:cxn>
                <a:cxn ang="T12">
                  <a:pos x="T4" y="T5"/>
                </a:cxn>
                <a:cxn ang="T13">
                  <a:pos x="T6" y="T7"/>
                </a:cxn>
                <a:cxn ang="T14">
                  <a:pos x="T8" y="T9"/>
                </a:cxn>
              </a:cxnLst>
              <a:rect l="T15" t="T16" r="T17" b="T18"/>
              <a:pathLst>
                <a:path w="30" h="48">
                  <a:moveTo>
                    <a:pt x="30" y="21"/>
                  </a:moveTo>
                  <a:lnTo>
                    <a:pt x="30" y="48"/>
                  </a:lnTo>
                  <a:lnTo>
                    <a:pt x="0" y="27"/>
                  </a:lnTo>
                  <a:lnTo>
                    <a:pt x="0" y="0"/>
                  </a:lnTo>
                  <a:lnTo>
                    <a:pt x="30" y="21"/>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107" name="Freeform 168">
              <a:extLst>
                <a:ext uri="{FF2B5EF4-FFF2-40B4-BE49-F238E27FC236}">
                  <a16:creationId xmlns:a16="http://schemas.microsoft.com/office/drawing/2014/main" id="{9283BE2F-B329-9847-B710-3139104471C2}"/>
                </a:ext>
              </a:extLst>
            </p:cNvPr>
            <p:cNvSpPr>
              <a:spLocks/>
            </p:cNvSpPr>
            <p:nvPr/>
          </p:nvSpPr>
          <p:spPr bwMode="auto">
            <a:xfrm>
              <a:off x="4249738" y="5133226"/>
              <a:ext cx="61912" cy="88900"/>
            </a:xfrm>
            <a:custGeom>
              <a:avLst/>
              <a:gdLst>
                <a:gd name="T0" fmla="*/ 2147483647 w 39"/>
                <a:gd name="T1" fmla="*/ 2147483647 h 56"/>
                <a:gd name="T2" fmla="*/ 2147483647 w 39"/>
                <a:gd name="T3" fmla="*/ 2147483647 h 56"/>
                <a:gd name="T4" fmla="*/ 0 w 39"/>
                <a:gd name="T5" fmla="*/ 2147483647 h 56"/>
                <a:gd name="T6" fmla="*/ 0 w 39"/>
                <a:gd name="T7" fmla="*/ 0 h 56"/>
                <a:gd name="T8" fmla="*/ 2147483647 w 39"/>
                <a:gd name="T9" fmla="*/ 2147483647 h 56"/>
                <a:gd name="T10" fmla="*/ 0 60000 65536"/>
                <a:gd name="T11" fmla="*/ 0 60000 65536"/>
                <a:gd name="T12" fmla="*/ 0 60000 65536"/>
                <a:gd name="T13" fmla="*/ 0 60000 65536"/>
                <a:gd name="T14" fmla="*/ 0 60000 65536"/>
                <a:gd name="T15" fmla="*/ 0 w 39"/>
                <a:gd name="T16" fmla="*/ 0 h 56"/>
                <a:gd name="T17" fmla="*/ 39 w 39"/>
                <a:gd name="T18" fmla="*/ 56 h 56"/>
              </a:gdLst>
              <a:ahLst/>
              <a:cxnLst>
                <a:cxn ang="T10">
                  <a:pos x="T0" y="T1"/>
                </a:cxn>
                <a:cxn ang="T11">
                  <a:pos x="T2" y="T3"/>
                </a:cxn>
                <a:cxn ang="T12">
                  <a:pos x="T4" y="T5"/>
                </a:cxn>
                <a:cxn ang="T13">
                  <a:pos x="T6" y="T7"/>
                </a:cxn>
                <a:cxn ang="T14">
                  <a:pos x="T8" y="T9"/>
                </a:cxn>
              </a:cxnLst>
              <a:rect l="T15" t="T16" r="T17" b="T18"/>
              <a:pathLst>
                <a:path w="39" h="56">
                  <a:moveTo>
                    <a:pt x="39" y="25"/>
                  </a:moveTo>
                  <a:lnTo>
                    <a:pt x="39" y="56"/>
                  </a:lnTo>
                  <a:lnTo>
                    <a:pt x="0" y="30"/>
                  </a:lnTo>
                  <a:lnTo>
                    <a:pt x="0" y="0"/>
                  </a:lnTo>
                  <a:lnTo>
                    <a:pt x="39" y="25"/>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108" name="Freeform 169">
              <a:extLst>
                <a:ext uri="{FF2B5EF4-FFF2-40B4-BE49-F238E27FC236}">
                  <a16:creationId xmlns:a16="http://schemas.microsoft.com/office/drawing/2014/main" id="{1059369B-DE14-1840-B214-04FDD87D1D6B}"/>
                </a:ext>
              </a:extLst>
            </p:cNvPr>
            <p:cNvSpPr>
              <a:spLocks/>
            </p:cNvSpPr>
            <p:nvPr/>
          </p:nvSpPr>
          <p:spPr bwMode="auto">
            <a:xfrm>
              <a:off x="4195763" y="5098301"/>
              <a:ext cx="52387" cy="80963"/>
            </a:xfrm>
            <a:custGeom>
              <a:avLst/>
              <a:gdLst>
                <a:gd name="T0" fmla="*/ 2147483647 w 33"/>
                <a:gd name="T1" fmla="*/ 2147483647 h 51"/>
                <a:gd name="T2" fmla="*/ 2147483647 w 33"/>
                <a:gd name="T3" fmla="*/ 2147483647 h 51"/>
                <a:gd name="T4" fmla="*/ 0 w 33"/>
                <a:gd name="T5" fmla="*/ 2147483647 h 51"/>
                <a:gd name="T6" fmla="*/ 0 w 33"/>
                <a:gd name="T7" fmla="*/ 0 h 51"/>
                <a:gd name="T8" fmla="*/ 2147483647 w 33"/>
                <a:gd name="T9" fmla="*/ 2147483647 h 51"/>
                <a:gd name="T10" fmla="*/ 0 60000 65536"/>
                <a:gd name="T11" fmla="*/ 0 60000 65536"/>
                <a:gd name="T12" fmla="*/ 0 60000 65536"/>
                <a:gd name="T13" fmla="*/ 0 60000 65536"/>
                <a:gd name="T14" fmla="*/ 0 60000 65536"/>
                <a:gd name="T15" fmla="*/ 0 w 33"/>
                <a:gd name="T16" fmla="*/ 0 h 51"/>
                <a:gd name="T17" fmla="*/ 33 w 33"/>
                <a:gd name="T18" fmla="*/ 51 h 51"/>
              </a:gdLst>
              <a:ahLst/>
              <a:cxnLst>
                <a:cxn ang="T10">
                  <a:pos x="T0" y="T1"/>
                </a:cxn>
                <a:cxn ang="T11">
                  <a:pos x="T2" y="T3"/>
                </a:cxn>
                <a:cxn ang="T12">
                  <a:pos x="T4" y="T5"/>
                </a:cxn>
                <a:cxn ang="T13">
                  <a:pos x="T6" y="T7"/>
                </a:cxn>
                <a:cxn ang="T14">
                  <a:pos x="T8" y="T9"/>
                </a:cxn>
              </a:cxnLst>
              <a:rect l="T15" t="T16" r="T17" b="T18"/>
              <a:pathLst>
                <a:path w="33" h="51">
                  <a:moveTo>
                    <a:pt x="33" y="21"/>
                  </a:moveTo>
                  <a:lnTo>
                    <a:pt x="33" y="51"/>
                  </a:lnTo>
                  <a:lnTo>
                    <a:pt x="0" y="29"/>
                  </a:lnTo>
                  <a:lnTo>
                    <a:pt x="0" y="0"/>
                  </a:lnTo>
                  <a:lnTo>
                    <a:pt x="33" y="21"/>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109" name="Freeform 170">
              <a:extLst>
                <a:ext uri="{FF2B5EF4-FFF2-40B4-BE49-F238E27FC236}">
                  <a16:creationId xmlns:a16="http://schemas.microsoft.com/office/drawing/2014/main" id="{22448259-64B4-824A-9033-0704F04AD509}"/>
                </a:ext>
              </a:extLst>
            </p:cNvPr>
            <p:cNvSpPr>
              <a:spLocks/>
            </p:cNvSpPr>
            <p:nvPr/>
          </p:nvSpPr>
          <p:spPr bwMode="auto">
            <a:xfrm>
              <a:off x="4138613" y="5060201"/>
              <a:ext cx="53975" cy="79375"/>
            </a:xfrm>
            <a:custGeom>
              <a:avLst/>
              <a:gdLst>
                <a:gd name="T0" fmla="*/ 2147483647 w 34"/>
                <a:gd name="T1" fmla="*/ 2147483647 h 50"/>
                <a:gd name="T2" fmla="*/ 2147483647 w 34"/>
                <a:gd name="T3" fmla="*/ 2147483647 h 50"/>
                <a:gd name="T4" fmla="*/ 0 w 34"/>
                <a:gd name="T5" fmla="*/ 2147483647 h 50"/>
                <a:gd name="T6" fmla="*/ 0 w 34"/>
                <a:gd name="T7" fmla="*/ 0 h 50"/>
                <a:gd name="T8" fmla="*/ 2147483647 w 34"/>
                <a:gd name="T9" fmla="*/ 2147483647 h 50"/>
                <a:gd name="T10" fmla="*/ 0 60000 65536"/>
                <a:gd name="T11" fmla="*/ 0 60000 65536"/>
                <a:gd name="T12" fmla="*/ 0 60000 65536"/>
                <a:gd name="T13" fmla="*/ 0 60000 65536"/>
                <a:gd name="T14" fmla="*/ 0 60000 65536"/>
                <a:gd name="T15" fmla="*/ 0 w 34"/>
                <a:gd name="T16" fmla="*/ 0 h 50"/>
                <a:gd name="T17" fmla="*/ 34 w 34"/>
                <a:gd name="T18" fmla="*/ 50 h 50"/>
              </a:gdLst>
              <a:ahLst/>
              <a:cxnLst>
                <a:cxn ang="T10">
                  <a:pos x="T0" y="T1"/>
                </a:cxn>
                <a:cxn ang="T11">
                  <a:pos x="T2" y="T3"/>
                </a:cxn>
                <a:cxn ang="T12">
                  <a:pos x="T4" y="T5"/>
                </a:cxn>
                <a:cxn ang="T13">
                  <a:pos x="T6" y="T7"/>
                </a:cxn>
                <a:cxn ang="T14">
                  <a:pos x="T8" y="T9"/>
                </a:cxn>
              </a:cxnLst>
              <a:rect l="T15" t="T16" r="T17" b="T18"/>
              <a:pathLst>
                <a:path w="34" h="50">
                  <a:moveTo>
                    <a:pt x="34" y="22"/>
                  </a:moveTo>
                  <a:lnTo>
                    <a:pt x="34" y="50"/>
                  </a:lnTo>
                  <a:lnTo>
                    <a:pt x="0" y="27"/>
                  </a:lnTo>
                  <a:lnTo>
                    <a:pt x="0" y="0"/>
                  </a:lnTo>
                  <a:lnTo>
                    <a:pt x="34" y="22"/>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110" name="Freeform 171">
              <a:extLst>
                <a:ext uri="{FF2B5EF4-FFF2-40B4-BE49-F238E27FC236}">
                  <a16:creationId xmlns:a16="http://schemas.microsoft.com/office/drawing/2014/main" id="{2B443380-3C64-8D4F-B767-9282B12B51C8}"/>
                </a:ext>
              </a:extLst>
            </p:cNvPr>
            <p:cNvSpPr>
              <a:spLocks/>
            </p:cNvSpPr>
            <p:nvPr/>
          </p:nvSpPr>
          <p:spPr bwMode="auto">
            <a:xfrm>
              <a:off x="4087813" y="5126876"/>
              <a:ext cx="47625" cy="77788"/>
            </a:xfrm>
            <a:custGeom>
              <a:avLst/>
              <a:gdLst>
                <a:gd name="T0" fmla="*/ 2147483647 w 30"/>
                <a:gd name="T1" fmla="*/ 2147483647 h 49"/>
                <a:gd name="T2" fmla="*/ 2147483647 w 30"/>
                <a:gd name="T3" fmla="*/ 2147483647 h 49"/>
                <a:gd name="T4" fmla="*/ 0 w 30"/>
                <a:gd name="T5" fmla="*/ 2147483647 h 49"/>
                <a:gd name="T6" fmla="*/ 0 w 30"/>
                <a:gd name="T7" fmla="*/ 0 h 49"/>
                <a:gd name="T8" fmla="*/ 2147483647 w 30"/>
                <a:gd name="T9" fmla="*/ 2147483647 h 49"/>
                <a:gd name="T10" fmla="*/ 0 60000 65536"/>
                <a:gd name="T11" fmla="*/ 0 60000 65536"/>
                <a:gd name="T12" fmla="*/ 0 60000 65536"/>
                <a:gd name="T13" fmla="*/ 0 60000 65536"/>
                <a:gd name="T14" fmla="*/ 0 60000 65536"/>
                <a:gd name="T15" fmla="*/ 0 w 30"/>
                <a:gd name="T16" fmla="*/ 0 h 49"/>
                <a:gd name="T17" fmla="*/ 30 w 30"/>
                <a:gd name="T18" fmla="*/ 49 h 49"/>
              </a:gdLst>
              <a:ahLst/>
              <a:cxnLst>
                <a:cxn ang="T10">
                  <a:pos x="T0" y="T1"/>
                </a:cxn>
                <a:cxn ang="T11">
                  <a:pos x="T2" y="T3"/>
                </a:cxn>
                <a:cxn ang="T12">
                  <a:pos x="T4" y="T5"/>
                </a:cxn>
                <a:cxn ang="T13">
                  <a:pos x="T6" y="T7"/>
                </a:cxn>
                <a:cxn ang="T14">
                  <a:pos x="T8" y="T9"/>
                </a:cxn>
              </a:cxnLst>
              <a:rect l="T15" t="T16" r="T17" b="T18"/>
              <a:pathLst>
                <a:path w="30" h="49">
                  <a:moveTo>
                    <a:pt x="30" y="24"/>
                  </a:moveTo>
                  <a:lnTo>
                    <a:pt x="30" y="49"/>
                  </a:lnTo>
                  <a:lnTo>
                    <a:pt x="0" y="27"/>
                  </a:lnTo>
                  <a:lnTo>
                    <a:pt x="0" y="0"/>
                  </a:lnTo>
                  <a:lnTo>
                    <a:pt x="30" y="24"/>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111" name="Freeform 172">
              <a:extLst>
                <a:ext uri="{FF2B5EF4-FFF2-40B4-BE49-F238E27FC236}">
                  <a16:creationId xmlns:a16="http://schemas.microsoft.com/office/drawing/2014/main" id="{1ED93401-9AE8-0B4E-87EC-5345A35B58AB}"/>
                </a:ext>
              </a:extLst>
            </p:cNvPr>
            <p:cNvSpPr>
              <a:spLocks/>
            </p:cNvSpPr>
            <p:nvPr/>
          </p:nvSpPr>
          <p:spPr bwMode="auto">
            <a:xfrm>
              <a:off x="4195763" y="5206251"/>
              <a:ext cx="52387" cy="85725"/>
            </a:xfrm>
            <a:custGeom>
              <a:avLst/>
              <a:gdLst>
                <a:gd name="T0" fmla="*/ 2147483647 w 33"/>
                <a:gd name="T1" fmla="*/ 2147483647 h 54"/>
                <a:gd name="T2" fmla="*/ 2147483647 w 33"/>
                <a:gd name="T3" fmla="*/ 2147483647 h 54"/>
                <a:gd name="T4" fmla="*/ 0 w 33"/>
                <a:gd name="T5" fmla="*/ 2147483647 h 54"/>
                <a:gd name="T6" fmla="*/ 0 w 33"/>
                <a:gd name="T7" fmla="*/ 0 h 54"/>
                <a:gd name="T8" fmla="*/ 2147483647 w 33"/>
                <a:gd name="T9" fmla="*/ 2147483647 h 54"/>
                <a:gd name="T10" fmla="*/ 0 60000 65536"/>
                <a:gd name="T11" fmla="*/ 0 60000 65536"/>
                <a:gd name="T12" fmla="*/ 0 60000 65536"/>
                <a:gd name="T13" fmla="*/ 0 60000 65536"/>
                <a:gd name="T14" fmla="*/ 0 60000 65536"/>
                <a:gd name="T15" fmla="*/ 0 w 33"/>
                <a:gd name="T16" fmla="*/ 0 h 54"/>
                <a:gd name="T17" fmla="*/ 33 w 33"/>
                <a:gd name="T18" fmla="*/ 54 h 54"/>
              </a:gdLst>
              <a:ahLst/>
              <a:cxnLst>
                <a:cxn ang="T10">
                  <a:pos x="T0" y="T1"/>
                </a:cxn>
                <a:cxn ang="T11">
                  <a:pos x="T2" y="T3"/>
                </a:cxn>
                <a:cxn ang="T12">
                  <a:pos x="T4" y="T5"/>
                </a:cxn>
                <a:cxn ang="T13">
                  <a:pos x="T6" y="T7"/>
                </a:cxn>
                <a:cxn ang="T14">
                  <a:pos x="T8" y="T9"/>
                </a:cxn>
              </a:cxnLst>
              <a:rect l="T15" t="T16" r="T17" b="T18"/>
              <a:pathLst>
                <a:path w="33" h="54">
                  <a:moveTo>
                    <a:pt x="33" y="24"/>
                  </a:moveTo>
                  <a:lnTo>
                    <a:pt x="33" y="54"/>
                  </a:lnTo>
                  <a:lnTo>
                    <a:pt x="0" y="30"/>
                  </a:lnTo>
                  <a:lnTo>
                    <a:pt x="0" y="0"/>
                  </a:lnTo>
                  <a:lnTo>
                    <a:pt x="33" y="24"/>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112" name="Freeform 173">
              <a:extLst>
                <a:ext uri="{FF2B5EF4-FFF2-40B4-BE49-F238E27FC236}">
                  <a16:creationId xmlns:a16="http://schemas.microsoft.com/office/drawing/2014/main" id="{17247DD1-E97C-5949-BDBC-F1A0D6BA2311}"/>
                </a:ext>
              </a:extLst>
            </p:cNvPr>
            <p:cNvSpPr>
              <a:spLocks/>
            </p:cNvSpPr>
            <p:nvPr/>
          </p:nvSpPr>
          <p:spPr bwMode="auto">
            <a:xfrm>
              <a:off x="4138613" y="5164976"/>
              <a:ext cx="53975" cy="84138"/>
            </a:xfrm>
            <a:custGeom>
              <a:avLst/>
              <a:gdLst>
                <a:gd name="T0" fmla="*/ 2147483647 w 34"/>
                <a:gd name="T1" fmla="*/ 2147483647 h 53"/>
                <a:gd name="T2" fmla="*/ 2147483647 w 34"/>
                <a:gd name="T3" fmla="*/ 2147483647 h 53"/>
                <a:gd name="T4" fmla="*/ 0 w 34"/>
                <a:gd name="T5" fmla="*/ 2147483647 h 53"/>
                <a:gd name="T6" fmla="*/ 0 w 34"/>
                <a:gd name="T7" fmla="*/ 0 h 53"/>
                <a:gd name="T8" fmla="*/ 2147483647 w 34"/>
                <a:gd name="T9" fmla="*/ 2147483647 h 53"/>
                <a:gd name="T10" fmla="*/ 0 60000 65536"/>
                <a:gd name="T11" fmla="*/ 0 60000 65536"/>
                <a:gd name="T12" fmla="*/ 0 60000 65536"/>
                <a:gd name="T13" fmla="*/ 0 60000 65536"/>
                <a:gd name="T14" fmla="*/ 0 60000 65536"/>
                <a:gd name="T15" fmla="*/ 0 w 34"/>
                <a:gd name="T16" fmla="*/ 0 h 53"/>
                <a:gd name="T17" fmla="*/ 34 w 34"/>
                <a:gd name="T18" fmla="*/ 53 h 53"/>
              </a:gdLst>
              <a:ahLst/>
              <a:cxnLst>
                <a:cxn ang="T10">
                  <a:pos x="T0" y="T1"/>
                </a:cxn>
                <a:cxn ang="T11">
                  <a:pos x="T2" y="T3"/>
                </a:cxn>
                <a:cxn ang="T12">
                  <a:pos x="T4" y="T5"/>
                </a:cxn>
                <a:cxn ang="T13">
                  <a:pos x="T6" y="T7"/>
                </a:cxn>
                <a:cxn ang="T14">
                  <a:pos x="T8" y="T9"/>
                </a:cxn>
              </a:cxnLst>
              <a:rect l="T15" t="T16" r="T17" b="T18"/>
              <a:pathLst>
                <a:path w="34" h="53">
                  <a:moveTo>
                    <a:pt x="34" y="25"/>
                  </a:moveTo>
                  <a:lnTo>
                    <a:pt x="34" y="53"/>
                  </a:lnTo>
                  <a:lnTo>
                    <a:pt x="0" y="28"/>
                  </a:lnTo>
                  <a:lnTo>
                    <a:pt x="0" y="0"/>
                  </a:lnTo>
                  <a:lnTo>
                    <a:pt x="34" y="25"/>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113" name="Freeform 174">
              <a:extLst>
                <a:ext uri="{FF2B5EF4-FFF2-40B4-BE49-F238E27FC236}">
                  <a16:creationId xmlns:a16="http://schemas.microsoft.com/office/drawing/2014/main" id="{6F3752E6-68CD-9E4A-B561-C4855B103AF6}"/>
                </a:ext>
              </a:extLst>
            </p:cNvPr>
            <p:cNvSpPr>
              <a:spLocks/>
            </p:cNvSpPr>
            <p:nvPr/>
          </p:nvSpPr>
          <p:spPr bwMode="auto">
            <a:xfrm>
              <a:off x="4087813" y="5230064"/>
              <a:ext cx="46037" cy="79375"/>
            </a:xfrm>
            <a:custGeom>
              <a:avLst/>
              <a:gdLst>
                <a:gd name="T0" fmla="*/ 2147483647 w 29"/>
                <a:gd name="T1" fmla="*/ 2147483647 h 50"/>
                <a:gd name="T2" fmla="*/ 2147483647 w 29"/>
                <a:gd name="T3" fmla="*/ 2147483647 h 50"/>
                <a:gd name="T4" fmla="*/ 0 w 29"/>
                <a:gd name="T5" fmla="*/ 2147483647 h 50"/>
                <a:gd name="T6" fmla="*/ 0 w 29"/>
                <a:gd name="T7" fmla="*/ 0 h 50"/>
                <a:gd name="T8" fmla="*/ 2147483647 w 29"/>
                <a:gd name="T9" fmla="*/ 2147483647 h 50"/>
                <a:gd name="T10" fmla="*/ 0 60000 65536"/>
                <a:gd name="T11" fmla="*/ 0 60000 65536"/>
                <a:gd name="T12" fmla="*/ 0 60000 65536"/>
                <a:gd name="T13" fmla="*/ 0 60000 65536"/>
                <a:gd name="T14" fmla="*/ 0 60000 65536"/>
                <a:gd name="T15" fmla="*/ 0 w 29"/>
                <a:gd name="T16" fmla="*/ 0 h 50"/>
                <a:gd name="T17" fmla="*/ 29 w 29"/>
                <a:gd name="T18" fmla="*/ 50 h 50"/>
              </a:gdLst>
              <a:ahLst/>
              <a:cxnLst>
                <a:cxn ang="T10">
                  <a:pos x="T0" y="T1"/>
                </a:cxn>
                <a:cxn ang="T11">
                  <a:pos x="T2" y="T3"/>
                </a:cxn>
                <a:cxn ang="T12">
                  <a:pos x="T4" y="T5"/>
                </a:cxn>
                <a:cxn ang="T13">
                  <a:pos x="T6" y="T7"/>
                </a:cxn>
                <a:cxn ang="T14">
                  <a:pos x="T8" y="T9"/>
                </a:cxn>
              </a:cxnLst>
              <a:rect l="T15" t="T16" r="T17" b="T18"/>
              <a:pathLst>
                <a:path w="29" h="50">
                  <a:moveTo>
                    <a:pt x="29" y="23"/>
                  </a:moveTo>
                  <a:lnTo>
                    <a:pt x="29" y="50"/>
                  </a:lnTo>
                  <a:lnTo>
                    <a:pt x="0" y="26"/>
                  </a:lnTo>
                  <a:lnTo>
                    <a:pt x="0" y="0"/>
                  </a:lnTo>
                  <a:lnTo>
                    <a:pt x="29" y="23"/>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114" name="Freeform 175">
              <a:extLst>
                <a:ext uri="{FF2B5EF4-FFF2-40B4-BE49-F238E27FC236}">
                  <a16:creationId xmlns:a16="http://schemas.microsoft.com/office/drawing/2014/main" id="{B0B98B9C-D270-934F-A6F8-A80956A83E71}"/>
                </a:ext>
              </a:extLst>
            </p:cNvPr>
            <p:cNvSpPr>
              <a:spLocks/>
            </p:cNvSpPr>
            <p:nvPr/>
          </p:nvSpPr>
          <p:spPr bwMode="auto">
            <a:xfrm>
              <a:off x="4248150" y="5357064"/>
              <a:ext cx="63500" cy="100012"/>
            </a:xfrm>
            <a:custGeom>
              <a:avLst/>
              <a:gdLst>
                <a:gd name="T0" fmla="*/ 2147483647 w 40"/>
                <a:gd name="T1" fmla="*/ 2147483647 h 63"/>
                <a:gd name="T2" fmla="*/ 2147483647 w 40"/>
                <a:gd name="T3" fmla="*/ 2147483647 h 63"/>
                <a:gd name="T4" fmla="*/ 0 w 40"/>
                <a:gd name="T5" fmla="*/ 2147483647 h 63"/>
                <a:gd name="T6" fmla="*/ 0 w 40"/>
                <a:gd name="T7" fmla="*/ 0 h 63"/>
                <a:gd name="T8" fmla="*/ 2147483647 w 40"/>
                <a:gd name="T9" fmla="*/ 2147483647 h 63"/>
                <a:gd name="T10" fmla="*/ 0 60000 65536"/>
                <a:gd name="T11" fmla="*/ 0 60000 65536"/>
                <a:gd name="T12" fmla="*/ 0 60000 65536"/>
                <a:gd name="T13" fmla="*/ 0 60000 65536"/>
                <a:gd name="T14" fmla="*/ 0 60000 65536"/>
                <a:gd name="T15" fmla="*/ 0 w 40"/>
                <a:gd name="T16" fmla="*/ 0 h 63"/>
                <a:gd name="T17" fmla="*/ 40 w 40"/>
                <a:gd name="T18" fmla="*/ 63 h 63"/>
              </a:gdLst>
              <a:ahLst/>
              <a:cxnLst>
                <a:cxn ang="T10">
                  <a:pos x="T0" y="T1"/>
                </a:cxn>
                <a:cxn ang="T11">
                  <a:pos x="T2" y="T3"/>
                </a:cxn>
                <a:cxn ang="T12">
                  <a:pos x="T4" y="T5"/>
                </a:cxn>
                <a:cxn ang="T13">
                  <a:pos x="T6" y="T7"/>
                </a:cxn>
                <a:cxn ang="T14">
                  <a:pos x="T8" y="T9"/>
                </a:cxn>
              </a:cxnLst>
              <a:rect l="T15" t="T16" r="T17" b="T18"/>
              <a:pathLst>
                <a:path w="40" h="63">
                  <a:moveTo>
                    <a:pt x="40" y="33"/>
                  </a:moveTo>
                  <a:lnTo>
                    <a:pt x="40" y="63"/>
                  </a:lnTo>
                  <a:lnTo>
                    <a:pt x="0" y="32"/>
                  </a:lnTo>
                  <a:lnTo>
                    <a:pt x="0" y="0"/>
                  </a:lnTo>
                  <a:lnTo>
                    <a:pt x="40" y="33"/>
                  </a:lnTo>
                  <a:close/>
                </a:path>
              </a:pathLst>
            </a:custGeom>
            <a:solidFill>
              <a:srgbClr val="4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115" name="Freeform 176">
              <a:extLst>
                <a:ext uri="{FF2B5EF4-FFF2-40B4-BE49-F238E27FC236}">
                  <a16:creationId xmlns:a16="http://schemas.microsoft.com/office/drawing/2014/main" id="{BD233484-71BB-C94C-8051-B7E4CCC83022}"/>
                </a:ext>
              </a:extLst>
            </p:cNvPr>
            <p:cNvSpPr>
              <a:spLocks/>
            </p:cNvSpPr>
            <p:nvPr/>
          </p:nvSpPr>
          <p:spPr bwMode="auto">
            <a:xfrm>
              <a:off x="4194175" y="5314201"/>
              <a:ext cx="50800" cy="92075"/>
            </a:xfrm>
            <a:custGeom>
              <a:avLst/>
              <a:gdLst>
                <a:gd name="T0" fmla="*/ 2147483647 w 32"/>
                <a:gd name="T1" fmla="*/ 2147483647 h 58"/>
                <a:gd name="T2" fmla="*/ 2147483647 w 32"/>
                <a:gd name="T3" fmla="*/ 2147483647 h 58"/>
                <a:gd name="T4" fmla="*/ 0 w 32"/>
                <a:gd name="T5" fmla="*/ 2147483647 h 58"/>
                <a:gd name="T6" fmla="*/ 0 w 32"/>
                <a:gd name="T7" fmla="*/ 0 h 58"/>
                <a:gd name="T8" fmla="*/ 2147483647 w 32"/>
                <a:gd name="T9" fmla="*/ 2147483647 h 58"/>
                <a:gd name="T10" fmla="*/ 0 60000 65536"/>
                <a:gd name="T11" fmla="*/ 0 60000 65536"/>
                <a:gd name="T12" fmla="*/ 0 60000 65536"/>
                <a:gd name="T13" fmla="*/ 0 60000 65536"/>
                <a:gd name="T14" fmla="*/ 0 60000 65536"/>
                <a:gd name="T15" fmla="*/ 0 w 32"/>
                <a:gd name="T16" fmla="*/ 0 h 58"/>
                <a:gd name="T17" fmla="*/ 32 w 32"/>
                <a:gd name="T18" fmla="*/ 58 h 58"/>
              </a:gdLst>
              <a:ahLst/>
              <a:cxnLst>
                <a:cxn ang="T10">
                  <a:pos x="T0" y="T1"/>
                </a:cxn>
                <a:cxn ang="T11">
                  <a:pos x="T2" y="T3"/>
                </a:cxn>
                <a:cxn ang="T12">
                  <a:pos x="T4" y="T5"/>
                </a:cxn>
                <a:cxn ang="T13">
                  <a:pos x="T6" y="T7"/>
                </a:cxn>
                <a:cxn ang="T14">
                  <a:pos x="T8" y="T9"/>
                </a:cxn>
              </a:cxnLst>
              <a:rect l="T15" t="T16" r="T17" b="T18"/>
              <a:pathLst>
                <a:path w="32" h="58">
                  <a:moveTo>
                    <a:pt x="32" y="26"/>
                  </a:moveTo>
                  <a:lnTo>
                    <a:pt x="32" y="58"/>
                  </a:lnTo>
                  <a:lnTo>
                    <a:pt x="0" y="29"/>
                  </a:lnTo>
                  <a:lnTo>
                    <a:pt x="0" y="0"/>
                  </a:lnTo>
                  <a:lnTo>
                    <a:pt x="32" y="26"/>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116" name="Freeform 177">
              <a:extLst>
                <a:ext uri="{FF2B5EF4-FFF2-40B4-BE49-F238E27FC236}">
                  <a16:creationId xmlns:a16="http://schemas.microsoft.com/office/drawing/2014/main" id="{819AA426-A731-0442-8A1D-995D0E75BB84}"/>
                </a:ext>
              </a:extLst>
            </p:cNvPr>
            <p:cNvSpPr>
              <a:spLocks/>
            </p:cNvSpPr>
            <p:nvPr/>
          </p:nvSpPr>
          <p:spPr bwMode="auto">
            <a:xfrm>
              <a:off x="4137025" y="5268164"/>
              <a:ext cx="53975" cy="88900"/>
            </a:xfrm>
            <a:custGeom>
              <a:avLst/>
              <a:gdLst>
                <a:gd name="T0" fmla="*/ 2147483647 w 34"/>
                <a:gd name="T1" fmla="*/ 2147483647 h 56"/>
                <a:gd name="T2" fmla="*/ 2147483647 w 34"/>
                <a:gd name="T3" fmla="*/ 2147483647 h 56"/>
                <a:gd name="T4" fmla="*/ 0 w 34"/>
                <a:gd name="T5" fmla="*/ 2147483647 h 56"/>
                <a:gd name="T6" fmla="*/ 0 w 34"/>
                <a:gd name="T7" fmla="*/ 0 h 56"/>
                <a:gd name="T8" fmla="*/ 2147483647 w 34"/>
                <a:gd name="T9" fmla="*/ 2147483647 h 56"/>
                <a:gd name="T10" fmla="*/ 0 60000 65536"/>
                <a:gd name="T11" fmla="*/ 0 60000 65536"/>
                <a:gd name="T12" fmla="*/ 0 60000 65536"/>
                <a:gd name="T13" fmla="*/ 0 60000 65536"/>
                <a:gd name="T14" fmla="*/ 0 60000 65536"/>
                <a:gd name="T15" fmla="*/ 0 w 34"/>
                <a:gd name="T16" fmla="*/ 0 h 56"/>
                <a:gd name="T17" fmla="*/ 34 w 34"/>
                <a:gd name="T18" fmla="*/ 56 h 56"/>
              </a:gdLst>
              <a:ahLst/>
              <a:cxnLst>
                <a:cxn ang="T10">
                  <a:pos x="T0" y="T1"/>
                </a:cxn>
                <a:cxn ang="T11">
                  <a:pos x="T2" y="T3"/>
                </a:cxn>
                <a:cxn ang="T12">
                  <a:pos x="T4" y="T5"/>
                </a:cxn>
                <a:cxn ang="T13">
                  <a:pos x="T6" y="T7"/>
                </a:cxn>
                <a:cxn ang="T14">
                  <a:pos x="T8" y="T9"/>
                </a:cxn>
              </a:cxnLst>
              <a:rect l="T15" t="T16" r="T17" b="T18"/>
              <a:pathLst>
                <a:path w="34" h="56">
                  <a:moveTo>
                    <a:pt x="34" y="28"/>
                  </a:moveTo>
                  <a:lnTo>
                    <a:pt x="34" y="56"/>
                  </a:lnTo>
                  <a:lnTo>
                    <a:pt x="0" y="29"/>
                  </a:lnTo>
                  <a:lnTo>
                    <a:pt x="0" y="0"/>
                  </a:lnTo>
                  <a:lnTo>
                    <a:pt x="34" y="28"/>
                  </a:lnTo>
                  <a:close/>
                </a:path>
              </a:pathLst>
            </a:custGeom>
            <a:solidFill>
              <a:srgbClr val="6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117" name="Freeform 178">
              <a:extLst>
                <a:ext uri="{FF2B5EF4-FFF2-40B4-BE49-F238E27FC236}">
                  <a16:creationId xmlns:a16="http://schemas.microsoft.com/office/drawing/2014/main" id="{0E3D9A63-1EFB-1049-9738-D8EF2B77E218}"/>
                </a:ext>
              </a:extLst>
            </p:cNvPr>
            <p:cNvSpPr>
              <a:spLocks/>
            </p:cNvSpPr>
            <p:nvPr/>
          </p:nvSpPr>
          <p:spPr bwMode="auto">
            <a:xfrm>
              <a:off x="4087813" y="5331664"/>
              <a:ext cx="46037" cy="80962"/>
            </a:xfrm>
            <a:custGeom>
              <a:avLst/>
              <a:gdLst>
                <a:gd name="T0" fmla="*/ 2147483647 w 29"/>
                <a:gd name="T1" fmla="*/ 2147483647 h 51"/>
                <a:gd name="T2" fmla="*/ 2147483647 w 29"/>
                <a:gd name="T3" fmla="*/ 2147483647 h 51"/>
                <a:gd name="T4" fmla="*/ 0 w 29"/>
                <a:gd name="T5" fmla="*/ 2147483647 h 51"/>
                <a:gd name="T6" fmla="*/ 0 w 29"/>
                <a:gd name="T7" fmla="*/ 0 h 51"/>
                <a:gd name="T8" fmla="*/ 2147483647 w 29"/>
                <a:gd name="T9" fmla="*/ 2147483647 h 51"/>
                <a:gd name="T10" fmla="*/ 0 60000 65536"/>
                <a:gd name="T11" fmla="*/ 0 60000 65536"/>
                <a:gd name="T12" fmla="*/ 0 60000 65536"/>
                <a:gd name="T13" fmla="*/ 0 60000 65536"/>
                <a:gd name="T14" fmla="*/ 0 60000 65536"/>
                <a:gd name="T15" fmla="*/ 0 w 29"/>
                <a:gd name="T16" fmla="*/ 0 h 51"/>
                <a:gd name="T17" fmla="*/ 29 w 29"/>
                <a:gd name="T18" fmla="*/ 51 h 51"/>
              </a:gdLst>
              <a:ahLst/>
              <a:cxnLst>
                <a:cxn ang="T10">
                  <a:pos x="T0" y="T1"/>
                </a:cxn>
                <a:cxn ang="T11">
                  <a:pos x="T2" y="T3"/>
                </a:cxn>
                <a:cxn ang="T12">
                  <a:pos x="T4" y="T5"/>
                </a:cxn>
                <a:cxn ang="T13">
                  <a:pos x="T6" y="T7"/>
                </a:cxn>
                <a:cxn ang="T14">
                  <a:pos x="T8" y="T9"/>
                </a:cxn>
              </a:cxnLst>
              <a:rect l="T15" t="T16" r="T17" b="T18"/>
              <a:pathLst>
                <a:path w="29" h="51">
                  <a:moveTo>
                    <a:pt x="29" y="24"/>
                  </a:moveTo>
                  <a:lnTo>
                    <a:pt x="29" y="51"/>
                  </a:lnTo>
                  <a:lnTo>
                    <a:pt x="0" y="25"/>
                  </a:lnTo>
                  <a:lnTo>
                    <a:pt x="0" y="0"/>
                  </a:lnTo>
                  <a:lnTo>
                    <a:pt x="29" y="24"/>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118" name="Freeform 179">
              <a:extLst>
                <a:ext uri="{FF2B5EF4-FFF2-40B4-BE49-F238E27FC236}">
                  <a16:creationId xmlns:a16="http://schemas.microsoft.com/office/drawing/2014/main" id="{3D6B53FB-B6B4-934B-BF44-B7A057545EF6}"/>
                </a:ext>
              </a:extLst>
            </p:cNvPr>
            <p:cNvSpPr>
              <a:spLocks/>
            </p:cNvSpPr>
            <p:nvPr/>
          </p:nvSpPr>
          <p:spPr bwMode="auto">
            <a:xfrm>
              <a:off x="4248150" y="5472951"/>
              <a:ext cx="63500" cy="101600"/>
            </a:xfrm>
            <a:custGeom>
              <a:avLst/>
              <a:gdLst>
                <a:gd name="T0" fmla="*/ 2147483647 w 40"/>
                <a:gd name="T1" fmla="*/ 2147483647 h 64"/>
                <a:gd name="T2" fmla="*/ 2147483647 w 40"/>
                <a:gd name="T3" fmla="*/ 2147483647 h 64"/>
                <a:gd name="T4" fmla="*/ 0 w 40"/>
                <a:gd name="T5" fmla="*/ 2147483647 h 64"/>
                <a:gd name="T6" fmla="*/ 0 w 40"/>
                <a:gd name="T7" fmla="*/ 0 h 64"/>
                <a:gd name="T8" fmla="*/ 2147483647 w 40"/>
                <a:gd name="T9" fmla="*/ 2147483647 h 64"/>
                <a:gd name="T10" fmla="*/ 0 60000 65536"/>
                <a:gd name="T11" fmla="*/ 0 60000 65536"/>
                <a:gd name="T12" fmla="*/ 0 60000 65536"/>
                <a:gd name="T13" fmla="*/ 0 60000 65536"/>
                <a:gd name="T14" fmla="*/ 0 60000 65536"/>
                <a:gd name="T15" fmla="*/ 0 w 40"/>
                <a:gd name="T16" fmla="*/ 0 h 64"/>
                <a:gd name="T17" fmla="*/ 40 w 40"/>
                <a:gd name="T18" fmla="*/ 64 h 64"/>
              </a:gdLst>
              <a:ahLst/>
              <a:cxnLst>
                <a:cxn ang="T10">
                  <a:pos x="T0" y="T1"/>
                </a:cxn>
                <a:cxn ang="T11">
                  <a:pos x="T2" y="T3"/>
                </a:cxn>
                <a:cxn ang="T12">
                  <a:pos x="T4" y="T5"/>
                </a:cxn>
                <a:cxn ang="T13">
                  <a:pos x="T6" y="T7"/>
                </a:cxn>
                <a:cxn ang="T14">
                  <a:pos x="T8" y="T9"/>
                </a:cxn>
              </a:cxnLst>
              <a:rect l="T15" t="T16" r="T17" b="T18"/>
              <a:pathLst>
                <a:path w="40" h="64">
                  <a:moveTo>
                    <a:pt x="40" y="35"/>
                  </a:moveTo>
                  <a:lnTo>
                    <a:pt x="40" y="64"/>
                  </a:lnTo>
                  <a:lnTo>
                    <a:pt x="0" y="30"/>
                  </a:lnTo>
                  <a:lnTo>
                    <a:pt x="0" y="0"/>
                  </a:lnTo>
                  <a:lnTo>
                    <a:pt x="40" y="35"/>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119" name="Freeform 180">
              <a:extLst>
                <a:ext uri="{FF2B5EF4-FFF2-40B4-BE49-F238E27FC236}">
                  <a16:creationId xmlns:a16="http://schemas.microsoft.com/office/drawing/2014/main" id="{308516F8-396C-A64E-A007-6C43D8735A00}"/>
                </a:ext>
              </a:extLst>
            </p:cNvPr>
            <p:cNvSpPr>
              <a:spLocks/>
            </p:cNvSpPr>
            <p:nvPr/>
          </p:nvSpPr>
          <p:spPr bwMode="auto">
            <a:xfrm>
              <a:off x="4194175" y="5423739"/>
              <a:ext cx="50800" cy="95250"/>
            </a:xfrm>
            <a:custGeom>
              <a:avLst/>
              <a:gdLst>
                <a:gd name="T0" fmla="*/ 2147483647 w 32"/>
                <a:gd name="T1" fmla="*/ 2147483647 h 60"/>
                <a:gd name="T2" fmla="*/ 2147483647 w 32"/>
                <a:gd name="T3" fmla="*/ 2147483647 h 60"/>
                <a:gd name="T4" fmla="*/ 0 w 32"/>
                <a:gd name="T5" fmla="*/ 2147483647 h 60"/>
                <a:gd name="T6" fmla="*/ 0 w 32"/>
                <a:gd name="T7" fmla="*/ 0 h 60"/>
                <a:gd name="T8" fmla="*/ 2147483647 w 32"/>
                <a:gd name="T9" fmla="*/ 2147483647 h 60"/>
                <a:gd name="T10" fmla="*/ 0 60000 65536"/>
                <a:gd name="T11" fmla="*/ 0 60000 65536"/>
                <a:gd name="T12" fmla="*/ 0 60000 65536"/>
                <a:gd name="T13" fmla="*/ 0 60000 65536"/>
                <a:gd name="T14" fmla="*/ 0 60000 65536"/>
                <a:gd name="T15" fmla="*/ 0 w 32"/>
                <a:gd name="T16" fmla="*/ 0 h 60"/>
                <a:gd name="T17" fmla="*/ 32 w 32"/>
                <a:gd name="T18" fmla="*/ 60 h 60"/>
              </a:gdLst>
              <a:ahLst/>
              <a:cxnLst>
                <a:cxn ang="T10">
                  <a:pos x="T0" y="T1"/>
                </a:cxn>
                <a:cxn ang="T11">
                  <a:pos x="T2" y="T3"/>
                </a:cxn>
                <a:cxn ang="T12">
                  <a:pos x="T4" y="T5"/>
                </a:cxn>
                <a:cxn ang="T13">
                  <a:pos x="T6" y="T7"/>
                </a:cxn>
                <a:cxn ang="T14">
                  <a:pos x="T8" y="T9"/>
                </a:cxn>
              </a:cxnLst>
              <a:rect l="T15" t="T16" r="T17" b="T18"/>
              <a:pathLst>
                <a:path w="32" h="60">
                  <a:moveTo>
                    <a:pt x="32" y="29"/>
                  </a:moveTo>
                  <a:lnTo>
                    <a:pt x="32" y="60"/>
                  </a:lnTo>
                  <a:lnTo>
                    <a:pt x="0" y="29"/>
                  </a:lnTo>
                  <a:lnTo>
                    <a:pt x="0" y="0"/>
                  </a:lnTo>
                  <a:lnTo>
                    <a:pt x="32" y="29"/>
                  </a:lnTo>
                  <a:close/>
                </a:path>
              </a:pathLst>
            </a:custGeom>
            <a:solidFill>
              <a:srgbClr val="6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120" name="Freeform 181">
              <a:extLst>
                <a:ext uri="{FF2B5EF4-FFF2-40B4-BE49-F238E27FC236}">
                  <a16:creationId xmlns:a16="http://schemas.microsoft.com/office/drawing/2014/main" id="{4ECA606F-F6DC-7D49-8769-817E24E01B14}"/>
                </a:ext>
              </a:extLst>
            </p:cNvPr>
            <p:cNvSpPr>
              <a:spLocks/>
            </p:cNvSpPr>
            <p:nvPr/>
          </p:nvSpPr>
          <p:spPr bwMode="auto">
            <a:xfrm>
              <a:off x="4137025" y="5371351"/>
              <a:ext cx="53975" cy="95250"/>
            </a:xfrm>
            <a:custGeom>
              <a:avLst/>
              <a:gdLst>
                <a:gd name="T0" fmla="*/ 2147483647 w 34"/>
                <a:gd name="T1" fmla="*/ 2147483647 h 60"/>
                <a:gd name="T2" fmla="*/ 2147483647 w 34"/>
                <a:gd name="T3" fmla="*/ 2147483647 h 60"/>
                <a:gd name="T4" fmla="*/ 0 w 34"/>
                <a:gd name="T5" fmla="*/ 2147483647 h 60"/>
                <a:gd name="T6" fmla="*/ 0 w 34"/>
                <a:gd name="T7" fmla="*/ 0 h 60"/>
                <a:gd name="T8" fmla="*/ 2147483647 w 34"/>
                <a:gd name="T9" fmla="*/ 2147483647 h 60"/>
                <a:gd name="T10" fmla="*/ 0 60000 65536"/>
                <a:gd name="T11" fmla="*/ 0 60000 65536"/>
                <a:gd name="T12" fmla="*/ 0 60000 65536"/>
                <a:gd name="T13" fmla="*/ 0 60000 65536"/>
                <a:gd name="T14" fmla="*/ 0 60000 65536"/>
                <a:gd name="T15" fmla="*/ 0 w 34"/>
                <a:gd name="T16" fmla="*/ 0 h 60"/>
                <a:gd name="T17" fmla="*/ 34 w 34"/>
                <a:gd name="T18" fmla="*/ 60 h 60"/>
              </a:gdLst>
              <a:ahLst/>
              <a:cxnLst>
                <a:cxn ang="T10">
                  <a:pos x="T0" y="T1"/>
                </a:cxn>
                <a:cxn ang="T11">
                  <a:pos x="T2" y="T3"/>
                </a:cxn>
                <a:cxn ang="T12">
                  <a:pos x="T4" y="T5"/>
                </a:cxn>
                <a:cxn ang="T13">
                  <a:pos x="T6" y="T7"/>
                </a:cxn>
                <a:cxn ang="T14">
                  <a:pos x="T8" y="T9"/>
                </a:cxn>
              </a:cxnLst>
              <a:rect l="T15" t="T16" r="T17" b="T18"/>
              <a:pathLst>
                <a:path w="34" h="60">
                  <a:moveTo>
                    <a:pt x="34" y="32"/>
                  </a:moveTo>
                  <a:lnTo>
                    <a:pt x="34" y="60"/>
                  </a:lnTo>
                  <a:lnTo>
                    <a:pt x="0" y="30"/>
                  </a:lnTo>
                  <a:lnTo>
                    <a:pt x="0" y="0"/>
                  </a:lnTo>
                  <a:lnTo>
                    <a:pt x="34" y="32"/>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121" name="Freeform 182">
              <a:extLst>
                <a:ext uri="{FF2B5EF4-FFF2-40B4-BE49-F238E27FC236}">
                  <a16:creationId xmlns:a16="http://schemas.microsoft.com/office/drawing/2014/main" id="{5ED46C31-EDB8-7C48-B6E6-FDC7CA562449}"/>
                </a:ext>
              </a:extLst>
            </p:cNvPr>
            <p:cNvSpPr>
              <a:spLocks/>
            </p:cNvSpPr>
            <p:nvPr/>
          </p:nvSpPr>
          <p:spPr bwMode="auto">
            <a:xfrm>
              <a:off x="4087813" y="5431676"/>
              <a:ext cx="46037" cy="88900"/>
            </a:xfrm>
            <a:custGeom>
              <a:avLst/>
              <a:gdLst>
                <a:gd name="T0" fmla="*/ 2147483647 w 29"/>
                <a:gd name="T1" fmla="*/ 2147483647 h 56"/>
                <a:gd name="T2" fmla="*/ 2147483647 w 29"/>
                <a:gd name="T3" fmla="*/ 2147483647 h 56"/>
                <a:gd name="T4" fmla="*/ 0 w 29"/>
                <a:gd name="T5" fmla="*/ 2147483647 h 56"/>
                <a:gd name="T6" fmla="*/ 0 w 29"/>
                <a:gd name="T7" fmla="*/ 0 h 56"/>
                <a:gd name="T8" fmla="*/ 2147483647 w 29"/>
                <a:gd name="T9" fmla="*/ 2147483647 h 56"/>
                <a:gd name="T10" fmla="*/ 0 60000 65536"/>
                <a:gd name="T11" fmla="*/ 0 60000 65536"/>
                <a:gd name="T12" fmla="*/ 0 60000 65536"/>
                <a:gd name="T13" fmla="*/ 0 60000 65536"/>
                <a:gd name="T14" fmla="*/ 0 60000 65536"/>
                <a:gd name="T15" fmla="*/ 0 w 29"/>
                <a:gd name="T16" fmla="*/ 0 h 56"/>
                <a:gd name="T17" fmla="*/ 29 w 29"/>
                <a:gd name="T18" fmla="*/ 56 h 56"/>
              </a:gdLst>
              <a:ahLst/>
              <a:cxnLst>
                <a:cxn ang="T10">
                  <a:pos x="T0" y="T1"/>
                </a:cxn>
                <a:cxn ang="T11">
                  <a:pos x="T2" y="T3"/>
                </a:cxn>
                <a:cxn ang="T12">
                  <a:pos x="T4" y="T5"/>
                </a:cxn>
                <a:cxn ang="T13">
                  <a:pos x="T6" y="T7"/>
                </a:cxn>
                <a:cxn ang="T14">
                  <a:pos x="T8" y="T9"/>
                </a:cxn>
              </a:cxnLst>
              <a:rect l="T15" t="T16" r="T17" b="T18"/>
              <a:pathLst>
                <a:path w="29" h="56">
                  <a:moveTo>
                    <a:pt x="29" y="29"/>
                  </a:moveTo>
                  <a:lnTo>
                    <a:pt x="29" y="56"/>
                  </a:lnTo>
                  <a:lnTo>
                    <a:pt x="0" y="28"/>
                  </a:lnTo>
                  <a:lnTo>
                    <a:pt x="0" y="0"/>
                  </a:lnTo>
                  <a:lnTo>
                    <a:pt x="29" y="29"/>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122" name="Freeform 183">
              <a:extLst>
                <a:ext uri="{FF2B5EF4-FFF2-40B4-BE49-F238E27FC236}">
                  <a16:creationId xmlns:a16="http://schemas.microsoft.com/office/drawing/2014/main" id="{EE52C907-0F65-2A4A-BB97-FC7AA0F4DBFD}"/>
                </a:ext>
              </a:extLst>
            </p:cNvPr>
            <p:cNvSpPr>
              <a:spLocks/>
            </p:cNvSpPr>
            <p:nvPr/>
          </p:nvSpPr>
          <p:spPr bwMode="auto">
            <a:xfrm>
              <a:off x="4248150" y="5585664"/>
              <a:ext cx="63500" cy="111125"/>
            </a:xfrm>
            <a:custGeom>
              <a:avLst/>
              <a:gdLst>
                <a:gd name="T0" fmla="*/ 2147483647 w 40"/>
                <a:gd name="T1" fmla="*/ 2147483647 h 70"/>
                <a:gd name="T2" fmla="*/ 2147483647 w 40"/>
                <a:gd name="T3" fmla="*/ 2147483647 h 70"/>
                <a:gd name="T4" fmla="*/ 0 w 40"/>
                <a:gd name="T5" fmla="*/ 2147483647 h 70"/>
                <a:gd name="T6" fmla="*/ 0 w 40"/>
                <a:gd name="T7" fmla="*/ 0 h 70"/>
                <a:gd name="T8" fmla="*/ 2147483647 w 40"/>
                <a:gd name="T9" fmla="*/ 2147483647 h 70"/>
                <a:gd name="T10" fmla="*/ 0 60000 65536"/>
                <a:gd name="T11" fmla="*/ 0 60000 65536"/>
                <a:gd name="T12" fmla="*/ 0 60000 65536"/>
                <a:gd name="T13" fmla="*/ 0 60000 65536"/>
                <a:gd name="T14" fmla="*/ 0 60000 65536"/>
                <a:gd name="T15" fmla="*/ 0 w 40"/>
                <a:gd name="T16" fmla="*/ 0 h 70"/>
                <a:gd name="T17" fmla="*/ 40 w 40"/>
                <a:gd name="T18" fmla="*/ 70 h 70"/>
              </a:gdLst>
              <a:ahLst/>
              <a:cxnLst>
                <a:cxn ang="T10">
                  <a:pos x="T0" y="T1"/>
                </a:cxn>
                <a:cxn ang="T11">
                  <a:pos x="T2" y="T3"/>
                </a:cxn>
                <a:cxn ang="T12">
                  <a:pos x="T4" y="T5"/>
                </a:cxn>
                <a:cxn ang="T13">
                  <a:pos x="T6" y="T7"/>
                </a:cxn>
                <a:cxn ang="T14">
                  <a:pos x="T8" y="T9"/>
                </a:cxn>
              </a:cxnLst>
              <a:rect l="T15" t="T16" r="T17" b="T18"/>
              <a:pathLst>
                <a:path w="40" h="70">
                  <a:moveTo>
                    <a:pt x="40" y="38"/>
                  </a:moveTo>
                  <a:lnTo>
                    <a:pt x="40" y="70"/>
                  </a:lnTo>
                  <a:lnTo>
                    <a:pt x="0" y="31"/>
                  </a:lnTo>
                  <a:lnTo>
                    <a:pt x="0" y="0"/>
                  </a:lnTo>
                  <a:lnTo>
                    <a:pt x="40" y="38"/>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123" name="Freeform 184">
              <a:extLst>
                <a:ext uri="{FF2B5EF4-FFF2-40B4-BE49-F238E27FC236}">
                  <a16:creationId xmlns:a16="http://schemas.microsoft.com/office/drawing/2014/main" id="{0DEDF517-8E1E-2F48-99E2-32D8E824E8AA}"/>
                </a:ext>
              </a:extLst>
            </p:cNvPr>
            <p:cNvSpPr>
              <a:spLocks/>
            </p:cNvSpPr>
            <p:nvPr/>
          </p:nvSpPr>
          <p:spPr bwMode="auto">
            <a:xfrm>
              <a:off x="4194175" y="5534864"/>
              <a:ext cx="50800" cy="98425"/>
            </a:xfrm>
            <a:custGeom>
              <a:avLst/>
              <a:gdLst>
                <a:gd name="T0" fmla="*/ 2147483647 w 32"/>
                <a:gd name="T1" fmla="*/ 2147483647 h 62"/>
                <a:gd name="T2" fmla="*/ 2147483647 w 32"/>
                <a:gd name="T3" fmla="*/ 2147483647 h 62"/>
                <a:gd name="T4" fmla="*/ 0 w 32"/>
                <a:gd name="T5" fmla="*/ 2147483647 h 62"/>
                <a:gd name="T6" fmla="*/ 0 w 32"/>
                <a:gd name="T7" fmla="*/ 0 h 62"/>
                <a:gd name="T8" fmla="*/ 2147483647 w 32"/>
                <a:gd name="T9" fmla="*/ 2147483647 h 62"/>
                <a:gd name="T10" fmla="*/ 0 60000 65536"/>
                <a:gd name="T11" fmla="*/ 0 60000 65536"/>
                <a:gd name="T12" fmla="*/ 0 60000 65536"/>
                <a:gd name="T13" fmla="*/ 0 60000 65536"/>
                <a:gd name="T14" fmla="*/ 0 60000 65536"/>
                <a:gd name="T15" fmla="*/ 0 w 32"/>
                <a:gd name="T16" fmla="*/ 0 h 62"/>
                <a:gd name="T17" fmla="*/ 32 w 32"/>
                <a:gd name="T18" fmla="*/ 62 h 62"/>
              </a:gdLst>
              <a:ahLst/>
              <a:cxnLst>
                <a:cxn ang="T10">
                  <a:pos x="T0" y="T1"/>
                </a:cxn>
                <a:cxn ang="T11">
                  <a:pos x="T2" y="T3"/>
                </a:cxn>
                <a:cxn ang="T12">
                  <a:pos x="T4" y="T5"/>
                </a:cxn>
                <a:cxn ang="T13">
                  <a:pos x="T6" y="T7"/>
                </a:cxn>
                <a:cxn ang="T14">
                  <a:pos x="T8" y="T9"/>
                </a:cxn>
              </a:cxnLst>
              <a:rect l="T15" t="T16" r="T17" b="T18"/>
              <a:pathLst>
                <a:path w="32" h="62">
                  <a:moveTo>
                    <a:pt x="32" y="31"/>
                  </a:moveTo>
                  <a:lnTo>
                    <a:pt x="32" y="62"/>
                  </a:lnTo>
                  <a:lnTo>
                    <a:pt x="0" y="30"/>
                  </a:lnTo>
                  <a:lnTo>
                    <a:pt x="0" y="0"/>
                  </a:lnTo>
                  <a:lnTo>
                    <a:pt x="32" y="31"/>
                  </a:lnTo>
                  <a:close/>
                </a:path>
              </a:pathLst>
            </a:custGeom>
            <a:solidFill>
              <a:srgbClr val="6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124" name="Freeform 185">
              <a:extLst>
                <a:ext uri="{FF2B5EF4-FFF2-40B4-BE49-F238E27FC236}">
                  <a16:creationId xmlns:a16="http://schemas.microsoft.com/office/drawing/2014/main" id="{1425E3EC-E3CA-3C47-9F5C-DA634DFE10B5}"/>
                </a:ext>
              </a:extLst>
            </p:cNvPr>
            <p:cNvSpPr>
              <a:spLocks/>
            </p:cNvSpPr>
            <p:nvPr/>
          </p:nvSpPr>
          <p:spPr bwMode="auto">
            <a:xfrm>
              <a:off x="4137025" y="5479301"/>
              <a:ext cx="53975" cy="98425"/>
            </a:xfrm>
            <a:custGeom>
              <a:avLst/>
              <a:gdLst>
                <a:gd name="T0" fmla="*/ 2147483647 w 34"/>
                <a:gd name="T1" fmla="*/ 2147483647 h 62"/>
                <a:gd name="T2" fmla="*/ 2147483647 w 34"/>
                <a:gd name="T3" fmla="*/ 2147483647 h 62"/>
                <a:gd name="T4" fmla="*/ 0 w 34"/>
                <a:gd name="T5" fmla="*/ 2147483647 h 62"/>
                <a:gd name="T6" fmla="*/ 0 w 34"/>
                <a:gd name="T7" fmla="*/ 0 h 62"/>
                <a:gd name="T8" fmla="*/ 2147483647 w 34"/>
                <a:gd name="T9" fmla="*/ 2147483647 h 62"/>
                <a:gd name="T10" fmla="*/ 0 60000 65536"/>
                <a:gd name="T11" fmla="*/ 0 60000 65536"/>
                <a:gd name="T12" fmla="*/ 0 60000 65536"/>
                <a:gd name="T13" fmla="*/ 0 60000 65536"/>
                <a:gd name="T14" fmla="*/ 0 60000 65536"/>
                <a:gd name="T15" fmla="*/ 0 w 34"/>
                <a:gd name="T16" fmla="*/ 0 h 62"/>
                <a:gd name="T17" fmla="*/ 34 w 34"/>
                <a:gd name="T18" fmla="*/ 62 h 62"/>
              </a:gdLst>
              <a:ahLst/>
              <a:cxnLst>
                <a:cxn ang="T10">
                  <a:pos x="T0" y="T1"/>
                </a:cxn>
                <a:cxn ang="T11">
                  <a:pos x="T2" y="T3"/>
                </a:cxn>
                <a:cxn ang="T12">
                  <a:pos x="T4" y="T5"/>
                </a:cxn>
                <a:cxn ang="T13">
                  <a:pos x="T6" y="T7"/>
                </a:cxn>
                <a:cxn ang="T14">
                  <a:pos x="T8" y="T9"/>
                </a:cxn>
              </a:cxnLst>
              <a:rect l="T15" t="T16" r="T17" b="T18"/>
              <a:pathLst>
                <a:path w="34" h="62">
                  <a:moveTo>
                    <a:pt x="34" y="34"/>
                  </a:moveTo>
                  <a:lnTo>
                    <a:pt x="34" y="62"/>
                  </a:lnTo>
                  <a:lnTo>
                    <a:pt x="0" y="28"/>
                  </a:lnTo>
                  <a:lnTo>
                    <a:pt x="0" y="0"/>
                  </a:lnTo>
                  <a:lnTo>
                    <a:pt x="34" y="34"/>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125" name="Freeform 186">
              <a:extLst>
                <a:ext uri="{FF2B5EF4-FFF2-40B4-BE49-F238E27FC236}">
                  <a16:creationId xmlns:a16="http://schemas.microsoft.com/office/drawing/2014/main" id="{A28A1D0C-924B-CC49-9DA0-8678485609DE}"/>
                </a:ext>
              </a:extLst>
            </p:cNvPr>
            <p:cNvSpPr>
              <a:spLocks/>
            </p:cNvSpPr>
            <p:nvPr/>
          </p:nvSpPr>
          <p:spPr bwMode="auto">
            <a:xfrm>
              <a:off x="4249738" y="5017339"/>
              <a:ext cx="60325" cy="85725"/>
            </a:xfrm>
            <a:custGeom>
              <a:avLst/>
              <a:gdLst>
                <a:gd name="T0" fmla="*/ 2147483647 w 38"/>
                <a:gd name="T1" fmla="*/ 2147483647 h 54"/>
                <a:gd name="T2" fmla="*/ 2147483647 w 38"/>
                <a:gd name="T3" fmla="*/ 2147483647 h 54"/>
                <a:gd name="T4" fmla="*/ 0 w 38"/>
                <a:gd name="T5" fmla="*/ 2147483647 h 54"/>
                <a:gd name="T6" fmla="*/ 0 w 38"/>
                <a:gd name="T7" fmla="*/ 0 h 54"/>
                <a:gd name="T8" fmla="*/ 2147483647 w 38"/>
                <a:gd name="T9" fmla="*/ 2147483647 h 54"/>
                <a:gd name="T10" fmla="*/ 0 60000 65536"/>
                <a:gd name="T11" fmla="*/ 0 60000 65536"/>
                <a:gd name="T12" fmla="*/ 0 60000 65536"/>
                <a:gd name="T13" fmla="*/ 0 60000 65536"/>
                <a:gd name="T14" fmla="*/ 0 60000 65536"/>
                <a:gd name="T15" fmla="*/ 0 w 38"/>
                <a:gd name="T16" fmla="*/ 0 h 54"/>
                <a:gd name="T17" fmla="*/ 38 w 38"/>
                <a:gd name="T18" fmla="*/ 54 h 54"/>
              </a:gdLst>
              <a:ahLst/>
              <a:cxnLst>
                <a:cxn ang="T10">
                  <a:pos x="T0" y="T1"/>
                </a:cxn>
                <a:cxn ang="T11">
                  <a:pos x="T2" y="T3"/>
                </a:cxn>
                <a:cxn ang="T12">
                  <a:pos x="T4" y="T5"/>
                </a:cxn>
                <a:cxn ang="T13">
                  <a:pos x="T6" y="T7"/>
                </a:cxn>
                <a:cxn ang="T14">
                  <a:pos x="T8" y="T9"/>
                </a:cxn>
              </a:cxnLst>
              <a:rect l="T15" t="T16" r="T17" b="T18"/>
              <a:pathLst>
                <a:path w="38" h="54">
                  <a:moveTo>
                    <a:pt x="38" y="23"/>
                  </a:moveTo>
                  <a:lnTo>
                    <a:pt x="38" y="54"/>
                  </a:lnTo>
                  <a:lnTo>
                    <a:pt x="0" y="31"/>
                  </a:lnTo>
                  <a:lnTo>
                    <a:pt x="0" y="0"/>
                  </a:lnTo>
                  <a:lnTo>
                    <a:pt x="38" y="23"/>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126" name="Freeform 187">
              <a:extLst>
                <a:ext uri="{FF2B5EF4-FFF2-40B4-BE49-F238E27FC236}">
                  <a16:creationId xmlns:a16="http://schemas.microsoft.com/office/drawing/2014/main" id="{31D74CCA-C0DF-B14D-9A32-CFEAC49E0073}"/>
                </a:ext>
              </a:extLst>
            </p:cNvPr>
            <p:cNvSpPr>
              <a:spLocks/>
            </p:cNvSpPr>
            <p:nvPr/>
          </p:nvSpPr>
          <p:spPr bwMode="auto">
            <a:xfrm>
              <a:off x="4292600" y="5101476"/>
              <a:ext cx="19050" cy="60325"/>
            </a:xfrm>
            <a:custGeom>
              <a:avLst/>
              <a:gdLst>
                <a:gd name="T0" fmla="*/ 2147483647 w 12"/>
                <a:gd name="T1" fmla="*/ 2147483647 h 38"/>
                <a:gd name="T2" fmla="*/ 2147483647 w 12"/>
                <a:gd name="T3" fmla="*/ 2147483647 h 38"/>
                <a:gd name="T4" fmla="*/ 0 w 12"/>
                <a:gd name="T5" fmla="*/ 2147483647 h 38"/>
                <a:gd name="T6" fmla="*/ 0 w 12"/>
                <a:gd name="T7" fmla="*/ 0 h 38"/>
                <a:gd name="T8" fmla="*/ 2147483647 w 12"/>
                <a:gd name="T9" fmla="*/ 2147483647 h 38"/>
                <a:gd name="T10" fmla="*/ 0 60000 65536"/>
                <a:gd name="T11" fmla="*/ 0 60000 65536"/>
                <a:gd name="T12" fmla="*/ 0 60000 65536"/>
                <a:gd name="T13" fmla="*/ 0 60000 65536"/>
                <a:gd name="T14" fmla="*/ 0 60000 65536"/>
                <a:gd name="T15" fmla="*/ 0 w 12"/>
                <a:gd name="T16" fmla="*/ 0 h 38"/>
                <a:gd name="T17" fmla="*/ 12 w 12"/>
                <a:gd name="T18" fmla="*/ 38 h 38"/>
              </a:gdLst>
              <a:ahLst/>
              <a:cxnLst>
                <a:cxn ang="T10">
                  <a:pos x="T0" y="T1"/>
                </a:cxn>
                <a:cxn ang="T11">
                  <a:pos x="T2" y="T3"/>
                </a:cxn>
                <a:cxn ang="T12">
                  <a:pos x="T4" y="T5"/>
                </a:cxn>
                <a:cxn ang="T13">
                  <a:pos x="T6" y="T7"/>
                </a:cxn>
                <a:cxn ang="T14">
                  <a:pos x="T8" y="T9"/>
                </a:cxn>
              </a:cxnLst>
              <a:rect l="T15" t="T16" r="T17" b="T18"/>
              <a:pathLst>
                <a:path w="12" h="38">
                  <a:moveTo>
                    <a:pt x="12" y="8"/>
                  </a:moveTo>
                  <a:lnTo>
                    <a:pt x="12" y="38"/>
                  </a:lnTo>
                  <a:lnTo>
                    <a:pt x="0" y="30"/>
                  </a:lnTo>
                  <a:lnTo>
                    <a:pt x="0" y="0"/>
                  </a:lnTo>
                  <a:lnTo>
                    <a:pt x="12" y="8"/>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127" name="Freeform 188">
              <a:extLst>
                <a:ext uri="{FF2B5EF4-FFF2-40B4-BE49-F238E27FC236}">
                  <a16:creationId xmlns:a16="http://schemas.microsoft.com/office/drawing/2014/main" id="{0439529F-7BBE-774C-81E9-5A7C1D1D0067}"/>
                </a:ext>
              </a:extLst>
            </p:cNvPr>
            <p:cNvSpPr>
              <a:spLocks/>
            </p:cNvSpPr>
            <p:nvPr/>
          </p:nvSpPr>
          <p:spPr bwMode="auto">
            <a:xfrm>
              <a:off x="4249738" y="5245939"/>
              <a:ext cx="60325" cy="92075"/>
            </a:xfrm>
            <a:custGeom>
              <a:avLst/>
              <a:gdLst>
                <a:gd name="T0" fmla="*/ 2147483647 w 38"/>
                <a:gd name="T1" fmla="*/ 2147483647 h 58"/>
                <a:gd name="T2" fmla="*/ 2147483647 w 38"/>
                <a:gd name="T3" fmla="*/ 2147483647 h 58"/>
                <a:gd name="T4" fmla="*/ 0 w 38"/>
                <a:gd name="T5" fmla="*/ 2147483647 h 58"/>
                <a:gd name="T6" fmla="*/ 0 w 38"/>
                <a:gd name="T7" fmla="*/ 0 h 58"/>
                <a:gd name="T8" fmla="*/ 2147483647 w 38"/>
                <a:gd name="T9" fmla="*/ 2147483647 h 58"/>
                <a:gd name="T10" fmla="*/ 0 60000 65536"/>
                <a:gd name="T11" fmla="*/ 0 60000 65536"/>
                <a:gd name="T12" fmla="*/ 0 60000 65536"/>
                <a:gd name="T13" fmla="*/ 0 60000 65536"/>
                <a:gd name="T14" fmla="*/ 0 60000 65536"/>
                <a:gd name="T15" fmla="*/ 0 w 38"/>
                <a:gd name="T16" fmla="*/ 0 h 58"/>
                <a:gd name="T17" fmla="*/ 38 w 38"/>
                <a:gd name="T18" fmla="*/ 58 h 58"/>
              </a:gdLst>
              <a:ahLst/>
              <a:cxnLst>
                <a:cxn ang="T10">
                  <a:pos x="T0" y="T1"/>
                </a:cxn>
                <a:cxn ang="T11">
                  <a:pos x="T2" y="T3"/>
                </a:cxn>
                <a:cxn ang="T12">
                  <a:pos x="T4" y="T5"/>
                </a:cxn>
                <a:cxn ang="T13">
                  <a:pos x="T6" y="T7"/>
                </a:cxn>
                <a:cxn ang="T14">
                  <a:pos x="T8" y="T9"/>
                </a:cxn>
              </a:cxnLst>
              <a:rect l="T15" t="T16" r="T17" b="T18"/>
              <a:pathLst>
                <a:path w="38" h="58">
                  <a:moveTo>
                    <a:pt x="38" y="27"/>
                  </a:moveTo>
                  <a:lnTo>
                    <a:pt x="38" y="58"/>
                  </a:lnTo>
                  <a:lnTo>
                    <a:pt x="0" y="30"/>
                  </a:lnTo>
                  <a:lnTo>
                    <a:pt x="0" y="0"/>
                  </a:lnTo>
                  <a:lnTo>
                    <a:pt x="38" y="27"/>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128" name="Rectangle 189">
              <a:extLst>
                <a:ext uri="{FF2B5EF4-FFF2-40B4-BE49-F238E27FC236}">
                  <a16:creationId xmlns:a16="http://schemas.microsoft.com/office/drawing/2014/main" id="{16FB2768-E6DD-684B-88CB-64D053413C6E}"/>
                </a:ext>
              </a:extLst>
            </p:cNvPr>
            <p:cNvSpPr>
              <a:spLocks noChangeArrowheads="1"/>
            </p:cNvSpPr>
            <p:nvPr/>
          </p:nvSpPr>
          <p:spPr bwMode="auto">
            <a:xfrm>
              <a:off x="4310063" y="5528514"/>
              <a:ext cx="28575" cy="50800"/>
            </a:xfrm>
            <a:prstGeom prst="rect">
              <a:avLst/>
            </a:prstGeom>
            <a:solidFill>
              <a:srgbClr val="6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p>
          </p:txBody>
        </p:sp>
        <p:sp>
          <p:nvSpPr>
            <p:cNvPr id="129" name="Freeform 190">
              <a:extLst>
                <a:ext uri="{FF2B5EF4-FFF2-40B4-BE49-F238E27FC236}">
                  <a16:creationId xmlns:a16="http://schemas.microsoft.com/office/drawing/2014/main" id="{0BD92C47-CEC7-794A-9C36-5C78F4168F56}"/>
                </a:ext>
              </a:extLst>
            </p:cNvPr>
            <p:cNvSpPr>
              <a:spLocks/>
            </p:cNvSpPr>
            <p:nvPr/>
          </p:nvSpPr>
          <p:spPr bwMode="auto">
            <a:xfrm>
              <a:off x="4048125" y="4787151"/>
              <a:ext cx="441325" cy="125413"/>
            </a:xfrm>
            <a:custGeom>
              <a:avLst/>
              <a:gdLst>
                <a:gd name="T0" fmla="*/ 0 w 278"/>
                <a:gd name="T1" fmla="*/ 0 h 79"/>
                <a:gd name="T2" fmla="*/ 2147483647 w 278"/>
                <a:gd name="T3" fmla="*/ 2147483647 h 79"/>
                <a:gd name="T4" fmla="*/ 2147483647 w 278"/>
                <a:gd name="T5" fmla="*/ 2147483647 h 79"/>
                <a:gd name="T6" fmla="*/ 2147483647 w 278"/>
                <a:gd name="T7" fmla="*/ 2147483647 h 79"/>
                <a:gd name="T8" fmla="*/ 0 w 278"/>
                <a:gd name="T9" fmla="*/ 0 h 79"/>
                <a:gd name="T10" fmla="*/ 0 60000 65536"/>
                <a:gd name="T11" fmla="*/ 0 60000 65536"/>
                <a:gd name="T12" fmla="*/ 0 60000 65536"/>
                <a:gd name="T13" fmla="*/ 0 60000 65536"/>
                <a:gd name="T14" fmla="*/ 0 60000 65536"/>
                <a:gd name="T15" fmla="*/ 0 w 278"/>
                <a:gd name="T16" fmla="*/ 0 h 79"/>
                <a:gd name="T17" fmla="*/ 278 w 278"/>
                <a:gd name="T18" fmla="*/ 79 h 79"/>
              </a:gdLst>
              <a:ahLst/>
              <a:cxnLst>
                <a:cxn ang="T10">
                  <a:pos x="T0" y="T1"/>
                </a:cxn>
                <a:cxn ang="T11">
                  <a:pos x="T2" y="T3"/>
                </a:cxn>
                <a:cxn ang="T12">
                  <a:pos x="T4" y="T5"/>
                </a:cxn>
                <a:cxn ang="T13">
                  <a:pos x="T6" y="T7"/>
                </a:cxn>
                <a:cxn ang="T14">
                  <a:pos x="T8" y="T9"/>
                </a:cxn>
              </a:cxnLst>
              <a:rect l="T15" t="T16" r="T17" b="T18"/>
              <a:pathLst>
                <a:path w="278" h="79">
                  <a:moveTo>
                    <a:pt x="0" y="0"/>
                  </a:moveTo>
                  <a:lnTo>
                    <a:pt x="119" y="6"/>
                  </a:lnTo>
                  <a:lnTo>
                    <a:pt x="278" y="75"/>
                  </a:lnTo>
                  <a:lnTo>
                    <a:pt x="168" y="79"/>
                  </a:lnTo>
                  <a:lnTo>
                    <a:pt x="0" y="0"/>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130" name="Freeform 191">
              <a:extLst>
                <a:ext uri="{FF2B5EF4-FFF2-40B4-BE49-F238E27FC236}">
                  <a16:creationId xmlns:a16="http://schemas.microsoft.com/office/drawing/2014/main" id="{6046EF62-D97E-8646-8954-23C2CABC003D}"/>
                </a:ext>
              </a:extLst>
            </p:cNvPr>
            <p:cNvSpPr>
              <a:spLocks/>
            </p:cNvSpPr>
            <p:nvPr/>
          </p:nvSpPr>
          <p:spPr bwMode="auto">
            <a:xfrm>
              <a:off x="4316413" y="4903039"/>
              <a:ext cx="171450" cy="93662"/>
            </a:xfrm>
            <a:custGeom>
              <a:avLst/>
              <a:gdLst>
                <a:gd name="T0" fmla="*/ 2147483647 w 108"/>
                <a:gd name="T1" fmla="*/ 2147483647 h 59"/>
                <a:gd name="T2" fmla="*/ 2147483647 w 108"/>
                <a:gd name="T3" fmla="*/ 0 h 59"/>
                <a:gd name="T4" fmla="*/ 2147483647 w 108"/>
                <a:gd name="T5" fmla="*/ 2147483647 h 59"/>
                <a:gd name="T6" fmla="*/ 0 w 108"/>
                <a:gd name="T7" fmla="*/ 2147483647 h 59"/>
                <a:gd name="T8" fmla="*/ 2147483647 w 108"/>
                <a:gd name="T9" fmla="*/ 2147483647 h 59"/>
                <a:gd name="T10" fmla="*/ 0 60000 65536"/>
                <a:gd name="T11" fmla="*/ 0 60000 65536"/>
                <a:gd name="T12" fmla="*/ 0 60000 65536"/>
                <a:gd name="T13" fmla="*/ 0 60000 65536"/>
                <a:gd name="T14" fmla="*/ 0 60000 65536"/>
                <a:gd name="T15" fmla="*/ 0 w 108"/>
                <a:gd name="T16" fmla="*/ 0 h 59"/>
                <a:gd name="T17" fmla="*/ 108 w 108"/>
                <a:gd name="T18" fmla="*/ 59 h 59"/>
              </a:gdLst>
              <a:ahLst/>
              <a:cxnLst>
                <a:cxn ang="T10">
                  <a:pos x="T0" y="T1"/>
                </a:cxn>
                <a:cxn ang="T11">
                  <a:pos x="T2" y="T3"/>
                </a:cxn>
                <a:cxn ang="T12">
                  <a:pos x="T4" y="T5"/>
                </a:cxn>
                <a:cxn ang="T13">
                  <a:pos x="T6" y="T7"/>
                </a:cxn>
                <a:cxn ang="T14">
                  <a:pos x="T8" y="T9"/>
                </a:cxn>
              </a:cxnLst>
              <a:rect l="T15" t="T16" r="T17" b="T18"/>
              <a:pathLst>
                <a:path w="108" h="59">
                  <a:moveTo>
                    <a:pt x="1" y="1"/>
                  </a:moveTo>
                  <a:lnTo>
                    <a:pt x="108" y="0"/>
                  </a:lnTo>
                  <a:lnTo>
                    <a:pt x="108" y="59"/>
                  </a:lnTo>
                  <a:lnTo>
                    <a:pt x="0" y="59"/>
                  </a:lnTo>
                  <a:lnTo>
                    <a:pt x="1" y="1"/>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131" name="Freeform 192">
              <a:extLst>
                <a:ext uri="{FF2B5EF4-FFF2-40B4-BE49-F238E27FC236}">
                  <a16:creationId xmlns:a16="http://schemas.microsoft.com/office/drawing/2014/main" id="{AD11DA53-CB2C-624D-AF0E-61DB90D0A3B6}"/>
                </a:ext>
              </a:extLst>
            </p:cNvPr>
            <p:cNvSpPr>
              <a:spLocks/>
            </p:cNvSpPr>
            <p:nvPr/>
          </p:nvSpPr>
          <p:spPr bwMode="auto">
            <a:xfrm>
              <a:off x="4049713" y="4787151"/>
              <a:ext cx="273050" cy="207963"/>
            </a:xfrm>
            <a:custGeom>
              <a:avLst/>
              <a:gdLst>
                <a:gd name="T0" fmla="*/ 0 w 172"/>
                <a:gd name="T1" fmla="*/ 0 h 131"/>
                <a:gd name="T2" fmla="*/ 0 w 172"/>
                <a:gd name="T3" fmla="*/ 2147483647 h 131"/>
                <a:gd name="T4" fmla="*/ 2147483647 w 172"/>
                <a:gd name="T5" fmla="*/ 2147483647 h 131"/>
                <a:gd name="T6" fmla="*/ 2147483647 w 172"/>
                <a:gd name="T7" fmla="*/ 2147483647 h 131"/>
                <a:gd name="T8" fmla="*/ 0 w 172"/>
                <a:gd name="T9" fmla="*/ 0 h 131"/>
                <a:gd name="T10" fmla="*/ 0 60000 65536"/>
                <a:gd name="T11" fmla="*/ 0 60000 65536"/>
                <a:gd name="T12" fmla="*/ 0 60000 65536"/>
                <a:gd name="T13" fmla="*/ 0 60000 65536"/>
                <a:gd name="T14" fmla="*/ 0 60000 65536"/>
                <a:gd name="T15" fmla="*/ 0 w 172"/>
                <a:gd name="T16" fmla="*/ 0 h 131"/>
                <a:gd name="T17" fmla="*/ 172 w 172"/>
                <a:gd name="T18" fmla="*/ 131 h 131"/>
              </a:gdLst>
              <a:ahLst/>
              <a:cxnLst>
                <a:cxn ang="T10">
                  <a:pos x="T0" y="T1"/>
                </a:cxn>
                <a:cxn ang="T11">
                  <a:pos x="T2" y="T3"/>
                </a:cxn>
                <a:cxn ang="T12">
                  <a:pos x="T4" y="T5"/>
                </a:cxn>
                <a:cxn ang="T13">
                  <a:pos x="T6" y="T7"/>
                </a:cxn>
                <a:cxn ang="T14">
                  <a:pos x="T8" y="T9"/>
                </a:cxn>
              </a:cxnLst>
              <a:rect l="T15" t="T16" r="T17" b="T18"/>
              <a:pathLst>
                <a:path w="172" h="131">
                  <a:moveTo>
                    <a:pt x="0" y="0"/>
                  </a:moveTo>
                  <a:lnTo>
                    <a:pt x="0" y="45"/>
                  </a:lnTo>
                  <a:lnTo>
                    <a:pt x="172" y="131"/>
                  </a:lnTo>
                  <a:lnTo>
                    <a:pt x="172" y="73"/>
                  </a:lnTo>
                  <a:lnTo>
                    <a:pt x="0" y="0"/>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grpSp>
      <p:sp>
        <p:nvSpPr>
          <p:cNvPr id="138" name="Rectangle 350">
            <a:extLst>
              <a:ext uri="{FF2B5EF4-FFF2-40B4-BE49-F238E27FC236}">
                <a16:creationId xmlns:a16="http://schemas.microsoft.com/office/drawing/2014/main" id="{D47A6D05-B94A-AD46-9B80-6EA938DBEF9E}"/>
              </a:ext>
            </a:extLst>
          </p:cNvPr>
          <p:cNvSpPr>
            <a:spLocks noChangeArrowheads="1"/>
          </p:cNvSpPr>
          <p:nvPr/>
        </p:nvSpPr>
        <p:spPr bwMode="auto">
          <a:xfrm>
            <a:off x="5019122" y="5214042"/>
            <a:ext cx="43282" cy="1979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nSpc>
                <a:spcPct val="85000"/>
              </a:lnSpc>
            </a:pPr>
            <a:r>
              <a:rPr lang="en-US" sz="1500" dirty="0">
                <a:solidFill>
                  <a:srgbClr val="000000"/>
                </a:solidFill>
              </a:rPr>
              <a:t> </a:t>
            </a:r>
            <a:endParaRPr lang="en-US" dirty="0"/>
          </a:p>
        </p:txBody>
      </p:sp>
      <p:sp>
        <p:nvSpPr>
          <p:cNvPr id="139" name="Rectangle 352">
            <a:extLst>
              <a:ext uri="{FF2B5EF4-FFF2-40B4-BE49-F238E27FC236}">
                <a16:creationId xmlns:a16="http://schemas.microsoft.com/office/drawing/2014/main" id="{E712AA80-E59C-DE41-8A80-9DD412D2ED5B}"/>
              </a:ext>
            </a:extLst>
          </p:cNvPr>
          <p:cNvSpPr>
            <a:spLocks noChangeArrowheads="1"/>
          </p:cNvSpPr>
          <p:nvPr/>
        </p:nvSpPr>
        <p:spPr bwMode="auto">
          <a:xfrm>
            <a:off x="4842910" y="5426767"/>
            <a:ext cx="43282" cy="1979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nSpc>
                <a:spcPct val="85000"/>
              </a:lnSpc>
            </a:pPr>
            <a:r>
              <a:rPr lang="en-US" sz="1500" dirty="0">
                <a:solidFill>
                  <a:srgbClr val="000000"/>
                </a:solidFill>
              </a:rPr>
              <a:t> </a:t>
            </a:r>
            <a:endParaRPr lang="en-US" dirty="0"/>
          </a:p>
        </p:txBody>
      </p:sp>
      <p:sp>
        <p:nvSpPr>
          <p:cNvPr id="140" name="Rectangle 353">
            <a:extLst>
              <a:ext uri="{FF2B5EF4-FFF2-40B4-BE49-F238E27FC236}">
                <a16:creationId xmlns:a16="http://schemas.microsoft.com/office/drawing/2014/main" id="{EF6241D4-47E7-AE49-92D9-6585612C9C3D}"/>
              </a:ext>
            </a:extLst>
          </p:cNvPr>
          <p:cNvSpPr>
            <a:spLocks noChangeArrowheads="1"/>
          </p:cNvSpPr>
          <p:nvPr/>
        </p:nvSpPr>
        <p:spPr bwMode="auto">
          <a:xfrm>
            <a:off x="6678060" y="5156892"/>
            <a:ext cx="1449387" cy="539750"/>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pPr>
              <a:lnSpc>
                <a:spcPct val="85000"/>
              </a:lnSpc>
            </a:pPr>
            <a:endParaRPr lang="en-US" dirty="0"/>
          </a:p>
        </p:txBody>
      </p:sp>
      <p:sp>
        <p:nvSpPr>
          <p:cNvPr id="141" name="Rectangle 355">
            <a:extLst>
              <a:ext uri="{FF2B5EF4-FFF2-40B4-BE49-F238E27FC236}">
                <a16:creationId xmlns:a16="http://schemas.microsoft.com/office/drawing/2014/main" id="{FA26B15C-6F9A-8A4D-8138-1F688CF89489}"/>
              </a:ext>
            </a:extLst>
          </p:cNvPr>
          <p:cNvSpPr>
            <a:spLocks noChangeArrowheads="1"/>
          </p:cNvSpPr>
          <p:nvPr/>
        </p:nvSpPr>
        <p:spPr bwMode="auto">
          <a:xfrm>
            <a:off x="7721047" y="5214042"/>
            <a:ext cx="43282" cy="1979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nSpc>
                <a:spcPct val="85000"/>
              </a:lnSpc>
            </a:pPr>
            <a:r>
              <a:rPr lang="en-US" sz="1500" dirty="0">
                <a:solidFill>
                  <a:srgbClr val="000000"/>
                </a:solidFill>
              </a:rPr>
              <a:t> </a:t>
            </a:r>
            <a:endParaRPr lang="en-US" dirty="0"/>
          </a:p>
        </p:txBody>
      </p:sp>
      <p:sp>
        <p:nvSpPr>
          <p:cNvPr id="142" name="Rectangle 357">
            <a:extLst>
              <a:ext uri="{FF2B5EF4-FFF2-40B4-BE49-F238E27FC236}">
                <a16:creationId xmlns:a16="http://schemas.microsoft.com/office/drawing/2014/main" id="{7B2B37D0-A6E4-D341-895F-5385726AB6BC}"/>
              </a:ext>
            </a:extLst>
          </p:cNvPr>
          <p:cNvSpPr>
            <a:spLocks noChangeArrowheads="1"/>
          </p:cNvSpPr>
          <p:nvPr/>
        </p:nvSpPr>
        <p:spPr bwMode="auto">
          <a:xfrm>
            <a:off x="7728985" y="5426767"/>
            <a:ext cx="43282" cy="1979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nSpc>
                <a:spcPct val="85000"/>
              </a:lnSpc>
            </a:pPr>
            <a:r>
              <a:rPr lang="en-US" sz="1500" dirty="0">
                <a:solidFill>
                  <a:srgbClr val="000000"/>
                </a:solidFill>
              </a:rPr>
              <a:t> </a:t>
            </a:r>
            <a:endParaRPr lang="en-US" dirty="0"/>
          </a:p>
        </p:txBody>
      </p:sp>
      <p:sp>
        <p:nvSpPr>
          <p:cNvPr id="143" name="Freeform 358">
            <a:extLst>
              <a:ext uri="{FF2B5EF4-FFF2-40B4-BE49-F238E27FC236}">
                <a16:creationId xmlns:a16="http://schemas.microsoft.com/office/drawing/2014/main" id="{72C7D784-CB00-A84C-9A8B-0AC4C5EFBD8D}"/>
              </a:ext>
            </a:extLst>
          </p:cNvPr>
          <p:cNvSpPr>
            <a:spLocks noEditPoints="1"/>
          </p:cNvSpPr>
          <p:nvPr/>
        </p:nvSpPr>
        <p:spPr bwMode="auto">
          <a:xfrm>
            <a:off x="4974672" y="5388667"/>
            <a:ext cx="609600" cy="93663"/>
          </a:xfrm>
          <a:custGeom>
            <a:avLst/>
            <a:gdLst>
              <a:gd name="T0" fmla="*/ 2147483647 w 384"/>
              <a:gd name="T1" fmla="*/ 2147483647 h 59"/>
              <a:gd name="T2" fmla="*/ 2147483647 w 384"/>
              <a:gd name="T3" fmla="*/ 2147483647 h 59"/>
              <a:gd name="T4" fmla="*/ 2147483647 w 384"/>
              <a:gd name="T5" fmla="*/ 2147483647 h 59"/>
              <a:gd name="T6" fmla="*/ 2147483647 w 384"/>
              <a:gd name="T7" fmla="*/ 2147483647 h 59"/>
              <a:gd name="T8" fmla="*/ 2147483647 w 384"/>
              <a:gd name="T9" fmla="*/ 2147483647 h 59"/>
              <a:gd name="T10" fmla="*/ 2147483647 w 384"/>
              <a:gd name="T11" fmla="*/ 2147483647 h 59"/>
              <a:gd name="T12" fmla="*/ 2147483647 w 384"/>
              <a:gd name="T13" fmla="*/ 2147483647 h 59"/>
              <a:gd name="T14" fmla="*/ 2147483647 w 384"/>
              <a:gd name="T15" fmla="*/ 2147483647 h 59"/>
              <a:gd name="T16" fmla="*/ 2147483647 w 384"/>
              <a:gd name="T17" fmla="*/ 2147483647 h 59"/>
              <a:gd name="T18" fmla="*/ 2147483647 w 384"/>
              <a:gd name="T19" fmla="*/ 2147483647 h 59"/>
              <a:gd name="T20" fmla="*/ 2147483647 w 384"/>
              <a:gd name="T21" fmla="*/ 2147483647 h 59"/>
              <a:gd name="T22" fmla="*/ 2147483647 w 384"/>
              <a:gd name="T23" fmla="*/ 2147483647 h 59"/>
              <a:gd name="T24" fmla="*/ 2147483647 w 384"/>
              <a:gd name="T25" fmla="*/ 2147483647 h 59"/>
              <a:gd name="T26" fmla="*/ 2147483647 w 384"/>
              <a:gd name="T27" fmla="*/ 2147483647 h 59"/>
              <a:gd name="T28" fmla="*/ 0 w 384"/>
              <a:gd name="T29" fmla="*/ 2147483647 h 59"/>
              <a:gd name="T30" fmla="*/ 2147483647 w 384"/>
              <a:gd name="T31" fmla="*/ 2147483647 h 59"/>
              <a:gd name="T32" fmla="*/ 2147483647 w 384"/>
              <a:gd name="T33" fmla="*/ 2147483647 h 59"/>
              <a:gd name="T34" fmla="*/ 2147483647 w 384"/>
              <a:gd name="T35" fmla="*/ 2147483647 h 59"/>
              <a:gd name="T36" fmla="*/ 2147483647 w 384"/>
              <a:gd name="T37" fmla="*/ 2147483647 h 59"/>
              <a:gd name="T38" fmla="*/ 2147483647 w 384"/>
              <a:gd name="T39" fmla="*/ 2147483647 h 59"/>
              <a:gd name="T40" fmla="*/ 2147483647 w 384"/>
              <a:gd name="T41" fmla="*/ 0 h 59"/>
              <a:gd name="T42" fmla="*/ 2147483647 w 384"/>
              <a:gd name="T43" fmla="*/ 2147483647 h 59"/>
              <a:gd name="T44" fmla="*/ 2147483647 w 384"/>
              <a:gd name="T45" fmla="*/ 2147483647 h 59"/>
              <a:gd name="T46" fmla="*/ 2147483647 w 384"/>
              <a:gd name="T47" fmla="*/ 0 h 5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84"/>
              <a:gd name="T73" fmla="*/ 0 h 59"/>
              <a:gd name="T74" fmla="*/ 384 w 384"/>
              <a:gd name="T75" fmla="*/ 59 h 5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84" h="59">
                <a:moveTo>
                  <a:pt x="4" y="26"/>
                </a:moveTo>
                <a:lnTo>
                  <a:pt x="335" y="26"/>
                </a:lnTo>
                <a:lnTo>
                  <a:pt x="337" y="26"/>
                </a:lnTo>
                <a:lnTo>
                  <a:pt x="338" y="26"/>
                </a:lnTo>
                <a:lnTo>
                  <a:pt x="339" y="27"/>
                </a:lnTo>
                <a:lnTo>
                  <a:pt x="339" y="30"/>
                </a:lnTo>
                <a:lnTo>
                  <a:pt x="339" y="31"/>
                </a:lnTo>
                <a:lnTo>
                  <a:pt x="338" y="32"/>
                </a:lnTo>
                <a:lnTo>
                  <a:pt x="337" y="33"/>
                </a:lnTo>
                <a:lnTo>
                  <a:pt x="335" y="33"/>
                </a:lnTo>
                <a:lnTo>
                  <a:pt x="4" y="33"/>
                </a:lnTo>
                <a:lnTo>
                  <a:pt x="3" y="33"/>
                </a:lnTo>
                <a:lnTo>
                  <a:pt x="2" y="32"/>
                </a:lnTo>
                <a:lnTo>
                  <a:pt x="2" y="31"/>
                </a:lnTo>
                <a:lnTo>
                  <a:pt x="0" y="30"/>
                </a:lnTo>
                <a:lnTo>
                  <a:pt x="2" y="27"/>
                </a:lnTo>
                <a:lnTo>
                  <a:pt x="2" y="26"/>
                </a:lnTo>
                <a:lnTo>
                  <a:pt x="3" y="26"/>
                </a:lnTo>
                <a:lnTo>
                  <a:pt x="4" y="26"/>
                </a:lnTo>
                <a:close/>
                <a:moveTo>
                  <a:pt x="326" y="0"/>
                </a:moveTo>
                <a:lnTo>
                  <a:pt x="384" y="30"/>
                </a:lnTo>
                <a:lnTo>
                  <a:pt x="326" y="59"/>
                </a:lnTo>
                <a:lnTo>
                  <a:pt x="326" y="0"/>
                </a:lnTo>
                <a:close/>
              </a:path>
            </a:pathLst>
          </a:custGeom>
          <a:solidFill>
            <a:srgbClr val="000000"/>
          </a:solidFill>
          <a:ln w="1588">
            <a:solidFill>
              <a:srgbClr val="000000"/>
            </a:solidFill>
            <a:round/>
            <a:headEnd/>
            <a:tailEnd/>
          </a:ln>
        </p:spPr>
        <p:txBody>
          <a:bodyPr/>
          <a:lstStyle/>
          <a:p>
            <a:pPr>
              <a:lnSpc>
                <a:spcPct val="85000"/>
              </a:lnSpc>
            </a:pPr>
            <a:endParaRPr lang="en-US" dirty="0"/>
          </a:p>
        </p:txBody>
      </p:sp>
      <p:sp>
        <p:nvSpPr>
          <p:cNvPr id="144" name="Freeform 359">
            <a:extLst>
              <a:ext uri="{FF2B5EF4-FFF2-40B4-BE49-F238E27FC236}">
                <a16:creationId xmlns:a16="http://schemas.microsoft.com/office/drawing/2014/main" id="{FBAEB3E7-3C19-8044-80D5-C5A7ABB1A420}"/>
              </a:ext>
            </a:extLst>
          </p:cNvPr>
          <p:cNvSpPr>
            <a:spLocks noEditPoints="1"/>
          </p:cNvSpPr>
          <p:nvPr/>
        </p:nvSpPr>
        <p:spPr bwMode="auto">
          <a:xfrm>
            <a:off x="2718835" y="5388667"/>
            <a:ext cx="868362" cy="74613"/>
          </a:xfrm>
          <a:custGeom>
            <a:avLst/>
            <a:gdLst>
              <a:gd name="T0" fmla="*/ 2147483647 w 384"/>
              <a:gd name="T1" fmla="*/ 2147483647 h 59"/>
              <a:gd name="T2" fmla="*/ 2147483647 w 384"/>
              <a:gd name="T3" fmla="*/ 2147483647 h 59"/>
              <a:gd name="T4" fmla="*/ 2147483647 w 384"/>
              <a:gd name="T5" fmla="*/ 2147483647 h 59"/>
              <a:gd name="T6" fmla="*/ 2147483647 w 384"/>
              <a:gd name="T7" fmla="*/ 2147483647 h 59"/>
              <a:gd name="T8" fmla="*/ 2147483647 w 384"/>
              <a:gd name="T9" fmla="*/ 2147483647 h 59"/>
              <a:gd name="T10" fmla="*/ 2147483647 w 384"/>
              <a:gd name="T11" fmla="*/ 2147483647 h 59"/>
              <a:gd name="T12" fmla="*/ 2147483647 w 384"/>
              <a:gd name="T13" fmla="*/ 2147483647 h 59"/>
              <a:gd name="T14" fmla="*/ 2147483647 w 384"/>
              <a:gd name="T15" fmla="*/ 2147483647 h 59"/>
              <a:gd name="T16" fmla="*/ 2147483647 w 384"/>
              <a:gd name="T17" fmla="*/ 2147483647 h 59"/>
              <a:gd name="T18" fmla="*/ 2147483647 w 384"/>
              <a:gd name="T19" fmla="*/ 2147483647 h 59"/>
              <a:gd name="T20" fmla="*/ 2147483647 w 384"/>
              <a:gd name="T21" fmla="*/ 2147483647 h 59"/>
              <a:gd name="T22" fmla="*/ 2147483647 w 384"/>
              <a:gd name="T23" fmla="*/ 2147483647 h 59"/>
              <a:gd name="T24" fmla="*/ 2147483647 w 384"/>
              <a:gd name="T25" fmla="*/ 2147483647 h 59"/>
              <a:gd name="T26" fmla="*/ 2147483647 w 384"/>
              <a:gd name="T27" fmla="*/ 2147483647 h 59"/>
              <a:gd name="T28" fmla="*/ 2147483647 w 384"/>
              <a:gd name="T29" fmla="*/ 2147483647 h 59"/>
              <a:gd name="T30" fmla="*/ 2147483647 w 384"/>
              <a:gd name="T31" fmla="*/ 2147483647 h 59"/>
              <a:gd name="T32" fmla="*/ 2147483647 w 384"/>
              <a:gd name="T33" fmla="*/ 2147483647 h 59"/>
              <a:gd name="T34" fmla="*/ 2147483647 w 384"/>
              <a:gd name="T35" fmla="*/ 2147483647 h 59"/>
              <a:gd name="T36" fmla="*/ 2147483647 w 384"/>
              <a:gd name="T37" fmla="*/ 2147483647 h 59"/>
              <a:gd name="T38" fmla="*/ 2147483647 w 384"/>
              <a:gd name="T39" fmla="*/ 2147483647 h 59"/>
              <a:gd name="T40" fmla="*/ 2147483647 w 384"/>
              <a:gd name="T41" fmla="*/ 2147483647 h 59"/>
              <a:gd name="T42" fmla="*/ 0 w 384"/>
              <a:gd name="T43" fmla="*/ 2147483647 h 59"/>
              <a:gd name="T44" fmla="*/ 2147483647 w 384"/>
              <a:gd name="T45" fmla="*/ 0 h 59"/>
              <a:gd name="T46" fmla="*/ 2147483647 w 384"/>
              <a:gd name="T47" fmla="*/ 2147483647 h 5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84"/>
              <a:gd name="T73" fmla="*/ 0 h 59"/>
              <a:gd name="T74" fmla="*/ 384 w 384"/>
              <a:gd name="T75" fmla="*/ 59 h 5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84" h="59">
                <a:moveTo>
                  <a:pt x="381" y="33"/>
                </a:moveTo>
                <a:lnTo>
                  <a:pt x="49" y="33"/>
                </a:lnTo>
                <a:lnTo>
                  <a:pt x="48" y="33"/>
                </a:lnTo>
                <a:lnTo>
                  <a:pt x="47" y="32"/>
                </a:lnTo>
                <a:lnTo>
                  <a:pt x="46" y="31"/>
                </a:lnTo>
                <a:lnTo>
                  <a:pt x="46" y="30"/>
                </a:lnTo>
                <a:lnTo>
                  <a:pt x="46" y="28"/>
                </a:lnTo>
                <a:lnTo>
                  <a:pt x="47" y="27"/>
                </a:lnTo>
                <a:lnTo>
                  <a:pt x="48" y="26"/>
                </a:lnTo>
                <a:lnTo>
                  <a:pt x="49" y="26"/>
                </a:lnTo>
                <a:lnTo>
                  <a:pt x="381" y="26"/>
                </a:lnTo>
                <a:lnTo>
                  <a:pt x="382" y="26"/>
                </a:lnTo>
                <a:lnTo>
                  <a:pt x="383" y="26"/>
                </a:lnTo>
                <a:lnTo>
                  <a:pt x="384" y="27"/>
                </a:lnTo>
                <a:lnTo>
                  <a:pt x="384" y="30"/>
                </a:lnTo>
                <a:lnTo>
                  <a:pt x="384" y="31"/>
                </a:lnTo>
                <a:lnTo>
                  <a:pt x="383" y="32"/>
                </a:lnTo>
                <a:lnTo>
                  <a:pt x="382" y="33"/>
                </a:lnTo>
                <a:lnTo>
                  <a:pt x="381" y="33"/>
                </a:lnTo>
                <a:close/>
                <a:moveTo>
                  <a:pt x="59" y="59"/>
                </a:moveTo>
                <a:lnTo>
                  <a:pt x="0" y="30"/>
                </a:lnTo>
                <a:lnTo>
                  <a:pt x="59" y="0"/>
                </a:lnTo>
                <a:lnTo>
                  <a:pt x="59" y="59"/>
                </a:lnTo>
                <a:close/>
              </a:path>
            </a:pathLst>
          </a:custGeom>
          <a:solidFill>
            <a:srgbClr val="000000"/>
          </a:solidFill>
          <a:ln w="1588">
            <a:solidFill>
              <a:srgbClr val="000000"/>
            </a:solidFill>
            <a:round/>
            <a:headEnd/>
            <a:tailEnd/>
          </a:ln>
        </p:spPr>
        <p:txBody>
          <a:bodyPr/>
          <a:lstStyle/>
          <a:p>
            <a:pPr>
              <a:lnSpc>
                <a:spcPct val="85000"/>
              </a:lnSpc>
            </a:pPr>
            <a:endParaRPr lang="en-US" dirty="0"/>
          </a:p>
        </p:txBody>
      </p:sp>
      <p:sp>
        <p:nvSpPr>
          <p:cNvPr id="145" name="Freeform 360">
            <a:extLst>
              <a:ext uri="{FF2B5EF4-FFF2-40B4-BE49-F238E27FC236}">
                <a16:creationId xmlns:a16="http://schemas.microsoft.com/office/drawing/2014/main" id="{D0221869-AF78-6141-83A2-E2121A00A425}"/>
              </a:ext>
            </a:extLst>
          </p:cNvPr>
          <p:cNvSpPr>
            <a:spLocks noEditPoints="1"/>
          </p:cNvSpPr>
          <p:nvPr/>
        </p:nvSpPr>
        <p:spPr bwMode="auto">
          <a:xfrm>
            <a:off x="7732314" y="5388667"/>
            <a:ext cx="1069975" cy="74613"/>
          </a:xfrm>
          <a:custGeom>
            <a:avLst/>
            <a:gdLst>
              <a:gd name="T0" fmla="*/ 2147483647 w 384"/>
              <a:gd name="T1" fmla="*/ 2147483647 h 59"/>
              <a:gd name="T2" fmla="*/ 2147483647 w 384"/>
              <a:gd name="T3" fmla="*/ 2147483647 h 59"/>
              <a:gd name="T4" fmla="*/ 2147483647 w 384"/>
              <a:gd name="T5" fmla="*/ 2147483647 h 59"/>
              <a:gd name="T6" fmla="*/ 2147483647 w 384"/>
              <a:gd name="T7" fmla="*/ 2147483647 h 59"/>
              <a:gd name="T8" fmla="*/ 2147483647 w 384"/>
              <a:gd name="T9" fmla="*/ 2147483647 h 59"/>
              <a:gd name="T10" fmla="*/ 2147483647 w 384"/>
              <a:gd name="T11" fmla="*/ 2147483647 h 59"/>
              <a:gd name="T12" fmla="*/ 2147483647 w 384"/>
              <a:gd name="T13" fmla="*/ 2147483647 h 59"/>
              <a:gd name="T14" fmla="*/ 2147483647 w 384"/>
              <a:gd name="T15" fmla="*/ 2147483647 h 59"/>
              <a:gd name="T16" fmla="*/ 2147483647 w 384"/>
              <a:gd name="T17" fmla="*/ 2147483647 h 59"/>
              <a:gd name="T18" fmla="*/ 2147483647 w 384"/>
              <a:gd name="T19" fmla="*/ 2147483647 h 59"/>
              <a:gd name="T20" fmla="*/ 2147483647 w 384"/>
              <a:gd name="T21" fmla="*/ 2147483647 h 59"/>
              <a:gd name="T22" fmla="*/ 2147483647 w 384"/>
              <a:gd name="T23" fmla="*/ 2147483647 h 59"/>
              <a:gd name="T24" fmla="*/ 2147483647 w 384"/>
              <a:gd name="T25" fmla="*/ 2147483647 h 59"/>
              <a:gd name="T26" fmla="*/ 0 w 384"/>
              <a:gd name="T27" fmla="*/ 2147483647 h 59"/>
              <a:gd name="T28" fmla="*/ 0 w 384"/>
              <a:gd name="T29" fmla="*/ 2147483647 h 59"/>
              <a:gd name="T30" fmla="*/ 0 w 384"/>
              <a:gd name="T31" fmla="*/ 2147483647 h 59"/>
              <a:gd name="T32" fmla="*/ 2147483647 w 384"/>
              <a:gd name="T33" fmla="*/ 2147483647 h 59"/>
              <a:gd name="T34" fmla="*/ 2147483647 w 384"/>
              <a:gd name="T35" fmla="*/ 2147483647 h 59"/>
              <a:gd name="T36" fmla="*/ 2147483647 w 384"/>
              <a:gd name="T37" fmla="*/ 2147483647 h 59"/>
              <a:gd name="T38" fmla="*/ 2147483647 w 384"/>
              <a:gd name="T39" fmla="*/ 2147483647 h 59"/>
              <a:gd name="T40" fmla="*/ 2147483647 w 384"/>
              <a:gd name="T41" fmla="*/ 0 h 59"/>
              <a:gd name="T42" fmla="*/ 2147483647 w 384"/>
              <a:gd name="T43" fmla="*/ 2147483647 h 59"/>
              <a:gd name="T44" fmla="*/ 2147483647 w 384"/>
              <a:gd name="T45" fmla="*/ 2147483647 h 59"/>
              <a:gd name="T46" fmla="*/ 2147483647 w 384"/>
              <a:gd name="T47" fmla="*/ 0 h 5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84"/>
              <a:gd name="T73" fmla="*/ 0 h 59"/>
              <a:gd name="T74" fmla="*/ 384 w 384"/>
              <a:gd name="T75" fmla="*/ 59 h 5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84" h="59">
                <a:moveTo>
                  <a:pt x="4" y="26"/>
                </a:moveTo>
                <a:lnTo>
                  <a:pt x="335" y="26"/>
                </a:lnTo>
                <a:lnTo>
                  <a:pt x="336" y="26"/>
                </a:lnTo>
                <a:lnTo>
                  <a:pt x="337" y="27"/>
                </a:lnTo>
                <a:lnTo>
                  <a:pt x="338" y="28"/>
                </a:lnTo>
                <a:lnTo>
                  <a:pt x="338" y="30"/>
                </a:lnTo>
                <a:lnTo>
                  <a:pt x="338" y="31"/>
                </a:lnTo>
                <a:lnTo>
                  <a:pt x="337" y="32"/>
                </a:lnTo>
                <a:lnTo>
                  <a:pt x="336" y="33"/>
                </a:lnTo>
                <a:lnTo>
                  <a:pt x="335" y="33"/>
                </a:lnTo>
                <a:lnTo>
                  <a:pt x="4" y="33"/>
                </a:lnTo>
                <a:lnTo>
                  <a:pt x="2" y="33"/>
                </a:lnTo>
                <a:lnTo>
                  <a:pt x="1" y="32"/>
                </a:lnTo>
                <a:lnTo>
                  <a:pt x="0" y="31"/>
                </a:lnTo>
                <a:lnTo>
                  <a:pt x="0" y="30"/>
                </a:lnTo>
                <a:lnTo>
                  <a:pt x="0" y="27"/>
                </a:lnTo>
                <a:lnTo>
                  <a:pt x="1" y="26"/>
                </a:lnTo>
                <a:lnTo>
                  <a:pt x="2" y="26"/>
                </a:lnTo>
                <a:lnTo>
                  <a:pt x="4" y="26"/>
                </a:lnTo>
                <a:close/>
                <a:moveTo>
                  <a:pt x="326" y="0"/>
                </a:moveTo>
                <a:lnTo>
                  <a:pt x="384" y="30"/>
                </a:lnTo>
                <a:lnTo>
                  <a:pt x="326" y="59"/>
                </a:lnTo>
                <a:lnTo>
                  <a:pt x="326" y="0"/>
                </a:lnTo>
                <a:close/>
              </a:path>
            </a:pathLst>
          </a:custGeom>
          <a:solidFill>
            <a:srgbClr val="000000"/>
          </a:solidFill>
          <a:ln w="1588">
            <a:solidFill>
              <a:srgbClr val="000000"/>
            </a:solidFill>
            <a:round/>
            <a:headEnd/>
            <a:tailEnd/>
          </a:ln>
        </p:spPr>
        <p:txBody>
          <a:bodyPr/>
          <a:lstStyle/>
          <a:p>
            <a:pPr>
              <a:lnSpc>
                <a:spcPct val="85000"/>
              </a:lnSpc>
            </a:pPr>
            <a:endParaRPr lang="en-US" dirty="0"/>
          </a:p>
        </p:txBody>
      </p:sp>
      <p:sp>
        <p:nvSpPr>
          <p:cNvPr id="146" name="Freeform 361">
            <a:extLst>
              <a:ext uri="{FF2B5EF4-FFF2-40B4-BE49-F238E27FC236}">
                <a16:creationId xmlns:a16="http://schemas.microsoft.com/office/drawing/2014/main" id="{5258578D-402E-FC42-8488-2ADFDC3AEDA4}"/>
              </a:ext>
            </a:extLst>
          </p:cNvPr>
          <p:cNvSpPr>
            <a:spLocks noEditPoints="1"/>
          </p:cNvSpPr>
          <p:nvPr/>
        </p:nvSpPr>
        <p:spPr bwMode="auto">
          <a:xfrm>
            <a:off x="6024010" y="5388667"/>
            <a:ext cx="831850" cy="93663"/>
          </a:xfrm>
          <a:custGeom>
            <a:avLst/>
            <a:gdLst>
              <a:gd name="T0" fmla="*/ 2147483647 w 671"/>
              <a:gd name="T1" fmla="*/ 2147483647 h 59"/>
              <a:gd name="T2" fmla="*/ 2147483647 w 671"/>
              <a:gd name="T3" fmla="*/ 2147483647 h 59"/>
              <a:gd name="T4" fmla="*/ 2147483647 w 671"/>
              <a:gd name="T5" fmla="*/ 2147483647 h 59"/>
              <a:gd name="T6" fmla="*/ 2147483647 w 671"/>
              <a:gd name="T7" fmla="*/ 2147483647 h 59"/>
              <a:gd name="T8" fmla="*/ 2147483647 w 671"/>
              <a:gd name="T9" fmla="*/ 2147483647 h 59"/>
              <a:gd name="T10" fmla="*/ 2147483647 w 671"/>
              <a:gd name="T11" fmla="*/ 2147483647 h 59"/>
              <a:gd name="T12" fmla="*/ 2147483647 w 671"/>
              <a:gd name="T13" fmla="*/ 2147483647 h 59"/>
              <a:gd name="T14" fmla="*/ 2147483647 w 671"/>
              <a:gd name="T15" fmla="*/ 2147483647 h 59"/>
              <a:gd name="T16" fmla="*/ 2147483647 w 671"/>
              <a:gd name="T17" fmla="*/ 2147483647 h 59"/>
              <a:gd name="T18" fmla="*/ 2147483647 w 671"/>
              <a:gd name="T19" fmla="*/ 2147483647 h 59"/>
              <a:gd name="T20" fmla="*/ 2147483647 w 671"/>
              <a:gd name="T21" fmla="*/ 2147483647 h 59"/>
              <a:gd name="T22" fmla="*/ 2147483647 w 671"/>
              <a:gd name="T23" fmla="*/ 2147483647 h 59"/>
              <a:gd name="T24" fmla="*/ 2147483647 w 671"/>
              <a:gd name="T25" fmla="*/ 2147483647 h 59"/>
              <a:gd name="T26" fmla="*/ 2147483647 w 671"/>
              <a:gd name="T27" fmla="*/ 2147483647 h 59"/>
              <a:gd name="T28" fmla="*/ 2147483647 w 671"/>
              <a:gd name="T29" fmla="*/ 2147483647 h 59"/>
              <a:gd name="T30" fmla="*/ 2147483647 w 671"/>
              <a:gd name="T31" fmla="*/ 2147483647 h 59"/>
              <a:gd name="T32" fmla="*/ 2147483647 w 671"/>
              <a:gd name="T33" fmla="*/ 2147483647 h 59"/>
              <a:gd name="T34" fmla="*/ 2147483647 w 671"/>
              <a:gd name="T35" fmla="*/ 2147483647 h 59"/>
              <a:gd name="T36" fmla="*/ 2147483647 w 671"/>
              <a:gd name="T37" fmla="*/ 2147483647 h 59"/>
              <a:gd name="T38" fmla="*/ 2147483647 w 671"/>
              <a:gd name="T39" fmla="*/ 2147483647 h 59"/>
              <a:gd name="T40" fmla="*/ 2147483647 w 671"/>
              <a:gd name="T41" fmla="*/ 2147483647 h 59"/>
              <a:gd name="T42" fmla="*/ 0 w 671"/>
              <a:gd name="T43" fmla="*/ 2147483647 h 59"/>
              <a:gd name="T44" fmla="*/ 2147483647 w 671"/>
              <a:gd name="T45" fmla="*/ 0 h 59"/>
              <a:gd name="T46" fmla="*/ 2147483647 w 671"/>
              <a:gd name="T47" fmla="*/ 2147483647 h 5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671"/>
              <a:gd name="T73" fmla="*/ 0 h 59"/>
              <a:gd name="T74" fmla="*/ 671 w 671"/>
              <a:gd name="T75" fmla="*/ 59 h 5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671" h="59">
                <a:moveTo>
                  <a:pt x="668" y="33"/>
                </a:moveTo>
                <a:lnTo>
                  <a:pt x="49" y="33"/>
                </a:lnTo>
                <a:lnTo>
                  <a:pt x="48" y="33"/>
                </a:lnTo>
                <a:lnTo>
                  <a:pt x="47" y="32"/>
                </a:lnTo>
                <a:lnTo>
                  <a:pt x="45" y="31"/>
                </a:lnTo>
                <a:lnTo>
                  <a:pt x="45" y="30"/>
                </a:lnTo>
                <a:lnTo>
                  <a:pt x="45" y="28"/>
                </a:lnTo>
                <a:lnTo>
                  <a:pt x="47" y="27"/>
                </a:lnTo>
                <a:lnTo>
                  <a:pt x="48" y="26"/>
                </a:lnTo>
                <a:lnTo>
                  <a:pt x="49" y="26"/>
                </a:lnTo>
                <a:lnTo>
                  <a:pt x="668" y="26"/>
                </a:lnTo>
                <a:lnTo>
                  <a:pt x="669" y="26"/>
                </a:lnTo>
                <a:lnTo>
                  <a:pt x="670" y="26"/>
                </a:lnTo>
                <a:lnTo>
                  <a:pt x="671" y="27"/>
                </a:lnTo>
                <a:lnTo>
                  <a:pt x="671" y="30"/>
                </a:lnTo>
                <a:lnTo>
                  <a:pt x="671" y="31"/>
                </a:lnTo>
                <a:lnTo>
                  <a:pt x="670" y="32"/>
                </a:lnTo>
                <a:lnTo>
                  <a:pt x="669" y="33"/>
                </a:lnTo>
                <a:lnTo>
                  <a:pt x="668" y="33"/>
                </a:lnTo>
                <a:close/>
                <a:moveTo>
                  <a:pt x="58" y="59"/>
                </a:moveTo>
                <a:lnTo>
                  <a:pt x="0" y="30"/>
                </a:lnTo>
                <a:lnTo>
                  <a:pt x="58" y="0"/>
                </a:lnTo>
                <a:lnTo>
                  <a:pt x="58" y="59"/>
                </a:lnTo>
                <a:close/>
              </a:path>
            </a:pathLst>
          </a:custGeom>
          <a:solidFill>
            <a:srgbClr val="000000"/>
          </a:solidFill>
          <a:ln w="1588">
            <a:solidFill>
              <a:srgbClr val="000000"/>
            </a:solidFill>
            <a:round/>
            <a:headEnd/>
            <a:tailEnd/>
          </a:ln>
        </p:spPr>
        <p:txBody>
          <a:bodyPr/>
          <a:lstStyle/>
          <a:p>
            <a:pPr>
              <a:lnSpc>
                <a:spcPct val="85000"/>
              </a:lnSpc>
            </a:pPr>
            <a:endParaRPr lang="en-US" dirty="0"/>
          </a:p>
        </p:txBody>
      </p:sp>
      <p:sp>
        <p:nvSpPr>
          <p:cNvPr id="147" name="Text Box 365">
            <a:extLst>
              <a:ext uri="{FF2B5EF4-FFF2-40B4-BE49-F238E27FC236}">
                <a16:creationId xmlns:a16="http://schemas.microsoft.com/office/drawing/2014/main" id="{8F776B26-0490-9C43-857A-74CFF1255526}"/>
              </a:ext>
            </a:extLst>
          </p:cNvPr>
          <p:cNvSpPr txBox="1">
            <a:spLocks noChangeArrowheads="1"/>
          </p:cNvSpPr>
          <p:nvPr/>
        </p:nvSpPr>
        <p:spPr bwMode="auto">
          <a:xfrm>
            <a:off x="3525432" y="5107680"/>
            <a:ext cx="1420517" cy="5652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85000"/>
              </a:lnSpc>
            </a:pPr>
            <a:r>
              <a:rPr lang="en-US" sz="1800" dirty="0">
                <a:latin typeface="+mn-lt"/>
                <a:cs typeface="Arial" charset="0"/>
              </a:rPr>
              <a:t>administered</a:t>
            </a:r>
          </a:p>
          <a:p>
            <a:pPr algn="ctr">
              <a:lnSpc>
                <a:spcPct val="85000"/>
              </a:lnSpc>
            </a:pPr>
            <a:r>
              <a:rPr lang="en-US" sz="1800" dirty="0">
                <a:latin typeface="+mn-lt"/>
                <a:cs typeface="Arial" charset="0"/>
              </a:rPr>
              <a:t>network</a:t>
            </a:r>
          </a:p>
        </p:txBody>
      </p:sp>
      <p:sp>
        <p:nvSpPr>
          <p:cNvPr id="148" name="Text Box 366">
            <a:extLst>
              <a:ext uri="{FF2B5EF4-FFF2-40B4-BE49-F238E27FC236}">
                <a16:creationId xmlns:a16="http://schemas.microsoft.com/office/drawing/2014/main" id="{1A732264-837B-BB4D-BD8F-8E46C465D2E7}"/>
              </a:ext>
            </a:extLst>
          </p:cNvPr>
          <p:cNvSpPr txBox="1">
            <a:spLocks noChangeArrowheads="1"/>
          </p:cNvSpPr>
          <p:nvPr/>
        </p:nvSpPr>
        <p:spPr bwMode="auto">
          <a:xfrm>
            <a:off x="6845596" y="5102917"/>
            <a:ext cx="945067" cy="5652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85000"/>
              </a:lnSpc>
            </a:pPr>
            <a:r>
              <a:rPr lang="en-US" sz="1800" dirty="0">
                <a:latin typeface="+mn-lt"/>
                <a:cs typeface="Arial" charset="0"/>
              </a:rPr>
              <a:t>public</a:t>
            </a:r>
          </a:p>
          <a:p>
            <a:pPr algn="ctr">
              <a:lnSpc>
                <a:spcPct val="85000"/>
              </a:lnSpc>
            </a:pPr>
            <a:r>
              <a:rPr lang="en-US" sz="1800" dirty="0">
                <a:latin typeface="+mn-lt"/>
                <a:cs typeface="Arial" charset="0"/>
              </a:rPr>
              <a:t>Inter</a:t>
            </a:r>
            <a:r>
              <a:rPr lang="en-US" sz="1800" dirty="0">
                <a:latin typeface="+mn-lt"/>
              </a:rPr>
              <a:t>net</a:t>
            </a:r>
          </a:p>
        </p:txBody>
      </p:sp>
      <p:sp>
        <p:nvSpPr>
          <p:cNvPr id="149" name="Text Box 367">
            <a:extLst>
              <a:ext uri="{FF2B5EF4-FFF2-40B4-BE49-F238E27FC236}">
                <a16:creationId xmlns:a16="http://schemas.microsoft.com/office/drawing/2014/main" id="{F0E6FC73-7883-384C-A437-06FDD965BE46}"/>
              </a:ext>
            </a:extLst>
          </p:cNvPr>
          <p:cNvSpPr txBox="1">
            <a:spLocks noChangeArrowheads="1"/>
          </p:cNvSpPr>
          <p:nvPr/>
        </p:nvSpPr>
        <p:spPr bwMode="auto">
          <a:xfrm>
            <a:off x="5355672" y="5942705"/>
            <a:ext cx="1120628"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i="1" dirty="0">
                <a:solidFill>
                  <a:srgbClr val="000099"/>
                </a:solidFill>
                <a:latin typeface="+mn-lt"/>
                <a:cs typeface="Arial" charset="0"/>
              </a:rPr>
              <a:t>firewall</a:t>
            </a:r>
          </a:p>
        </p:txBody>
      </p:sp>
      <p:sp>
        <p:nvSpPr>
          <p:cNvPr id="250" name="TextBox 4">
            <a:extLst>
              <a:ext uri="{FF2B5EF4-FFF2-40B4-BE49-F238E27FC236}">
                <a16:creationId xmlns:a16="http://schemas.microsoft.com/office/drawing/2014/main" id="{FAB71D03-F2EA-334C-B2D9-C3DF0D9ACC4F}"/>
              </a:ext>
            </a:extLst>
          </p:cNvPr>
          <p:cNvSpPr txBox="1">
            <a:spLocks noChangeArrowheads="1"/>
          </p:cNvSpPr>
          <p:nvPr/>
        </p:nvSpPr>
        <p:spPr bwMode="auto">
          <a:xfrm>
            <a:off x="2974422" y="5642667"/>
            <a:ext cx="2742674"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dirty="0">
                <a:solidFill>
                  <a:srgbClr val="CC0000"/>
                </a:solidFill>
                <a:latin typeface="+mn-lt"/>
                <a:cs typeface="Gill Sans MT" charset="0"/>
              </a:rPr>
              <a:t>trusted “good guys” </a:t>
            </a:r>
          </a:p>
        </p:txBody>
      </p:sp>
      <p:sp>
        <p:nvSpPr>
          <p:cNvPr id="251" name="TextBox 464">
            <a:extLst>
              <a:ext uri="{FF2B5EF4-FFF2-40B4-BE49-F238E27FC236}">
                <a16:creationId xmlns:a16="http://schemas.microsoft.com/office/drawing/2014/main" id="{B3420076-3CE5-2548-8374-7C77BD3E2DD6}"/>
              </a:ext>
            </a:extLst>
          </p:cNvPr>
          <p:cNvSpPr txBox="1">
            <a:spLocks noChangeArrowheads="1"/>
          </p:cNvSpPr>
          <p:nvPr/>
        </p:nvSpPr>
        <p:spPr bwMode="auto">
          <a:xfrm>
            <a:off x="6549472" y="5674417"/>
            <a:ext cx="2903167"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dirty="0">
                <a:solidFill>
                  <a:srgbClr val="CC0000"/>
                </a:solidFill>
                <a:latin typeface="+mn-lt"/>
                <a:cs typeface="Gill Sans MT" charset="0"/>
              </a:rPr>
              <a:t>untrusted “bad guys” </a:t>
            </a:r>
          </a:p>
        </p:txBody>
      </p:sp>
      <p:grpSp>
        <p:nvGrpSpPr>
          <p:cNvPr id="252" name="Group 8">
            <a:extLst>
              <a:ext uri="{FF2B5EF4-FFF2-40B4-BE49-F238E27FC236}">
                <a16:creationId xmlns:a16="http://schemas.microsoft.com/office/drawing/2014/main" id="{0293BB95-6A41-7C4F-9713-B3C7B3F33EC7}"/>
              </a:ext>
            </a:extLst>
          </p:cNvPr>
          <p:cNvGrpSpPr>
            <a:grpSpLocks/>
          </p:cNvGrpSpPr>
          <p:nvPr/>
        </p:nvGrpSpPr>
        <p:grpSpPr bwMode="auto">
          <a:xfrm>
            <a:off x="2371962" y="1191231"/>
            <a:ext cx="1417639" cy="584200"/>
            <a:chOff x="1282" y="3611"/>
            <a:chExt cx="893" cy="368"/>
          </a:xfrm>
        </p:grpSpPr>
        <p:sp>
          <p:nvSpPr>
            <p:cNvPr id="253" name="Rectangle 9">
              <a:extLst>
                <a:ext uri="{FF2B5EF4-FFF2-40B4-BE49-F238E27FC236}">
                  <a16:creationId xmlns:a16="http://schemas.microsoft.com/office/drawing/2014/main" id="{BF3A36F9-DB9C-A549-88D9-9D792D0A1A8F}"/>
                </a:ext>
              </a:extLst>
            </p:cNvPr>
            <p:cNvSpPr>
              <a:spLocks noChangeArrowheads="1"/>
            </p:cNvSpPr>
            <p:nvPr/>
          </p:nvSpPr>
          <p:spPr bwMode="auto">
            <a:xfrm>
              <a:off x="1356" y="3648"/>
              <a:ext cx="636" cy="234"/>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dirty="0"/>
            </a:p>
          </p:txBody>
        </p:sp>
        <p:sp>
          <p:nvSpPr>
            <p:cNvPr id="254" name="Text Box 10">
              <a:extLst>
                <a:ext uri="{FF2B5EF4-FFF2-40B4-BE49-F238E27FC236}">
                  <a16:creationId xmlns:a16="http://schemas.microsoft.com/office/drawing/2014/main" id="{5FFC475F-7FB3-C047-BFBC-481CA25DBC33}"/>
                </a:ext>
              </a:extLst>
            </p:cNvPr>
            <p:cNvSpPr txBox="1">
              <a:spLocks noChangeArrowheads="1"/>
            </p:cNvSpPr>
            <p:nvPr/>
          </p:nvSpPr>
          <p:spPr bwMode="auto">
            <a:xfrm>
              <a:off x="1282" y="3611"/>
              <a:ext cx="893" cy="368"/>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3200" dirty="0">
                  <a:solidFill>
                    <a:srgbClr val="C00000"/>
                  </a:solidFill>
                  <a:latin typeface="Calibri" panose="020F0502020204030204" pitchFamily="34" charset="0"/>
                  <a:cs typeface="Calibri" panose="020F0502020204030204" pitchFamily="34" charset="0"/>
                </a:rPr>
                <a:t>firewall</a:t>
              </a:r>
            </a:p>
          </p:txBody>
        </p:sp>
      </p:grpSp>
      <p:grpSp>
        <p:nvGrpSpPr>
          <p:cNvPr id="5" name="Group 4">
            <a:extLst>
              <a:ext uri="{FF2B5EF4-FFF2-40B4-BE49-F238E27FC236}">
                <a16:creationId xmlns:a16="http://schemas.microsoft.com/office/drawing/2014/main" id="{A4E7D256-C2FC-8549-B1E4-EECD38A74692}"/>
              </a:ext>
            </a:extLst>
          </p:cNvPr>
          <p:cNvGrpSpPr/>
          <p:nvPr/>
        </p:nvGrpSpPr>
        <p:grpSpPr>
          <a:xfrm>
            <a:off x="2639460" y="3012180"/>
            <a:ext cx="5718175" cy="1846262"/>
            <a:chOff x="2639460" y="3012180"/>
            <a:chExt cx="5718175" cy="1846262"/>
          </a:xfrm>
        </p:grpSpPr>
        <p:sp>
          <p:nvSpPr>
            <p:cNvPr id="18" name="Freeform 17">
              <a:extLst>
                <a:ext uri="{FF2B5EF4-FFF2-40B4-BE49-F238E27FC236}">
                  <a16:creationId xmlns:a16="http://schemas.microsoft.com/office/drawing/2014/main" id="{3613B5A8-27F9-3741-BD70-A298A378C4DF}"/>
                </a:ext>
              </a:extLst>
            </p:cNvPr>
            <p:cNvSpPr>
              <a:spLocks/>
            </p:cNvSpPr>
            <p:nvPr/>
          </p:nvSpPr>
          <p:spPr bwMode="auto">
            <a:xfrm>
              <a:off x="2706135" y="3012180"/>
              <a:ext cx="3189287" cy="1808162"/>
            </a:xfrm>
            <a:custGeom>
              <a:avLst/>
              <a:gdLst>
                <a:gd name="T0" fmla="*/ 2147483647 w 1672"/>
                <a:gd name="T1" fmla="*/ 2147483647 h 977"/>
                <a:gd name="T2" fmla="*/ 2147483647 w 1672"/>
                <a:gd name="T3" fmla="*/ 2147483647 h 977"/>
                <a:gd name="T4" fmla="*/ 2147483647 w 1672"/>
                <a:gd name="T5" fmla="*/ 2147483647 h 977"/>
                <a:gd name="T6" fmla="*/ 2147483647 w 1672"/>
                <a:gd name="T7" fmla="*/ 2147483647 h 977"/>
                <a:gd name="T8" fmla="*/ 2147483647 w 1672"/>
                <a:gd name="T9" fmla="*/ 2147483647 h 977"/>
                <a:gd name="T10" fmla="*/ 2147483647 w 1672"/>
                <a:gd name="T11" fmla="*/ 2147483647 h 977"/>
                <a:gd name="T12" fmla="*/ 2147483647 w 1672"/>
                <a:gd name="T13" fmla="*/ 2147483647 h 977"/>
                <a:gd name="T14" fmla="*/ 2147483647 w 1672"/>
                <a:gd name="T15" fmla="*/ 2147483647 h 977"/>
                <a:gd name="T16" fmla="*/ 2147483647 w 1672"/>
                <a:gd name="T17" fmla="*/ 2147483647 h 977"/>
                <a:gd name="T18" fmla="*/ 2147483647 w 1672"/>
                <a:gd name="T19" fmla="*/ 2147483647 h 977"/>
                <a:gd name="T20" fmla="*/ 2147483647 w 1672"/>
                <a:gd name="T21" fmla="*/ 2147483647 h 977"/>
                <a:gd name="T22" fmla="*/ 2147483647 w 1672"/>
                <a:gd name="T23" fmla="*/ 2147483647 h 977"/>
                <a:gd name="T24" fmla="*/ 2147483647 w 1672"/>
                <a:gd name="T25" fmla="*/ 2147483647 h 977"/>
                <a:gd name="T26" fmla="*/ 2147483647 w 1672"/>
                <a:gd name="T27" fmla="*/ 2147483647 h 977"/>
                <a:gd name="T28" fmla="*/ 2147483647 w 1672"/>
                <a:gd name="T29" fmla="*/ 2147483647 h 977"/>
                <a:gd name="T30" fmla="*/ 2147483647 w 1672"/>
                <a:gd name="T31" fmla="*/ 2147483647 h 977"/>
                <a:gd name="T32" fmla="*/ 2147483647 w 1672"/>
                <a:gd name="T33" fmla="*/ 2147483647 h 977"/>
                <a:gd name="T34" fmla="*/ 2147483647 w 1672"/>
                <a:gd name="T35" fmla="*/ 2147483647 h 977"/>
                <a:gd name="T36" fmla="*/ 2147483647 w 1672"/>
                <a:gd name="T37" fmla="*/ 2147483647 h 977"/>
                <a:gd name="T38" fmla="*/ 2147483647 w 1672"/>
                <a:gd name="T39" fmla="*/ 2147483647 h 977"/>
                <a:gd name="T40" fmla="*/ 2147483647 w 1672"/>
                <a:gd name="T41" fmla="*/ 2147483647 h 977"/>
                <a:gd name="T42" fmla="*/ 2147483647 w 1672"/>
                <a:gd name="T43" fmla="*/ 2147483647 h 977"/>
                <a:gd name="T44" fmla="*/ 2147483647 w 1672"/>
                <a:gd name="T45" fmla="*/ 2147483647 h 977"/>
                <a:gd name="T46" fmla="*/ 2147483647 w 1672"/>
                <a:gd name="T47" fmla="*/ 2147483647 h 977"/>
                <a:gd name="T48" fmla="*/ 2147483647 w 1672"/>
                <a:gd name="T49" fmla="*/ 2147483647 h 977"/>
                <a:gd name="T50" fmla="*/ 2147483647 w 1672"/>
                <a:gd name="T51" fmla="*/ 2147483647 h 977"/>
                <a:gd name="T52" fmla="*/ 2147483647 w 1672"/>
                <a:gd name="T53" fmla="*/ 2147483647 h 977"/>
                <a:gd name="T54" fmla="*/ 2147483647 w 1672"/>
                <a:gd name="T55" fmla="*/ 2147483647 h 977"/>
                <a:gd name="T56" fmla="*/ 2147483647 w 1672"/>
                <a:gd name="T57" fmla="*/ 2147483647 h 977"/>
                <a:gd name="T58" fmla="*/ 2147483647 w 1672"/>
                <a:gd name="T59" fmla="*/ 2147483647 h 977"/>
                <a:gd name="T60" fmla="*/ 2147483647 w 1672"/>
                <a:gd name="T61" fmla="*/ 2147483647 h 977"/>
                <a:gd name="T62" fmla="*/ 2147483647 w 1672"/>
                <a:gd name="T63" fmla="*/ 2147483647 h 977"/>
                <a:gd name="T64" fmla="*/ 2147483647 w 1672"/>
                <a:gd name="T65" fmla="*/ 2147483647 h 977"/>
                <a:gd name="T66" fmla="*/ 2147483647 w 1672"/>
                <a:gd name="T67" fmla="*/ 2147483647 h 977"/>
                <a:gd name="T68" fmla="*/ 2147483647 w 1672"/>
                <a:gd name="T69" fmla="*/ 2147483647 h 977"/>
                <a:gd name="T70" fmla="*/ 2147483647 w 1672"/>
                <a:gd name="T71" fmla="*/ 2147483647 h 977"/>
                <a:gd name="T72" fmla="*/ 2147483647 w 1672"/>
                <a:gd name="T73" fmla="*/ 2147483647 h 977"/>
                <a:gd name="T74" fmla="*/ 2147483647 w 1672"/>
                <a:gd name="T75" fmla="*/ 2147483647 h 977"/>
                <a:gd name="T76" fmla="*/ 2147483647 w 1672"/>
                <a:gd name="T77" fmla="*/ 2147483647 h 977"/>
                <a:gd name="T78" fmla="*/ 2147483647 w 1672"/>
                <a:gd name="T79" fmla="*/ 2147483647 h 977"/>
                <a:gd name="T80" fmla="*/ 2147483647 w 1672"/>
                <a:gd name="T81" fmla="*/ 2147483647 h 977"/>
                <a:gd name="T82" fmla="*/ 2147483647 w 1672"/>
                <a:gd name="T83" fmla="*/ 2147483647 h 977"/>
                <a:gd name="T84" fmla="*/ 2147483647 w 1672"/>
                <a:gd name="T85" fmla="*/ 2147483647 h 977"/>
                <a:gd name="T86" fmla="*/ 2147483647 w 1672"/>
                <a:gd name="T87" fmla="*/ 2147483647 h 977"/>
                <a:gd name="T88" fmla="*/ 0 w 1672"/>
                <a:gd name="T89" fmla="*/ 2147483647 h 977"/>
                <a:gd name="T90" fmla="*/ 2147483647 w 1672"/>
                <a:gd name="T91" fmla="*/ 2147483647 h 977"/>
                <a:gd name="T92" fmla="*/ 2147483647 w 1672"/>
                <a:gd name="T93" fmla="*/ 2147483647 h 977"/>
                <a:gd name="T94" fmla="*/ 0 w 1672"/>
                <a:gd name="T95" fmla="*/ 2147483647 h 977"/>
                <a:gd name="T96" fmla="*/ 2147483647 w 1672"/>
                <a:gd name="T97" fmla="*/ 2147483647 h 977"/>
                <a:gd name="T98" fmla="*/ 2147483647 w 1672"/>
                <a:gd name="T99" fmla="*/ 2147483647 h 977"/>
                <a:gd name="T100" fmla="*/ 2147483647 w 1672"/>
                <a:gd name="T101" fmla="*/ 2147483647 h 977"/>
                <a:gd name="T102" fmla="*/ 2147483647 w 1672"/>
                <a:gd name="T103" fmla="*/ 2147483647 h 97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672"/>
                <a:gd name="T157" fmla="*/ 0 h 977"/>
                <a:gd name="T158" fmla="*/ 1672 w 1672"/>
                <a:gd name="T159" fmla="*/ 977 h 97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672" h="977">
                  <a:moveTo>
                    <a:pt x="54" y="16"/>
                  </a:moveTo>
                  <a:lnTo>
                    <a:pt x="57" y="14"/>
                  </a:lnTo>
                  <a:lnTo>
                    <a:pt x="61" y="10"/>
                  </a:lnTo>
                  <a:lnTo>
                    <a:pt x="69" y="7"/>
                  </a:lnTo>
                  <a:lnTo>
                    <a:pt x="77" y="3"/>
                  </a:lnTo>
                  <a:lnTo>
                    <a:pt x="86" y="1"/>
                  </a:lnTo>
                  <a:lnTo>
                    <a:pt x="96" y="0"/>
                  </a:lnTo>
                  <a:lnTo>
                    <a:pt x="105" y="0"/>
                  </a:lnTo>
                  <a:lnTo>
                    <a:pt x="116" y="0"/>
                  </a:lnTo>
                  <a:lnTo>
                    <a:pt x="127" y="1"/>
                  </a:lnTo>
                  <a:lnTo>
                    <a:pt x="138" y="3"/>
                  </a:lnTo>
                  <a:lnTo>
                    <a:pt x="149" y="6"/>
                  </a:lnTo>
                  <a:lnTo>
                    <a:pt x="161" y="9"/>
                  </a:lnTo>
                  <a:lnTo>
                    <a:pt x="174" y="13"/>
                  </a:lnTo>
                  <a:lnTo>
                    <a:pt x="187" y="17"/>
                  </a:lnTo>
                  <a:lnTo>
                    <a:pt x="200" y="22"/>
                  </a:lnTo>
                  <a:lnTo>
                    <a:pt x="212" y="27"/>
                  </a:lnTo>
                  <a:lnTo>
                    <a:pt x="225" y="31"/>
                  </a:lnTo>
                  <a:lnTo>
                    <a:pt x="253" y="43"/>
                  </a:lnTo>
                  <a:lnTo>
                    <a:pt x="281" y="54"/>
                  </a:lnTo>
                  <a:lnTo>
                    <a:pt x="309" y="65"/>
                  </a:lnTo>
                  <a:lnTo>
                    <a:pt x="338" y="76"/>
                  </a:lnTo>
                  <a:lnTo>
                    <a:pt x="352" y="82"/>
                  </a:lnTo>
                  <a:lnTo>
                    <a:pt x="366" y="86"/>
                  </a:lnTo>
                  <a:lnTo>
                    <a:pt x="380" y="90"/>
                  </a:lnTo>
                  <a:lnTo>
                    <a:pt x="394" y="95"/>
                  </a:lnTo>
                  <a:lnTo>
                    <a:pt x="408" y="97"/>
                  </a:lnTo>
                  <a:lnTo>
                    <a:pt x="422" y="100"/>
                  </a:lnTo>
                  <a:lnTo>
                    <a:pt x="436" y="103"/>
                  </a:lnTo>
                  <a:lnTo>
                    <a:pt x="451" y="104"/>
                  </a:lnTo>
                  <a:lnTo>
                    <a:pt x="465" y="105"/>
                  </a:lnTo>
                  <a:lnTo>
                    <a:pt x="477" y="105"/>
                  </a:lnTo>
                  <a:lnTo>
                    <a:pt x="491" y="105"/>
                  </a:lnTo>
                  <a:lnTo>
                    <a:pt x="504" y="105"/>
                  </a:lnTo>
                  <a:lnTo>
                    <a:pt x="518" y="104"/>
                  </a:lnTo>
                  <a:lnTo>
                    <a:pt x="532" y="104"/>
                  </a:lnTo>
                  <a:lnTo>
                    <a:pt x="559" y="100"/>
                  </a:lnTo>
                  <a:lnTo>
                    <a:pt x="586" y="98"/>
                  </a:lnTo>
                  <a:lnTo>
                    <a:pt x="614" y="95"/>
                  </a:lnTo>
                  <a:lnTo>
                    <a:pt x="641" y="90"/>
                  </a:lnTo>
                  <a:lnTo>
                    <a:pt x="670" y="86"/>
                  </a:lnTo>
                  <a:lnTo>
                    <a:pt x="698" y="83"/>
                  </a:lnTo>
                  <a:lnTo>
                    <a:pt x="727" y="79"/>
                  </a:lnTo>
                  <a:lnTo>
                    <a:pt x="757" y="77"/>
                  </a:lnTo>
                  <a:lnTo>
                    <a:pt x="774" y="76"/>
                  </a:lnTo>
                  <a:lnTo>
                    <a:pt x="789" y="75"/>
                  </a:lnTo>
                  <a:lnTo>
                    <a:pt x="804" y="75"/>
                  </a:lnTo>
                  <a:lnTo>
                    <a:pt x="820" y="75"/>
                  </a:lnTo>
                  <a:lnTo>
                    <a:pt x="837" y="76"/>
                  </a:lnTo>
                  <a:lnTo>
                    <a:pt x="853" y="76"/>
                  </a:lnTo>
                  <a:lnTo>
                    <a:pt x="871" y="77"/>
                  </a:lnTo>
                  <a:lnTo>
                    <a:pt x="888" y="79"/>
                  </a:lnTo>
                  <a:lnTo>
                    <a:pt x="906" y="82"/>
                  </a:lnTo>
                  <a:lnTo>
                    <a:pt x="923" y="84"/>
                  </a:lnTo>
                  <a:lnTo>
                    <a:pt x="942" y="88"/>
                  </a:lnTo>
                  <a:lnTo>
                    <a:pt x="961" y="91"/>
                  </a:lnTo>
                  <a:lnTo>
                    <a:pt x="980" y="95"/>
                  </a:lnTo>
                  <a:lnTo>
                    <a:pt x="1003" y="98"/>
                  </a:lnTo>
                  <a:lnTo>
                    <a:pt x="1024" y="102"/>
                  </a:lnTo>
                  <a:lnTo>
                    <a:pt x="1046" y="106"/>
                  </a:lnTo>
                  <a:lnTo>
                    <a:pt x="1069" y="110"/>
                  </a:lnTo>
                  <a:lnTo>
                    <a:pt x="1092" y="114"/>
                  </a:lnTo>
                  <a:lnTo>
                    <a:pt x="1117" y="119"/>
                  </a:lnTo>
                  <a:lnTo>
                    <a:pt x="1141" y="124"/>
                  </a:lnTo>
                  <a:lnTo>
                    <a:pt x="1190" y="134"/>
                  </a:lnTo>
                  <a:lnTo>
                    <a:pt x="1239" y="146"/>
                  </a:lnTo>
                  <a:lnTo>
                    <a:pt x="1288" y="159"/>
                  </a:lnTo>
                  <a:lnTo>
                    <a:pt x="1313" y="166"/>
                  </a:lnTo>
                  <a:lnTo>
                    <a:pt x="1337" y="173"/>
                  </a:lnTo>
                  <a:lnTo>
                    <a:pt x="1361" y="180"/>
                  </a:lnTo>
                  <a:lnTo>
                    <a:pt x="1384" y="187"/>
                  </a:lnTo>
                  <a:lnTo>
                    <a:pt x="1406" y="195"/>
                  </a:lnTo>
                  <a:lnTo>
                    <a:pt x="1429" y="203"/>
                  </a:lnTo>
                  <a:lnTo>
                    <a:pt x="1450" y="211"/>
                  </a:lnTo>
                  <a:lnTo>
                    <a:pt x="1471" y="220"/>
                  </a:lnTo>
                  <a:lnTo>
                    <a:pt x="1490" y="229"/>
                  </a:lnTo>
                  <a:lnTo>
                    <a:pt x="1509" y="238"/>
                  </a:lnTo>
                  <a:lnTo>
                    <a:pt x="1527" y="248"/>
                  </a:lnTo>
                  <a:lnTo>
                    <a:pt x="1535" y="252"/>
                  </a:lnTo>
                  <a:lnTo>
                    <a:pt x="1543" y="258"/>
                  </a:lnTo>
                  <a:lnTo>
                    <a:pt x="1551" y="263"/>
                  </a:lnTo>
                  <a:lnTo>
                    <a:pt x="1558" y="267"/>
                  </a:lnTo>
                  <a:lnTo>
                    <a:pt x="1565" y="273"/>
                  </a:lnTo>
                  <a:lnTo>
                    <a:pt x="1572" y="279"/>
                  </a:lnTo>
                  <a:lnTo>
                    <a:pt x="1579" y="284"/>
                  </a:lnTo>
                  <a:lnTo>
                    <a:pt x="1585" y="290"/>
                  </a:lnTo>
                  <a:lnTo>
                    <a:pt x="1591" y="296"/>
                  </a:lnTo>
                  <a:lnTo>
                    <a:pt x="1597" y="301"/>
                  </a:lnTo>
                  <a:lnTo>
                    <a:pt x="1607" y="313"/>
                  </a:lnTo>
                  <a:lnTo>
                    <a:pt x="1616" y="326"/>
                  </a:lnTo>
                  <a:lnTo>
                    <a:pt x="1625" y="340"/>
                  </a:lnTo>
                  <a:lnTo>
                    <a:pt x="1633" y="355"/>
                  </a:lnTo>
                  <a:lnTo>
                    <a:pt x="1640" y="370"/>
                  </a:lnTo>
                  <a:lnTo>
                    <a:pt x="1647" y="385"/>
                  </a:lnTo>
                  <a:lnTo>
                    <a:pt x="1651" y="403"/>
                  </a:lnTo>
                  <a:lnTo>
                    <a:pt x="1656" y="419"/>
                  </a:lnTo>
                  <a:lnTo>
                    <a:pt x="1661" y="438"/>
                  </a:lnTo>
                  <a:lnTo>
                    <a:pt x="1664" y="456"/>
                  </a:lnTo>
                  <a:lnTo>
                    <a:pt x="1667" y="474"/>
                  </a:lnTo>
                  <a:lnTo>
                    <a:pt x="1669" y="493"/>
                  </a:lnTo>
                  <a:lnTo>
                    <a:pt x="1671" y="512"/>
                  </a:lnTo>
                  <a:lnTo>
                    <a:pt x="1671" y="530"/>
                  </a:lnTo>
                  <a:lnTo>
                    <a:pt x="1672" y="550"/>
                  </a:lnTo>
                  <a:lnTo>
                    <a:pt x="1671" y="569"/>
                  </a:lnTo>
                  <a:lnTo>
                    <a:pt x="1671" y="588"/>
                  </a:lnTo>
                  <a:lnTo>
                    <a:pt x="1670" y="607"/>
                  </a:lnTo>
                  <a:lnTo>
                    <a:pt x="1668" y="626"/>
                  </a:lnTo>
                  <a:lnTo>
                    <a:pt x="1665" y="645"/>
                  </a:lnTo>
                  <a:lnTo>
                    <a:pt x="1663" y="662"/>
                  </a:lnTo>
                  <a:lnTo>
                    <a:pt x="1660" y="680"/>
                  </a:lnTo>
                  <a:lnTo>
                    <a:pt x="1656" y="697"/>
                  </a:lnTo>
                  <a:lnTo>
                    <a:pt x="1651" y="715"/>
                  </a:lnTo>
                  <a:lnTo>
                    <a:pt x="1648" y="731"/>
                  </a:lnTo>
                  <a:lnTo>
                    <a:pt x="1643" y="747"/>
                  </a:lnTo>
                  <a:lnTo>
                    <a:pt x="1637" y="762"/>
                  </a:lnTo>
                  <a:lnTo>
                    <a:pt x="1632" y="776"/>
                  </a:lnTo>
                  <a:lnTo>
                    <a:pt x="1626" y="790"/>
                  </a:lnTo>
                  <a:lnTo>
                    <a:pt x="1620" y="803"/>
                  </a:lnTo>
                  <a:lnTo>
                    <a:pt x="1614" y="814"/>
                  </a:lnTo>
                  <a:lnTo>
                    <a:pt x="1607" y="825"/>
                  </a:lnTo>
                  <a:lnTo>
                    <a:pt x="1600" y="834"/>
                  </a:lnTo>
                  <a:lnTo>
                    <a:pt x="1592" y="843"/>
                  </a:lnTo>
                  <a:lnTo>
                    <a:pt x="1584" y="852"/>
                  </a:lnTo>
                  <a:lnTo>
                    <a:pt x="1574" y="859"/>
                  </a:lnTo>
                  <a:lnTo>
                    <a:pt x="1564" y="867"/>
                  </a:lnTo>
                  <a:lnTo>
                    <a:pt x="1553" y="873"/>
                  </a:lnTo>
                  <a:lnTo>
                    <a:pt x="1543" y="879"/>
                  </a:lnTo>
                  <a:lnTo>
                    <a:pt x="1531" y="884"/>
                  </a:lnTo>
                  <a:lnTo>
                    <a:pt x="1518" y="890"/>
                  </a:lnTo>
                  <a:lnTo>
                    <a:pt x="1506" y="895"/>
                  </a:lnTo>
                  <a:lnTo>
                    <a:pt x="1493" y="898"/>
                  </a:lnTo>
                  <a:lnTo>
                    <a:pt x="1479" y="902"/>
                  </a:lnTo>
                  <a:lnTo>
                    <a:pt x="1465" y="905"/>
                  </a:lnTo>
                  <a:lnTo>
                    <a:pt x="1451" y="909"/>
                  </a:lnTo>
                  <a:lnTo>
                    <a:pt x="1436" y="912"/>
                  </a:lnTo>
                  <a:lnTo>
                    <a:pt x="1420" y="915"/>
                  </a:lnTo>
                  <a:lnTo>
                    <a:pt x="1390" y="919"/>
                  </a:lnTo>
                  <a:lnTo>
                    <a:pt x="1358" y="923"/>
                  </a:lnTo>
                  <a:lnTo>
                    <a:pt x="1326" y="926"/>
                  </a:lnTo>
                  <a:lnTo>
                    <a:pt x="1293" y="930"/>
                  </a:lnTo>
                  <a:lnTo>
                    <a:pt x="1259" y="932"/>
                  </a:lnTo>
                  <a:lnTo>
                    <a:pt x="1227" y="936"/>
                  </a:lnTo>
                  <a:lnTo>
                    <a:pt x="1194" y="939"/>
                  </a:lnTo>
                  <a:lnTo>
                    <a:pt x="1162" y="944"/>
                  </a:lnTo>
                  <a:lnTo>
                    <a:pt x="1146" y="946"/>
                  </a:lnTo>
                  <a:lnTo>
                    <a:pt x="1130" y="949"/>
                  </a:lnTo>
                  <a:lnTo>
                    <a:pt x="1112" y="950"/>
                  </a:lnTo>
                  <a:lnTo>
                    <a:pt x="1095" y="952"/>
                  </a:lnTo>
                  <a:lnTo>
                    <a:pt x="1077" y="954"/>
                  </a:lnTo>
                  <a:lnTo>
                    <a:pt x="1059" y="956"/>
                  </a:lnTo>
                  <a:lnTo>
                    <a:pt x="1041" y="958"/>
                  </a:lnTo>
                  <a:lnTo>
                    <a:pt x="1022" y="959"/>
                  </a:lnTo>
                  <a:lnTo>
                    <a:pt x="984" y="963"/>
                  </a:lnTo>
                  <a:lnTo>
                    <a:pt x="945" y="966"/>
                  </a:lnTo>
                  <a:lnTo>
                    <a:pt x="907" y="969"/>
                  </a:lnTo>
                  <a:lnTo>
                    <a:pt x="867" y="970"/>
                  </a:lnTo>
                  <a:lnTo>
                    <a:pt x="829" y="972"/>
                  </a:lnTo>
                  <a:lnTo>
                    <a:pt x="791" y="973"/>
                  </a:lnTo>
                  <a:lnTo>
                    <a:pt x="773" y="974"/>
                  </a:lnTo>
                  <a:lnTo>
                    <a:pt x="754" y="974"/>
                  </a:lnTo>
                  <a:lnTo>
                    <a:pt x="736" y="976"/>
                  </a:lnTo>
                  <a:lnTo>
                    <a:pt x="718" y="976"/>
                  </a:lnTo>
                  <a:lnTo>
                    <a:pt x="701" y="976"/>
                  </a:lnTo>
                  <a:lnTo>
                    <a:pt x="684" y="977"/>
                  </a:lnTo>
                  <a:lnTo>
                    <a:pt x="668" y="977"/>
                  </a:lnTo>
                  <a:lnTo>
                    <a:pt x="651" y="977"/>
                  </a:lnTo>
                  <a:lnTo>
                    <a:pt x="636" y="977"/>
                  </a:lnTo>
                  <a:lnTo>
                    <a:pt x="621" y="977"/>
                  </a:lnTo>
                  <a:lnTo>
                    <a:pt x="607" y="977"/>
                  </a:lnTo>
                  <a:lnTo>
                    <a:pt x="593" y="977"/>
                  </a:lnTo>
                  <a:lnTo>
                    <a:pt x="580" y="976"/>
                  </a:lnTo>
                  <a:lnTo>
                    <a:pt x="567" y="976"/>
                  </a:lnTo>
                  <a:lnTo>
                    <a:pt x="556" y="976"/>
                  </a:lnTo>
                  <a:lnTo>
                    <a:pt x="544" y="974"/>
                  </a:lnTo>
                  <a:lnTo>
                    <a:pt x="532" y="974"/>
                  </a:lnTo>
                  <a:lnTo>
                    <a:pt x="522" y="974"/>
                  </a:lnTo>
                  <a:lnTo>
                    <a:pt x="511" y="973"/>
                  </a:lnTo>
                  <a:lnTo>
                    <a:pt x="502" y="972"/>
                  </a:lnTo>
                  <a:lnTo>
                    <a:pt x="493" y="972"/>
                  </a:lnTo>
                  <a:lnTo>
                    <a:pt x="483" y="971"/>
                  </a:lnTo>
                  <a:lnTo>
                    <a:pt x="474" y="970"/>
                  </a:lnTo>
                  <a:lnTo>
                    <a:pt x="465" y="969"/>
                  </a:lnTo>
                  <a:lnTo>
                    <a:pt x="448" y="966"/>
                  </a:lnTo>
                  <a:lnTo>
                    <a:pt x="432" y="964"/>
                  </a:lnTo>
                  <a:lnTo>
                    <a:pt x="417" y="960"/>
                  </a:lnTo>
                  <a:lnTo>
                    <a:pt x="401" y="958"/>
                  </a:lnTo>
                  <a:lnTo>
                    <a:pt x="372" y="950"/>
                  </a:lnTo>
                  <a:lnTo>
                    <a:pt x="357" y="946"/>
                  </a:lnTo>
                  <a:lnTo>
                    <a:pt x="342" y="942"/>
                  </a:lnTo>
                  <a:lnTo>
                    <a:pt x="326" y="937"/>
                  </a:lnTo>
                  <a:lnTo>
                    <a:pt x="308" y="932"/>
                  </a:lnTo>
                  <a:lnTo>
                    <a:pt x="291" y="928"/>
                  </a:lnTo>
                  <a:lnTo>
                    <a:pt x="273" y="923"/>
                  </a:lnTo>
                  <a:lnTo>
                    <a:pt x="254" y="918"/>
                  </a:lnTo>
                  <a:lnTo>
                    <a:pt x="236" y="914"/>
                  </a:lnTo>
                  <a:lnTo>
                    <a:pt x="216" y="908"/>
                  </a:lnTo>
                  <a:lnTo>
                    <a:pt x="197" y="903"/>
                  </a:lnTo>
                  <a:lnTo>
                    <a:pt x="179" y="897"/>
                  </a:lnTo>
                  <a:lnTo>
                    <a:pt x="160" y="891"/>
                  </a:lnTo>
                  <a:lnTo>
                    <a:pt x="142" y="886"/>
                  </a:lnTo>
                  <a:lnTo>
                    <a:pt x="125" y="877"/>
                  </a:lnTo>
                  <a:lnTo>
                    <a:pt x="109" y="870"/>
                  </a:lnTo>
                  <a:lnTo>
                    <a:pt x="92" y="861"/>
                  </a:lnTo>
                  <a:lnTo>
                    <a:pt x="85" y="856"/>
                  </a:lnTo>
                  <a:lnTo>
                    <a:pt x="78" y="852"/>
                  </a:lnTo>
                  <a:lnTo>
                    <a:pt x="71" y="846"/>
                  </a:lnTo>
                  <a:lnTo>
                    <a:pt x="64" y="841"/>
                  </a:lnTo>
                  <a:lnTo>
                    <a:pt x="58" y="835"/>
                  </a:lnTo>
                  <a:lnTo>
                    <a:pt x="53" y="828"/>
                  </a:lnTo>
                  <a:lnTo>
                    <a:pt x="47" y="822"/>
                  </a:lnTo>
                  <a:lnTo>
                    <a:pt x="42" y="815"/>
                  </a:lnTo>
                  <a:lnTo>
                    <a:pt x="37" y="808"/>
                  </a:lnTo>
                  <a:lnTo>
                    <a:pt x="34" y="801"/>
                  </a:lnTo>
                  <a:lnTo>
                    <a:pt x="29" y="793"/>
                  </a:lnTo>
                  <a:lnTo>
                    <a:pt x="26" y="786"/>
                  </a:lnTo>
                  <a:lnTo>
                    <a:pt x="22" y="778"/>
                  </a:lnTo>
                  <a:lnTo>
                    <a:pt x="20" y="770"/>
                  </a:lnTo>
                  <a:lnTo>
                    <a:pt x="14" y="752"/>
                  </a:lnTo>
                  <a:lnTo>
                    <a:pt x="9" y="735"/>
                  </a:lnTo>
                  <a:lnTo>
                    <a:pt x="7" y="716"/>
                  </a:lnTo>
                  <a:lnTo>
                    <a:pt x="5" y="696"/>
                  </a:lnTo>
                  <a:lnTo>
                    <a:pt x="2" y="675"/>
                  </a:lnTo>
                  <a:lnTo>
                    <a:pt x="1" y="654"/>
                  </a:lnTo>
                  <a:lnTo>
                    <a:pt x="1" y="633"/>
                  </a:lnTo>
                  <a:lnTo>
                    <a:pt x="0" y="611"/>
                  </a:lnTo>
                  <a:lnTo>
                    <a:pt x="0" y="588"/>
                  </a:lnTo>
                  <a:lnTo>
                    <a:pt x="1" y="564"/>
                  </a:lnTo>
                  <a:lnTo>
                    <a:pt x="1" y="540"/>
                  </a:lnTo>
                  <a:lnTo>
                    <a:pt x="2" y="515"/>
                  </a:lnTo>
                  <a:lnTo>
                    <a:pt x="2" y="491"/>
                  </a:lnTo>
                  <a:lnTo>
                    <a:pt x="2" y="478"/>
                  </a:lnTo>
                  <a:lnTo>
                    <a:pt x="2" y="464"/>
                  </a:lnTo>
                  <a:lnTo>
                    <a:pt x="2" y="450"/>
                  </a:lnTo>
                  <a:lnTo>
                    <a:pt x="2" y="435"/>
                  </a:lnTo>
                  <a:lnTo>
                    <a:pt x="1" y="418"/>
                  </a:lnTo>
                  <a:lnTo>
                    <a:pt x="1" y="402"/>
                  </a:lnTo>
                  <a:lnTo>
                    <a:pt x="1" y="385"/>
                  </a:lnTo>
                  <a:lnTo>
                    <a:pt x="0" y="368"/>
                  </a:lnTo>
                  <a:lnTo>
                    <a:pt x="0" y="350"/>
                  </a:lnTo>
                  <a:lnTo>
                    <a:pt x="0" y="333"/>
                  </a:lnTo>
                  <a:lnTo>
                    <a:pt x="0" y="297"/>
                  </a:lnTo>
                  <a:lnTo>
                    <a:pt x="0" y="260"/>
                  </a:lnTo>
                  <a:lnTo>
                    <a:pt x="0" y="224"/>
                  </a:lnTo>
                  <a:lnTo>
                    <a:pt x="1" y="207"/>
                  </a:lnTo>
                  <a:lnTo>
                    <a:pt x="2" y="189"/>
                  </a:lnTo>
                  <a:lnTo>
                    <a:pt x="4" y="173"/>
                  </a:lnTo>
                  <a:lnTo>
                    <a:pt x="5" y="156"/>
                  </a:lnTo>
                  <a:lnTo>
                    <a:pt x="7" y="140"/>
                  </a:lnTo>
                  <a:lnTo>
                    <a:pt x="8" y="125"/>
                  </a:lnTo>
                  <a:lnTo>
                    <a:pt x="12" y="110"/>
                  </a:lnTo>
                  <a:lnTo>
                    <a:pt x="14" y="96"/>
                  </a:lnTo>
                  <a:lnTo>
                    <a:pt x="18" y="82"/>
                  </a:lnTo>
                  <a:lnTo>
                    <a:pt x="21" y="70"/>
                  </a:lnTo>
                  <a:lnTo>
                    <a:pt x="26" y="58"/>
                  </a:lnTo>
                  <a:lnTo>
                    <a:pt x="29" y="48"/>
                  </a:lnTo>
                  <a:lnTo>
                    <a:pt x="35" y="37"/>
                  </a:lnTo>
                  <a:lnTo>
                    <a:pt x="37" y="34"/>
                  </a:lnTo>
                  <a:lnTo>
                    <a:pt x="41" y="29"/>
                  </a:lnTo>
                  <a:lnTo>
                    <a:pt x="43" y="26"/>
                  </a:lnTo>
                  <a:lnTo>
                    <a:pt x="47" y="22"/>
                  </a:lnTo>
                  <a:lnTo>
                    <a:pt x="50" y="19"/>
                  </a:lnTo>
                  <a:lnTo>
                    <a:pt x="54" y="16"/>
                  </a:lnTo>
                  <a:close/>
                </a:path>
              </a:pathLst>
            </a:custGeom>
            <a:solidFill>
              <a:srgbClr val="9AE0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132" name="Rectangle 198">
              <a:extLst>
                <a:ext uri="{FF2B5EF4-FFF2-40B4-BE49-F238E27FC236}">
                  <a16:creationId xmlns:a16="http://schemas.microsoft.com/office/drawing/2014/main" id="{84B0505C-5FC9-B442-905B-FDEE1E39F08A}"/>
                </a:ext>
              </a:extLst>
            </p:cNvPr>
            <p:cNvSpPr>
              <a:spLocks noChangeArrowheads="1"/>
            </p:cNvSpPr>
            <p:nvPr/>
          </p:nvSpPr>
          <p:spPr bwMode="auto">
            <a:xfrm>
              <a:off x="5674760" y="4115492"/>
              <a:ext cx="41275" cy="198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dirty="0">
                  <a:solidFill>
                    <a:srgbClr val="000000"/>
                  </a:solidFill>
                </a:rPr>
                <a:t> </a:t>
              </a:r>
              <a:endParaRPr lang="en-US" dirty="0"/>
            </a:p>
          </p:txBody>
        </p:sp>
        <p:sp>
          <p:nvSpPr>
            <p:cNvPr id="135" name="Line 334">
              <a:extLst>
                <a:ext uri="{FF2B5EF4-FFF2-40B4-BE49-F238E27FC236}">
                  <a16:creationId xmlns:a16="http://schemas.microsoft.com/office/drawing/2014/main" id="{BAB5EDB8-E2B8-E34D-B0DC-87C7A047F198}"/>
                </a:ext>
              </a:extLst>
            </p:cNvPr>
            <p:cNvSpPr>
              <a:spLocks noChangeShapeType="1"/>
            </p:cNvSpPr>
            <p:nvPr/>
          </p:nvSpPr>
          <p:spPr bwMode="auto">
            <a:xfrm>
              <a:off x="4900060" y="4142480"/>
              <a:ext cx="434975" cy="1587"/>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36" name="Freeform 346">
              <a:extLst>
                <a:ext uri="{FF2B5EF4-FFF2-40B4-BE49-F238E27FC236}">
                  <a16:creationId xmlns:a16="http://schemas.microsoft.com/office/drawing/2014/main" id="{BC9887D0-E0E1-9443-B488-A15B4A9A98B6}"/>
                </a:ext>
              </a:extLst>
            </p:cNvPr>
            <p:cNvSpPr>
              <a:spLocks/>
            </p:cNvSpPr>
            <p:nvPr/>
          </p:nvSpPr>
          <p:spPr bwMode="auto">
            <a:xfrm>
              <a:off x="6455810" y="3518592"/>
              <a:ext cx="1901825" cy="1141413"/>
            </a:xfrm>
            <a:custGeom>
              <a:avLst/>
              <a:gdLst>
                <a:gd name="T0" fmla="*/ 2147483647 w 1198"/>
                <a:gd name="T1" fmla="*/ 2147483647 h 719"/>
                <a:gd name="T2" fmla="*/ 2147483647 w 1198"/>
                <a:gd name="T3" fmla="*/ 0 h 719"/>
                <a:gd name="T4" fmla="*/ 2147483647 w 1198"/>
                <a:gd name="T5" fmla="*/ 2147483647 h 719"/>
                <a:gd name="T6" fmla="*/ 2147483647 w 1198"/>
                <a:gd name="T7" fmla="*/ 2147483647 h 719"/>
                <a:gd name="T8" fmla="*/ 2147483647 w 1198"/>
                <a:gd name="T9" fmla="*/ 2147483647 h 719"/>
                <a:gd name="T10" fmla="*/ 2147483647 w 1198"/>
                <a:gd name="T11" fmla="*/ 2147483647 h 719"/>
                <a:gd name="T12" fmla="*/ 2147483647 w 1198"/>
                <a:gd name="T13" fmla="*/ 2147483647 h 719"/>
                <a:gd name="T14" fmla="*/ 2147483647 w 1198"/>
                <a:gd name="T15" fmla="*/ 2147483647 h 719"/>
                <a:gd name="T16" fmla="*/ 2147483647 w 1198"/>
                <a:gd name="T17" fmla="*/ 2147483647 h 719"/>
                <a:gd name="T18" fmla="*/ 2147483647 w 1198"/>
                <a:gd name="T19" fmla="*/ 2147483647 h 719"/>
                <a:gd name="T20" fmla="*/ 2147483647 w 1198"/>
                <a:gd name="T21" fmla="*/ 2147483647 h 719"/>
                <a:gd name="T22" fmla="*/ 2147483647 w 1198"/>
                <a:gd name="T23" fmla="*/ 2147483647 h 719"/>
                <a:gd name="T24" fmla="*/ 2147483647 w 1198"/>
                <a:gd name="T25" fmla="*/ 2147483647 h 719"/>
                <a:gd name="T26" fmla="*/ 2147483647 w 1198"/>
                <a:gd name="T27" fmla="*/ 2147483647 h 719"/>
                <a:gd name="T28" fmla="*/ 2147483647 w 1198"/>
                <a:gd name="T29" fmla="*/ 2147483647 h 719"/>
                <a:gd name="T30" fmla="*/ 2147483647 w 1198"/>
                <a:gd name="T31" fmla="*/ 2147483647 h 719"/>
                <a:gd name="T32" fmla="*/ 2147483647 w 1198"/>
                <a:gd name="T33" fmla="*/ 2147483647 h 719"/>
                <a:gd name="T34" fmla="*/ 2147483647 w 1198"/>
                <a:gd name="T35" fmla="*/ 2147483647 h 719"/>
                <a:gd name="T36" fmla="*/ 2147483647 w 1198"/>
                <a:gd name="T37" fmla="*/ 2147483647 h 719"/>
                <a:gd name="T38" fmla="*/ 2147483647 w 1198"/>
                <a:gd name="T39" fmla="*/ 2147483647 h 719"/>
                <a:gd name="T40" fmla="*/ 2147483647 w 1198"/>
                <a:gd name="T41" fmla="*/ 2147483647 h 719"/>
                <a:gd name="T42" fmla="*/ 2147483647 w 1198"/>
                <a:gd name="T43" fmla="*/ 2147483647 h 719"/>
                <a:gd name="T44" fmla="*/ 0 w 1198"/>
                <a:gd name="T45" fmla="*/ 2147483647 h 719"/>
                <a:gd name="T46" fmla="*/ 2147483647 w 1198"/>
                <a:gd name="T47" fmla="*/ 2147483647 h 719"/>
                <a:gd name="T48" fmla="*/ 2147483647 w 1198"/>
                <a:gd name="T49" fmla="*/ 2147483647 h 719"/>
                <a:gd name="T50" fmla="*/ 2147483647 w 1198"/>
                <a:gd name="T51" fmla="*/ 2147483647 h 719"/>
                <a:gd name="T52" fmla="*/ 2147483647 w 1198"/>
                <a:gd name="T53" fmla="*/ 2147483647 h 719"/>
                <a:gd name="T54" fmla="*/ 2147483647 w 1198"/>
                <a:gd name="T55" fmla="*/ 2147483647 h 719"/>
                <a:gd name="T56" fmla="*/ 2147483647 w 1198"/>
                <a:gd name="T57" fmla="*/ 2147483647 h 719"/>
                <a:gd name="T58" fmla="*/ 2147483647 w 1198"/>
                <a:gd name="T59" fmla="*/ 2147483647 h 719"/>
                <a:gd name="T60" fmla="*/ 2147483647 w 1198"/>
                <a:gd name="T61" fmla="*/ 2147483647 h 719"/>
                <a:gd name="T62" fmla="*/ 2147483647 w 1198"/>
                <a:gd name="T63" fmla="*/ 2147483647 h 719"/>
                <a:gd name="T64" fmla="*/ 2147483647 w 1198"/>
                <a:gd name="T65" fmla="*/ 2147483647 h 719"/>
                <a:gd name="T66" fmla="*/ 2147483647 w 1198"/>
                <a:gd name="T67" fmla="*/ 2147483647 h 719"/>
                <a:gd name="T68" fmla="*/ 2147483647 w 1198"/>
                <a:gd name="T69" fmla="*/ 2147483647 h 719"/>
                <a:gd name="T70" fmla="*/ 2147483647 w 1198"/>
                <a:gd name="T71" fmla="*/ 2147483647 h 719"/>
                <a:gd name="T72" fmla="*/ 2147483647 w 1198"/>
                <a:gd name="T73" fmla="*/ 2147483647 h 719"/>
                <a:gd name="T74" fmla="*/ 2147483647 w 1198"/>
                <a:gd name="T75" fmla="*/ 2147483647 h 719"/>
                <a:gd name="T76" fmla="*/ 2147483647 w 1198"/>
                <a:gd name="T77" fmla="*/ 2147483647 h 719"/>
                <a:gd name="T78" fmla="*/ 2147483647 w 1198"/>
                <a:gd name="T79" fmla="*/ 2147483647 h 719"/>
                <a:gd name="T80" fmla="*/ 2147483647 w 1198"/>
                <a:gd name="T81" fmla="*/ 2147483647 h 719"/>
                <a:gd name="T82" fmla="*/ 2147483647 w 1198"/>
                <a:gd name="T83" fmla="*/ 2147483647 h 719"/>
                <a:gd name="T84" fmla="*/ 2147483647 w 1198"/>
                <a:gd name="T85" fmla="*/ 2147483647 h 719"/>
                <a:gd name="T86" fmla="*/ 2147483647 w 1198"/>
                <a:gd name="T87" fmla="*/ 2147483647 h 719"/>
                <a:gd name="T88" fmla="*/ 2147483647 w 1198"/>
                <a:gd name="T89" fmla="*/ 2147483647 h 719"/>
                <a:gd name="T90" fmla="*/ 2147483647 w 1198"/>
                <a:gd name="T91" fmla="*/ 2147483647 h 719"/>
                <a:gd name="T92" fmla="*/ 2147483647 w 1198"/>
                <a:gd name="T93" fmla="*/ 2147483647 h 719"/>
                <a:gd name="T94" fmla="*/ 2147483647 w 1198"/>
                <a:gd name="T95" fmla="*/ 2147483647 h 719"/>
                <a:gd name="T96" fmla="*/ 2147483647 w 1198"/>
                <a:gd name="T97" fmla="*/ 2147483647 h 719"/>
                <a:gd name="T98" fmla="*/ 2147483647 w 1198"/>
                <a:gd name="T99" fmla="*/ 2147483647 h 719"/>
                <a:gd name="T100" fmla="*/ 2147483647 w 1198"/>
                <a:gd name="T101" fmla="*/ 2147483647 h 719"/>
                <a:gd name="T102" fmla="*/ 2147483647 w 1198"/>
                <a:gd name="T103" fmla="*/ 2147483647 h 719"/>
                <a:gd name="T104" fmla="*/ 2147483647 w 1198"/>
                <a:gd name="T105" fmla="*/ 2147483647 h 719"/>
                <a:gd name="T106" fmla="*/ 2147483647 w 1198"/>
                <a:gd name="T107" fmla="*/ 2147483647 h 719"/>
                <a:gd name="T108" fmla="*/ 2147483647 w 1198"/>
                <a:gd name="T109" fmla="*/ 2147483647 h 719"/>
                <a:gd name="T110" fmla="*/ 2147483647 w 1198"/>
                <a:gd name="T111" fmla="*/ 2147483647 h 71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198"/>
                <a:gd name="T169" fmla="*/ 0 h 719"/>
                <a:gd name="T170" fmla="*/ 1198 w 1198"/>
                <a:gd name="T171" fmla="*/ 719 h 71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198" h="719">
                  <a:moveTo>
                    <a:pt x="1160" y="13"/>
                  </a:moveTo>
                  <a:lnTo>
                    <a:pt x="1154" y="9"/>
                  </a:lnTo>
                  <a:lnTo>
                    <a:pt x="1149" y="5"/>
                  </a:lnTo>
                  <a:lnTo>
                    <a:pt x="1142" y="3"/>
                  </a:lnTo>
                  <a:lnTo>
                    <a:pt x="1137" y="2"/>
                  </a:lnTo>
                  <a:lnTo>
                    <a:pt x="1130" y="0"/>
                  </a:lnTo>
                  <a:lnTo>
                    <a:pt x="1123" y="0"/>
                  </a:lnTo>
                  <a:lnTo>
                    <a:pt x="1116" y="0"/>
                  </a:lnTo>
                  <a:lnTo>
                    <a:pt x="1107" y="2"/>
                  </a:lnTo>
                  <a:lnTo>
                    <a:pt x="1099" y="3"/>
                  </a:lnTo>
                  <a:lnTo>
                    <a:pt x="1091" y="5"/>
                  </a:lnTo>
                  <a:lnTo>
                    <a:pt x="1082" y="7"/>
                  </a:lnTo>
                  <a:lnTo>
                    <a:pt x="1074" y="10"/>
                  </a:lnTo>
                  <a:lnTo>
                    <a:pt x="1064" y="13"/>
                  </a:lnTo>
                  <a:lnTo>
                    <a:pt x="1055" y="17"/>
                  </a:lnTo>
                  <a:lnTo>
                    <a:pt x="1036" y="24"/>
                  </a:lnTo>
                  <a:lnTo>
                    <a:pt x="1016" y="32"/>
                  </a:lnTo>
                  <a:lnTo>
                    <a:pt x="997" y="40"/>
                  </a:lnTo>
                  <a:lnTo>
                    <a:pt x="977" y="49"/>
                  </a:lnTo>
                  <a:lnTo>
                    <a:pt x="956" y="56"/>
                  </a:lnTo>
                  <a:lnTo>
                    <a:pt x="936" y="65"/>
                  </a:lnTo>
                  <a:lnTo>
                    <a:pt x="925" y="67"/>
                  </a:lnTo>
                  <a:lnTo>
                    <a:pt x="915" y="70"/>
                  </a:lnTo>
                  <a:lnTo>
                    <a:pt x="904" y="73"/>
                  </a:lnTo>
                  <a:lnTo>
                    <a:pt x="895" y="75"/>
                  </a:lnTo>
                  <a:lnTo>
                    <a:pt x="885" y="76"/>
                  </a:lnTo>
                  <a:lnTo>
                    <a:pt x="875" y="77"/>
                  </a:lnTo>
                  <a:lnTo>
                    <a:pt x="866" y="77"/>
                  </a:lnTo>
                  <a:lnTo>
                    <a:pt x="855" y="79"/>
                  </a:lnTo>
                  <a:lnTo>
                    <a:pt x="837" y="77"/>
                  </a:lnTo>
                  <a:lnTo>
                    <a:pt x="817" y="76"/>
                  </a:lnTo>
                  <a:lnTo>
                    <a:pt x="798" y="75"/>
                  </a:lnTo>
                  <a:lnTo>
                    <a:pt x="778" y="73"/>
                  </a:lnTo>
                  <a:lnTo>
                    <a:pt x="758" y="70"/>
                  </a:lnTo>
                  <a:lnTo>
                    <a:pt x="739" y="67"/>
                  </a:lnTo>
                  <a:lnTo>
                    <a:pt x="719" y="65"/>
                  </a:lnTo>
                  <a:lnTo>
                    <a:pt x="698" y="61"/>
                  </a:lnTo>
                  <a:lnTo>
                    <a:pt x="677" y="59"/>
                  </a:lnTo>
                  <a:lnTo>
                    <a:pt x="655" y="58"/>
                  </a:lnTo>
                  <a:lnTo>
                    <a:pt x="632" y="56"/>
                  </a:lnTo>
                  <a:lnTo>
                    <a:pt x="610" y="56"/>
                  </a:lnTo>
                  <a:lnTo>
                    <a:pt x="599" y="56"/>
                  </a:lnTo>
                  <a:lnTo>
                    <a:pt x="586" y="56"/>
                  </a:lnTo>
                  <a:lnTo>
                    <a:pt x="574" y="58"/>
                  </a:lnTo>
                  <a:lnTo>
                    <a:pt x="562" y="59"/>
                  </a:lnTo>
                  <a:lnTo>
                    <a:pt x="550" y="61"/>
                  </a:lnTo>
                  <a:lnTo>
                    <a:pt x="537" y="63"/>
                  </a:lnTo>
                  <a:lnTo>
                    <a:pt x="524" y="65"/>
                  </a:lnTo>
                  <a:lnTo>
                    <a:pt x="510" y="68"/>
                  </a:lnTo>
                  <a:lnTo>
                    <a:pt x="495" y="70"/>
                  </a:lnTo>
                  <a:lnTo>
                    <a:pt x="480" y="73"/>
                  </a:lnTo>
                  <a:lnTo>
                    <a:pt x="464" y="76"/>
                  </a:lnTo>
                  <a:lnTo>
                    <a:pt x="448" y="79"/>
                  </a:lnTo>
                  <a:lnTo>
                    <a:pt x="432" y="82"/>
                  </a:lnTo>
                  <a:lnTo>
                    <a:pt x="415" y="86"/>
                  </a:lnTo>
                  <a:lnTo>
                    <a:pt x="398" y="89"/>
                  </a:lnTo>
                  <a:lnTo>
                    <a:pt x="380" y="93"/>
                  </a:lnTo>
                  <a:lnTo>
                    <a:pt x="345" y="100"/>
                  </a:lnTo>
                  <a:lnTo>
                    <a:pt x="310" y="108"/>
                  </a:lnTo>
                  <a:lnTo>
                    <a:pt x="274" y="117"/>
                  </a:lnTo>
                  <a:lnTo>
                    <a:pt x="240" y="128"/>
                  </a:lnTo>
                  <a:lnTo>
                    <a:pt x="223" y="132"/>
                  </a:lnTo>
                  <a:lnTo>
                    <a:pt x="206" y="138"/>
                  </a:lnTo>
                  <a:lnTo>
                    <a:pt x="190" y="144"/>
                  </a:lnTo>
                  <a:lnTo>
                    <a:pt x="175" y="150"/>
                  </a:lnTo>
                  <a:lnTo>
                    <a:pt x="159" y="156"/>
                  </a:lnTo>
                  <a:lnTo>
                    <a:pt x="145" y="163"/>
                  </a:lnTo>
                  <a:lnTo>
                    <a:pt x="131" y="169"/>
                  </a:lnTo>
                  <a:lnTo>
                    <a:pt x="117" y="176"/>
                  </a:lnTo>
                  <a:lnTo>
                    <a:pt x="104" y="183"/>
                  </a:lnTo>
                  <a:lnTo>
                    <a:pt x="92" y="191"/>
                  </a:lnTo>
                  <a:lnTo>
                    <a:pt x="82" y="198"/>
                  </a:lnTo>
                  <a:lnTo>
                    <a:pt x="71" y="206"/>
                  </a:lnTo>
                  <a:lnTo>
                    <a:pt x="62" y="214"/>
                  </a:lnTo>
                  <a:lnTo>
                    <a:pt x="54" y="222"/>
                  </a:lnTo>
                  <a:lnTo>
                    <a:pt x="47" y="232"/>
                  </a:lnTo>
                  <a:lnTo>
                    <a:pt x="40" y="241"/>
                  </a:lnTo>
                  <a:lnTo>
                    <a:pt x="34" y="250"/>
                  </a:lnTo>
                  <a:lnTo>
                    <a:pt x="28" y="262"/>
                  </a:lnTo>
                  <a:lnTo>
                    <a:pt x="23" y="273"/>
                  </a:lnTo>
                  <a:lnTo>
                    <a:pt x="19" y="284"/>
                  </a:lnTo>
                  <a:lnTo>
                    <a:pt x="14" y="297"/>
                  </a:lnTo>
                  <a:lnTo>
                    <a:pt x="10" y="310"/>
                  </a:lnTo>
                  <a:lnTo>
                    <a:pt x="8" y="323"/>
                  </a:lnTo>
                  <a:lnTo>
                    <a:pt x="6" y="336"/>
                  </a:lnTo>
                  <a:lnTo>
                    <a:pt x="3" y="350"/>
                  </a:lnTo>
                  <a:lnTo>
                    <a:pt x="2" y="364"/>
                  </a:lnTo>
                  <a:lnTo>
                    <a:pt x="1" y="378"/>
                  </a:lnTo>
                  <a:lnTo>
                    <a:pt x="0" y="391"/>
                  </a:lnTo>
                  <a:lnTo>
                    <a:pt x="0" y="406"/>
                  </a:lnTo>
                  <a:lnTo>
                    <a:pt x="0" y="420"/>
                  </a:lnTo>
                  <a:lnTo>
                    <a:pt x="0" y="434"/>
                  </a:lnTo>
                  <a:lnTo>
                    <a:pt x="1" y="448"/>
                  </a:lnTo>
                  <a:lnTo>
                    <a:pt x="2" y="461"/>
                  </a:lnTo>
                  <a:lnTo>
                    <a:pt x="5" y="475"/>
                  </a:lnTo>
                  <a:lnTo>
                    <a:pt x="6" y="489"/>
                  </a:lnTo>
                  <a:lnTo>
                    <a:pt x="8" y="502"/>
                  </a:lnTo>
                  <a:lnTo>
                    <a:pt x="12" y="514"/>
                  </a:lnTo>
                  <a:lnTo>
                    <a:pt x="14" y="526"/>
                  </a:lnTo>
                  <a:lnTo>
                    <a:pt x="17" y="539"/>
                  </a:lnTo>
                  <a:lnTo>
                    <a:pt x="21" y="551"/>
                  </a:lnTo>
                  <a:lnTo>
                    <a:pt x="24" y="561"/>
                  </a:lnTo>
                  <a:lnTo>
                    <a:pt x="28" y="572"/>
                  </a:lnTo>
                  <a:lnTo>
                    <a:pt x="33" y="582"/>
                  </a:lnTo>
                  <a:lnTo>
                    <a:pt x="37" y="590"/>
                  </a:lnTo>
                  <a:lnTo>
                    <a:pt x="42" y="600"/>
                  </a:lnTo>
                  <a:lnTo>
                    <a:pt x="47" y="607"/>
                  </a:lnTo>
                  <a:lnTo>
                    <a:pt x="51" y="615"/>
                  </a:lnTo>
                  <a:lnTo>
                    <a:pt x="57" y="621"/>
                  </a:lnTo>
                  <a:lnTo>
                    <a:pt x="63" y="627"/>
                  </a:lnTo>
                  <a:lnTo>
                    <a:pt x="70" y="632"/>
                  </a:lnTo>
                  <a:lnTo>
                    <a:pt x="77" y="638"/>
                  </a:lnTo>
                  <a:lnTo>
                    <a:pt x="85" y="643"/>
                  </a:lnTo>
                  <a:lnTo>
                    <a:pt x="92" y="648"/>
                  </a:lnTo>
                  <a:lnTo>
                    <a:pt x="101" y="651"/>
                  </a:lnTo>
                  <a:lnTo>
                    <a:pt x="110" y="656"/>
                  </a:lnTo>
                  <a:lnTo>
                    <a:pt x="119" y="659"/>
                  </a:lnTo>
                  <a:lnTo>
                    <a:pt x="128" y="662"/>
                  </a:lnTo>
                  <a:lnTo>
                    <a:pt x="138" y="665"/>
                  </a:lnTo>
                  <a:lnTo>
                    <a:pt x="159" y="670"/>
                  </a:lnTo>
                  <a:lnTo>
                    <a:pt x="180" y="673"/>
                  </a:lnTo>
                  <a:lnTo>
                    <a:pt x="202" y="677"/>
                  </a:lnTo>
                  <a:lnTo>
                    <a:pt x="225" y="680"/>
                  </a:lnTo>
                  <a:lnTo>
                    <a:pt x="248" y="683"/>
                  </a:lnTo>
                  <a:lnTo>
                    <a:pt x="272" y="685"/>
                  </a:lnTo>
                  <a:lnTo>
                    <a:pt x="295" y="686"/>
                  </a:lnTo>
                  <a:lnTo>
                    <a:pt x="319" y="689"/>
                  </a:lnTo>
                  <a:lnTo>
                    <a:pt x="342" y="692"/>
                  </a:lnTo>
                  <a:lnTo>
                    <a:pt x="365" y="696"/>
                  </a:lnTo>
                  <a:lnTo>
                    <a:pt x="377" y="697"/>
                  </a:lnTo>
                  <a:lnTo>
                    <a:pt x="389" y="698"/>
                  </a:lnTo>
                  <a:lnTo>
                    <a:pt x="401" y="700"/>
                  </a:lnTo>
                  <a:lnTo>
                    <a:pt x="413" y="701"/>
                  </a:lnTo>
                  <a:lnTo>
                    <a:pt x="439" y="704"/>
                  </a:lnTo>
                  <a:lnTo>
                    <a:pt x="466" y="707"/>
                  </a:lnTo>
                  <a:lnTo>
                    <a:pt x="492" y="710"/>
                  </a:lnTo>
                  <a:lnTo>
                    <a:pt x="520" y="711"/>
                  </a:lnTo>
                  <a:lnTo>
                    <a:pt x="576" y="714"/>
                  </a:lnTo>
                  <a:lnTo>
                    <a:pt x="604" y="715"/>
                  </a:lnTo>
                  <a:lnTo>
                    <a:pt x="631" y="717"/>
                  </a:lnTo>
                  <a:lnTo>
                    <a:pt x="658" y="718"/>
                  </a:lnTo>
                  <a:lnTo>
                    <a:pt x="684" y="719"/>
                  </a:lnTo>
                  <a:lnTo>
                    <a:pt x="695" y="719"/>
                  </a:lnTo>
                  <a:lnTo>
                    <a:pt x="708" y="719"/>
                  </a:lnTo>
                  <a:lnTo>
                    <a:pt x="720" y="719"/>
                  </a:lnTo>
                  <a:lnTo>
                    <a:pt x="732" y="719"/>
                  </a:lnTo>
                  <a:lnTo>
                    <a:pt x="742" y="719"/>
                  </a:lnTo>
                  <a:lnTo>
                    <a:pt x="753" y="719"/>
                  </a:lnTo>
                  <a:lnTo>
                    <a:pt x="763" y="719"/>
                  </a:lnTo>
                  <a:lnTo>
                    <a:pt x="773" y="719"/>
                  </a:lnTo>
                  <a:lnTo>
                    <a:pt x="782" y="719"/>
                  </a:lnTo>
                  <a:lnTo>
                    <a:pt x="791" y="719"/>
                  </a:lnTo>
                  <a:lnTo>
                    <a:pt x="801" y="719"/>
                  </a:lnTo>
                  <a:lnTo>
                    <a:pt x="809" y="718"/>
                  </a:lnTo>
                  <a:lnTo>
                    <a:pt x="816" y="718"/>
                  </a:lnTo>
                  <a:lnTo>
                    <a:pt x="824" y="718"/>
                  </a:lnTo>
                  <a:lnTo>
                    <a:pt x="839" y="717"/>
                  </a:lnTo>
                  <a:lnTo>
                    <a:pt x="852" y="715"/>
                  </a:lnTo>
                  <a:lnTo>
                    <a:pt x="865" y="713"/>
                  </a:lnTo>
                  <a:lnTo>
                    <a:pt x="876" y="712"/>
                  </a:lnTo>
                  <a:lnTo>
                    <a:pt x="888" y="710"/>
                  </a:lnTo>
                  <a:lnTo>
                    <a:pt x="900" y="707"/>
                  </a:lnTo>
                  <a:lnTo>
                    <a:pt x="910" y="705"/>
                  </a:lnTo>
                  <a:lnTo>
                    <a:pt x="931" y="700"/>
                  </a:lnTo>
                  <a:lnTo>
                    <a:pt x="943" y="697"/>
                  </a:lnTo>
                  <a:lnTo>
                    <a:pt x="953" y="693"/>
                  </a:lnTo>
                  <a:lnTo>
                    <a:pt x="965" y="691"/>
                  </a:lnTo>
                  <a:lnTo>
                    <a:pt x="977" y="687"/>
                  </a:lnTo>
                  <a:lnTo>
                    <a:pt x="990" y="683"/>
                  </a:lnTo>
                  <a:lnTo>
                    <a:pt x="1002" y="679"/>
                  </a:lnTo>
                  <a:lnTo>
                    <a:pt x="1015" y="676"/>
                  </a:lnTo>
                  <a:lnTo>
                    <a:pt x="1029" y="672"/>
                  </a:lnTo>
                  <a:lnTo>
                    <a:pt x="1056" y="665"/>
                  </a:lnTo>
                  <a:lnTo>
                    <a:pt x="1070" y="662"/>
                  </a:lnTo>
                  <a:lnTo>
                    <a:pt x="1083" y="657"/>
                  </a:lnTo>
                  <a:lnTo>
                    <a:pt x="1096" y="652"/>
                  </a:lnTo>
                  <a:lnTo>
                    <a:pt x="1109" y="647"/>
                  </a:lnTo>
                  <a:lnTo>
                    <a:pt x="1120" y="641"/>
                  </a:lnTo>
                  <a:lnTo>
                    <a:pt x="1132" y="635"/>
                  </a:lnTo>
                  <a:lnTo>
                    <a:pt x="1142" y="627"/>
                  </a:lnTo>
                  <a:lnTo>
                    <a:pt x="1152" y="620"/>
                  </a:lnTo>
                  <a:lnTo>
                    <a:pt x="1160" y="610"/>
                  </a:lnTo>
                  <a:lnTo>
                    <a:pt x="1165" y="606"/>
                  </a:lnTo>
                  <a:lnTo>
                    <a:pt x="1168" y="601"/>
                  </a:lnTo>
                  <a:lnTo>
                    <a:pt x="1174" y="590"/>
                  </a:lnTo>
                  <a:lnTo>
                    <a:pt x="1180" y="579"/>
                  </a:lnTo>
                  <a:lnTo>
                    <a:pt x="1184" y="567"/>
                  </a:lnTo>
                  <a:lnTo>
                    <a:pt x="1188" y="554"/>
                  </a:lnTo>
                  <a:lnTo>
                    <a:pt x="1191" y="541"/>
                  </a:lnTo>
                  <a:lnTo>
                    <a:pt x="1194" y="527"/>
                  </a:lnTo>
                  <a:lnTo>
                    <a:pt x="1195" y="513"/>
                  </a:lnTo>
                  <a:lnTo>
                    <a:pt x="1196" y="498"/>
                  </a:lnTo>
                  <a:lnTo>
                    <a:pt x="1197" y="483"/>
                  </a:lnTo>
                  <a:lnTo>
                    <a:pt x="1197" y="467"/>
                  </a:lnTo>
                  <a:lnTo>
                    <a:pt x="1197" y="450"/>
                  </a:lnTo>
                  <a:lnTo>
                    <a:pt x="1197" y="433"/>
                  </a:lnTo>
                  <a:lnTo>
                    <a:pt x="1197" y="415"/>
                  </a:lnTo>
                  <a:lnTo>
                    <a:pt x="1197" y="398"/>
                  </a:lnTo>
                  <a:lnTo>
                    <a:pt x="1197" y="380"/>
                  </a:lnTo>
                  <a:lnTo>
                    <a:pt x="1196" y="361"/>
                  </a:lnTo>
                  <a:lnTo>
                    <a:pt x="1196" y="352"/>
                  </a:lnTo>
                  <a:lnTo>
                    <a:pt x="1196" y="343"/>
                  </a:lnTo>
                  <a:lnTo>
                    <a:pt x="1196" y="331"/>
                  </a:lnTo>
                  <a:lnTo>
                    <a:pt x="1196" y="321"/>
                  </a:lnTo>
                  <a:lnTo>
                    <a:pt x="1197" y="309"/>
                  </a:lnTo>
                  <a:lnTo>
                    <a:pt x="1197" y="297"/>
                  </a:lnTo>
                  <a:lnTo>
                    <a:pt x="1197" y="284"/>
                  </a:lnTo>
                  <a:lnTo>
                    <a:pt x="1197" y="271"/>
                  </a:lnTo>
                  <a:lnTo>
                    <a:pt x="1198" y="246"/>
                  </a:lnTo>
                  <a:lnTo>
                    <a:pt x="1198" y="219"/>
                  </a:lnTo>
                  <a:lnTo>
                    <a:pt x="1198" y="192"/>
                  </a:lnTo>
                  <a:lnTo>
                    <a:pt x="1197" y="166"/>
                  </a:lnTo>
                  <a:lnTo>
                    <a:pt x="1196" y="141"/>
                  </a:lnTo>
                  <a:lnTo>
                    <a:pt x="1196" y="128"/>
                  </a:lnTo>
                  <a:lnTo>
                    <a:pt x="1195" y="116"/>
                  </a:lnTo>
                  <a:lnTo>
                    <a:pt x="1194" y="103"/>
                  </a:lnTo>
                  <a:lnTo>
                    <a:pt x="1191" y="93"/>
                  </a:lnTo>
                  <a:lnTo>
                    <a:pt x="1190" y="81"/>
                  </a:lnTo>
                  <a:lnTo>
                    <a:pt x="1188" y="70"/>
                  </a:lnTo>
                  <a:lnTo>
                    <a:pt x="1186" y="61"/>
                  </a:lnTo>
                  <a:lnTo>
                    <a:pt x="1183" y="52"/>
                  </a:lnTo>
                  <a:lnTo>
                    <a:pt x="1180" y="44"/>
                  </a:lnTo>
                  <a:lnTo>
                    <a:pt x="1176" y="35"/>
                  </a:lnTo>
                  <a:lnTo>
                    <a:pt x="1173" y="28"/>
                  </a:lnTo>
                  <a:lnTo>
                    <a:pt x="1169" y="23"/>
                  </a:lnTo>
                  <a:lnTo>
                    <a:pt x="1165" y="17"/>
                  </a:lnTo>
                  <a:lnTo>
                    <a:pt x="1160" y="13"/>
                  </a:lnTo>
                  <a:close/>
                </a:path>
              </a:pathLst>
            </a:custGeom>
            <a:gradFill rotWithShape="1">
              <a:gsLst>
                <a:gs pos="0">
                  <a:srgbClr val="9AE0FF"/>
                </a:gs>
                <a:gs pos="100000">
                  <a:srgbClr val="FFFFFF"/>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137" name="Line 347">
              <a:extLst>
                <a:ext uri="{FF2B5EF4-FFF2-40B4-BE49-F238E27FC236}">
                  <a16:creationId xmlns:a16="http://schemas.microsoft.com/office/drawing/2014/main" id="{CAF84CA2-052A-CD49-A714-C8AC4F7E7A60}"/>
                </a:ext>
              </a:extLst>
            </p:cNvPr>
            <p:cNvSpPr>
              <a:spLocks noChangeShapeType="1"/>
            </p:cNvSpPr>
            <p:nvPr/>
          </p:nvSpPr>
          <p:spPr bwMode="auto">
            <a:xfrm flipV="1">
              <a:off x="5962097" y="4125017"/>
              <a:ext cx="490538" cy="3175"/>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93" name="Line 20">
              <a:extLst>
                <a:ext uri="{FF2B5EF4-FFF2-40B4-BE49-F238E27FC236}">
                  <a16:creationId xmlns:a16="http://schemas.microsoft.com/office/drawing/2014/main" id="{9B0DEA47-8A94-9F44-829B-FFB8818710C4}"/>
                </a:ext>
              </a:extLst>
            </p:cNvPr>
            <p:cNvSpPr>
              <a:spLocks noChangeShapeType="1"/>
            </p:cNvSpPr>
            <p:nvPr/>
          </p:nvSpPr>
          <p:spPr bwMode="auto">
            <a:xfrm flipH="1">
              <a:off x="3095072" y="3644005"/>
              <a:ext cx="55562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94" name="Line 21">
              <a:extLst>
                <a:ext uri="{FF2B5EF4-FFF2-40B4-BE49-F238E27FC236}">
                  <a16:creationId xmlns:a16="http://schemas.microsoft.com/office/drawing/2014/main" id="{C2E6D992-0734-0348-8FBF-3718C1917D94}"/>
                </a:ext>
              </a:extLst>
            </p:cNvPr>
            <p:cNvSpPr>
              <a:spLocks noChangeShapeType="1"/>
            </p:cNvSpPr>
            <p:nvPr/>
          </p:nvSpPr>
          <p:spPr bwMode="auto">
            <a:xfrm flipH="1">
              <a:off x="3482422" y="3691630"/>
              <a:ext cx="271463" cy="31432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95" name="Line 22">
              <a:extLst>
                <a:ext uri="{FF2B5EF4-FFF2-40B4-BE49-F238E27FC236}">
                  <a16:creationId xmlns:a16="http://schemas.microsoft.com/office/drawing/2014/main" id="{E8954401-273A-E649-A064-AAEA89051A32}"/>
                </a:ext>
              </a:extLst>
            </p:cNvPr>
            <p:cNvSpPr>
              <a:spLocks noChangeShapeType="1"/>
            </p:cNvSpPr>
            <p:nvPr/>
          </p:nvSpPr>
          <p:spPr bwMode="auto">
            <a:xfrm>
              <a:off x="3901522" y="3720205"/>
              <a:ext cx="73025" cy="29527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nvGrpSpPr>
            <p:cNvPr id="196" name="Group 44">
              <a:extLst>
                <a:ext uri="{FF2B5EF4-FFF2-40B4-BE49-F238E27FC236}">
                  <a16:creationId xmlns:a16="http://schemas.microsoft.com/office/drawing/2014/main" id="{07096C29-94A2-3346-8428-AB9899839FF2}"/>
                </a:ext>
              </a:extLst>
            </p:cNvPr>
            <p:cNvGrpSpPr>
              <a:grpSpLocks/>
            </p:cNvGrpSpPr>
            <p:nvPr/>
          </p:nvGrpSpPr>
          <p:grpSpPr bwMode="auto">
            <a:xfrm>
              <a:off x="2639460" y="3446657"/>
              <a:ext cx="568325" cy="481182"/>
              <a:chOff x="-44" y="1473"/>
              <a:chExt cx="981" cy="1105"/>
            </a:xfrm>
          </p:grpSpPr>
          <p:pic>
            <p:nvPicPr>
              <p:cNvPr id="248" name="Picture 45" descr="desktop_computer_stylized_medium">
                <a:extLst>
                  <a:ext uri="{FF2B5EF4-FFF2-40B4-BE49-F238E27FC236}">
                    <a16:creationId xmlns:a16="http://schemas.microsoft.com/office/drawing/2014/main" id="{440582E2-96E6-B64B-9C85-B7E26AE96B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49" name="Freeform 46">
                <a:extLst>
                  <a:ext uri="{FF2B5EF4-FFF2-40B4-BE49-F238E27FC236}">
                    <a16:creationId xmlns:a16="http://schemas.microsoft.com/office/drawing/2014/main" id="{6BB8439F-9076-5349-95A5-05557785DCF8}"/>
                  </a:ext>
                </a:extLst>
              </p:cNvPr>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197" name="Group 44">
              <a:extLst>
                <a:ext uri="{FF2B5EF4-FFF2-40B4-BE49-F238E27FC236}">
                  <a16:creationId xmlns:a16="http://schemas.microsoft.com/office/drawing/2014/main" id="{B19417FB-A5B8-6A42-ACA1-C0A09087EE0F}"/>
                </a:ext>
              </a:extLst>
            </p:cNvPr>
            <p:cNvGrpSpPr>
              <a:grpSpLocks/>
            </p:cNvGrpSpPr>
            <p:nvPr/>
          </p:nvGrpSpPr>
          <p:grpSpPr bwMode="auto">
            <a:xfrm>
              <a:off x="3574498" y="3935780"/>
              <a:ext cx="568325" cy="481182"/>
              <a:chOff x="-44" y="1473"/>
              <a:chExt cx="981" cy="1105"/>
            </a:xfrm>
          </p:grpSpPr>
          <p:pic>
            <p:nvPicPr>
              <p:cNvPr id="246" name="Picture 45" descr="desktop_computer_stylized_medium">
                <a:extLst>
                  <a:ext uri="{FF2B5EF4-FFF2-40B4-BE49-F238E27FC236}">
                    <a16:creationId xmlns:a16="http://schemas.microsoft.com/office/drawing/2014/main" id="{0D1F62B5-4382-F94C-9178-33610A7BF1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47" name="Freeform 46">
                <a:extLst>
                  <a:ext uri="{FF2B5EF4-FFF2-40B4-BE49-F238E27FC236}">
                    <a16:creationId xmlns:a16="http://schemas.microsoft.com/office/drawing/2014/main" id="{D4A75018-B6FC-2546-9CA3-0BBCD137A28C}"/>
                  </a:ext>
                </a:extLst>
              </p:cNvPr>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sp>
          <p:nvSpPr>
            <p:cNvPr id="198" name="Line 21">
              <a:extLst>
                <a:ext uri="{FF2B5EF4-FFF2-40B4-BE49-F238E27FC236}">
                  <a16:creationId xmlns:a16="http://schemas.microsoft.com/office/drawing/2014/main" id="{95BE9DBC-8FA3-9946-BAD9-2FB4690E6E77}"/>
                </a:ext>
              </a:extLst>
            </p:cNvPr>
            <p:cNvSpPr>
              <a:spLocks noChangeShapeType="1"/>
            </p:cNvSpPr>
            <p:nvPr/>
          </p:nvSpPr>
          <p:spPr bwMode="auto">
            <a:xfrm>
              <a:off x="4120597" y="3650355"/>
              <a:ext cx="377825" cy="3048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99" name="Line 22">
              <a:extLst>
                <a:ext uri="{FF2B5EF4-FFF2-40B4-BE49-F238E27FC236}">
                  <a16:creationId xmlns:a16="http://schemas.microsoft.com/office/drawing/2014/main" id="{787B37D4-E008-8B44-AD8A-CADF5992DF4A}"/>
                </a:ext>
              </a:extLst>
            </p:cNvPr>
            <p:cNvSpPr>
              <a:spLocks noChangeShapeType="1"/>
            </p:cNvSpPr>
            <p:nvPr/>
          </p:nvSpPr>
          <p:spPr bwMode="auto">
            <a:xfrm flipH="1">
              <a:off x="4352372" y="4145655"/>
              <a:ext cx="120650" cy="293687"/>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00" name="Line 22">
              <a:extLst>
                <a:ext uri="{FF2B5EF4-FFF2-40B4-BE49-F238E27FC236}">
                  <a16:creationId xmlns:a16="http://schemas.microsoft.com/office/drawing/2014/main" id="{C5E9C8C5-5403-2F46-A4A5-F7C53E3DD75B}"/>
                </a:ext>
              </a:extLst>
            </p:cNvPr>
            <p:cNvSpPr>
              <a:spLocks noChangeShapeType="1"/>
            </p:cNvSpPr>
            <p:nvPr/>
          </p:nvSpPr>
          <p:spPr bwMode="auto">
            <a:xfrm>
              <a:off x="4757185" y="4156767"/>
              <a:ext cx="73025" cy="29527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01" name="Line 20">
              <a:extLst>
                <a:ext uri="{FF2B5EF4-FFF2-40B4-BE49-F238E27FC236}">
                  <a16:creationId xmlns:a16="http://schemas.microsoft.com/office/drawing/2014/main" id="{A38555C0-B414-8145-A438-5FBADB823425}"/>
                </a:ext>
              </a:extLst>
            </p:cNvPr>
            <p:cNvSpPr>
              <a:spLocks noChangeShapeType="1"/>
            </p:cNvSpPr>
            <p:nvPr/>
          </p:nvSpPr>
          <p:spPr bwMode="auto">
            <a:xfrm flipH="1">
              <a:off x="3953910" y="3604317"/>
              <a:ext cx="55562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nvGrpSpPr>
            <p:cNvPr id="202" name="Group 44">
              <a:extLst>
                <a:ext uri="{FF2B5EF4-FFF2-40B4-BE49-F238E27FC236}">
                  <a16:creationId xmlns:a16="http://schemas.microsoft.com/office/drawing/2014/main" id="{9B2DE012-3314-F842-8EEA-5FAE12D09FCB}"/>
                </a:ext>
              </a:extLst>
            </p:cNvPr>
            <p:cNvGrpSpPr>
              <a:grpSpLocks/>
            </p:cNvGrpSpPr>
            <p:nvPr/>
          </p:nvGrpSpPr>
          <p:grpSpPr bwMode="auto">
            <a:xfrm>
              <a:off x="3979310" y="4308973"/>
              <a:ext cx="568325" cy="481183"/>
              <a:chOff x="-44" y="1473"/>
              <a:chExt cx="981" cy="1105"/>
            </a:xfrm>
          </p:grpSpPr>
          <p:pic>
            <p:nvPicPr>
              <p:cNvPr id="244" name="Picture 45" descr="desktop_computer_stylized_medium">
                <a:extLst>
                  <a:ext uri="{FF2B5EF4-FFF2-40B4-BE49-F238E27FC236}">
                    <a16:creationId xmlns:a16="http://schemas.microsoft.com/office/drawing/2014/main" id="{ABA861F1-2F6F-C544-A18C-9E1B712DCF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45" name="Freeform 46">
                <a:extLst>
                  <a:ext uri="{FF2B5EF4-FFF2-40B4-BE49-F238E27FC236}">
                    <a16:creationId xmlns:a16="http://schemas.microsoft.com/office/drawing/2014/main" id="{3251F9E7-FBE0-0E48-9FD8-CEDB3EBF0E91}"/>
                  </a:ext>
                </a:extLst>
              </p:cNvPr>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203" name="Group 44">
              <a:extLst>
                <a:ext uri="{FF2B5EF4-FFF2-40B4-BE49-F238E27FC236}">
                  <a16:creationId xmlns:a16="http://schemas.microsoft.com/office/drawing/2014/main" id="{5B72F314-1CDE-BA43-A57A-296E279598CB}"/>
                </a:ext>
              </a:extLst>
            </p:cNvPr>
            <p:cNvGrpSpPr>
              <a:grpSpLocks/>
            </p:cNvGrpSpPr>
            <p:nvPr/>
          </p:nvGrpSpPr>
          <p:grpSpPr bwMode="auto">
            <a:xfrm>
              <a:off x="4436510" y="4377260"/>
              <a:ext cx="568325" cy="481182"/>
              <a:chOff x="-44" y="1473"/>
              <a:chExt cx="981" cy="1105"/>
            </a:xfrm>
          </p:grpSpPr>
          <p:pic>
            <p:nvPicPr>
              <p:cNvPr id="242" name="Picture 45" descr="desktop_computer_stylized_medium">
                <a:extLst>
                  <a:ext uri="{FF2B5EF4-FFF2-40B4-BE49-F238E27FC236}">
                    <a16:creationId xmlns:a16="http://schemas.microsoft.com/office/drawing/2014/main" id="{56DB6194-0A05-3548-B23D-161E47AA02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43" name="Freeform 46">
                <a:extLst>
                  <a:ext uri="{FF2B5EF4-FFF2-40B4-BE49-F238E27FC236}">
                    <a16:creationId xmlns:a16="http://schemas.microsoft.com/office/drawing/2014/main" id="{6196CCB5-86A0-DB47-B917-266F1129E3A4}"/>
                  </a:ext>
                </a:extLst>
              </p:cNvPr>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206" name="Group 44">
              <a:extLst>
                <a:ext uri="{FF2B5EF4-FFF2-40B4-BE49-F238E27FC236}">
                  <a16:creationId xmlns:a16="http://schemas.microsoft.com/office/drawing/2014/main" id="{E80D1AA7-AC3E-1C4C-AE1D-9AF4192E6CF1}"/>
                </a:ext>
              </a:extLst>
            </p:cNvPr>
            <p:cNvGrpSpPr>
              <a:grpSpLocks/>
            </p:cNvGrpSpPr>
            <p:nvPr/>
          </p:nvGrpSpPr>
          <p:grpSpPr bwMode="auto">
            <a:xfrm>
              <a:off x="4258897" y="3267767"/>
              <a:ext cx="568325" cy="481183"/>
              <a:chOff x="-44" y="1473"/>
              <a:chExt cx="981" cy="1105"/>
            </a:xfrm>
          </p:grpSpPr>
          <p:pic>
            <p:nvPicPr>
              <p:cNvPr id="240" name="Picture 45" descr="desktop_computer_stylized_medium">
                <a:extLst>
                  <a:ext uri="{FF2B5EF4-FFF2-40B4-BE49-F238E27FC236}">
                    <a16:creationId xmlns:a16="http://schemas.microsoft.com/office/drawing/2014/main" id="{0BDD990B-4412-C14F-B70D-182883C701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41" name="Freeform 46">
                <a:extLst>
                  <a:ext uri="{FF2B5EF4-FFF2-40B4-BE49-F238E27FC236}">
                    <a16:creationId xmlns:a16="http://schemas.microsoft.com/office/drawing/2014/main" id="{ED760135-BFA5-F843-BA51-4AEAFA7FBC42}"/>
                  </a:ext>
                </a:extLst>
              </p:cNvPr>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207" name="Group 906">
              <a:extLst>
                <a:ext uri="{FF2B5EF4-FFF2-40B4-BE49-F238E27FC236}">
                  <a16:creationId xmlns:a16="http://schemas.microsoft.com/office/drawing/2014/main" id="{0EF2BCAF-A4BD-A846-ACB2-D165D0368F2D}"/>
                </a:ext>
              </a:extLst>
            </p:cNvPr>
            <p:cNvGrpSpPr>
              <a:grpSpLocks/>
            </p:cNvGrpSpPr>
            <p:nvPr/>
          </p:nvGrpSpPr>
          <p:grpSpPr bwMode="auto">
            <a:xfrm>
              <a:off x="3228516" y="3879451"/>
              <a:ext cx="285924" cy="538072"/>
              <a:chOff x="4140" y="429"/>
              <a:chExt cx="1425" cy="2396"/>
            </a:xfrm>
          </p:grpSpPr>
          <p:sp>
            <p:nvSpPr>
              <p:cNvPr id="208" name="Freeform 907">
                <a:extLst>
                  <a:ext uri="{FF2B5EF4-FFF2-40B4-BE49-F238E27FC236}">
                    <a16:creationId xmlns:a16="http://schemas.microsoft.com/office/drawing/2014/main" id="{D167F233-D79A-244E-9B00-D7571524D188}"/>
                  </a:ext>
                </a:extLst>
              </p:cNvPr>
              <p:cNvSpPr>
                <a:spLocks/>
              </p:cNvSpPr>
              <p:nvPr/>
            </p:nvSpPr>
            <p:spPr bwMode="auto">
              <a:xfrm>
                <a:off x="5268" y="433"/>
                <a:ext cx="283" cy="2286"/>
              </a:xfrm>
              <a:custGeom>
                <a:avLst/>
                <a:gdLst>
                  <a:gd name="T0" fmla="*/ 21 w 354"/>
                  <a:gd name="T1" fmla="*/ 0 h 2742"/>
                  <a:gd name="T2" fmla="*/ 116 w 354"/>
                  <a:gd name="T3" fmla="*/ 137 h 2742"/>
                  <a:gd name="T4" fmla="*/ 114 w 354"/>
                  <a:gd name="T5" fmla="*/ 1057 h 2742"/>
                  <a:gd name="T6" fmla="*/ 0 w 354"/>
                  <a:gd name="T7" fmla="*/ 1105 h 2742"/>
                  <a:gd name="T8" fmla="*/ 21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09" name="Rectangle 908">
                <a:extLst>
                  <a:ext uri="{FF2B5EF4-FFF2-40B4-BE49-F238E27FC236}">
                    <a16:creationId xmlns:a16="http://schemas.microsoft.com/office/drawing/2014/main" id="{E1564DE1-7B5B-AC48-8194-A071AE61F127}"/>
                  </a:ext>
                </a:extLst>
              </p:cNvPr>
              <p:cNvSpPr>
                <a:spLocks noChangeArrowheads="1"/>
              </p:cNvSpPr>
              <p:nvPr/>
            </p:nvSpPr>
            <p:spPr bwMode="auto">
              <a:xfrm>
                <a:off x="4211" y="427"/>
                <a:ext cx="1036" cy="2283"/>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210" name="Freeform 909">
                <a:extLst>
                  <a:ext uri="{FF2B5EF4-FFF2-40B4-BE49-F238E27FC236}">
                    <a16:creationId xmlns:a16="http://schemas.microsoft.com/office/drawing/2014/main" id="{5568C9E9-FFF9-5C45-8384-639053D1D3A2}"/>
                  </a:ext>
                </a:extLst>
              </p:cNvPr>
              <p:cNvSpPr>
                <a:spLocks/>
              </p:cNvSpPr>
              <p:nvPr/>
            </p:nvSpPr>
            <p:spPr bwMode="auto">
              <a:xfrm>
                <a:off x="5321" y="570"/>
                <a:ext cx="169" cy="2115"/>
              </a:xfrm>
              <a:custGeom>
                <a:avLst/>
                <a:gdLst>
                  <a:gd name="T0" fmla="*/ 2 w 211"/>
                  <a:gd name="T1" fmla="*/ 0 h 2537"/>
                  <a:gd name="T2" fmla="*/ 70 w 211"/>
                  <a:gd name="T3" fmla="*/ 88 h 2537"/>
                  <a:gd name="T4" fmla="*/ 2 w 211"/>
                  <a:gd name="T5" fmla="*/ 1007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11" name="Freeform 910">
                <a:extLst>
                  <a:ext uri="{FF2B5EF4-FFF2-40B4-BE49-F238E27FC236}">
                    <a16:creationId xmlns:a16="http://schemas.microsoft.com/office/drawing/2014/main" id="{DE33867F-CD30-2C42-8185-6B453B68FEB0}"/>
                  </a:ext>
                </a:extLst>
              </p:cNvPr>
              <p:cNvSpPr>
                <a:spLocks/>
              </p:cNvSpPr>
              <p:nvPr/>
            </p:nvSpPr>
            <p:spPr bwMode="auto">
              <a:xfrm>
                <a:off x="5284" y="1640"/>
                <a:ext cx="263" cy="189"/>
              </a:xfrm>
              <a:custGeom>
                <a:avLst/>
                <a:gdLst>
                  <a:gd name="T0" fmla="*/ 2 w 328"/>
                  <a:gd name="T1" fmla="*/ 0 h 226"/>
                  <a:gd name="T2" fmla="*/ 109 w 328"/>
                  <a:gd name="T3" fmla="*/ 52 h 226"/>
                  <a:gd name="T4" fmla="*/ 108 w 328"/>
                  <a:gd name="T5" fmla="*/ 92 h 226"/>
                  <a:gd name="T6" fmla="*/ 0 w 328"/>
                  <a:gd name="T7" fmla="*/ 41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12" name="Rectangle 911">
                <a:extLst>
                  <a:ext uri="{FF2B5EF4-FFF2-40B4-BE49-F238E27FC236}">
                    <a16:creationId xmlns:a16="http://schemas.microsoft.com/office/drawing/2014/main" id="{640AFDE2-44DE-BA44-9897-B80CC4EA7329}"/>
                  </a:ext>
                </a:extLst>
              </p:cNvPr>
              <p:cNvSpPr>
                <a:spLocks noChangeArrowheads="1"/>
              </p:cNvSpPr>
              <p:nvPr/>
            </p:nvSpPr>
            <p:spPr bwMode="auto">
              <a:xfrm>
                <a:off x="4211" y="688"/>
                <a:ext cx="593" cy="49"/>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nvGrpSpPr>
              <p:cNvPr id="213" name="Group 912">
                <a:extLst>
                  <a:ext uri="{FF2B5EF4-FFF2-40B4-BE49-F238E27FC236}">
                    <a16:creationId xmlns:a16="http://schemas.microsoft.com/office/drawing/2014/main" id="{C80658C1-F6B1-ED47-8588-7C8509A26B82}"/>
                  </a:ext>
                </a:extLst>
              </p:cNvPr>
              <p:cNvGrpSpPr>
                <a:grpSpLocks/>
              </p:cNvGrpSpPr>
              <p:nvPr/>
            </p:nvGrpSpPr>
            <p:grpSpPr bwMode="auto">
              <a:xfrm>
                <a:off x="4749" y="668"/>
                <a:ext cx="581" cy="145"/>
                <a:chOff x="614" y="2568"/>
                <a:chExt cx="725" cy="139"/>
              </a:xfrm>
            </p:grpSpPr>
            <p:sp>
              <p:nvSpPr>
                <p:cNvPr id="238" name="AutoShape 913">
                  <a:extLst>
                    <a:ext uri="{FF2B5EF4-FFF2-40B4-BE49-F238E27FC236}">
                      <a16:creationId xmlns:a16="http://schemas.microsoft.com/office/drawing/2014/main" id="{0861DDAD-2F67-6447-B52B-B63DDB0337C7}"/>
                    </a:ext>
                  </a:extLst>
                </p:cNvPr>
                <p:cNvSpPr>
                  <a:spLocks noChangeArrowheads="1"/>
                </p:cNvSpPr>
                <p:nvPr/>
              </p:nvSpPr>
              <p:spPr bwMode="auto">
                <a:xfrm>
                  <a:off x="614" y="2567"/>
                  <a:ext cx="721" cy="129"/>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239" name="AutoShape 914">
                  <a:extLst>
                    <a:ext uri="{FF2B5EF4-FFF2-40B4-BE49-F238E27FC236}">
                      <a16:creationId xmlns:a16="http://schemas.microsoft.com/office/drawing/2014/main" id="{98F3AD3B-6AC5-7745-9CE1-7714711B2C7E}"/>
                    </a:ext>
                  </a:extLst>
                </p:cNvPr>
                <p:cNvSpPr>
                  <a:spLocks noChangeArrowheads="1"/>
                </p:cNvSpPr>
                <p:nvPr/>
              </p:nvSpPr>
              <p:spPr bwMode="auto">
                <a:xfrm>
                  <a:off x="633" y="2581"/>
                  <a:ext cx="691" cy="102"/>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sp>
            <p:nvSpPr>
              <p:cNvPr id="214" name="Rectangle 915">
                <a:extLst>
                  <a:ext uri="{FF2B5EF4-FFF2-40B4-BE49-F238E27FC236}">
                    <a16:creationId xmlns:a16="http://schemas.microsoft.com/office/drawing/2014/main" id="{F04895A9-5C78-4240-9415-0788224C93E1}"/>
                  </a:ext>
                </a:extLst>
              </p:cNvPr>
              <p:cNvSpPr>
                <a:spLocks noChangeArrowheads="1"/>
              </p:cNvSpPr>
              <p:nvPr/>
            </p:nvSpPr>
            <p:spPr bwMode="auto">
              <a:xfrm>
                <a:off x="4227" y="1021"/>
                <a:ext cx="593" cy="42"/>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nvGrpSpPr>
              <p:cNvPr id="215" name="Group 916">
                <a:extLst>
                  <a:ext uri="{FF2B5EF4-FFF2-40B4-BE49-F238E27FC236}">
                    <a16:creationId xmlns:a16="http://schemas.microsoft.com/office/drawing/2014/main" id="{86296398-7B5D-A848-88BE-E066E9979B70}"/>
                  </a:ext>
                </a:extLst>
              </p:cNvPr>
              <p:cNvGrpSpPr>
                <a:grpSpLocks/>
              </p:cNvGrpSpPr>
              <p:nvPr/>
            </p:nvGrpSpPr>
            <p:grpSpPr bwMode="auto">
              <a:xfrm>
                <a:off x="4747" y="994"/>
                <a:ext cx="581" cy="134"/>
                <a:chOff x="614" y="2568"/>
                <a:chExt cx="725" cy="139"/>
              </a:xfrm>
            </p:grpSpPr>
            <p:sp>
              <p:nvSpPr>
                <p:cNvPr id="236" name="AutoShape 917">
                  <a:extLst>
                    <a:ext uri="{FF2B5EF4-FFF2-40B4-BE49-F238E27FC236}">
                      <a16:creationId xmlns:a16="http://schemas.microsoft.com/office/drawing/2014/main" id="{72D4B2C5-D4F3-EA4E-A5B0-6301DE053282}"/>
                    </a:ext>
                  </a:extLst>
                </p:cNvPr>
                <p:cNvSpPr>
                  <a:spLocks noChangeArrowheads="1"/>
                </p:cNvSpPr>
                <p:nvPr/>
              </p:nvSpPr>
              <p:spPr bwMode="auto">
                <a:xfrm>
                  <a:off x="616" y="2566"/>
                  <a:ext cx="721" cy="139"/>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237" name="AutoShape 918">
                  <a:extLst>
                    <a:ext uri="{FF2B5EF4-FFF2-40B4-BE49-F238E27FC236}">
                      <a16:creationId xmlns:a16="http://schemas.microsoft.com/office/drawing/2014/main" id="{716233BC-B427-5F4D-8F2D-8CAD9A041252}"/>
                    </a:ext>
                  </a:extLst>
                </p:cNvPr>
                <p:cNvSpPr>
                  <a:spLocks noChangeArrowheads="1"/>
                </p:cNvSpPr>
                <p:nvPr/>
              </p:nvSpPr>
              <p:spPr bwMode="auto">
                <a:xfrm>
                  <a:off x="626" y="2581"/>
                  <a:ext cx="701" cy="110"/>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sp>
            <p:nvSpPr>
              <p:cNvPr id="216" name="Rectangle 919">
                <a:extLst>
                  <a:ext uri="{FF2B5EF4-FFF2-40B4-BE49-F238E27FC236}">
                    <a16:creationId xmlns:a16="http://schemas.microsoft.com/office/drawing/2014/main" id="{4BE6F212-D45E-A64C-987B-6B61162491B9}"/>
                  </a:ext>
                </a:extLst>
              </p:cNvPr>
              <p:cNvSpPr>
                <a:spLocks noChangeArrowheads="1"/>
              </p:cNvSpPr>
              <p:nvPr/>
            </p:nvSpPr>
            <p:spPr bwMode="auto">
              <a:xfrm>
                <a:off x="4211" y="1360"/>
                <a:ext cx="601" cy="42"/>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217" name="Rectangle 920">
                <a:extLst>
                  <a:ext uri="{FF2B5EF4-FFF2-40B4-BE49-F238E27FC236}">
                    <a16:creationId xmlns:a16="http://schemas.microsoft.com/office/drawing/2014/main" id="{FBFB7BF3-2C5C-7042-886A-EAD46271B9C4}"/>
                  </a:ext>
                </a:extLst>
              </p:cNvPr>
              <p:cNvSpPr>
                <a:spLocks noChangeArrowheads="1"/>
              </p:cNvSpPr>
              <p:nvPr/>
            </p:nvSpPr>
            <p:spPr bwMode="auto">
              <a:xfrm>
                <a:off x="4227" y="1657"/>
                <a:ext cx="593" cy="42"/>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nvGrpSpPr>
              <p:cNvPr id="218" name="Group 921">
                <a:extLst>
                  <a:ext uri="{FF2B5EF4-FFF2-40B4-BE49-F238E27FC236}">
                    <a16:creationId xmlns:a16="http://schemas.microsoft.com/office/drawing/2014/main" id="{D7C98F8C-7EDD-8040-B65C-56559D64DF29}"/>
                  </a:ext>
                </a:extLst>
              </p:cNvPr>
              <p:cNvGrpSpPr>
                <a:grpSpLocks/>
              </p:cNvGrpSpPr>
              <p:nvPr/>
            </p:nvGrpSpPr>
            <p:grpSpPr bwMode="auto">
              <a:xfrm>
                <a:off x="4733" y="1630"/>
                <a:ext cx="586" cy="151"/>
                <a:chOff x="611" y="2571"/>
                <a:chExt cx="730" cy="139"/>
              </a:xfrm>
            </p:grpSpPr>
            <p:sp>
              <p:nvSpPr>
                <p:cNvPr id="234" name="AutoShape 922">
                  <a:extLst>
                    <a:ext uri="{FF2B5EF4-FFF2-40B4-BE49-F238E27FC236}">
                      <a16:creationId xmlns:a16="http://schemas.microsoft.com/office/drawing/2014/main" id="{1B5BDB0A-6175-4247-BDF2-73CF58C9683B}"/>
                    </a:ext>
                  </a:extLst>
                </p:cNvPr>
                <p:cNvSpPr>
                  <a:spLocks noChangeArrowheads="1"/>
                </p:cNvSpPr>
                <p:nvPr/>
              </p:nvSpPr>
              <p:spPr bwMode="auto">
                <a:xfrm>
                  <a:off x="611" y="2570"/>
                  <a:ext cx="729" cy="137"/>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235" name="AutoShape 923">
                  <a:extLst>
                    <a:ext uri="{FF2B5EF4-FFF2-40B4-BE49-F238E27FC236}">
                      <a16:creationId xmlns:a16="http://schemas.microsoft.com/office/drawing/2014/main" id="{6F62E9EE-D5E0-ED4C-8456-46029F4BA15E}"/>
                    </a:ext>
                  </a:extLst>
                </p:cNvPr>
                <p:cNvSpPr>
                  <a:spLocks noChangeArrowheads="1"/>
                </p:cNvSpPr>
                <p:nvPr/>
              </p:nvSpPr>
              <p:spPr bwMode="auto">
                <a:xfrm>
                  <a:off x="631" y="2589"/>
                  <a:ext cx="690" cy="10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sp>
            <p:nvSpPr>
              <p:cNvPr id="219" name="Freeform 924">
                <a:extLst>
                  <a:ext uri="{FF2B5EF4-FFF2-40B4-BE49-F238E27FC236}">
                    <a16:creationId xmlns:a16="http://schemas.microsoft.com/office/drawing/2014/main" id="{66CC3828-747A-354B-9C95-FFD396DF080A}"/>
                  </a:ext>
                </a:extLst>
              </p:cNvPr>
              <p:cNvSpPr>
                <a:spLocks/>
              </p:cNvSpPr>
              <p:nvPr/>
            </p:nvSpPr>
            <p:spPr bwMode="auto">
              <a:xfrm>
                <a:off x="5288" y="1354"/>
                <a:ext cx="263" cy="188"/>
              </a:xfrm>
              <a:custGeom>
                <a:avLst/>
                <a:gdLst>
                  <a:gd name="T0" fmla="*/ 2 w 328"/>
                  <a:gd name="T1" fmla="*/ 0 h 226"/>
                  <a:gd name="T2" fmla="*/ 109 w 328"/>
                  <a:gd name="T3" fmla="*/ 51 h 226"/>
                  <a:gd name="T4" fmla="*/ 108 w 328"/>
                  <a:gd name="T5" fmla="*/ 90 h 226"/>
                  <a:gd name="T6" fmla="*/ 0 w 328"/>
                  <a:gd name="T7" fmla="*/ 3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grpSp>
            <p:nvGrpSpPr>
              <p:cNvPr id="220" name="Group 925">
                <a:extLst>
                  <a:ext uri="{FF2B5EF4-FFF2-40B4-BE49-F238E27FC236}">
                    <a16:creationId xmlns:a16="http://schemas.microsoft.com/office/drawing/2014/main" id="{25F6CA0F-B356-034E-9102-92E16162B562}"/>
                  </a:ext>
                </a:extLst>
              </p:cNvPr>
              <p:cNvGrpSpPr>
                <a:grpSpLocks/>
              </p:cNvGrpSpPr>
              <p:nvPr/>
            </p:nvGrpSpPr>
            <p:grpSpPr bwMode="auto">
              <a:xfrm>
                <a:off x="4739" y="1327"/>
                <a:ext cx="582" cy="139"/>
                <a:chOff x="614" y="2568"/>
                <a:chExt cx="725" cy="139"/>
              </a:xfrm>
            </p:grpSpPr>
            <p:sp>
              <p:nvSpPr>
                <p:cNvPr id="232" name="AutoShape 926">
                  <a:extLst>
                    <a:ext uri="{FF2B5EF4-FFF2-40B4-BE49-F238E27FC236}">
                      <a16:creationId xmlns:a16="http://schemas.microsoft.com/office/drawing/2014/main" id="{AAD8F320-D054-D34C-BC34-2E208DA7B8AD}"/>
                    </a:ext>
                  </a:extLst>
                </p:cNvPr>
                <p:cNvSpPr>
                  <a:spLocks noChangeArrowheads="1"/>
                </p:cNvSpPr>
                <p:nvPr/>
              </p:nvSpPr>
              <p:spPr bwMode="auto">
                <a:xfrm>
                  <a:off x="616" y="2566"/>
                  <a:ext cx="710" cy="141"/>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233" name="AutoShape 927">
                  <a:extLst>
                    <a:ext uri="{FF2B5EF4-FFF2-40B4-BE49-F238E27FC236}">
                      <a16:creationId xmlns:a16="http://schemas.microsoft.com/office/drawing/2014/main" id="{AF2FB8B6-C880-9042-9AE6-DD3C224F0ACB}"/>
                    </a:ext>
                  </a:extLst>
                </p:cNvPr>
                <p:cNvSpPr>
                  <a:spLocks noChangeArrowheads="1"/>
                </p:cNvSpPr>
                <p:nvPr/>
              </p:nvSpPr>
              <p:spPr bwMode="auto">
                <a:xfrm>
                  <a:off x="636" y="2580"/>
                  <a:ext cx="680"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sp>
            <p:nvSpPr>
              <p:cNvPr id="221" name="Rectangle 928">
                <a:extLst>
                  <a:ext uri="{FF2B5EF4-FFF2-40B4-BE49-F238E27FC236}">
                    <a16:creationId xmlns:a16="http://schemas.microsoft.com/office/drawing/2014/main" id="{B1737757-7709-DD47-A380-A58DD2BDB062}"/>
                  </a:ext>
                </a:extLst>
              </p:cNvPr>
              <p:cNvSpPr>
                <a:spLocks noChangeArrowheads="1"/>
              </p:cNvSpPr>
              <p:nvPr/>
            </p:nvSpPr>
            <p:spPr bwMode="auto">
              <a:xfrm>
                <a:off x="5247" y="427"/>
                <a:ext cx="71"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222" name="Freeform 929">
                <a:extLst>
                  <a:ext uri="{FF2B5EF4-FFF2-40B4-BE49-F238E27FC236}">
                    <a16:creationId xmlns:a16="http://schemas.microsoft.com/office/drawing/2014/main" id="{DF4FBBC0-EEE3-A04B-88FA-24130215A414}"/>
                  </a:ext>
                </a:extLst>
              </p:cNvPr>
              <p:cNvSpPr>
                <a:spLocks/>
              </p:cNvSpPr>
              <p:nvPr/>
            </p:nvSpPr>
            <p:spPr bwMode="auto">
              <a:xfrm>
                <a:off x="5312" y="1007"/>
                <a:ext cx="237" cy="213"/>
              </a:xfrm>
              <a:custGeom>
                <a:avLst/>
                <a:gdLst>
                  <a:gd name="T0" fmla="*/ 2 w 296"/>
                  <a:gd name="T1" fmla="*/ 0 h 256"/>
                  <a:gd name="T2" fmla="*/ 96 w 296"/>
                  <a:gd name="T3" fmla="*/ 57 h 256"/>
                  <a:gd name="T4" fmla="*/ 98 w 296"/>
                  <a:gd name="T5" fmla="*/ 102 h 256"/>
                  <a:gd name="T6" fmla="*/ 0 w 296"/>
                  <a:gd name="T7" fmla="*/ 39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23" name="Freeform 930">
                <a:extLst>
                  <a:ext uri="{FF2B5EF4-FFF2-40B4-BE49-F238E27FC236}">
                    <a16:creationId xmlns:a16="http://schemas.microsoft.com/office/drawing/2014/main" id="{993CDC17-54C1-BD4B-BA75-29EC0CDB74B0}"/>
                  </a:ext>
                </a:extLst>
              </p:cNvPr>
              <p:cNvSpPr>
                <a:spLocks/>
              </p:cNvSpPr>
              <p:nvPr/>
            </p:nvSpPr>
            <p:spPr bwMode="auto">
              <a:xfrm>
                <a:off x="5315" y="680"/>
                <a:ext cx="244" cy="240"/>
              </a:xfrm>
              <a:custGeom>
                <a:avLst/>
                <a:gdLst>
                  <a:gd name="T0" fmla="*/ 0 w 304"/>
                  <a:gd name="T1" fmla="*/ 0 h 288"/>
                  <a:gd name="T2" fmla="*/ 101 w 304"/>
                  <a:gd name="T3" fmla="*/ 66 h 288"/>
                  <a:gd name="T4" fmla="*/ 95 w 304"/>
                  <a:gd name="T5" fmla="*/ 116 h 288"/>
                  <a:gd name="T6" fmla="*/ 2 w 304"/>
                  <a:gd name="T7" fmla="*/ 5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24" name="Oval 931">
                <a:extLst>
                  <a:ext uri="{FF2B5EF4-FFF2-40B4-BE49-F238E27FC236}">
                    <a16:creationId xmlns:a16="http://schemas.microsoft.com/office/drawing/2014/main" id="{0C32B116-A835-544C-B8D4-A375C171EE17}"/>
                  </a:ext>
                </a:extLst>
              </p:cNvPr>
              <p:cNvSpPr>
                <a:spLocks noChangeArrowheads="1"/>
              </p:cNvSpPr>
              <p:nvPr/>
            </p:nvSpPr>
            <p:spPr bwMode="auto">
              <a:xfrm>
                <a:off x="5516" y="2604"/>
                <a:ext cx="47" cy="99"/>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225" name="Freeform 932">
                <a:extLst>
                  <a:ext uri="{FF2B5EF4-FFF2-40B4-BE49-F238E27FC236}">
                    <a16:creationId xmlns:a16="http://schemas.microsoft.com/office/drawing/2014/main" id="{8D2E9DD5-B253-A847-8FEA-01A1730444AC}"/>
                  </a:ext>
                </a:extLst>
              </p:cNvPr>
              <p:cNvSpPr>
                <a:spLocks/>
              </p:cNvSpPr>
              <p:nvPr/>
            </p:nvSpPr>
            <p:spPr bwMode="auto">
              <a:xfrm>
                <a:off x="5302" y="2614"/>
                <a:ext cx="245" cy="200"/>
              </a:xfrm>
              <a:custGeom>
                <a:avLst/>
                <a:gdLst>
                  <a:gd name="T0" fmla="*/ 0 w 306"/>
                  <a:gd name="T1" fmla="*/ 43 h 240"/>
                  <a:gd name="T2" fmla="*/ 2 w 306"/>
                  <a:gd name="T3" fmla="*/ 97 h 240"/>
                  <a:gd name="T4" fmla="*/ 101 w 306"/>
                  <a:gd name="T5" fmla="*/ 44 h 240"/>
                  <a:gd name="T6" fmla="*/ 98 w 306"/>
                  <a:gd name="T7" fmla="*/ 0 h 240"/>
                  <a:gd name="T8" fmla="*/ 0 w 306"/>
                  <a:gd name="T9" fmla="*/ 43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26" name="AutoShape 933">
                <a:extLst>
                  <a:ext uri="{FF2B5EF4-FFF2-40B4-BE49-F238E27FC236}">
                    <a16:creationId xmlns:a16="http://schemas.microsoft.com/office/drawing/2014/main" id="{509BFB77-2BE1-1E48-83CD-8B895611DB08}"/>
                  </a:ext>
                </a:extLst>
              </p:cNvPr>
              <p:cNvSpPr>
                <a:spLocks noChangeArrowheads="1"/>
              </p:cNvSpPr>
              <p:nvPr/>
            </p:nvSpPr>
            <p:spPr bwMode="auto">
              <a:xfrm>
                <a:off x="4140" y="2682"/>
                <a:ext cx="1195" cy="141"/>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227" name="AutoShape 934">
                <a:extLst>
                  <a:ext uri="{FF2B5EF4-FFF2-40B4-BE49-F238E27FC236}">
                    <a16:creationId xmlns:a16="http://schemas.microsoft.com/office/drawing/2014/main" id="{01414F62-8A64-AC4A-97DC-E5F5041A91DA}"/>
                  </a:ext>
                </a:extLst>
              </p:cNvPr>
              <p:cNvSpPr>
                <a:spLocks noChangeArrowheads="1"/>
              </p:cNvSpPr>
              <p:nvPr/>
            </p:nvSpPr>
            <p:spPr bwMode="auto">
              <a:xfrm>
                <a:off x="4211" y="2710"/>
                <a:ext cx="1060" cy="78"/>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228" name="Oval 935">
                <a:extLst>
                  <a:ext uri="{FF2B5EF4-FFF2-40B4-BE49-F238E27FC236}">
                    <a16:creationId xmlns:a16="http://schemas.microsoft.com/office/drawing/2014/main" id="{BAFD017E-3760-C942-8567-9B12212C50E4}"/>
                  </a:ext>
                </a:extLst>
              </p:cNvPr>
              <p:cNvSpPr>
                <a:spLocks noChangeArrowheads="1"/>
              </p:cNvSpPr>
              <p:nvPr/>
            </p:nvSpPr>
            <p:spPr bwMode="auto">
              <a:xfrm>
                <a:off x="4306" y="2385"/>
                <a:ext cx="158" cy="134"/>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229" name="Oval 936">
                <a:extLst>
                  <a:ext uri="{FF2B5EF4-FFF2-40B4-BE49-F238E27FC236}">
                    <a16:creationId xmlns:a16="http://schemas.microsoft.com/office/drawing/2014/main" id="{521C6AA6-8294-EB4C-8DD2-27B93EC77277}"/>
                  </a:ext>
                </a:extLst>
              </p:cNvPr>
              <p:cNvSpPr>
                <a:spLocks noChangeArrowheads="1"/>
              </p:cNvSpPr>
              <p:nvPr/>
            </p:nvSpPr>
            <p:spPr bwMode="auto">
              <a:xfrm>
                <a:off x="4488" y="2385"/>
                <a:ext cx="158" cy="141"/>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dirty="0">
                  <a:solidFill>
                    <a:srgbClr val="FF0000"/>
                  </a:solidFill>
                  <a:latin typeface="Arial" charset="0"/>
                  <a:cs typeface="Arial" charset="0"/>
                </a:endParaRPr>
              </a:p>
            </p:txBody>
          </p:sp>
          <p:sp>
            <p:nvSpPr>
              <p:cNvPr id="230" name="Oval 937">
                <a:extLst>
                  <a:ext uri="{FF2B5EF4-FFF2-40B4-BE49-F238E27FC236}">
                    <a16:creationId xmlns:a16="http://schemas.microsoft.com/office/drawing/2014/main" id="{73C4DDBC-DB29-D94F-9942-99E0E0F80E75}"/>
                  </a:ext>
                </a:extLst>
              </p:cNvPr>
              <p:cNvSpPr>
                <a:spLocks noChangeArrowheads="1"/>
              </p:cNvSpPr>
              <p:nvPr/>
            </p:nvSpPr>
            <p:spPr bwMode="auto">
              <a:xfrm>
                <a:off x="4662" y="2378"/>
                <a:ext cx="158" cy="141"/>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231" name="Rectangle 938">
                <a:extLst>
                  <a:ext uri="{FF2B5EF4-FFF2-40B4-BE49-F238E27FC236}">
                    <a16:creationId xmlns:a16="http://schemas.microsoft.com/office/drawing/2014/main" id="{25BCAF75-BD9B-6847-BCD8-77F3AD1F711D}"/>
                  </a:ext>
                </a:extLst>
              </p:cNvPr>
              <p:cNvSpPr>
                <a:spLocks noChangeArrowheads="1"/>
              </p:cNvSpPr>
              <p:nvPr/>
            </p:nvSpPr>
            <p:spPr bwMode="auto">
              <a:xfrm>
                <a:off x="5057" y="1834"/>
                <a:ext cx="87" cy="756"/>
              </a:xfrm>
              <a:prstGeom prst="rect">
                <a:avLst/>
              </a:prstGeom>
              <a:solidFill>
                <a:srgbClr val="292929"/>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grpSp>
          <p:nvGrpSpPr>
            <p:cNvPr id="256" name="Group 255">
              <a:extLst>
                <a:ext uri="{FF2B5EF4-FFF2-40B4-BE49-F238E27FC236}">
                  <a16:creationId xmlns:a16="http://schemas.microsoft.com/office/drawing/2014/main" id="{B1E38E8A-8012-E24B-87EC-714BCCE6F605}"/>
                </a:ext>
              </a:extLst>
            </p:cNvPr>
            <p:cNvGrpSpPr/>
            <p:nvPr/>
          </p:nvGrpSpPr>
          <p:grpSpPr>
            <a:xfrm>
              <a:off x="3483550" y="3480668"/>
              <a:ext cx="710244" cy="282076"/>
              <a:chOff x="3668110" y="2448910"/>
              <a:chExt cx="3794234" cy="2165130"/>
            </a:xfrm>
          </p:grpSpPr>
          <p:sp>
            <p:nvSpPr>
              <p:cNvPr id="257" name="Rectangle 256">
                <a:extLst>
                  <a:ext uri="{FF2B5EF4-FFF2-40B4-BE49-F238E27FC236}">
                    <a16:creationId xmlns:a16="http://schemas.microsoft.com/office/drawing/2014/main" id="{52084A6B-B312-5042-BC3B-7D18BF6ADD18}"/>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58" name="Freeform 257">
                <a:extLst>
                  <a:ext uri="{FF2B5EF4-FFF2-40B4-BE49-F238E27FC236}">
                    <a16:creationId xmlns:a16="http://schemas.microsoft.com/office/drawing/2014/main" id="{BFBAE342-75A0-564A-BF2F-9223F89E3E27}"/>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259" name="Group 258">
                <a:extLst>
                  <a:ext uri="{FF2B5EF4-FFF2-40B4-BE49-F238E27FC236}">
                    <a16:creationId xmlns:a16="http://schemas.microsoft.com/office/drawing/2014/main" id="{81499C94-CAE6-DE42-99D2-503643B5718E}"/>
                  </a:ext>
                </a:extLst>
              </p:cNvPr>
              <p:cNvGrpSpPr/>
              <p:nvPr/>
            </p:nvGrpSpPr>
            <p:grpSpPr>
              <a:xfrm>
                <a:off x="3941378" y="2603243"/>
                <a:ext cx="3202061" cy="1066110"/>
                <a:chOff x="7939341" y="3037317"/>
                <a:chExt cx="897649" cy="353919"/>
              </a:xfrm>
            </p:grpSpPr>
            <p:sp>
              <p:nvSpPr>
                <p:cNvPr id="260" name="Freeform 259">
                  <a:extLst>
                    <a:ext uri="{FF2B5EF4-FFF2-40B4-BE49-F238E27FC236}">
                      <a16:creationId xmlns:a16="http://schemas.microsoft.com/office/drawing/2014/main" id="{C24E28D0-3571-474A-A147-CA1F8D5923A3}"/>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61" name="Freeform 260">
                  <a:extLst>
                    <a:ext uri="{FF2B5EF4-FFF2-40B4-BE49-F238E27FC236}">
                      <a16:creationId xmlns:a16="http://schemas.microsoft.com/office/drawing/2014/main" id="{0369BE48-28BF-E041-8A18-65E0A4D1294B}"/>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62" name="Freeform 261">
                  <a:extLst>
                    <a:ext uri="{FF2B5EF4-FFF2-40B4-BE49-F238E27FC236}">
                      <a16:creationId xmlns:a16="http://schemas.microsoft.com/office/drawing/2014/main" id="{7424811A-5C3A-7E4D-9660-9E874B4E1FB8}"/>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63" name="Freeform 262">
                  <a:extLst>
                    <a:ext uri="{FF2B5EF4-FFF2-40B4-BE49-F238E27FC236}">
                      <a16:creationId xmlns:a16="http://schemas.microsoft.com/office/drawing/2014/main" id="{35314488-C321-224E-9BAC-D7BFF8EA322B}"/>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64" name="Group 263">
              <a:extLst>
                <a:ext uri="{FF2B5EF4-FFF2-40B4-BE49-F238E27FC236}">
                  <a16:creationId xmlns:a16="http://schemas.microsoft.com/office/drawing/2014/main" id="{CE453D95-27B6-5D42-84B7-8F65F6B91F73}"/>
                </a:ext>
              </a:extLst>
            </p:cNvPr>
            <p:cNvGrpSpPr/>
            <p:nvPr/>
          </p:nvGrpSpPr>
          <p:grpSpPr>
            <a:xfrm>
              <a:off x="5301812" y="3943640"/>
              <a:ext cx="754294" cy="393599"/>
              <a:chOff x="7493876" y="2774731"/>
              <a:chExt cx="1481958" cy="894622"/>
            </a:xfrm>
          </p:grpSpPr>
          <p:sp>
            <p:nvSpPr>
              <p:cNvPr id="265" name="Freeform 264">
                <a:extLst>
                  <a:ext uri="{FF2B5EF4-FFF2-40B4-BE49-F238E27FC236}">
                    <a16:creationId xmlns:a16="http://schemas.microsoft.com/office/drawing/2014/main" id="{B4C113B3-9055-D542-A4D3-A7457EC1EBBB}"/>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66" name="Oval 265">
                <a:extLst>
                  <a:ext uri="{FF2B5EF4-FFF2-40B4-BE49-F238E27FC236}">
                    <a16:creationId xmlns:a16="http://schemas.microsoft.com/office/drawing/2014/main" id="{AE941B92-6A8D-E141-AC26-91968AD6BFDD}"/>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67" name="Group 266">
                <a:extLst>
                  <a:ext uri="{FF2B5EF4-FFF2-40B4-BE49-F238E27FC236}">
                    <a16:creationId xmlns:a16="http://schemas.microsoft.com/office/drawing/2014/main" id="{6BED25BE-180D-DF43-BE5B-044796E740F5}"/>
                  </a:ext>
                </a:extLst>
              </p:cNvPr>
              <p:cNvGrpSpPr/>
              <p:nvPr/>
            </p:nvGrpSpPr>
            <p:grpSpPr>
              <a:xfrm>
                <a:off x="7713663" y="2848339"/>
                <a:ext cx="1042107" cy="425543"/>
                <a:chOff x="7786941" y="2884917"/>
                <a:chExt cx="897649" cy="353919"/>
              </a:xfrm>
            </p:grpSpPr>
            <p:sp>
              <p:nvSpPr>
                <p:cNvPr id="268" name="Freeform 267">
                  <a:extLst>
                    <a:ext uri="{FF2B5EF4-FFF2-40B4-BE49-F238E27FC236}">
                      <a16:creationId xmlns:a16="http://schemas.microsoft.com/office/drawing/2014/main" id="{E5C27857-5C65-AF4E-9301-16CE2F3C9B73}"/>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69" name="Freeform 268">
                  <a:extLst>
                    <a:ext uri="{FF2B5EF4-FFF2-40B4-BE49-F238E27FC236}">
                      <a16:creationId xmlns:a16="http://schemas.microsoft.com/office/drawing/2014/main" id="{D4AE7112-2F87-5249-9A07-3EB7109857A5}"/>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0" name="Freeform 269">
                  <a:extLst>
                    <a:ext uri="{FF2B5EF4-FFF2-40B4-BE49-F238E27FC236}">
                      <a16:creationId xmlns:a16="http://schemas.microsoft.com/office/drawing/2014/main" id="{B9F984D7-9C62-1844-A2FA-4E3427988E05}"/>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1" name="Freeform 270">
                  <a:extLst>
                    <a:ext uri="{FF2B5EF4-FFF2-40B4-BE49-F238E27FC236}">
                      <a16:creationId xmlns:a16="http://schemas.microsoft.com/office/drawing/2014/main" id="{BB3E49F3-41C5-6D4F-A2F9-420ED086AEC4}"/>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72" name="Group 271">
              <a:extLst>
                <a:ext uri="{FF2B5EF4-FFF2-40B4-BE49-F238E27FC236}">
                  <a16:creationId xmlns:a16="http://schemas.microsoft.com/office/drawing/2014/main" id="{CDF12063-A567-7241-AA29-1B90E7006771}"/>
                </a:ext>
              </a:extLst>
            </p:cNvPr>
            <p:cNvGrpSpPr/>
            <p:nvPr/>
          </p:nvGrpSpPr>
          <p:grpSpPr>
            <a:xfrm>
              <a:off x="4267892" y="3971183"/>
              <a:ext cx="710244" cy="282076"/>
              <a:chOff x="3668110" y="2448910"/>
              <a:chExt cx="3794234" cy="2165130"/>
            </a:xfrm>
          </p:grpSpPr>
          <p:sp>
            <p:nvSpPr>
              <p:cNvPr id="273" name="Rectangle 272">
                <a:extLst>
                  <a:ext uri="{FF2B5EF4-FFF2-40B4-BE49-F238E27FC236}">
                    <a16:creationId xmlns:a16="http://schemas.microsoft.com/office/drawing/2014/main" id="{E1313B6B-D71E-D54E-9456-1E702248738E}"/>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4" name="Freeform 273">
                <a:extLst>
                  <a:ext uri="{FF2B5EF4-FFF2-40B4-BE49-F238E27FC236}">
                    <a16:creationId xmlns:a16="http://schemas.microsoft.com/office/drawing/2014/main" id="{63ECE2BC-D345-9B44-8219-79AD2692CC9B}"/>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275" name="Group 274">
                <a:extLst>
                  <a:ext uri="{FF2B5EF4-FFF2-40B4-BE49-F238E27FC236}">
                    <a16:creationId xmlns:a16="http://schemas.microsoft.com/office/drawing/2014/main" id="{AC30ECF1-FDD4-9E47-A5E3-A10ABFF11677}"/>
                  </a:ext>
                </a:extLst>
              </p:cNvPr>
              <p:cNvGrpSpPr/>
              <p:nvPr/>
            </p:nvGrpSpPr>
            <p:grpSpPr>
              <a:xfrm>
                <a:off x="3941378" y="2603243"/>
                <a:ext cx="3202061" cy="1066110"/>
                <a:chOff x="7939341" y="3037317"/>
                <a:chExt cx="897649" cy="353919"/>
              </a:xfrm>
            </p:grpSpPr>
            <p:sp>
              <p:nvSpPr>
                <p:cNvPr id="276" name="Freeform 275">
                  <a:extLst>
                    <a:ext uri="{FF2B5EF4-FFF2-40B4-BE49-F238E27FC236}">
                      <a16:creationId xmlns:a16="http://schemas.microsoft.com/office/drawing/2014/main" id="{089BA287-0157-384D-AD7C-397AAFE0F023}"/>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7" name="Freeform 276">
                  <a:extLst>
                    <a:ext uri="{FF2B5EF4-FFF2-40B4-BE49-F238E27FC236}">
                      <a16:creationId xmlns:a16="http://schemas.microsoft.com/office/drawing/2014/main" id="{C2FBA9C6-A4A5-4242-AA3B-FDBDB58C8890}"/>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8" name="Freeform 277">
                  <a:extLst>
                    <a:ext uri="{FF2B5EF4-FFF2-40B4-BE49-F238E27FC236}">
                      <a16:creationId xmlns:a16="http://schemas.microsoft.com/office/drawing/2014/main" id="{D67734B9-2ED2-8042-8393-40F86070A078}"/>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9" name="Freeform 278">
                  <a:extLst>
                    <a:ext uri="{FF2B5EF4-FFF2-40B4-BE49-F238E27FC236}">
                      <a16:creationId xmlns:a16="http://schemas.microsoft.com/office/drawing/2014/main" id="{15E608DD-7A35-8745-A97D-D9965153245E}"/>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59" name="Group 906">
              <a:extLst>
                <a:ext uri="{FF2B5EF4-FFF2-40B4-BE49-F238E27FC236}">
                  <a16:creationId xmlns:a16="http://schemas.microsoft.com/office/drawing/2014/main" id="{F9790D02-FDD2-424C-8296-3D302429324A}"/>
                </a:ext>
              </a:extLst>
            </p:cNvPr>
            <p:cNvGrpSpPr>
              <a:grpSpLocks/>
            </p:cNvGrpSpPr>
            <p:nvPr/>
          </p:nvGrpSpPr>
          <p:grpSpPr bwMode="auto">
            <a:xfrm>
              <a:off x="5524102" y="3464695"/>
              <a:ext cx="296863" cy="541338"/>
              <a:chOff x="4140" y="429"/>
              <a:chExt cx="1425" cy="2396"/>
            </a:xfrm>
          </p:grpSpPr>
          <p:sp>
            <p:nvSpPr>
              <p:cNvPr id="160" name="Freeform 907">
                <a:extLst>
                  <a:ext uri="{FF2B5EF4-FFF2-40B4-BE49-F238E27FC236}">
                    <a16:creationId xmlns:a16="http://schemas.microsoft.com/office/drawing/2014/main" id="{CA2C84F3-FC86-FD4E-8BEA-807822DA9640}"/>
                  </a:ext>
                </a:extLst>
              </p:cNvPr>
              <p:cNvSpPr>
                <a:spLocks/>
              </p:cNvSpPr>
              <p:nvPr/>
            </p:nvSpPr>
            <p:spPr bwMode="auto">
              <a:xfrm>
                <a:off x="5268" y="433"/>
                <a:ext cx="283" cy="2286"/>
              </a:xfrm>
              <a:custGeom>
                <a:avLst/>
                <a:gdLst>
                  <a:gd name="T0" fmla="*/ 21 w 354"/>
                  <a:gd name="T1" fmla="*/ 0 h 2742"/>
                  <a:gd name="T2" fmla="*/ 116 w 354"/>
                  <a:gd name="T3" fmla="*/ 137 h 2742"/>
                  <a:gd name="T4" fmla="*/ 114 w 354"/>
                  <a:gd name="T5" fmla="*/ 1057 h 2742"/>
                  <a:gd name="T6" fmla="*/ 0 w 354"/>
                  <a:gd name="T7" fmla="*/ 1105 h 2742"/>
                  <a:gd name="T8" fmla="*/ 21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61" name="Rectangle 908">
                <a:extLst>
                  <a:ext uri="{FF2B5EF4-FFF2-40B4-BE49-F238E27FC236}">
                    <a16:creationId xmlns:a16="http://schemas.microsoft.com/office/drawing/2014/main" id="{AA3389AE-85C5-C347-96FF-B569C4ED2CED}"/>
                  </a:ext>
                </a:extLst>
              </p:cNvPr>
              <p:cNvSpPr>
                <a:spLocks noChangeArrowheads="1"/>
              </p:cNvSpPr>
              <p:nvPr/>
            </p:nvSpPr>
            <p:spPr bwMode="auto">
              <a:xfrm>
                <a:off x="4209" y="429"/>
                <a:ext cx="1044" cy="2284"/>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62" name="Freeform 909">
                <a:extLst>
                  <a:ext uri="{FF2B5EF4-FFF2-40B4-BE49-F238E27FC236}">
                    <a16:creationId xmlns:a16="http://schemas.microsoft.com/office/drawing/2014/main" id="{8C7BE594-7189-5E41-9F5D-B5784719926B}"/>
                  </a:ext>
                </a:extLst>
              </p:cNvPr>
              <p:cNvSpPr>
                <a:spLocks/>
              </p:cNvSpPr>
              <p:nvPr/>
            </p:nvSpPr>
            <p:spPr bwMode="auto">
              <a:xfrm>
                <a:off x="5321" y="570"/>
                <a:ext cx="169" cy="2115"/>
              </a:xfrm>
              <a:custGeom>
                <a:avLst/>
                <a:gdLst>
                  <a:gd name="T0" fmla="*/ 2 w 211"/>
                  <a:gd name="T1" fmla="*/ 0 h 2537"/>
                  <a:gd name="T2" fmla="*/ 70 w 211"/>
                  <a:gd name="T3" fmla="*/ 88 h 2537"/>
                  <a:gd name="T4" fmla="*/ 2 w 211"/>
                  <a:gd name="T5" fmla="*/ 1007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63" name="Freeform 910">
                <a:extLst>
                  <a:ext uri="{FF2B5EF4-FFF2-40B4-BE49-F238E27FC236}">
                    <a16:creationId xmlns:a16="http://schemas.microsoft.com/office/drawing/2014/main" id="{36F3F309-7840-D444-BF6A-93E5AFBD386A}"/>
                  </a:ext>
                </a:extLst>
              </p:cNvPr>
              <p:cNvSpPr>
                <a:spLocks/>
              </p:cNvSpPr>
              <p:nvPr/>
            </p:nvSpPr>
            <p:spPr bwMode="auto">
              <a:xfrm>
                <a:off x="5284" y="1640"/>
                <a:ext cx="263" cy="189"/>
              </a:xfrm>
              <a:custGeom>
                <a:avLst/>
                <a:gdLst>
                  <a:gd name="T0" fmla="*/ 2 w 328"/>
                  <a:gd name="T1" fmla="*/ 0 h 226"/>
                  <a:gd name="T2" fmla="*/ 109 w 328"/>
                  <a:gd name="T3" fmla="*/ 52 h 226"/>
                  <a:gd name="T4" fmla="*/ 108 w 328"/>
                  <a:gd name="T5" fmla="*/ 92 h 226"/>
                  <a:gd name="T6" fmla="*/ 0 w 328"/>
                  <a:gd name="T7" fmla="*/ 41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64" name="Rectangle 911">
                <a:extLst>
                  <a:ext uri="{FF2B5EF4-FFF2-40B4-BE49-F238E27FC236}">
                    <a16:creationId xmlns:a16="http://schemas.microsoft.com/office/drawing/2014/main" id="{5E58AB74-5D96-894B-8AD1-6F5C7C2A4E96}"/>
                  </a:ext>
                </a:extLst>
              </p:cNvPr>
              <p:cNvSpPr>
                <a:spLocks noChangeArrowheads="1"/>
              </p:cNvSpPr>
              <p:nvPr/>
            </p:nvSpPr>
            <p:spPr bwMode="auto">
              <a:xfrm>
                <a:off x="4216" y="689"/>
                <a:ext cx="587" cy="49"/>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nvGrpSpPr>
              <p:cNvPr id="165" name="Group 912">
                <a:extLst>
                  <a:ext uri="{FF2B5EF4-FFF2-40B4-BE49-F238E27FC236}">
                    <a16:creationId xmlns:a16="http://schemas.microsoft.com/office/drawing/2014/main" id="{04A9426A-E819-4448-829F-8A6CA611C417}"/>
                  </a:ext>
                </a:extLst>
              </p:cNvPr>
              <p:cNvGrpSpPr>
                <a:grpSpLocks/>
              </p:cNvGrpSpPr>
              <p:nvPr/>
            </p:nvGrpSpPr>
            <p:grpSpPr bwMode="auto">
              <a:xfrm>
                <a:off x="4749" y="668"/>
                <a:ext cx="581" cy="145"/>
                <a:chOff x="614" y="2568"/>
                <a:chExt cx="725" cy="139"/>
              </a:xfrm>
            </p:grpSpPr>
            <p:sp>
              <p:nvSpPr>
                <p:cNvPr id="190" name="AutoShape 913">
                  <a:extLst>
                    <a:ext uri="{FF2B5EF4-FFF2-40B4-BE49-F238E27FC236}">
                      <a16:creationId xmlns:a16="http://schemas.microsoft.com/office/drawing/2014/main" id="{80011D9B-CAEB-194F-9F97-C43A25BFAD87}"/>
                    </a:ext>
                  </a:extLst>
                </p:cNvPr>
                <p:cNvSpPr>
                  <a:spLocks noChangeArrowheads="1"/>
                </p:cNvSpPr>
                <p:nvPr/>
              </p:nvSpPr>
              <p:spPr bwMode="auto">
                <a:xfrm>
                  <a:off x="615" y="2568"/>
                  <a:ext cx="723" cy="128"/>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91" name="AutoShape 914">
                  <a:extLst>
                    <a:ext uri="{FF2B5EF4-FFF2-40B4-BE49-F238E27FC236}">
                      <a16:creationId xmlns:a16="http://schemas.microsoft.com/office/drawing/2014/main" id="{79C8DFE5-48B7-2F47-965D-612DFC1BBED3}"/>
                    </a:ext>
                  </a:extLst>
                </p:cNvPr>
                <p:cNvSpPr>
                  <a:spLocks noChangeArrowheads="1"/>
                </p:cNvSpPr>
                <p:nvPr/>
              </p:nvSpPr>
              <p:spPr bwMode="auto">
                <a:xfrm>
                  <a:off x="634" y="2581"/>
                  <a:ext cx="694"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sp>
            <p:nvSpPr>
              <p:cNvPr id="166" name="Rectangle 915">
                <a:extLst>
                  <a:ext uri="{FF2B5EF4-FFF2-40B4-BE49-F238E27FC236}">
                    <a16:creationId xmlns:a16="http://schemas.microsoft.com/office/drawing/2014/main" id="{3305C66B-3BB8-6E44-BC14-6AE6A10F4B48}"/>
                  </a:ext>
                </a:extLst>
              </p:cNvPr>
              <p:cNvSpPr>
                <a:spLocks noChangeArrowheads="1"/>
              </p:cNvSpPr>
              <p:nvPr/>
            </p:nvSpPr>
            <p:spPr bwMode="auto">
              <a:xfrm>
                <a:off x="4224" y="1019"/>
                <a:ext cx="594" cy="49"/>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nvGrpSpPr>
              <p:cNvPr id="167" name="Group 916">
                <a:extLst>
                  <a:ext uri="{FF2B5EF4-FFF2-40B4-BE49-F238E27FC236}">
                    <a16:creationId xmlns:a16="http://schemas.microsoft.com/office/drawing/2014/main" id="{EE2E4AEE-0943-EB49-A382-B61C7457E526}"/>
                  </a:ext>
                </a:extLst>
              </p:cNvPr>
              <p:cNvGrpSpPr>
                <a:grpSpLocks/>
              </p:cNvGrpSpPr>
              <p:nvPr/>
            </p:nvGrpSpPr>
            <p:grpSpPr bwMode="auto">
              <a:xfrm>
                <a:off x="4747" y="994"/>
                <a:ext cx="581" cy="134"/>
                <a:chOff x="614" y="2568"/>
                <a:chExt cx="725" cy="139"/>
              </a:xfrm>
            </p:grpSpPr>
            <p:sp>
              <p:nvSpPr>
                <p:cNvPr id="188" name="AutoShape 917">
                  <a:extLst>
                    <a:ext uri="{FF2B5EF4-FFF2-40B4-BE49-F238E27FC236}">
                      <a16:creationId xmlns:a16="http://schemas.microsoft.com/office/drawing/2014/main" id="{CDE7F949-972A-DA40-9726-C073E4A1E6B4}"/>
                    </a:ext>
                  </a:extLst>
                </p:cNvPr>
                <p:cNvSpPr>
                  <a:spLocks noChangeArrowheads="1"/>
                </p:cNvSpPr>
                <p:nvPr/>
              </p:nvSpPr>
              <p:spPr bwMode="auto">
                <a:xfrm>
                  <a:off x="617" y="2565"/>
                  <a:ext cx="723" cy="138"/>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89" name="AutoShape 918">
                  <a:extLst>
                    <a:ext uri="{FF2B5EF4-FFF2-40B4-BE49-F238E27FC236}">
                      <a16:creationId xmlns:a16="http://schemas.microsoft.com/office/drawing/2014/main" id="{669BCB3C-026C-5148-8D3E-EAE2D42AD179}"/>
                    </a:ext>
                  </a:extLst>
                </p:cNvPr>
                <p:cNvSpPr>
                  <a:spLocks noChangeArrowheads="1"/>
                </p:cNvSpPr>
                <p:nvPr/>
              </p:nvSpPr>
              <p:spPr bwMode="auto">
                <a:xfrm>
                  <a:off x="627" y="2580"/>
                  <a:ext cx="704"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sp>
            <p:nvSpPr>
              <p:cNvPr id="168" name="Rectangle 919">
                <a:extLst>
                  <a:ext uri="{FF2B5EF4-FFF2-40B4-BE49-F238E27FC236}">
                    <a16:creationId xmlns:a16="http://schemas.microsoft.com/office/drawing/2014/main" id="{8FD3873C-666E-BA4D-B3F2-4A4600CD0D38}"/>
                  </a:ext>
                </a:extLst>
              </p:cNvPr>
              <p:cNvSpPr>
                <a:spLocks noChangeArrowheads="1"/>
              </p:cNvSpPr>
              <p:nvPr/>
            </p:nvSpPr>
            <p:spPr bwMode="auto">
              <a:xfrm>
                <a:off x="4216" y="1364"/>
                <a:ext cx="594" cy="42"/>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69" name="Rectangle 920">
                <a:extLst>
                  <a:ext uri="{FF2B5EF4-FFF2-40B4-BE49-F238E27FC236}">
                    <a16:creationId xmlns:a16="http://schemas.microsoft.com/office/drawing/2014/main" id="{F9A8C18B-DAD6-484B-83B9-7CF9D7039174}"/>
                  </a:ext>
                </a:extLst>
              </p:cNvPr>
              <p:cNvSpPr>
                <a:spLocks noChangeArrowheads="1"/>
              </p:cNvSpPr>
              <p:nvPr/>
            </p:nvSpPr>
            <p:spPr bwMode="auto">
              <a:xfrm>
                <a:off x="4224" y="1659"/>
                <a:ext cx="602" cy="42"/>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nvGrpSpPr>
              <p:cNvPr id="170" name="Group 921">
                <a:extLst>
                  <a:ext uri="{FF2B5EF4-FFF2-40B4-BE49-F238E27FC236}">
                    <a16:creationId xmlns:a16="http://schemas.microsoft.com/office/drawing/2014/main" id="{34C506CB-7EF9-5546-AA21-DCB879D423CC}"/>
                  </a:ext>
                </a:extLst>
              </p:cNvPr>
              <p:cNvGrpSpPr>
                <a:grpSpLocks/>
              </p:cNvGrpSpPr>
              <p:nvPr/>
            </p:nvGrpSpPr>
            <p:grpSpPr bwMode="auto">
              <a:xfrm>
                <a:off x="4733" y="1630"/>
                <a:ext cx="586" cy="151"/>
                <a:chOff x="611" y="2571"/>
                <a:chExt cx="730" cy="139"/>
              </a:xfrm>
            </p:grpSpPr>
            <p:sp>
              <p:nvSpPr>
                <p:cNvPr id="186" name="AutoShape 922">
                  <a:extLst>
                    <a:ext uri="{FF2B5EF4-FFF2-40B4-BE49-F238E27FC236}">
                      <a16:creationId xmlns:a16="http://schemas.microsoft.com/office/drawing/2014/main" id="{E337949E-344C-F540-8A6A-DD8DD30D8DEF}"/>
                    </a:ext>
                  </a:extLst>
                </p:cNvPr>
                <p:cNvSpPr>
                  <a:spLocks noChangeArrowheads="1"/>
                </p:cNvSpPr>
                <p:nvPr/>
              </p:nvSpPr>
              <p:spPr bwMode="auto">
                <a:xfrm>
                  <a:off x="613" y="2571"/>
                  <a:ext cx="731" cy="136"/>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87" name="AutoShape 923">
                  <a:extLst>
                    <a:ext uri="{FF2B5EF4-FFF2-40B4-BE49-F238E27FC236}">
                      <a16:creationId xmlns:a16="http://schemas.microsoft.com/office/drawing/2014/main" id="{677D2F93-9BCC-2C42-887A-222CA92C7F9B}"/>
                    </a:ext>
                  </a:extLst>
                </p:cNvPr>
                <p:cNvSpPr>
                  <a:spLocks noChangeArrowheads="1"/>
                </p:cNvSpPr>
                <p:nvPr/>
              </p:nvSpPr>
              <p:spPr bwMode="auto">
                <a:xfrm>
                  <a:off x="632" y="2591"/>
                  <a:ext cx="693" cy="103"/>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sp>
            <p:nvSpPr>
              <p:cNvPr id="171" name="Freeform 924">
                <a:extLst>
                  <a:ext uri="{FF2B5EF4-FFF2-40B4-BE49-F238E27FC236}">
                    <a16:creationId xmlns:a16="http://schemas.microsoft.com/office/drawing/2014/main" id="{09FEDF14-067B-9940-B299-642476DAFDE4}"/>
                  </a:ext>
                </a:extLst>
              </p:cNvPr>
              <p:cNvSpPr>
                <a:spLocks/>
              </p:cNvSpPr>
              <p:nvPr/>
            </p:nvSpPr>
            <p:spPr bwMode="auto">
              <a:xfrm>
                <a:off x="5288" y="1354"/>
                <a:ext cx="263" cy="188"/>
              </a:xfrm>
              <a:custGeom>
                <a:avLst/>
                <a:gdLst>
                  <a:gd name="T0" fmla="*/ 2 w 328"/>
                  <a:gd name="T1" fmla="*/ 0 h 226"/>
                  <a:gd name="T2" fmla="*/ 109 w 328"/>
                  <a:gd name="T3" fmla="*/ 51 h 226"/>
                  <a:gd name="T4" fmla="*/ 108 w 328"/>
                  <a:gd name="T5" fmla="*/ 90 h 226"/>
                  <a:gd name="T6" fmla="*/ 0 w 328"/>
                  <a:gd name="T7" fmla="*/ 3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grpSp>
            <p:nvGrpSpPr>
              <p:cNvPr id="172" name="Group 925">
                <a:extLst>
                  <a:ext uri="{FF2B5EF4-FFF2-40B4-BE49-F238E27FC236}">
                    <a16:creationId xmlns:a16="http://schemas.microsoft.com/office/drawing/2014/main" id="{E121141B-483A-5E4F-B40C-12014343B450}"/>
                  </a:ext>
                </a:extLst>
              </p:cNvPr>
              <p:cNvGrpSpPr>
                <a:grpSpLocks/>
              </p:cNvGrpSpPr>
              <p:nvPr/>
            </p:nvGrpSpPr>
            <p:grpSpPr bwMode="auto">
              <a:xfrm>
                <a:off x="4739" y="1327"/>
                <a:ext cx="582" cy="139"/>
                <a:chOff x="614" y="2568"/>
                <a:chExt cx="725" cy="139"/>
              </a:xfrm>
            </p:grpSpPr>
            <p:sp>
              <p:nvSpPr>
                <p:cNvPr id="184" name="AutoShape 926">
                  <a:extLst>
                    <a:ext uri="{FF2B5EF4-FFF2-40B4-BE49-F238E27FC236}">
                      <a16:creationId xmlns:a16="http://schemas.microsoft.com/office/drawing/2014/main" id="{D77409F9-8914-4D4C-8E07-99394C87704C}"/>
                    </a:ext>
                  </a:extLst>
                </p:cNvPr>
                <p:cNvSpPr>
                  <a:spLocks noChangeArrowheads="1"/>
                </p:cNvSpPr>
                <p:nvPr/>
              </p:nvSpPr>
              <p:spPr bwMode="auto">
                <a:xfrm>
                  <a:off x="618" y="2569"/>
                  <a:ext cx="712" cy="141"/>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85" name="AutoShape 927">
                  <a:extLst>
                    <a:ext uri="{FF2B5EF4-FFF2-40B4-BE49-F238E27FC236}">
                      <a16:creationId xmlns:a16="http://schemas.microsoft.com/office/drawing/2014/main" id="{E2170978-7D92-9444-A9EF-24DE5A606C5C}"/>
                    </a:ext>
                  </a:extLst>
                </p:cNvPr>
                <p:cNvSpPr>
                  <a:spLocks noChangeArrowheads="1"/>
                </p:cNvSpPr>
                <p:nvPr/>
              </p:nvSpPr>
              <p:spPr bwMode="auto">
                <a:xfrm>
                  <a:off x="637" y="2583"/>
                  <a:ext cx="683" cy="105"/>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sp>
            <p:nvSpPr>
              <p:cNvPr id="173" name="Rectangle 928">
                <a:extLst>
                  <a:ext uri="{FF2B5EF4-FFF2-40B4-BE49-F238E27FC236}">
                    <a16:creationId xmlns:a16="http://schemas.microsoft.com/office/drawing/2014/main" id="{F61146F1-8C5E-BA48-9542-AF192FB264B1}"/>
                  </a:ext>
                </a:extLst>
              </p:cNvPr>
              <p:cNvSpPr>
                <a:spLocks noChangeArrowheads="1"/>
              </p:cNvSpPr>
              <p:nvPr/>
            </p:nvSpPr>
            <p:spPr bwMode="auto">
              <a:xfrm>
                <a:off x="5253" y="429"/>
                <a:ext cx="69" cy="2291"/>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74" name="Freeform 929">
                <a:extLst>
                  <a:ext uri="{FF2B5EF4-FFF2-40B4-BE49-F238E27FC236}">
                    <a16:creationId xmlns:a16="http://schemas.microsoft.com/office/drawing/2014/main" id="{AF91BA9D-9F10-A44E-BC96-10C8BF07F999}"/>
                  </a:ext>
                </a:extLst>
              </p:cNvPr>
              <p:cNvSpPr>
                <a:spLocks/>
              </p:cNvSpPr>
              <p:nvPr/>
            </p:nvSpPr>
            <p:spPr bwMode="auto">
              <a:xfrm>
                <a:off x="5312" y="1007"/>
                <a:ext cx="237" cy="213"/>
              </a:xfrm>
              <a:custGeom>
                <a:avLst/>
                <a:gdLst>
                  <a:gd name="T0" fmla="*/ 2 w 296"/>
                  <a:gd name="T1" fmla="*/ 0 h 256"/>
                  <a:gd name="T2" fmla="*/ 96 w 296"/>
                  <a:gd name="T3" fmla="*/ 57 h 256"/>
                  <a:gd name="T4" fmla="*/ 98 w 296"/>
                  <a:gd name="T5" fmla="*/ 102 h 256"/>
                  <a:gd name="T6" fmla="*/ 0 w 296"/>
                  <a:gd name="T7" fmla="*/ 39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75" name="Freeform 930">
                <a:extLst>
                  <a:ext uri="{FF2B5EF4-FFF2-40B4-BE49-F238E27FC236}">
                    <a16:creationId xmlns:a16="http://schemas.microsoft.com/office/drawing/2014/main" id="{6980F881-8A80-1C4D-820C-0B5F8D4EAFE7}"/>
                  </a:ext>
                </a:extLst>
              </p:cNvPr>
              <p:cNvSpPr>
                <a:spLocks/>
              </p:cNvSpPr>
              <p:nvPr/>
            </p:nvSpPr>
            <p:spPr bwMode="auto">
              <a:xfrm>
                <a:off x="5315" y="680"/>
                <a:ext cx="244" cy="240"/>
              </a:xfrm>
              <a:custGeom>
                <a:avLst/>
                <a:gdLst>
                  <a:gd name="T0" fmla="*/ 0 w 304"/>
                  <a:gd name="T1" fmla="*/ 0 h 288"/>
                  <a:gd name="T2" fmla="*/ 101 w 304"/>
                  <a:gd name="T3" fmla="*/ 66 h 288"/>
                  <a:gd name="T4" fmla="*/ 95 w 304"/>
                  <a:gd name="T5" fmla="*/ 116 h 288"/>
                  <a:gd name="T6" fmla="*/ 2 w 304"/>
                  <a:gd name="T7" fmla="*/ 5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76" name="Oval 931">
                <a:extLst>
                  <a:ext uri="{FF2B5EF4-FFF2-40B4-BE49-F238E27FC236}">
                    <a16:creationId xmlns:a16="http://schemas.microsoft.com/office/drawing/2014/main" id="{331800A4-8EA3-A84B-92DD-86FA4A432CA1}"/>
                  </a:ext>
                </a:extLst>
              </p:cNvPr>
              <p:cNvSpPr>
                <a:spLocks noChangeArrowheads="1"/>
              </p:cNvSpPr>
              <p:nvPr/>
            </p:nvSpPr>
            <p:spPr bwMode="auto">
              <a:xfrm>
                <a:off x="5519" y="2607"/>
                <a:ext cx="46" cy="98"/>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77" name="Freeform 932">
                <a:extLst>
                  <a:ext uri="{FF2B5EF4-FFF2-40B4-BE49-F238E27FC236}">
                    <a16:creationId xmlns:a16="http://schemas.microsoft.com/office/drawing/2014/main" id="{898CCB61-DAEA-C748-BA8F-11875CE1F82F}"/>
                  </a:ext>
                </a:extLst>
              </p:cNvPr>
              <p:cNvSpPr>
                <a:spLocks/>
              </p:cNvSpPr>
              <p:nvPr/>
            </p:nvSpPr>
            <p:spPr bwMode="auto">
              <a:xfrm>
                <a:off x="5302" y="2614"/>
                <a:ext cx="245" cy="200"/>
              </a:xfrm>
              <a:custGeom>
                <a:avLst/>
                <a:gdLst>
                  <a:gd name="T0" fmla="*/ 0 w 306"/>
                  <a:gd name="T1" fmla="*/ 43 h 240"/>
                  <a:gd name="T2" fmla="*/ 2 w 306"/>
                  <a:gd name="T3" fmla="*/ 97 h 240"/>
                  <a:gd name="T4" fmla="*/ 101 w 306"/>
                  <a:gd name="T5" fmla="*/ 44 h 240"/>
                  <a:gd name="T6" fmla="*/ 98 w 306"/>
                  <a:gd name="T7" fmla="*/ 0 h 240"/>
                  <a:gd name="T8" fmla="*/ 0 w 306"/>
                  <a:gd name="T9" fmla="*/ 43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78" name="AutoShape 933">
                <a:extLst>
                  <a:ext uri="{FF2B5EF4-FFF2-40B4-BE49-F238E27FC236}">
                    <a16:creationId xmlns:a16="http://schemas.microsoft.com/office/drawing/2014/main" id="{5E51A38E-37E0-5943-B4D0-070AFAFFC9C9}"/>
                  </a:ext>
                </a:extLst>
              </p:cNvPr>
              <p:cNvSpPr>
                <a:spLocks noChangeArrowheads="1"/>
              </p:cNvSpPr>
              <p:nvPr/>
            </p:nvSpPr>
            <p:spPr bwMode="auto">
              <a:xfrm>
                <a:off x="4140" y="2684"/>
                <a:ext cx="1196" cy="141"/>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79" name="AutoShape 934">
                <a:extLst>
                  <a:ext uri="{FF2B5EF4-FFF2-40B4-BE49-F238E27FC236}">
                    <a16:creationId xmlns:a16="http://schemas.microsoft.com/office/drawing/2014/main" id="{6A12CBD0-17F9-C440-83BF-8AD9337A6EF3}"/>
                  </a:ext>
                </a:extLst>
              </p:cNvPr>
              <p:cNvSpPr>
                <a:spLocks noChangeArrowheads="1"/>
              </p:cNvSpPr>
              <p:nvPr/>
            </p:nvSpPr>
            <p:spPr bwMode="auto">
              <a:xfrm>
                <a:off x="4209" y="2713"/>
                <a:ext cx="1067" cy="77"/>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80" name="Oval 935">
                <a:extLst>
                  <a:ext uri="{FF2B5EF4-FFF2-40B4-BE49-F238E27FC236}">
                    <a16:creationId xmlns:a16="http://schemas.microsoft.com/office/drawing/2014/main" id="{A0490C91-AE3A-374C-887D-E453E8102347}"/>
                  </a:ext>
                </a:extLst>
              </p:cNvPr>
              <p:cNvSpPr>
                <a:spLocks noChangeArrowheads="1"/>
              </p:cNvSpPr>
              <p:nvPr/>
            </p:nvSpPr>
            <p:spPr bwMode="auto">
              <a:xfrm>
                <a:off x="4308" y="2382"/>
                <a:ext cx="160" cy="141"/>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81" name="Oval 936">
                <a:extLst>
                  <a:ext uri="{FF2B5EF4-FFF2-40B4-BE49-F238E27FC236}">
                    <a16:creationId xmlns:a16="http://schemas.microsoft.com/office/drawing/2014/main" id="{FC9C97C0-67C7-BC42-8CF0-88B2184B42B4}"/>
                  </a:ext>
                </a:extLst>
              </p:cNvPr>
              <p:cNvSpPr>
                <a:spLocks noChangeArrowheads="1"/>
              </p:cNvSpPr>
              <p:nvPr/>
            </p:nvSpPr>
            <p:spPr bwMode="auto">
              <a:xfrm>
                <a:off x="4483" y="2382"/>
                <a:ext cx="160" cy="148"/>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dirty="0">
                  <a:solidFill>
                    <a:srgbClr val="FF0000"/>
                  </a:solidFill>
                  <a:latin typeface="Arial" charset="0"/>
                  <a:cs typeface="Arial" charset="0"/>
                </a:endParaRPr>
              </a:p>
            </p:txBody>
          </p:sp>
          <p:sp>
            <p:nvSpPr>
              <p:cNvPr id="182" name="Oval 937">
                <a:extLst>
                  <a:ext uri="{FF2B5EF4-FFF2-40B4-BE49-F238E27FC236}">
                    <a16:creationId xmlns:a16="http://schemas.microsoft.com/office/drawing/2014/main" id="{B9983F02-430D-4A43-98E2-3794E266581A}"/>
                  </a:ext>
                </a:extLst>
              </p:cNvPr>
              <p:cNvSpPr>
                <a:spLocks noChangeArrowheads="1"/>
              </p:cNvSpPr>
              <p:nvPr/>
            </p:nvSpPr>
            <p:spPr bwMode="auto">
              <a:xfrm>
                <a:off x="4666" y="2382"/>
                <a:ext cx="152" cy="141"/>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83" name="Rectangle 938">
                <a:extLst>
                  <a:ext uri="{FF2B5EF4-FFF2-40B4-BE49-F238E27FC236}">
                    <a16:creationId xmlns:a16="http://schemas.microsoft.com/office/drawing/2014/main" id="{90A969C1-1708-B444-9CC0-3BB7FBFD72F7}"/>
                  </a:ext>
                </a:extLst>
              </p:cNvPr>
              <p:cNvSpPr>
                <a:spLocks noChangeArrowheads="1"/>
              </p:cNvSpPr>
              <p:nvPr/>
            </p:nvSpPr>
            <p:spPr bwMode="auto">
              <a:xfrm>
                <a:off x="5062" y="1834"/>
                <a:ext cx="84" cy="759"/>
              </a:xfrm>
              <a:prstGeom prst="rect">
                <a:avLst/>
              </a:prstGeom>
              <a:solidFill>
                <a:srgbClr val="292929"/>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grpSp>
    </p:spTree>
    <p:extLst>
      <p:ext uri="{BB962C8B-B14F-4D97-AF65-F5344CB8AC3E}">
        <p14:creationId xmlns:p14="http://schemas.microsoft.com/office/powerpoint/2010/main" val="1138025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115</a:t>
            </a:fld>
            <a:endParaRPr lang="en-US" dirty="0"/>
          </a:p>
        </p:txBody>
      </p:sp>
      <p:sp>
        <p:nvSpPr>
          <p:cNvPr id="10" name="Title 1">
            <a:extLst>
              <a:ext uri="{FF2B5EF4-FFF2-40B4-BE49-F238E27FC236}">
                <a16:creationId xmlns:a16="http://schemas.microsoft.com/office/drawing/2014/main" id="{F35EEEAD-4869-A944-A582-22F817FC6DE2}"/>
              </a:ext>
            </a:extLst>
          </p:cNvPr>
          <p:cNvSpPr txBox="1">
            <a:spLocks/>
          </p:cNvSpPr>
          <p:nvPr/>
        </p:nvSpPr>
        <p:spPr>
          <a:xfrm>
            <a:off x="838200" y="398813"/>
            <a:ext cx="10515600" cy="8946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a:lstStyle>
          <a:p>
            <a:r>
              <a:rPr lang="en-US" b="0" dirty="0">
                <a:latin typeface="+mn-lt"/>
              </a:rPr>
              <a:t>Firewalls: why</a:t>
            </a:r>
          </a:p>
        </p:txBody>
      </p:sp>
      <p:sp>
        <p:nvSpPr>
          <p:cNvPr id="280" name="Rectangle 6">
            <a:extLst>
              <a:ext uri="{FF2B5EF4-FFF2-40B4-BE49-F238E27FC236}">
                <a16:creationId xmlns:a16="http://schemas.microsoft.com/office/drawing/2014/main" id="{4647D4A8-A717-634C-AF6A-88FEC8CA504F}"/>
              </a:ext>
            </a:extLst>
          </p:cNvPr>
          <p:cNvSpPr>
            <a:spLocks noChangeArrowheads="1"/>
          </p:cNvSpPr>
          <p:nvPr/>
        </p:nvSpPr>
        <p:spPr bwMode="auto">
          <a:xfrm>
            <a:off x="921099" y="1346162"/>
            <a:ext cx="10051701" cy="4597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accent2"/>
              </a:buClr>
              <a:buSzPct val="85000"/>
              <a:buFont typeface="ZapfDingbats" charset="0"/>
              <a:buNone/>
              <a:defRPr/>
            </a:pPr>
            <a:r>
              <a:rPr lang="en-US" sz="2800" dirty="0">
                <a:solidFill>
                  <a:srgbClr val="000099"/>
                </a:solidFill>
                <a:cs typeface="Gill Sans MT"/>
              </a:rPr>
              <a:t>prevent denial of service attacks:</a:t>
            </a:r>
          </a:p>
          <a:p>
            <a:pPr marL="690563" lvl="1" indent="-233363">
              <a:lnSpc>
                <a:spcPct val="90000"/>
              </a:lnSpc>
              <a:spcBef>
                <a:spcPts val="400"/>
              </a:spcBef>
              <a:buClr>
                <a:srgbClr val="000099"/>
              </a:buClr>
              <a:buSzPct val="100000"/>
              <a:buFont typeface="Wingdings" charset="2"/>
              <a:buChar char="§"/>
              <a:defRPr/>
            </a:pPr>
            <a:r>
              <a:rPr lang="en-US" sz="2400" dirty="0">
                <a:cs typeface="Gill Sans MT"/>
              </a:rPr>
              <a:t>SYN flooding: attacker establishes many bogus TCP connections, no resources left for </a:t>
            </a:r>
            <a:r>
              <a:rPr lang="en-US" altLang="ja-JP" sz="2400" dirty="0">
                <a:cs typeface="Gill Sans MT"/>
              </a:rPr>
              <a:t>“</a:t>
            </a:r>
            <a:r>
              <a:rPr lang="en-US" sz="2400" dirty="0">
                <a:cs typeface="Gill Sans MT"/>
              </a:rPr>
              <a:t>real</a:t>
            </a:r>
            <a:r>
              <a:rPr lang="en-US" altLang="ja-JP" sz="2400" dirty="0">
                <a:cs typeface="Gill Sans MT"/>
              </a:rPr>
              <a:t>”</a:t>
            </a:r>
            <a:r>
              <a:rPr lang="en-US" sz="2400" dirty="0">
                <a:cs typeface="Gill Sans MT"/>
              </a:rPr>
              <a:t> connections</a:t>
            </a:r>
          </a:p>
          <a:p>
            <a:pPr marL="342900" indent="-342900">
              <a:spcBef>
                <a:spcPct val="20000"/>
              </a:spcBef>
              <a:buClr>
                <a:schemeClr val="accent2"/>
              </a:buClr>
              <a:buSzPct val="85000"/>
              <a:buFont typeface="ZapfDingbats" charset="0"/>
              <a:buNone/>
              <a:defRPr/>
            </a:pPr>
            <a:r>
              <a:rPr lang="en-US" sz="2800" dirty="0">
                <a:solidFill>
                  <a:srgbClr val="000099"/>
                </a:solidFill>
                <a:cs typeface="Gill Sans MT"/>
              </a:rPr>
              <a:t>prevent illegal modification/access of internal data</a:t>
            </a:r>
          </a:p>
          <a:p>
            <a:pPr marL="690563" lvl="1" indent="-233363">
              <a:spcBef>
                <a:spcPts val="400"/>
              </a:spcBef>
              <a:buClr>
                <a:srgbClr val="000090"/>
              </a:buClr>
              <a:buSzPct val="100000"/>
              <a:buFont typeface="Wingdings" charset="2"/>
              <a:buChar char="§"/>
              <a:defRPr/>
            </a:pPr>
            <a:r>
              <a:rPr lang="en-US" sz="2400" dirty="0">
                <a:cs typeface="Gill Sans MT"/>
              </a:rPr>
              <a:t>e.g., attacker replaces CIA</a:t>
            </a:r>
            <a:r>
              <a:rPr lang="ja-JP" altLang="en-US" sz="2400">
                <a:cs typeface="Gill Sans MT"/>
              </a:rPr>
              <a:t>’</a:t>
            </a:r>
            <a:r>
              <a:rPr lang="en-US" sz="2400" dirty="0">
                <a:cs typeface="Gill Sans MT"/>
              </a:rPr>
              <a:t>s homepage with something else</a:t>
            </a:r>
          </a:p>
          <a:p>
            <a:pPr marL="342900" indent="-342900">
              <a:spcBef>
                <a:spcPct val="20000"/>
              </a:spcBef>
              <a:buClr>
                <a:schemeClr val="accent2"/>
              </a:buClr>
              <a:buSzPct val="85000"/>
              <a:buFont typeface="ZapfDingbats" charset="0"/>
              <a:buNone/>
              <a:defRPr/>
            </a:pPr>
            <a:r>
              <a:rPr lang="en-US" sz="2800" dirty="0">
                <a:solidFill>
                  <a:srgbClr val="000099"/>
                </a:solidFill>
                <a:cs typeface="Gill Sans MT"/>
              </a:rPr>
              <a:t>allow only authorized access to inside network</a:t>
            </a:r>
          </a:p>
          <a:p>
            <a:pPr marL="690563" lvl="1" indent="-223838">
              <a:spcBef>
                <a:spcPts val="400"/>
              </a:spcBef>
              <a:buClr>
                <a:srgbClr val="000090"/>
              </a:buClr>
              <a:buSzPct val="100000"/>
              <a:buFont typeface="Wingdings" charset="2"/>
              <a:buChar char="§"/>
              <a:defRPr/>
            </a:pPr>
            <a:r>
              <a:rPr lang="en-US" sz="2400" dirty="0">
                <a:cs typeface="Gill Sans MT"/>
              </a:rPr>
              <a:t> set of authenticated users/hosts</a:t>
            </a:r>
          </a:p>
          <a:p>
            <a:pPr marL="342900" indent="-342900">
              <a:spcBef>
                <a:spcPct val="20000"/>
              </a:spcBef>
              <a:buClr>
                <a:schemeClr val="accent2"/>
              </a:buClr>
              <a:buSzPct val="85000"/>
              <a:buFont typeface="ZapfDingbats" charset="0"/>
              <a:buNone/>
              <a:defRPr/>
            </a:pPr>
            <a:r>
              <a:rPr lang="en-US" sz="2800" dirty="0">
                <a:solidFill>
                  <a:srgbClr val="000099"/>
                </a:solidFill>
                <a:cs typeface="Gill Sans MT"/>
              </a:rPr>
              <a:t>three types of firewalls:</a:t>
            </a:r>
          </a:p>
          <a:p>
            <a:pPr marL="746125" lvl="1" indent="-288925">
              <a:lnSpc>
                <a:spcPct val="90000"/>
              </a:lnSpc>
              <a:spcBef>
                <a:spcPts val="400"/>
              </a:spcBef>
              <a:buClr>
                <a:srgbClr val="000090"/>
              </a:buClr>
              <a:buSzPct val="100000"/>
              <a:buFont typeface="Wingdings" charset="2"/>
              <a:buChar char="§"/>
              <a:defRPr/>
            </a:pPr>
            <a:r>
              <a:rPr lang="en-US" sz="2400" dirty="0">
                <a:cs typeface="Gill Sans MT"/>
              </a:rPr>
              <a:t>stateless packet filters</a:t>
            </a:r>
          </a:p>
          <a:p>
            <a:pPr marL="746125" lvl="1" indent="-288925">
              <a:lnSpc>
                <a:spcPct val="90000"/>
              </a:lnSpc>
              <a:spcBef>
                <a:spcPts val="400"/>
              </a:spcBef>
              <a:buClr>
                <a:srgbClr val="000090"/>
              </a:buClr>
              <a:buSzPct val="100000"/>
              <a:buFont typeface="Wingdings" charset="2"/>
              <a:buChar char="§"/>
              <a:defRPr/>
            </a:pPr>
            <a:r>
              <a:rPr lang="en-US" sz="2400" dirty="0">
                <a:cs typeface="Gill Sans MT"/>
              </a:rPr>
              <a:t>stateful packet filters</a:t>
            </a:r>
          </a:p>
          <a:p>
            <a:pPr marL="746125" lvl="1" indent="-288925">
              <a:lnSpc>
                <a:spcPct val="90000"/>
              </a:lnSpc>
              <a:spcBef>
                <a:spcPts val="400"/>
              </a:spcBef>
              <a:buClr>
                <a:srgbClr val="000090"/>
              </a:buClr>
              <a:buSzPct val="100000"/>
              <a:buFont typeface="Wingdings" charset="2"/>
              <a:buChar char="§"/>
              <a:defRPr/>
            </a:pPr>
            <a:r>
              <a:rPr lang="en-US" sz="2400" dirty="0">
                <a:cs typeface="Gill Sans MT"/>
              </a:rPr>
              <a:t>application gateways</a:t>
            </a:r>
          </a:p>
        </p:txBody>
      </p:sp>
    </p:spTree>
    <p:extLst>
      <p:ext uri="{BB962C8B-B14F-4D97-AF65-F5344CB8AC3E}">
        <p14:creationId xmlns:p14="http://schemas.microsoft.com/office/powerpoint/2010/main" val="3175040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116</a:t>
            </a:fld>
            <a:endParaRPr lang="en-US" dirty="0"/>
          </a:p>
        </p:txBody>
      </p:sp>
      <p:sp>
        <p:nvSpPr>
          <p:cNvPr id="10" name="Title 1">
            <a:extLst>
              <a:ext uri="{FF2B5EF4-FFF2-40B4-BE49-F238E27FC236}">
                <a16:creationId xmlns:a16="http://schemas.microsoft.com/office/drawing/2014/main" id="{F35EEEAD-4869-A944-A582-22F817FC6DE2}"/>
              </a:ext>
            </a:extLst>
          </p:cNvPr>
          <p:cNvSpPr txBox="1">
            <a:spLocks/>
          </p:cNvSpPr>
          <p:nvPr/>
        </p:nvSpPr>
        <p:spPr>
          <a:xfrm>
            <a:off x="838200" y="398813"/>
            <a:ext cx="10515600" cy="8946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a:lstStyle>
          <a:p>
            <a:r>
              <a:rPr lang="en-US" b="0" dirty="0">
                <a:latin typeface="+mn-lt"/>
              </a:rPr>
              <a:t>Stateless packet filtering</a:t>
            </a:r>
          </a:p>
        </p:txBody>
      </p:sp>
      <p:grpSp>
        <p:nvGrpSpPr>
          <p:cNvPr id="6" name="Group 5">
            <a:extLst>
              <a:ext uri="{FF2B5EF4-FFF2-40B4-BE49-F238E27FC236}">
                <a16:creationId xmlns:a16="http://schemas.microsoft.com/office/drawing/2014/main" id="{0505E387-0B35-7A44-9084-39BB98417210}"/>
              </a:ext>
            </a:extLst>
          </p:cNvPr>
          <p:cNvGrpSpPr/>
          <p:nvPr/>
        </p:nvGrpSpPr>
        <p:grpSpPr>
          <a:xfrm>
            <a:off x="2461040" y="1551370"/>
            <a:ext cx="5718175" cy="1846262"/>
            <a:chOff x="2639460" y="3012180"/>
            <a:chExt cx="5718175" cy="1846262"/>
          </a:xfrm>
        </p:grpSpPr>
        <p:sp>
          <p:nvSpPr>
            <p:cNvPr id="7" name="Freeform 6">
              <a:extLst>
                <a:ext uri="{FF2B5EF4-FFF2-40B4-BE49-F238E27FC236}">
                  <a16:creationId xmlns:a16="http://schemas.microsoft.com/office/drawing/2014/main" id="{12295582-323F-E848-B973-67480C6B9B89}"/>
                </a:ext>
              </a:extLst>
            </p:cNvPr>
            <p:cNvSpPr>
              <a:spLocks/>
            </p:cNvSpPr>
            <p:nvPr/>
          </p:nvSpPr>
          <p:spPr bwMode="auto">
            <a:xfrm>
              <a:off x="2706135" y="3012180"/>
              <a:ext cx="3189287" cy="1808162"/>
            </a:xfrm>
            <a:custGeom>
              <a:avLst/>
              <a:gdLst>
                <a:gd name="T0" fmla="*/ 2147483647 w 1672"/>
                <a:gd name="T1" fmla="*/ 2147483647 h 977"/>
                <a:gd name="T2" fmla="*/ 2147483647 w 1672"/>
                <a:gd name="T3" fmla="*/ 2147483647 h 977"/>
                <a:gd name="T4" fmla="*/ 2147483647 w 1672"/>
                <a:gd name="T5" fmla="*/ 2147483647 h 977"/>
                <a:gd name="T6" fmla="*/ 2147483647 w 1672"/>
                <a:gd name="T7" fmla="*/ 2147483647 h 977"/>
                <a:gd name="T8" fmla="*/ 2147483647 w 1672"/>
                <a:gd name="T9" fmla="*/ 2147483647 h 977"/>
                <a:gd name="T10" fmla="*/ 2147483647 w 1672"/>
                <a:gd name="T11" fmla="*/ 2147483647 h 977"/>
                <a:gd name="T12" fmla="*/ 2147483647 w 1672"/>
                <a:gd name="T13" fmla="*/ 2147483647 h 977"/>
                <a:gd name="T14" fmla="*/ 2147483647 w 1672"/>
                <a:gd name="T15" fmla="*/ 2147483647 h 977"/>
                <a:gd name="T16" fmla="*/ 2147483647 w 1672"/>
                <a:gd name="T17" fmla="*/ 2147483647 h 977"/>
                <a:gd name="T18" fmla="*/ 2147483647 w 1672"/>
                <a:gd name="T19" fmla="*/ 2147483647 h 977"/>
                <a:gd name="T20" fmla="*/ 2147483647 w 1672"/>
                <a:gd name="T21" fmla="*/ 2147483647 h 977"/>
                <a:gd name="T22" fmla="*/ 2147483647 w 1672"/>
                <a:gd name="T23" fmla="*/ 2147483647 h 977"/>
                <a:gd name="T24" fmla="*/ 2147483647 w 1672"/>
                <a:gd name="T25" fmla="*/ 2147483647 h 977"/>
                <a:gd name="T26" fmla="*/ 2147483647 w 1672"/>
                <a:gd name="T27" fmla="*/ 2147483647 h 977"/>
                <a:gd name="T28" fmla="*/ 2147483647 w 1672"/>
                <a:gd name="T29" fmla="*/ 2147483647 h 977"/>
                <a:gd name="T30" fmla="*/ 2147483647 w 1672"/>
                <a:gd name="T31" fmla="*/ 2147483647 h 977"/>
                <a:gd name="T32" fmla="*/ 2147483647 w 1672"/>
                <a:gd name="T33" fmla="*/ 2147483647 h 977"/>
                <a:gd name="T34" fmla="*/ 2147483647 w 1672"/>
                <a:gd name="T35" fmla="*/ 2147483647 h 977"/>
                <a:gd name="T36" fmla="*/ 2147483647 w 1672"/>
                <a:gd name="T37" fmla="*/ 2147483647 h 977"/>
                <a:gd name="T38" fmla="*/ 2147483647 w 1672"/>
                <a:gd name="T39" fmla="*/ 2147483647 h 977"/>
                <a:gd name="T40" fmla="*/ 2147483647 w 1672"/>
                <a:gd name="T41" fmla="*/ 2147483647 h 977"/>
                <a:gd name="T42" fmla="*/ 2147483647 w 1672"/>
                <a:gd name="T43" fmla="*/ 2147483647 h 977"/>
                <a:gd name="T44" fmla="*/ 2147483647 w 1672"/>
                <a:gd name="T45" fmla="*/ 2147483647 h 977"/>
                <a:gd name="T46" fmla="*/ 2147483647 w 1672"/>
                <a:gd name="T47" fmla="*/ 2147483647 h 977"/>
                <a:gd name="T48" fmla="*/ 2147483647 w 1672"/>
                <a:gd name="T49" fmla="*/ 2147483647 h 977"/>
                <a:gd name="T50" fmla="*/ 2147483647 w 1672"/>
                <a:gd name="T51" fmla="*/ 2147483647 h 977"/>
                <a:gd name="T52" fmla="*/ 2147483647 w 1672"/>
                <a:gd name="T53" fmla="*/ 2147483647 h 977"/>
                <a:gd name="T54" fmla="*/ 2147483647 w 1672"/>
                <a:gd name="T55" fmla="*/ 2147483647 h 977"/>
                <a:gd name="T56" fmla="*/ 2147483647 w 1672"/>
                <a:gd name="T57" fmla="*/ 2147483647 h 977"/>
                <a:gd name="T58" fmla="*/ 2147483647 w 1672"/>
                <a:gd name="T59" fmla="*/ 2147483647 h 977"/>
                <a:gd name="T60" fmla="*/ 2147483647 w 1672"/>
                <a:gd name="T61" fmla="*/ 2147483647 h 977"/>
                <a:gd name="T62" fmla="*/ 2147483647 w 1672"/>
                <a:gd name="T63" fmla="*/ 2147483647 h 977"/>
                <a:gd name="T64" fmla="*/ 2147483647 w 1672"/>
                <a:gd name="T65" fmla="*/ 2147483647 h 977"/>
                <a:gd name="T66" fmla="*/ 2147483647 w 1672"/>
                <a:gd name="T67" fmla="*/ 2147483647 h 977"/>
                <a:gd name="T68" fmla="*/ 2147483647 w 1672"/>
                <a:gd name="T69" fmla="*/ 2147483647 h 977"/>
                <a:gd name="T70" fmla="*/ 2147483647 w 1672"/>
                <a:gd name="T71" fmla="*/ 2147483647 h 977"/>
                <a:gd name="T72" fmla="*/ 2147483647 w 1672"/>
                <a:gd name="T73" fmla="*/ 2147483647 h 977"/>
                <a:gd name="T74" fmla="*/ 2147483647 w 1672"/>
                <a:gd name="T75" fmla="*/ 2147483647 h 977"/>
                <a:gd name="T76" fmla="*/ 2147483647 w 1672"/>
                <a:gd name="T77" fmla="*/ 2147483647 h 977"/>
                <a:gd name="T78" fmla="*/ 2147483647 w 1672"/>
                <a:gd name="T79" fmla="*/ 2147483647 h 977"/>
                <a:gd name="T80" fmla="*/ 2147483647 w 1672"/>
                <a:gd name="T81" fmla="*/ 2147483647 h 977"/>
                <a:gd name="T82" fmla="*/ 2147483647 w 1672"/>
                <a:gd name="T83" fmla="*/ 2147483647 h 977"/>
                <a:gd name="T84" fmla="*/ 2147483647 w 1672"/>
                <a:gd name="T85" fmla="*/ 2147483647 h 977"/>
                <a:gd name="T86" fmla="*/ 2147483647 w 1672"/>
                <a:gd name="T87" fmla="*/ 2147483647 h 977"/>
                <a:gd name="T88" fmla="*/ 0 w 1672"/>
                <a:gd name="T89" fmla="*/ 2147483647 h 977"/>
                <a:gd name="T90" fmla="*/ 2147483647 w 1672"/>
                <a:gd name="T91" fmla="*/ 2147483647 h 977"/>
                <a:gd name="T92" fmla="*/ 2147483647 w 1672"/>
                <a:gd name="T93" fmla="*/ 2147483647 h 977"/>
                <a:gd name="T94" fmla="*/ 0 w 1672"/>
                <a:gd name="T95" fmla="*/ 2147483647 h 977"/>
                <a:gd name="T96" fmla="*/ 2147483647 w 1672"/>
                <a:gd name="T97" fmla="*/ 2147483647 h 977"/>
                <a:gd name="T98" fmla="*/ 2147483647 w 1672"/>
                <a:gd name="T99" fmla="*/ 2147483647 h 977"/>
                <a:gd name="T100" fmla="*/ 2147483647 w 1672"/>
                <a:gd name="T101" fmla="*/ 2147483647 h 977"/>
                <a:gd name="T102" fmla="*/ 2147483647 w 1672"/>
                <a:gd name="T103" fmla="*/ 2147483647 h 97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672"/>
                <a:gd name="T157" fmla="*/ 0 h 977"/>
                <a:gd name="T158" fmla="*/ 1672 w 1672"/>
                <a:gd name="T159" fmla="*/ 977 h 97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672" h="977">
                  <a:moveTo>
                    <a:pt x="54" y="16"/>
                  </a:moveTo>
                  <a:lnTo>
                    <a:pt x="57" y="14"/>
                  </a:lnTo>
                  <a:lnTo>
                    <a:pt x="61" y="10"/>
                  </a:lnTo>
                  <a:lnTo>
                    <a:pt x="69" y="7"/>
                  </a:lnTo>
                  <a:lnTo>
                    <a:pt x="77" y="3"/>
                  </a:lnTo>
                  <a:lnTo>
                    <a:pt x="86" y="1"/>
                  </a:lnTo>
                  <a:lnTo>
                    <a:pt x="96" y="0"/>
                  </a:lnTo>
                  <a:lnTo>
                    <a:pt x="105" y="0"/>
                  </a:lnTo>
                  <a:lnTo>
                    <a:pt x="116" y="0"/>
                  </a:lnTo>
                  <a:lnTo>
                    <a:pt x="127" y="1"/>
                  </a:lnTo>
                  <a:lnTo>
                    <a:pt x="138" y="3"/>
                  </a:lnTo>
                  <a:lnTo>
                    <a:pt x="149" y="6"/>
                  </a:lnTo>
                  <a:lnTo>
                    <a:pt x="161" y="9"/>
                  </a:lnTo>
                  <a:lnTo>
                    <a:pt x="174" y="13"/>
                  </a:lnTo>
                  <a:lnTo>
                    <a:pt x="187" y="17"/>
                  </a:lnTo>
                  <a:lnTo>
                    <a:pt x="200" y="22"/>
                  </a:lnTo>
                  <a:lnTo>
                    <a:pt x="212" y="27"/>
                  </a:lnTo>
                  <a:lnTo>
                    <a:pt x="225" y="31"/>
                  </a:lnTo>
                  <a:lnTo>
                    <a:pt x="253" y="43"/>
                  </a:lnTo>
                  <a:lnTo>
                    <a:pt x="281" y="54"/>
                  </a:lnTo>
                  <a:lnTo>
                    <a:pt x="309" y="65"/>
                  </a:lnTo>
                  <a:lnTo>
                    <a:pt x="338" y="76"/>
                  </a:lnTo>
                  <a:lnTo>
                    <a:pt x="352" y="82"/>
                  </a:lnTo>
                  <a:lnTo>
                    <a:pt x="366" y="86"/>
                  </a:lnTo>
                  <a:lnTo>
                    <a:pt x="380" y="90"/>
                  </a:lnTo>
                  <a:lnTo>
                    <a:pt x="394" y="95"/>
                  </a:lnTo>
                  <a:lnTo>
                    <a:pt x="408" y="97"/>
                  </a:lnTo>
                  <a:lnTo>
                    <a:pt x="422" y="100"/>
                  </a:lnTo>
                  <a:lnTo>
                    <a:pt x="436" y="103"/>
                  </a:lnTo>
                  <a:lnTo>
                    <a:pt x="451" y="104"/>
                  </a:lnTo>
                  <a:lnTo>
                    <a:pt x="465" y="105"/>
                  </a:lnTo>
                  <a:lnTo>
                    <a:pt x="477" y="105"/>
                  </a:lnTo>
                  <a:lnTo>
                    <a:pt x="491" y="105"/>
                  </a:lnTo>
                  <a:lnTo>
                    <a:pt x="504" y="105"/>
                  </a:lnTo>
                  <a:lnTo>
                    <a:pt x="518" y="104"/>
                  </a:lnTo>
                  <a:lnTo>
                    <a:pt x="532" y="104"/>
                  </a:lnTo>
                  <a:lnTo>
                    <a:pt x="559" y="100"/>
                  </a:lnTo>
                  <a:lnTo>
                    <a:pt x="586" y="98"/>
                  </a:lnTo>
                  <a:lnTo>
                    <a:pt x="614" y="95"/>
                  </a:lnTo>
                  <a:lnTo>
                    <a:pt x="641" y="90"/>
                  </a:lnTo>
                  <a:lnTo>
                    <a:pt x="670" y="86"/>
                  </a:lnTo>
                  <a:lnTo>
                    <a:pt x="698" y="83"/>
                  </a:lnTo>
                  <a:lnTo>
                    <a:pt x="727" y="79"/>
                  </a:lnTo>
                  <a:lnTo>
                    <a:pt x="757" y="77"/>
                  </a:lnTo>
                  <a:lnTo>
                    <a:pt x="774" y="76"/>
                  </a:lnTo>
                  <a:lnTo>
                    <a:pt x="789" y="75"/>
                  </a:lnTo>
                  <a:lnTo>
                    <a:pt x="804" y="75"/>
                  </a:lnTo>
                  <a:lnTo>
                    <a:pt x="820" y="75"/>
                  </a:lnTo>
                  <a:lnTo>
                    <a:pt x="837" y="76"/>
                  </a:lnTo>
                  <a:lnTo>
                    <a:pt x="853" y="76"/>
                  </a:lnTo>
                  <a:lnTo>
                    <a:pt x="871" y="77"/>
                  </a:lnTo>
                  <a:lnTo>
                    <a:pt x="888" y="79"/>
                  </a:lnTo>
                  <a:lnTo>
                    <a:pt x="906" y="82"/>
                  </a:lnTo>
                  <a:lnTo>
                    <a:pt x="923" y="84"/>
                  </a:lnTo>
                  <a:lnTo>
                    <a:pt x="942" y="88"/>
                  </a:lnTo>
                  <a:lnTo>
                    <a:pt x="961" y="91"/>
                  </a:lnTo>
                  <a:lnTo>
                    <a:pt x="980" y="95"/>
                  </a:lnTo>
                  <a:lnTo>
                    <a:pt x="1003" y="98"/>
                  </a:lnTo>
                  <a:lnTo>
                    <a:pt x="1024" y="102"/>
                  </a:lnTo>
                  <a:lnTo>
                    <a:pt x="1046" y="106"/>
                  </a:lnTo>
                  <a:lnTo>
                    <a:pt x="1069" y="110"/>
                  </a:lnTo>
                  <a:lnTo>
                    <a:pt x="1092" y="114"/>
                  </a:lnTo>
                  <a:lnTo>
                    <a:pt x="1117" y="119"/>
                  </a:lnTo>
                  <a:lnTo>
                    <a:pt x="1141" y="124"/>
                  </a:lnTo>
                  <a:lnTo>
                    <a:pt x="1190" y="134"/>
                  </a:lnTo>
                  <a:lnTo>
                    <a:pt x="1239" y="146"/>
                  </a:lnTo>
                  <a:lnTo>
                    <a:pt x="1288" y="159"/>
                  </a:lnTo>
                  <a:lnTo>
                    <a:pt x="1313" y="166"/>
                  </a:lnTo>
                  <a:lnTo>
                    <a:pt x="1337" y="173"/>
                  </a:lnTo>
                  <a:lnTo>
                    <a:pt x="1361" y="180"/>
                  </a:lnTo>
                  <a:lnTo>
                    <a:pt x="1384" y="187"/>
                  </a:lnTo>
                  <a:lnTo>
                    <a:pt x="1406" y="195"/>
                  </a:lnTo>
                  <a:lnTo>
                    <a:pt x="1429" y="203"/>
                  </a:lnTo>
                  <a:lnTo>
                    <a:pt x="1450" y="211"/>
                  </a:lnTo>
                  <a:lnTo>
                    <a:pt x="1471" y="220"/>
                  </a:lnTo>
                  <a:lnTo>
                    <a:pt x="1490" y="229"/>
                  </a:lnTo>
                  <a:lnTo>
                    <a:pt x="1509" y="238"/>
                  </a:lnTo>
                  <a:lnTo>
                    <a:pt x="1527" y="248"/>
                  </a:lnTo>
                  <a:lnTo>
                    <a:pt x="1535" y="252"/>
                  </a:lnTo>
                  <a:lnTo>
                    <a:pt x="1543" y="258"/>
                  </a:lnTo>
                  <a:lnTo>
                    <a:pt x="1551" y="263"/>
                  </a:lnTo>
                  <a:lnTo>
                    <a:pt x="1558" y="267"/>
                  </a:lnTo>
                  <a:lnTo>
                    <a:pt x="1565" y="273"/>
                  </a:lnTo>
                  <a:lnTo>
                    <a:pt x="1572" y="279"/>
                  </a:lnTo>
                  <a:lnTo>
                    <a:pt x="1579" y="284"/>
                  </a:lnTo>
                  <a:lnTo>
                    <a:pt x="1585" y="290"/>
                  </a:lnTo>
                  <a:lnTo>
                    <a:pt x="1591" y="296"/>
                  </a:lnTo>
                  <a:lnTo>
                    <a:pt x="1597" y="301"/>
                  </a:lnTo>
                  <a:lnTo>
                    <a:pt x="1607" y="313"/>
                  </a:lnTo>
                  <a:lnTo>
                    <a:pt x="1616" y="326"/>
                  </a:lnTo>
                  <a:lnTo>
                    <a:pt x="1625" y="340"/>
                  </a:lnTo>
                  <a:lnTo>
                    <a:pt x="1633" y="355"/>
                  </a:lnTo>
                  <a:lnTo>
                    <a:pt x="1640" y="370"/>
                  </a:lnTo>
                  <a:lnTo>
                    <a:pt x="1647" y="385"/>
                  </a:lnTo>
                  <a:lnTo>
                    <a:pt x="1651" y="403"/>
                  </a:lnTo>
                  <a:lnTo>
                    <a:pt x="1656" y="419"/>
                  </a:lnTo>
                  <a:lnTo>
                    <a:pt x="1661" y="438"/>
                  </a:lnTo>
                  <a:lnTo>
                    <a:pt x="1664" y="456"/>
                  </a:lnTo>
                  <a:lnTo>
                    <a:pt x="1667" y="474"/>
                  </a:lnTo>
                  <a:lnTo>
                    <a:pt x="1669" y="493"/>
                  </a:lnTo>
                  <a:lnTo>
                    <a:pt x="1671" y="512"/>
                  </a:lnTo>
                  <a:lnTo>
                    <a:pt x="1671" y="530"/>
                  </a:lnTo>
                  <a:lnTo>
                    <a:pt x="1672" y="550"/>
                  </a:lnTo>
                  <a:lnTo>
                    <a:pt x="1671" y="569"/>
                  </a:lnTo>
                  <a:lnTo>
                    <a:pt x="1671" y="588"/>
                  </a:lnTo>
                  <a:lnTo>
                    <a:pt x="1670" y="607"/>
                  </a:lnTo>
                  <a:lnTo>
                    <a:pt x="1668" y="626"/>
                  </a:lnTo>
                  <a:lnTo>
                    <a:pt x="1665" y="645"/>
                  </a:lnTo>
                  <a:lnTo>
                    <a:pt x="1663" y="662"/>
                  </a:lnTo>
                  <a:lnTo>
                    <a:pt x="1660" y="680"/>
                  </a:lnTo>
                  <a:lnTo>
                    <a:pt x="1656" y="697"/>
                  </a:lnTo>
                  <a:lnTo>
                    <a:pt x="1651" y="715"/>
                  </a:lnTo>
                  <a:lnTo>
                    <a:pt x="1648" y="731"/>
                  </a:lnTo>
                  <a:lnTo>
                    <a:pt x="1643" y="747"/>
                  </a:lnTo>
                  <a:lnTo>
                    <a:pt x="1637" y="762"/>
                  </a:lnTo>
                  <a:lnTo>
                    <a:pt x="1632" y="776"/>
                  </a:lnTo>
                  <a:lnTo>
                    <a:pt x="1626" y="790"/>
                  </a:lnTo>
                  <a:lnTo>
                    <a:pt x="1620" y="803"/>
                  </a:lnTo>
                  <a:lnTo>
                    <a:pt x="1614" y="814"/>
                  </a:lnTo>
                  <a:lnTo>
                    <a:pt x="1607" y="825"/>
                  </a:lnTo>
                  <a:lnTo>
                    <a:pt x="1600" y="834"/>
                  </a:lnTo>
                  <a:lnTo>
                    <a:pt x="1592" y="843"/>
                  </a:lnTo>
                  <a:lnTo>
                    <a:pt x="1584" y="852"/>
                  </a:lnTo>
                  <a:lnTo>
                    <a:pt x="1574" y="859"/>
                  </a:lnTo>
                  <a:lnTo>
                    <a:pt x="1564" y="867"/>
                  </a:lnTo>
                  <a:lnTo>
                    <a:pt x="1553" y="873"/>
                  </a:lnTo>
                  <a:lnTo>
                    <a:pt x="1543" y="879"/>
                  </a:lnTo>
                  <a:lnTo>
                    <a:pt x="1531" y="884"/>
                  </a:lnTo>
                  <a:lnTo>
                    <a:pt x="1518" y="890"/>
                  </a:lnTo>
                  <a:lnTo>
                    <a:pt x="1506" y="895"/>
                  </a:lnTo>
                  <a:lnTo>
                    <a:pt x="1493" y="898"/>
                  </a:lnTo>
                  <a:lnTo>
                    <a:pt x="1479" y="902"/>
                  </a:lnTo>
                  <a:lnTo>
                    <a:pt x="1465" y="905"/>
                  </a:lnTo>
                  <a:lnTo>
                    <a:pt x="1451" y="909"/>
                  </a:lnTo>
                  <a:lnTo>
                    <a:pt x="1436" y="912"/>
                  </a:lnTo>
                  <a:lnTo>
                    <a:pt x="1420" y="915"/>
                  </a:lnTo>
                  <a:lnTo>
                    <a:pt x="1390" y="919"/>
                  </a:lnTo>
                  <a:lnTo>
                    <a:pt x="1358" y="923"/>
                  </a:lnTo>
                  <a:lnTo>
                    <a:pt x="1326" y="926"/>
                  </a:lnTo>
                  <a:lnTo>
                    <a:pt x="1293" y="930"/>
                  </a:lnTo>
                  <a:lnTo>
                    <a:pt x="1259" y="932"/>
                  </a:lnTo>
                  <a:lnTo>
                    <a:pt x="1227" y="936"/>
                  </a:lnTo>
                  <a:lnTo>
                    <a:pt x="1194" y="939"/>
                  </a:lnTo>
                  <a:lnTo>
                    <a:pt x="1162" y="944"/>
                  </a:lnTo>
                  <a:lnTo>
                    <a:pt x="1146" y="946"/>
                  </a:lnTo>
                  <a:lnTo>
                    <a:pt x="1130" y="949"/>
                  </a:lnTo>
                  <a:lnTo>
                    <a:pt x="1112" y="950"/>
                  </a:lnTo>
                  <a:lnTo>
                    <a:pt x="1095" y="952"/>
                  </a:lnTo>
                  <a:lnTo>
                    <a:pt x="1077" y="954"/>
                  </a:lnTo>
                  <a:lnTo>
                    <a:pt x="1059" y="956"/>
                  </a:lnTo>
                  <a:lnTo>
                    <a:pt x="1041" y="958"/>
                  </a:lnTo>
                  <a:lnTo>
                    <a:pt x="1022" y="959"/>
                  </a:lnTo>
                  <a:lnTo>
                    <a:pt x="984" y="963"/>
                  </a:lnTo>
                  <a:lnTo>
                    <a:pt x="945" y="966"/>
                  </a:lnTo>
                  <a:lnTo>
                    <a:pt x="907" y="969"/>
                  </a:lnTo>
                  <a:lnTo>
                    <a:pt x="867" y="970"/>
                  </a:lnTo>
                  <a:lnTo>
                    <a:pt x="829" y="972"/>
                  </a:lnTo>
                  <a:lnTo>
                    <a:pt x="791" y="973"/>
                  </a:lnTo>
                  <a:lnTo>
                    <a:pt x="773" y="974"/>
                  </a:lnTo>
                  <a:lnTo>
                    <a:pt x="754" y="974"/>
                  </a:lnTo>
                  <a:lnTo>
                    <a:pt x="736" y="976"/>
                  </a:lnTo>
                  <a:lnTo>
                    <a:pt x="718" y="976"/>
                  </a:lnTo>
                  <a:lnTo>
                    <a:pt x="701" y="976"/>
                  </a:lnTo>
                  <a:lnTo>
                    <a:pt x="684" y="977"/>
                  </a:lnTo>
                  <a:lnTo>
                    <a:pt x="668" y="977"/>
                  </a:lnTo>
                  <a:lnTo>
                    <a:pt x="651" y="977"/>
                  </a:lnTo>
                  <a:lnTo>
                    <a:pt x="636" y="977"/>
                  </a:lnTo>
                  <a:lnTo>
                    <a:pt x="621" y="977"/>
                  </a:lnTo>
                  <a:lnTo>
                    <a:pt x="607" y="977"/>
                  </a:lnTo>
                  <a:lnTo>
                    <a:pt x="593" y="977"/>
                  </a:lnTo>
                  <a:lnTo>
                    <a:pt x="580" y="976"/>
                  </a:lnTo>
                  <a:lnTo>
                    <a:pt x="567" y="976"/>
                  </a:lnTo>
                  <a:lnTo>
                    <a:pt x="556" y="976"/>
                  </a:lnTo>
                  <a:lnTo>
                    <a:pt x="544" y="974"/>
                  </a:lnTo>
                  <a:lnTo>
                    <a:pt x="532" y="974"/>
                  </a:lnTo>
                  <a:lnTo>
                    <a:pt x="522" y="974"/>
                  </a:lnTo>
                  <a:lnTo>
                    <a:pt x="511" y="973"/>
                  </a:lnTo>
                  <a:lnTo>
                    <a:pt x="502" y="972"/>
                  </a:lnTo>
                  <a:lnTo>
                    <a:pt x="493" y="972"/>
                  </a:lnTo>
                  <a:lnTo>
                    <a:pt x="483" y="971"/>
                  </a:lnTo>
                  <a:lnTo>
                    <a:pt x="474" y="970"/>
                  </a:lnTo>
                  <a:lnTo>
                    <a:pt x="465" y="969"/>
                  </a:lnTo>
                  <a:lnTo>
                    <a:pt x="448" y="966"/>
                  </a:lnTo>
                  <a:lnTo>
                    <a:pt x="432" y="964"/>
                  </a:lnTo>
                  <a:lnTo>
                    <a:pt x="417" y="960"/>
                  </a:lnTo>
                  <a:lnTo>
                    <a:pt x="401" y="958"/>
                  </a:lnTo>
                  <a:lnTo>
                    <a:pt x="372" y="950"/>
                  </a:lnTo>
                  <a:lnTo>
                    <a:pt x="357" y="946"/>
                  </a:lnTo>
                  <a:lnTo>
                    <a:pt x="342" y="942"/>
                  </a:lnTo>
                  <a:lnTo>
                    <a:pt x="326" y="937"/>
                  </a:lnTo>
                  <a:lnTo>
                    <a:pt x="308" y="932"/>
                  </a:lnTo>
                  <a:lnTo>
                    <a:pt x="291" y="928"/>
                  </a:lnTo>
                  <a:lnTo>
                    <a:pt x="273" y="923"/>
                  </a:lnTo>
                  <a:lnTo>
                    <a:pt x="254" y="918"/>
                  </a:lnTo>
                  <a:lnTo>
                    <a:pt x="236" y="914"/>
                  </a:lnTo>
                  <a:lnTo>
                    <a:pt x="216" y="908"/>
                  </a:lnTo>
                  <a:lnTo>
                    <a:pt x="197" y="903"/>
                  </a:lnTo>
                  <a:lnTo>
                    <a:pt x="179" y="897"/>
                  </a:lnTo>
                  <a:lnTo>
                    <a:pt x="160" y="891"/>
                  </a:lnTo>
                  <a:lnTo>
                    <a:pt x="142" y="886"/>
                  </a:lnTo>
                  <a:lnTo>
                    <a:pt x="125" y="877"/>
                  </a:lnTo>
                  <a:lnTo>
                    <a:pt x="109" y="870"/>
                  </a:lnTo>
                  <a:lnTo>
                    <a:pt x="92" y="861"/>
                  </a:lnTo>
                  <a:lnTo>
                    <a:pt x="85" y="856"/>
                  </a:lnTo>
                  <a:lnTo>
                    <a:pt x="78" y="852"/>
                  </a:lnTo>
                  <a:lnTo>
                    <a:pt x="71" y="846"/>
                  </a:lnTo>
                  <a:lnTo>
                    <a:pt x="64" y="841"/>
                  </a:lnTo>
                  <a:lnTo>
                    <a:pt x="58" y="835"/>
                  </a:lnTo>
                  <a:lnTo>
                    <a:pt x="53" y="828"/>
                  </a:lnTo>
                  <a:lnTo>
                    <a:pt x="47" y="822"/>
                  </a:lnTo>
                  <a:lnTo>
                    <a:pt x="42" y="815"/>
                  </a:lnTo>
                  <a:lnTo>
                    <a:pt x="37" y="808"/>
                  </a:lnTo>
                  <a:lnTo>
                    <a:pt x="34" y="801"/>
                  </a:lnTo>
                  <a:lnTo>
                    <a:pt x="29" y="793"/>
                  </a:lnTo>
                  <a:lnTo>
                    <a:pt x="26" y="786"/>
                  </a:lnTo>
                  <a:lnTo>
                    <a:pt x="22" y="778"/>
                  </a:lnTo>
                  <a:lnTo>
                    <a:pt x="20" y="770"/>
                  </a:lnTo>
                  <a:lnTo>
                    <a:pt x="14" y="752"/>
                  </a:lnTo>
                  <a:lnTo>
                    <a:pt x="9" y="735"/>
                  </a:lnTo>
                  <a:lnTo>
                    <a:pt x="7" y="716"/>
                  </a:lnTo>
                  <a:lnTo>
                    <a:pt x="5" y="696"/>
                  </a:lnTo>
                  <a:lnTo>
                    <a:pt x="2" y="675"/>
                  </a:lnTo>
                  <a:lnTo>
                    <a:pt x="1" y="654"/>
                  </a:lnTo>
                  <a:lnTo>
                    <a:pt x="1" y="633"/>
                  </a:lnTo>
                  <a:lnTo>
                    <a:pt x="0" y="611"/>
                  </a:lnTo>
                  <a:lnTo>
                    <a:pt x="0" y="588"/>
                  </a:lnTo>
                  <a:lnTo>
                    <a:pt x="1" y="564"/>
                  </a:lnTo>
                  <a:lnTo>
                    <a:pt x="1" y="540"/>
                  </a:lnTo>
                  <a:lnTo>
                    <a:pt x="2" y="515"/>
                  </a:lnTo>
                  <a:lnTo>
                    <a:pt x="2" y="491"/>
                  </a:lnTo>
                  <a:lnTo>
                    <a:pt x="2" y="478"/>
                  </a:lnTo>
                  <a:lnTo>
                    <a:pt x="2" y="464"/>
                  </a:lnTo>
                  <a:lnTo>
                    <a:pt x="2" y="450"/>
                  </a:lnTo>
                  <a:lnTo>
                    <a:pt x="2" y="435"/>
                  </a:lnTo>
                  <a:lnTo>
                    <a:pt x="1" y="418"/>
                  </a:lnTo>
                  <a:lnTo>
                    <a:pt x="1" y="402"/>
                  </a:lnTo>
                  <a:lnTo>
                    <a:pt x="1" y="385"/>
                  </a:lnTo>
                  <a:lnTo>
                    <a:pt x="0" y="368"/>
                  </a:lnTo>
                  <a:lnTo>
                    <a:pt x="0" y="350"/>
                  </a:lnTo>
                  <a:lnTo>
                    <a:pt x="0" y="333"/>
                  </a:lnTo>
                  <a:lnTo>
                    <a:pt x="0" y="297"/>
                  </a:lnTo>
                  <a:lnTo>
                    <a:pt x="0" y="260"/>
                  </a:lnTo>
                  <a:lnTo>
                    <a:pt x="0" y="224"/>
                  </a:lnTo>
                  <a:lnTo>
                    <a:pt x="1" y="207"/>
                  </a:lnTo>
                  <a:lnTo>
                    <a:pt x="2" y="189"/>
                  </a:lnTo>
                  <a:lnTo>
                    <a:pt x="4" y="173"/>
                  </a:lnTo>
                  <a:lnTo>
                    <a:pt x="5" y="156"/>
                  </a:lnTo>
                  <a:lnTo>
                    <a:pt x="7" y="140"/>
                  </a:lnTo>
                  <a:lnTo>
                    <a:pt x="8" y="125"/>
                  </a:lnTo>
                  <a:lnTo>
                    <a:pt x="12" y="110"/>
                  </a:lnTo>
                  <a:lnTo>
                    <a:pt x="14" y="96"/>
                  </a:lnTo>
                  <a:lnTo>
                    <a:pt x="18" y="82"/>
                  </a:lnTo>
                  <a:lnTo>
                    <a:pt x="21" y="70"/>
                  </a:lnTo>
                  <a:lnTo>
                    <a:pt x="26" y="58"/>
                  </a:lnTo>
                  <a:lnTo>
                    <a:pt x="29" y="48"/>
                  </a:lnTo>
                  <a:lnTo>
                    <a:pt x="35" y="37"/>
                  </a:lnTo>
                  <a:lnTo>
                    <a:pt x="37" y="34"/>
                  </a:lnTo>
                  <a:lnTo>
                    <a:pt x="41" y="29"/>
                  </a:lnTo>
                  <a:lnTo>
                    <a:pt x="43" y="26"/>
                  </a:lnTo>
                  <a:lnTo>
                    <a:pt x="47" y="22"/>
                  </a:lnTo>
                  <a:lnTo>
                    <a:pt x="50" y="19"/>
                  </a:lnTo>
                  <a:lnTo>
                    <a:pt x="54" y="16"/>
                  </a:lnTo>
                  <a:close/>
                </a:path>
              </a:pathLst>
            </a:custGeom>
            <a:solidFill>
              <a:srgbClr val="9AE0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8" name="Rectangle 198">
              <a:extLst>
                <a:ext uri="{FF2B5EF4-FFF2-40B4-BE49-F238E27FC236}">
                  <a16:creationId xmlns:a16="http://schemas.microsoft.com/office/drawing/2014/main" id="{3D07DBBB-CF0F-3F44-99C9-3F75417A09F9}"/>
                </a:ext>
              </a:extLst>
            </p:cNvPr>
            <p:cNvSpPr>
              <a:spLocks noChangeArrowheads="1"/>
            </p:cNvSpPr>
            <p:nvPr/>
          </p:nvSpPr>
          <p:spPr bwMode="auto">
            <a:xfrm>
              <a:off x="5674760" y="4115492"/>
              <a:ext cx="41275" cy="198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dirty="0">
                  <a:solidFill>
                    <a:srgbClr val="000000"/>
                  </a:solidFill>
                </a:rPr>
                <a:t> </a:t>
              </a:r>
              <a:endParaRPr lang="en-US" dirty="0"/>
            </a:p>
          </p:txBody>
        </p:sp>
        <p:sp>
          <p:nvSpPr>
            <p:cNvPr id="9" name="Line 334">
              <a:extLst>
                <a:ext uri="{FF2B5EF4-FFF2-40B4-BE49-F238E27FC236}">
                  <a16:creationId xmlns:a16="http://schemas.microsoft.com/office/drawing/2014/main" id="{C5013588-2C85-8D4F-9FAD-EF5006D71CC7}"/>
                </a:ext>
              </a:extLst>
            </p:cNvPr>
            <p:cNvSpPr>
              <a:spLocks noChangeShapeType="1"/>
            </p:cNvSpPr>
            <p:nvPr/>
          </p:nvSpPr>
          <p:spPr bwMode="auto">
            <a:xfrm>
              <a:off x="4900060" y="4142480"/>
              <a:ext cx="434975" cy="1587"/>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 name="Freeform 346">
              <a:extLst>
                <a:ext uri="{FF2B5EF4-FFF2-40B4-BE49-F238E27FC236}">
                  <a16:creationId xmlns:a16="http://schemas.microsoft.com/office/drawing/2014/main" id="{F8055989-3657-594C-82A8-60EE2F8749C8}"/>
                </a:ext>
              </a:extLst>
            </p:cNvPr>
            <p:cNvSpPr>
              <a:spLocks/>
            </p:cNvSpPr>
            <p:nvPr/>
          </p:nvSpPr>
          <p:spPr bwMode="auto">
            <a:xfrm>
              <a:off x="6455810" y="3518592"/>
              <a:ext cx="1901825" cy="1141413"/>
            </a:xfrm>
            <a:custGeom>
              <a:avLst/>
              <a:gdLst>
                <a:gd name="T0" fmla="*/ 2147483647 w 1198"/>
                <a:gd name="T1" fmla="*/ 2147483647 h 719"/>
                <a:gd name="T2" fmla="*/ 2147483647 w 1198"/>
                <a:gd name="T3" fmla="*/ 0 h 719"/>
                <a:gd name="T4" fmla="*/ 2147483647 w 1198"/>
                <a:gd name="T5" fmla="*/ 2147483647 h 719"/>
                <a:gd name="T6" fmla="*/ 2147483647 w 1198"/>
                <a:gd name="T7" fmla="*/ 2147483647 h 719"/>
                <a:gd name="T8" fmla="*/ 2147483647 w 1198"/>
                <a:gd name="T9" fmla="*/ 2147483647 h 719"/>
                <a:gd name="T10" fmla="*/ 2147483647 w 1198"/>
                <a:gd name="T11" fmla="*/ 2147483647 h 719"/>
                <a:gd name="T12" fmla="*/ 2147483647 w 1198"/>
                <a:gd name="T13" fmla="*/ 2147483647 h 719"/>
                <a:gd name="T14" fmla="*/ 2147483647 w 1198"/>
                <a:gd name="T15" fmla="*/ 2147483647 h 719"/>
                <a:gd name="T16" fmla="*/ 2147483647 w 1198"/>
                <a:gd name="T17" fmla="*/ 2147483647 h 719"/>
                <a:gd name="T18" fmla="*/ 2147483647 w 1198"/>
                <a:gd name="T19" fmla="*/ 2147483647 h 719"/>
                <a:gd name="T20" fmla="*/ 2147483647 w 1198"/>
                <a:gd name="T21" fmla="*/ 2147483647 h 719"/>
                <a:gd name="T22" fmla="*/ 2147483647 w 1198"/>
                <a:gd name="T23" fmla="*/ 2147483647 h 719"/>
                <a:gd name="T24" fmla="*/ 2147483647 w 1198"/>
                <a:gd name="T25" fmla="*/ 2147483647 h 719"/>
                <a:gd name="T26" fmla="*/ 2147483647 w 1198"/>
                <a:gd name="T27" fmla="*/ 2147483647 h 719"/>
                <a:gd name="T28" fmla="*/ 2147483647 w 1198"/>
                <a:gd name="T29" fmla="*/ 2147483647 h 719"/>
                <a:gd name="T30" fmla="*/ 2147483647 w 1198"/>
                <a:gd name="T31" fmla="*/ 2147483647 h 719"/>
                <a:gd name="T32" fmla="*/ 2147483647 w 1198"/>
                <a:gd name="T33" fmla="*/ 2147483647 h 719"/>
                <a:gd name="T34" fmla="*/ 2147483647 w 1198"/>
                <a:gd name="T35" fmla="*/ 2147483647 h 719"/>
                <a:gd name="T36" fmla="*/ 2147483647 w 1198"/>
                <a:gd name="T37" fmla="*/ 2147483647 h 719"/>
                <a:gd name="T38" fmla="*/ 2147483647 w 1198"/>
                <a:gd name="T39" fmla="*/ 2147483647 h 719"/>
                <a:gd name="T40" fmla="*/ 2147483647 w 1198"/>
                <a:gd name="T41" fmla="*/ 2147483647 h 719"/>
                <a:gd name="T42" fmla="*/ 2147483647 w 1198"/>
                <a:gd name="T43" fmla="*/ 2147483647 h 719"/>
                <a:gd name="T44" fmla="*/ 0 w 1198"/>
                <a:gd name="T45" fmla="*/ 2147483647 h 719"/>
                <a:gd name="T46" fmla="*/ 2147483647 w 1198"/>
                <a:gd name="T47" fmla="*/ 2147483647 h 719"/>
                <a:gd name="T48" fmla="*/ 2147483647 w 1198"/>
                <a:gd name="T49" fmla="*/ 2147483647 h 719"/>
                <a:gd name="T50" fmla="*/ 2147483647 w 1198"/>
                <a:gd name="T51" fmla="*/ 2147483647 h 719"/>
                <a:gd name="T52" fmla="*/ 2147483647 w 1198"/>
                <a:gd name="T53" fmla="*/ 2147483647 h 719"/>
                <a:gd name="T54" fmla="*/ 2147483647 w 1198"/>
                <a:gd name="T55" fmla="*/ 2147483647 h 719"/>
                <a:gd name="T56" fmla="*/ 2147483647 w 1198"/>
                <a:gd name="T57" fmla="*/ 2147483647 h 719"/>
                <a:gd name="T58" fmla="*/ 2147483647 w 1198"/>
                <a:gd name="T59" fmla="*/ 2147483647 h 719"/>
                <a:gd name="T60" fmla="*/ 2147483647 w 1198"/>
                <a:gd name="T61" fmla="*/ 2147483647 h 719"/>
                <a:gd name="T62" fmla="*/ 2147483647 w 1198"/>
                <a:gd name="T63" fmla="*/ 2147483647 h 719"/>
                <a:gd name="T64" fmla="*/ 2147483647 w 1198"/>
                <a:gd name="T65" fmla="*/ 2147483647 h 719"/>
                <a:gd name="T66" fmla="*/ 2147483647 w 1198"/>
                <a:gd name="T67" fmla="*/ 2147483647 h 719"/>
                <a:gd name="T68" fmla="*/ 2147483647 w 1198"/>
                <a:gd name="T69" fmla="*/ 2147483647 h 719"/>
                <a:gd name="T70" fmla="*/ 2147483647 w 1198"/>
                <a:gd name="T71" fmla="*/ 2147483647 h 719"/>
                <a:gd name="T72" fmla="*/ 2147483647 w 1198"/>
                <a:gd name="T73" fmla="*/ 2147483647 h 719"/>
                <a:gd name="T74" fmla="*/ 2147483647 w 1198"/>
                <a:gd name="T75" fmla="*/ 2147483647 h 719"/>
                <a:gd name="T76" fmla="*/ 2147483647 w 1198"/>
                <a:gd name="T77" fmla="*/ 2147483647 h 719"/>
                <a:gd name="T78" fmla="*/ 2147483647 w 1198"/>
                <a:gd name="T79" fmla="*/ 2147483647 h 719"/>
                <a:gd name="T80" fmla="*/ 2147483647 w 1198"/>
                <a:gd name="T81" fmla="*/ 2147483647 h 719"/>
                <a:gd name="T82" fmla="*/ 2147483647 w 1198"/>
                <a:gd name="T83" fmla="*/ 2147483647 h 719"/>
                <a:gd name="T84" fmla="*/ 2147483647 w 1198"/>
                <a:gd name="T85" fmla="*/ 2147483647 h 719"/>
                <a:gd name="T86" fmla="*/ 2147483647 w 1198"/>
                <a:gd name="T87" fmla="*/ 2147483647 h 719"/>
                <a:gd name="T88" fmla="*/ 2147483647 w 1198"/>
                <a:gd name="T89" fmla="*/ 2147483647 h 719"/>
                <a:gd name="T90" fmla="*/ 2147483647 w 1198"/>
                <a:gd name="T91" fmla="*/ 2147483647 h 719"/>
                <a:gd name="T92" fmla="*/ 2147483647 w 1198"/>
                <a:gd name="T93" fmla="*/ 2147483647 h 719"/>
                <a:gd name="T94" fmla="*/ 2147483647 w 1198"/>
                <a:gd name="T95" fmla="*/ 2147483647 h 719"/>
                <a:gd name="T96" fmla="*/ 2147483647 w 1198"/>
                <a:gd name="T97" fmla="*/ 2147483647 h 719"/>
                <a:gd name="T98" fmla="*/ 2147483647 w 1198"/>
                <a:gd name="T99" fmla="*/ 2147483647 h 719"/>
                <a:gd name="T100" fmla="*/ 2147483647 w 1198"/>
                <a:gd name="T101" fmla="*/ 2147483647 h 719"/>
                <a:gd name="T102" fmla="*/ 2147483647 w 1198"/>
                <a:gd name="T103" fmla="*/ 2147483647 h 719"/>
                <a:gd name="T104" fmla="*/ 2147483647 w 1198"/>
                <a:gd name="T105" fmla="*/ 2147483647 h 719"/>
                <a:gd name="T106" fmla="*/ 2147483647 w 1198"/>
                <a:gd name="T107" fmla="*/ 2147483647 h 719"/>
                <a:gd name="T108" fmla="*/ 2147483647 w 1198"/>
                <a:gd name="T109" fmla="*/ 2147483647 h 719"/>
                <a:gd name="T110" fmla="*/ 2147483647 w 1198"/>
                <a:gd name="T111" fmla="*/ 2147483647 h 71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198"/>
                <a:gd name="T169" fmla="*/ 0 h 719"/>
                <a:gd name="T170" fmla="*/ 1198 w 1198"/>
                <a:gd name="T171" fmla="*/ 719 h 71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198" h="719">
                  <a:moveTo>
                    <a:pt x="1160" y="13"/>
                  </a:moveTo>
                  <a:lnTo>
                    <a:pt x="1154" y="9"/>
                  </a:lnTo>
                  <a:lnTo>
                    <a:pt x="1149" y="5"/>
                  </a:lnTo>
                  <a:lnTo>
                    <a:pt x="1142" y="3"/>
                  </a:lnTo>
                  <a:lnTo>
                    <a:pt x="1137" y="2"/>
                  </a:lnTo>
                  <a:lnTo>
                    <a:pt x="1130" y="0"/>
                  </a:lnTo>
                  <a:lnTo>
                    <a:pt x="1123" y="0"/>
                  </a:lnTo>
                  <a:lnTo>
                    <a:pt x="1116" y="0"/>
                  </a:lnTo>
                  <a:lnTo>
                    <a:pt x="1107" y="2"/>
                  </a:lnTo>
                  <a:lnTo>
                    <a:pt x="1099" y="3"/>
                  </a:lnTo>
                  <a:lnTo>
                    <a:pt x="1091" y="5"/>
                  </a:lnTo>
                  <a:lnTo>
                    <a:pt x="1082" y="7"/>
                  </a:lnTo>
                  <a:lnTo>
                    <a:pt x="1074" y="10"/>
                  </a:lnTo>
                  <a:lnTo>
                    <a:pt x="1064" y="13"/>
                  </a:lnTo>
                  <a:lnTo>
                    <a:pt x="1055" y="17"/>
                  </a:lnTo>
                  <a:lnTo>
                    <a:pt x="1036" y="24"/>
                  </a:lnTo>
                  <a:lnTo>
                    <a:pt x="1016" y="32"/>
                  </a:lnTo>
                  <a:lnTo>
                    <a:pt x="997" y="40"/>
                  </a:lnTo>
                  <a:lnTo>
                    <a:pt x="977" y="49"/>
                  </a:lnTo>
                  <a:lnTo>
                    <a:pt x="956" y="56"/>
                  </a:lnTo>
                  <a:lnTo>
                    <a:pt x="936" y="65"/>
                  </a:lnTo>
                  <a:lnTo>
                    <a:pt x="925" y="67"/>
                  </a:lnTo>
                  <a:lnTo>
                    <a:pt x="915" y="70"/>
                  </a:lnTo>
                  <a:lnTo>
                    <a:pt x="904" y="73"/>
                  </a:lnTo>
                  <a:lnTo>
                    <a:pt x="895" y="75"/>
                  </a:lnTo>
                  <a:lnTo>
                    <a:pt x="885" y="76"/>
                  </a:lnTo>
                  <a:lnTo>
                    <a:pt x="875" y="77"/>
                  </a:lnTo>
                  <a:lnTo>
                    <a:pt x="866" y="77"/>
                  </a:lnTo>
                  <a:lnTo>
                    <a:pt x="855" y="79"/>
                  </a:lnTo>
                  <a:lnTo>
                    <a:pt x="837" y="77"/>
                  </a:lnTo>
                  <a:lnTo>
                    <a:pt x="817" y="76"/>
                  </a:lnTo>
                  <a:lnTo>
                    <a:pt x="798" y="75"/>
                  </a:lnTo>
                  <a:lnTo>
                    <a:pt x="778" y="73"/>
                  </a:lnTo>
                  <a:lnTo>
                    <a:pt x="758" y="70"/>
                  </a:lnTo>
                  <a:lnTo>
                    <a:pt x="739" y="67"/>
                  </a:lnTo>
                  <a:lnTo>
                    <a:pt x="719" y="65"/>
                  </a:lnTo>
                  <a:lnTo>
                    <a:pt x="698" y="61"/>
                  </a:lnTo>
                  <a:lnTo>
                    <a:pt x="677" y="59"/>
                  </a:lnTo>
                  <a:lnTo>
                    <a:pt x="655" y="58"/>
                  </a:lnTo>
                  <a:lnTo>
                    <a:pt x="632" y="56"/>
                  </a:lnTo>
                  <a:lnTo>
                    <a:pt x="610" y="56"/>
                  </a:lnTo>
                  <a:lnTo>
                    <a:pt x="599" y="56"/>
                  </a:lnTo>
                  <a:lnTo>
                    <a:pt x="586" y="56"/>
                  </a:lnTo>
                  <a:lnTo>
                    <a:pt x="574" y="58"/>
                  </a:lnTo>
                  <a:lnTo>
                    <a:pt x="562" y="59"/>
                  </a:lnTo>
                  <a:lnTo>
                    <a:pt x="550" y="61"/>
                  </a:lnTo>
                  <a:lnTo>
                    <a:pt x="537" y="63"/>
                  </a:lnTo>
                  <a:lnTo>
                    <a:pt x="524" y="65"/>
                  </a:lnTo>
                  <a:lnTo>
                    <a:pt x="510" y="68"/>
                  </a:lnTo>
                  <a:lnTo>
                    <a:pt x="495" y="70"/>
                  </a:lnTo>
                  <a:lnTo>
                    <a:pt x="480" y="73"/>
                  </a:lnTo>
                  <a:lnTo>
                    <a:pt x="464" y="76"/>
                  </a:lnTo>
                  <a:lnTo>
                    <a:pt x="448" y="79"/>
                  </a:lnTo>
                  <a:lnTo>
                    <a:pt x="432" y="82"/>
                  </a:lnTo>
                  <a:lnTo>
                    <a:pt x="415" y="86"/>
                  </a:lnTo>
                  <a:lnTo>
                    <a:pt x="398" y="89"/>
                  </a:lnTo>
                  <a:lnTo>
                    <a:pt x="380" y="93"/>
                  </a:lnTo>
                  <a:lnTo>
                    <a:pt x="345" y="100"/>
                  </a:lnTo>
                  <a:lnTo>
                    <a:pt x="310" y="108"/>
                  </a:lnTo>
                  <a:lnTo>
                    <a:pt x="274" y="117"/>
                  </a:lnTo>
                  <a:lnTo>
                    <a:pt x="240" y="128"/>
                  </a:lnTo>
                  <a:lnTo>
                    <a:pt x="223" y="132"/>
                  </a:lnTo>
                  <a:lnTo>
                    <a:pt x="206" y="138"/>
                  </a:lnTo>
                  <a:lnTo>
                    <a:pt x="190" y="144"/>
                  </a:lnTo>
                  <a:lnTo>
                    <a:pt x="175" y="150"/>
                  </a:lnTo>
                  <a:lnTo>
                    <a:pt x="159" y="156"/>
                  </a:lnTo>
                  <a:lnTo>
                    <a:pt x="145" y="163"/>
                  </a:lnTo>
                  <a:lnTo>
                    <a:pt x="131" y="169"/>
                  </a:lnTo>
                  <a:lnTo>
                    <a:pt x="117" y="176"/>
                  </a:lnTo>
                  <a:lnTo>
                    <a:pt x="104" y="183"/>
                  </a:lnTo>
                  <a:lnTo>
                    <a:pt x="92" y="191"/>
                  </a:lnTo>
                  <a:lnTo>
                    <a:pt x="82" y="198"/>
                  </a:lnTo>
                  <a:lnTo>
                    <a:pt x="71" y="206"/>
                  </a:lnTo>
                  <a:lnTo>
                    <a:pt x="62" y="214"/>
                  </a:lnTo>
                  <a:lnTo>
                    <a:pt x="54" y="222"/>
                  </a:lnTo>
                  <a:lnTo>
                    <a:pt x="47" y="232"/>
                  </a:lnTo>
                  <a:lnTo>
                    <a:pt x="40" y="241"/>
                  </a:lnTo>
                  <a:lnTo>
                    <a:pt x="34" y="250"/>
                  </a:lnTo>
                  <a:lnTo>
                    <a:pt x="28" y="262"/>
                  </a:lnTo>
                  <a:lnTo>
                    <a:pt x="23" y="273"/>
                  </a:lnTo>
                  <a:lnTo>
                    <a:pt x="19" y="284"/>
                  </a:lnTo>
                  <a:lnTo>
                    <a:pt x="14" y="297"/>
                  </a:lnTo>
                  <a:lnTo>
                    <a:pt x="10" y="310"/>
                  </a:lnTo>
                  <a:lnTo>
                    <a:pt x="8" y="323"/>
                  </a:lnTo>
                  <a:lnTo>
                    <a:pt x="6" y="336"/>
                  </a:lnTo>
                  <a:lnTo>
                    <a:pt x="3" y="350"/>
                  </a:lnTo>
                  <a:lnTo>
                    <a:pt x="2" y="364"/>
                  </a:lnTo>
                  <a:lnTo>
                    <a:pt x="1" y="378"/>
                  </a:lnTo>
                  <a:lnTo>
                    <a:pt x="0" y="391"/>
                  </a:lnTo>
                  <a:lnTo>
                    <a:pt x="0" y="406"/>
                  </a:lnTo>
                  <a:lnTo>
                    <a:pt x="0" y="420"/>
                  </a:lnTo>
                  <a:lnTo>
                    <a:pt x="0" y="434"/>
                  </a:lnTo>
                  <a:lnTo>
                    <a:pt x="1" y="448"/>
                  </a:lnTo>
                  <a:lnTo>
                    <a:pt x="2" y="461"/>
                  </a:lnTo>
                  <a:lnTo>
                    <a:pt x="5" y="475"/>
                  </a:lnTo>
                  <a:lnTo>
                    <a:pt x="6" y="489"/>
                  </a:lnTo>
                  <a:lnTo>
                    <a:pt x="8" y="502"/>
                  </a:lnTo>
                  <a:lnTo>
                    <a:pt x="12" y="514"/>
                  </a:lnTo>
                  <a:lnTo>
                    <a:pt x="14" y="526"/>
                  </a:lnTo>
                  <a:lnTo>
                    <a:pt x="17" y="539"/>
                  </a:lnTo>
                  <a:lnTo>
                    <a:pt x="21" y="551"/>
                  </a:lnTo>
                  <a:lnTo>
                    <a:pt x="24" y="561"/>
                  </a:lnTo>
                  <a:lnTo>
                    <a:pt x="28" y="572"/>
                  </a:lnTo>
                  <a:lnTo>
                    <a:pt x="33" y="582"/>
                  </a:lnTo>
                  <a:lnTo>
                    <a:pt x="37" y="590"/>
                  </a:lnTo>
                  <a:lnTo>
                    <a:pt x="42" y="600"/>
                  </a:lnTo>
                  <a:lnTo>
                    <a:pt x="47" y="607"/>
                  </a:lnTo>
                  <a:lnTo>
                    <a:pt x="51" y="615"/>
                  </a:lnTo>
                  <a:lnTo>
                    <a:pt x="57" y="621"/>
                  </a:lnTo>
                  <a:lnTo>
                    <a:pt x="63" y="627"/>
                  </a:lnTo>
                  <a:lnTo>
                    <a:pt x="70" y="632"/>
                  </a:lnTo>
                  <a:lnTo>
                    <a:pt x="77" y="638"/>
                  </a:lnTo>
                  <a:lnTo>
                    <a:pt x="85" y="643"/>
                  </a:lnTo>
                  <a:lnTo>
                    <a:pt x="92" y="648"/>
                  </a:lnTo>
                  <a:lnTo>
                    <a:pt x="101" y="651"/>
                  </a:lnTo>
                  <a:lnTo>
                    <a:pt x="110" y="656"/>
                  </a:lnTo>
                  <a:lnTo>
                    <a:pt x="119" y="659"/>
                  </a:lnTo>
                  <a:lnTo>
                    <a:pt x="128" y="662"/>
                  </a:lnTo>
                  <a:lnTo>
                    <a:pt x="138" y="665"/>
                  </a:lnTo>
                  <a:lnTo>
                    <a:pt x="159" y="670"/>
                  </a:lnTo>
                  <a:lnTo>
                    <a:pt x="180" y="673"/>
                  </a:lnTo>
                  <a:lnTo>
                    <a:pt x="202" y="677"/>
                  </a:lnTo>
                  <a:lnTo>
                    <a:pt x="225" y="680"/>
                  </a:lnTo>
                  <a:lnTo>
                    <a:pt x="248" y="683"/>
                  </a:lnTo>
                  <a:lnTo>
                    <a:pt x="272" y="685"/>
                  </a:lnTo>
                  <a:lnTo>
                    <a:pt x="295" y="686"/>
                  </a:lnTo>
                  <a:lnTo>
                    <a:pt x="319" y="689"/>
                  </a:lnTo>
                  <a:lnTo>
                    <a:pt x="342" y="692"/>
                  </a:lnTo>
                  <a:lnTo>
                    <a:pt x="365" y="696"/>
                  </a:lnTo>
                  <a:lnTo>
                    <a:pt x="377" y="697"/>
                  </a:lnTo>
                  <a:lnTo>
                    <a:pt x="389" y="698"/>
                  </a:lnTo>
                  <a:lnTo>
                    <a:pt x="401" y="700"/>
                  </a:lnTo>
                  <a:lnTo>
                    <a:pt x="413" y="701"/>
                  </a:lnTo>
                  <a:lnTo>
                    <a:pt x="439" y="704"/>
                  </a:lnTo>
                  <a:lnTo>
                    <a:pt x="466" y="707"/>
                  </a:lnTo>
                  <a:lnTo>
                    <a:pt x="492" y="710"/>
                  </a:lnTo>
                  <a:lnTo>
                    <a:pt x="520" y="711"/>
                  </a:lnTo>
                  <a:lnTo>
                    <a:pt x="576" y="714"/>
                  </a:lnTo>
                  <a:lnTo>
                    <a:pt x="604" y="715"/>
                  </a:lnTo>
                  <a:lnTo>
                    <a:pt x="631" y="717"/>
                  </a:lnTo>
                  <a:lnTo>
                    <a:pt x="658" y="718"/>
                  </a:lnTo>
                  <a:lnTo>
                    <a:pt x="684" y="719"/>
                  </a:lnTo>
                  <a:lnTo>
                    <a:pt x="695" y="719"/>
                  </a:lnTo>
                  <a:lnTo>
                    <a:pt x="708" y="719"/>
                  </a:lnTo>
                  <a:lnTo>
                    <a:pt x="720" y="719"/>
                  </a:lnTo>
                  <a:lnTo>
                    <a:pt x="732" y="719"/>
                  </a:lnTo>
                  <a:lnTo>
                    <a:pt x="742" y="719"/>
                  </a:lnTo>
                  <a:lnTo>
                    <a:pt x="753" y="719"/>
                  </a:lnTo>
                  <a:lnTo>
                    <a:pt x="763" y="719"/>
                  </a:lnTo>
                  <a:lnTo>
                    <a:pt x="773" y="719"/>
                  </a:lnTo>
                  <a:lnTo>
                    <a:pt x="782" y="719"/>
                  </a:lnTo>
                  <a:lnTo>
                    <a:pt x="791" y="719"/>
                  </a:lnTo>
                  <a:lnTo>
                    <a:pt x="801" y="719"/>
                  </a:lnTo>
                  <a:lnTo>
                    <a:pt x="809" y="718"/>
                  </a:lnTo>
                  <a:lnTo>
                    <a:pt x="816" y="718"/>
                  </a:lnTo>
                  <a:lnTo>
                    <a:pt x="824" y="718"/>
                  </a:lnTo>
                  <a:lnTo>
                    <a:pt x="839" y="717"/>
                  </a:lnTo>
                  <a:lnTo>
                    <a:pt x="852" y="715"/>
                  </a:lnTo>
                  <a:lnTo>
                    <a:pt x="865" y="713"/>
                  </a:lnTo>
                  <a:lnTo>
                    <a:pt x="876" y="712"/>
                  </a:lnTo>
                  <a:lnTo>
                    <a:pt x="888" y="710"/>
                  </a:lnTo>
                  <a:lnTo>
                    <a:pt x="900" y="707"/>
                  </a:lnTo>
                  <a:lnTo>
                    <a:pt x="910" y="705"/>
                  </a:lnTo>
                  <a:lnTo>
                    <a:pt x="931" y="700"/>
                  </a:lnTo>
                  <a:lnTo>
                    <a:pt x="943" y="697"/>
                  </a:lnTo>
                  <a:lnTo>
                    <a:pt x="953" y="693"/>
                  </a:lnTo>
                  <a:lnTo>
                    <a:pt x="965" y="691"/>
                  </a:lnTo>
                  <a:lnTo>
                    <a:pt x="977" y="687"/>
                  </a:lnTo>
                  <a:lnTo>
                    <a:pt x="990" y="683"/>
                  </a:lnTo>
                  <a:lnTo>
                    <a:pt x="1002" y="679"/>
                  </a:lnTo>
                  <a:lnTo>
                    <a:pt x="1015" y="676"/>
                  </a:lnTo>
                  <a:lnTo>
                    <a:pt x="1029" y="672"/>
                  </a:lnTo>
                  <a:lnTo>
                    <a:pt x="1056" y="665"/>
                  </a:lnTo>
                  <a:lnTo>
                    <a:pt x="1070" y="662"/>
                  </a:lnTo>
                  <a:lnTo>
                    <a:pt x="1083" y="657"/>
                  </a:lnTo>
                  <a:lnTo>
                    <a:pt x="1096" y="652"/>
                  </a:lnTo>
                  <a:lnTo>
                    <a:pt x="1109" y="647"/>
                  </a:lnTo>
                  <a:lnTo>
                    <a:pt x="1120" y="641"/>
                  </a:lnTo>
                  <a:lnTo>
                    <a:pt x="1132" y="635"/>
                  </a:lnTo>
                  <a:lnTo>
                    <a:pt x="1142" y="627"/>
                  </a:lnTo>
                  <a:lnTo>
                    <a:pt x="1152" y="620"/>
                  </a:lnTo>
                  <a:lnTo>
                    <a:pt x="1160" y="610"/>
                  </a:lnTo>
                  <a:lnTo>
                    <a:pt x="1165" y="606"/>
                  </a:lnTo>
                  <a:lnTo>
                    <a:pt x="1168" y="601"/>
                  </a:lnTo>
                  <a:lnTo>
                    <a:pt x="1174" y="590"/>
                  </a:lnTo>
                  <a:lnTo>
                    <a:pt x="1180" y="579"/>
                  </a:lnTo>
                  <a:lnTo>
                    <a:pt x="1184" y="567"/>
                  </a:lnTo>
                  <a:lnTo>
                    <a:pt x="1188" y="554"/>
                  </a:lnTo>
                  <a:lnTo>
                    <a:pt x="1191" y="541"/>
                  </a:lnTo>
                  <a:lnTo>
                    <a:pt x="1194" y="527"/>
                  </a:lnTo>
                  <a:lnTo>
                    <a:pt x="1195" y="513"/>
                  </a:lnTo>
                  <a:lnTo>
                    <a:pt x="1196" y="498"/>
                  </a:lnTo>
                  <a:lnTo>
                    <a:pt x="1197" y="483"/>
                  </a:lnTo>
                  <a:lnTo>
                    <a:pt x="1197" y="467"/>
                  </a:lnTo>
                  <a:lnTo>
                    <a:pt x="1197" y="450"/>
                  </a:lnTo>
                  <a:lnTo>
                    <a:pt x="1197" y="433"/>
                  </a:lnTo>
                  <a:lnTo>
                    <a:pt x="1197" y="415"/>
                  </a:lnTo>
                  <a:lnTo>
                    <a:pt x="1197" y="398"/>
                  </a:lnTo>
                  <a:lnTo>
                    <a:pt x="1197" y="380"/>
                  </a:lnTo>
                  <a:lnTo>
                    <a:pt x="1196" y="361"/>
                  </a:lnTo>
                  <a:lnTo>
                    <a:pt x="1196" y="352"/>
                  </a:lnTo>
                  <a:lnTo>
                    <a:pt x="1196" y="343"/>
                  </a:lnTo>
                  <a:lnTo>
                    <a:pt x="1196" y="331"/>
                  </a:lnTo>
                  <a:lnTo>
                    <a:pt x="1196" y="321"/>
                  </a:lnTo>
                  <a:lnTo>
                    <a:pt x="1197" y="309"/>
                  </a:lnTo>
                  <a:lnTo>
                    <a:pt x="1197" y="297"/>
                  </a:lnTo>
                  <a:lnTo>
                    <a:pt x="1197" y="284"/>
                  </a:lnTo>
                  <a:lnTo>
                    <a:pt x="1197" y="271"/>
                  </a:lnTo>
                  <a:lnTo>
                    <a:pt x="1198" y="246"/>
                  </a:lnTo>
                  <a:lnTo>
                    <a:pt x="1198" y="219"/>
                  </a:lnTo>
                  <a:lnTo>
                    <a:pt x="1198" y="192"/>
                  </a:lnTo>
                  <a:lnTo>
                    <a:pt x="1197" y="166"/>
                  </a:lnTo>
                  <a:lnTo>
                    <a:pt x="1196" y="141"/>
                  </a:lnTo>
                  <a:lnTo>
                    <a:pt x="1196" y="128"/>
                  </a:lnTo>
                  <a:lnTo>
                    <a:pt x="1195" y="116"/>
                  </a:lnTo>
                  <a:lnTo>
                    <a:pt x="1194" y="103"/>
                  </a:lnTo>
                  <a:lnTo>
                    <a:pt x="1191" y="93"/>
                  </a:lnTo>
                  <a:lnTo>
                    <a:pt x="1190" y="81"/>
                  </a:lnTo>
                  <a:lnTo>
                    <a:pt x="1188" y="70"/>
                  </a:lnTo>
                  <a:lnTo>
                    <a:pt x="1186" y="61"/>
                  </a:lnTo>
                  <a:lnTo>
                    <a:pt x="1183" y="52"/>
                  </a:lnTo>
                  <a:lnTo>
                    <a:pt x="1180" y="44"/>
                  </a:lnTo>
                  <a:lnTo>
                    <a:pt x="1176" y="35"/>
                  </a:lnTo>
                  <a:lnTo>
                    <a:pt x="1173" y="28"/>
                  </a:lnTo>
                  <a:lnTo>
                    <a:pt x="1169" y="23"/>
                  </a:lnTo>
                  <a:lnTo>
                    <a:pt x="1165" y="17"/>
                  </a:lnTo>
                  <a:lnTo>
                    <a:pt x="1160" y="13"/>
                  </a:lnTo>
                  <a:close/>
                </a:path>
              </a:pathLst>
            </a:custGeom>
            <a:gradFill rotWithShape="1">
              <a:gsLst>
                <a:gs pos="0">
                  <a:srgbClr val="9AE0FF"/>
                </a:gs>
                <a:gs pos="100000">
                  <a:srgbClr val="FFFFFF"/>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12" name="Line 347">
              <a:extLst>
                <a:ext uri="{FF2B5EF4-FFF2-40B4-BE49-F238E27FC236}">
                  <a16:creationId xmlns:a16="http://schemas.microsoft.com/office/drawing/2014/main" id="{D365F223-8596-8748-A94C-FBF99671CA32}"/>
                </a:ext>
              </a:extLst>
            </p:cNvPr>
            <p:cNvSpPr>
              <a:spLocks noChangeShapeType="1"/>
            </p:cNvSpPr>
            <p:nvPr/>
          </p:nvSpPr>
          <p:spPr bwMode="auto">
            <a:xfrm flipV="1">
              <a:off x="5962097" y="4125017"/>
              <a:ext cx="490538" cy="3175"/>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3" name="Line 20">
              <a:extLst>
                <a:ext uri="{FF2B5EF4-FFF2-40B4-BE49-F238E27FC236}">
                  <a16:creationId xmlns:a16="http://schemas.microsoft.com/office/drawing/2014/main" id="{8FE8EFD3-E437-4B43-8E00-80908095C8D0}"/>
                </a:ext>
              </a:extLst>
            </p:cNvPr>
            <p:cNvSpPr>
              <a:spLocks noChangeShapeType="1"/>
            </p:cNvSpPr>
            <p:nvPr/>
          </p:nvSpPr>
          <p:spPr bwMode="auto">
            <a:xfrm flipH="1">
              <a:off x="3095072" y="3644005"/>
              <a:ext cx="55562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4" name="Line 21">
              <a:extLst>
                <a:ext uri="{FF2B5EF4-FFF2-40B4-BE49-F238E27FC236}">
                  <a16:creationId xmlns:a16="http://schemas.microsoft.com/office/drawing/2014/main" id="{25E65455-8BA5-4E41-BB95-502143857D07}"/>
                </a:ext>
              </a:extLst>
            </p:cNvPr>
            <p:cNvSpPr>
              <a:spLocks noChangeShapeType="1"/>
            </p:cNvSpPr>
            <p:nvPr/>
          </p:nvSpPr>
          <p:spPr bwMode="auto">
            <a:xfrm flipH="1">
              <a:off x="3482422" y="3691630"/>
              <a:ext cx="271463" cy="31432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5" name="Line 22">
              <a:extLst>
                <a:ext uri="{FF2B5EF4-FFF2-40B4-BE49-F238E27FC236}">
                  <a16:creationId xmlns:a16="http://schemas.microsoft.com/office/drawing/2014/main" id="{FADF5BD3-D3C6-5940-BFE8-6B639D693302}"/>
                </a:ext>
              </a:extLst>
            </p:cNvPr>
            <p:cNvSpPr>
              <a:spLocks noChangeShapeType="1"/>
            </p:cNvSpPr>
            <p:nvPr/>
          </p:nvSpPr>
          <p:spPr bwMode="auto">
            <a:xfrm>
              <a:off x="3901522" y="3720205"/>
              <a:ext cx="73025" cy="29527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nvGrpSpPr>
            <p:cNvPr id="16" name="Group 44">
              <a:extLst>
                <a:ext uri="{FF2B5EF4-FFF2-40B4-BE49-F238E27FC236}">
                  <a16:creationId xmlns:a16="http://schemas.microsoft.com/office/drawing/2014/main" id="{EE72A278-9FC3-5045-9DA2-C7412E610090}"/>
                </a:ext>
              </a:extLst>
            </p:cNvPr>
            <p:cNvGrpSpPr>
              <a:grpSpLocks/>
            </p:cNvGrpSpPr>
            <p:nvPr/>
          </p:nvGrpSpPr>
          <p:grpSpPr bwMode="auto">
            <a:xfrm>
              <a:off x="2639460" y="3446657"/>
              <a:ext cx="568325" cy="481182"/>
              <a:chOff x="-44" y="1473"/>
              <a:chExt cx="981" cy="1105"/>
            </a:xfrm>
          </p:grpSpPr>
          <p:pic>
            <p:nvPicPr>
              <p:cNvPr id="124" name="Picture 45" descr="desktop_computer_stylized_medium">
                <a:extLst>
                  <a:ext uri="{FF2B5EF4-FFF2-40B4-BE49-F238E27FC236}">
                    <a16:creationId xmlns:a16="http://schemas.microsoft.com/office/drawing/2014/main" id="{015EC23D-53E2-5E4C-B94E-047D7272BB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5" name="Freeform 46">
                <a:extLst>
                  <a:ext uri="{FF2B5EF4-FFF2-40B4-BE49-F238E27FC236}">
                    <a16:creationId xmlns:a16="http://schemas.microsoft.com/office/drawing/2014/main" id="{596D08E5-0867-3948-9041-2C05DBE40A4F}"/>
                  </a:ext>
                </a:extLst>
              </p:cNvPr>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17" name="Group 44">
              <a:extLst>
                <a:ext uri="{FF2B5EF4-FFF2-40B4-BE49-F238E27FC236}">
                  <a16:creationId xmlns:a16="http://schemas.microsoft.com/office/drawing/2014/main" id="{A0B7E594-F386-6C46-970D-900757CAE528}"/>
                </a:ext>
              </a:extLst>
            </p:cNvPr>
            <p:cNvGrpSpPr>
              <a:grpSpLocks/>
            </p:cNvGrpSpPr>
            <p:nvPr/>
          </p:nvGrpSpPr>
          <p:grpSpPr bwMode="auto">
            <a:xfrm>
              <a:off x="3574498" y="3935780"/>
              <a:ext cx="568325" cy="481182"/>
              <a:chOff x="-44" y="1473"/>
              <a:chExt cx="981" cy="1105"/>
            </a:xfrm>
          </p:grpSpPr>
          <p:pic>
            <p:nvPicPr>
              <p:cNvPr id="122" name="Picture 45" descr="desktop_computer_stylized_medium">
                <a:extLst>
                  <a:ext uri="{FF2B5EF4-FFF2-40B4-BE49-F238E27FC236}">
                    <a16:creationId xmlns:a16="http://schemas.microsoft.com/office/drawing/2014/main" id="{A34B7569-1A23-6340-AB30-0378804240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3" name="Freeform 46">
                <a:extLst>
                  <a:ext uri="{FF2B5EF4-FFF2-40B4-BE49-F238E27FC236}">
                    <a16:creationId xmlns:a16="http://schemas.microsoft.com/office/drawing/2014/main" id="{11920007-994E-F84F-9988-93E6041533C6}"/>
                  </a:ext>
                </a:extLst>
              </p:cNvPr>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sp>
          <p:nvSpPr>
            <p:cNvPr id="18" name="Line 21">
              <a:extLst>
                <a:ext uri="{FF2B5EF4-FFF2-40B4-BE49-F238E27FC236}">
                  <a16:creationId xmlns:a16="http://schemas.microsoft.com/office/drawing/2014/main" id="{791FA198-F808-A247-9094-FAC52AF4E6FD}"/>
                </a:ext>
              </a:extLst>
            </p:cNvPr>
            <p:cNvSpPr>
              <a:spLocks noChangeShapeType="1"/>
            </p:cNvSpPr>
            <p:nvPr/>
          </p:nvSpPr>
          <p:spPr bwMode="auto">
            <a:xfrm>
              <a:off x="4120597" y="3650355"/>
              <a:ext cx="377825" cy="3048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9" name="Line 22">
              <a:extLst>
                <a:ext uri="{FF2B5EF4-FFF2-40B4-BE49-F238E27FC236}">
                  <a16:creationId xmlns:a16="http://schemas.microsoft.com/office/drawing/2014/main" id="{19C58F29-9A71-0E4E-B757-88CBB14D45F0}"/>
                </a:ext>
              </a:extLst>
            </p:cNvPr>
            <p:cNvSpPr>
              <a:spLocks noChangeShapeType="1"/>
            </p:cNvSpPr>
            <p:nvPr/>
          </p:nvSpPr>
          <p:spPr bwMode="auto">
            <a:xfrm flipH="1">
              <a:off x="4352372" y="4145655"/>
              <a:ext cx="120650" cy="293687"/>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0" name="Line 22">
              <a:extLst>
                <a:ext uri="{FF2B5EF4-FFF2-40B4-BE49-F238E27FC236}">
                  <a16:creationId xmlns:a16="http://schemas.microsoft.com/office/drawing/2014/main" id="{1B238A15-B5FF-AE44-878F-DC6AC8CC73E0}"/>
                </a:ext>
              </a:extLst>
            </p:cNvPr>
            <p:cNvSpPr>
              <a:spLocks noChangeShapeType="1"/>
            </p:cNvSpPr>
            <p:nvPr/>
          </p:nvSpPr>
          <p:spPr bwMode="auto">
            <a:xfrm>
              <a:off x="4757185" y="4156767"/>
              <a:ext cx="73025" cy="29527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1" name="Line 20">
              <a:extLst>
                <a:ext uri="{FF2B5EF4-FFF2-40B4-BE49-F238E27FC236}">
                  <a16:creationId xmlns:a16="http://schemas.microsoft.com/office/drawing/2014/main" id="{9DC05518-23BE-C94C-A164-A962217A2A3C}"/>
                </a:ext>
              </a:extLst>
            </p:cNvPr>
            <p:cNvSpPr>
              <a:spLocks noChangeShapeType="1"/>
            </p:cNvSpPr>
            <p:nvPr/>
          </p:nvSpPr>
          <p:spPr bwMode="auto">
            <a:xfrm flipH="1">
              <a:off x="3953910" y="3604317"/>
              <a:ext cx="55562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nvGrpSpPr>
            <p:cNvPr id="22" name="Group 44">
              <a:extLst>
                <a:ext uri="{FF2B5EF4-FFF2-40B4-BE49-F238E27FC236}">
                  <a16:creationId xmlns:a16="http://schemas.microsoft.com/office/drawing/2014/main" id="{DA660BB5-7FB0-4C42-B1A1-13864F3A71D8}"/>
                </a:ext>
              </a:extLst>
            </p:cNvPr>
            <p:cNvGrpSpPr>
              <a:grpSpLocks/>
            </p:cNvGrpSpPr>
            <p:nvPr/>
          </p:nvGrpSpPr>
          <p:grpSpPr bwMode="auto">
            <a:xfrm>
              <a:off x="3979310" y="4308973"/>
              <a:ext cx="568325" cy="481183"/>
              <a:chOff x="-44" y="1473"/>
              <a:chExt cx="981" cy="1105"/>
            </a:xfrm>
          </p:grpSpPr>
          <p:pic>
            <p:nvPicPr>
              <p:cNvPr id="120" name="Picture 45" descr="desktop_computer_stylized_medium">
                <a:extLst>
                  <a:ext uri="{FF2B5EF4-FFF2-40B4-BE49-F238E27FC236}">
                    <a16:creationId xmlns:a16="http://schemas.microsoft.com/office/drawing/2014/main" id="{2F2923F1-58A1-C84D-BF2B-7E9B34FB0E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1" name="Freeform 46">
                <a:extLst>
                  <a:ext uri="{FF2B5EF4-FFF2-40B4-BE49-F238E27FC236}">
                    <a16:creationId xmlns:a16="http://schemas.microsoft.com/office/drawing/2014/main" id="{46D33FE4-069C-0144-8385-E6AE6BBD6AA4}"/>
                  </a:ext>
                </a:extLst>
              </p:cNvPr>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23" name="Group 44">
              <a:extLst>
                <a:ext uri="{FF2B5EF4-FFF2-40B4-BE49-F238E27FC236}">
                  <a16:creationId xmlns:a16="http://schemas.microsoft.com/office/drawing/2014/main" id="{7ABC6681-48BE-1848-9E8B-C313663173CE}"/>
                </a:ext>
              </a:extLst>
            </p:cNvPr>
            <p:cNvGrpSpPr>
              <a:grpSpLocks/>
            </p:cNvGrpSpPr>
            <p:nvPr/>
          </p:nvGrpSpPr>
          <p:grpSpPr bwMode="auto">
            <a:xfrm>
              <a:off x="4436510" y="4377260"/>
              <a:ext cx="568325" cy="481182"/>
              <a:chOff x="-44" y="1473"/>
              <a:chExt cx="981" cy="1105"/>
            </a:xfrm>
          </p:grpSpPr>
          <p:pic>
            <p:nvPicPr>
              <p:cNvPr id="118" name="Picture 45" descr="desktop_computer_stylized_medium">
                <a:extLst>
                  <a:ext uri="{FF2B5EF4-FFF2-40B4-BE49-F238E27FC236}">
                    <a16:creationId xmlns:a16="http://schemas.microsoft.com/office/drawing/2014/main" id="{4193E87E-44A0-1645-8482-B0FEE2FA25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9" name="Freeform 46">
                <a:extLst>
                  <a:ext uri="{FF2B5EF4-FFF2-40B4-BE49-F238E27FC236}">
                    <a16:creationId xmlns:a16="http://schemas.microsoft.com/office/drawing/2014/main" id="{16E89581-C9CA-1E49-BB51-F68537A66C47}"/>
                  </a:ext>
                </a:extLst>
              </p:cNvPr>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24" name="Group 44">
              <a:extLst>
                <a:ext uri="{FF2B5EF4-FFF2-40B4-BE49-F238E27FC236}">
                  <a16:creationId xmlns:a16="http://schemas.microsoft.com/office/drawing/2014/main" id="{B34BB223-DE05-6A4A-A2F3-B61F4F5BB47B}"/>
                </a:ext>
              </a:extLst>
            </p:cNvPr>
            <p:cNvGrpSpPr>
              <a:grpSpLocks/>
            </p:cNvGrpSpPr>
            <p:nvPr/>
          </p:nvGrpSpPr>
          <p:grpSpPr bwMode="auto">
            <a:xfrm>
              <a:off x="4258897" y="3267767"/>
              <a:ext cx="568325" cy="481183"/>
              <a:chOff x="-44" y="1473"/>
              <a:chExt cx="981" cy="1105"/>
            </a:xfrm>
          </p:grpSpPr>
          <p:pic>
            <p:nvPicPr>
              <p:cNvPr id="116" name="Picture 45" descr="desktop_computer_stylized_medium">
                <a:extLst>
                  <a:ext uri="{FF2B5EF4-FFF2-40B4-BE49-F238E27FC236}">
                    <a16:creationId xmlns:a16="http://schemas.microsoft.com/office/drawing/2014/main" id="{6C12209C-1305-0B46-9F45-003FAEA805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7" name="Freeform 46">
                <a:extLst>
                  <a:ext uri="{FF2B5EF4-FFF2-40B4-BE49-F238E27FC236}">
                    <a16:creationId xmlns:a16="http://schemas.microsoft.com/office/drawing/2014/main" id="{8108913C-0A0B-1042-AACF-D3B7CBF38577}"/>
                  </a:ext>
                </a:extLst>
              </p:cNvPr>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25" name="Group 906">
              <a:extLst>
                <a:ext uri="{FF2B5EF4-FFF2-40B4-BE49-F238E27FC236}">
                  <a16:creationId xmlns:a16="http://schemas.microsoft.com/office/drawing/2014/main" id="{D1522F93-BF6F-D441-800C-30847E497F90}"/>
                </a:ext>
              </a:extLst>
            </p:cNvPr>
            <p:cNvGrpSpPr>
              <a:grpSpLocks/>
            </p:cNvGrpSpPr>
            <p:nvPr/>
          </p:nvGrpSpPr>
          <p:grpSpPr bwMode="auto">
            <a:xfrm>
              <a:off x="3228516" y="3879451"/>
              <a:ext cx="285924" cy="538072"/>
              <a:chOff x="4140" y="429"/>
              <a:chExt cx="1425" cy="2396"/>
            </a:xfrm>
          </p:grpSpPr>
          <p:sp>
            <p:nvSpPr>
              <p:cNvPr id="84" name="Freeform 907">
                <a:extLst>
                  <a:ext uri="{FF2B5EF4-FFF2-40B4-BE49-F238E27FC236}">
                    <a16:creationId xmlns:a16="http://schemas.microsoft.com/office/drawing/2014/main" id="{AEEA7723-9160-3A4C-941A-69BD04A376C6}"/>
                  </a:ext>
                </a:extLst>
              </p:cNvPr>
              <p:cNvSpPr>
                <a:spLocks/>
              </p:cNvSpPr>
              <p:nvPr/>
            </p:nvSpPr>
            <p:spPr bwMode="auto">
              <a:xfrm>
                <a:off x="5268" y="433"/>
                <a:ext cx="283" cy="2286"/>
              </a:xfrm>
              <a:custGeom>
                <a:avLst/>
                <a:gdLst>
                  <a:gd name="T0" fmla="*/ 21 w 354"/>
                  <a:gd name="T1" fmla="*/ 0 h 2742"/>
                  <a:gd name="T2" fmla="*/ 116 w 354"/>
                  <a:gd name="T3" fmla="*/ 137 h 2742"/>
                  <a:gd name="T4" fmla="*/ 114 w 354"/>
                  <a:gd name="T5" fmla="*/ 1057 h 2742"/>
                  <a:gd name="T6" fmla="*/ 0 w 354"/>
                  <a:gd name="T7" fmla="*/ 1105 h 2742"/>
                  <a:gd name="T8" fmla="*/ 21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85" name="Rectangle 908">
                <a:extLst>
                  <a:ext uri="{FF2B5EF4-FFF2-40B4-BE49-F238E27FC236}">
                    <a16:creationId xmlns:a16="http://schemas.microsoft.com/office/drawing/2014/main" id="{8ACA22B0-FE51-4A47-BB85-F16AD6D1D888}"/>
                  </a:ext>
                </a:extLst>
              </p:cNvPr>
              <p:cNvSpPr>
                <a:spLocks noChangeArrowheads="1"/>
              </p:cNvSpPr>
              <p:nvPr/>
            </p:nvSpPr>
            <p:spPr bwMode="auto">
              <a:xfrm>
                <a:off x="4211" y="427"/>
                <a:ext cx="1036" cy="2283"/>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86" name="Freeform 909">
                <a:extLst>
                  <a:ext uri="{FF2B5EF4-FFF2-40B4-BE49-F238E27FC236}">
                    <a16:creationId xmlns:a16="http://schemas.microsoft.com/office/drawing/2014/main" id="{FE60557A-3B66-D147-B710-AF24AE76ED66}"/>
                  </a:ext>
                </a:extLst>
              </p:cNvPr>
              <p:cNvSpPr>
                <a:spLocks/>
              </p:cNvSpPr>
              <p:nvPr/>
            </p:nvSpPr>
            <p:spPr bwMode="auto">
              <a:xfrm>
                <a:off x="5321" y="570"/>
                <a:ext cx="169" cy="2115"/>
              </a:xfrm>
              <a:custGeom>
                <a:avLst/>
                <a:gdLst>
                  <a:gd name="T0" fmla="*/ 2 w 211"/>
                  <a:gd name="T1" fmla="*/ 0 h 2537"/>
                  <a:gd name="T2" fmla="*/ 70 w 211"/>
                  <a:gd name="T3" fmla="*/ 88 h 2537"/>
                  <a:gd name="T4" fmla="*/ 2 w 211"/>
                  <a:gd name="T5" fmla="*/ 1007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87" name="Freeform 910">
                <a:extLst>
                  <a:ext uri="{FF2B5EF4-FFF2-40B4-BE49-F238E27FC236}">
                    <a16:creationId xmlns:a16="http://schemas.microsoft.com/office/drawing/2014/main" id="{11B0230E-5F75-5148-A3D1-2D8B3EC43A8C}"/>
                  </a:ext>
                </a:extLst>
              </p:cNvPr>
              <p:cNvSpPr>
                <a:spLocks/>
              </p:cNvSpPr>
              <p:nvPr/>
            </p:nvSpPr>
            <p:spPr bwMode="auto">
              <a:xfrm>
                <a:off x="5284" y="1640"/>
                <a:ext cx="263" cy="189"/>
              </a:xfrm>
              <a:custGeom>
                <a:avLst/>
                <a:gdLst>
                  <a:gd name="T0" fmla="*/ 2 w 328"/>
                  <a:gd name="T1" fmla="*/ 0 h 226"/>
                  <a:gd name="T2" fmla="*/ 109 w 328"/>
                  <a:gd name="T3" fmla="*/ 52 h 226"/>
                  <a:gd name="T4" fmla="*/ 108 w 328"/>
                  <a:gd name="T5" fmla="*/ 92 h 226"/>
                  <a:gd name="T6" fmla="*/ 0 w 328"/>
                  <a:gd name="T7" fmla="*/ 41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88" name="Rectangle 911">
                <a:extLst>
                  <a:ext uri="{FF2B5EF4-FFF2-40B4-BE49-F238E27FC236}">
                    <a16:creationId xmlns:a16="http://schemas.microsoft.com/office/drawing/2014/main" id="{BCBEC638-8F75-014F-ADA9-3B9A5C3735D4}"/>
                  </a:ext>
                </a:extLst>
              </p:cNvPr>
              <p:cNvSpPr>
                <a:spLocks noChangeArrowheads="1"/>
              </p:cNvSpPr>
              <p:nvPr/>
            </p:nvSpPr>
            <p:spPr bwMode="auto">
              <a:xfrm>
                <a:off x="4211" y="688"/>
                <a:ext cx="593" cy="49"/>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nvGrpSpPr>
              <p:cNvPr id="89" name="Group 912">
                <a:extLst>
                  <a:ext uri="{FF2B5EF4-FFF2-40B4-BE49-F238E27FC236}">
                    <a16:creationId xmlns:a16="http://schemas.microsoft.com/office/drawing/2014/main" id="{37B72626-5FDE-D142-9AB0-919A54C331F0}"/>
                  </a:ext>
                </a:extLst>
              </p:cNvPr>
              <p:cNvGrpSpPr>
                <a:grpSpLocks/>
              </p:cNvGrpSpPr>
              <p:nvPr/>
            </p:nvGrpSpPr>
            <p:grpSpPr bwMode="auto">
              <a:xfrm>
                <a:off x="4749" y="668"/>
                <a:ext cx="581" cy="145"/>
                <a:chOff x="614" y="2568"/>
                <a:chExt cx="725" cy="139"/>
              </a:xfrm>
            </p:grpSpPr>
            <p:sp>
              <p:nvSpPr>
                <p:cNvPr id="114" name="AutoShape 913">
                  <a:extLst>
                    <a:ext uri="{FF2B5EF4-FFF2-40B4-BE49-F238E27FC236}">
                      <a16:creationId xmlns:a16="http://schemas.microsoft.com/office/drawing/2014/main" id="{704D8359-B066-8748-AC27-010BD39F2CAD}"/>
                    </a:ext>
                  </a:extLst>
                </p:cNvPr>
                <p:cNvSpPr>
                  <a:spLocks noChangeArrowheads="1"/>
                </p:cNvSpPr>
                <p:nvPr/>
              </p:nvSpPr>
              <p:spPr bwMode="auto">
                <a:xfrm>
                  <a:off x="614" y="2567"/>
                  <a:ext cx="721" cy="129"/>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15" name="AutoShape 914">
                  <a:extLst>
                    <a:ext uri="{FF2B5EF4-FFF2-40B4-BE49-F238E27FC236}">
                      <a16:creationId xmlns:a16="http://schemas.microsoft.com/office/drawing/2014/main" id="{94DD4879-3D81-E947-A0FF-5A5AA11F3A1C}"/>
                    </a:ext>
                  </a:extLst>
                </p:cNvPr>
                <p:cNvSpPr>
                  <a:spLocks noChangeArrowheads="1"/>
                </p:cNvSpPr>
                <p:nvPr/>
              </p:nvSpPr>
              <p:spPr bwMode="auto">
                <a:xfrm>
                  <a:off x="633" y="2581"/>
                  <a:ext cx="691" cy="102"/>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sp>
            <p:nvSpPr>
              <p:cNvPr id="90" name="Rectangle 915">
                <a:extLst>
                  <a:ext uri="{FF2B5EF4-FFF2-40B4-BE49-F238E27FC236}">
                    <a16:creationId xmlns:a16="http://schemas.microsoft.com/office/drawing/2014/main" id="{F7B11742-56AB-A644-AD72-D716450D9A78}"/>
                  </a:ext>
                </a:extLst>
              </p:cNvPr>
              <p:cNvSpPr>
                <a:spLocks noChangeArrowheads="1"/>
              </p:cNvSpPr>
              <p:nvPr/>
            </p:nvSpPr>
            <p:spPr bwMode="auto">
              <a:xfrm>
                <a:off x="4227" y="1021"/>
                <a:ext cx="593" cy="42"/>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nvGrpSpPr>
              <p:cNvPr id="91" name="Group 916">
                <a:extLst>
                  <a:ext uri="{FF2B5EF4-FFF2-40B4-BE49-F238E27FC236}">
                    <a16:creationId xmlns:a16="http://schemas.microsoft.com/office/drawing/2014/main" id="{0CC7B33E-FE3D-F14F-ACAA-5AED98E2A1CB}"/>
                  </a:ext>
                </a:extLst>
              </p:cNvPr>
              <p:cNvGrpSpPr>
                <a:grpSpLocks/>
              </p:cNvGrpSpPr>
              <p:nvPr/>
            </p:nvGrpSpPr>
            <p:grpSpPr bwMode="auto">
              <a:xfrm>
                <a:off x="4747" y="994"/>
                <a:ext cx="581" cy="134"/>
                <a:chOff x="614" y="2568"/>
                <a:chExt cx="725" cy="139"/>
              </a:xfrm>
            </p:grpSpPr>
            <p:sp>
              <p:nvSpPr>
                <p:cNvPr id="112" name="AutoShape 917">
                  <a:extLst>
                    <a:ext uri="{FF2B5EF4-FFF2-40B4-BE49-F238E27FC236}">
                      <a16:creationId xmlns:a16="http://schemas.microsoft.com/office/drawing/2014/main" id="{11064641-6BD1-1C40-8273-FF98260ACC98}"/>
                    </a:ext>
                  </a:extLst>
                </p:cNvPr>
                <p:cNvSpPr>
                  <a:spLocks noChangeArrowheads="1"/>
                </p:cNvSpPr>
                <p:nvPr/>
              </p:nvSpPr>
              <p:spPr bwMode="auto">
                <a:xfrm>
                  <a:off x="616" y="2566"/>
                  <a:ext cx="721" cy="139"/>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13" name="AutoShape 918">
                  <a:extLst>
                    <a:ext uri="{FF2B5EF4-FFF2-40B4-BE49-F238E27FC236}">
                      <a16:creationId xmlns:a16="http://schemas.microsoft.com/office/drawing/2014/main" id="{7739CF42-B546-594E-8149-6B15718DFA8C}"/>
                    </a:ext>
                  </a:extLst>
                </p:cNvPr>
                <p:cNvSpPr>
                  <a:spLocks noChangeArrowheads="1"/>
                </p:cNvSpPr>
                <p:nvPr/>
              </p:nvSpPr>
              <p:spPr bwMode="auto">
                <a:xfrm>
                  <a:off x="626" y="2581"/>
                  <a:ext cx="701" cy="110"/>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sp>
            <p:nvSpPr>
              <p:cNvPr id="92" name="Rectangle 919">
                <a:extLst>
                  <a:ext uri="{FF2B5EF4-FFF2-40B4-BE49-F238E27FC236}">
                    <a16:creationId xmlns:a16="http://schemas.microsoft.com/office/drawing/2014/main" id="{BAB32908-1862-8A45-8FD4-BA74DFB138C8}"/>
                  </a:ext>
                </a:extLst>
              </p:cNvPr>
              <p:cNvSpPr>
                <a:spLocks noChangeArrowheads="1"/>
              </p:cNvSpPr>
              <p:nvPr/>
            </p:nvSpPr>
            <p:spPr bwMode="auto">
              <a:xfrm>
                <a:off x="4211" y="1360"/>
                <a:ext cx="601" cy="42"/>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93" name="Rectangle 920">
                <a:extLst>
                  <a:ext uri="{FF2B5EF4-FFF2-40B4-BE49-F238E27FC236}">
                    <a16:creationId xmlns:a16="http://schemas.microsoft.com/office/drawing/2014/main" id="{AFD30AFA-5002-4246-9D4B-3843B13FB6FB}"/>
                  </a:ext>
                </a:extLst>
              </p:cNvPr>
              <p:cNvSpPr>
                <a:spLocks noChangeArrowheads="1"/>
              </p:cNvSpPr>
              <p:nvPr/>
            </p:nvSpPr>
            <p:spPr bwMode="auto">
              <a:xfrm>
                <a:off x="4227" y="1657"/>
                <a:ext cx="593" cy="42"/>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nvGrpSpPr>
              <p:cNvPr id="94" name="Group 921">
                <a:extLst>
                  <a:ext uri="{FF2B5EF4-FFF2-40B4-BE49-F238E27FC236}">
                    <a16:creationId xmlns:a16="http://schemas.microsoft.com/office/drawing/2014/main" id="{3A4E59B2-6776-F044-A1D5-492D1A8255F0}"/>
                  </a:ext>
                </a:extLst>
              </p:cNvPr>
              <p:cNvGrpSpPr>
                <a:grpSpLocks/>
              </p:cNvGrpSpPr>
              <p:nvPr/>
            </p:nvGrpSpPr>
            <p:grpSpPr bwMode="auto">
              <a:xfrm>
                <a:off x="4733" y="1630"/>
                <a:ext cx="586" cy="151"/>
                <a:chOff x="611" y="2571"/>
                <a:chExt cx="730" cy="139"/>
              </a:xfrm>
            </p:grpSpPr>
            <p:sp>
              <p:nvSpPr>
                <p:cNvPr id="110" name="AutoShape 922">
                  <a:extLst>
                    <a:ext uri="{FF2B5EF4-FFF2-40B4-BE49-F238E27FC236}">
                      <a16:creationId xmlns:a16="http://schemas.microsoft.com/office/drawing/2014/main" id="{050DB3DA-3FE0-4E45-86D4-987D34DCDAB0}"/>
                    </a:ext>
                  </a:extLst>
                </p:cNvPr>
                <p:cNvSpPr>
                  <a:spLocks noChangeArrowheads="1"/>
                </p:cNvSpPr>
                <p:nvPr/>
              </p:nvSpPr>
              <p:spPr bwMode="auto">
                <a:xfrm>
                  <a:off x="611" y="2570"/>
                  <a:ext cx="729" cy="137"/>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11" name="AutoShape 923">
                  <a:extLst>
                    <a:ext uri="{FF2B5EF4-FFF2-40B4-BE49-F238E27FC236}">
                      <a16:creationId xmlns:a16="http://schemas.microsoft.com/office/drawing/2014/main" id="{91DE7B6A-B23C-E942-907A-35E945B4D674}"/>
                    </a:ext>
                  </a:extLst>
                </p:cNvPr>
                <p:cNvSpPr>
                  <a:spLocks noChangeArrowheads="1"/>
                </p:cNvSpPr>
                <p:nvPr/>
              </p:nvSpPr>
              <p:spPr bwMode="auto">
                <a:xfrm>
                  <a:off x="631" y="2589"/>
                  <a:ext cx="690" cy="10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sp>
            <p:nvSpPr>
              <p:cNvPr id="95" name="Freeform 924">
                <a:extLst>
                  <a:ext uri="{FF2B5EF4-FFF2-40B4-BE49-F238E27FC236}">
                    <a16:creationId xmlns:a16="http://schemas.microsoft.com/office/drawing/2014/main" id="{3FB0972F-BECE-974B-A3E7-A58D63D42363}"/>
                  </a:ext>
                </a:extLst>
              </p:cNvPr>
              <p:cNvSpPr>
                <a:spLocks/>
              </p:cNvSpPr>
              <p:nvPr/>
            </p:nvSpPr>
            <p:spPr bwMode="auto">
              <a:xfrm>
                <a:off x="5288" y="1354"/>
                <a:ext cx="263" cy="188"/>
              </a:xfrm>
              <a:custGeom>
                <a:avLst/>
                <a:gdLst>
                  <a:gd name="T0" fmla="*/ 2 w 328"/>
                  <a:gd name="T1" fmla="*/ 0 h 226"/>
                  <a:gd name="T2" fmla="*/ 109 w 328"/>
                  <a:gd name="T3" fmla="*/ 51 h 226"/>
                  <a:gd name="T4" fmla="*/ 108 w 328"/>
                  <a:gd name="T5" fmla="*/ 90 h 226"/>
                  <a:gd name="T6" fmla="*/ 0 w 328"/>
                  <a:gd name="T7" fmla="*/ 3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grpSp>
            <p:nvGrpSpPr>
              <p:cNvPr id="96" name="Group 925">
                <a:extLst>
                  <a:ext uri="{FF2B5EF4-FFF2-40B4-BE49-F238E27FC236}">
                    <a16:creationId xmlns:a16="http://schemas.microsoft.com/office/drawing/2014/main" id="{BC6FE3BA-3D3D-C544-A611-D8F0FDEE866F}"/>
                  </a:ext>
                </a:extLst>
              </p:cNvPr>
              <p:cNvGrpSpPr>
                <a:grpSpLocks/>
              </p:cNvGrpSpPr>
              <p:nvPr/>
            </p:nvGrpSpPr>
            <p:grpSpPr bwMode="auto">
              <a:xfrm>
                <a:off x="4739" y="1327"/>
                <a:ext cx="582" cy="139"/>
                <a:chOff x="614" y="2568"/>
                <a:chExt cx="725" cy="139"/>
              </a:xfrm>
            </p:grpSpPr>
            <p:sp>
              <p:nvSpPr>
                <p:cNvPr id="108" name="AutoShape 926">
                  <a:extLst>
                    <a:ext uri="{FF2B5EF4-FFF2-40B4-BE49-F238E27FC236}">
                      <a16:creationId xmlns:a16="http://schemas.microsoft.com/office/drawing/2014/main" id="{5B01C675-61C8-574F-9D97-10FB5364D1C4}"/>
                    </a:ext>
                  </a:extLst>
                </p:cNvPr>
                <p:cNvSpPr>
                  <a:spLocks noChangeArrowheads="1"/>
                </p:cNvSpPr>
                <p:nvPr/>
              </p:nvSpPr>
              <p:spPr bwMode="auto">
                <a:xfrm>
                  <a:off x="616" y="2566"/>
                  <a:ext cx="710" cy="141"/>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09" name="AutoShape 927">
                  <a:extLst>
                    <a:ext uri="{FF2B5EF4-FFF2-40B4-BE49-F238E27FC236}">
                      <a16:creationId xmlns:a16="http://schemas.microsoft.com/office/drawing/2014/main" id="{FB6EF860-87AB-D84C-A4E6-11BCE8C25902}"/>
                    </a:ext>
                  </a:extLst>
                </p:cNvPr>
                <p:cNvSpPr>
                  <a:spLocks noChangeArrowheads="1"/>
                </p:cNvSpPr>
                <p:nvPr/>
              </p:nvSpPr>
              <p:spPr bwMode="auto">
                <a:xfrm>
                  <a:off x="636" y="2580"/>
                  <a:ext cx="680"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sp>
            <p:nvSpPr>
              <p:cNvPr id="97" name="Rectangle 928">
                <a:extLst>
                  <a:ext uri="{FF2B5EF4-FFF2-40B4-BE49-F238E27FC236}">
                    <a16:creationId xmlns:a16="http://schemas.microsoft.com/office/drawing/2014/main" id="{2F412267-496E-554D-AA85-078F5D4B2CA4}"/>
                  </a:ext>
                </a:extLst>
              </p:cNvPr>
              <p:cNvSpPr>
                <a:spLocks noChangeArrowheads="1"/>
              </p:cNvSpPr>
              <p:nvPr/>
            </p:nvSpPr>
            <p:spPr bwMode="auto">
              <a:xfrm>
                <a:off x="5247" y="427"/>
                <a:ext cx="71"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98" name="Freeform 929">
                <a:extLst>
                  <a:ext uri="{FF2B5EF4-FFF2-40B4-BE49-F238E27FC236}">
                    <a16:creationId xmlns:a16="http://schemas.microsoft.com/office/drawing/2014/main" id="{AF4E1DE4-4F69-0C42-B1EC-DABB4D8A3392}"/>
                  </a:ext>
                </a:extLst>
              </p:cNvPr>
              <p:cNvSpPr>
                <a:spLocks/>
              </p:cNvSpPr>
              <p:nvPr/>
            </p:nvSpPr>
            <p:spPr bwMode="auto">
              <a:xfrm>
                <a:off x="5312" y="1007"/>
                <a:ext cx="237" cy="213"/>
              </a:xfrm>
              <a:custGeom>
                <a:avLst/>
                <a:gdLst>
                  <a:gd name="T0" fmla="*/ 2 w 296"/>
                  <a:gd name="T1" fmla="*/ 0 h 256"/>
                  <a:gd name="T2" fmla="*/ 96 w 296"/>
                  <a:gd name="T3" fmla="*/ 57 h 256"/>
                  <a:gd name="T4" fmla="*/ 98 w 296"/>
                  <a:gd name="T5" fmla="*/ 102 h 256"/>
                  <a:gd name="T6" fmla="*/ 0 w 296"/>
                  <a:gd name="T7" fmla="*/ 39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99" name="Freeform 930">
                <a:extLst>
                  <a:ext uri="{FF2B5EF4-FFF2-40B4-BE49-F238E27FC236}">
                    <a16:creationId xmlns:a16="http://schemas.microsoft.com/office/drawing/2014/main" id="{5C136E4A-1C37-4944-B70D-A845CE14FE1E}"/>
                  </a:ext>
                </a:extLst>
              </p:cNvPr>
              <p:cNvSpPr>
                <a:spLocks/>
              </p:cNvSpPr>
              <p:nvPr/>
            </p:nvSpPr>
            <p:spPr bwMode="auto">
              <a:xfrm>
                <a:off x="5315" y="680"/>
                <a:ext cx="244" cy="240"/>
              </a:xfrm>
              <a:custGeom>
                <a:avLst/>
                <a:gdLst>
                  <a:gd name="T0" fmla="*/ 0 w 304"/>
                  <a:gd name="T1" fmla="*/ 0 h 288"/>
                  <a:gd name="T2" fmla="*/ 101 w 304"/>
                  <a:gd name="T3" fmla="*/ 66 h 288"/>
                  <a:gd name="T4" fmla="*/ 95 w 304"/>
                  <a:gd name="T5" fmla="*/ 116 h 288"/>
                  <a:gd name="T6" fmla="*/ 2 w 304"/>
                  <a:gd name="T7" fmla="*/ 5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00" name="Oval 931">
                <a:extLst>
                  <a:ext uri="{FF2B5EF4-FFF2-40B4-BE49-F238E27FC236}">
                    <a16:creationId xmlns:a16="http://schemas.microsoft.com/office/drawing/2014/main" id="{5A97BA6F-7968-0B46-B4BA-E31E7364EA81}"/>
                  </a:ext>
                </a:extLst>
              </p:cNvPr>
              <p:cNvSpPr>
                <a:spLocks noChangeArrowheads="1"/>
              </p:cNvSpPr>
              <p:nvPr/>
            </p:nvSpPr>
            <p:spPr bwMode="auto">
              <a:xfrm>
                <a:off x="5516" y="2604"/>
                <a:ext cx="47" cy="99"/>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01" name="Freeform 932">
                <a:extLst>
                  <a:ext uri="{FF2B5EF4-FFF2-40B4-BE49-F238E27FC236}">
                    <a16:creationId xmlns:a16="http://schemas.microsoft.com/office/drawing/2014/main" id="{FE2A825D-B216-F141-B706-1C808088437D}"/>
                  </a:ext>
                </a:extLst>
              </p:cNvPr>
              <p:cNvSpPr>
                <a:spLocks/>
              </p:cNvSpPr>
              <p:nvPr/>
            </p:nvSpPr>
            <p:spPr bwMode="auto">
              <a:xfrm>
                <a:off x="5302" y="2614"/>
                <a:ext cx="245" cy="200"/>
              </a:xfrm>
              <a:custGeom>
                <a:avLst/>
                <a:gdLst>
                  <a:gd name="T0" fmla="*/ 0 w 306"/>
                  <a:gd name="T1" fmla="*/ 43 h 240"/>
                  <a:gd name="T2" fmla="*/ 2 w 306"/>
                  <a:gd name="T3" fmla="*/ 97 h 240"/>
                  <a:gd name="T4" fmla="*/ 101 w 306"/>
                  <a:gd name="T5" fmla="*/ 44 h 240"/>
                  <a:gd name="T6" fmla="*/ 98 w 306"/>
                  <a:gd name="T7" fmla="*/ 0 h 240"/>
                  <a:gd name="T8" fmla="*/ 0 w 306"/>
                  <a:gd name="T9" fmla="*/ 43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02" name="AutoShape 933">
                <a:extLst>
                  <a:ext uri="{FF2B5EF4-FFF2-40B4-BE49-F238E27FC236}">
                    <a16:creationId xmlns:a16="http://schemas.microsoft.com/office/drawing/2014/main" id="{DA9B22C6-07B5-AC4F-9E05-842E0C765D1D}"/>
                  </a:ext>
                </a:extLst>
              </p:cNvPr>
              <p:cNvSpPr>
                <a:spLocks noChangeArrowheads="1"/>
              </p:cNvSpPr>
              <p:nvPr/>
            </p:nvSpPr>
            <p:spPr bwMode="auto">
              <a:xfrm>
                <a:off x="4140" y="2682"/>
                <a:ext cx="1195" cy="141"/>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03" name="AutoShape 934">
                <a:extLst>
                  <a:ext uri="{FF2B5EF4-FFF2-40B4-BE49-F238E27FC236}">
                    <a16:creationId xmlns:a16="http://schemas.microsoft.com/office/drawing/2014/main" id="{93C3456B-5EAE-8446-AD42-80B37C10D30D}"/>
                  </a:ext>
                </a:extLst>
              </p:cNvPr>
              <p:cNvSpPr>
                <a:spLocks noChangeArrowheads="1"/>
              </p:cNvSpPr>
              <p:nvPr/>
            </p:nvSpPr>
            <p:spPr bwMode="auto">
              <a:xfrm>
                <a:off x="4211" y="2710"/>
                <a:ext cx="1060" cy="78"/>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04" name="Oval 935">
                <a:extLst>
                  <a:ext uri="{FF2B5EF4-FFF2-40B4-BE49-F238E27FC236}">
                    <a16:creationId xmlns:a16="http://schemas.microsoft.com/office/drawing/2014/main" id="{A09E8CCA-65E5-7E47-922F-1987AA8AC911}"/>
                  </a:ext>
                </a:extLst>
              </p:cNvPr>
              <p:cNvSpPr>
                <a:spLocks noChangeArrowheads="1"/>
              </p:cNvSpPr>
              <p:nvPr/>
            </p:nvSpPr>
            <p:spPr bwMode="auto">
              <a:xfrm>
                <a:off x="4306" y="2385"/>
                <a:ext cx="158" cy="134"/>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05" name="Oval 936">
                <a:extLst>
                  <a:ext uri="{FF2B5EF4-FFF2-40B4-BE49-F238E27FC236}">
                    <a16:creationId xmlns:a16="http://schemas.microsoft.com/office/drawing/2014/main" id="{7C460452-7BE1-4949-BF58-9C1BE7467700}"/>
                  </a:ext>
                </a:extLst>
              </p:cNvPr>
              <p:cNvSpPr>
                <a:spLocks noChangeArrowheads="1"/>
              </p:cNvSpPr>
              <p:nvPr/>
            </p:nvSpPr>
            <p:spPr bwMode="auto">
              <a:xfrm>
                <a:off x="4488" y="2385"/>
                <a:ext cx="158" cy="141"/>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dirty="0">
                  <a:solidFill>
                    <a:srgbClr val="FF0000"/>
                  </a:solidFill>
                  <a:latin typeface="Arial" charset="0"/>
                  <a:cs typeface="Arial" charset="0"/>
                </a:endParaRPr>
              </a:p>
            </p:txBody>
          </p:sp>
          <p:sp>
            <p:nvSpPr>
              <p:cNvPr id="106" name="Oval 937">
                <a:extLst>
                  <a:ext uri="{FF2B5EF4-FFF2-40B4-BE49-F238E27FC236}">
                    <a16:creationId xmlns:a16="http://schemas.microsoft.com/office/drawing/2014/main" id="{FA0952CD-1199-4949-A094-0AE42E99D21A}"/>
                  </a:ext>
                </a:extLst>
              </p:cNvPr>
              <p:cNvSpPr>
                <a:spLocks noChangeArrowheads="1"/>
              </p:cNvSpPr>
              <p:nvPr/>
            </p:nvSpPr>
            <p:spPr bwMode="auto">
              <a:xfrm>
                <a:off x="4662" y="2378"/>
                <a:ext cx="158" cy="141"/>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07" name="Rectangle 938">
                <a:extLst>
                  <a:ext uri="{FF2B5EF4-FFF2-40B4-BE49-F238E27FC236}">
                    <a16:creationId xmlns:a16="http://schemas.microsoft.com/office/drawing/2014/main" id="{735B8ADF-72F2-C942-A93A-6A9DE0632B1A}"/>
                  </a:ext>
                </a:extLst>
              </p:cNvPr>
              <p:cNvSpPr>
                <a:spLocks noChangeArrowheads="1"/>
              </p:cNvSpPr>
              <p:nvPr/>
            </p:nvSpPr>
            <p:spPr bwMode="auto">
              <a:xfrm>
                <a:off x="5057" y="1834"/>
                <a:ext cx="87" cy="756"/>
              </a:xfrm>
              <a:prstGeom prst="rect">
                <a:avLst/>
              </a:prstGeom>
              <a:solidFill>
                <a:srgbClr val="292929"/>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grpSp>
          <p:nvGrpSpPr>
            <p:cNvPr id="26" name="Group 25">
              <a:extLst>
                <a:ext uri="{FF2B5EF4-FFF2-40B4-BE49-F238E27FC236}">
                  <a16:creationId xmlns:a16="http://schemas.microsoft.com/office/drawing/2014/main" id="{E08FF9CB-3577-F345-8547-E7807389CF1E}"/>
                </a:ext>
              </a:extLst>
            </p:cNvPr>
            <p:cNvGrpSpPr/>
            <p:nvPr/>
          </p:nvGrpSpPr>
          <p:grpSpPr>
            <a:xfrm>
              <a:off x="3483550" y="3480668"/>
              <a:ext cx="710244" cy="282076"/>
              <a:chOff x="3668110" y="2448910"/>
              <a:chExt cx="3794234" cy="2165130"/>
            </a:xfrm>
          </p:grpSpPr>
          <p:sp>
            <p:nvSpPr>
              <p:cNvPr id="77" name="Rectangle 76">
                <a:extLst>
                  <a:ext uri="{FF2B5EF4-FFF2-40B4-BE49-F238E27FC236}">
                    <a16:creationId xmlns:a16="http://schemas.microsoft.com/office/drawing/2014/main" id="{90284349-F583-D24B-A3DF-EC5D910AAA30}"/>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8" name="Freeform 77">
                <a:extLst>
                  <a:ext uri="{FF2B5EF4-FFF2-40B4-BE49-F238E27FC236}">
                    <a16:creationId xmlns:a16="http://schemas.microsoft.com/office/drawing/2014/main" id="{A56B02F8-F0E1-FE4D-9320-C12545B6D1AE}"/>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79" name="Group 78">
                <a:extLst>
                  <a:ext uri="{FF2B5EF4-FFF2-40B4-BE49-F238E27FC236}">
                    <a16:creationId xmlns:a16="http://schemas.microsoft.com/office/drawing/2014/main" id="{D51EC26A-E11D-7443-8704-AC214D147972}"/>
                  </a:ext>
                </a:extLst>
              </p:cNvPr>
              <p:cNvGrpSpPr/>
              <p:nvPr/>
            </p:nvGrpSpPr>
            <p:grpSpPr>
              <a:xfrm>
                <a:off x="3941378" y="2603243"/>
                <a:ext cx="3202061" cy="1066110"/>
                <a:chOff x="7939341" y="3037317"/>
                <a:chExt cx="897649" cy="353919"/>
              </a:xfrm>
            </p:grpSpPr>
            <p:sp>
              <p:nvSpPr>
                <p:cNvPr id="80" name="Freeform 79">
                  <a:extLst>
                    <a:ext uri="{FF2B5EF4-FFF2-40B4-BE49-F238E27FC236}">
                      <a16:creationId xmlns:a16="http://schemas.microsoft.com/office/drawing/2014/main" id="{91B40CD7-4DF6-0141-890F-463F75E362A0}"/>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1" name="Freeform 80">
                  <a:extLst>
                    <a:ext uri="{FF2B5EF4-FFF2-40B4-BE49-F238E27FC236}">
                      <a16:creationId xmlns:a16="http://schemas.microsoft.com/office/drawing/2014/main" id="{00C1CBE4-17A4-D448-9C92-885DEAEEDA30}"/>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2" name="Freeform 81">
                  <a:extLst>
                    <a:ext uri="{FF2B5EF4-FFF2-40B4-BE49-F238E27FC236}">
                      <a16:creationId xmlns:a16="http://schemas.microsoft.com/office/drawing/2014/main" id="{AFC89776-EDED-C343-9730-13AF464B5FEA}"/>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3" name="Freeform 82">
                  <a:extLst>
                    <a:ext uri="{FF2B5EF4-FFF2-40B4-BE49-F238E27FC236}">
                      <a16:creationId xmlns:a16="http://schemas.microsoft.com/office/drawing/2014/main" id="{DC90CF92-14D3-224B-ABEB-751D6B3D3400}"/>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7" name="Group 26">
              <a:extLst>
                <a:ext uri="{FF2B5EF4-FFF2-40B4-BE49-F238E27FC236}">
                  <a16:creationId xmlns:a16="http://schemas.microsoft.com/office/drawing/2014/main" id="{B307B383-78B2-0449-9525-4B315C2CB61C}"/>
                </a:ext>
              </a:extLst>
            </p:cNvPr>
            <p:cNvGrpSpPr/>
            <p:nvPr/>
          </p:nvGrpSpPr>
          <p:grpSpPr>
            <a:xfrm>
              <a:off x="5301812" y="3943640"/>
              <a:ext cx="754294" cy="393599"/>
              <a:chOff x="7493876" y="2774731"/>
              <a:chExt cx="1481958" cy="894622"/>
            </a:xfrm>
          </p:grpSpPr>
          <p:sp>
            <p:nvSpPr>
              <p:cNvPr id="70" name="Freeform 69">
                <a:extLst>
                  <a:ext uri="{FF2B5EF4-FFF2-40B4-BE49-F238E27FC236}">
                    <a16:creationId xmlns:a16="http://schemas.microsoft.com/office/drawing/2014/main" id="{2A5BAF25-A0DE-B749-BED2-B83B13A411D2}"/>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71" name="Oval 70">
                <a:extLst>
                  <a:ext uri="{FF2B5EF4-FFF2-40B4-BE49-F238E27FC236}">
                    <a16:creationId xmlns:a16="http://schemas.microsoft.com/office/drawing/2014/main" id="{760ECF75-00B2-054C-81C8-C369008BA699}"/>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72" name="Group 71">
                <a:extLst>
                  <a:ext uri="{FF2B5EF4-FFF2-40B4-BE49-F238E27FC236}">
                    <a16:creationId xmlns:a16="http://schemas.microsoft.com/office/drawing/2014/main" id="{42D5AA3E-2968-154F-83AA-BFEFB38761FC}"/>
                  </a:ext>
                </a:extLst>
              </p:cNvPr>
              <p:cNvGrpSpPr/>
              <p:nvPr/>
            </p:nvGrpSpPr>
            <p:grpSpPr>
              <a:xfrm>
                <a:off x="7713663" y="2848339"/>
                <a:ext cx="1042107" cy="425543"/>
                <a:chOff x="7786941" y="2884917"/>
                <a:chExt cx="897649" cy="353919"/>
              </a:xfrm>
            </p:grpSpPr>
            <p:sp>
              <p:nvSpPr>
                <p:cNvPr id="73" name="Freeform 72">
                  <a:extLst>
                    <a:ext uri="{FF2B5EF4-FFF2-40B4-BE49-F238E27FC236}">
                      <a16:creationId xmlns:a16="http://schemas.microsoft.com/office/drawing/2014/main" id="{7E9ABA87-4EB0-6B47-8590-C8D13AF022CE}"/>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4" name="Freeform 73">
                  <a:extLst>
                    <a:ext uri="{FF2B5EF4-FFF2-40B4-BE49-F238E27FC236}">
                      <a16:creationId xmlns:a16="http://schemas.microsoft.com/office/drawing/2014/main" id="{890B6F94-5705-3F46-8D53-59C76A24DFF0}"/>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5" name="Freeform 74">
                  <a:extLst>
                    <a:ext uri="{FF2B5EF4-FFF2-40B4-BE49-F238E27FC236}">
                      <a16:creationId xmlns:a16="http://schemas.microsoft.com/office/drawing/2014/main" id="{EA16DF83-44AF-C14B-A8A5-69E2FC1D598F}"/>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6" name="Freeform 75">
                  <a:extLst>
                    <a:ext uri="{FF2B5EF4-FFF2-40B4-BE49-F238E27FC236}">
                      <a16:creationId xmlns:a16="http://schemas.microsoft.com/office/drawing/2014/main" id="{CF1C375E-5271-8747-94CF-647940CF263D}"/>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8" name="Group 27">
              <a:extLst>
                <a:ext uri="{FF2B5EF4-FFF2-40B4-BE49-F238E27FC236}">
                  <a16:creationId xmlns:a16="http://schemas.microsoft.com/office/drawing/2014/main" id="{B8E4F11E-9F35-664F-97EA-7D4ADE6845C8}"/>
                </a:ext>
              </a:extLst>
            </p:cNvPr>
            <p:cNvGrpSpPr/>
            <p:nvPr/>
          </p:nvGrpSpPr>
          <p:grpSpPr>
            <a:xfrm>
              <a:off x="4267892" y="3971183"/>
              <a:ext cx="710244" cy="282076"/>
              <a:chOff x="3668110" y="2448910"/>
              <a:chExt cx="3794234" cy="2165130"/>
            </a:xfrm>
          </p:grpSpPr>
          <p:sp>
            <p:nvSpPr>
              <p:cNvPr id="63" name="Rectangle 62">
                <a:extLst>
                  <a:ext uri="{FF2B5EF4-FFF2-40B4-BE49-F238E27FC236}">
                    <a16:creationId xmlns:a16="http://schemas.microsoft.com/office/drawing/2014/main" id="{ABA079D9-C480-AD4D-B5DA-EC37BA225C48}"/>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4" name="Freeform 63">
                <a:extLst>
                  <a:ext uri="{FF2B5EF4-FFF2-40B4-BE49-F238E27FC236}">
                    <a16:creationId xmlns:a16="http://schemas.microsoft.com/office/drawing/2014/main" id="{476B5A51-8072-0547-A367-70FC376A69A9}"/>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65" name="Group 64">
                <a:extLst>
                  <a:ext uri="{FF2B5EF4-FFF2-40B4-BE49-F238E27FC236}">
                    <a16:creationId xmlns:a16="http://schemas.microsoft.com/office/drawing/2014/main" id="{D92BAC0A-5CE8-9042-8E37-B9117A3A474A}"/>
                  </a:ext>
                </a:extLst>
              </p:cNvPr>
              <p:cNvGrpSpPr/>
              <p:nvPr/>
            </p:nvGrpSpPr>
            <p:grpSpPr>
              <a:xfrm>
                <a:off x="3941378" y="2603243"/>
                <a:ext cx="3202061" cy="1066110"/>
                <a:chOff x="7939341" y="3037317"/>
                <a:chExt cx="897649" cy="353919"/>
              </a:xfrm>
            </p:grpSpPr>
            <p:sp>
              <p:nvSpPr>
                <p:cNvPr id="66" name="Freeform 65">
                  <a:extLst>
                    <a:ext uri="{FF2B5EF4-FFF2-40B4-BE49-F238E27FC236}">
                      <a16:creationId xmlns:a16="http://schemas.microsoft.com/office/drawing/2014/main" id="{3353FBFD-A2D7-E744-B1F3-8E7B40B65AF2}"/>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7" name="Freeform 66">
                  <a:extLst>
                    <a:ext uri="{FF2B5EF4-FFF2-40B4-BE49-F238E27FC236}">
                      <a16:creationId xmlns:a16="http://schemas.microsoft.com/office/drawing/2014/main" id="{A4C63F95-1B9C-FD43-843A-DB2A347EA1C0}"/>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8" name="Freeform 67">
                  <a:extLst>
                    <a:ext uri="{FF2B5EF4-FFF2-40B4-BE49-F238E27FC236}">
                      <a16:creationId xmlns:a16="http://schemas.microsoft.com/office/drawing/2014/main" id="{D0BAA16E-35F3-E647-91A9-1F251F8EB69E}"/>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9" name="Freeform 68">
                  <a:extLst>
                    <a:ext uri="{FF2B5EF4-FFF2-40B4-BE49-F238E27FC236}">
                      <a16:creationId xmlns:a16="http://schemas.microsoft.com/office/drawing/2014/main" id="{CFB9596C-6CA1-1942-B376-083CC0E261AC}"/>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9" name="Group 906">
              <a:extLst>
                <a:ext uri="{FF2B5EF4-FFF2-40B4-BE49-F238E27FC236}">
                  <a16:creationId xmlns:a16="http://schemas.microsoft.com/office/drawing/2014/main" id="{F07F9C1D-AE30-5045-B1BC-4B265BBBFD83}"/>
                </a:ext>
              </a:extLst>
            </p:cNvPr>
            <p:cNvGrpSpPr>
              <a:grpSpLocks/>
            </p:cNvGrpSpPr>
            <p:nvPr/>
          </p:nvGrpSpPr>
          <p:grpSpPr bwMode="auto">
            <a:xfrm>
              <a:off x="5524102" y="3464695"/>
              <a:ext cx="296863" cy="541338"/>
              <a:chOff x="4140" y="429"/>
              <a:chExt cx="1425" cy="2396"/>
            </a:xfrm>
          </p:grpSpPr>
          <p:sp>
            <p:nvSpPr>
              <p:cNvPr id="30" name="Freeform 907">
                <a:extLst>
                  <a:ext uri="{FF2B5EF4-FFF2-40B4-BE49-F238E27FC236}">
                    <a16:creationId xmlns:a16="http://schemas.microsoft.com/office/drawing/2014/main" id="{C405BA89-5E69-E34D-8BF2-C4B6351CB44B}"/>
                  </a:ext>
                </a:extLst>
              </p:cNvPr>
              <p:cNvSpPr>
                <a:spLocks/>
              </p:cNvSpPr>
              <p:nvPr/>
            </p:nvSpPr>
            <p:spPr bwMode="auto">
              <a:xfrm>
                <a:off x="5268" y="433"/>
                <a:ext cx="283" cy="2286"/>
              </a:xfrm>
              <a:custGeom>
                <a:avLst/>
                <a:gdLst>
                  <a:gd name="T0" fmla="*/ 21 w 354"/>
                  <a:gd name="T1" fmla="*/ 0 h 2742"/>
                  <a:gd name="T2" fmla="*/ 116 w 354"/>
                  <a:gd name="T3" fmla="*/ 137 h 2742"/>
                  <a:gd name="T4" fmla="*/ 114 w 354"/>
                  <a:gd name="T5" fmla="*/ 1057 h 2742"/>
                  <a:gd name="T6" fmla="*/ 0 w 354"/>
                  <a:gd name="T7" fmla="*/ 1105 h 2742"/>
                  <a:gd name="T8" fmla="*/ 21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1" name="Rectangle 908">
                <a:extLst>
                  <a:ext uri="{FF2B5EF4-FFF2-40B4-BE49-F238E27FC236}">
                    <a16:creationId xmlns:a16="http://schemas.microsoft.com/office/drawing/2014/main" id="{BEE1B41B-4E66-9746-969A-F01CAF6A3CDA}"/>
                  </a:ext>
                </a:extLst>
              </p:cNvPr>
              <p:cNvSpPr>
                <a:spLocks noChangeArrowheads="1"/>
              </p:cNvSpPr>
              <p:nvPr/>
            </p:nvSpPr>
            <p:spPr bwMode="auto">
              <a:xfrm>
                <a:off x="4209" y="429"/>
                <a:ext cx="1044" cy="2284"/>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32" name="Freeform 909">
                <a:extLst>
                  <a:ext uri="{FF2B5EF4-FFF2-40B4-BE49-F238E27FC236}">
                    <a16:creationId xmlns:a16="http://schemas.microsoft.com/office/drawing/2014/main" id="{5B85AD69-1925-1341-8DFA-7A4DF673EEC4}"/>
                  </a:ext>
                </a:extLst>
              </p:cNvPr>
              <p:cNvSpPr>
                <a:spLocks/>
              </p:cNvSpPr>
              <p:nvPr/>
            </p:nvSpPr>
            <p:spPr bwMode="auto">
              <a:xfrm>
                <a:off x="5321" y="570"/>
                <a:ext cx="169" cy="2115"/>
              </a:xfrm>
              <a:custGeom>
                <a:avLst/>
                <a:gdLst>
                  <a:gd name="T0" fmla="*/ 2 w 211"/>
                  <a:gd name="T1" fmla="*/ 0 h 2537"/>
                  <a:gd name="T2" fmla="*/ 70 w 211"/>
                  <a:gd name="T3" fmla="*/ 88 h 2537"/>
                  <a:gd name="T4" fmla="*/ 2 w 211"/>
                  <a:gd name="T5" fmla="*/ 1007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3" name="Freeform 910">
                <a:extLst>
                  <a:ext uri="{FF2B5EF4-FFF2-40B4-BE49-F238E27FC236}">
                    <a16:creationId xmlns:a16="http://schemas.microsoft.com/office/drawing/2014/main" id="{C4185373-6A8A-4149-9978-81B034501204}"/>
                  </a:ext>
                </a:extLst>
              </p:cNvPr>
              <p:cNvSpPr>
                <a:spLocks/>
              </p:cNvSpPr>
              <p:nvPr/>
            </p:nvSpPr>
            <p:spPr bwMode="auto">
              <a:xfrm>
                <a:off x="5284" y="1640"/>
                <a:ext cx="263" cy="189"/>
              </a:xfrm>
              <a:custGeom>
                <a:avLst/>
                <a:gdLst>
                  <a:gd name="T0" fmla="*/ 2 w 328"/>
                  <a:gd name="T1" fmla="*/ 0 h 226"/>
                  <a:gd name="T2" fmla="*/ 109 w 328"/>
                  <a:gd name="T3" fmla="*/ 52 h 226"/>
                  <a:gd name="T4" fmla="*/ 108 w 328"/>
                  <a:gd name="T5" fmla="*/ 92 h 226"/>
                  <a:gd name="T6" fmla="*/ 0 w 328"/>
                  <a:gd name="T7" fmla="*/ 41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4" name="Rectangle 911">
                <a:extLst>
                  <a:ext uri="{FF2B5EF4-FFF2-40B4-BE49-F238E27FC236}">
                    <a16:creationId xmlns:a16="http://schemas.microsoft.com/office/drawing/2014/main" id="{3666E251-0719-5748-AF0C-93134CF40086}"/>
                  </a:ext>
                </a:extLst>
              </p:cNvPr>
              <p:cNvSpPr>
                <a:spLocks noChangeArrowheads="1"/>
              </p:cNvSpPr>
              <p:nvPr/>
            </p:nvSpPr>
            <p:spPr bwMode="auto">
              <a:xfrm>
                <a:off x="4216" y="689"/>
                <a:ext cx="587" cy="49"/>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nvGrpSpPr>
              <p:cNvPr id="35" name="Group 912">
                <a:extLst>
                  <a:ext uri="{FF2B5EF4-FFF2-40B4-BE49-F238E27FC236}">
                    <a16:creationId xmlns:a16="http://schemas.microsoft.com/office/drawing/2014/main" id="{232623E2-627B-D14D-B0FB-CD7098D11249}"/>
                  </a:ext>
                </a:extLst>
              </p:cNvPr>
              <p:cNvGrpSpPr>
                <a:grpSpLocks/>
              </p:cNvGrpSpPr>
              <p:nvPr/>
            </p:nvGrpSpPr>
            <p:grpSpPr bwMode="auto">
              <a:xfrm>
                <a:off x="4749" y="668"/>
                <a:ext cx="581" cy="145"/>
                <a:chOff x="614" y="2568"/>
                <a:chExt cx="725" cy="139"/>
              </a:xfrm>
            </p:grpSpPr>
            <p:sp>
              <p:nvSpPr>
                <p:cNvPr id="61" name="AutoShape 913">
                  <a:extLst>
                    <a:ext uri="{FF2B5EF4-FFF2-40B4-BE49-F238E27FC236}">
                      <a16:creationId xmlns:a16="http://schemas.microsoft.com/office/drawing/2014/main" id="{857B9C43-7C5C-2348-8660-BA024F6313C2}"/>
                    </a:ext>
                  </a:extLst>
                </p:cNvPr>
                <p:cNvSpPr>
                  <a:spLocks noChangeArrowheads="1"/>
                </p:cNvSpPr>
                <p:nvPr/>
              </p:nvSpPr>
              <p:spPr bwMode="auto">
                <a:xfrm>
                  <a:off x="615" y="2568"/>
                  <a:ext cx="723" cy="128"/>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62" name="AutoShape 914">
                  <a:extLst>
                    <a:ext uri="{FF2B5EF4-FFF2-40B4-BE49-F238E27FC236}">
                      <a16:creationId xmlns:a16="http://schemas.microsoft.com/office/drawing/2014/main" id="{05AEBC7D-0CFA-0E44-B67C-50A33880B24B}"/>
                    </a:ext>
                  </a:extLst>
                </p:cNvPr>
                <p:cNvSpPr>
                  <a:spLocks noChangeArrowheads="1"/>
                </p:cNvSpPr>
                <p:nvPr/>
              </p:nvSpPr>
              <p:spPr bwMode="auto">
                <a:xfrm>
                  <a:off x="634" y="2581"/>
                  <a:ext cx="694"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sp>
            <p:nvSpPr>
              <p:cNvPr id="36" name="Rectangle 915">
                <a:extLst>
                  <a:ext uri="{FF2B5EF4-FFF2-40B4-BE49-F238E27FC236}">
                    <a16:creationId xmlns:a16="http://schemas.microsoft.com/office/drawing/2014/main" id="{AEACDAA3-8AA8-6A49-AD26-9EE0EBFF8B7B}"/>
                  </a:ext>
                </a:extLst>
              </p:cNvPr>
              <p:cNvSpPr>
                <a:spLocks noChangeArrowheads="1"/>
              </p:cNvSpPr>
              <p:nvPr/>
            </p:nvSpPr>
            <p:spPr bwMode="auto">
              <a:xfrm>
                <a:off x="4224" y="1019"/>
                <a:ext cx="594" cy="49"/>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nvGrpSpPr>
              <p:cNvPr id="37" name="Group 916">
                <a:extLst>
                  <a:ext uri="{FF2B5EF4-FFF2-40B4-BE49-F238E27FC236}">
                    <a16:creationId xmlns:a16="http://schemas.microsoft.com/office/drawing/2014/main" id="{1A83026F-3F53-9643-8F29-FA2E039B373F}"/>
                  </a:ext>
                </a:extLst>
              </p:cNvPr>
              <p:cNvGrpSpPr>
                <a:grpSpLocks/>
              </p:cNvGrpSpPr>
              <p:nvPr/>
            </p:nvGrpSpPr>
            <p:grpSpPr bwMode="auto">
              <a:xfrm>
                <a:off x="4747" y="994"/>
                <a:ext cx="581" cy="134"/>
                <a:chOff x="614" y="2568"/>
                <a:chExt cx="725" cy="139"/>
              </a:xfrm>
            </p:grpSpPr>
            <p:sp>
              <p:nvSpPr>
                <p:cNvPr id="59" name="AutoShape 917">
                  <a:extLst>
                    <a:ext uri="{FF2B5EF4-FFF2-40B4-BE49-F238E27FC236}">
                      <a16:creationId xmlns:a16="http://schemas.microsoft.com/office/drawing/2014/main" id="{52E81D27-5E50-234E-9001-3524A94EB59A}"/>
                    </a:ext>
                  </a:extLst>
                </p:cNvPr>
                <p:cNvSpPr>
                  <a:spLocks noChangeArrowheads="1"/>
                </p:cNvSpPr>
                <p:nvPr/>
              </p:nvSpPr>
              <p:spPr bwMode="auto">
                <a:xfrm>
                  <a:off x="617" y="2565"/>
                  <a:ext cx="723" cy="138"/>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60" name="AutoShape 918">
                  <a:extLst>
                    <a:ext uri="{FF2B5EF4-FFF2-40B4-BE49-F238E27FC236}">
                      <a16:creationId xmlns:a16="http://schemas.microsoft.com/office/drawing/2014/main" id="{B6A78DF5-A2A0-ED40-80EE-791D05788E8C}"/>
                    </a:ext>
                  </a:extLst>
                </p:cNvPr>
                <p:cNvSpPr>
                  <a:spLocks noChangeArrowheads="1"/>
                </p:cNvSpPr>
                <p:nvPr/>
              </p:nvSpPr>
              <p:spPr bwMode="auto">
                <a:xfrm>
                  <a:off x="627" y="2580"/>
                  <a:ext cx="704"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sp>
            <p:nvSpPr>
              <p:cNvPr id="38" name="Rectangle 919">
                <a:extLst>
                  <a:ext uri="{FF2B5EF4-FFF2-40B4-BE49-F238E27FC236}">
                    <a16:creationId xmlns:a16="http://schemas.microsoft.com/office/drawing/2014/main" id="{8734703D-B68E-8748-AD6B-127F1C6C3C67}"/>
                  </a:ext>
                </a:extLst>
              </p:cNvPr>
              <p:cNvSpPr>
                <a:spLocks noChangeArrowheads="1"/>
              </p:cNvSpPr>
              <p:nvPr/>
            </p:nvSpPr>
            <p:spPr bwMode="auto">
              <a:xfrm>
                <a:off x="4216" y="1364"/>
                <a:ext cx="594" cy="42"/>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39" name="Rectangle 920">
                <a:extLst>
                  <a:ext uri="{FF2B5EF4-FFF2-40B4-BE49-F238E27FC236}">
                    <a16:creationId xmlns:a16="http://schemas.microsoft.com/office/drawing/2014/main" id="{43CA87E6-9680-7349-8D67-A42CD1FA829C}"/>
                  </a:ext>
                </a:extLst>
              </p:cNvPr>
              <p:cNvSpPr>
                <a:spLocks noChangeArrowheads="1"/>
              </p:cNvSpPr>
              <p:nvPr/>
            </p:nvSpPr>
            <p:spPr bwMode="auto">
              <a:xfrm>
                <a:off x="4224" y="1659"/>
                <a:ext cx="602" cy="42"/>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nvGrpSpPr>
              <p:cNvPr id="40" name="Group 921">
                <a:extLst>
                  <a:ext uri="{FF2B5EF4-FFF2-40B4-BE49-F238E27FC236}">
                    <a16:creationId xmlns:a16="http://schemas.microsoft.com/office/drawing/2014/main" id="{B872ACE3-F056-CD42-A484-E0E192157D8E}"/>
                  </a:ext>
                </a:extLst>
              </p:cNvPr>
              <p:cNvGrpSpPr>
                <a:grpSpLocks/>
              </p:cNvGrpSpPr>
              <p:nvPr/>
            </p:nvGrpSpPr>
            <p:grpSpPr bwMode="auto">
              <a:xfrm>
                <a:off x="4733" y="1630"/>
                <a:ext cx="586" cy="151"/>
                <a:chOff x="611" y="2571"/>
                <a:chExt cx="730" cy="139"/>
              </a:xfrm>
            </p:grpSpPr>
            <p:sp>
              <p:nvSpPr>
                <p:cNvPr id="57" name="AutoShape 922">
                  <a:extLst>
                    <a:ext uri="{FF2B5EF4-FFF2-40B4-BE49-F238E27FC236}">
                      <a16:creationId xmlns:a16="http://schemas.microsoft.com/office/drawing/2014/main" id="{5DEC78F2-B310-7A4B-B9E2-397F21DAF066}"/>
                    </a:ext>
                  </a:extLst>
                </p:cNvPr>
                <p:cNvSpPr>
                  <a:spLocks noChangeArrowheads="1"/>
                </p:cNvSpPr>
                <p:nvPr/>
              </p:nvSpPr>
              <p:spPr bwMode="auto">
                <a:xfrm>
                  <a:off x="613" y="2571"/>
                  <a:ext cx="731" cy="136"/>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58" name="AutoShape 923">
                  <a:extLst>
                    <a:ext uri="{FF2B5EF4-FFF2-40B4-BE49-F238E27FC236}">
                      <a16:creationId xmlns:a16="http://schemas.microsoft.com/office/drawing/2014/main" id="{4BAC35D5-9AE5-5546-B357-5E9D720FCAE5}"/>
                    </a:ext>
                  </a:extLst>
                </p:cNvPr>
                <p:cNvSpPr>
                  <a:spLocks noChangeArrowheads="1"/>
                </p:cNvSpPr>
                <p:nvPr/>
              </p:nvSpPr>
              <p:spPr bwMode="auto">
                <a:xfrm>
                  <a:off x="632" y="2591"/>
                  <a:ext cx="693" cy="103"/>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sp>
            <p:nvSpPr>
              <p:cNvPr id="41" name="Freeform 924">
                <a:extLst>
                  <a:ext uri="{FF2B5EF4-FFF2-40B4-BE49-F238E27FC236}">
                    <a16:creationId xmlns:a16="http://schemas.microsoft.com/office/drawing/2014/main" id="{6FEDC341-483C-D340-9720-30D4F4ED649C}"/>
                  </a:ext>
                </a:extLst>
              </p:cNvPr>
              <p:cNvSpPr>
                <a:spLocks/>
              </p:cNvSpPr>
              <p:nvPr/>
            </p:nvSpPr>
            <p:spPr bwMode="auto">
              <a:xfrm>
                <a:off x="5288" y="1354"/>
                <a:ext cx="263" cy="188"/>
              </a:xfrm>
              <a:custGeom>
                <a:avLst/>
                <a:gdLst>
                  <a:gd name="T0" fmla="*/ 2 w 328"/>
                  <a:gd name="T1" fmla="*/ 0 h 226"/>
                  <a:gd name="T2" fmla="*/ 109 w 328"/>
                  <a:gd name="T3" fmla="*/ 51 h 226"/>
                  <a:gd name="T4" fmla="*/ 108 w 328"/>
                  <a:gd name="T5" fmla="*/ 90 h 226"/>
                  <a:gd name="T6" fmla="*/ 0 w 328"/>
                  <a:gd name="T7" fmla="*/ 3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grpSp>
            <p:nvGrpSpPr>
              <p:cNvPr id="42" name="Group 925">
                <a:extLst>
                  <a:ext uri="{FF2B5EF4-FFF2-40B4-BE49-F238E27FC236}">
                    <a16:creationId xmlns:a16="http://schemas.microsoft.com/office/drawing/2014/main" id="{023CE296-3E8C-014C-BCC0-9E5FAB16EBA4}"/>
                  </a:ext>
                </a:extLst>
              </p:cNvPr>
              <p:cNvGrpSpPr>
                <a:grpSpLocks/>
              </p:cNvGrpSpPr>
              <p:nvPr/>
            </p:nvGrpSpPr>
            <p:grpSpPr bwMode="auto">
              <a:xfrm>
                <a:off x="4739" y="1327"/>
                <a:ext cx="582" cy="139"/>
                <a:chOff x="614" y="2568"/>
                <a:chExt cx="725" cy="139"/>
              </a:xfrm>
            </p:grpSpPr>
            <p:sp>
              <p:nvSpPr>
                <p:cNvPr id="55" name="AutoShape 926">
                  <a:extLst>
                    <a:ext uri="{FF2B5EF4-FFF2-40B4-BE49-F238E27FC236}">
                      <a16:creationId xmlns:a16="http://schemas.microsoft.com/office/drawing/2014/main" id="{8324FC35-D619-B14F-8652-42CE1673CA41}"/>
                    </a:ext>
                  </a:extLst>
                </p:cNvPr>
                <p:cNvSpPr>
                  <a:spLocks noChangeArrowheads="1"/>
                </p:cNvSpPr>
                <p:nvPr/>
              </p:nvSpPr>
              <p:spPr bwMode="auto">
                <a:xfrm>
                  <a:off x="618" y="2569"/>
                  <a:ext cx="712" cy="141"/>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56" name="AutoShape 927">
                  <a:extLst>
                    <a:ext uri="{FF2B5EF4-FFF2-40B4-BE49-F238E27FC236}">
                      <a16:creationId xmlns:a16="http://schemas.microsoft.com/office/drawing/2014/main" id="{ADB26010-A010-6148-81B5-7D84777D49F9}"/>
                    </a:ext>
                  </a:extLst>
                </p:cNvPr>
                <p:cNvSpPr>
                  <a:spLocks noChangeArrowheads="1"/>
                </p:cNvSpPr>
                <p:nvPr/>
              </p:nvSpPr>
              <p:spPr bwMode="auto">
                <a:xfrm>
                  <a:off x="637" y="2583"/>
                  <a:ext cx="683" cy="105"/>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sp>
            <p:nvSpPr>
              <p:cNvPr id="43" name="Rectangle 928">
                <a:extLst>
                  <a:ext uri="{FF2B5EF4-FFF2-40B4-BE49-F238E27FC236}">
                    <a16:creationId xmlns:a16="http://schemas.microsoft.com/office/drawing/2014/main" id="{4D097071-15BC-014D-9F42-A6D93DB09C77}"/>
                  </a:ext>
                </a:extLst>
              </p:cNvPr>
              <p:cNvSpPr>
                <a:spLocks noChangeArrowheads="1"/>
              </p:cNvSpPr>
              <p:nvPr/>
            </p:nvSpPr>
            <p:spPr bwMode="auto">
              <a:xfrm>
                <a:off x="5253" y="429"/>
                <a:ext cx="69" cy="2291"/>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44" name="Freeform 929">
                <a:extLst>
                  <a:ext uri="{FF2B5EF4-FFF2-40B4-BE49-F238E27FC236}">
                    <a16:creationId xmlns:a16="http://schemas.microsoft.com/office/drawing/2014/main" id="{F9F71B50-9FCA-3043-ABA0-141F7A1FC1C1}"/>
                  </a:ext>
                </a:extLst>
              </p:cNvPr>
              <p:cNvSpPr>
                <a:spLocks/>
              </p:cNvSpPr>
              <p:nvPr/>
            </p:nvSpPr>
            <p:spPr bwMode="auto">
              <a:xfrm>
                <a:off x="5312" y="1007"/>
                <a:ext cx="237" cy="213"/>
              </a:xfrm>
              <a:custGeom>
                <a:avLst/>
                <a:gdLst>
                  <a:gd name="T0" fmla="*/ 2 w 296"/>
                  <a:gd name="T1" fmla="*/ 0 h 256"/>
                  <a:gd name="T2" fmla="*/ 96 w 296"/>
                  <a:gd name="T3" fmla="*/ 57 h 256"/>
                  <a:gd name="T4" fmla="*/ 98 w 296"/>
                  <a:gd name="T5" fmla="*/ 102 h 256"/>
                  <a:gd name="T6" fmla="*/ 0 w 296"/>
                  <a:gd name="T7" fmla="*/ 39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45" name="Freeform 930">
                <a:extLst>
                  <a:ext uri="{FF2B5EF4-FFF2-40B4-BE49-F238E27FC236}">
                    <a16:creationId xmlns:a16="http://schemas.microsoft.com/office/drawing/2014/main" id="{222AC8FF-2FBE-6B4F-857C-494DB4552291}"/>
                  </a:ext>
                </a:extLst>
              </p:cNvPr>
              <p:cNvSpPr>
                <a:spLocks/>
              </p:cNvSpPr>
              <p:nvPr/>
            </p:nvSpPr>
            <p:spPr bwMode="auto">
              <a:xfrm>
                <a:off x="5315" y="680"/>
                <a:ext cx="244" cy="240"/>
              </a:xfrm>
              <a:custGeom>
                <a:avLst/>
                <a:gdLst>
                  <a:gd name="T0" fmla="*/ 0 w 304"/>
                  <a:gd name="T1" fmla="*/ 0 h 288"/>
                  <a:gd name="T2" fmla="*/ 101 w 304"/>
                  <a:gd name="T3" fmla="*/ 66 h 288"/>
                  <a:gd name="T4" fmla="*/ 95 w 304"/>
                  <a:gd name="T5" fmla="*/ 116 h 288"/>
                  <a:gd name="T6" fmla="*/ 2 w 304"/>
                  <a:gd name="T7" fmla="*/ 5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46" name="Oval 931">
                <a:extLst>
                  <a:ext uri="{FF2B5EF4-FFF2-40B4-BE49-F238E27FC236}">
                    <a16:creationId xmlns:a16="http://schemas.microsoft.com/office/drawing/2014/main" id="{B301E399-5801-3843-92C4-100C625F44DC}"/>
                  </a:ext>
                </a:extLst>
              </p:cNvPr>
              <p:cNvSpPr>
                <a:spLocks noChangeArrowheads="1"/>
              </p:cNvSpPr>
              <p:nvPr/>
            </p:nvSpPr>
            <p:spPr bwMode="auto">
              <a:xfrm>
                <a:off x="5519" y="2607"/>
                <a:ext cx="46" cy="98"/>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47" name="Freeform 932">
                <a:extLst>
                  <a:ext uri="{FF2B5EF4-FFF2-40B4-BE49-F238E27FC236}">
                    <a16:creationId xmlns:a16="http://schemas.microsoft.com/office/drawing/2014/main" id="{D9BC880A-8880-D44A-8749-1BFC6B160FA7}"/>
                  </a:ext>
                </a:extLst>
              </p:cNvPr>
              <p:cNvSpPr>
                <a:spLocks/>
              </p:cNvSpPr>
              <p:nvPr/>
            </p:nvSpPr>
            <p:spPr bwMode="auto">
              <a:xfrm>
                <a:off x="5302" y="2614"/>
                <a:ext cx="245" cy="200"/>
              </a:xfrm>
              <a:custGeom>
                <a:avLst/>
                <a:gdLst>
                  <a:gd name="T0" fmla="*/ 0 w 306"/>
                  <a:gd name="T1" fmla="*/ 43 h 240"/>
                  <a:gd name="T2" fmla="*/ 2 w 306"/>
                  <a:gd name="T3" fmla="*/ 97 h 240"/>
                  <a:gd name="T4" fmla="*/ 101 w 306"/>
                  <a:gd name="T5" fmla="*/ 44 h 240"/>
                  <a:gd name="T6" fmla="*/ 98 w 306"/>
                  <a:gd name="T7" fmla="*/ 0 h 240"/>
                  <a:gd name="T8" fmla="*/ 0 w 306"/>
                  <a:gd name="T9" fmla="*/ 43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48" name="AutoShape 933">
                <a:extLst>
                  <a:ext uri="{FF2B5EF4-FFF2-40B4-BE49-F238E27FC236}">
                    <a16:creationId xmlns:a16="http://schemas.microsoft.com/office/drawing/2014/main" id="{393F8118-0711-154E-A6FA-632710B3E6B5}"/>
                  </a:ext>
                </a:extLst>
              </p:cNvPr>
              <p:cNvSpPr>
                <a:spLocks noChangeArrowheads="1"/>
              </p:cNvSpPr>
              <p:nvPr/>
            </p:nvSpPr>
            <p:spPr bwMode="auto">
              <a:xfrm>
                <a:off x="4140" y="2684"/>
                <a:ext cx="1196" cy="141"/>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49" name="AutoShape 934">
                <a:extLst>
                  <a:ext uri="{FF2B5EF4-FFF2-40B4-BE49-F238E27FC236}">
                    <a16:creationId xmlns:a16="http://schemas.microsoft.com/office/drawing/2014/main" id="{75D86914-8875-AD43-A7E8-D9BB4787B256}"/>
                  </a:ext>
                </a:extLst>
              </p:cNvPr>
              <p:cNvSpPr>
                <a:spLocks noChangeArrowheads="1"/>
              </p:cNvSpPr>
              <p:nvPr/>
            </p:nvSpPr>
            <p:spPr bwMode="auto">
              <a:xfrm>
                <a:off x="4209" y="2713"/>
                <a:ext cx="1067" cy="77"/>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50" name="Oval 935">
                <a:extLst>
                  <a:ext uri="{FF2B5EF4-FFF2-40B4-BE49-F238E27FC236}">
                    <a16:creationId xmlns:a16="http://schemas.microsoft.com/office/drawing/2014/main" id="{66D89C89-D606-974B-B75D-0D8717AB55AB}"/>
                  </a:ext>
                </a:extLst>
              </p:cNvPr>
              <p:cNvSpPr>
                <a:spLocks noChangeArrowheads="1"/>
              </p:cNvSpPr>
              <p:nvPr/>
            </p:nvSpPr>
            <p:spPr bwMode="auto">
              <a:xfrm>
                <a:off x="4308" y="2382"/>
                <a:ext cx="160" cy="141"/>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51" name="Oval 936">
                <a:extLst>
                  <a:ext uri="{FF2B5EF4-FFF2-40B4-BE49-F238E27FC236}">
                    <a16:creationId xmlns:a16="http://schemas.microsoft.com/office/drawing/2014/main" id="{25574DBE-4535-ED4F-AEDB-0EF2B4BBF224}"/>
                  </a:ext>
                </a:extLst>
              </p:cNvPr>
              <p:cNvSpPr>
                <a:spLocks noChangeArrowheads="1"/>
              </p:cNvSpPr>
              <p:nvPr/>
            </p:nvSpPr>
            <p:spPr bwMode="auto">
              <a:xfrm>
                <a:off x="4483" y="2382"/>
                <a:ext cx="160" cy="148"/>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dirty="0">
                  <a:solidFill>
                    <a:srgbClr val="FF0000"/>
                  </a:solidFill>
                  <a:latin typeface="Arial" charset="0"/>
                  <a:cs typeface="Arial" charset="0"/>
                </a:endParaRPr>
              </a:p>
            </p:txBody>
          </p:sp>
          <p:sp>
            <p:nvSpPr>
              <p:cNvPr id="53" name="Oval 937">
                <a:extLst>
                  <a:ext uri="{FF2B5EF4-FFF2-40B4-BE49-F238E27FC236}">
                    <a16:creationId xmlns:a16="http://schemas.microsoft.com/office/drawing/2014/main" id="{C64F88BB-8747-804C-9C30-A681CB4DDF50}"/>
                  </a:ext>
                </a:extLst>
              </p:cNvPr>
              <p:cNvSpPr>
                <a:spLocks noChangeArrowheads="1"/>
              </p:cNvSpPr>
              <p:nvPr/>
            </p:nvSpPr>
            <p:spPr bwMode="auto">
              <a:xfrm>
                <a:off x="4666" y="2382"/>
                <a:ext cx="152" cy="141"/>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54" name="Rectangle 938">
                <a:extLst>
                  <a:ext uri="{FF2B5EF4-FFF2-40B4-BE49-F238E27FC236}">
                    <a16:creationId xmlns:a16="http://schemas.microsoft.com/office/drawing/2014/main" id="{57D7C4B6-8B5D-2942-8D2C-DC825CD47F8D}"/>
                  </a:ext>
                </a:extLst>
              </p:cNvPr>
              <p:cNvSpPr>
                <a:spLocks noChangeArrowheads="1"/>
              </p:cNvSpPr>
              <p:nvPr/>
            </p:nvSpPr>
            <p:spPr bwMode="auto">
              <a:xfrm>
                <a:off x="5062" y="1834"/>
                <a:ext cx="84" cy="759"/>
              </a:xfrm>
              <a:prstGeom prst="rect">
                <a:avLst/>
              </a:prstGeom>
              <a:solidFill>
                <a:srgbClr val="292929"/>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grpSp>
      <p:sp>
        <p:nvSpPr>
          <p:cNvPr id="126" name="Oval 355">
            <a:extLst>
              <a:ext uri="{FF2B5EF4-FFF2-40B4-BE49-F238E27FC236}">
                <a16:creationId xmlns:a16="http://schemas.microsoft.com/office/drawing/2014/main" id="{E1CB85AF-850A-124D-8CE3-6ACFED2BA68D}"/>
              </a:ext>
            </a:extLst>
          </p:cNvPr>
          <p:cNvSpPr>
            <a:spLocks noChangeArrowheads="1"/>
          </p:cNvSpPr>
          <p:nvPr/>
        </p:nvSpPr>
        <p:spPr bwMode="auto">
          <a:xfrm>
            <a:off x="6025106" y="1569883"/>
            <a:ext cx="1435100" cy="407987"/>
          </a:xfrm>
          <a:prstGeom prst="ellipse">
            <a:avLst/>
          </a:prstGeom>
          <a:solidFill>
            <a:schemeClr val="bg1"/>
          </a:solidFill>
          <a:ln w="9525">
            <a:solidFill>
              <a:schemeClr val="tx1"/>
            </a:solidFill>
            <a:round/>
            <a:headEnd/>
            <a:tailEnd/>
          </a:ln>
        </p:spPr>
        <p:txBody>
          <a:bodyPr wrap="none" anchor="ctr"/>
          <a:lstStyle/>
          <a:p>
            <a:endParaRPr lang="en-US" dirty="0"/>
          </a:p>
        </p:txBody>
      </p:sp>
      <p:sp>
        <p:nvSpPr>
          <p:cNvPr id="127" name="Oval 356">
            <a:extLst>
              <a:ext uri="{FF2B5EF4-FFF2-40B4-BE49-F238E27FC236}">
                <a16:creationId xmlns:a16="http://schemas.microsoft.com/office/drawing/2014/main" id="{D2388C87-1428-A14C-800A-63448451FD83}"/>
              </a:ext>
            </a:extLst>
          </p:cNvPr>
          <p:cNvSpPr>
            <a:spLocks noChangeArrowheads="1"/>
          </p:cNvSpPr>
          <p:nvPr/>
        </p:nvSpPr>
        <p:spPr bwMode="auto">
          <a:xfrm>
            <a:off x="5612356" y="1706408"/>
            <a:ext cx="815975" cy="196850"/>
          </a:xfrm>
          <a:prstGeom prst="ellipse">
            <a:avLst/>
          </a:prstGeom>
          <a:solidFill>
            <a:schemeClr val="bg1"/>
          </a:solidFill>
          <a:ln w="9525">
            <a:solidFill>
              <a:schemeClr val="tx1"/>
            </a:solidFill>
            <a:round/>
            <a:headEnd/>
            <a:tailEnd/>
          </a:ln>
        </p:spPr>
        <p:txBody>
          <a:bodyPr wrap="none" anchor="ctr"/>
          <a:lstStyle/>
          <a:p>
            <a:endParaRPr lang="en-US" dirty="0"/>
          </a:p>
        </p:txBody>
      </p:sp>
      <p:sp>
        <p:nvSpPr>
          <p:cNvPr id="128" name="Oval 357">
            <a:extLst>
              <a:ext uri="{FF2B5EF4-FFF2-40B4-BE49-F238E27FC236}">
                <a16:creationId xmlns:a16="http://schemas.microsoft.com/office/drawing/2014/main" id="{D0E5DD08-AB0D-4144-91C8-D7DA477FEFB5}"/>
              </a:ext>
            </a:extLst>
          </p:cNvPr>
          <p:cNvSpPr>
            <a:spLocks noChangeArrowheads="1"/>
          </p:cNvSpPr>
          <p:nvPr/>
        </p:nvSpPr>
        <p:spPr bwMode="auto">
          <a:xfrm>
            <a:off x="5528218" y="1861983"/>
            <a:ext cx="350838" cy="153987"/>
          </a:xfrm>
          <a:prstGeom prst="ellipse">
            <a:avLst/>
          </a:prstGeom>
          <a:solidFill>
            <a:schemeClr val="bg1"/>
          </a:solidFill>
          <a:ln w="9525">
            <a:solidFill>
              <a:schemeClr val="tx1"/>
            </a:solidFill>
            <a:round/>
            <a:headEnd/>
            <a:tailEnd/>
          </a:ln>
        </p:spPr>
        <p:txBody>
          <a:bodyPr wrap="none" anchor="ctr"/>
          <a:lstStyle/>
          <a:p>
            <a:endParaRPr lang="en-US" dirty="0"/>
          </a:p>
        </p:txBody>
      </p:sp>
      <p:grpSp>
        <p:nvGrpSpPr>
          <p:cNvPr id="129" name="Group 2">
            <a:extLst>
              <a:ext uri="{FF2B5EF4-FFF2-40B4-BE49-F238E27FC236}">
                <a16:creationId xmlns:a16="http://schemas.microsoft.com/office/drawing/2014/main" id="{B224DD07-F8AD-E94B-AC4A-19AC28378364}"/>
              </a:ext>
            </a:extLst>
          </p:cNvPr>
          <p:cNvGrpSpPr>
            <a:grpSpLocks/>
          </p:cNvGrpSpPr>
          <p:nvPr/>
        </p:nvGrpSpPr>
        <p:grpSpPr bwMode="auto">
          <a:xfrm>
            <a:off x="6964906" y="914245"/>
            <a:ext cx="2897187" cy="1404937"/>
            <a:chOff x="5670550" y="1182688"/>
            <a:chExt cx="2897188" cy="1404937"/>
          </a:xfrm>
        </p:grpSpPr>
        <p:sp>
          <p:nvSpPr>
            <p:cNvPr id="130" name="Oval 354">
              <a:extLst>
                <a:ext uri="{FF2B5EF4-FFF2-40B4-BE49-F238E27FC236}">
                  <a16:creationId xmlns:a16="http://schemas.microsoft.com/office/drawing/2014/main" id="{ABAFD0F1-D93C-DA45-B207-CF5A3584357B}"/>
                </a:ext>
              </a:extLst>
            </p:cNvPr>
            <p:cNvSpPr>
              <a:spLocks noChangeArrowheads="1"/>
            </p:cNvSpPr>
            <p:nvPr/>
          </p:nvSpPr>
          <p:spPr bwMode="auto">
            <a:xfrm>
              <a:off x="5670550" y="1182688"/>
              <a:ext cx="2897188" cy="1404937"/>
            </a:xfrm>
            <a:prstGeom prst="ellipse">
              <a:avLst/>
            </a:prstGeom>
            <a:solidFill>
              <a:schemeClr val="bg1"/>
            </a:solidFill>
            <a:ln w="9525">
              <a:solidFill>
                <a:schemeClr val="tx1"/>
              </a:solidFill>
              <a:round/>
              <a:headEnd/>
              <a:tailEnd/>
            </a:ln>
          </p:spPr>
          <p:txBody>
            <a:bodyPr wrap="none" anchor="ctr"/>
            <a:lstStyle/>
            <a:p>
              <a:endParaRPr lang="en-US" dirty="0"/>
            </a:p>
          </p:txBody>
        </p:sp>
        <p:sp>
          <p:nvSpPr>
            <p:cNvPr id="131" name="Text Box 353">
              <a:extLst>
                <a:ext uri="{FF2B5EF4-FFF2-40B4-BE49-F238E27FC236}">
                  <a16:creationId xmlns:a16="http://schemas.microsoft.com/office/drawing/2014/main" id="{2E04FD3D-536F-EC41-8CC4-A8B688252BB7}"/>
                </a:ext>
              </a:extLst>
            </p:cNvPr>
            <p:cNvSpPr txBox="1">
              <a:spLocks noChangeArrowheads="1"/>
            </p:cNvSpPr>
            <p:nvPr/>
          </p:nvSpPr>
          <p:spPr bwMode="auto">
            <a:xfrm>
              <a:off x="6016252" y="1397349"/>
              <a:ext cx="2245988" cy="10833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80000"/>
                </a:lnSpc>
              </a:pPr>
              <a:r>
                <a:rPr lang="en-US" dirty="0">
                  <a:latin typeface="+mn-lt"/>
                  <a:cs typeface="Arial" charset="0"/>
                </a:rPr>
                <a:t>Should arriving packet be allowed in? Departing packet let out?</a:t>
              </a:r>
            </a:p>
          </p:txBody>
        </p:sp>
      </p:grpSp>
      <p:grpSp>
        <p:nvGrpSpPr>
          <p:cNvPr id="132" name="Group 131">
            <a:extLst>
              <a:ext uri="{FF2B5EF4-FFF2-40B4-BE49-F238E27FC236}">
                <a16:creationId xmlns:a16="http://schemas.microsoft.com/office/drawing/2014/main" id="{E6C7D360-97CE-E444-BAB7-249EE9E08ADB}"/>
              </a:ext>
            </a:extLst>
          </p:cNvPr>
          <p:cNvGrpSpPr/>
          <p:nvPr/>
        </p:nvGrpSpPr>
        <p:grpSpPr>
          <a:xfrm>
            <a:off x="5999356" y="2543593"/>
            <a:ext cx="737685" cy="500690"/>
            <a:chOff x="5367131" y="3866019"/>
            <a:chExt cx="1637539" cy="741718"/>
          </a:xfrm>
        </p:grpSpPr>
        <p:sp>
          <p:nvSpPr>
            <p:cNvPr id="133" name="Right Arrow 132">
              <a:extLst>
                <a:ext uri="{FF2B5EF4-FFF2-40B4-BE49-F238E27FC236}">
                  <a16:creationId xmlns:a16="http://schemas.microsoft.com/office/drawing/2014/main" id="{73D4F25E-C81F-004E-BFE3-DF04C7212F77}"/>
                </a:ext>
              </a:extLst>
            </p:cNvPr>
            <p:cNvSpPr/>
            <p:nvPr/>
          </p:nvSpPr>
          <p:spPr>
            <a:xfrm rot="10800000">
              <a:off x="5367131" y="4187685"/>
              <a:ext cx="1060173" cy="172279"/>
            </a:xfrm>
            <a:prstGeom prst="rightArrow">
              <a:avLst/>
            </a:prstGeom>
            <a:gradFill>
              <a:gsLst>
                <a:gs pos="49500">
                  <a:schemeClr val="accent1">
                    <a:lumMod val="40000"/>
                    <a:lumOff val="60000"/>
                  </a:schemeClr>
                </a:gs>
                <a:gs pos="0">
                  <a:schemeClr val="bg1">
                    <a:alpha val="68000"/>
                  </a:schemeClr>
                </a:gs>
                <a:gs pos="98000">
                  <a:srgbClr val="0000A8"/>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4" name="Group 201">
              <a:extLst>
                <a:ext uri="{FF2B5EF4-FFF2-40B4-BE49-F238E27FC236}">
                  <a16:creationId xmlns:a16="http://schemas.microsoft.com/office/drawing/2014/main" id="{90CB7EBC-2272-FB4E-9402-867BE322FC0D}"/>
                </a:ext>
              </a:extLst>
            </p:cNvPr>
            <p:cNvGrpSpPr>
              <a:grpSpLocks/>
            </p:cNvGrpSpPr>
            <p:nvPr/>
          </p:nvGrpSpPr>
          <p:grpSpPr bwMode="auto">
            <a:xfrm>
              <a:off x="6417064" y="3866019"/>
              <a:ext cx="587606" cy="741718"/>
              <a:chOff x="375561" y="297711"/>
              <a:chExt cx="1252683" cy="2138362"/>
            </a:xfrm>
          </p:grpSpPr>
          <p:sp>
            <p:nvSpPr>
              <p:cNvPr id="135" name="Freeform 134">
                <a:extLst>
                  <a:ext uri="{FF2B5EF4-FFF2-40B4-BE49-F238E27FC236}">
                    <a16:creationId xmlns:a16="http://schemas.microsoft.com/office/drawing/2014/main" id="{61334CF0-30C3-BF4D-8E00-8253AD590E7A}"/>
                  </a:ext>
                </a:extLst>
              </p:cNvPr>
              <p:cNvSpPr/>
              <p:nvPr/>
            </p:nvSpPr>
            <p:spPr>
              <a:xfrm>
                <a:off x="375561" y="297711"/>
                <a:ext cx="971072" cy="2138362"/>
              </a:xfrm>
              <a:custGeom>
                <a:avLst/>
                <a:gdLst>
                  <a:gd name="connsiteX0" fmla="*/ 0 w 966787"/>
                  <a:gd name="connsiteY0" fmla="*/ 0 h 2138362"/>
                  <a:gd name="connsiteX1" fmla="*/ 0 w 966787"/>
                  <a:gd name="connsiteY1" fmla="*/ 1190625 h 2138362"/>
                  <a:gd name="connsiteX2" fmla="*/ 966787 w 966787"/>
                  <a:gd name="connsiteY2" fmla="*/ 2138362 h 2138362"/>
                  <a:gd name="connsiteX3" fmla="*/ 962025 w 966787"/>
                  <a:gd name="connsiteY3" fmla="*/ 742950 h 2138362"/>
                  <a:gd name="connsiteX4" fmla="*/ 0 w 966787"/>
                  <a:gd name="connsiteY4" fmla="*/ 0 h 2138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787" h="2138362">
                    <a:moveTo>
                      <a:pt x="0" y="0"/>
                    </a:moveTo>
                    <a:lnTo>
                      <a:pt x="0" y="1190625"/>
                    </a:lnTo>
                    <a:lnTo>
                      <a:pt x="966787" y="2138362"/>
                    </a:lnTo>
                    <a:cubicBezTo>
                      <a:pt x="965200" y="1673225"/>
                      <a:pt x="963612" y="1208087"/>
                      <a:pt x="962025" y="742950"/>
                    </a:cubicBezTo>
                    <a:lnTo>
                      <a:pt x="0" y="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36" name="Freeform 135">
                <a:extLst>
                  <a:ext uri="{FF2B5EF4-FFF2-40B4-BE49-F238E27FC236}">
                    <a16:creationId xmlns:a16="http://schemas.microsoft.com/office/drawing/2014/main" id="{326B27B4-DECE-3142-9140-A1C62709BD01}"/>
                  </a:ext>
                </a:extLst>
              </p:cNvPr>
              <p:cNvSpPr/>
              <p:nvPr/>
            </p:nvSpPr>
            <p:spPr>
              <a:xfrm>
                <a:off x="375561" y="309724"/>
                <a:ext cx="1247826" cy="768849"/>
              </a:xfrm>
              <a:custGeom>
                <a:avLst/>
                <a:gdLst>
                  <a:gd name="connsiteX0" fmla="*/ 0 w 966787"/>
                  <a:gd name="connsiteY0" fmla="*/ 0 h 2138362"/>
                  <a:gd name="connsiteX1" fmla="*/ 0 w 966787"/>
                  <a:gd name="connsiteY1" fmla="*/ 1190625 h 2138362"/>
                  <a:gd name="connsiteX2" fmla="*/ 966787 w 966787"/>
                  <a:gd name="connsiteY2" fmla="*/ 2138362 h 2138362"/>
                  <a:gd name="connsiteX3" fmla="*/ 962025 w 966787"/>
                  <a:gd name="connsiteY3" fmla="*/ 742950 h 2138362"/>
                  <a:gd name="connsiteX4" fmla="*/ 0 w 966787"/>
                  <a:gd name="connsiteY4" fmla="*/ 0 h 2138362"/>
                  <a:gd name="connsiteX0" fmla="*/ 928688 w 1895475"/>
                  <a:gd name="connsiteY0" fmla="*/ 0 h 2138362"/>
                  <a:gd name="connsiteX1" fmla="*/ 0 w 1895475"/>
                  <a:gd name="connsiteY1" fmla="*/ 461963 h 2138362"/>
                  <a:gd name="connsiteX2" fmla="*/ 1895475 w 1895475"/>
                  <a:gd name="connsiteY2" fmla="*/ 2138362 h 2138362"/>
                  <a:gd name="connsiteX3" fmla="*/ 1890713 w 1895475"/>
                  <a:gd name="connsiteY3" fmla="*/ 742950 h 2138362"/>
                  <a:gd name="connsiteX4" fmla="*/ 928688 w 1895475"/>
                  <a:gd name="connsiteY4" fmla="*/ 0 h 2138362"/>
                  <a:gd name="connsiteX0" fmla="*/ 247650 w 1895475"/>
                  <a:gd name="connsiteY0" fmla="*/ 0 h 1738312"/>
                  <a:gd name="connsiteX1" fmla="*/ 0 w 1895475"/>
                  <a:gd name="connsiteY1" fmla="*/ 61913 h 1738312"/>
                  <a:gd name="connsiteX2" fmla="*/ 1895475 w 1895475"/>
                  <a:gd name="connsiteY2" fmla="*/ 1738312 h 1738312"/>
                  <a:gd name="connsiteX3" fmla="*/ 1890713 w 1895475"/>
                  <a:gd name="connsiteY3" fmla="*/ 342900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143000 w 1895475"/>
                  <a:gd name="connsiteY3" fmla="*/ 7762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143000 w 1895475"/>
                  <a:gd name="connsiteY3" fmla="*/ 7762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238250 w 1895475"/>
                  <a:gd name="connsiteY3" fmla="*/ 8143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238250 w 1895475"/>
                  <a:gd name="connsiteY3" fmla="*/ 814388 h 1738312"/>
                  <a:gd name="connsiteX4" fmla="*/ 247650 w 1895475"/>
                  <a:gd name="connsiteY4" fmla="*/ 0 h 1738312"/>
                  <a:gd name="connsiteX0" fmla="*/ 247650 w 1238250"/>
                  <a:gd name="connsiteY0" fmla="*/ 0 h 862012"/>
                  <a:gd name="connsiteX1" fmla="*/ 0 w 1238250"/>
                  <a:gd name="connsiteY1" fmla="*/ 61913 h 862012"/>
                  <a:gd name="connsiteX2" fmla="*/ 947738 w 1238250"/>
                  <a:gd name="connsiteY2" fmla="*/ 862012 h 862012"/>
                  <a:gd name="connsiteX3" fmla="*/ 1238250 w 1238250"/>
                  <a:gd name="connsiteY3" fmla="*/ 814388 h 862012"/>
                  <a:gd name="connsiteX4" fmla="*/ 247650 w 1238250"/>
                  <a:gd name="connsiteY4" fmla="*/ 0 h 862012"/>
                  <a:gd name="connsiteX0" fmla="*/ 247650 w 1238250"/>
                  <a:gd name="connsiteY0" fmla="*/ 0 h 823912"/>
                  <a:gd name="connsiteX1" fmla="*/ 0 w 1238250"/>
                  <a:gd name="connsiteY1" fmla="*/ 61913 h 823912"/>
                  <a:gd name="connsiteX2" fmla="*/ 952500 w 1238250"/>
                  <a:gd name="connsiteY2" fmla="*/ 823912 h 823912"/>
                  <a:gd name="connsiteX3" fmla="*/ 1238250 w 1238250"/>
                  <a:gd name="connsiteY3" fmla="*/ 814388 h 823912"/>
                  <a:gd name="connsiteX4" fmla="*/ 247650 w 1238250"/>
                  <a:gd name="connsiteY4" fmla="*/ 0 h 823912"/>
                  <a:gd name="connsiteX0" fmla="*/ 247650 w 1238250"/>
                  <a:gd name="connsiteY0" fmla="*/ 0 h 823912"/>
                  <a:gd name="connsiteX1" fmla="*/ 0 w 1238250"/>
                  <a:gd name="connsiteY1" fmla="*/ 61913 h 823912"/>
                  <a:gd name="connsiteX2" fmla="*/ 952500 w 1238250"/>
                  <a:gd name="connsiteY2" fmla="*/ 823912 h 823912"/>
                  <a:gd name="connsiteX3" fmla="*/ 1238250 w 1238250"/>
                  <a:gd name="connsiteY3" fmla="*/ 814388 h 823912"/>
                  <a:gd name="connsiteX4" fmla="*/ 247650 w 1238250"/>
                  <a:gd name="connsiteY4" fmla="*/ 0 h 823912"/>
                  <a:gd name="connsiteX0" fmla="*/ 233363 w 1238250"/>
                  <a:gd name="connsiteY0" fmla="*/ 0 h 766762"/>
                  <a:gd name="connsiteX1" fmla="*/ 0 w 1238250"/>
                  <a:gd name="connsiteY1" fmla="*/ 4763 h 766762"/>
                  <a:gd name="connsiteX2" fmla="*/ 952500 w 1238250"/>
                  <a:gd name="connsiteY2" fmla="*/ 766762 h 766762"/>
                  <a:gd name="connsiteX3" fmla="*/ 1238250 w 1238250"/>
                  <a:gd name="connsiteY3" fmla="*/ 757238 h 766762"/>
                  <a:gd name="connsiteX4" fmla="*/ 233363 w 1238250"/>
                  <a:gd name="connsiteY4" fmla="*/ 0 h 766762"/>
                  <a:gd name="connsiteX0" fmla="*/ 233363 w 1238250"/>
                  <a:gd name="connsiteY0" fmla="*/ 0 h 773376"/>
                  <a:gd name="connsiteX1" fmla="*/ 0 w 1238250"/>
                  <a:gd name="connsiteY1" fmla="*/ 4763 h 773376"/>
                  <a:gd name="connsiteX2" fmla="*/ 952500 w 1238250"/>
                  <a:gd name="connsiteY2" fmla="*/ 766762 h 773376"/>
                  <a:gd name="connsiteX3" fmla="*/ 1238250 w 1238250"/>
                  <a:gd name="connsiteY3" fmla="*/ 771525 h 773376"/>
                  <a:gd name="connsiteX4" fmla="*/ 233363 w 1238250"/>
                  <a:gd name="connsiteY4" fmla="*/ 0 h 773376"/>
                  <a:gd name="connsiteX0" fmla="*/ 233363 w 1238250"/>
                  <a:gd name="connsiteY0" fmla="*/ 0 h 766762"/>
                  <a:gd name="connsiteX1" fmla="*/ 0 w 1238250"/>
                  <a:gd name="connsiteY1" fmla="*/ 4763 h 766762"/>
                  <a:gd name="connsiteX2" fmla="*/ 952500 w 1238250"/>
                  <a:gd name="connsiteY2" fmla="*/ 766762 h 766762"/>
                  <a:gd name="connsiteX3" fmla="*/ 1238250 w 1238250"/>
                  <a:gd name="connsiteY3" fmla="*/ 757236 h 766762"/>
                  <a:gd name="connsiteX4" fmla="*/ 233363 w 1238250"/>
                  <a:gd name="connsiteY4" fmla="*/ 0 h 766762"/>
                  <a:gd name="connsiteX0" fmla="*/ 233363 w 1238250"/>
                  <a:gd name="connsiteY0" fmla="*/ 0 h 773375"/>
                  <a:gd name="connsiteX1" fmla="*/ 0 w 1238250"/>
                  <a:gd name="connsiteY1" fmla="*/ 4763 h 773375"/>
                  <a:gd name="connsiteX2" fmla="*/ 952500 w 1238250"/>
                  <a:gd name="connsiteY2" fmla="*/ 766762 h 773375"/>
                  <a:gd name="connsiteX3" fmla="*/ 1238250 w 1238250"/>
                  <a:gd name="connsiteY3" fmla="*/ 771523 h 773375"/>
                  <a:gd name="connsiteX4" fmla="*/ 233363 w 1238250"/>
                  <a:gd name="connsiteY4" fmla="*/ 0 h 773375"/>
                  <a:gd name="connsiteX0" fmla="*/ 233363 w 1238250"/>
                  <a:gd name="connsiteY0" fmla="*/ 0 h 771523"/>
                  <a:gd name="connsiteX1" fmla="*/ 0 w 1238250"/>
                  <a:gd name="connsiteY1" fmla="*/ 4763 h 771523"/>
                  <a:gd name="connsiteX2" fmla="*/ 952500 w 1238250"/>
                  <a:gd name="connsiteY2" fmla="*/ 766762 h 771523"/>
                  <a:gd name="connsiteX3" fmla="*/ 1238250 w 1238250"/>
                  <a:gd name="connsiteY3" fmla="*/ 771523 h 771523"/>
                  <a:gd name="connsiteX4" fmla="*/ 233363 w 1238250"/>
                  <a:gd name="connsiteY4" fmla="*/ 0 h 771523"/>
                  <a:gd name="connsiteX0" fmla="*/ 233363 w 1238250"/>
                  <a:gd name="connsiteY0" fmla="*/ 0 h 771523"/>
                  <a:gd name="connsiteX1" fmla="*/ 0 w 1238250"/>
                  <a:gd name="connsiteY1" fmla="*/ 23466 h 771523"/>
                  <a:gd name="connsiteX2" fmla="*/ 952500 w 1238250"/>
                  <a:gd name="connsiteY2" fmla="*/ 766762 h 771523"/>
                  <a:gd name="connsiteX3" fmla="*/ 1238250 w 1238250"/>
                  <a:gd name="connsiteY3" fmla="*/ 771523 h 771523"/>
                  <a:gd name="connsiteX4" fmla="*/ 233363 w 1238250"/>
                  <a:gd name="connsiteY4" fmla="*/ 0 h 771523"/>
                  <a:gd name="connsiteX0" fmla="*/ 233363 w 1238250"/>
                  <a:gd name="connsiteY0" fmla="*/ 0 h 757496"/>
                  <a:gd name="connsiteX1" fmla="*/ 0 w 1238250"/>
                  <a:gd name="connsiteY1" fmla="*/ 9439 h 757496"/>
                  <a:gd name="connsiteX2" fmla="*/ 952500 w 1238250"/>
                  <a:gd name="connsiteY2" fmla="*/ 752735 h 757496"/>
                  <a:gd name="connsiteX3" fmla="*/ 1238250 w 1238250"/>
                  <a:gd name="connsiteY3" fmla="*/ 757496 h 757496"/>
                  <a:gd name="connsiteX4" fmla="*/ 233363 w 1238250"/>
                  <a:gd name="connsiteY4" fmla="*/ 0 h 757496"/>
                  <a:gd name="connsiteX0" fmla="*/ 233363 w 1238250"/>
                  <a:gd name="connsiteY0" fmla="*/ 0 h 757496"/>
                  <a:gd name="connsiteX1" fmla="*/ 0 w 1238250"/>
                  <a:gd name="connsiteY1" fmla="*/ 9439 h 757496"/>
                  <a:gd name="connsiteX2" fmla="*/ 952500 w 1238250"/>
                  <a:gd name="connsiteY2" fmla="*/ 752735 h 757496"/>
                  <a:gd name="connsiteX3" fmla="*/ 1238250 w 1238250"/>
                  <a:gd name="connsiteY3" fmla="*/ 757496 h 757496"/>
                  <a:gd name="connsiteX4" fmla="*/ 233363 w 1238250"/>
                  <a:gd name="connsiteY4" fmla="*/ 0 h 757496"/>
                  <a:gd name="connsiteX0" fmla="*/ 243561 w 1248448"/>
                  <a:gd name="connsiteY0" fmla="*/ 573 h 758069"/>
                  <a:gd name="connsiteX1" fmla="*/ 0 w 1248448"/>
                  <a:gd name="connsiteY1" fmla="*/ 0 h 758069"/>
                  <a:gd name="connsiteX2" fmla="*/ 962698 w 1248448"/>
                  <a:gd name="connsiteY2" fmla="*/ 753308 h 758069"/>
                  <a:gd name="connsiteX3" fmla="*/ 1248448 w 1248448"/>
                  <a:gd name="connsiteY3" fmla="*/ 758069 h 758069"/>
                  <a:gd name="connsiteX4" fmla="*/ 243561 w 1248448"/>
                  <a:gd name="connsiteY4" fmla="*/ 573 h 758069"/>
                  <a:gd name="connsiteX0" fmla="*/ 243561 w 1248448"/>
                  <a:gd name="connsiteY0" fmla="*/ 573 h 758069"/>
                  <a:gd name="connsiteX1" fmla="*/ 0 w 1248448"/>
                  <a:gd name="connsiteY1" fmla="*/ 0 h 758069"/>
                  <a:gd name="connsiteX2" fmla="*/ 962698 w 1248448"/>
                  <a:gd name="connsiteY2" fmla="*/ 753308 h 758069"/>
                  <a:gd name="connsiteX3" fmla="*/ 1248448 w 1248448"/>
                  <a:gd name="connsiteY3" fmla="*/ 758069 h 758069"/>
                  <a:gd name="connsiteX4" fmla="*/ 243561 w 1248448"/>
                  <a:gd name="connsiteY4" fmla="*/ 573 h 758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8448" h="758069">
                    <a:moveTo>
                      <a:pt x="243561" y="573"/>
                    </a:moveTo>
                    <a:cubicBezTo>
                      <a:pt x="162374" y="382"/>
                      <a:pt x="235530" y="6639"/>
                      <a:pt x="0" y="0"/>
                    </a:cubicBezTo>
                    <a:lnTo>
                      <a:pt x="962698" y="753308"/>
                    </a:lnTo>
                    <a:cubicBezTo>
                      <a:pt x="1114838" y="758721"/>
                      <a:pt x="1045247" y="751718"/>
                      <a:pt x="1248448" y="758069"/>
                    </a:cubicBezTo>
                    <a:lnTo>
                      <a:pt x="243561" y="573"/>
                    </a:lnTo>
                    <a:close/>
                  </a:path>
                </a:pathLst>
              </a:custGeom>
              <a:solidFill>
                <a:srgbClr val="0099C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37" name="Rectangle 136">
                <a:extLst>
                  <a:ext uri="{FF2B5EF4-FFF2-40B4-BE49-F238E27FC236}">
                    <a16:creationId xmlns:a16="http://schemas.microsoft.com/office/drawing/2014/main" id="{99DE0512-0151-D449-97E2-693E3647A267}"/>
                  </a:ext>
                </a:extLst>
              </p:cNvPr>
              <p:cNvSpPr/>
              <p:nvPr/>
            </p:nvSpPr>
            <p:spPr>
              <a:xfrm>
                <a:off x="1332065" y="1066560"/>
                <a:ext cx="296179" cy="136350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a typeface="ＭＳ Ｐゴシック" charset="0"/>
                  <a:cs typeface="ＭＳ Ｐゴシック" charset="0"/>
                </a:endParaRPr>
              </a:p>
            </p:txBody>
          </p:sp>
        </p:grpSp>
      </p:grpSp>
      <p:grpSp>
        <p:nvGrpSpPr>
          <p:cNvPr id="138" name="Group 137">
            <a:extLst>
              <a:ext uri="{FF2B5EF4-FFF2-40B4-BE49-F238E27FC236}">
                <a16:creationId xmlns:a16="http://schemas.microsoft.com/office/drawing/2014/main" id="{AA467161-4E43-A943-8CF0-0551130C3765}"/>
              </a:ext>
            </a:extLst>
          </p:cNvPr>
          <p:cNvGrpSpPr/>
          <p:nvPr/>
        </p:nvGrpSpPr>
        <p:grpSpPr>
          <a:xfrm>
            <a:off x="4706724" y="2160734"/>
            <a:ext cx="539872" cy="500690"/>
            <a:chOff x="6417064" y="3866019"/>
            <a:chExt cx="1198427" cy="741718"/>
          </a:xfrm>
        </p:grpSpPr>
        <p:sp>
          <p:nvSpPr>
            <p:cNvPr id="139" name="Right Arrow 138">
              <a:extLst>
                <a:ext uri="{FF2B5EF4-FFF2-40B4-BE49-F238E27FC236}">
                  <a16:creationId xmlns:a16="http://schemas.microsoft.com/office/drawing/2014/main" id="{ED48A8A1-C5F0-664C-9E7C-B4385290B738}"/>
                </a:ext>
              </a:extLst>
            </p:cNvPr>
            <p:cNvSpPr/>
            <p:nvPr/>
          </p:nvSpPr>
          <p:spPr>
            <a:xfrm>
              <a:off x="6555318" y="4171165"/>
              <a:ext cx="1060173" cy="172278"/>
            </a:xfrm>
            <a:prstGeom prst="rightArrow">
              <a:avLst/>
            </a:prstGeom>
            <a:gradFill>
              <a:gsLst>
                <a:gs pos="49500">
                  <a:schemeClr val="accent1">
                    <a:lumMod val="40000"/>
                    <a:lumOff val="60000"/>
                  </a:schemeClr>
                </a:gs>
                <a:gs pos="0">
                  <a:schemeClr val="bg1">
                    <a:alpha val="68000"/>
                  </a:schemeClr>
                </a:gs>
                <a:gs pos="98000">
                  <a:srgbClr val="0000A8"/>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0" name="Group 201">
              <a:extLst>
                <a:ext uri="{FF2B5EF4-FFF2-40B4-BE49-F238E27FC236}">
                  <a16:creationId xmlns:a16="http://schemas.microsoft.com/office/drawing/2014/main" id="{9F38C6F8-7430-034C-885F-0781F08D5423}"/>
                </a:ext>
              </a:extLst>
            </p:cNvPr>
            <p:cNvGrpSpPr>
              <a:grpSpLocks/>
            </p:cNvGrpSpPr>
            <p:nvPr/>
          </p:nvGrpSpPr>
          <p:grpSpPr bwMode="auto">
            <a:xfrm>
              <a:off x="6417064" y="3866019"/>
              <a:ext cx="587606" cy="741718"/>
              <a:chOff x="375561" y="297711"/>
              <a:chExt cx="1252683" cy="2138362"/>
            </a:xfrm>
          </p:grpSpPr>
          <p:sp>
            <p:nvSpPr>
              <p:cNvPr id="141" name="Freeform 140">
                <a:extLst>
                  <a:ext uri="{FF2B5EF4-FFF2-40B4-BE49-F238E27FC236}">
                    <a16:creationId xmlns:a16="http://schemas.microsoft.com/office/drawing/2014/main" id="{4DE0FB97-8476-F447-948F-8AB8722A4AAA}"/>
                  </a:ext>
                </a:extLst>
              </p:cNvPr>
              <p:cNvSpPr/>
              <p:nvPr/>
            </p:nvSpPr>
            <p:spPr>
              <a:xfrm>
                <a:off x="375561" y="297711"/>
                <a:ext cx="971072" cy="2138362"/>
              </a:xfrm>
              <a:custGeom>
                <a:avLst/>
                <a:gdLst>
                  <a:gd name="connsiteX0" fmla="*/ 0 w 966787"/>
                  <a:gd name="connsiteY0" fmla="*/ 0 h 2138362"/>
                  <a:gd name="connsiteX1" fmla="*/ 0 w 966787"/>
                  <a:gd name="connsiteY1" fmla="*/ 1190625 h 2138362"/>
                  <a:gd name="connsiteX2" fmla="*/ 966787 w 966787"/>
                  <a:gd name="connsiteY2" fmla="*/ 2138362 h 2138362"/>
                  <a:gd name="connsiteX3" fmla="*/ 962025 w 966787"/>
                  <a:gd name="connsiteY3" fmla="*/ 742950 h 2138362"/>
                  <a:gd name="connsiteX4" fmla="*/ 0 w 966787"/>
                  <a:gd name="connsiteY4" fmla="*/ 0 h 2138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787" h="2138362">
                    <a:moveTo>
                      <a:pt x="0" y="0"/>
                    </a:moveTo>
                    <a:lnTo>
                      <a:pt x="0" y="1190625"/>
                    </a:lnTo>
                    <a:lnTo>
                      <a:pt x="966787" y="2138362"/>
                    </a:lnTo>
                    <a:cubicBezTo>
                      <a:pt x="965200" y="1673225"/>
                      <a:pt x="963612" y="1208087"/>
                      <a:pt x="962025" y="742950"/>
                    </a:cubicBezTo>
                    <a:lnTo>
                      <a:pt x="0" y="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42" name="Freeform 141">
                <a:extLst>
                  <a:ext uri="{FF2B5EF4-FFF2-40B4-BE49-F238E27FC236}">
                    <a16:creationId xmlns:a16="http://schemas.microsoft.com/office/drawing/2014/main" id="{425580B9-9E0A-8947-B275-77E93F2580DA}"/>
                  </a:ext>
                </a:extLst>
              </p:cNvPr>
              <p:cNvSpPr/>
              <p:nvPr/>
            </p:nvSpPr>
            <p:spPr>
              <a:xfrm>
                <a:off x="375561" y="309724"/>
                <a:ext cx="1247826" cy="768849"/>
              </a:xfrm>
              <a:custGeom>
                <a:avLst/>
                <a:gdLst>
                  <a:gd name="connsiteX0" fmla="*/ 0 w 966787"/>
                  <a:gd name="connsiteY0" fmla="*/ 0 h 2138362"/>
                  <a:gd name="connsiteX1" fmla="*/ 0 w 966787"/>
                  <a:gd name="connsiteY1" fmla="*/ 1190625 h 2138362"/>
                  <a:gd name="connsiteX2" fmla="*/ 966787 w 966787"/>
                  <a:gd name="connsiteY2" fmla="*/ 2138362 h 2138362"/>
                  <a:gd name="connsiteX3" fmla="*/ 962025 w 966787"/>
                  <a:gd name="connsiteY3" fmla="*/ 742950 h 2138362"/>
                  <a:gd name="connsiteX4" fmla="*/ 0 w 966787"/>
                  <a:gd name="connsiteY4" fmla="*/ 0 h 2138362"/>
                  <a:gd name="connsiteX0" fmla="*/ 928688 w 1895475"/>
                  <a:gd name="connsiteY0" fmla="*/ 0 h 2138362"/>
                  <a:gd name="connsiteX1" fmla="*/ 0 w 1895475"/>
                  <a:gd name="connsiteY1" fmla="*/ 461963 h 2138362"/>
                  <a:gd name="connsiteX2" fmla="*/ 1895475 w 1895475"/>
                  <a:gd name="connsiteY2" fmla="*/ 2138362 h 2138362"/>
                  <a:gd name="connsiteX3" fmla="*/ 1890713 w 1895475"/>
                  <a:gd name="connsiteY3" fmla="*/ 742950 h 2138362"/>
                  <a:gd name="connsiteX4" fmla="*/ 928688 w 1895475"/>
                  <a:gd name="connsiteY4" fmla="*/ 0 h 2138362"/>
                  <a:gd name="connsiteX0" fmla="*/ 247650 w 1895475"/>
                  <a:gd name="connsiteY0" fmla="*/ 0 h 1738312"/>
                  <a:gd name="connsiteX1" fmla="*/ 0 w 1895475"/>
                  <a:gd name="connsiteY1" fmla="*/ 61913 h 1738312"/>
                  <a:gd name="connsiteX2" fmla="*/ 1895475 w 1895475"/>
                  <a:gd name="connsiteY2" fmla="*/ 1738312 h 1738312"/>
                  <a:gd name="connsiteX3" fmla="*/ 1890713 w 1895475"/>
                  <a:gd name="connsiteY3" fmla="*/ 342900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143000 w 1895475"/>
                  <a:gd name="connsiteY3" fmla="*/ 7762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143000 w 1895475"/>
                  <a:gd name="connsiteY3" fmla="*/ 7762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238250 w 1895475"/>
                  <a:gd name="connsiteY3" fmla="*/ 8143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238250 w 1895475"/>
                  <a:gd name="connsiteY3" fmla="*/ 814388 h 1738312"/>
                  <a:gd name="connsiteX4" fmla="*/ 247650 w 1895475"/>
                  <a:gd name="connsiteY4" fmla="*/ 0 h 1738312"/>
                  <a:gd name="connsiteX0" fmla="*/ 247650 w 1238250"/>
                  <a:gd name="connsiteY0" fmla="*/ 0 h 862012"/>
                  <a:gd name="connsiteX1" fmla="*/ 0 w 1238250"/>
                  <a:gd name="connsiteY1" fmla="*/ 61913 h 862012"/>
                  <a:gd name="connsiteX2" fmla="*/ 947738 w 1238250"/>
                  <a:gd name="connsiteY2" fmla="*/ 862012 h 862012"/>
                  <a:gd name="connsiteX3" fmla="*/ 1238250 w 1238250"/>
                  <a:gd name="connsiteY3" fmla="*/ 814388 h 862012"/>
                  <a:gd name="connsiteX4" fmla="*/ 247650 w 1238250"/>
                  <a:gd name="connsiteY4" fmla="*/ 0 h 862012"/>
                  <a:gd name="connsiteX0" fmla="*/ 247650 w 1238250"/>
                  <a:gd name="connsiteY0" fmla="*/ 0 h 823912"/>
                  <a:gd name="connsiteX1" fmla="*/ 0 w 1238250"/>
                  <a:gd name="connsiteY1" fmla="*/ 61913 h 823912"/>
                  <a:gd name="connsiteX2" fmla="*/ 952500 w 1238250"/>
                  <a:gd name="connsiteY2" fmla="*/ 823912 h 823912"/>
                  <a:gd name="connsiteX3" fmla="*/ 1238250 w 1238250"/>
                  <a:gd name="connsiteY3" fmla="*/ 814388 h 823912"/>
                  <a:gd name="connsiteX4" fmla="*/ 247650 w 1238250"/>
                  <a:gd name="connsiteY4" fmla="*/ 0 h 823912"/>
                  <a:gd name="connsiteX0" fmla="*/ 247650 w 1238250"/>
                  <a:gd name="connsiteY0" fmla="*/ 0 h 823912"/>
                  <a:gd name="connsiteX1" fmla="*/ 0 w 1238250"/>
                  <a:gd name="connsiteY1" fmla="*/ 61913 h 823912"/>
                  <a:gd name="connsiteX2" fmla="*/ 952500 w 1238250"/>
                  <a:gd name="connsiteY2" fmla="*/ 823912 h 823912"/>
                  <a:gd name="connsiteX3" fmla="*/ 1238250 w 1238250"/>
                  <a:gd name="connsiteY3" fmla="*/ 814388 h 823912"/>
                  <a:gd name="connsiteX4" fmla="*/ 247650 w 1238250"/>
                  <a:gd name="connsiteY4" fmla="*/ 0 h 823912"/>
                  <a:gd name="connsiteX0" fmla="*/ 233363 w 1238250"/>
                  <a:gd name="connsiteY0" fmla="*/ 0 h 766762"/>
                  <a:gd name="connsiteX1" fmla="*/ 0 w 1238250"/>
                  <a:gd name="connsiteY1" fmla="*/ 4763 h 766762"/>
                  <a:gd name="connsiteX2" fmla="*/ 952500 w 1238250"/>
                  <a:gd name="connsiteY2" fmla="*/ 766762 h 766762"/>
                  <a:gd name="connsiteX3" fmla="*/ 1238250 w 1238250"/>
                  <a:gd name="connsiteY3" fmla="*/ 757238 h 766762"/>
                  <a:gd name="connsiteX4" fmla="*/ 233363 w 1238250"/>
                  <a:gd name="connsiteY4" fmla="*/ 0 h 766762"/>
                  <a:gd name="connsiteX0" fmla="*/ 233363 w 1238250"/>
                  <a:gd name="connsiteY0" fmla="*/ 0 h 773376"/>
                  <a:gd name="connsiteX1" fmla="*/ 0 w 1238250"/>
                  <a:gd name="connsiteY1" fmla="*/ 4763 h 773376"/>
                  <a:gd name="connsiteX2" fmla="*/ 952500 w 1238250"/>
                  <a:gd name="connsiteY2" fmla="*/ 766762 h 773376"/>
                  <a:gd name="connsiteX3" fmla="*/ 1238250 w 1238250"/>
                  <a:gd name="connsiteY3" fmla="*/ 771525 h 773376"/>
                  <a:gd name="connsiteX4" fmla="*/ 233363 w 1238250"/>
                  <a:gd name="connsiteY4" fmla="*/ 0 h 773376"/>
                  <a:gd name="connsiteX0" fmla="*/ 233363 w 1238250"/>
                  <a:gd name="connsiteY0" fmla="*/ 0 h 766762"/>
                  <a:gd name="connsiteX1" fmla="*/ 0 w 1238250"/>
                  <a:gd name="connsiteY1" fmla="*/ 4763 h 766762"/>
                  <a:gd name="connsiteX2" fmla="*/ 952500 w 1238250"/>
                  <a:gd name="connsiteY2" fmla="*/ 766762 h 766762"/>
                  <a:gd name="connsiteX3" fmla="*/ 1238250 w 1238250"/>
                  <a:gd name="connsiteY3" fmla="*/ 757236 h 766762"/>
                  <a:gd name="connsiteX4" fmla="*/ 233363 w 1238250"/>
                  <a:gd name="connsiteY4" fmla="*/ 0 h 766762"/>
                  <a:gd name="connsiteX0" fmla="*/ 233363 w 1238250"/>
                  <a:gd name="connsiteY0" fmla="*/ 0 h 773375"/>
                  <a:gd name="connsiteX1" fmla="*/ 0 w 1238250"/>
                  <a:gd name="connsiteY1" fmla="*/ 4763 h 773375"/>
                  <a:gd name="connsiteX2" fmla="*/ 952500 w 1238250"/>
                  <a:gd name="connsiteY2" fmla="*/ 766762 h 773375"/>
                  <a:gd name="connsiteX3" fmla="*/ 1238250 w 1238250"/>
                  <a:gd name="connsiteY3" fmla="*/ 771523 h 773375"/>
                  <a:gd name="connsiteX4" fmla="*/ 233363 w 1238250"/>
                  <a:gd name="connsiteY4" fmla="*/ 0 h 773375"/>
                  <a:gd name="connsiteX0" fmla="*/ 233363 w 1238250"/>
                  <a:gd name="connsiteY0" fmla="*/ 0 h 771523"/>
                  <a:gd name="connsiteX1" fmla="*/ 0 w 1238250"/>
                  <a:gd name="connsiteY1" fmla="*/ 4763 h 771523"/>
                  <a:gd name="connsiteX2" fmla="*/ 952500 w 1238250"/>
                  <a:gd name="connsiteY2" fmla="*/ 766762 h 771523"/>
                  <a:gd name="connsiteX3" fmla="*/ 1238250 w 1238250"/>
                  <a:gd name="connsiteY3" fmla="*/ 771523 h 771523"/>
                  <a:gd name="connsiteX4" fmla="*/ 233363 w 1238250"/>
                  <a:gd name="connsiteY4" fmla="*/ 0 h 771523"/>
                  <a:gd name="connsiteX0" fmla="*/ 233363 w 1238250"/>
                  <a:gd name="connsiteY0" fmla="*/ 0 h 771523"/>
                  <a:gd name="connsiteX1" fmla="*/ 0 w 1238250"/>
                  <a:gd name="connsiteY1" fmla="*/ 23466 h 771523"/>
                  <a:gd name="connsiteX2" fmla="*/ 952500 w 1238250"/>
                  <a:gd name="connsiteY2" fmla="*/ 766762 h 771523"/>
                  <a:gd name="connsiteX3" fmla="*/ 1238250 w 1238250"/>
                  <a:gd name="connsiteY3" fmla="*/ 771523 h 771523"/>
                  <a:gd name="connsiteX4" fmla="*/ 233363 w 1238250"/>
                  <a:gd name="connsiteY4" fmla="*/ 0 h 771523"/>
                  <a:gd name="connsiteX0" fmla="*/ 233363 w 1238250"/>
                  <a:gd name="connsiteY0" fmla="*/ 0 h 757496"/>
                  <a:gd name="connsiteX1" fmla="*/ 0 w 1238250"/>
                  <a:gd name="connsiteY1" fmla="*/ 9439 h 757496"/>
                  <a:gd name="connsiteX2" fmla="*/ 952500 w 1238250"/>
                  <a:gd name="connsiteY2" fmla="*/ 752735 h 757496"/>
                  <a:gd name="connsiteX3" fmla="*/ 1238250 w 1238250"/>
                  <a:gd name="connsiteY3" fmla="*/ 757496 h 757496"/>
                  <a:gd name="connsiteX4" fmla="*/ 233363 w 1238250"/>
                  <a:gd name="connsiteY4" fmla="*/ 0 h 757496"/>
                  <a:gd name="connsiteX0" fmla="*/ 233363 w 1238250"/>
                  <a:gd name="connsiteY0" fmla="*/ 0 h 757496"/>
                  <a:gd name="connsiteX1" fmla="*/ 0 w 1238250"/>
                  <a:gd name="connsiteY1" fmla="*/ 9439 h 757496"/>
                  <a:gd name="connsiteX2" fmla="*/ 952500 w 1238250"/>
                  <a:gd name="connsiteY2" fmla="*/ 752735 h 757496"/>
                  <a:gd name="connsiteX3" fmla="*/ 1238250 w 1238250"/>
                  <a:gd name="connsiteY3" fmla="*/ 757496 h 757496"/>
                  <a:gd name="connsiteX4" fmla="*/ 233363 w 1238250"/>
                  <a:gd name="connsiteY4" fmla="*/ 0 h 757496"/>
                  <a:gd name="connsiteX0" fmla="*/ 243561 w 1248448"/>
                  <a:gd name="connsiteY0" fmla="*/ 573 h 758069"/>
                  <a:gd name="connsiteX1" fmla="*/ 0 w 1248448"/>
                  <a:gd name="connsiteY1" fmla="*/ 0 h 758069"/>
                  <a:gd name="connsiteX2" fmla="*/ 962698 w 1248448"/>
                  <a:gd name="connsiteY2" fmla="*/ 753308 h 758069"/>
                  <a:gd name="connsiteX3" fmla="*/ 1248448 w 1248448"/>
                  <a:gd name="connsiteY3" fmla="*/ 758069 h 758069"/>
                  <a:gd name="connsiteX4" fmla="*/ 243561 w 1248448"/>
                  <a:gd name="connsiteY4" fmla="*/ 573 h 758069"/>
                  <a:gd name="connsiteX0" fmla="*/ 243561 w 1248448"/>
                  <a:gd name="connsiteY0" fmla="*/ 573 h 758069"/>
                  <a:gd name="connsiteX1" fmla="*/ 0 w 1248448"/>
                  <a:gd name="connsiteY1" fmla="*/ 0 h 758069"/>
                  <a:gd name="connsiteX2" fmla="*/ 962698 w 1248448"/>
                  <a:gd name="connsiteY2" fmla="*/ 753308 h 758069"/>
                  <a:gd name="connsiteX3" fmla="*/ 1248448 w 1248448"/>
                  <a:gd name="connsiteY3" fmla="*/ 758069 h 758069"/>
                  <a:gd name="connsiteX4" fmla="*/ 243561 w 1248448"/>
                  <a:gd name="connsiteY4" fmla="*/ 573 h 758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8448" h="758069">
                    <a:moveTo>
                      <a:pt x="243561" y="573"/>
                    </a:moveTo>
                    <a:cubicBezTo>
                      <a:pt x="162374" y="382"/>
                      <a:pt x="235530" y="6639"/>
                      <a:pt x="0" y="0"/>
                    </a:cubicBezTo>
                    <a:lnTo>
                      <a:pt x="962698" y="753308"/>
                    </a:lnTo>
                    <a:cubicBezTo>
                      <a:pt x="1114838" y="758721"/>
                      <a:pt x="1045247" y="751718"/>
                      <a:pt x="1248448" y="758069"/>
                    </a:cubicBezTo>
                    <a:lnTo>
                      <a:pt x="243561" y="573"/>
                    </a:lnTo>
                    <a:close/>
                  </a:path>
                </a:pathLst>
              </a:custGeom>
              <a:solidFill>
                <a:srgbClr val="0099C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43" name="Rectangle 142">
                <a:extLst>
                  <a:ext uri="{FF2B5EF4-FFF2-40B4-BE49-F238E27FC236}">
                    <a16:creationId xmlns:a16="http://schemas.microsoft.com/office/drawing/2014/main" id="{2FA4335F-73DB-5D4A-B84C-265F918FC0A3}"/>
                  </a:ext>
                </a:extLst>
              </p:cNvPr>
              <p:cNvSpPr/>
              <p:nvPr/>
            </p:nvSpPr>
            <p:spPr>
              <a:xfrm>
                <a:off x="1332065" y="1066560"/>
                <a:ext cx="296179" cy="136350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a typeface="ＭＳ Ｐゴシック" charset="0"/>
                  <a:cs typeface="ＭＳ Ｐゴシック" charset="0"/>
                </a:endParaRPr>
              </a:p>
            </p:txBody>
          </p:sp>
        </p:grpSp>
      </p:grpSp>
      <p:sp>
        <p:nvSpPr>
          <p:cNvPr id="144" name="Rectangle 3">
            <a:extLst>
              <a:ext uri="{FF2B5EF4-FFF2-40B4-BE49-F238E27FC236}">
                <a16:creationId xmlns:a16="http://schemas.microsoft.com/office/drawing/2014/main" id="{6C3303A2-4D0E-1740-8D1E-1F24ED1363C1}"/>
              </a:ext>
            </a:extLst>
          </p:cNvPr>
          <p:cNvSpPr txBox="1">
            <a:spLocks noChangeArrowheads="1"/>
          </p:cNvSpPr>
          <p:nvPr/>
        </p:nvSpPr>
        <p:spPr>
          <a:xfrm>
            <a:off x="935038" y="3700424"/>
            <a:ext cx="10405752" cy="2879725"/>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85750"/>
            <a:r>
              <a:rPr lang="en-US" dirty="0"/>
              <a:t>internal network connected to Internet via router </a:t>
            </a:r>
            <a:r>
              <a:rPr lang="en-US" dirty="0">
                <a:solidFill>
                  <a:srgbClr val="CC0000"/>
                </a:solidFill>
              </a:rPr>
              <a:t>firewall</a:t>
            </a:r>
          </a:p>
          <a:p>
            <a:pPr indent="-285750"/>
            <a:r>
              <a:rPr lang="en-US" dirty="0"/>
              <a:t>filters </a:t>
            </a:r>
            <a:r>
              <a:rPr lang="en-US" dirty="0">
                <a:solidFill>
                  <a:srgbClr val="CC0000"/>
                </a:solidFill>
              </a:rPr>
              <a:t>packet-by-packet</a:t>
            </a:r>
            <a:r>
              <a:rPr lang="en-US" i="1" dirty="0">
                <a:solidFill>
                  <a:srgbClr val="CC0000"/>
                </a:solidFill>
              </a:rPr>
              <a:t>, </a:t>
            </a:r>
            <a:r>
              <a:rPr lang="en-US" dirty="0"/>
              <a:t>decision to forward/drop packet based on</a:t>
            </a:r>
            <a:r>
              <a:rPr lang="en-US" sz="2400" dirty="0"/>
              <a:t>:</a:t>
            </a:r>
          </a:p>
          <a:p>
            <a:pPr lvl="1">
              <a:spcBef>
                <a:spcPts val="400"/>
              </a:spcBef>
            </a:pPr>
            <a:r>
              <a:rPr lang="en-US" dirty="0"/>
              <a:t>source IP address, destination IP address</a:t>
            </a:r>
          </a:p>
          <a:p>
            <a:pPr lvl="1">
              <a:spcBef>
                <a:spcPts val="400"/>
              </a:spcBef>
            </a:pPr>
            <a:r>
              <a:rPr lang="en-US" dirty="0"/>
              <a:t>TCP/UDP source, destination port numbers</a:t>
            </a:r>
          </a:p>
          <a:p>
            <a:pPr lvl="1">
              <a:spcBef>
                <a:spcPts val="400"/>
              </a:spcBef>
            </a:pPr>
            <a:r>
              <a:rPr lang="en-US" dirty="0"/>
              <a:t>ICMP message type</a:t>
            </a:r>
          </a:p>
          <a:p>
            <a:pPr lvl="1">
              <a:spcBef>
                <a:spcPts val="400"/>
              </a:spcBef>
            </a:pPr>
            <a:r>
              <a:rPr lang="en-US" dirty="0"/>
              <a:t>TCP SYN, ACK bits</a:t>
            </a:r>
          </a:p>
        </p:txBody>
      </p:sp>
    </p:spTree>
    <p:extLst>
      <p:ext uri="{BB962C8B-B14F-4D97-AF65-F5344CB8AC3E}">
        <p14:creationId xmlns:p14="http://schemas.microsoft.com/office/powerpoint/2010/main" val="3609404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117</a:t>
            </a:fld>
            <a:endParaRPr lang="en-US" dirty="0"/>
          </a:p>
        </p:txBody>
      </p:sp>
      <p:sp>
        <p:nvSpPr>
          <p:cNvPr id="10" name="Title 1">
            <a:extLst>
              <a:ext uri="{FF2B5EF4-FFF2-40B4-BE49-F238E27FC236}">
                <a16:creationId xmlns:a16="http://schemas.microsoft.com/office/drawing/2014/main" id="{F35EEEAD-4869-A944-A582-22F817FC6DE2}"/>
              </a:ext>
            </a:extLst>
          </p:cNvPr>
          <p:cNvSpPr txBox="1">
            <a:spLocks/>
          </p:cNvSpPr>
          <p:nvPr/>
        </p:nvSpPr>
        <p:spPr>
          <a:xfrm>
            <a:off x="838200" y="398813"/>
            <a:ext cx="10515600" cy="8946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a:lstStyle>
          <a:p>
            <a:r>
              <a:rPr lang="en-US" b="0" dirty="0">
                <a:latin typeface="+mn-lt"/>
              </a:rPr>
              <a:t>Stateless packet filtering: example</a:t>
            </a:r>
          </a:p>
        </p:txBody>
      </p:sp>
      <p:sp>
        <p:nvSpPr>
          <p:cNvPr id="7" name="Freeform 6">
            <a:extLst>
              <a:ext uri="{FF2B5EF4-FFF2-40B4-BE49-F238E27FC236}">
                <a16:creationId xmlns:a16="http://schemas.microsoft.com/office/drawing/2014/main" id="{12295582-323F-E848-B973-67480C6B9B89}"/>
              </a:ext>
            </a:extLst>
          </p:cNvPr>
          <p:cNvSpPr>
            <a:spLocks/>
          </p:cNvSpPr>
          <p:nvPr/>
        </p:nvSpPr>
        <p:spPr bwMode="auto">
          <a:xfrm>
            <a:off x="2527715" y="1551370"/>
            <a:ext cx="3189287" cy="1808162"/>
          </a:xfrm>
          <a:custGeom>
            <a:avLst/>
            <a:gdLst>
              <a:gd name="T0" fmla="*/ 2147483647 w 1672"/>
              <a:gd name="T1" fmla="*/ 2147483647 h 977"/>
              <a:gd name="T2" fmla="*/ 2147483647 w 1672"/>
              <a:gd name="T3" fmla="*/ 2147483647 h 977"/>
              <a:gd name="T4" fmla="*/ 2147483647 w 1672"/>
              <a:gd name="T5" fmla="*/ 2147483647 h 977"/>
              <a:gd name="T6" fmla="*/ 2147483647 w 1672"/>
              <a:gd name="T7" fmla="*/ 2147483647 h 977"/>
              <a:gd name="T8" fmla="*/ 2147483647 w 1672"/>
              <a:gd name="T9" fmla="*/ 2147483647 h 977"/>
              <a:gd name="T10" fmla="*/ 2147483647 w 1672"/>
              <a:gd name="T11" fmla="*/ 2147483647 h 977"/>
              <a:gd name="T12" fmla="*/ 2147483647 w 1672"/>
              <a:gd name="T13" fmla="*/ 2147483647 h 977"/>
              <a:gd name="T14" fmla="*/ 2147483647 w 1672"/>
              <a:gd name="T15" fmla="*/ 2147483647 h 977"/>
              <a:gd name="T16" fmla="*/ 2147483647 w 1672"/>
              <a:gd name="T17" fmla="*/ 2147483647 h 977"/>
              <a:gd name="T18" fmla="*/ 2147483647 w 1672"/>
              <a:gd name="T19" fmla="*/ 2147483647 h 977"/>
              <a:gd name="T20" fmla="*/ 2147483647 w 1672"/>
              <a:gd name="T21" fmla="*/ 2147483647 h 977"/>
              <a:gd name="T22" fmla="*/ 2147483647 w 1672"/>
              <a:gd name="T23" fmla="*/ 2147483647 h 977"/>
              <a:gd name="T24" fmla="*/ 2147483647 w 1672"/>
              <a:gd name="T25" fmla="*/ 2147483647 h 977"/>
              <a:gd name="T26" fmla="*/ 2147483647 w 1672"/>
              <a:gd name="T27" fmla="*/ 2147483647 h 977"/>
              <a:gd name="T28" fmla="*/ 2147483647 w 1672"/>
              <a:gd name="T29" fmla="*/ 2147483647 h 977"/>
              <a:gd name="T30" fmla="*/ 2147483647 w 1672"/>
              <a:gd name="T31" fmla="*/ 2147483647 h 977"/>
              <a:gd name="T32" fmla="*/ 2147483647 w 1672"/>
              <a:gd name="T33" fmla="*/ 2147483647 h 977"/>
              <a:gd name="T34" fmla="*/ 2147483647 w 1672"/>
              <a:gd name="T35" fmla="*/ 2147483647 h 977"/>
              <a:gd name="T36" fmla="*/ 2147483647 w 1672"/>
              <a:gd name="T37" fmla="*/ 2147483647 h 977"/>
              <a:gd name="T38" fmla="*/ 2147483647 w 1672"/>
              <a:gd name="T39" fmla="*/ 2147483647 h 977"/>
              <a:gd name="T40" fmla="*/ 2147483647 w 1672"/>
              <a:gd name="T41" fmla="*/ 2147483647 h 977"/>
              <a:gd name="T42" fmla="*/ 2147483647 w 1672"/>
              <a:gd name="T43" fmla="*/ 2147483647 h 977"/>
              <a:gd name="T44" fmla="*/ 2147483647 w 1672"/>
              <a:gd name="T45" fmla="*/ 2147483647 h 977"/>
              <a:gd name="T46" fmla="*/ 2147483647 w 1672"/>
              <a:gd name="T47" fmla="*/ 2147483647 h 977"/>
              <a:gd name="T48" fmla="*/ 2147483647 w 1672"/>
              <a:gd name="T49" fmla="*/ 2147483647 h 977"/>
              <a:gd name="T50" fmla="*/ 2147483647 w 1672"/>
              <a:gd name="T51" fmla="*/ 2147483647 h 977"/>
              <a:gd name="T52" fmla="*/ 2147483647 w 1672"/>
              <a:gd name="T53" fmla="*/ 2147483647 h 977"/>
              <a:gd name="T54" fmla="*/ 2147483647 w 1672"/>
              <a:gd name="T55" fmla="*/ 2147483647 h 977"/>
              <a:gd name="T56" fmla="*/ 2147483647 w 1672"/>
              <a:gd name="T57" fmla="*/ 2147483647 h 977"/>
              <a:gd name="T58" fmla="*/ 2147483647 w 1672"/>
              <a:gd name="T59" fmla="*/ 2147483647 h 977"/>
              <a:gd name="T60" fmla="*/ 2147483647 w 1672"/>
              <a:gd name="T61" fmla="*/ 2147483647 h 977"/>
              <a:gd name="T62" fmla="*/ 2147483647 w 1672"/>
              <a:gd name="T63" fmla="*/ 2147483647 h 977"/>
              <a:gd name="T64" fmla="*/ 2147483647 w 1672"/>
              <a:gd name="T65" fmla="*/ 2147483647 h 977"/>
              <a:gd name="T66" fmla="*/ 2147483647 w 1672"/>
              <a:gd name="T67" fmla="*/ 2147483647 h 977"/>
              <a:gd name="T68" fmla="*/ 2147483647 w 1672"/>
              <a:gd name="T69" fmla="*/ 2147483647 h 977"/>
              <a:gd name="T70" fmla="*/ 2147483647 w 1672"/>
              <a:gd name="T71" fmla="*/ 2147483647 h 977"/>
              <a:gd name="T72" fmla="*/ 2147483647 w 1672"/>
              <a:gd name="T73" fmla="*/ 2147483647 h 977"/>
              <a:gd name="T74" fmla="*/ 2147483647 w 1672"/>
              <a:gd name="T75" fmla="*/ 2147483647 h 977"/>
              <a:gd name="T76" fmla="*/ 2147483647 w 1672"/>
              <a:gd name="T77" fmla="*/ 2147483647 h 977"/>
              <a:gd name="T78" fmla="*/ 2147483647 w 1672"/>
              <a:gd name="T79" fmla="*/ 2147483647 h 977"/>
              <a:gd name="T80" fmla="*/ 2147483647 w 1672"/>
              <a:gd name="T81" fmla="*/ 2147483647 h 977"/>
              <a:gd name="T82" fmla="*/ 2147483647 w 1672"/>
              <a:gd name="T83" fmla="*/ 2147483647 h 977"/>
              <a:gd name="T84" fmla="*/ 2147483647 w 1672"/>
              <a:gd name="T85" fmla="*/ 2147483647 h 977"/>
              <a:gd name="T86" fmla="*/ 2147483647 w 1672"/>
              <a:gd name="T87" fmla="*/ 2147483647 h 977"/>
              <a:gd name="T88" fmla="*/ 0 w 1672"/>
              <a:gd name="T89" fmla="*/ 2147483647 h 977"/>
              <a:gd name="T90" fmla="*/ 2147483647 w 1672"/>
              <a:gd name="T91" fmla="*/ 2147483647 h 977"/>
              <a:gd name="T92" fmla="*/ 2147483647 w 1672"/>
              <a:gd name="T93" fmla="*/ 2147483647 h 977"/>
              <a:gd name="T94" fmla="*/ 0 w 1672"/>
              <a:gd name="T95" fmla="*/ 2147483647 h 977"/>
              <a:gd name="T96" fmla="*/ 2147483647 w 1672"/>
              <a:gd name="T97" fmla="*/ 2147483647 h 977"/>
              <a:gd name="T98" fmla="*/ 2147483647 w 1672"/>
              <a:gd name="T99" fmla="*/ 2147483647 h 977"/>
              <a:gd name="T100" fmla="*/ 2147483647 w 1672"/>
              <a:gd name="T101" fmla="*/ 2147483647 h 977"/>
              <a:gd name="T102" fmla="*/ 2147483647 w 1672"/>
              <a:gd name="T103" fmla="*/ 2147483647 h 97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672"/>
              <a:gd name="T157" fmla="*/ 0 h 977"/>
              <a:gd name="T158" fmla="*/ 1672 w 1672"/>
              <a:gd name="T159" fmla="*/ 977 h 97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672" h="977">
                <a:moveTo>
                  <a:pt x="54" y="16"/>
                </a:moveTo>
                <a:lnTo>
                  <a:pt x="57" y="14"/>
                </a:lnTo>
                <a:lnTo>
                  <a:pt x="61" y="10"/>
                </a:lnTo>
                <a:lnTo>
                  <a:pt x="69" y="7"/>
                </a:lnTo>
                <a:lnTo>
                  <a:pt x="77" y="3"/>
                </a:lnTo>
                <a:lnTo>
                  <a:pt x="86" y="1"/>
                </a:lnTo>
                <a:lnTo>
                  <a:pt x="96" y="0"/>
                </a:lnTo>
                <a:lnTo>
                  <a:pt x="105" y="0"/>
                </a:lnTo>
                <a:lnTo>
                  <a:pt x="116" y="0"/>
                </a:lnTo>
                <a:lnTo>
                  <a:pt x="127" y="1"/>
                </a:lnTo>
                <a:lnTo>
                  <a:pt x="138" y="3"/>
                </a:lnTo>
                <a:lnTo>
                  <a:pt x="149" y="6"/>
                </a:lnTo>
                <a:lnTo>
                  <a:pt x="161" y="9"/>
                </a:lnTo>
                <a:lnTo>
                  <a:pt x="174" y="13"/>
                </a:lnTo>
                <a:lnTo>
                  <a:pt x="187" y="17"/>
                </a:lnTo>
                <a:lnTo>
                  <a:pt x="200" y="22"/>
                </a:lnTo>
                <a:lnTo>
                  <a:pt x="212" y="27"/>
                </a:lnTo>
                <a:lnTo>
                  <a:pt x="225" y="31"/>
                </a:lnTo>
                <a:lnTo>
                  <a:pt x="253" y="43"/>
                </a:lnTo>
                <a:lnTo>
                  <a:pt x="281" y="54"/>
                </a:lnTo>
                <a:lnTo>
                  <a:pt x="309" y="65"/>
                </a:lnTo>
                <a:lnTo>
                  <a:pt x="338" y="76"/>
                </a:lnTo>
                <a:lnTo>
                  <a:pt x="352" y="82"/>
                </a:lnTo>
                <a:lnTo>
                  <a:pt x="366" y="86"/>
                </a:lnTo>
                <a:lnTo>
                  <a:pt x="380" y="90"/>
                </a:lnTo>
                <a:lnTo>
                  <a:pt x="394" y="95"/>
                </a:lnTo>
                <a:lnTo>
                  <a:pt x="408" y="97"/>
                </a:lnTo>
                <a:lnTo>
                  <a:pt x="422" y="100"/>
                </a:lnTo>
                <a:lnTo>
                  <a:pt x="436" y="103"/>
                </a:lnTo>
                <a:lnTo>
                  <a:pt x="451" y="104"/>
                </a:lnTo>
                <a:lnTo>
                  <a:pt x="465" y="105"/>
                </a:lnTo>
                <a:lnTo>
                  <a:pt x="477" y="105"/>
                </a:lnTo>
                <a:lnTo>
                  <a:pt x="491" y="105"/>
                </a:lnTo>
                <a:lnTo>
                  <a:pt x="504" y="105"/>
                </a:lnTo>
                <a:lnTo>
                  <a:pt x="518" y="104"/>
                </a:lnTo>
                <a:lnTo>
                  <a:pt x="532" y="104"/>
                </a:lnTo>
                <a:lnTo>
                  <a:pt x="559" y="100"/>
                </a:lnTo>
                <a:lnTo>
                  <a:pt x="586" y="98"/>
                </a:lnTo>
                <a:lnTo>
                  <a:pt x="614" y="95"/>
                </a:lnTo>
                <a:lnTo>
                  <a:pt x="641" y="90"/>
                </a:lnTo>
                <a:lnTo>
                  <a:pt x="670" y="86"/>
                </a:lnTo>
                <a:lnTo>
                  <a:pt x="698" y="83"/>
                </a:lnTo>
                <a:lnTo>
                  <a:pt x="727" y="79"/>
                </a:lnTo>
                <a:lnTo>
                  <a:pt x="757" y="77"/>
                </a:lnTo>
                <a:lnTo>
                  <a:pt x="774" y="76"/>
                </a:lnTo>
                <a:lnTo>
                  <a:pt x="789" y="75"/>
                </a:lnTo>
                <a:lnTo>
                  <a:pt x="804" y="75"/>
                </a:lnTo>
                <a:lnTo>
                  <a:pt x="820" y="75"/>
                </a:lnTo>
                <a:lnTo>
                  <a:pt x="837" y="76"/>
                </a:lnTo>
                <a:lnTo>
                  <a:pt x="853" y="76"/>
                </a:lnTo>
                <a:lnTo>
                  <a:pt x="871" y="77"/>
                </a:lnTo>
                <a:lnTo>
                  <a:pt x="888" y="79"/>
                </a:lnTo>
                <a:lnTo>
                  <a:pt x="906" y="82"/>
                </a:lnTo>
                <a:lnTo>
                  <a:pt x="923" y="84"/>
                </a:lnTo>
                <a:lnTo>
                  <a:pt x="942" y="88"/>
                </a:lnTo>
                <a:lnTo>
                  <a:pt x="961" y="91"/>
                </a:lnTo>
                <a:lnTo>
                  <a:pt x="980" y="95"/>
                </a:lnTo>
                <a:lnTo>
                  <a:pt x="1003" y="98"/>
                </a:lnTo>
                <a:lnTo>
                  <a:pt x="1024" y="102"/>
                </a:lnTo>
                <a:lnTo>
                  <a:pt x="1046" y="106"/>
                </a:lnTo>
                <a:lnTo>
                  <a:pt x="1069" y="110"/>
                </a:lnTo>
                <a:lnTo>
                  <a:pt x="1092" y="114"/>
                </a:lnTo>
                <a:lnTo>
                  <a:pt x="1117" y="119"/>
                </a:lnTo>
                <a:lnTo>
                  <a:pt x="1141" y="124"/>
                </a:lnTo>
                <a:lnTo>
                  <a:pt x="1190" y="134"/>
                </a:lnTo>
                <a:lnTo>
                  <a:pt x="1239" y="146"/>
                </a:lnTo>
                <a:lnTo>
                  <a:pt x="1288" y="159"/>
                </a:lnTo>
                <a:lnTo>
                  <a:pt x="1313" y="166"/>
                </a:lnTo>
                <a:lnTo>
                  <a:pt x="1337" y="173"/>
                </a:lnTo>
                <a:lnTo>
                  <a:pt x="1361" y="180"/>
                </a:lnTo>
                <a:lnTo>
                  <a:pt x="1384" y="187"/>
                </a:lnTo>
                <a:lnTo>
                  <a:pt x="1406" y="195"/>
                </a:lnTo>
                <a:lnTo>
                  <a:pt x="1429" y="203"/>
                </a:lnTo>
                <a:lnTo>
                  <a:pt x="1450" y="211"/>
                </a:lnTo>
                <a:lnTo>
                  <a:pt x="1471" y="220"/>
                </a:lnTo>
                <a:lnTo>
                  <a:pt x="1490" y="229"/>
                </a:lnTo>
                <a:lnTo>
                  <a:pt x="1509" y="238"/>
                </a:lnTo>
                <a:lnTo>
                  <a:pt x="1527" y="248"/>
                </a:lnTo>
                <a:lnTo>
                  <a:pt x="1535" y="252"/>
                </a:lnTo>
                <a:lnTo>
                  <a:pt x="1543" y="258"/>
                </a:lnTo>
                <a:lnTo>
                  <a:pt x="1551" y="263"/>
                </a:lnTo>
                <a:lnTo>
                  <a:pt x="1558" y="267"/>
                </a:lnTo>
                <a:lnTo>
                  <a:pt x="1565" y="273"/>
                </a:lnTo>
                <a:lnTo>
                  <a:pt x="1572" y="279"/>
                </a:lnTo>
                <a:lnTo>
                  <a:pt x="1579" y="284"/>
                </a:lnTo>
                <a:lnTo>
                  <a:pt x="1585" y="290"/>
                </a:lnTo>
                <a:lnTo>
                  <a:pt x="1591" y="296"/>
                </a:lnTo>
                <a:lnTo>
                  <a:pt x="1597" y="301"/>
                </a:lnTo>
                <a:lnTo>
                  <a:pt x="1607" y="313"/>
                </a:lnTo>
                <a:lnTo>
                  <a:pt x="1616" y="326"/>
                </a:lnTo>
                <a:lnTo>
                  <a:pt x="1625" y="340"/>
                </a:lnTo>
                <a:lnTo>
                  <a:pt x="1633" y="355"/>
                </a:lnTo>
                <a:lnTo>
                  <a:pt x="1640" y="370"/>
                </a:lnTo>
                <a:lnTo>
                  <a:pt x="1647" y="385"/>
                </a:lnTo>
                <a:lnTo>
                  <a:pt x="1651" y="403"/>
                </a:lnTo>
                <a:lnTo>
                  <a:pt x="1656" y="419"/>
                </a:lnTo>
                <a:lnTo>
                  <a:pt x="1661" y="438"/>
                </a:lnTo>
                <a:lnTo>
                  <a:pt x="1664" y="456"/>
                </a:lnTo>
                <a:lnTo>
                  <a:pt x="1667" y="474"/>
                </a:lnTo>
                <a:lnTo>
                  <a:pt x="1669" y="493"/>
                </a:lnTo>
                <a:lnTo>
                  <a:pt x="1671" y="512"/>
                </a:lnTo>
                <a:lnTo>
                  <a:pt x="1671" y="530"/>
                </a:lnTo>
                <a:lnTo>
                  <a:pt x="1672" y="550"/>
                </a:lnTo>
                <a:lnTo>
                  <a:pt x="1671" y="569"/>
                </a:lnTo>
                <a:lnTo>
                  <a:pt x="1671" y="588"/>
                </a:lnTo>
                <a:lnTo>
                  <a:pt x="1670" y="607"/>
                </a:lnTo>
                <a:lnTo>
                  <a:pt x="1668" y="626"/>
                </a:lnTo>
                <a:lnTo>
                  <a:pt x="1665" y="645"/>
                </a:lnTo>
                <a:lnTo>
                  <a:pt x="1663" y="662"/>
                </a:lnTo>
                <a:lnTo>
                  <a:pt x="1660" y="680"/>
                </a:lnTo>
                <a:lnTo>
                  <a:pt x="1656" y="697"/>
                </a:lnTo>
                <a:lnTo>
                  <a:pt x="1651" y="715"/>
                </a:lnTo>
                <a:lnTo>
                  <a:pt x="1648" y="731"/>
                </a:lnTo>
                <a:lnTo>
                  <a:pt x="1643" y="747"/>
                </a:lnTo>
                <a:lnTo>
                  <a:pt x="1637" y="762"/>
                </a:lnTo>
                <a:lnTo>
                  <a:pt x="1632" y="776"/>
                </a:lnTo>
                <a:lnTo>
                  <a:pt x="1626" y="790"/>
                </a:lnTo>
                <a:lnTo>
                  <a:pt x="1620" y="803"/>
                </a:lnTo>
                <a:lnTo>
                  <a:pt x="1614" y="814"/>
                </a:lnTo>
                <a:lnTo>
                  <a:pt x="1607" y="825"/>
                </a:lnTo>
                <a:lnTo>
                  <a:pt x="1600" y="834"/>
                </a:lnTo>
                <a:lnTo>
                  <a:pt x="1592" y="843"/>
                </a:lnTo>
                <a:lnTo>
                  <a:pt x="1584" y="852"/>
                </a:lnTo>
                <a:lnTo>
                  <a:pt x="1574" y="859"/>
                </a:lnTo>
                <a:lnTo>
                  <a:pt x="1564" y="867"/>
                </a:lnTo>
                <a:lnTo>
                  <a:pt x="1553" y="873"/>
                </a:lnTo>
                <a:lnTo>
                  <a:pt x="1543" y="879"/>
                </a:lnTo>
                <a:lnTo>
                  <a:pt x="1531" y="884"/>
                </a:lnTo>
                <a:lnTo>
                  <a:pt x="1518" y="890"/>
                </a:lnTo>
                <a:lnTo>
                  <a:pt x="1506" y="895"/>
                </a:lnTo>
                <a:lnTo>
                  <a:pt x="1493" y="898"/>
                </a:lnTo>
                <a:lnTo>
                  <a:pt x="1479" y="902"/>
                </a:lnTo>
                <a:lnTo>
                  <a:pt x="1465" y="905"/>
                </a:lnTo>
                <a:lnTo>
                  <a:pt x="1451" y="909"/>
                </a:lnTo>
                <a:lnTo>
                  <a:pt x="1436" y="912"/>
                </a:lnTo>
                <a:lnTo>
                  <a:pt x="1420" y="915"/>
                </a:lnTo>
                <a:lnTo>
                  <a:pt x="1390" y="919"/>
                </a:lnTo>
                <a:lnTo>
                  <a:pt x="1358" y="923"/>
                </a:lnTo>
                <a:lnTo>
                  <a:pt x="1326" y="926"/>
                </a:lnTo>
                <a:lnTo>
                  <a:pt x="1293" y="930"/>
                </a:lnTo>
                <a:lnTo>
                  <a:pt x="1259" y="932"/>
                </a:lnTo>
                <a:lnTo>
                  <a:pt x="1227" y="936"/>
                </a:lnTo>
                <a:lnTo>
                  <a:pt x="1194" y="939"/>
                </a:lnTo>
                <a:lnTo>
                  <a:pt x="1162" y="944"/>
                </a:lnTo>
                <a:lnTo>
                  <a:pt x="1146" y="946"/>
                </a:lnTo>
                <a:lnTo>
                  <a:pt x="1130" y="949"/>
                </a:lnTo>
                <a:lnTo>
                  <a:pt x="1112" y="950"/>
                </a:lnTo>
                <a:lnTo>
                  <a:pt x="1095" y="952"/>
                </a:lnTo>
                <a:lnTo>
                  <a:pt x="1077" y="954"/>
                </a:lnTo>
                <a:lnTo>
                  <a:pt x="1059" y="956"/>
                </a:lnTo>
                <a:lnTo>
                  <a:pt x="1041" y="958"/>
                </a:lnTo>
                <a:lnTo>
                  <a:pt x="1022" y="959"/>
                </a:lnTo>
                <a:lnTo>
                  <a:pt x="984" y="963"/>
                </a:lnTo>
                <a:lnTo>
                  <a:pt x="945" y="966"/>
                </a:lnTo>
                <a:lnTo>
                  <a:pt x="907" y="969"/>
                </a:lnTo>
                <a:lnTo>
                  <a:pt x="867" y="970"/>
                </a:lnTo>
                <a:lnTo>
                  <a:pt x="829" y="972"/>
                </a:lnTo>
                <a:lnTo>
                  <a:pt x="791" y="973"/>
                </a:lnTo>
                <a:lnTo>
                  <a:pt x="773" y="974"/>
                </a:lnTo>
                <a:lnTo>
                  <a:pt x="754" y="974"/>
                </a:lnTo>
                <a:lnTo>
                  <a:pt x="736" y="976"/>
                </a:lnTo>
                <a:lnTo>
                  <a:pt x="718" y="976"/>
                </a:lnTo>
                <a:lnTo>
                  <a:pt x="701" y="976"/>
                </a:lnTo>
                <a:lnTo>
                  <a:pt x="684" y="977"/>
                </a:lnTo>
                <a:lnTo>
                  <a:pt x="668" y="977"/>
                </a:lnTo>
                <a:lnTo>
                  <a:pt x="651" y="977"/>
                </a:lnTo>
                <a:lnTo>
                  <a:pt x="636" y="977"/>
                </a:lnTo>
                <a:lnTo>
                  <a:pt x="621" y="977"/>
                </a:lnTo>
                <a:lnTo>
                  <a:pt x="607" y="977"/>
                </a:lnTo>
                <a:lnTo>
                  <a:pt x="593" y="977"/>
                </a:lnTo>
                <a:lnTo>
                  <a:pt x="580" y="976"/>
                </a:lnTo>
                <a:lnTo>
                  <a:pt x="567" y="976"/>
                </a:lnTo>
                <a:lnTo>
                  <a:pt x="556" y="976"/>
                </a:lnTo>
                <a:lnTo>
                  <a:pt x="544" y="974"/>
                </a:lnTo>
                <a:lnTo>
                  <a:pt x="532" y="974"/>
                </a:lnTo>
                <a:lnTo>
                  <a:pt x="522" y="974"/>
                </a:lnTo>
                <a:lnTo>
                  <a:pt x="511" y="973"/>
                </a:lnTo>
                <a:lnTo>
                  <a:pt x="502" y="972"/>
                </a:lnTo>
                <a:lnTo>
                  <a:pt x="493" y="972"/>
                </a:lnTo>
                <a:lnTo>
                  <a:pt x="483" y="971"/>
                </a:lnTo>
                <a:lnTo>
                  <a:pt x="474" y="970"/>
                </a:lnTo>
                <a:lnTo>
                  <a:pt x="465" y="969"/>
                </a:lnTo>
                <a:lnTo>
                  <a:pt x="448" y="966"/>
                </a:lnTo>
                <a:lnTo>
                  <a:pt x="432" y="964"/>
                </a:lnTo>
                <a:lnTo>
                  <a:pt x="417" y="960"/>
                </a:lnTo>
                <a:lnTo>
                  <a:pt x="401" y="958"/>
                </a:lnTo>
                <a:lnTo>
                  <a:pt x="372" y="950"/>
                </a:lnTo>
                <a:lnTo>
                  <a:pt x="357" y="946"/>
                </a:lnTo>
                <a:lnTo>
                  <a:pt x="342" y="942"/>
                </a:lnTo>
                <a:lnTo>
                  <a:pt x="326" y="937"/>
                </a:lnTo>
                <a:lnTo>
                  <a:pt x="308" y="932"/>
                </a:lnTo>
                <a:lnTo>
                  <a:pt x="291" y="928"/>
                </a:lnTo>
                <a:lnTo>
                  <a:pt x="273" y="923"/>
                </a:lnTo>
                <a:lnTo>
                  <a:pt x="254" y="918"/>
                </a:lnTo>
                <a:lnTo>
                  <a:pt x="236" y="914"/>
                </a:lnTo>
                <a:lnTo>
                  <a:pt x="216" y="908"/>
                </a:lnTo>
                <a:lnTo>
                  <a:pt x="197" y="903"/>
                </a:lnTo>
                <a:lnTo>
                  <a:pt x="179" y="897"/>
                </a:lnTo>
                <a:lnTo>
                  <a:pt x="160" y="891"/>
                </a:lnTo>
                <a:lnTo>
                  <a:pt x="142" y="886"/>
                </a:lnTo>
                <a:lnTo>
                  <a:pt x="125" y="877"/>
                </a:lnTo>
                <a:lnTo>
                  <a:pt x="109" y="870"/>
                </a:lnTo>
                <a:lnTo>
                  <a:pt x="92" y="861"/>
                </a:lnTo>
                <a:lnTo>
                  <a:pt x="85" y="856"/>
                </a:lnTo>
                <a:lnTo>
                  <a:pt x="78" y="852"/>
                </a:lnTo>
                <a:lnTo>
                  <a:pt x="71" y="846"/>
                </a:lnTo>
                <a:lnTo>
                  <a:pt x="64" y="841"/>
                </a:lnTo>
                <a:lnTo>
                  <a:pt x="58" y="835"/>
                </a:lnTo>
                <a:lnTo>
                  <a:pt x="53" y="828"/>
                </a:lnTo>
                <a:lnTo>
                  <a:pt x="47" y="822"/>
                </a:lnTo>
                <a:lnTo>
                  <a:pt x="42" y="815"/>
                </a:lnTo>
                <a:lnTo>
                  <a:pt x="37" y="808"/>
                </a:lnTo>
                <a:lnTo>
                  <a:pt x="34" y="801"/>
                </a:lnTo>
                <a:lnTo>
                  <a:pt x="29" y="793"/>
                </a:lnTo>
                <a:lnTo>
                  <a:pt x="26" y="786"/>
                </a:lnTo>
                <a:lnTo>
                  <a:pt x="22" y="778"/>
                </a:lnTo>
                <a:lnTo>
                  <a:pt x="20" y="770"/>
                </a:lnTo>
                <a:lnTo>
                  <a:pt x="14" y="752"/>
                </a:lnTo>
                <a:lnTo>
                  <a:pt x="9" y="735"/>
                </a:lnTo>
                <a:lnTo>
                  <a:pt x="7" y="716"/>
                </a:lnTo>
                <a:lnTo>
                  <a:pt x="5" y="696"/>
                </a:lnTo>
                <a:lnTo>
                  <a:pt x="2" y="675"/>
                </a:lnTo>
                <a:lnTo>
                  <a:pt x="1" y="654"/>
                </a:lnTo>
                <a:lnTo>
                  <a:pt x="1" y="633"/>
                </a:lnTo>
                <a:lnTo>
                  <a:pt x="0" y="611"/>
                </a:lnTo>
                <a:lnTo>
                  <a:pt x="0" y="588"/>
                </a:lnTo>
                <a:lnTo>
                  <a:pt x="1" y="564"/>
                </a:lnTo>
                <a:lnTo>
                  <a:pt x="1" y="540"/>
                </a:lnTo>
                <a:lnTo>
                  <a:pt x="2" y="515"/>
                </a:lnTo>
                <a:lnTo>
                  <a:pt x="2" y="491"/>
                </a:lnTo>
                <a:lnTo>
                  <a:pt x="2" y="478"/>
                </a:lnTo>
                <a:lnTo>
                  <a:pt x="2" y="464"/>
                </a:lnTo>
                <a:lnTo>
                  <a:pt x="2" y="450"/>
                </a:lnTo>
                <a:lnTo>
                  <a:pt x="2" y="435"/>
                </a:lnTo>
                <a:lnTo>
                  <a:pt x="1" y="418"/>
                </a:lnTo>
                <a:lnTo>
                  <a:pt x="1" y="402"/>
                </a:lnTo>
                <a:lnTo>
                  <a:pt x="1" y="385"/>
                </a:lnTo>
                <a:lnTo>
                  <a:pt x="0" y="368"/>
                </a:lnTo>
                <a:lnTo>
                  <a:pt x="0" y="350"/>
                </a:lnTo>
                <a:lnTo>
                  <a:pt x="0" y="333"/>
                </a:lnTo>
                <a:lnTo>
                  <a:pt x="0" y="297"/>
                </a:lnTo>
                <a:lnTo>
                  <a:pt x="0" y="260"/>
                </a:lnTo>
                <a:lnTo>
                  <a:pt x="0" y="224"/>
                </a:lnTo>
                <a:lnTo>
                  <a:pt x="1" y="207"/>
                </a:lnTo>
                <a:lnTo>
                  <a:pt x="2" y="189"/>
                </a:lnTo>
                <a:lnTo>
                  <a:pt x="4" y="173"/>
                </a:lnTo>
                <a:lnTo>
                  <a:pt x="5" y="156"/>
                </a:lnTo>
                <a:lnTo>
                  <a:pt x="7" y="140"/>
                </a:lnTo>
                <a:lnTo>
                  <a:pt x="8" y="125"/>
                </a:lnTo>
                <a:lnTo>
                  <a:pt x="12" y="110"/>
                </a:lnTo>
                <a:lnTo>
                  <a:pt x="14" y="96"/>
                </a:lnTo>
                <a:lnTo>
                  <a:pt x="18" y="82"/>
                </a:lnTo>
                <a:lnTo>
                  <a:pt x="21" y="70"/>
                </a:lnTo>
                <a:lnTo>
                  <a:pt x="26" y="58"/>
                </a:lnTo>
                <a:lnTo>
                  <a:pt x="29" y="48"/>
                </a:lnTo>
                <a:lnTo>
                  <a:pt x="35" y="37"/>
                </a:lnTo>
                <a:lnTo>
                  <a:pt x="37" y="34"/>
                </a:lnTo>
                <a:lnTo>
                  <a:pt x="41" y="29"/>
                </a:lnTo>
                <a:lnTo>
                  <a:pt x="43" y="26"/>
                </a:lnTo>
                <a:lnTo>
                  <a:pt x="47" y="22"/>
                </a:lnTo>
                <a:lnTo>
                  <a:pt x="50" y="19"/>
                </a:lnTo>
                <a:lnTo>
                  <a:pt x="54" y="16"/>
                </a:lnTo>
                <a:close/>
              </a:path>
            </a:pathLst>
          </a:custGeom>
          <a:solidFill>
            <a:srgbClr val="9AE0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8" name="Rectangle 198">
            <a:extLst>
              <a:ext uri="{FF2B5EF4-FFF2-40B4-BE49-F238E27FC236}">
                <a16:creationId xmlns:a16="http://schemas.microsoft.com/office/drawing/2014/main" id="{3D07DBBB-CF0F-3F44-99C9-3F75417A09F9}"/>
              </a:ext>
            </a:extLst>
          </p:cNvPr>
          <p:cNvSpPr>
            <a:spLocks noChangeArrowheads="1"/>
          </p:cNvSpPr>
          <p:nvPr/>
        </p:nvSpPr>
        <p:spPr bwMode="auto">
          <a:xfrm>
            <a:off x="5496340" y="2654682"/>
            <a:ext cx="41275" cy="198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300" dirty="0">
                <a:solidFill>
                  <a:srgbClr val="000000"/>
                </a:solidFill>
              </a:rPr>
              <a:t> </a:t>
            </a:r>
            <a:endParaRPr lang="en-US" dirty="0"/>
          </a:p>
        </p:txBody>
      </p:sp>
      <p:sp>
        <p:nvSpPr>
          <p:cNvPr id="9" name="Line 334">
            <a:extLst>
              <a:ext uri="{FF2B5EF4-FFF2-40B4-BE49-F238E27FC236}">
                <a16:creationId xmlns:a16="http://schemas.microsoft.com/office/drawing/2014/main" id="{C5013588-2C85-8D4F-9FAD-EF5006D71CC7}"/>
              </a:ext>
            </a:extLst>
          </p:cNvPr>
          <p:cNvSpPr>
            <a:spLocks noChangeShapeType="1"/>
          </p:cNvSpPr>
          <p:nvPr/>
        </p:nvSpPr>
        <p:spPr bwMode="auto">
          <a:xfrm>
            <a:off x="4721640" y="2681670"/>
            <a:ext cx="434975" cy="1587"/>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1" name="Freeform 346">
            <a:extLst>
              <a:ext uri="{FF2B5EF4-FFF2-40B4-BE49-F238E27FC236}">
                <a16:creationId xmlns:a16="http://schemas.microsoft.com/office/drawing/2014/main" id="{F8055989-3657-594C-82A8-60EE2F8749C8}"/>
              </a:ext>
            </a:extLst>
          </p:cNvPr>
          <p:cNvSpPr>
            <a:spLocks/>
          </p:cNvSpPr>
          <p:nvPr/>
        </p:nvSpPr>
        <p:spPr bwMode="auto">
          <a:xfrm>
            <a:off x="6277390" y="2057782"/>
            <a:ext cx="1901825" cy="1141413"/>
          </a:xfrm>
          <a:custGeom>
            <a:avLst/>
            <a:gdLst>
              <a:gd name="T0" fmla="*/ 2147483647 w 1198"/>
              <a:gd name="T1" fmla="*/ 2147483647 h 719"/>
              <a:gd name="T2" fmla="*/ 2147483647 w 1198"/>
              <a:gd name="T3" fmla="*/ 0 h 719"/>
              <a:gd name="T4" fmla="*/ 2147483647 w 1198"/>
              <a:gd name="T5" fmla="*/ 2147483647 h 719"/>
              <a:gd name="T6" fmla="*/ 2147483647 w 1198"/>
              <a:gd name="T7" fmla="*/ 2147483647 h 719"/>
              <a:gd name="T8" fmla="*/ 2147483647 w 1198"/>
              <a:gd name="T9" fmla="*/ 2147483647 h 719"/>
              <a:gd name="T10" fmla="*/ 2147483647 w 1198"/>
              <a:gd name="T11" fmla="*/ 2147483647 h 719"/>
              <a:gd name="T12" fmla="*/ 2147483647 w 1198"/>
              <a:gd name="T13" fmla="*/ 2147483647 h 719"/>
              <a:gd name="T14" fmla="*/ 2147483647 w 1198"/>
              <a:gd name="T15" fmla="*/ 2147483647 h 719"/>
              <a:gd name="T16" fmla="*/ 2147483647 w 1198"/>
              <a:gd name="T17" fmla="*/ 2147483647 h 719"/>
              <a:gd name="T18" fmla="*/ 2147483647 w 1198"/>
              <a:gd name="T19" fmla="*/ 2147483647 h 719"/>
              <a:gd name="T20" fmla="*/ 2147483647 w 1198"/>
              <a:gd name="T21" fmla="*/ 2147483647 h 719"/>
              <a:gd name="T22" fmla="*/ 2147483647 w 1198"/>
              <a:gd name="T23" fmla="*/ 2147483647 h 719"/>
              <a:gd name="T24" fmla="*/ 2147483647 w 1198"/>
              <a:gd name="T25" fmla="*/ 2147483647 h 719"/>
              <a:gd name="T26" fmla="*/ 2147483647 w 1198"/>
              <a:gd name="T27" fmla="*/ 2147483647 h 719"/>
              <a:gd name="T28" fmla="*/ 2147483647 w 1198"/>
              <a:gd name="T29" fmla="*/ 2147483647 h 719"/>
              <a:gd name="T30" fmla="*/ 2147483647 w 1198"/>
              <a:gd name="T31" fmla="*/ 2147483647 h 719"/>
              <a:gd name="T32" fmla="*/ 2147483647 w 1198"/>
              <a:gd name="T33" fmla="*/ 2147483647 h 719"/>
              <a:gd name="T34" fmla="*/ 2147483647 w 1198"/>
              <a:gd name="T35" fmla="*/ 2147483647 h 719"/>
              <a:gd name="T36" fmla="*/ 2147483647 w 1198"/>
              <a:gd name="T37" fmla="*/ 2147483647 h 719"/>
              <a:gd name="T38" fmla="*/ 2147483647 w 1198"/>
              <a:gd name="T39" fmla="*/ 2147483647 h 719"/>
              <a:gd name="T40" fmla="*/ 2147483647 w 1198"/>
              <a:gd name="T41" fmla="*/ 2147483647 h 719"/>
              <a:gd name="T42" fmla="*/ 2147483647 w 1198"/>
              <a:gd name="T43" fmla="*/ 2147483647 h 719"/>
              <a:gd name="T44" fmla="*/ 0 w 1198"/>
              <a:gd name="T45" fmla="*/ 2147483647 h 719"/>
              <a:gd name="T46" fmla="*/ 2147483647 w 1198"/>
              <a:gd name="T47" fmla="*/ 2147483647 h 719"/>
              <a:gd name="T48" fmla="*/ 2147483647 w 1198"/>
              <a:gd name="T49" fmla="*/ 2147483647 h 719"/>
              <a:gd name="T50" fmla="*/ 2147483647 w 1198"/>
              <a:gd name="T51" fmla="*/ 2147483647 h 719"/>
              <a:gd name="T52" fmla="*/ 2147483647 w 1198"/>
              <a:gd name="T53" fmla="*/ 2147483647 h 719"/>
              <a:gd name="T54" fmla="*/ 2147483647 w 1198"/>
              <a:gd name="T55" fmla="*/ 2147483647 h 719"/>
              <a:gd name="T56" fmla="*/ 2147483647 w 1198"/>
              <a:gd name="T57" fmla="*/ 2147483647 h 719"/>
              <a:gd name="T58" fmla="*/ 2147483647 w 1198"/>
              <a:gd name="T59" fmla="*/ 2147483647 h 719"/>
              <a:gd name="T60" fmla="*/ 2147483647 w 1198"/>
              <a:gd name="T61" fmla="*/ 2147483647 h 719"/>
              <a:gd name="T62" fmla="*/ 2147483647 w 1198"/>
              <a:gd name="T63" fmla="*/ 2147483647 h 719"/>
              <a:gd name="T64" fmla="*/ 2147483647 w 1198"/>
              <a:gd name="T65" fmla="*/ 2147483647 h 719"/>
              <a:gd name="T66" fmla="*/ 2147483647 w 1198"/>
              <a:gd name="T67" fmla="*/ 2147483647 h 719"/>
              <a:gd name="T68" fmla="*/ 2147483647 w 1198"/>
              <a:gd name="T69" fmla="*/ 2147483647 h 719"/>
              <a:gd name="T70" fmla="*/ 2147483647 w 1198"/>
              <a:gd name="T71" fmla="*/ 2147483647 h 719"/>
              <a:gd name="T72" fmla="*/ 2147483647 w 1198"/>
              <a:gd name="T73" fmla="*/ 2147483647 h 719"/>
              <a:gd name="T74" fmla="*/ 2147483647 w 1198"/>
              <a:gd name="T75" fmla="*/ 2147483647 h 719"/>
              <a:gd name="T76" fmla="*/ 2147483647 w 1198"/>
              <a:gd name="T77" fmla="*/ 2147483647 h 719"/>
              <a:gd name="T78" fmla="*/ 2147483647 w 1198"/>
              <a:gd name="T79" fmla="*/ 2147483647 h 719"/>
              <a:gd name="T80" fmla="*/ 2147483647 w 1198"/>
              <a:gd name="T81" fmla="*/ 2147483647 h 719"/>
              <a:gd name="T82" fmla="*/ 2147483647 w 1198"/>
              <a:gd name="T83" fmla="*/ 2147483647 h 719"/>
              <a:gd name="T84" fmla="*/ 2147483647 w 1198"/>
              <a:gd name="T85" fmla="*/ 2147483647 h 719"/>
              <a:gd name="T86" fmla="*/ 2147483647 w 1198"/>
              <a:gd name="T87" fmla="*/ 2147483647 h 719"/>
              <a:gd name="T88" fmla="*/ 2147483647 w 1198"/>
              <a:gd name="T89" fmla="*/ 2147483647 h 719"/>
              <a:gd name="T90" fmla="*/ 2147483647 w 1198"/>
              <a:gd name="T91" fmla="*/ 2147483647 h 719"/>
              <a:gd name="T92" fmla="*/ 2147483647 w 1198"/>
              <a:gd name="T93" fmla="*/ 2147483647 h 719"/>
              <a:gd name="T94" fmla="*/ 2147483647 w 1198"/>
              <a:gd name="T95" fmla="*/ 2147483647 h 719"/>
              <a:gd name="T96" fmla="*/ 2147483647 w 1198"/>
              <a:gd name="T97" fmla="*/ 2147483647 h 719"/>
              <a:gd name="T98" fmla="*/ 2147483647 w 1198"/>
              <a:gd name="T99" fmla="*/ 2147483647 h 719"/>
              <a:gd name="T100" fmla="*/ 2147483647 w 1198"/>
              <a:gd name="T101" fmla="*/ 2147483647 h 719"/>
              <a:gd name="T102" fmla="*/ 2147483647 w 1198"/>
              <a:gd name="T103" fmla="*/ 2147483647 h 719"/>
              <a:gd name="T104" fmla="*/ 2147483647 w 1198"/>
              <a:gd name="T105" fmla="*/ 2147483647 h 719"/>
              <a:gd name="T106" fmla="*/ 2147483647 w 1198"/>
              <a:gd name="T107" fmla="*/ 2147483647 h 719"/>
              <a:gd name="T108" fmla="*/ 2147483647 w 1198"/>
              <a:gd name="T109" fmla="*/ 2147483647 h 719"/>
              <a:gd name="T110" fmla="*/ 2147483647 w 1198"/>
              <a:gd name="T111" fmla="*/ 2147483647 h 71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198"/>
              <a:gd name="T169" fmla="*/ 0 h 719"/>
              <a:gd name="T170" fmla="*/ 1198 w 1198"/>
              <a:gd name="T171" fmla="*/ 719 h 71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198" h="719">
                <a:moveTo>
                  <a:pt x="1160" y="13"/>
                </a:moveTo>
                <a:lnTo>
                  <a:pt x="1154" y="9"/>
                </a:lnTo>
                <a:lnTo>
                  <a:pt x="1149" y="5"/>
                </a:lnTo>
                <a:lnTo>
                  <a:pt x="1142" y="3"/>
                </a:lnTo>
                <a:lnTo>
                  <a:pt x="1137" y="2"/>
                </a:lnTo>
                <a:lnTo>
                  <a:pt x="1130" y="0"/>
                </a:lnTo>
                <a:lnTo>
                  <a:pt x="1123" y="0"/>
                </a:lnTo>
                <a:lnTo>
                  <a:pt x="1116" y="0"/>
                </a:lnTo>
                <a:lnTo>
                  <a:pt x="1107" y="2"/>
                </a:lnTo>
                <a:lnTo>
                  <a:pt x="1099" y="3"/>
                </a:lnTo>
                <a:lnTo>
                  <a:pt x="1091" y="5"/>
                </a:lnTo>
                <a:lnTo>
                  <a:pt x="1082" y="7"/>
                </a:lnTo>
                <a:lnTo>
                  <a:pt x="1074" y="10"/>
                </a:lnTo>
                <a:lnTo>
                  <a:pt x="1064" y="13"/>
                </a:lnTo>
                <a:lnTo>
                  <a:pt x="1055" y="17"/>
                </a:lnTo>
                <a:lnTo>
                  <a:pt x="1036" y="24"/>
                </a:lnTo>
                <a:lnTo>
                  <a:pt x="1016" y="32"/>
                </a:lnTo>
                <a:lnTo>
                  <a:pt x="997" y="40"/>
                </a:lnTo>
                <a:lnTo>
                  <a:pt x="977" y="49"/>
                </a:lnTo>
                <a:lnTo>
                  <a:pt x="956" y="56"/>
                </a:lnTo>
                <a:lnTo>
                  <a:pt x="936" y="65"/>
                </a:lnTo>
                <a:lnTo>
                  <a:pt x="925" y="67"/>
                </a:lnTo>
                <a:lnTo>
                  <a:pt x="915" y="70"/>
                </a:lnTo>
                <a:lnTo>
                  <a:pt x="904" y="73"/>
                </a:lnTo>
                <a:lnTo>
                  <a:pt x="895" y="75"/>
                </a:lnTo>
                <a:lnTo>
                  <a:pt x="885" y="76"/>
                </a:lnTo>
                <a:lnTo>
                  <a:pt x="875" y="77"/>
                </a:lnTo>
                <a:lnTo>
                  <a:pt x="866" y="77"/>
                </a:lnTo>
                <a:lnTo>
                  <a:pt x="855" y="79"/>
                </a:lnTo>
                <a:lnTo>
                  <a:pt x="837" y="77"/>
                </a:lnTo>
                <a:lnTo>
                  <a:pt x="817" y="76"/>
                </a:lnTo>
                <a:lnTo>
                  <a:pt x="798" y="75"/>
                </a:lnTo>
                <a:lnTo>
                  <a:pt x="778" y="73"/>
                </a:lnTo>
                <a:lnTo>
                  <a:pt x="758" y="70"/>
                </a:lnTo>
                <a:lnTo>
                  <a:pt x="739" y="67"/>
                </a:lnTo>
                <a:lnTo>
                  <a:pt x="719" y="65"/>
                </a:lnTo>
                <a:lnTo>
                  <a:pt x="698" y="61"/>
                </a:lnTo>
                <a:lnTo>
                  <a:pt x="677" y="59"/>
                </a:lnTo>
                <a:lnTo>
                  <a:pt x="655" y="58"/>
                </a:lnTo>
                <a:lnTo>
                  <a:pt x="632" y="56"/>
                </a:lnTo>
                <a:lnTo>
                  <a:pt x="610" y="56"/>
                </a:lnTo>
                <a:lnTo>
                  <a:pt x="599" y="56"/>
                </a:lnTo>
                <a:lnTo>
                  <a:pt x="586" y="56"/>
                </a:lnTo>
                <a:lnTo>
                  <a:pt x="574" y="58"/>
                </a:lnTo>
                <a:lnTo>
                  <a:pt x="562" y="59"/>
                </a:lnTo>
                <a:lnTo>
                  <a:pt x="550" y="61"/>
                </a:lnTo>
                <a:lnTo>
                  <a:pt x="537" y="63"/>
                </a:lnTo>
                <a:lnTo>
                  <a:pt x="524" y="65"/>
                </a:lnTo>
                <a:lnTo>
                  <a:pt x="510" y="68"/>
                </a:lnTo>
                <a:lnTo>
                  <a:pt x="495" y="70"/>
                </a:lnTo>
                <a:lnTo>
                  <a:pt x="480" y="73"/>
                </a:lnTo>
                <a:lnTo>
                  <a:pt x="464" y="76"/>
                </a:lnTo>
                <a:lnTo>
                  <a:pt x="448" y="79"/>
                </a:lnTo>
                <a:lnTo>
                  <a:pt x="432" y="82"/>
                </a:lnTo>
                <a:lnTo>
                  <a:pt x="415" y="86"/>
                </a:lnTo>
                <a:lnTo>
                  <a:pt x="398" y="89"/>
                </a:lnTo>
                <a:lnTo>
                  <a:pt x="380" y="93"/>
                </a:lnTo>
                <a:lnTo>
                  <a:pt x="345" y="100"/>
                </a:lnTo>
                <a:lnTo>
                  <a:pt x="310" y="108"/>
                </a:lnTo>
                <a:lnTo>
                  <a:pt x="274" y="117"/>
                </a:lnTo>
                <a:lnTo>
                  <a:pt x="240" y="128"/>
                </a:lnTo>
                <a:lnTo>
                  <a:pt x="223" y="132"/>
                </a:lnTo>
                <a:lnTo>
                  <a:pt x="206" y="138"/>
                </a:lnTo>
                <a:lnTo>
                  <a:pt x="190" y="144"/>
                </a:lnTo>
                <a:lnTo>
                  <a:pt x="175" y="150"/>
                </a:lnTo>
                <a:lnTo>
                  <a:pt x="159" y="156"/>
                </a:lnTo>
                <a:lnTo>
                  <a:pt x="145" y="163"/>
                </a:lnTo>
                <a:lnTo>
                  <a:pt x="131" y="169"/>
                </a:lnTo>
                <a:lnTo>
                  <a:pt x="117" y="176"/>
                </a:lnTo>
                <a:lnTo>
                  <a:pt x="104" y="183"/>
                </a:lnTo>
                <a:lnTo>
                  <a:pt x="92" y="191"/>
                </a:lnTo>
                <a:lnTo>
                  <a:pt x="82" y="198"/>
                </a:lnTo>
                <a:lnTo>
                  <a:pt x="71" y="206"/>
                </a:lnTo>
                <a:lnTo>
                  <a:pt x="62" y="214"/>
                </a:lnTo>
                <a:lnTo>
                  <a:pt x="54" y="222"/>
                </a:lnTo>
                <a:lnTo>
                  <a:pt x="47" y="232"/>
                </a:lnTo>
                <a:lnTo>
                  <a:pt x="40" y="241"/>
                </a:lnTo>
                <a:lnTo>
                  <a:pt x="34" y="250"/>
                </a:lnTo>
                <a:lnTo>
                  <a:pt x="28" y="262"/>
                </a:lnTo>
                <a:lnTo>
                  <a:pt x="23" y="273"/>
                </a:lnTo>
                <a:lnTo>
                  <a:pt x="19" y="284"/>
                </a:lnTo>
                <a:lnTo>
                  <a:pt x="14" y="297"/>
                </a:lnTo>
                <a:lnTo>
                  <a:pt x="10" y="310"/>
                </a:lnTo>
                <a:lnTo>
                  <a:pt x="8" y="323"/>
                </a:lnTo>
                <a:lnTo>
                  <a:pt x="6" y="336"/>
                </a:lnTo>
                <a:lnTo>
                  <a:pt x="3" y="350"/>
                </a:lnTo>
                <a:lnTo>
                  <a:pt x="2" y="364"/>
                </a:lnTo>
                <a:lnTo>
                  <a:pt x="1" y="378"/>
                </a:lnTo>
                <a:lnTo>
                  <a:pt x="0" y="391"/>
                </a:lnTo>
                <a:lnTo>
                  <a:pt x="0" y="406"/>
                </a:lnTo>
                <a:lnTo>
                  <a:pt x="0" y="420"/>
                </a:lnTo>
                <a:lnTo>
                  <a:pt x="0" y="434"/>
                </a:lnTo>
                <a:lnTo>
                  <a:pt x="1" y="448"/>
                </a:lnTo>
                <a:lnTo>
                  <a:pt x="2" y="461"/>
                </a:lnTo>
                <a:lnTo>
                  <a:pt x="5" y="475"/>
                </a:lnTo>
                <a:lnTo>
                  <a:pt x="6" y="489"/>
                </a:lnTo>
                <a:lnTo>
                  <a:pt x="8" y="502"/>
                </a:lnTo>
                <a:lnTo>
                  <a:pt x="12" y="514"/>
                </a:lnTo>
                <a:lnTo>
                  <a:pt x="14" y="526"/>
                </a:lnTo>
                <a:lnTo>
                  <a:pt x="17" y="539"/>
                </a:lnTo>
                <a:lnTo>
                  <a:pt x="21" y="551"/>
                </a:lnTo>
                <a:lnTo>
                  <a:pt x="24" y="561"/>
                </a:lnTo>
                <a:lnTo>
                  <a:pt x="28" y="572"/>
                </a:lnTo>
                <a:lnTo>
                  <a:pt x="33" y="582"/>
                </a:lnTo>
                <a:lnTo>
                  <a:pt x="37" y="590"/>
                </a:lnTo>
                <a:lnTo>
                  <a:pt x="42" y="600"/>
                </a:lnTo>
                <a:lnTo>
                  <a:pt x="47" y="607"/>
                </a:lnTo>
                <a:lnTo>
                  <a:pt x="51" y="615"/>
                </a:lnTo>
                <a:lnTo>
                  <a:pt x="57" y="621"/>
                </a:lnTo>
                <a:lnTo>
                  <a:pt x="63" y="627"/>
                </a:lnTo>
                <a:lnTo>
                  <a:pt x="70" y="632"/>
                </a:lnTo>
                <a:lnTo>
                  <a:pt x="77" y="638"/>
                </a:lnTo>
                <a:lnTo>
                  <a:pt x="85" y="643"/>
                </a:lnTo>
                <a:lnTo>
                  <a:pt x="92" y="648"/>
                </a:lnTo>
                <a:lnTo>
                  <a:pt x="101" y="651"/>
                </a:lnTo>
                <a:lnTo>
                  <a:pt x="110" y="656"/>
                </a:lnTo>
                <a:lnTo>
                  <a:pt x="119" y="659"/>
                </a:lnTo>
                <a:lnTo>
                  <a:pt x="128" y="662"/>
                </a:lnTo>
                <a:lnTo>
                  <a:pt x="138" y="665"/>
                </a:lnTo>
                <a:lnTo>
                  <a:pt x="159" y="670"/>
                </a:lnTo>
                <a:lnTo>
                  <a:pt x="180" y="673"/>
                </a:lnTo>
                <a:lnTo>
                  <a:pt x="202" y="677"/>
                </a:lnTo>
                <a:lnTo>
                  <a:pt x="225" y="680"/>
                </a:lnTo>
                <a:lnTo>
                  <a:pt x="248" y="683"/>
                </a:lnTo>
                <a:lnTo>
                  <a:pt x="272" y="685"/>
                </a:lnTo>
                <a:lnTo>
                  <a:pt x="295" y="686"/>
                </a:lnTo>
                <a:lnTo>
                  <a:pt x="319" y="689"/>
                </a:lnTo>
                <a:lnTo>
                  <a:pt x="342" y="692"/>
                </a:lnTo>
                <a:lnTo>
                  <a:pt x="365" y="696"/>
                </a:lnTo>
                <a:lnTo>
                  <a:pt x="377" y="697"/>
                </a:lnTo>
                <a:lnTo>
                  <a:pt x="389" y="698"/>
                </a:lnTo>
                <a:lnTo>
                  <a:pt x="401" y="700"/>
                </a:lnTo>
                <a:lnTo>
                  <a:pt x="413" y="701"/>
                </a:lnTo>
                <a:lnTo>
                  <a:pt x="439" y="704"/>
                </a:lnTo>
                <a:lnTo>
                  <a:pt x="466" y="707"/>
                </a:lnTo>
                <a:lnTo>
                  <a:pt x="492" y="710"/>
                </a:lnTo>
                <a:lnTo>
                  <a:pt x="520" y="711"/>
                </a:lnTo>
                <a:lnTo>
                  <a:pt x="576" y="714"/>
                </a:lnTo>
                <a:lnTo>
                  <a:pt x="604" y="715"/>
                </a:lnTo>
                <a:lnTo>
                  <a:pt x="631" y="717"/>
                </a:lnTo>
                <a:lnTo>
                  <a:pt x="658" y="718"/>
                </a:lnTo>
                <a:lnTo>
                  <a:pt x="684" y="719"/>
                </a:lnTo>
                <a:lnTo>
                  <a:pt x="695" y="719"/>
                </a:lnTo>
                <a:lnTo>
                  <a:pt x="708" y="719"/>
                </a:lnTo>
                <a:lnTo>
                  <a:pt x="720" y="719"/>
                </a:lnTo>
                <a:lnTo>
                  <a:pt x="732" y="719"/>
                </a:lnTo>
                <a:lnTo>
                  <a:pt x="742" y="719"/>
                </a:lnTo>
                <a:lnTo>
                  <a:pt x="753" y="719"/>
                </a:lnTo>
                <a:lnTo>
                  <a:pt x="763" y="719"/>
                </a:lnTo>
                <a:lnTo>
                  <a:pt x="773" y="719"/>
                </a:lnTo>
                <a:lnTo>
                  <a:pt x="782" y="719"/>
                </a:lnTo>
                <a:lnTo>
                  <a:pt x="791" y="719"/>
                </a:lnTo>
                <a:lnTo>
                  <a:pt x="801" y="719"/>
                </a:lnTo>
                <a:lnTo>
                  <a:pt x="809" y="718"/>
                </a:lnTo>
                <a:lnTo>
                  <a:pt x="816" y="718"/>
                </a:lnTo>
                <a:lnTo>
                  <a:pt x="824" y="718"/>
                </a:lnTo>
                <a:lnTo>
                  <a:pt x="839" y="717"/>
                </a:lnTo>
                <a:lnTo>
                  <a:pt x="852" y="715"/>
                </a:lnTo>
                <a:lnTo>
                  <a:pt x="865" y="713"/>
                </a:lnTo>
                <a:lnTo>
                  <a:pt x="876" y="712"/>
                </a:lnTo>
                <a:lnTo>
                  <a:pt x="888" y="710"/>
                </a:lnTo>
                <a:lnTo>
                  <a:pt x="900" y="707"/>
                </a:lnTo>
                <a:lnTo>
                  <a:pt x="910" y="705"/>
                </a:lnTo>
                <a:lnTo>
                  <a:pt x="931" y="700"/>
                </a:lnTo>
                <a:lnTo>
                  <a:pt x="943" y="697"/>
                </a:lnTo>
                <a:lnTo>
                  <a:pt x="953" y="693"/>
                </a:lnTo>
                <a:lnTo>
                  <a:pt x="965" y="691"/>
                </a:lnTo>
                <a:lnTo>
                  <a:pt x="977" y="687"/>
                </a:lnTo>
                <a:lnTo>
                  <a:pt x="990" y="683"/>
                </a:lnTo>
                <a:lnTo>
                  <a:pt x="1002" y="679"/>
                </a:lnTo>
                <a:lnTo>
                  <a:pt x="1015" y="676"/>
                </a:lnTo>
                <a:lnTo>
                  <a:pt x="1029" y="672"/>
                </a:lnTo>
                <a:lnTo>
                  <a:pt x="1056" y="665"/>
                </a:lnTo>
                <a:lnTo>
                  <a:pt x="1070" y="662"/>
                </a:lnTo>
                <a:lnTo>
                  <a:pt x="1083" y="657"/>
                </a:lnTo>
                <a:lnTo>
                  <a:pt x="1096" y="652"/>
                </a:lnTo>
                <a:lnTo>
                  <a:pt x="1109" y="647"/>
                </a:lnTo>
                <a:lnTo>
                  <a:pt x="1120" y="641"/>
                </a:lnTo>
                <a:lnTo>
                  <a:pt x="1132" y="635"/>
                </a:lnTo>
                <a:lnTo>
                  <a:pt x="1142" y="627"/>
                </a:lnTo>
                <a:lnTo>
                  <a:pt x="1152" y="620"/>
                </a:lnTo>
                <a:lnTo>
                  <a:pt x="1160" y="610"/>
                </a:lnTo>
                <a:lnTo>
                  <a:pt x="1165" y="606"/>
                </a:lnTo>
                <a:lnTo>
                  <a:pt x="1168" y="601"/>
                </a:lnTo>
                <a:lnTo>
                  <a:pt x="1174" y="590"/>
                </a:lnTo>
                <a:lnTo>
                  <a:pt x="1180" y="579"/>
                </a:lnTo>
                <a:lnTo>
                  <a:pt x="1184" y="567"/>
                </a:lnTo>
                <a:lnTo>
                  <a:pt x="1188" y="554"/>
                </a:lnTo>
                <a:lnTo>
                  <a:pt x="1191" y="541"/>
                </a:lnTo>
                <a:lnTo>
                  <a:pt x="1194" y="527"/>
                </a:lnTo>
                <a:lnTo>
                  <a:pt x="1195" y="513"/>
                </a:lnTo>
                <a:lnTo>
                  <a:pt x="1196" y="498"/>
                </a:lnTo>
                <a:lnTo>
                  <a:pt x="1197" y="483"/>
                </a:lnTo>
                <a:lnTo>
                  <a:pt x="1197" y="467"/>
                </a:lnTo>
                <a:lnTo>
                  <a:pt x="1197" y="450"/>
                </a:lnTo>
                <a:lnTo>
                  <a:pt x="1197" y="433"/>
                </a:lnTo>
                <a:lnTo>
                  <a:pt x="1197" y="415"/>
                </a:lnTo>
                <a:lnTo>
                  <a:pt x="1197" y="398"/>
                </a:lnTo>
                <a:lnTo>
                  <a:pt x="1197" y="380"/>
                </a:lnTo>
                <a:lnTo>
                  <a:pt x="1196" y="361"/>
                </a:lnTo>
                <a:lnTo>
                  <a:pt x="1196" y="352"/>
                </a:lnTo>
                <a:lnTo>
                  <a:pt x="1196" y="343"/>
                </a:lnTo>
                <a:lnTo>
                  <a:pt x="1196" y="331"/>
                </a:lnTo>
                <a:lnTo>
                  <a:pt x="1196" y="321"/>
                </a:lnTo>
                <a:lnTo>
                  <a:pt x="1197" y="309"/>
                </a:lnTo>
                <a:lnTo>
                  <a:pt x="1197" y="297"/>
                </a:lnTo>
                <a:lnTo>
                  <a:pt x="1197" y="284"/>
                </a:lnTo>
                <a:lnTo>
                  <a:pt x="1197" y="271"/>
                </a:lnTo>
                <a:lnTo>
                  <a:pt x="1198" y="246"/>
                </a:lnTo>
                <a:lnTo>
                  <a:pt x="1198" y="219"/>
                </a:lnTo>
                <a:lnTo>
                  <a:pt x="1198" y="192"/>
                </a:lnTo>
                <a:lnTo>
                  <a:pt x="1197" y="166"/>
                </a:lnTo>
                <a:lnTo>
                  <a:pt x="1196" y="141"/>
                </a:lnTo>
                <a:lnTo>
                  <a:pt x="1196" y="128"/>
                </a:lnTo>
                <a:lnTo>
                  <a:pt x="1195" y="116"/>
                </a:lnTo>
                <a:lnTo>
                  <a:pt x="1194" y="103"/>
                </a:lnTo>
                <a:lnTo>
                  <a:pt x="1191" y="93"/>
                </a:lnTo>
                <a:lnTo>
                  <a:pt x="1190" y="81"/>
                </a:lnTo>
                <a:lnTo>
                  <a:pt x="1188" y="70"/>
                </a:lnTo>
                <a:lnTo>
                  <a:pt x="1186" y="61"/>
                </a:lnTo>
                <a:lnTo>
                  <a:pt x="1183" y="52"/>
                </a:lnTo>
                <a:lnTo>
                  <a:pt x="1180" y="44"/>
                </a:lnTo>
                <a:lnTo>
                  <a:pt x="1176" y="35"/>
                </a:lnTo>
                <a:lnTo>
                  <a:pt x="1173" y="28"/>
                </a:lnTo>
                <a:lnTo>
                  <a:pt x="1169" y="23"/>
                </a:lnTo>
                <a:lnTo>
                  <a:pt x="1165" y="17"/>
                </a:lnTo>
                <a:lnTo>
                  <a:pt x="1160" y="13"/>
                </a:lnTo>
                <a:close/>
              </a:path>
            </a:pathLst>
          </a:custGeom>
          <a:gradFill rotWithShape="1">
            <a:gsLst>
              <a:gs pos="0">
                <a:srgbClr val="9AE0FF"/>
              </a:gs>
              <a:gs pos="100000">
                <a:srgbClr val="FFFFFF"/>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12" name="Line 347">
            <a:extLst>
              <a:ext uri="{FF2B5EF4-FFF2-40B4-BE49-F238E27FC236}">
                <a16:creationId xmlns:a16="http://schemas.microsoft.com/office/drawing/2014/main" id="{D365F223-8596-8748-A94C-FBF99671CA32}"/>
              </a:ext>
            </a:extLst>
          </p:cNvPr>
          <p:cNvSpPr>
            <a:spLocks noChangeShapeType="1"/>
          </p:cNvSpPr>
          <p:nvPr/>
        </p:nvSpPr>
        <p:spPr bwMode="auto">
          <a:xfrm flipV="1">
            <a:off x="5783677" y="2664207"/>
            <a:ext cx="490538" cy="3175"/>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3" name="Line 20">
            <a:extLst>
              <a:ext uri="{FF2B5EF4-FFF2-40B4-BE49-F238E27FC236}">
                <a16:creationId xmlns:a16="http://schemas.microsoft.com/office/drawing/2014/main" id="{8FE8EFD3-E437-4B43-8E00-80908095C8D0}"/>
              </a:ext>
            </a:extLst>
          </p:cNvPr>
          <p:cNvSpPr>
            <a:spLocks noChangeShapeType="1"/>
          </p:cNvSpPr>
          <p:nvPr/>
        </p:nvSpPr>
        <p:spPr bwMode="auto">
          <a:xfrm flipH="1">
            <a:off x="2916652" y="2183195"/>
            <a:ext cx="55562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4" name="Line 21">
            <a:extLst>
              <a:ext uri="{FF2B5EF4-FFF2-40B4-BE49-F238E27FC236}">
                <a16:creationId xmlns:a16="http://schemas.microsoft.com/office/drawing/2014/main" id="{25E65455-8BA5-4E41-BB95-502143857D07}"/>
              </a:ext>
            </a:extLst>
          </p:cNvPr>
          <p:cNvSpPr>
            <a:spLocks noChangeShapeType="1"/>
          </p:cNvSpPr>
          <p:nvPr/>
        </p:nvSpPr>
        <p:spPr bwMode="auto">
          <a:xfrm flipH="1">
            <a:off x="3304002" y="2230820"/>
            <a:ext cx="271463" cy="31432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5" name="Line 22">
            <a:extLst>
              <a:ext uri="{FF2B5EF4-FFF2-40B4-BE49-F238E27FC236}">
                <a16:creationId xmlns:a16="http://schemas.microsoft.com/office/drawing/2014/main" id="{FADF5BD3-D3C6-5940-BFE8-6B639D693302}"/>
              </a:ext>
            </a:extLst>
          </p:cNvPr>
          <p:cNvSpPr>
            <a:spLocks noChangeShapeType="1"/>
          </p:cNvSpPr>
          <p:nvPr/>
        </p:nvSpPr>
        <p:spPr bwMode="auto">
          <a:xfrm>
            <a:off x="3723102" y="2259395"/>
            <a:ext cx="73025" cy="29527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nvGrpSpPr>
          <p:cNvPr id="16" name="Group 44">
            <a:extLst>
              <a:ext uri="{FF2B5EF4-FFF2-40B4-BE49-F238E27FC236}">
                <a16:creationId xmlns:a16="http://schemas.microsoft.com/office/drawing/2014/main" id="{EE72A278-9FC3-5045-9DA2-C7412E610090}"/>
              </a:ext>
            </a:extLst>
          </p:cNvPr>
          <p:cNvGrpSpPr>
            <a:grpSpLocks/>
          </p:cNvGrpSpPr>
          <p:nvPr/>
        </p:nvGrpSpPr>
        <p:grpSpPr bwMode="auto">
          <a:xfrm>
            <a:off x="2461040" y="1985847"/>
            <a:ext cx="568325" cy="481182"/>
            <a:chOff x="-44" y="1473"/>
            <a:chExt cx="981" cy="1105"/>
          </a:xfrm>
        </p:grpSpPr>
        <p:pic>
          <p:nvPicPr>
            <p:cNvPr id="124" name="Picture 45" descr="desktop_computer_stylized_medium">
              <a:extLst>
                <a:ext uri="{FF2B5EF4-FFF2-40B4-BE49-F238E27FC236}">
                  <a16:creationId xmlns:a16="http://schemas.microsoft.com/office/drawing/2014/main" id="{015EC23D-53E2-5E4C-B94E-047D7272BB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5" name="Freeform 46">
              <a:extLst>
                <a:ext uri="{FF2B5EF4-FFF2-40B4-BE49-F238E27FC236}">
                  <a16:creationId xmlns:a16="http://schemas.microsoft.com/office/drawing/2014/main" id="{596D08E5-0867-3948-9041-2C05DBE40A4F}"/>
                </a:ext>
              </a:extLst>
            </p:cNvPr>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17" name="Group 44">
            <a:extLst>
              <a:ext uri="{FF2B5EF4-FFF2-40B4-BE49-F238E27FC236}">
                <a16:creationId xmlns:a16="http://schemas.microsoft.com/office/drawing/2014/main" id="{A0B7E594-F386-6C46-970D-900757CAE528}"/>
              </a:ext>
            </a:extLst>
          </p:cNvPr>
          <p:cNvGrpSpPr>
            <a:grpSpLocks/>
          </p:cNvGrpSpPr>
          <p:nvPr/>
        </p:nvGrpSpPr>
        <p:grpSpPr bwMode="auto">
          <a:xfrm>
            <a:off x="3396078" y="2474970"/>
            <a:ext cx="568325" cy="481182"/>
            <a:chOff x="-44" y="1473"/>
            <a:chExt cx="981" cy="1105"/>
          </a:xfrm>
        </p:grpSpPr>
        <p:pic>
          <p:nvPicPr>
            <p:cNvPr id="122" name="Picture 45" descr="desktop_computer_stylized_medium">
              <a:extLst>
                <a:ext uri="{FF2B5EF4-FFF2-40B4-BE49-F238E27FC236}">
                  <a16:creationId xmlns:a16="http://schemas.microsoft.com/office/drawing/2014/main" id="{A34B7569-1A23-6340-AB30-0378804240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3" name="Freeform 46">
              <a:extLst>
                <a:ext uri="{FF2B5EF4-FFF2-40B4-BE49-F238E27FC236}">
                  <a16:creationId xmlns:a16="http://schemas.microsoft.com/office/drawing/2014/main" id="{11920007-994E-F84F-9988-93E6041533C6}"/>
                </a:ext>
              </a:extLst>
            </p:cNvPr>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sp>
        <p:nvSpPr>
          <p:cNvPr id="18" name="Line 21">
            <a:extLst>
              <a:ext uri="{FF2B5EF4-FFF2-40B4-BE49-F238E27FC236}">
                <a16:creationId xmlns:a16="http://schemas.microsoft.com/office/drawing/2014/main" id="{791FA198-F808-A247-9094-FAC52AF4E6FD}"/>
              </a:ext>
            </a:extLst>
          </p:cNvPr>
          <p:cNvSpPr>
            <a:spLocks noChangeShapeType="1"/>
          </p:cNvSpPr>
          <p:nvPr/>
        </p:nvSpPr>
        <p:spPr bwMode="auto">
          <a:xfrm>
            <a:off x="3942177" y="2189545"/>
            <a:ext cx="377825" cy="3048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9" name="Line 22">
            <a:extLst>
              <a:ext uri="{FF2B5EF4-FFF2-40B4-BE49-F238E27FC236}">
                <a16:creationId xmlns:a16="http://schemas.microsoft.com/office/drawing/2014/main" id="{19C58F29-9A71-0E4E-B757-88CBB14D45F0}"/>
              </a:ext>
            </a:extLst>
          </p:cNvPr>
          <p:cNvSpPr>
            <a:spLocks noChangeShapeType="1"/>
          </p:cNvSpPr>
          <p:nvPr/>
        </p:nvSpPr>
        <p:spPr bwMode="auto">
          <a:xfrm flipH="1">
            <a:off x="4173952" y="2684845"/>
            <a:ext cx="120650" cy="293687"/>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0" name="Line 22">
            <a:extLst>
              <a:ext uri="{FF2B5EF4-FFF2-40B4-BE49-F238E27FC236}">
                <a16:creationId xmlns:a16="http://schemas.microsoft.com/office/drawing/2014/main" id="{1B238A15-B5FF-AE44-878F-DC6AC8CC73E0}"/>
              </a:ext>
            </a:extLst>
          </p:cNvPr>
          <p:cNvSpPr>
            <a:spLocks noChangeShapeType="1"/>
          </p:cNvSpPr>
          <p:nvPr/>
        </p:nvSpPr>
        <p:spPr bwMode="auto">
          <a:xfrm>
            <a:off x="4578765" y="2695957"/>
            <a:ext cx="73025" cy="29527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1" name="Line 20">
            <a:extLst>
              <a:ext uri="{FF2B5EF4-FFF2-40B4-BE49-F238E27FC236}">
                <a16:creationId xmlns:a16="http://schemas.microsoft.com/office/drawing/2014/main" id="{9DC05518-23BE-C94C-A164-A962217A2A3C}"/>
              </a:ext>
            </a:extLst>
          </p:cNvPr>
          <p:cNvSpPr>
            <a:spLocks noChangeShapeType="1"/>
          </p:cNvSpPr>
          <p:nvPr/>
        </p:nvSpPr>
        <p:spPr bwMode="auto">
          <a:xfrm flipH="1">
            <a:off x="3775490" y="2143507"/>
            <a:ext cx="55562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nvGrpSpPr>
          <p:cNvPr id="22" name="Group 44">
            <a:extLst>
              <a:ext uri="{FF2B5EF4-FFF2-40B4-BE49-F238E27FC236}">
                <a16:creationId xmlns:a16="http://schemas.microsoft.com/office/drawing/2014/main" id="{DA660BB5-7FB0-4C42-B1A1-13864F3A71D8}"/>
              </a:ext>
            </a:extLst>
          </p:cNvPr>
          <p:cNvGrpSpPr>
            <a:grpSpLocks/>
          </p:cNvGrpSpPr>
          <p:nvPr/>
        </p:nvGrpSpPr>
        <p:grpSpPr bwMode="auto">
          <a:xfrm>
            <a:off x="3800890" y="2848163"/>
            <a:ext cx="568325" cy="481183"/>
            <a:chOff x="-44" y="1473"/>
            <a:chExt cx="981" cy="1105"/>
          </a:xfrm>
        </p:grpSpPr>
        <p:pic>
          <p:nvPicPr>
            <p:cNvPr id="120" name="Picture 45" descr="desktop_computer_stylized_medium">
              <a:extLst>
                <a:ext uri="{FF2B5EF4-FFF2-40B4-BE49-F238E27FC236}">
                  <a16:creationId xmlns:a16="http://schemas.microsoft.com/office/drawing/2014/main" id="{2F2923F1-58A1-C84D-BF2B-7E9B34FB0E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1" name="Freeform 46">
              <a:extLst>
                <a:ext uri="{FF2B5EF4-FFF2-40B4-BE49-F238E27FC236}">
                  <a16:creationId xmlns:a16="http://schemas.microsoft.com/office/drawing/2014/main" id="{46D33FE4-069C-0144-8385-E6AE6BBD6AA4}"/>
                </a:ext>
              </a:extLst>
            </p:cNvPr>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23" name="Group 44">
            <a:extLst>
              <a:ext uri="{FF2B5EF4-FFF2-40B4-BE49-F238E27FC236}">
                <a16:creationId xmlns:a16="http://schemas.microsoft.com/office/drawing/2014/main" id="{7ABC6681-48BE-1848-9E8B-C313663173CE}"/>
              </a:ext>
            </a:extLst>
          </p:cNvPr>
          <p:cNvGrpSpPr>
            <a:grpSpLocks/>
          </p:cNvGrpSpPr>
          <p:nvPr/>
        </p:nvGrpSpPr>
        <p:grpSpPr bwMode="auto">
          <a:xfrm>
            <a:off x="4258090" y="2916450"/>
            <a:ext cx="568325" cy="481182"/>
            <a:chOff x="-44" y="1473"/>
            <a:chExt cx="981" cy="1105"/>
          </a:xfrm>
        </p:grpSpPr>
        <p:pic>
          <p:nvPicPr>
            <p:cNvPr id="118" name="Picture 45" descr="desktop_computer_stylized_medium">
              <a:extLst>
                <a:ext uri="{FF2B5EF4-FFF2-40B4-BE49-F238E27FC236}">
                  <a16:creationId xmlns:a16="http://schemas.microsoft.com/office/drawing/2014/main" id="{4193E87E-44A0-1645-8482-B0FEE2FA25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9" name="Freeform 46">
              <a:extLst>
                <a:ext uri="{FF2B5EF4-FFF2-40B4-BE49-F238E27FC236}">
                  <a16:creationId xmlns:a16="http://schemas.microsoft.com/office/drawing/2014/main" id="{16E89581-C9CA-1E49-BB51-F68537A66C47}"/>
                </a:ext>
              </a:extLst>
            </p:cNvPr>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24" name="Group 44">
            <a:extLst>
              <a:ext uri="{FF2B5EF4-FFF2-40B4-BE49-F238E27FC236}">
                <a16:creationId xmlns:a16="http://schemas.microsoft.com/office/drawing/2014/main" id="{B34BB223-DE05-6A4A-A2F3-B61F4F5BB47B}"/>
              </a:ext>
            </a:extLst>
          </p:cNvPr>
          <p:cNvGrpSpPr>
            <a:grpSpLocks/>
          </p:cNvGrpSpPr>
          <p:nvPr/>
        </p:nvGrpSpPr>
        <p:grpSpPr bwMode="auto">
          <a:xfrm>
            <a:off x="4080477" y="1806957"/>
            <a:ext cx="568325" cy="481183"/>
            <a:chOff x="-44" y="1473"/>
            <a:chExt cx="981" cy="1105"/>
          </a:xfrm>
        </p:grpSpPr>
        <p:pic>
          <p:nvPicPr>
            <p:cNvPr id="116" name="Picture 45" descr="desktop_computer_stylized_medium">
              <a:extLst>
                <a:ext uri="{FF2B5EF4-FFF2-40B4-BE49-F238E27FC236}">
                  <a16:creationId xmlns:a16="http://schemas.microsoft.com/office/drawing/2014/main" id="{6C12209C-1305-0B46-9F45-003FAEA805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7" name="Freeform 46">
              <a:extLst>
                <a:ext uri="{FF2B5EF4-FFF2-40B4-BE49-F238E27FC236}">
                  <a16:creationId xmlns:a16="http://schemas.microsoft.com/office/drawing/2014/main" id="{8108913C-0A0B-1042-AACF-D3B7CBF38577}"/>
                </a:ext>
              </a:extLst>
            </p:cNvPr>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25" name="Group 906">
            <a:extLst>
              <a:ext uri="{FF2B5EF4-FFF2-40B4-BE49-F238E27FC236}">
                <a16:creationId xmlns:a16="http://schemas.microsoft.com/office/drawing/2014/main" id="{D1522F93-BF6F-D441-800C-30847E497F90}"/>
              </a:ext>
            </a:extLst>
          </p:cNvPr>
          <p:cNvGrpSpPr>
            <a:grpSpLocks/>
          </p:cNvGrpSpPr>
          <p:nvPr/>
        </p:nvGrpSpPr>
        <p:grpSpPr bwMode="auto">
          <a:xfrm>
            <a:off x="3050096" y="2418641"/>
            <a:ext cx="285924" cy="538072"/>
            <a:chOff x="4140" y="429"/>
            <a:chExt cx="1425" cy="2396"/>
          </a:xfrm>
        </p:grpSpPr>
        <p:sp>
          <p:nvSpPr>
            <p:cNvPr id="84" name="Freeform 907">
              <a:extLst>
                <a:ext uri="{FF2B5EF4-FFF2-40B4-BE49-F238E27FC236}">
                  <a16:creationId xmlns:a16="http://schemas.microsoft.com/office/drawing/2014/main" id="{AEEA7723-9160-3A4C-941A-69BD04A376C6}"/>
                </a:ext>
              </a:extLst>
            </p:cNvPr>
            <p:cNvSpPr>
              <a:spLocks/>
            </p:cNvSpPr>
            <p:nvPr/>
          </p:nvSpPr>
          <p:spPr bwMode="auto">
            <a:xfrm>
              <a:off x="5268" y="433"/>
              <a:ext cx="283" cy="2286"/>
            </a:xfrm>
            <a:custGeom>
              <a:avLst/>
              <a:gdLst>
                <a:gd name="T0" fmla="*/ 21 w 354"/>
                <a:gd name="T1" fmla="*/ 0 h 2742"/>
                <a:gd name="T2" fmla="*/ 116 w 354"/>
                <a:gd name="T3" fmla="*/ 137 h 2742"/>
                <a:gd name="T4" fmla="*/ 114 w 354"/>
                <a:gd name="T5" fmla="*/ 1057 h 2742"/>
                <a:gd name="T6" fmla="*/ 0 w 354"/>
                <a:gd name="T7" fmla="*/ 1105 h 2742"/>
                <a:gd name="T8" fmla="*/ 21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85" name="Rectangle 908">
              <a:extLst>
                <a:ext uri="{FF2B5EF4-FFF2-40B4-BE49-F238E27FC236}">
                  <a16:creationId xmlns:a16="http://schemas.microsoft.com/office/drawing/2014/main" id="{8ACA22B0-FE51-4A47-BB85-F16AD6D1D888}"/>
                </a:ext>
              </a:extLst>
            </p:cNvPr>
            <p:cNvSpPr>
              <a:spLocks noChangeArrowheads="1"/>
            </p:cNvSpPr>
            <p:nvPr/>
          </p:nvSpPr>
          <p:spPr bwMode="auto">
            <a:xfrm>
              <a:off x="4211" y="427"/>
              <a:ext cx="1036" cy="2283"/>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86" name="Freeform 909">
              <a:extLst>
                <a:ext uri="{FF2B5EF4-FFF2-40B4-BE49-F238E27FC236}">
                  <a16:creationId xmlns:a16="http://schemas.microsoft.com/office/drawing/2014/main" id="{FE60557A-3B66-D147-B710-AF24AE76ED66}"/>
                </a:ext>
              </a:extLst>
            </p:cNvPr>
            <p:cNvSpPr>
              <a:spLocks/>
            </p:cNvSpPr>
            <p:nvPr/>
          </p:nvSpPr>
          <p:spPr bwMode="auto">
            <a:xfrm>
              <a:off x="5321" y="570"/>
              <a:ext cx="169" cy="2115"/>
            </a:xfrm>
            <a:custGeom>
              <a:avLst/>
              <a:gdLst>
                <a:gd name="T0" fmla="*/ 2 w 211"/>
                <a:gd name="T1" fmla="*/ 0 h 2537"/>
                <a:gd name="T2" fmla="*/ 70 w 211"/>
                <a:gd name="T3" fmla="*/ 88 h 2537"/>
                <a:gd name="T4" fmla="*/ 2 w 211"/>
                <a:gd name="T5" fmla="*/ 1007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87" name="Freeform 910">
              <a:extLst>
                <a:ext uri="{FF2B5EF4-FFF2-40B4-BE49-F238E27FC236}">
                  <a16:creationId xmlns:a16="http://schemas.microsoft.com/office/drawing/2014/main" id="{11B0230E-5F75-5148-A3D1-2D8B3EC43A8C}"/>
                </a:ext>
              </a:extLst>
            </p:cNvPr>
            <p:cNvSpPr>
              <a:spLocks/>
            </p:cNvSpPr>
            <p:nvPr/>
          </p:nvSpPr>
          <p:spPr bwMode="auto">
            <a:xfrm>
              <a:off x="5284" y="1640"/>
              <a:ext cx="263" cy="189"/>
            </a:xfrm>
            <a:custGeom>
              <a:avLst/>
              <a:gdLst>
                <a:gd name="T0" fmla="*/ 2 w 328"/>
                <a:gd name="T1" fmla="*/ 0 h 226"/>
                <a:gd name="T2" fmla="*/ 109 w 328"/>
                <a:gd name="T3" fmla="*/ 52 h 226"/>
                <a:gd name="T4" fmla="*/ 108 w 328"/>
                <a:gd name="T5" fmla="*/ 92 h 226"/>
                <a:gd name="T6" fmla="*/ 0 w 328"/>
                <a:gd name="T7" fmla="*/ 41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88" name="Rectangle 911">
              <a:extLst>
                <a:ext uri="{FF2B5EF4-FFF2-40B4-BE49-F238E27FC236}">
                  <a16:creationId xmlns:a16="http://schemas.microsoft.com/office/drawing/2014/main" id="{BCBEC638-8F75-014F-ADA9-3B9A5C3735D4}"/>
                </a:ext>
              </a:extLst>
            </p:cNvPr>
            <p:cNvSpPr>
              <a:spLocks noChangeArrowheads="1"/>
            </p:cNvSpPr>
            <p:nvPr/>
          </p:nvSpPr>
          <p:spPr bwMode="auto">
            <a:xfrm>
              <a:off x="4211" y="688"/>
              <a:ext cx="593" cy="49"/>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nvGrpSpPr>
            <p:cNvPr id="89" name="Group 912">
              <a:extLst>
                <a:ext uri="{FF2B5EF4-FFF2-40B4-BE49-F238E27FC236}">
                  <a16:creationId xmlns:a16="http://schemas.microsoft.com/office/drawing/2014/main" id="{37B72626-5FDE-D142-9AB0-919A54C331F0}"/>
                </a:ext>
              </a:extLst>
            </p:cNvPr>
            <p:cNvGrpSpPr>
              <a:grpSpLocks/>
            </p:cNvGrpSpPr>
            <p:nvPr/>
          </p:nvGrpSpPr>
          <p:grpSpPr bwMode="auto">
            <a:xfrm>
              <a:off x="4749" y="668"/>
              <a:ext cx="581" cy="145"/>
              <a:chOff x="614" y="2568"/>
              <a:chExt cx="725" cy="139"/>
            </a:xfrm>
          </p:grpSpPr>
          <p:sp>
            <p:nvSpPr>
              <p:cNvPr id="114" name="AutoShape 913">
                <a:extLst>
                  <a:ext uri="{FF2B5EF4-FFF2-40B4-BE49-F238E27FC236}">
                    <a16:creationId xmlns:a16="http://schemas.microsoft.com/office/drawing/2014/main" id="{704D8359-B066-8748-AC27-010BD39F2CAD}"/>
                  </a:ext>
                </a:extLst>
              </p:cNvPr>
              <p:cNvSpPr>
                <a:spLocks noChangeArrowheads="1"/>
              </p:cNvSpPr>
              <p:nvPr/>
            </p:nvSpPr>
            <p:spPr bwMode="auto">
              <a:xfrm>
                <a:off x="614" y="2567"/>
                <a:ext cx="721" cy="129"/>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15" name="AutoShape 914">
                <a:extLst>
                  <a:ext uri="{FF2B5EF4-FFF2-40B4-BE49-F238E27FC236}">
                    <a16:creationId xmlns:a16="http://schemas.microsoft.com/office/drawing/2014/main" id="{94DD4879-3D81-E947-A0FF-5A5AA11F3A1C}"/>
                  </a:ext>
                </a:extLst>
              </p:cNvPr>
              <p:cNvSpPr>
                <a:spLocks noChangeArrowheads="1"/>
              </p:cNvSpPr>
              <p:nvPr/>
            </p:nvSpPr>
            <p:spPr bwMode="auto">
              <a:xfrm>
                <a:off x="633" y="2581"/>
                <a:ext cx="691" cy="102"/>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sp>
          <p:nvSpPr>
            <p:cNvPr id="90" name="Rectangle 915">
              <a:extLst>
                <a:ext uri="{FF2B5EF4-FFF2-40B4-BE49-F238E27FC236}">
                  <a16:creationId xmlns:a16="http://schemas.microsoft.com/office/drawing/2014/main" id="{F7B11742-56AB-A644-AD72-D716450D9A78}"/>
                </a:ext>
              </a:extLst>
            </p:cNvPr>
            <p:cNvSpPr>
              <a:spLocks noChangeArrowheads="1"/>
            </p:cNvSpPr>
            <p:nvPr/>
          </p:nvSpPr>
          <p:spPr bwMode="auto">
            <a:xfrm>
              <a:off x="4227" y="1021"/>
              <a:ext cx="593" cy="42"/>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nvGrpSpPr>
            <p:cNvPr id="91" name="Group 916">
              <a:extLst>
                <a:ext uri="{FF2B5EF4-FFF2-40B4-BE49-F238E27FC236}">
                  <a16:creationId xmlns:a16="http://schemas.microsoft.com/office/drawing/2014/main" id="{0CC7B33E-FE3D-F14F-ACAA-5AED98E2A1CB}"/>
                </a:ext>
              </a:extLst>
            </p:cNvPr>
            <p:cNvGrpSpPr>
              <a:grpSpLocks/>
            </p:cNvGrpSpPr>
            <p:nvPr/>
          </p:nvGrpSpPr>
          <p:grpSpPr bwMode="auto">
            <a:xfrm>
              <a:off x="4747" y="994"/>
              <a:ext cx="581" cy="134"/>
              <a:chOff x="614" y="2568"/>
              <a:chExt cx="725" cy="139"/>
            </a:xfrm>
          </p:grpSpPr>
          <p:sp>
            <p:nvSpPr>
              <p:cNvPr id="112" name="AutoShape 917">
                <a:extLst>
                  <a:ext uri="{FF2B5EF4-FFF2-40B4-BE49-F238E27FC236}">
                    <a16:creationId xmlns:a16="http://schemas.microsoft.com/office/drawing/2014/main" id="{11064641-6BD1-1C40-8273-FF98260ACC98}"/>
                  </a:ext>
                </a:extLst>
              </p:cNvPr>
              <p:cNvSpPr>
                <a:spLocks noChangeArrowheads="1"/>
              </p:cNvSpPr>
              <p:nvPr/>
            </p:nvSpPr>
            <p:spPr bwMode="auto">
              <a:xfrm>
                <a:off x="616" y="2566"/>
                <a:ext cx="721" cy="139"/>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13" name="AutoShape 918">
                <a:extLst>
                  <a:ext uri="{FF2B5EF4-FFF2-40B4-BE49-F238E27FC236}">
                    <a16:creationId xmlns:a16="http://schemas.microsoft.com/office/drawing/2014/main" id="{7739CF42-B546-594E-8149-6B15718DFA8C}"/>
                  </a:ext>
                </a:extLst>
              </p:cNvPr>
              <p:cNvSpPr>
                <a:spLocks noChangeArrowheads="1"/>
              </p:cNvSpPr>
              <p:nvPr/>
            </p:nvSpPr>
            <p:spPr bwMode="auto">
              <a:xfrm>
                <a:off x="626" y="2581"/>
                <a:ext cx="701" cy="110"/>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sp>
          <p:nvSpPr>
            <p:cNvPr id="92" name="Rectangle 919">
              <a:extLst>
                <a:ext uri="{FF2B5EF4-FFF2-40B4-BE49-F238E27FC236}">
                  <a16:creationId xmlns:a16="http://schemas.microsoft.com/office/drawing/2014/main" id="{BAB32908-1862-8A45-8FD4-BA74DFB138C8}"/>
                </a:ext>
              </a:extLst>
            </p:cNvPr>
            <p:cNvSpPr>
              <a:spLocks noChangeArrowheads="1"/>
            </p:cNvSpPr>
            <p:nvPr/>
          </p:nvSpPr>
          <p:spPr bwMode="auto">
            <a:xfrm>
              <a:off x="4211" y="1360"/>
              <a:ext cx="601" cy="42"/>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93" name="Rectangle 920">
              <a:extLst>
                <a:ext uri="{FF2B5EF4-FFF2-40B4-BE49-F238E27FC236}">
                  <a16:creationId xmlns:a16="http://schemas.microsoft.com/office/drawing/2014/main" id="{AFD30AFA-5002-4246-9D4B-3843B13FB6FB}"/>
                </a:ext>
              </a:extLst>
            </p:cNvPr>
            <p:cNvSpPr>
              <a:spLocks noChangeArrowheads="1"/>
            </p:cNvSpPr>
            <p:nvPr/>
          </p:nvSpPr>
          <p:spPr bwMode="auto">
            <a:xfrm>
              <a:off x="4227" y="1657"/>
              <a:ext cx="593" cy="42"/>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nvGrpSpPr>
            <p:cNvPr id="94" name="Group 921">
              <a:extLst>
                <a:ext uri="{FF2B5EF4-FFF2-40B4-BE49-F238E27FC236}">
                  <a16:creationId xmlns:a16="http://schemas.microsoft.com/office/drawing/2014/main" id="{3A4E59B2-6776-F044-A1D5-492D1A8255F0}"/>
                </a:ext>
              </a:extLst>
            </p:cNvPr>
            <p:cNvGrpSpPr>
              <a:grpSpLocks/>
            </p:cNvGrpSpPr>
            <p:nvPr/>
          </p:nvGrpSpPr>
          <p:grpSpPr bwMode="auto">
            <a:xfrm>
              <a:off x="4733" y="1630"/>
              <a:ext cx="586" cy="151"/>
              <a:chOff x="611" y="2571"/>
              <a:chExt cx="730" cy="139"/>
            </a:xfrm>
          </p:grpSpPr>
          <p:sp>
            <p:nvSpPr>
              <p:cNvPr id="110" name="AutoShape 922">
                <a:extLst>
                  <a:ext uri="{FF2B5EF4-FFF2-40B4-BE49-F238E27FC236}">
                    <a16:creationId xmlns:a16="http://schemas.microsoft.com/office/drawing/2014/main" id="{050DB3DA-3FE0-4E45-86D4-987D34DCDAB0}"/>
                  </a:ext>
                </a:extLst>
              </p:cNvPr>
              <p:cNvSpPr>
                <a:spLocks noChangeArrowheads="1"/>
              </p:cNvSpPr>
              <p:nvPr/>
            </p:nvSpPr>
            <p:spPr bwMode="auto">
              <a:xfrm>
                <a:off x="611" y="2570"/>
                <a:ext cx="729" cy="137"/>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11" name="AutoShape 923">
                <a:extLst>
                  <a:ext uri="{FF2B5EF4-FFF2-40B4-BE49-F238E27FC236}">
                    <a16:creationId xmlns:a16="http://schemas.microsoft.com/office/drawing/2014/main" id="{91DE7B6A-B23C-E942-907A-35E945B4D674}"/>
                  </a:ext>
                </a:extLst>
              </p:cNvPr>
              <p:cNvSpPr>
                <a:spLocks noChangeArrowheads="1"/>
              </p:cNvSpPr>
              <p:nvPr/>
            </p:nvSpPr>
            <p:spPr bwMode="auto">
              <a:xfrm>
                <a:off x="631" y="2589"/>
                <a:ext cx="690" cy="10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sp>
          <p:nvSpPr>
            <p:cNvPr id="95" name="Freeform 924">
              <a:extLst>
                <a:ext uri="{FF2B5EF4-FFF2-40B4-BE49-F238E27FC236}">
                  <a16:creationId xmlns:a16="http://schemas.microsoft.com/office/drawing/2014/main" id="{3FB0972F-BECE-974B-A3E7-A58D63D42363}"/>
                </a:ext>
              </a:extLst>
            </p:cNvPr>
            <p:cNvSpPr>
              <a:spLocks/>
            </p:cNvSpPr>
            <p:nvPr/>
          </p:nvSpPr>
          <p:spPr bwMode="auto">
            <a:xfrm>
              <a:off x="5288" y="1354"/>
              <a:ext cx="263" cy="188"/>
            </a:xfrm>
            <a:custGeom>
              <a:avLst/>
              <a:gdLst>
                <a:gd name="T0" fmla="*/ 2 w 328"/>
                <a:gd name="T1" fmla="*/ 0 h 226"/>
                <a:gd name="T2" fmla="*/ 109 w 328"/>
                <a:gd name="T3" fmla="*/ 51 h 226"/>
                <a:gd name="T4" fmla="*/ 108 w 328"/>
                <a:gd name="T5" fmla="*/ 90 h 226"/>
                <a:gd name="T6" fmla="*/ 0 w 328"/>
                <a:gd name="T7" fmla="*/ 3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grpSp>
          <p:nvGrpSpPr>
            <p:cNvPr id="96" name="Group 925">
              <a:extLst>
                <a:ext uri="{FF2B5EF4-FFF2-40B4-BE49-F238E27FC236}">
                  <a16:creationId xmlns:a16="http://schemas.microsoft.com/office/drawing/2014/main" id="{BC6FE3BA-3D3D-C544-A611-D8F0FDEE866F}"/>
                </a:ext>
              </a:extLst>
            </p:cNvPr>
            <p:cNvGrpSpPr>
              <a:grpSpLocks/>
            </p:cNvGrpSpPr>
            <p:nvPr/>
          </p:nvGrpSpPr>
          <p:grpSpPr bwMode="auto">
            <a:xfrm>
              <a:off x="4739" y="1327"/>
              <a:ext cx="582" cy="139"/>
              <a:chOff x="614" y="2568"/>
              <a:chExt cx="725" cy="139"/>
            </a:xfrm>
          </p:grpSpPr>
          <p:sp>
            <p:nvSpPr>
              <p:cNvPr id="108" name="AutoShape 926">
                <a:extLst>
                  <a:ext uri="{FF2B5EF4-FFF2-40B4-BE49-F238E27FC236}">
                    <a16:creationId xmlns:a16="http://schemas.microsoft.com/office/drawing/2014/main" id="{5B01C675-61C8-574F-9D97-10FB5364D1C4}"/>
                  </a:ext>
                </a:extLst>
              </p:cNvPr>
              <p:cNvSpPr>
                <a:spLocks noChangeArrowheads="1"/>
              </p:cNvSpPr>
              <p:nvPr/>
            </p:nvSpPr>
            <p:spPr bwMode="auto">
              <a:xfrm>
                <a:off x="616" y="2566"/>
                <a:ext cx="710" cy="141"/>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09" name="AutoShape 927">
                <a:extLst>
                  <a:ext uri="{FF2B5EF4-FFF2-40B4-BE49-F238E27FC236}">
                    <a16:creationId xmlns:a16="http://schemas.microsoft.com/office/drawing/2014/main" id="{FB6EF860-87AB-D84C-A4E6-11BCE8C25902}"/>
                  </a:ext>
                </a:extLst>
              </p:cNvPr>
              <p:cNvSpPr>
                <a:spLocks noChangeArrowheads="1"/>
              </p:cNvSpPr>
              <p:nvPr/>
            </p:nvSpPr>
            <p:spPr bwMode="auto">
              <a:xfrm>
                <a:off x="636" y="2580"/>
                <a:ext cx="680"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sp>
          <p:nvSpPr>
            <p:cNvPr id="97" name="Rectangle 928">
              <a:extLst>
                <a:ext uri="{FF2B5EF4-FFF2-40B4-BE49-F238E27FC236}">
                  <a16:creationId xmlns:a16="http://schemas.microsoft.com/office/drawing/2014/main" id="{2F412267-496E-554D-AA85-078F5D4B2CA4}"/>
                </a:ext>
              </a:extLst>
            </p:cNvPr>
            <p:cNvSpPr>
              <a:spLocks noChangeArrowheads="1"/>
            </p:cNvSpPr>
            <p:nvPr/>
          </p:nvSpPr>
          <p:spPr bwMode="auto">
            <a:xfrm>
              <a:off x="5247" y="427"/>
              <a:ext cx="71"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98" name="Freeform 929">
              <a:extLst>
                <a:ext uri="{FF2B5EF4-FFF2-40B4-BE49-F238E27FC236}">
                  <a16:creationId xmlns:a16="http://schemas.microsoft.com/office/drawing/2014/main" id="{AF4E1DE4-4F69-0C42-B1EC-DABB4D8A3392}"/>
                </a:ext>
              </a:extLst>
            </p:cNvPr>
            <p:cNvSpPr>
              <a:spLocks/>
            </p:cNvSpPr>
            <p:nvPr/>
          </p:nvSpPr>
          <p:spPr bwMode="auto">
            <a:xfrm>
              <a:off x="5312" y="1007"/>
              <a:ext cx="237" cy="213"/>
            </a:xfrm>
            <a:custGeom>
              <a:avLst/>
              <a:gdLst>
                <a:gd name="T0" fmla="*/ 2 w 296"/>
                <a:gd name="T1" fmla="*/ 0 h 256"/>
                <a:gd name="T2" fmla="*/ 96 w 296"/>
                <a:gd name="T3" fmla="*/ 57 h 256"/>
                <a:gd name="T4" fmla="*/ 98 w 296"/>
                <a:gd name="T5" fmla="*/ 102 h 256"/>
                <a:gd name="T6" fmla="*/ 0 w 296"/>
                <a:gd name="T7" fmla="*/ 39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99" name="Freeform 930">
              <a:extLst>
                <a:ext uri="{FF2B5EF4-FFF2-40B4-BE49-F238E27FC236}">
                  <a16:creationId xmlns:a16="http://schemas.microsoft.com/office/drawing/2014/main" id="{5C136E4A-1C37-4944-B70D-A845CE14FE1E}"/>
                </a:ext>
              </a:extLst>
            </p:cNvPr>
            <p:cNvSpPr>
              <a:spLocks/>
            </p:cNvSpPr>
            <p:nvPr/>
          </p:nvSpPr>
          <p:spPr bwMode="auto">
            <a:xfrm>
              <a:off x="5315" y="680"/>
              <a:ext cx="244" cy="240"/>
            </a:xfrm>
            <a:custGeom>
              <a:avLst/>
              <a:gdLst>
                <a:gd name="T0" fmla="*/ 0 w 304"/>
                <a:gd name="T1" fmla="*/ 0 h 288"/>
                <a:gd name="T2" fmla="*/ 101 w 304"/>
                <a:gd name="T3" fmla="*/ 66 h 288"/>
                <a:gd name="T4" fmla="*/ 95 w 304"/>
                <a:gd name="T5" fmla="*/ 116 h 288"/>
                <a:gd name="T6" fmla="*/ 2 w 304"/>
                <a:gd name="T7" fmla="*/ 5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00" name="Oval 931">
              <a:extLst>
                <a:ext uri="{FF2B5EF4-FFF2-40B4-BE49-F238E27FC236}">
                  <a16:creationId xmlns:a16="http://schemas.microsoft.com/office/drawing/2014/main" id="{5A97BA6F-7968-0B46-B4BA-E31E7364EA81}"/>
                </a:ext>
              </a:extLst>
            </p:cNvPr>
            <p:cNvSpPr>
              <a:spLocks noChangeArrowheads="1"/>
            </p:cNvSpPr>
            <p:nvPr/>
          </p:nvSpPr>
          <p:spPr bwMode="auto">
            <a:xfrm>
              <a:off x="5516" y="2604"/>
              <a:ext cx="47" cy="99"/>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01" name="Freeform 932">
              <a:extLst>
                <a:ext uri="{FF2B5EF4-FFF2-40B4-BE49-F238E27FC236}">
                  <a16:creationId xmlns:a16="http://schemas.microsoft.com/office/drawing/2014/main" id="{FE2A825D-B216-F141-B706-1C808088437D}"/>
                </a:ext>
              </a:extLst>
            </p:cNvPr>
            <p:cNvSpPr>
              <a:spLocks/>
            </p:cNvSpPr>
            <p:nvPr/>
          </p:nvSpPr>
          <p:spPr bwMode="auto">
            <a:xfrm>
              <a:off x="5302" y="2614"/>
              <a:ext cx="245" cy="200"/>
            </a:xfrm>
            <a:custGeom>
              <a:avLst/>
              <a:gdLst>
                <a:gd name="T0" fmla="*/ 0 w 306"/>
                <a:gd name="T1" fmla="*/ 43 h 240"/>
                <a:gd name="T2" fmla="*/ 2 w 306"/>
                <a:gd name="T3" fmla="*/ 97 h 240"/>
                <a:gd name="T4" fmla="*/ 101 w 306"/>
                <a:gd name="T5" fmla="*/ 44 h 240"/>
                <a:gd name="T6" fmla="*/ 98 w 306"/>
                <a:gd name="T7" fmla="*/ 0 h 240"/>
                <a:gd name="T8" fmla="*/ 0 w 306"/>
                <a:gd name="T9" fmla="*/ 43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02" name="AutoShape 933">
              <a:extLst>
                <a:ext uri="{FF2B5EF4-FFF2-40B4-BE49-F238E27FC236}">
                  <a16:creationId xmlns:a16="http://schemas.microsoft.com/office/drawing/2014/main" id="{DA9B22C6-07B5-AC4F-9E05-842E0C765D1D}"/>
                </a:ext>
              </a:extLst>
            </p:cNvPr>
            <p:cNvSpPr>
              <a:spLocks noChangeArrowheads="1"/>
            </p:cNvSpPr>
            <p:nvPr/>
          </p:nvSpPr>
          <p:spPr bwMode="auto">
            <a:xfrm>
              <a:off x="4140" y="2682"/>
              <a:ext cx="1195" cy="141"/>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03" name="AutoShape 934">
              <a:extLst>
                <a:ext uri="{FF2B5EF4-FFF2-40B4-BE49-F238E27FC236}">
                  <a16:creationId xmlns:a16="http://schemas.microsoft.com/office/drawing/2014/main" id="{93C3456B-5EAE-8446-AD42-80B37C10D30D}"/>
                </a:ext>
              </a:extLst>
            </p:cNvPr>
            <p:cNvSpPr>
              <a:spLocks noChangeArrowheads="1"/>
            </p:cNvSpPr>
            <p:nvPr/>
          </p:nvSpPr>
          <p:spPr bwMode="auto">
            <a:xfrm>
              <a:off x="4211" y="2710"/>
              <a:ext cx="1060" cy="78"/>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04" name="Oval 935">
              <a:extLst>
                <a:ext uri="{FF2B5EF4-FFF2-40B4-BE49-F238E27FC236}">
                  <a16:creationId xmlns:a16="http://schemas.microsoft.com/office/drawing/2014/main" id="{A09E8CCA-65E5-7E47-922F-1987AA8AC911}"/>
                </a:ext>
              </a:extLst>
            </p:cNvPr>
            <p:cNvSpPr>
              <a:spLocks noChangeArrowheads="1"/>
            </p:cNvSpPr>
            <p:nvPr/>
          </p:nvSpPr>
          <p:spPr bwMode="auto">
            <a:xfrm>
              <a:off x="4306" y="2385"/>
              <a:ext cx="158" cy="134"/>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05" name="Oval 936">
              <a:extLst>
                <a:ext uri="{FF2B5EF4-FFF2-40B4-BE49-F238E27FC236}">
                  <a16:creationId xmlns:a16="http://schemas.microsoft.com/office/drawing/2014/main" id="{7C460452-7BE1-4949-BF58-9C1BE7467700}"/>
                </a:ext>
              </a:extLst>
            </p:cNvPr>
            <p:cNvSpPr>
              <a:spLocks noChangeArrowheads="1"/>
            </p:cNvSpPr>
            <p:nvPr/>
          </p:nvSpPr>
          <p:spPr bwMode="auto">
            <a:xfrm>
              <a:off x="4488" y="2385"/>
              <a:ext cx="158" cy="141"/>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dirty="0">
                <a:solidFill>
                  <a:srgbClr val="FF0000"/>
                </a:solidFill>
                <a:latin typeface="Arial" charset="0"/>
                <a:cs typeface="Arial" charset="0"/>
              </a:endParaRPr>
            </a:p>
          </p:txBody>
        </p:sp>
        <p:sp>
          <p:nvSpPr>
            <p:cNvPr id="106" name="Oval 937">
              <a:extLst>
                <a:ext uri="{FF2B5EF4-FFF2-40B4-BE49-F238E27FC236}">
                  <a16:creationId xmlns:a16="http://schemas.microsoft.com/office/drawing/2014/main" id="{FA0952CD-1199-4949-A094-0AE42E99D21A}"/>
                </a:ext>
              </a:extLst>
            </p:cNvPr>
            <p:cNvSpPr>
              <a:spLocks noChangeArrowheads="1"/>
            </p:cNvSpPr>
            <p:nvPr/>
          </p:nvSpPr>
          <p:spPr bwMode="auto">
            <a:xfrm>
              <a:off x="4662" y="2378"/>
              <a:ext cx="158" cy="141"/>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107" name="Rectangle 938">
              <a:extLst>
                <a:ext uri="{FF2B5EF4-FFF2-40B4-BE49-F238E27FC236}">
                  <a16:creationId xmlns:a16="http://schemas.microsoft.com/office/drawing/2014/main" id="{735B8ADF-72F2-C942-A93A-6A9DE0632B1A}"/>
                </a:ext>
              </a:extLst>
            </p:cNvPr>
            <p:cNvSpPr>
              <a:spLocks noChangeArrowheads="1"/>
            </p:cNvSpPr>
            <p:nvPr/>
          </p:nvSpPr>
          <p:spPr bwMode="auto">
            <a:xfrm>
              <a:off x="5057" y="1834"/>
              <a:ext cx="87" cy="756"/>
            </a:xfrm>
            <a:prstGeom prst="rect">
              <a:avLst/>
            </a:prstGeom>
            <a:solidFill>
              <a:srgbClr val="292929"/>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grpSp>
        <p:nvGrpSpPr>
          <p:cNvPr id="26" name="Group 25">
            <a:extLst>
              <a:ext uri="{FF2B5EF4-FFF2-40B4-BE49-F238E27FC236}">
                <a16:creationId xmlns:a16="http://schemas.microsoft.com/office/drawing/2014/main" id="{E08FF9CB-3577-F345-8547-E7807389CF1E}"/>
              </a:ext>
            </a:extLst>
          </p:cNvPr>
          <p:cNvGrpSpPr/>
          <p:nvPr/>
        </p:nvGrpSpPr>
        <p:grpSpPr>
          <a:xfrm>
            <a:off x="3305130" y="2019858"/>
            <a:ext cx="710244" cy="282076"/>
            <a:chOff x="3668110" y="2448910"/>
            <a:chExt cx="3794234" cy="2165130"/>
          </a:xfrm>
        </p:grpSpPr>
        <p:sp>
          <p:nvSpPr>
            <p:cNvPr id="77" name="Rectangle 76">
              <a:extLst>
                <a:ext uri="{FF2B5EF4-FFF2-40B4-BE49-F238E27FC236}">
                  <a16:creationId xmlns:a16="http://schemas.microsoft.com/office/drawing/2014/main" id="{90284349-F583-D24B-A3DF-EC5D910AAA30}"/>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8" name="Freeform 77">
              <a:extLst>
                <a:ext uri="{FF2B5EF4-FFF2-40B4-BE49-F238E27FC236}">
                  <a16:creationId xmlns:a16="http://schemas.microsoft.com/office/drawing/2014/main" id="{A56B02F8-F0E1-FE4D-9320-C12545B6D1AE}"/>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79" name="Group 78">
              <a:extLst>
                <a:ext uri="{FF2B5EF4-FFF2-40B4-BE49-F238E27FC236}">
                  <a16:creationId xmlns:a16="http://schemas.microsoft.com/office/drawing/2014/main" id="{D51EC26A-E11D-7443-8704-AC214D147972}"/>
                </a:ext>
              </a:extLst>
            </p:cNvPr>
            <p:cNvGrpSpPr/>
            <p:nvPr/>
          </p:nvGrpSpPr>
          <p:grpSpPr>
            <a:xfrm>
              <a:off x="3941378" y="2603243"/>
              <a:ext cx="3202061" cy="1066110"/>
              <a:chOff x="7939341" y="3037317"/>
              <a:chExt cx="897649" cy="353919"/>
            </a:xfrm>
          </p:grpSpPr>
          <p:sp>
            <p:nvSpPr>
              <p:cNvPr id="80" name="Freeform 79">
                <a:extLst>
                  <a:ext uri="{FF2B5EF4-FFF2-40B4-BE49-F238E27FC236}">
                    <a16:creationId xmlns:a16="http://schemas.microsoft.com/office/drawing/2014/main" id="{91B40CD7-4DF6-0141-890F-463F75E362A0}"/>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1" name="Freeform 80">
                <a:extLst>
                  <a:ext uri="{FF2B5EF4-FFF2-40B4-BE49-F238E27FC236}">
                    <a16:creationId xmlns:a16="http://schemas.microsoft.com/office/drawing/2014/main" id="{00C1CBE4-17A4-D448-9C92-885DEAEEDA30}"/>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2" name="Freeform 81">
                <a:extLst>
                  <a:ext uri="{FF2B5EF4-FFF2-40B4-BE49-F238E27FC236}">
                    <a16:creationId xmlns:a16="http://schemas.microsoft.com/office/drawing/2014/main" id="{AFC89776-EDED-C343-9730-13AF464B5FEA}"/>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3" name="Freeform 82">
                <a:extLst>
                  <a:ext uri="{FF2B5EF4-FFF2-40B4-BE49-F238E27FC236}">
                    <a16:creationId xmlns:a16="http://schemas.microsoft.com/office/drawing/2014/main" id="{DC90CF92-14D3-224B-ABEB-751D6B3D3400}"/>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7" name="Group 26">
            <a:extLst>
              <a:ext uri="{FF2B5EF4-FFF2-40B4-BE49-F238E27FC236}">
                <a16:creationId xmlns:a16="http://schemas.microsoft.com/office/drawing/2014/main" id="{B307B383-78B2-0449-9525-4B315C2CB61C}"/>
              </a:ext>
            </a:extLst>
          </p:cNvPr>
          <p:cNvGrpSpPr/>
          <p:nvPr/>
        </p:nvGrpSpPr>
        <p:grpSpPr>
          <a:xfrm>
            <a:off x="5123392" y="2482830"/>
            <a:ext cx="754294" cy="393599"/>
            <a:chOff x="7493876" y="2774731"/>
            <a:chExt cx="1481958" cy="894622"/>
          </a:xfrm>
        </p:grpSpPr>
        <p:sp>
          <p:nvSpPr>
            <p:cNvPr id="70" name="Freeform 69">
              <a:extLst>
                <a:ext uri="{FF2B5EF4-FFF2-40B4-BE49-F238E27FC236}">
                  <a16:creationId xmlns:a16="http://schemas.microsoft.com/office/drawing/2014/main" id="{2A5BAF25-A0DE-B749-BED2-B83B13A411D2}"/>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71" name="Oval 70">
              <a:extLst>
                <a:ext uri="{FF2B5EF4-FFF2-40B4-BE49-F238E27FC236}">
                  <a16:creationId xmlns:a16="http://schemas.microsoft.com/office/drawing/2014/main" id="{760ECF75-00B2-054C-81C8-C369008BA699}"/>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72" name="Group 71">
              <a:extLst>
                <a:ext uri="{FF2B5EF4-FFF2-40B4-BE49-F238E27FC236}">
                  <a16:creationId xmlns:a16="http://schemas.microsoft.com/office/drawing/2014/main" id="{42D5AA3E-2968-154F-83AA-BFEFB38761FC}"/>
                </a:ext>
              </a:extLst>
            </p:cNvPr>
            <p:cNvGrpSpPr/>
            <p:nvPr/>
          </p:nvGrpSpPr>
          <p:grpSpPr>
            <a:xfrm>
              <a:off x="7713663" y="2848339"/>
              <a:ext cx="1042107" cy="425543"/>
              <a:chOff x="7786941" y="2884917"/>
              <a:chExt cx="897649" cy="353919"/>
            </a:xfrm>
          </p:grpSpPr>
          <p:sp>
            <p:nvSpPr>
              <p:cNvPr id="73" name="Freeform 72">
                <a:extLst>
                  <a:ext uri="{FF2B5EF4-FFF2-40B4-BE49-F238E27FC236}">
                    <a16:creationId xmlns:a16="http://schemas.microsoft.com/office/drawing/2014/main" id="{7E9ABA87-4EB0-6B47-8590-C8D13AF022CE}"/>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4" name="Freeform 73">
                <a:extLst>
                  <a:ext uri="{FF2B5EF4-FFF2-40B4-BE49-F238E27FC236}">
                    <a16:creationId xmlns:a16="http://schemas.microsoft.com/office/drawing/2014/main" id="{890B6F94-5705-3F46-8D53-59C76A24DFF0}"/>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5" name="Freeform 74">
                <a:extLst>
                  <a:ext uri="{FF2B5EF4-FFF2-40B4-BE49-F238E27FC236}">
                    <a16:creationId xmlns:a16="http://schemas.microsoft.com/office/drawing/2014/main" id="{EA16DF83-44AF-C14B-A8A5-69E2FC1D598F}"/>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6" name="Freeform 75">
                <a:extLst>
                  <a:ext uri="{FF2B5EF4-FFF2-40B4-BE49-F238E27FC236}">
                    <a16:creationId xmlns:a16="http://schemas.microsoft.com/office/drawing/2014/main" id="{CF1C375E-5271-8747-94CF-647940CF263D}"/>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8" name="Group 27">
            <a:extLst>
              <a:ext uri="{FF2B5EF4-FFF2-40B4-BE49-F238E27FC236}">
                <a16:creationId xmlns:a16="http://schemas.microsoft.com/office/drawing/2014/main" id="{B8E4F11E-9F35-664F-97EA-7D4ADE6845C8}"/>
              </a:ext>
            </a:extLst>
          </p:cNvPr>
          <p:cNvGrpSpPr/>
          <p:nvPr/>
        </p:nvGrpSpPr>
        <p:grpSpPr>
          <a:xfrm>
            <a:off x="4089472" y="2510373"/>
            <a:ext cx="710244" cy="282076"/>
            <a:chOff x="3668110" y="2448910"/>
            <a:chExt cx="3794234" cy="2165130"/>
          </a:xfrm>
        </p:grpSpPr>
        <p:sp>
          <p:nvSpPr>
            <p:cNvPr id="63" name="Rectangle 62">
              <a:extLst>
                <a:ext uri="{FF2B5EF4-FFF2-40B4-BE49-F238E27FC236}">
                  <a16:creationId xmlns:a16="http://schemas.microsoft.com/office/drawing/2014/main" id="{ABA079D9-C480-AD4D-B5DA-EC37BA225C48}"/>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4" name="Freeform 63">
              <a:extLst>
                <a:ext uri="{FF2B5EF4-FFF2-40B4-BE49-F238E27FC236}">
                  <a16:creationId xmlns:a16="http://schemas.microsoft.com/office/drawing/2014/main" id="{476B5A51-8072-0547-A367-70FC376A69A9}"/>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65" name="Group 64">
              <a:extLst>
                <a:ext uri="{FF2B5EF4-FFF2-40B4-BE49-F238E27FC236}">
                  <a16:creationId xmlns:a16="http://schemas.microsoft.com/office/drawing/2014/main" id="{D92BAC0A-5CE8-9042-8E37-B9117A3A474A}"/>
                </a:ext>
              </a:extLst>
            </p:cNvPr>
            <p:cNvGrpSpPr/>
            <p:nvPr/>
          </p:nvGrpSpPr>
          <p:grpSpPr>
            <a:xfrm>
              <a:off x="3941378" y="2603243"/>
              <a:ext cx="3202061" cy="1066110"/>
              <a:chOff x="7939341" y="3037317"/>
              <a:chExt cx="897649" cy="353919"/>
            </a:xfrm>
          </p:grpSpPr>
          <p:sp>
            <p:nvSpPr>
              <p:cNvPr id="66" name="Freeform 65">
                <a:extLst>
                  <a:ext uri="{FF2B5EF4-FFF2-40B4-BE49-F238E27FC236}">
                    <a16:creationId xmlns:a16="http://schemas.microsoft.com/office/drawing/2014/main" id="{3353FBFD-A2D7-E744-B1F3-8E7B40B65AF2}"/>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7" name="Freeform 66">
                <a:extLst>
                  <a:ext uri="{FF2B5EF4-FFF2-40B4-BE49-F238E27FC236}">
                    <a16:creationId xmlns:a16="http://schemas.microsoft.com/office/drawing/2014/main" id="{A4C63F95-1B9C-FD43-843A-DB2A347EA1C0}"/>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8" name="Freeform 67">
                <a:extLst>
                  <a:ext uri="{FF2B5EF4-FFF2-40B4-BE49-F238E27FC236}">
                    <a16:creationId xmlns:a16="http://schemas.microsoft.com/office/drawing/2014/main" id="{D0BAA16E-35F3-E647-91A9-1F251F8EB69E}"/>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9" name="Freeform 68">
                <a:extLst>
                  <a:ext uri="{FF2B5EF4-FFF2-40B4-BE49-F238E27FC236}">
                    <a16:creationId xmlns:a16="http://schemas.microsoft.com/office/drawing/2014/main" id="{CFB9596C-6CA1-1942-B376-083CC0E261AC}"/>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9" name="Group 906">
            <a:extLst>
              <a:ext uri="{FF2B5EF4-FFF2-40B4-BE49-F238E27FC236}">
                <a16:creationId xmlns:a16="http://schemas.microsoft.com/office/drawing/2014/main" id="{F07F9C1D-AE30-5045-B1BC-4B265BBBFD83}"/>
              </a:ext>
            </a:extLst>
          </p:cNvPr>
          <p:cNvGrpSpPr>
            <a:grpSpLocks/>
          </p:cNvGrpSpPr>
          <p:nvPr/>
        </p:nvGrpSpPr>
        <p:grpSpPr bwMode="auto">
          <a:xfrm>
            <a:off x="5345682" y="2003885"/>
            <a:ext cx="296863" cy="541338"/>
            <a:chOff x="4140" y="429"/>
            <a:chExt cx="1425" cy="2396"/>
          </a:xfrm>
        </p:grpSpPr>
        <p:sp>
          <p:nvSpPr>
            <p:cNvPr id="30" name="Freeform 907">
              <a:extLst>
                <a:ext uri="{FF2B5EF4-FFF2-40B4-BE49-F238E27FC236}">
                  <a16:creationId xmlns:a16="http://schemas.microsoft.com/office/drawing/2014/main" id="{C405BA89-5E69-E34D-8BF2-C4B6351CB44B}"/>
                </a:ext>
              </a:extLst>
            </p:cNvPr>
            <p:cNvSpPr>
              <a:spLocks/>
            </p:cNvSpPr>
            <p:nvPr/>
          </p:nvSpPr>
          <p:spPr bwMode="auto">
            <a:xfrm>
              <a:off x="5268" y="433"/>
              <a:ext cx="283" cy="2286"/>
            </a:xfrm>
            <a:custGeom>
              <a:avLst/>
              <a:gdLst>
                <a:gd name="T0" fmla="*/ 21 w 354"/>
                <a:gd name="T1" fmla="*/ 0 h 2742"/>
                <a:gd name="T2" fmla="*/ 116 w 354"/>
                <a:gd name="T3" fmla="*/ 137 h 2742"/>
                <a:gd name="T4" fmla="*/ 114 w 354"/>
                <a:gd name="T5" fmla="*/ 1057 h 2742"/>
                <a:gd name="T6" fmla="*/ 0 w 354"/>
                <a:gd name="T7" fmla="*/ 1105 h 2742"/>
                <a:gd name="T8" fmla="*/ 21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1" name="Rectangle 908">
              <a:extLst>
                <a:ext uri="{FF2B5EF4-FFF2-40B4-BE49-F238E27FC236}">
                  <a16:creationId xmlns:a16="http://schemas.microsoft.com/office/drawing/2014/main" id="{BEE1B41B-4E66-9746-969A-F01CAF6A3CDA}"/>
                </a:ext>
              </a:extLst>
            </p:cNvPr>
            <p:cNvSpPr>
              <a:spLocks noChangeArrowheads="1"/>
            </p:cNvSpPr>
            <p:nvPr/>
          </p:nvSpPr>
          <p:spPr bwMode="auto">
            <a:xfrm>
              <a:off x="4209" y="429"/>
              <a:ext cx="1044" cy="2284"/>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32" name="Freeform 909">
              <a:extLst>
                <a:ext uri="{FF2B5EF4-FFF2-40B4-BE49-F238E27FC236}">
                  <a16:creationId xmlns:a16="http://schemas.microsoft.com/office/drawing/2014/main" id="{5B85AD69-1925-1341-8DFA-7A4DF673EEC4}"/>
                </a:ext>
              </a:extLst>
            </p:cNvPr>
            <p:cNvSpPr>
              <a:spLocks/>
            </p:cNvSpPr>
            <p:nvPr/>
          </p:nvSpPr>
          <p:spPr bwMode="auto">
            <a:xfrm>
              <a:off x="5321" y="570"/>
              <a:ext cx="169" cy="2115"/>
            </a:xfrm>
            <a:custGeom>
              <a:avLst/>
              <a:gdLst>
                <a:gd name="T0" fmla="*/ 2 w 211"/>
                <a:gd name="T1" fmla="*/ 0 h 2537"/>
                <a:gd name="T2" fmla="*/ 70 w 211"/>
                <a:gd name="T3" fmla="*/ 88 h 2537"/>
                <a:gd name="T4" fmla="*/ 2 w 211"/>
                <a:gd name="T5" fmla="*/ 1007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3" name="Freeform 910">
              <a:extLst>
                <a:ext uri="{FF2B5EF4-FFF2-40B4-BE49-F238E27FC236}">
                  <a16:creationId xmlns:a16="http://schemas.microsoft.com/office/drawing/2014/main" id="{C4185373-6A8A-4149-9978-81B034501204}"/>
                </a:ext>
              </a:extLst>
            </p:cNvPr>
            <p:cNvSpPr>
              <a:spLocks/>
            </p:cNvSpPr>
            <p:nvPr/>
          </p:nvSpPr>
          <p:spPr bwMode="auto">
            <a:xfrm>
              <a:off x="5284" y="1640"/>
              <a:ext cx="263" cy="189"/>
            </a:xfrm>
            <a:custGeom>
              <a:avLst/>
              <a:gdLst>
                <a:gd name="T0" fmla="*/ 2 w 328"/>
                <a:gd name="T1" fmla="*/ 0 h 226"/>
                <a:gd name="T2" fmla="*/ 109 w 328"/>
                <a:gd name="T3" fmla="*/ 52 h 226"/>
                <a:gd name="T4" fmla="*/ 108 w 328"/>
                <a:gd name="T5" fmla="*/ 92 h 226"/>
                <a:gd name="T6" fmla="*/ 0 w 328"/>
                <a:gd name="T7" fmla="*/ 41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4" name="Rectangle 911">
              <a:extLst>
                <a:ext uri="{FF2B5EF4-FFF2-40B4-BE49-F238E27FC236}">
                  <a16:creationId xmlns:a16="http://schemas.microsoft.com/office/drawing/2014/main" id="{3666E251-0719-5748-AF0C-93134CF40086}"/>
                </a:ext>
              </a:extLst>
            </p:cNvPr>
            <p:cNvSpPr>
              <a:spLocks noChangeArrowheads="1"/>
            </p:cNvSpPr>
            <p:nvPr/>
          </p:nvSpPr>
          <p:spPr bwMode="auto">
            <a:xfrm>
              <a:off x="4216" y="689"/>
              <a:ext cx="587" cy="49"/>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nvGrpSpPr>
            <p:cNvPr id="35" name="Group 912">
              <a:extLst>
                <a:ext uri="{FF2B5EF4-FFF2-40B4-BE49-F238E27FC236}">
                  <a16:creationId xmlns:a16="http://schemas.microsoft.com/office/drawing/2014/main" id="{232623E2-627B-D14D-B0FB-CD7098D11249}"/>
                </a:ext>
              </a:extLst>
            </p:cNvPr>
            <p:cNvGrpSpPr>
              <a:grpSpLocks/>
            </p:cNvGrpSpPr>
            <p:nvPr/>
          </p:nvGrpSpPr>
          <p:grpSpPr bwMode="auto">
            <a:xfrm>
              <a:off x="4749" y="668"/>
              <a:ext cx="581" cy="145"/>
              <a:chOff x="614" y="2568"/>
              <a:chExt cx="725" cy="139"/>
            </a:xfrm>
          </p:grpSpPr>
          <p:sp>
            <p:nvSpPr>
              <p:cNvPr id="61" name="AutoShape 913">
                <a:extLst>
                  <a:ext uri="{FF2B5EF4-FFF2-40B4-BE49-F238E27FC236}">
                    <a16:creationId xmlns:a16="http://schemas.microsoft.com/office/drawing/2014/main" id="{857B9C43-7C5C-2348-8660-BA024F6313C2}"/>
                  </a:ext>
                </a:extLst>
              </p:cNvPr>
              <p:cNvSpPr>
                <a:spLocks noChangeArrowheads="1"/>
              </p:cNvSpPr>
              <p:nvPr/>
            </p:nvSpPr>
            <p:spPr bwMode="auto">
              <a:xfrm>
                <a:off x="615" y="2568"/>
                <a:ext cx="723" cy="128"/>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62" name="AutoShape 914">
                <a:extLst>
                  <a:ext uri="{FF2B5EF4-FFF2-40B4-BE49-F238E27FC236}">
                    <a16:creationId xmlns:a16="http://schemas.microsoft.com/office/drawing/2014/main" id="{05AEBC7D-0CFA-0E44-B67C-50A33880B24B}"/>
                  </a:ext>
                </a:extLst>
              </p:cNvPr>
              <p:cNvSpPr>
                <a:spLocks noChangeArrowheads="1"/>
              </p:cNvSpPr>
              <p:nvPr/>
            </p:nvSpPr>
            <p:spPr bwMode="auto">
              <a:xfrm>
                <a:off x="634" y="2581"/>
                <a:ext cx="694"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sp>
          <p:nvSpPr>
            <p:cNvPr id="36" name="Rectangle 915">
              <a:extLst>
                <a:ext uri="{FF2B5EF4-FFF2-40B4-BE49-F238E27FC236}">
                  <a16:creationId xmlns:a16="http://schemas.microsoft.com/office/drawing/2014/main" id="{AEACDAA3-8AA8-6A49-AD26-9EE0EBFF8B7B}"/>
                </a:ext>
              </a:extLst>
            </p:cNvPr>
            <p:cNvSpPr>
              <a:spLocks noChangeArrowheads="1"/>
            </p:cNvSpPr>
            <p:nvPr/>
          </p:nvSpPr>
          <p:spPr bwMode="auto">
            <a:xfrm>
              <a:off x="4224" y="1019"/>
              <a:ext cx="594" cy="49"/>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nvGrpSpPr>
            <p:cNvPr id="37" name="Group 916">
              <a:extLst>
                <a:ext uri="{FF2B5EF4-FFF2-40B4-BE49-F238E27FC236}">
                  <a16:creationId xmlns:a16="http://schemas.microsoft.com/office/drawing/2014/main" id="{1A83026F-3F53-9643-8F29-FA2E039B373F}"/>
                </a:ext>
              </a:extLst>
            </p:cNvPr>
            <p:cNvGrpSpPr>
              <a:grpSpLocks/>
            </p:cNvGrpSpPr>
            <p:nvPr/>
          </p:nvGrpSpPr>
          <p:grpSpPr bwMode="auto">
            <a:xfrm>
              <a:off x="4747" y="994"/>
              <a:ext cx="581" cy="134"/>
              <a:chOff x="614" y="2568"/>
              <a:chExt cx="725" cy="139"/>
            </a:xfrm>
          </p:grpSpPr>
          <p:sp>
            <p:nvSpPr>
              <p:cNvPr id="59" name="AutoShape 917">
                <a:extLst>
                  <a:ext uri="{FF2B5EF4-FFF2-40B4-BE49-F238E27FC236}">
                    <a16:creationId xmlns:a16="http://schemas.microsoft.com/office/drawing/2014/main" id="{52E81D27-5E50-234E-9001-3524A94EB59A}"/>
                  </a:ext>
                </a:extLst>
              </p:cNvPr>
              <p:cNvSpPr>
                <a:spLocks noChangeArrowheads="1"/>
              </p:cNvSpPr>
              <p:nvPr/>
            </p:nvSpPr>
            <p:spPr bwMode="auto">
              <a:xfrm>
                <a:off x="617" y="2565"/>
                <a:ext cx="723" cy="138"/>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60" name="AutoShape 918">
                <a:extLst>
                  <a:ext uri="{FF2B5EF4-FFF2-40B4-BE49-F238E27FC236}">
                    <a16:creationId xmlns:a16="http://schemas.microsoft.com/office/drawing/2014/main" id="{B6A78DF5-A2A0-ED40-80EE-791D05788E8C}"/>
                  </a:ext>
                </a:extLst>
              </p:cNvPr>
              <p:cNvSpPr>
                <a:spLocks noChangeArrowheads="1"/>
              </p:cNvSpPr>
              <p:nvPr/>
            </p:nvSpPr>
            <p:spPr bwMode="auto">
              <a:xfrm>
                <a:off x="627" y="2580"/>
                <a:ext cx="704"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sp>
          <p:nvSpPr>
            <p:cNvPr id="38" name="Rectangle 919">
              <a:extLst>
                <a:ext uri="{FF2B5EF4-FFF2-40B4-BE49-F238E27FC236}">
                  <a16:creationId xmlns:a16="http://schemas.microsoft.com/office/drawing/2014/main" id="{8734703D-B68E-8748-AD6B-127F1C6C3C67}"/>
                </a:ext>
              </a:extLst>
            </p:cNvPr>
            <p:cNvSpPr>
              <a:spLocks noChangeArrowheads="1"/>
            </p:cNvSpPr>
            <p:nvPr/>
          </p:nvSpPr>
          <p:spPr bwMode="auto">
            <a:xfrm>
              <a:off x="4216" y="1364"/>
              <a:ext cx="594" cy="42"/>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39" name="Rectangle 920">
              <a:extLst>
                <a:ext uri="{FF2B5EF4-FFF2-40B4-BE49-F238E27FC236}">
                  <a16:creationId xmlns:a16="http://schemas.microsoft.com/office/drawing/2014/main" id="{43CA87E6-9680-7349-8D67-A42CD1FA829C}"/>
                </a:ext>
              </a:extLst>
            </p:cNvPr>
            <p:cNvSpPr>
              <a:spLocks noChangeArrowheads="1"/>
            </p:cNvSpPr>
            <p:nvPr/>
          </p:nvSpPr>
          <p:spPr bwMode="auto">
            <a:xfrm>
              <a:off x="4224" y="1659"/>
              <a:ext cx="602" cy="42"/>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nvGrpSpPr>
            <p:cNvPr id="40" name="Group 921">
              <a:extLst>
                <a:ext uri="{FF2B5EF4-FFF2-40B4-BE49-F238E27FC236}">
                  <a16:creationId xmlns:a16="http://schemas.microsoft.com/office/drawing/2014/main" id="{B872ACE3-F056-CD42-A484-E0E192157D8E}"/>
                </a:ext>
              </a:extLst>
            </p:cNvPr>
            <p:cNvGrpSpPr>
              <a:grpSpLocks/>
            </p:cNvGrpSpPr>
            <p:nvPr/>
          </p:nvGrpSpPr>
          <p:grpSpPr bwMode="auto">
            <a:xfrm>
              <a:off x="4733" y="1630"/>
              <a:ext cx="586" cy="151"/>
              <a:chOff x="611" y="2571"/>
              <a:chExt cx="730" cy="139"/>
            </a:xfrm>
          </p:grpSpPr>
          <p:sp>
            <p:nvSpPr>
              <p:cNvPr id="57" name="AutoShape 922">
                <a:extLst>
                  <a:ext uri="{FF2B5EF4-FFF2-40B4-BE49-F238E27FC236}">
                    <a16:creationId xmlns:a16="http://schemas.microsoft.com/office/drawing/2014/main" id="{5DEC78F2-B310-7A4B-B9E2-397F21DAF066}"/>
                  </a:ext>
                </a:extLst>
              </p:cNvPr>
              <p:cNvSpPr>
                <a:spLocks noChangeArrowheads="1"/>
              </p:cNvSpPr>
              <p:nvPr/>
            </p:nvSpPr>
            <p:spPr bwMode="auto">
              <a:xfrm>
                <a:off x="613" y="2571"/>
                <a:ext cx="731" cy="136"/>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58" name="AutoShape 923">
                <a:extLst>
                  <a:ext uri="{FF2B5EF4-FFF2-40B4-BE49-F238E27FC236}">
                    <a16:creationId xmlns:a16="http://schemas.microsoft.com/office/drawing/2014/main" id="{4BAC35D5-9AE5-5546-B357-5E9D720FCAE5}"/>
                  </a:ext>
                </a:extLst>
              </p:cNvPr>
              <p:cNvSpPr>
                <a:spLocks noChangeArrowheads="1"/>
              </p:cNvSpPr>
              <p:nvPr/>
            </p:nvSpPr>
            <p:spPr bwMode="auto">
              <a:xfrm>
                <a:off x="632" y="2591"/>
                <a:ext cx="693" cy="103"/>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sp>
          <p:nvSpPr>
            <p:cNvPr id="41" name="Freeform 924">
              <a:extLst>
                <a:ext uri="{FF2B5EF4-FFF2-40B4-BE49-F238E27FC236}">
                  <a16:creationId xmlns:a16="http://schemas.microsoft.com/office/drawing/2014/main" id="{6FEDC341-483C-D340-9720-30D4F4ED649C}"/>
                </a:ext>
              </a:extLst>
            </p:cNvPr>
            <p:cNvSpPr>
              <a:spLocks/>
            </p:cNvSpPr>
            <p:nvPr/>
          </p:nvSpPr>
          <p:spPr bwMode="auto">
            <a:xfrm>
              <a:off x="5288" y="1354"/>
              <a:ext cx="263" cy="188"/>
            </a:xfrm>
            <a:custGeom>
              <a:avLst/>
              <a:gdLst>
                <a:gd name="T0" fmla="*/ 2 w 328"/>
                <a:gd name="T1" fmla="*/ 0 h 226"/>
                <a:gd name="T2" fmla="*/ 109 w 328"/>
                <a:gd name="T3" fmla="*/ 51 h 226"/>
                <a:gd name="T4" fmla="*/ 108 w 328"/>
                <a:gd name="T5" fmla="*/ 90 h 226"/>
                <a:gd name="T6" fmla="*/ 0 w 328"/>
                <a:gd name="T7" fmla="*/ 3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grpSp>
          <p:nvGrpSpPr>
            <p:cNvPr id="42" name="Group 925">
              <a:extLst>
                <a:ext uri="{FF2B5EF4-FFF2-40B4-BE49-F238E27FC236}">
                  <a16:creationId xmlns:a16="http://schemas.microsoft.com/office/drawing/2014/main" id="{023CE296-3E8C-014C-BCC0-9E5FAB16EBA4}"/>
                </a:ext>
              </a:extLst>
            </p:cNvPr>
            <p:cNvGrpSpPr>
              <a:grpSpLocks/>
            </p:cNvGrpSpPr>
            <p:nvPr/>
          </p:nvGrpSpPr>
          <p:grpSpPr bwMode="auto">
            <a:xfrm>
              <a:off x="4739" y="1327"/>
              <a:ext cx="582" cy="139"/>
              <a:chOff x="614" y="2568"/>
              <a:chExt cx="725" cy="139"/>
            </a:xfrm>
          </p:grpSpPr>
          <p:sp>
            <p:nvSpPr>
              <p:cNvPr id="55" name="AutoShape 926">
                <a:extLst>
                  <a:ext uri="{FF2B5EF4-FFF2-40B4-BE49-F238E27FC236}">
                    <a16:creationId xmlns:a16="http://schemas.microsoft.com/office/drawing/2014/main" id="{8324FC35-D619-B14F-8652-42CE1673CA41}"/>
                  </a:ext>
                </a:extLst>
              </p:cNvPr>
              <p:cNvSpPr>
                <a:spLocks noChangeArrowheads="1"/>
              </p:cNvSpPr>
              <p:nvPr/>
            </p:nvSpPr>
            <p:spPr bwMode="auto">
              <a:xfrm>
                <a:off x="618" y="2569"/>
                <a:ext cx="712" cy="141"/>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56" name="AutoShape 927">
                <a:extLst>
                  <a:ext uri="{FF2B5EF4-FFF2-40B4-BE49-F238E27FC236}">
                    <a16:creationId xmlns:a16="http://schemas.microsoft.com/office/drawing/2014/main" id="{ADB26010-A010-6148-81B5-7D84777D49F9}"/>
                  </a:ext>
                </a:extLst>
              </p:cNvPr>
              <p:cNvSpPr>
                <a:spLocks noChangeArrowheads="1"/>
              </p:cNvSpPr>
              <p:nvPr/>
            </p:nvSpPr>
            <p:spPr bwMode="auto">
              <a:xfrm>
                <a:off x="637" y="2583"/>
                <a:ext cx="683" cy="105"/>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sp>
          <p:nvSpPr>
            <p:cNvPr id="43" name="Rectangle 928">
              <a:extLst>
                <a:ext uri="{FF2B5EF4-FFF2-40B4-BE49-F238E27FC236}">
                  <a16:creationId xmlns:a16="http://schemas.microsoft.com/office/drawing/2014/main" id="{4D097071-15BC-014D-9F42-A6D93DB09C77}"/>
                </a:ext>
              </a:extLst>
            </p:cNvPr>
            <p:cNvSpPr>
              <a:spLocks noChangeArrowheads="1"/>
            </p:cNvSpPr>
            <p:nvPr/>
          </p:nvSpPr>
          <p:spPr bwMode="auto">
            <a:xfrm>
              <a:off x="5253" y="429"/>
              <a:ext cx="69" cy="2291"/>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44" name="Freeform 929">
              <a:extLst>
                <a:ext uri="{FF2B5EF4-FFF2-40B4-BE49-F238E27FC236}">
                  <a16:creationId xmlns:a16="http://schemas.microsoft.com/office/drawing/2014/main" id="{F9F71B50-9FCA-3043-ABA0-141F7A1FC1C1}"/>
                </a:ext>
              </a:extLst>
            </p:cNvPr>
            <p:cNvSpPr>
              <a:spLocks/>
            </p:cNvSpPr>
            <p:nvPr/>
          </p:nvSpPr>
          <p:spPr bwMode="auto">
            <a:xfrm>
              <a:off x="5312" y="1007"/>
              <a:ext cx="237" cy="213"/>
            </a:xfrm>
            <a:custGeom>
              <a:avLst/>
              <a:gdLst>
                <a:gd name="T0" fmla="*/ 2 w 296"/>
                <a:gd name="T1" fmla="*/ 0 h 256"/>
                <a:gd name="T2" fmla="*/ 96 w 296"/>
                <a:gd name="T3" fmla="*/ 57 h 256"/>
                <a:gd name="T4" fmla="*/ 98 w 296"/>
                <a:gd name="T5" fmla="*/ 102 h 256"/>
                <a:gd name="T6" fmla="*/ 0 w 296"/>
                <a:gd name="T7" fmla="*/ 39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45" name="Freeform 930">
              <a:extLst>
                <a:ext uri="{FF2B5EF4-FFF2-40B4-BE49-F238E27FC236}">
                  <a16:creationId xmlns:a16="http://schemas.microsoft.com/office/drawing/2014/main" id="{222AC8FF-2FBE-6B4F-857C-494DB4552291}"/>
                </a:ext>
              </a:extLst>
            </p:cNvPr>
            <p:cNvSpPr>
              <a:spLocks/>
            </p:cNvSpPr>
            <p:nvPr/>
          </p:nvSpPr>
          <p:spPr bwMode="auto">
            <a:xfrm>
              <a:off x="5315" y="680"/>
              <a:ext cx="244" cy="240"/>
            </a:xfrm>
            <a:custGeom>
              <a:avLst/>
              <a:gdLst>
                <a:gd name="T0" fmla="*/ 0 w 304"/>
                <a:gd name="T1" fmla="*/ 0 h 288"/>
                <a:gd name="T2" fmla="*/ 101 w 304"/>
                <a:gd name="T3" fmla="*/ 66 h 288"/>
                <a:gd name="T4" fmla="*/ 95 w 304"/>
                <a:gd name="T5" fmla="*/ 116 h 288"/>
                <a:gd name="T6" fmla="*/ 2 w 304"/>
                <a:gd name="T7" fmla="*/ 5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46" name="Oval 931">
              <a:extLst>
                <a:ext uri="{FF2B5EF4-FFF2-40B4-BE49-F238E27FC236}">
                  <a16:creationId xmlns:a16="http://schemas.microsoft.com/office/drawing/2014/main" id="{B301E399-5801-3843-92C4-100C625F44DC}"/>
                </a:ext>
              </a:extLst>
            </p:cNvPr>
            <p:cNvSpPr>
              <a:spLocks noChangeArrowheads="1"/>
            </p:cNvSpPr>
            <p:nvPr/>
          </p:nvSpPr>
          <p:spPr bwMode="auto">
            <a:xfrm>
              <a:off x="5519" y="2607"/>
              <a:ext cx="46" cy="98"/>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47" name="Freeform 932">
              <a:extLst>
                <a:ext uri="{FF2B5EF4-FFF2-40B4-BE49-F238E27FC236}">
                  <a16:creationId xmlns:a16="http://schemas.microsoft.com/office/drawing/2014/main" id="{D9BC880A-8880-D44A-8749-1BFC6B160FA7}"/>
                </a:ext>
              </a:extLst>
            </p:cNvPr>
            <p:cNvSpPr>
              <a:spLocks/>
            </p:cNvSpPr>
            <p:nvPr/>
          </p:nvSpPr>
          <p:spPr bwMode="auto">
            <a:xfrm>
              <a:off x="5302" y="2614"/>
              <a:ext cx="245" cy="200"/>
            </a:xfrm>
            <a:custGeom>
              <a:avLst/>
              <a:gdLst>
                <a:gd name="T0" fmla="*/ 0 w 306"/>
                <a:gd name="T1" fmla="*/ 43 h 240"/>
                <a:gd name="T2" fmla="*/ 2 w 306"/>
                <a:gd name="T3" fmla="*/ 97 h 240"/>
                <a:gd name="T4" fmla="*/ 101 w 306"/>
                <a:gd name="T5" fmla="*/ 44 h 240"/>
                <a:gd name="T6" fmla="*/ 98 w 306"/>
                <a:gd name="T7" fmla="*/ 0 h 240"/>
                <a:gd name="T8" fmla="*/ 0 w 306"/>
                <a:gd name="T9" fmla="*/ 43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48" name="AutoShape 933">
              <a:extLst>
                <a:ext uri="{FF2B5EF4-FFF2-40B4-BE49-F238E27FC236}">
                  <a16:creationId xmlns:a16="http://schemas.microsoft.com/office/drawing/2014/main" id="{393F8118-0711-154E-A6FA-632710B3E6B5}"/>
                </a:ext>
              </a:extLst>
            </p:cNvPr>
            <p:cNvSpPr>
              <a:spLocks noChangeArrowheads="1"/>
            </p:cNvSpPr>
            <p:nvPr/>
          </p:nvSpPr>
          <p:spPr bwMode="auto">
            <a:xfrm>
              <a:off x="4140" y="2684"/>
              <a:ext cx="1196" cy="141"/>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49" name="AutoShape 934">
              <a:extLst>
                <a:ext uri="{FF2B5EF4-FFF2-40B4-BE49-F238E27FC236}">
                  <a16:creationId xmlns:a16="http://schemas.microsoft.com/office/drawing/2014/main" id="{75D86914-8875-AD43-A7E8-D9BB4787B256}"/>
                </a:ext>
              </a:extLst>
            </p:cNvPr>
            <p:cNvSpPr>
              <a:spLocks noChangeArrowheads="1"/>
            </p:cNvSpPr>
            <p:nvPr/>
          </p:nvSpPr>
          <p:spPr bwMode="auto">
            <a:xfrm>
              <a:off x="4209" y="2713"/>
              <a:ext cx="1067" cy="77"/>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50" name="Oval 935">
              <a:extLst>
                <a:ext uri="{FF2B5EF4-FFF2-40B4-BE49-F238E27FC236}">
                  <a16:creationId xmlns:a16="http://schemas.microsoft.com/office/drawing/2014/main" id="{66D89C89-D606-974B-B75D-0D8717AB55AB}"/>
                </a:ext>
              </a:extLst>
            </p:cNvPr>
            <p:cNvSpPr>
              <a:spLocks noChangeArrowheads="1"/>
            </p:cNvSpPr>
            <p:nvPr/>
          </p:nvSpPr>
          <p:spPr bwMode="auto">
            <a:xfrm>
              <a:off x="4308" y="2382"/>
              <a:ext cx="160" cy="141"/>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51" name="Oval 936">
              <a:extLst>
                <a:ext uri="{FF2B5EF4-FFF2-40B4-BE49-F238E27FC236}">
                  <a16:creationId xmlns:a16="http://schemas.microsoft.com/office/drawing/2014/main" id="{25574DBE-4535-ED4F-AEDB-0EF2B4BBF224}"/>
                </a:ext>
              </a:extLst>
            </p:cNvPr>
            <p:cNvSpPr>
              <a:spLocks noChangeArrowheads="1"/>
            </p:cNvSpPr>
            <p:nvPr/>
          </p:nvSpPr>
          <p:spPr bwMode="auto">
            <a:xfrm>
              <a:off x="4483" y="2382"/>
              <a:ext cx="160" cy="148"/>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dirty="0">
                <a:solidFill>
                  <a:srgbClr val="FF0000"/>
                </a:solidFill>
                <a:latin typeface="Arial" charset="0"/>
                <a:cs typeface="Arial" charset="0"/>
              </a:endParaRPr>
            </a:p>
          </p:txBody>
        </p:sp>
        <p:sp>
          <p:nvSpPr>
            <p:cNvPr id="53" name="Oval 937">
              <a:extLst>
                <a:ext uri="{FF2B5EF4-FFF2-40B4-BE49-F238E27FC236}">
                  <a16:creationId xmlns:a16="http://schemas.microsoft.com/office/drawing/2014/main" id="{C64F88BB-8747-804C-9C30-A681CB4DDF50}"/>
                </a:ext>
              </a:extLst>
            </p:cNvPr>
            <p:cNvSpPr>
              <a:spLocks noChangeArrowheads="1"/>
            </p:cNvSpPr>
            <p:nvPr/>
          </p:nvSpPr>
          <p:spPr bwMode="auto">
            <a:xfrm>
              <a:off x="4666" y="2382"/>
              <a:ext cx="152" cy="141"/>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sp>
          <p:nvSpPr>
            <p:cNvPr id="54" name="Rectangle 938">
              <a:extLst>
                <a:ext uri="{FF2B5EF4-FFF2-40B4-BE49-F238E27FC236}">
                  <a16:creationId xmlns:a16="http://schemas.microsoft.com/office/drawing/2014/main" id="{57D7C4B6-8B5D-2942-8D2C-DC825CD47F8D}"/>
                </a:ext>
              </a:extLst>
            </p:cNvPr>
            <p:cNvSpPr>
              <a:spLocks noChangeArrowheads="1"/>
            </p:cNvSpPr>
            <p:nvPr/>
          </p:nvSpPr>
          <p:spPr bwMode="auto">
            <a:xfrm>
              <a:off x="5062" y="1834"/>
              <a:ext cx="84" cy="759"/>
            </a:xfrm>
            <a:prstGeom prst="rect">
              <a:avLst/>
            </a:prstGeom>
            <a:solidFill>
              <a:srgbClr val="292929"/>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solidFill>
                  <a:srgbClr val="000000"/>
                </a:solidFill>
                <a:latin typeface="Arial" charset="0"/>
                <a:cs typeface="Arial" charset="0"/>
              </a:endParaRPr>
            </a:p>
          </p:txBody>
        </p:sp>
      </p:grpSp>
      <p:sp>
        <p:nvSpPr>
          <p:cNvPr id="126" name="Oval 355">
            <a:extLst>
              <a:ext uri="{FF2B5EF4-FFF2-40B4-BE49-F238E27FC236}">
                <a16:creationId xmlns:a16="http://schemas.microsoft.com/office/drawing/2014/main" id="{E1CB85AF-850A-124D-8CE3-6ACFED2BA68D}"/>
              </a:ext>
            </a:extLst>
          </p:cNvPr>
          <p:cNvSpPr>
            <a:spLocks noChangeArrowheads="1"/>
          </p:cNvSpPr>
          <p:nvPr/>
        </p:nvSpPr>
        <p:spPr bwMode="auto">
          <a:xfrm>
            <a:off x="6025106" y="1569883"/>
            <a:ext cx="1435100" cy="407987"/>
          </a:xfrm>
          <a:prstGeom prst="ellipse">
            <a:avLst/>
          </a:prstGeom>
          <a:solidFill>
            <a:schemeClr val="bg1"/>
          </a:solidFill>
          <a:ln w="9525">
            <a:solidFill>
              <a:schemeClr val="tx1"/>
            </a:solidFill>
            <a:round/>
            <a:headEnd/>
            <a:tailEnd/>
          </a:ln>
        </p:spPr>
        <p:txBody>
          <a:bodyPr wrap="none" anchor="ctr"/>
          <a:lstStyle/>
          <a:p>
            <a:endParaRPr lang="en-US" dirty="0"/>
          </a:p>
        </p:txBody>
      </p:sp>
      <p:sp>
        <p:nvSpPr>
          <p:cNvPr id="127" name="Oval 356">
            <a:extLst>
              <a:ext uri="{FF2B5EF4-FFF2-40B4-BE49-F238E27FC236}">
                <a16:creationId xmlns:a16="http://schemas.microsoft.com/office/drawing/2014/main" id="{D2388C87-1428-A14C-800A-63448451FD83}"/>
              </a:ext>
            </a:extLst>
          </p:cNvPr>
          <p:cNvSpPr>
            <a:spLocks noChangeArrowheads="1"/>
          </p:cNvSpPr>
          <p:nvPr/>
        </p:nvSpPr>
        <p:spPr bwMode="auto">
          <a:xfrm>
            <a:off x="5612356" y="1706408"/>
            <a:ext cx="815975" cy="196850"/>
          </a:xfrm>
          <a:prstGeom prst="ellipse">
            <a:avLst/>
          </a:prstGeom>
          <a:solidFill>
            <a:schemeClr val="bg1"/>
          </a:solidFill>
          <a:ln w="9525">
            <a:solidFill>
              <a:schemeClr val="tx1"/>
            </a:solidFill>
            <a:round/>
            <a:headEnd/>
            <a:tailEnd/>
          </a:ln>
        </p:spPr>
        <p:txBody>
          <a:bodyPr wrap="none" anchor="ctr"/>
          <a:lstStyle/>
          <a:p>
            <a:endParaRPr lang="en-US" dirty="0"/>
          </a:p>
        </p:txBody>
      </p:sp>
      <p:sp>
        <p:nvSpPr>
          <p:cNvPr id="128" name="Oval 357">
            <a:extLst>
              <a:ext uri="{FF2B5EF4-FFF2-40B4-BE49-F238E27FC236}">
                <a16:creationId xmlns:a16="http://schemas.microsoft.com/office/drawing/2014/main" id="{D0E5DD08-AB0D-4144-91C8-D7DA477FEFB5}"/>
              </a:ext>
            </a:extLst>
          </p:cNvPr>
          <p:cNvSpPr>
            <a:spLocks noChangeArrowheads="1"/>
          </p:cNvSpPr>
          <p:nvPr/>
        </p:nvSpPr>
        <p:spPr bwMode="auto">
          <a:xfrm>
            <a:off x="5528218" y="1861983"/>
            <a:ext cx="350838" cy="153987"/>
          </a:xfrm>
          <a:prstGeom prst="ellipse">
            <a:avLst/>
          </a:prstGeom>
          <a:solidFill>
            <a:schemeClr val="bg1"/>
          </a:solidFill>
          <a:ln w="9525">
            <a:solidFill>
              <a:schemeClr val="tx1"/>
            </a:solidFill>
            <a:round/>
            <a:headEnd/>
            <a:tailEnd/>
          </a:ln>
        </p:spPr>
        <p:txBody>
          <a:bodyPr wrap="none" anchor="ctr"/>
          <a:lstStyle/>
          <a:p>
            <a:endParaRPr lang="en-US" dirty="0"/>
          </a:p>
        </p:txBody>
      </p:sp>
      <p:grpSp>
        <p:nvGrpSpPr>
          <p:cNvPr id="129" name="Group 2">
            <a:extLst>
              <a:ext uri="{FF2B5EF4-FFF2-40B4-BE49-F238E27FC236}">
                <a16:creationId xmlns:a16="http://schemas.microsoft.com/office/drawing/2014/main" id="{B224DD07-F8AD-E94B-AC4A-19AC28378364}"/>
              </a:ext>
            </a:extLst>
          </p:cNvPr>
          <p:cNvGrpSpPr>
            <a:grpSpLocks/>
          </p:cNvGrpSpPr>
          <p:nvPr/>
        </p:nvGrpSpPr>
        <p:grpSpPr bwMode="auto">
          <a:xfrm>
            <a:off x="6964906" y="914245"/>
            <a:ext cx="2897187" cy="1404937"/>
            <a:chOff x="5670550" y="1182688"/>
            <a:chExt cx="2897188" cy="1404937"/>
          </a:xfrm>
        </p:grpSpPr>
        <p:sp>
          <p:nvSpPr>
            <p:cNvPr id="130" name="Oval 354">
              <a:extLst>
                <a:ext uri="{FF2B5EF4-FFF2-40B4-BE49-F238E27FC236}">
                  <a16:creationId xmlns:a16="http://schemas.microsoft.com/office/drawing/2014/main" id="{ABAFD0F1-D93C-DA45-B207-CF5A3584357B}"/>
                </a:ext>
              </a:extLst>
            </p:cNvPr>
            <p:cNvSpPr>
              <a:spLocks noChangeArrowheads="1"/>
            </p:cNvSpPr>
            <p:nvPr/>
          </p:nvSpPr>
          <p:spPr bwMode="auto">
            <a:xfrm>
              <a:off x="5670550" y="1182688"/>
              <a:ext cx="2897188" cy="1404937"/>
            </a:xfrm>
            <a:prstGeom prst="ellipse">
              <a:avLst/>
            </a:prstGeom>
            <a:solidFill>
              <a:schemeClr val="bg1"/>
            </a:solidFill>
            <a:ln w="9525">
              <a:solidFill>
                <a:schemeClr val="tx1"/>
              </a:solidFill>
              <a:round/>
              <a:headEnd/>
              <a:tailEnd/>
            </a:ln>
          </p:spPr>
          <p:txBody>
            <a:bodyPr wrap="none" anchor="ctr"/>
            <a:lstStyle/>
            <a:p>
              <a:endParaRPr lang="en-US" dirty="0"/>
            </a:p>
          </p:txBody>
        </p:sp>
        <p:sp>
          <p:nvSpPr>
            <p:cNvPr id="131" name="Text Box 353">
              <a:extLst>
                <a:ext uri="{FF2B5EF4-FFF2-40B4-BE49-F238E27FC236}">
                  <a16:creationId xmlns:a16="http://schemas.microsoft.com/office/drawing/2014/main" id="{2E04FD3D-536F-EC41-8CC4-A8B688252BB7}"/>
                </a:ext>
              </a:extLst>
            </p:cNvPr>
            <p:cNvSpPr txBox="1">
              <a:spLocks noChangeArrowheads="1"/>
            </p:cNvSpPr>
            <p:nvPr/>
          </p:nvSpPr>
          <p:spPr bwMode="auto">
            <a:xfrm>
              <a:off x="6016252" y="1397349"/>
              <a:ext cx="2245988" cy="10833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80000"/>
                </a:lnSpc>
              </a:pPr>
              <a:r>
                <a:rPr lang="en-US" dirty="0">
                  <a:latin typeface="+mn-lt"/>
                  <a:cs typeface="Arial" charset="0"/>
                </a:rPr>
                <a:t>Should arriving packet be allowed in? Departing packet let out?</a:t>
              </a:r>
            </a:p>
          </p:txBody>
        </p:sp>
      </p:grpSp>
      <p:grpSp>
        <p:nvGrpSpPr>
          <p:cNvPr id="132" name="Group 131">
            <a:extLst>
              <a:ext uri="{FF2B5EF4-FFF2-40B4-BE49-F238E27FC236}">
                <a16:creationId xmlns:a16="http://schemas.microsoft.com/office/drawing/2014/main" id="{E6C7D360-97CE-E444-BAB7-249EE9E08ADB}"/>
              </a:ext>
            </a:extLst>
          </p:cNvPr>
          <p:cNvGrpSpPr/>
          <p:nvPr/>
        </p:nvGrpSpPr>
        <p:grpSpPr>
          <a:xfrm>
            <a:off x="5999356" y="2543593"/>
            <a:ext cx="737685" cy="500690"/>
            <a:chOff x="5367131" y="3866019"/>
            <a:chExt cx="1637539" cy="741718"/>
          </a:xfrm>
        </p:grpSpPr>
        <p:sp>
          <p:nvSpPr>
            <p:cNvPr id="133" name="Right Arrow 132">
              <a:extLst>
                <a:ext uri="{FF2B5EF4-FFF2-40B4-BE49-F238E27FC236}">
                  <a16:creationId xmlns:a16="http://schemas.microsoft.com/office/drawing/2014/main" id="{73D4F25E-C81F-004E-BFE3-DF04C7212F77}"/>
                </a:ext>
              </a:extLst>
            </p:cNvPr>
            <p:cNvSpPr/>
            <p:nvPr/>
          </p:nvSpPr>
          <p:spPr>
            <a:xfrm rot="10800000">
              <a:off x="5367131" y="4187685"/>
              <a:ext cx="1060173" cy="172279"/>
            </a:xfrm>
            <a:prstGeom prst="rightArrow">
              <a:avLst/>
            </a:prstGeom>
            <a:gradFill>
              <a:gsLst>
                <a:gs pos="49500">
                  <a:schemeClr val="accent1">
                    <a:lumMod val="40000"/>
                    <a:lumOff val="60000"/>
                  </a:schemeClr>
                </a:gs>
                <a:gs pos="0">
                  <a:schemeClr val="bg1">
                    <a:alpha val="68000"/>
                  </a:schemeClr>
                </a:gs>
                <a:gs pos="98000">
                  <a:srgbClr val="0000A8"/>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4" name="Group 201">
              <a:extLst>
                <a:ext uri="{FF2B5EF4-FFF2-40B4-BE49-F238E27FC236}">
                  <a16:creationId xmlns:a16="http://schemas.microsoft.com/office/drawing/2014/main" id="{90CB7EBC-2272-FB4E-9402-867BE322FC0D}"/>
                </a:ext>
              </a:extLst>
            </p:cNvPr>
            <p:cNvGrpSpPr>
              <a:grpSpLocks/>
            </p:cNvGrpSpPr>
            <p:nvPr/>
          </p:nvGrpSpPr>
          <p:grpSpPr bwMode="auto">
            <a:xfrm>
              <a:off x="6417064" y="3866019"/>
              <a:ext cx="587606" cy="741718"/>
              <a:chOff x="375561" y="297711"/>
              <a:chExt cx="1252683" cy="2138362"/>
            </a:xfrm>
          </p:grpSpPr>
          <p:sp>
            <p:nvSpPr>
              <p:cNvPr id="135" name="Freeform 134">
                <a:extLst>
                  <a:ext uri="{FF2B5EF4-FFF2-40B4-BE49-F238E27FC236}">
                    <a16:creationId xmlns:a16="http://schemas.microsoft.com/office/drawing/2014/main" id="{61334CF0-30C3-BF4D-8E00-8253AD590E7A}"/>
                  </a:ext>
                </a:extLst>
              </p:cNvPr>
              <p:cNvSpPr/>
              <p:nvPr/>
            </p:nvSpPr>
            <p:spPr>
              <a:xfrm>
                <a:off x="375561" y="297711"/>
                <a:ext cx="971072" cy="2138362"/>
              </a:xfrm>
              <a:custGeom>
                <a:avLst/>
                <a:gdLst>
                  <a:gd name="connsiteX0" fmla="*/ 0 w 966787"/>
                  <a:gd name="connsiteY0" fmla="*/ 0 h 2138362"/>
                  <a:gd name="connsiteX1" fmla="*/ 0 w 966787"/>
                  <a:gd name="connsiteY1" fmla="*/ 1190625 h 2138362"/>
                  <a:gd name="connsiteX2" fmla="*/ 966787 w 966787"/>
                  <a:gd name="connsiteY2" fmla="*/ 2138362 h 2138362"/>
                  <a:gd name="connsiteX3" fmla="*/ 962025 w 966787"/>
                  <a:gd name="connsiteY3" fmla="*/ 742950 h 2138362"/>
                  <a:gd name="connsiteX4" fmla="*/ 0 w 966787"/>
                  <a:gd name="connsiteY4" fmla="*/ 0 h 2138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787" h="2138362">
                    <a:moveTo>
                      <a:pt x="0" y="0"/>
                    </a:moveTo>
                    <a:lnTo>
                      <a:pt x="0" y="1190625"/>
                    </a:lnTo>
                    <a:lnTo>
                      <a:pt x="966787" y="2138362"/>
                    </a:lnTo>
                    <a:cubicBezTo>
                      <a:pt x="965200" y="1673225"/>
                      <a:pt x="963612" y="1208087"/>
                      <a:pt x="962025" y="742950"/>
                    </a:cubicBezTo>
                    <a:lnTo>
                      <a:pt x="0" y="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36" name="Freeform 135">
                <a:extLst>
                  <a:ext uri="{FF2B5EF4-FFF2-40B4-BE49-F238E27FC236}">
                    <a16:creationId xmlns:a16="http://schemas.microsoft.com/office/drawing/2014/main" id="{326B27B4-DECE-3142-9140-A1C62709BD01}"/>
                  </a:ext>
                </a:extLst>
              </p:cNvPr>
              <p:cNvSpPr/>
              <p:nvPr/>
            </p:nvSpPr>
            <p:spPr>
              <a:xfrm>
                <a:off x="375561" y="309724"/>
                <a:ext cx="1247826" cy="768849"/>
              </a:xfrm>
              <a:custGeom>
                <a:avLst/>
                <a:gdLst>
                  <a:gd name="connsiteX0" fmla="*/ 0 w 966787"/>
                  <a:gd name="connsiteY0" fmla="*/ 0 h 2138362"/>
                  <a:gd name="connsiteX1" fmla="*/ 0 w 966787"/>
                  <a:gd name="connsiteY1" fmla="*/ 1190625 h 2138362"/>
                  <a:gd name="connsiteX2" fmla="*/ 966787 w 966787"/>
                  <a:gd name="connsiteY2" fmla="*/ 2138362 h 2138362"/>
                  <a:gd name="connsiteX3" fmla="*/ 962025 w 966787"/>
                  <a:gd name="connsiteY3" fmla="*/ 742950 h 2138362"/>
                  <a:gd name="connsiteX4" fmla="*/ 0 w 966787"/>
                  <a:gd name="connsiteY4" fmla="*/ 0 h 2138362"/>
                  <a:gd name="connsiteX0" fmla="*/ 928688 w 1895475"/>
                  <a:gd name="connsiteY0" fmla="*/ 0 h 2138362"/>
                  <a:gd name="connsiteX1" fmla="*/ 0 w 1895475"/>
                  <a:gd name="connsiteY1" fmla="*/ 461963 h 2138362"/>
                  <a:gd name="connsiteX2" fmla="*/ 1895475 w 1895475"/>
                  <a:gd name="connsiteY2" fmla="*/ 2138362 h 2138362"/>
                  <a:gd name="connsiteX3" fmla="*/ 1890713 w 1895475"/>
                  <a:gd name="connsiteY3" fmla="*/ 742950 h 2138362"/>
                  <a:gd name="connsiteX4" fmla="*/ 928688 w 1895475"/>
                  <a:gd name="connsiteY4" fmla="*/ 0 h 2138362"/>
                  <a:gd name="connsiteX0" fmla="*/ 247650 w 1895475"/>
                  <a:gd name="connsiteY0" fmla="*/ 0 h 1738312"/>
                  <a:gd name="connsiteX1" fmla="*/ 0 w 1895475"/>
                  <a:gd name="connsiteY1" fmla="*/ 61913 h 1738312"/>
                  <a:gd name="connsiteX2" fmla="*/ 1895475 w 1895475"/>
                  <a:gd name="connsiteY2" fmla="*/ 1738312 h 1738312"/>
                  <a:gd name="connsiteX3" fmla="*/ 1890713 w 1895475"/>
                  <a:gd name="connsiteY3" fmla="*/ 342900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143000 w 1895475"/>
                  <a:gd name="connsiteY3" fmla="*/ 7762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143000 w 1895475"/>
                  <a:gd name="connsiteY3" fmla="*/ 7762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238250 w 1895475"/>
                  <a:gd name="connsiteY3" fmla="*/ 8143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238250 w 1895475"/>
                  <a:gd name="connsiteY3" fmla="*/ 814388 h 1738312"/>
                  <a:gd name="connsiteX4" fmla="*/ 247650 w 1895475"/>
                  <a:gd name="connsiteY4" fmla="*/ 0 h 1738312"/>
                  <a:gd name="connsiteX0" fmla="*/ 247650 w 1238250"/>
                  <a:gd name="connsiteY0" fmla="*/ 0 h 862012"/>
                  <a:gd name="connsiteX1" fmla="*/ 0 w 1238250"/>
                  <a:gd name="connsiteY1" fmla="*/ 61913 h 862012"/>
                  <a:gd name="connsiteX2" fmla="*/ 947738 w 1238250"/>
                  <a:gd name="connsiteY2" fmla="*/ 862012 h 862012"/>
                  <a:gd name="connsiteX3" fmla="*/ 1238250 w 1238250"/>
                  <a:gd name="connsiteY3" fmla="*/ 814388 h 862012"/>
                  <a:gd name="connsiteX4" fmla="*/ 247650 w 1238250"/>
                  <a:gd name="connsiteY4" fmla="*/ 0 h 862012"/>
                  <a:gd name="connsiteX0" fmla="*/ 247650 w 1238250"/>
                  <a:gd name="connsiteY0" fmla="*/ 0 h 823912"/>
                  <a:gd name="connsiteX1" fmla="*/ 0 w 1238250"/>
                  <a:gd name="connsiteY1" fmla="*/ 61913 h 823912"/>
                  <a:gd name="connsiteX2" fmla="*/ 952500 w 1238250"/>
                  <a:gd name="connsiteY2" fmla="*/ 823912 h 823912"/>
                  <a:gd name="connsiteX3" fmla="*/ 1238250 w 1238250"/>
                  <a:gd name="connsiteY3" fmla="*/ 814388 h 823912"/>
                  <a:gd name="connsiteX4" fmla="*/ 247650 w 1238250"/>
                  <a:gd name="connsiteY4" fmla="*/ 0 h 823912"/>
                  <a:gd name="connsiteX0" fmla="*/ 247650 w 1238250"/>
                  <a:gd name="connsiteY0" fmla="*/ 0 h 823912"/>
                  <a:gd name="connsiteX1" fmla="*/ 0 w 1238250"/>
                  <a:gd name="connsiteY1" fmla="*/ 61913 h 823912"/>
                  <a:gd name="connsiteX2" fmla="*/ 952500 w 1238250"/>
                  <a:gd name="connsiteY2" fmla="*/ 823912 h 823912"/>
                  <a:gd name="connsiteX3" fmla="*/ 1238250 w 1238250"/>
                  <a:gd name="connsiteY3" fmla="*/ 814388 h 823912"/>
                  <a:gd name="connsiteX4" fmla="*/ 247650 w 1238250"/>
                  <a:gd name="connsiteY4" fmla="*/ 0 h 823912"/>
                  <a:gd name="connsiteX0" fmla="*/ 233363 w 1238250"/>
                  <a:gd name="connsiteY0" fmla="*/ 0 h 766762"/>
                  <a:gd name="connsiteX1" fmla="*/ 0 w 1238250"/>
                  <a:gd name="connsiteY1" fmla="*/ 4763 h 766762"/>
                  <a:gd name="connsiteX2" fmla="*/ 952500 w 1238250"/>
                  <a:gd name="connsiteY2" fmla="*/ 766762 h 766762"/>
                  <a:gd name="connsiteX3" fmla="*/ 1238250 w 1238250"/>
                  <a:gd name="connsiteY3" fmla="*/ 757238 h 766762"/>
                  <a:gd name="connsiteX4" fmla="*/ 233363 w 1238250"/>
                  <a:gd name="connsiteY4" fmla="*/ 0 h 766762"/>
                  <a:gd name="connsiteX0" fmla="*/ 233363 w 1238250"/>
                  <a:gd name="connsiteY0" fmla="*/ 0 h 773376"/>
                  <a:gd name="connsiteX1" fmla="*/ 0 w 1238250"/>
                  <a:gd name="connsiteY1" fmla="*/ 4763 h 773376"/>
                  <a:gd name="connsiteX2" fmla="*/ 952500 w 1238250"/>
                  <a:gd name="connsiteY2" fmla="*/ 766762 h 773376"/>
                  <a:gd name="connsiteX3" fmla="*/ 1238250 w 1238250"/>
                  <a:gd name="connsiteY3" fmla="*/ 771525 h 773376"/>
                  <a:gd name="connsiteX4" fmla="*/ 233363 w 1238250"/>
                  <a:gd name="connsiteY4" fmla="*/ 0 h 773376"/>
                  <a:gd name="connsiteX0" fmla="*/ 233363 w 1238250"/>
                  <a:gd name="connsiteY0" fmla="*/ 0 h 766762"/>
                  <a:gd name="connsiteX1" fmla="*/ 0 w 1238250"/>
                  <a:gd name="connsiteY1" fmla="*/ 4763 h 766762"/>
                  <a:gd name="connsiteX2" fmla="*/ 952500 w 1238250"/>
                  <a:gd name="connsiteY2" fmla="*/ 766762 h 766762"/>
                  <a:gd name="connsiteX3" fmla="*/ 1238250 w 1238250"/>
                  <a:gd name="connsiteY3" fmla="*/ 757236 h 766762"/>
                  <a:gd name="connsiteX4" fmla="*/ 233363 w 1238250"/>
                  <a:gd name="connsiteY4" fmla="*/ 0 h 766762"/>
                  <a:gd name="connsiteX0" fmla="*/ 233363 w 1238250"/>
                  <a:gd name="connsiteY0" fmla="*/ 0 h 773375"/>
                  <a:gd name="connsiteX1" fmla="*/ 0 w 1238250"/>
                  <a:gd name="connsiteY1" fmla="*/ 4763 h 773375"/>
                  <a:gd name="connsiteX2" fmla="*/ 952500 w 1238250"/>
                  <a:gd name="connsiteY2" fmla="*/ 766762 h 773375"/>
                  <a:gd name="connsiteX3" fmla="*/ 1238250 w 1238250"/>
                  <a:gd name="connsiteY3" fmla="*/ 771523 h 773375"/>
                  <a:gd name="connsiteX4" fmla="*/ 233363 w 1238250"/>
                  <a:gd name="connsiteY4" fmla="*/ 0 h 773375"/>
                  <a:gd name="connsiteX0" fmla="*/ 233363 w 1238250"/>
                  <a:gd name="connsiteY0" fmla="*/ 0 h 771523"/>
                  <a:gd name="connsiteX1" fmla="*/ 0 w 1238250"/>
                  <a:gd name="connsiteY1" fmla="*/ 4763 h 771523"/>
                  <a:gd name="connsiteX2" fmla="*/ 952500 w 1238250"/>
                  <a:gd name="connsiteY2" fmla="*/ 766762 h 771523"/>
                  <a:gd name="connsiteX3" fmla="*/ 1238250 w 1238250"/>
                  <a:gd name="connsiteY3" fmla="*/ 771523 h 771523"/>
                  <a:gd name="connsiteX4" fmla="*/ 233363 w 1238250"/>
                  <a:gd name="connsiteY4" fmla="*/ 0 h 771523"/>
                  <a:gd name="connsiteX0" fmla="*/ 233363 w 1238250"/>
                  <a:gd name="connsiteY0" fmla="*/ 0 h 771523"/>
                  <a:gd name="connsiteX1" fmla="*/ 0 w 1238250"/>
                  <a:gd name="connsiteY1" fmla="*/ 23466 h 771523"/>
                  <a:gd name="connsiteX2" fmla="*/ 952500 w 1238250"/>
                  <a:gd name="connsiteY2" fmla="*/ 766762 h 771523"/>
                  <a:gd name="connsiteX3" fmla="*/ 1238250 w 1238250"/>
                  <a:gd name="connsiteY3" fmla="*/ 771523 h 771523"/>
                  <a:gd name="connsiteX4" fmla="*/ 233363 w 1238250"/>
                  <a:gd name="connsiteY4" fmla="*/ 0 h 771523"/>
                  <a:gd name="connsiteX0" fmla="*/ 233363 w 1238250"/>
                  <a:gd name="connsiteY0" fmla="*/ 0 h 757496"/>
                  <a:gd name="connsiteX1" fmla="*/ 0 w 1238250"/>
                  <a:gd name="connsiteY1" fmla="*/ 9439 h 757496"/>
                  <a:gd name="connsiteX2" fmla="*/ 952500 w 1238250"/>
                  <a:gd name="connsiteY2" fmla="*/ 752735 h 757496"/>
                  <a:gd name="connsiteX3" fmla="*/ 1238250 w 1238250"/>
                  <a:gd name="connsiteY3" fmla="*/ 757496 h 757496"/>
                  <a:gd name="connsiteX4" fmla="*/ 233363 w 1238250"/>
                  <a:gd name="connsiteY4" fmla="*/ 0 h 757496"/>
                  <a:gd name="connsiteX0" fmla="*/ 233363 w 1238250"/>
                  <a:gd name="connsiteY0" fmla="*/ 0 h 757496"/>
                  <a:gd name="connsiteX1" fmla="*/ 0 w 1238250"/>
                  <a:gd name="connsiteY1" fmla="*/ 9439 h 757496"/>
                  <a:gd name="connsiteX2" fmla="*/ 952500 w 1238250"/>
                  <a:gd name="connsiteY2" fmla="*/ 752735 h 757496"/>
                  <a:gd name="connsiteX3" fmla="*/ 1238250 w 1238250"/>
                  <a:gd name="connsiteY3" fmla="*/ 757496 h 757496"/>
                  <a:gd name="connsiteX4" fmla="*/ 233363 w 1238250"/>
                  <a:gd name="connsiteY4" fmla="*/ 0 h 757496"/>
                  <a:gd name="connsiteX0" fmla="*/ 243561 w 1248448"/>
                  <a:gd name="connsiteY0" fmla="*/ 573 h 758069"/>
                  <a:gd name="connsiteX1" fmla="*/ 0 w 1248448"/>
                  <a:gd name="connsiteY1" fmla="*/ 0 h 758069"/>
                  <a:gd name="connsiteX2" fmla="*/ 962698 w 1248448"/>
                  <a:gd name="connsiteY2" fmla="*/ 753308 h 758069"/>
                  <a:gd name="connsiteX3" fmla="*/ 1248448 w 1248448"/>
                  <a:gd name="connsiteY3" fmla="*/ 758069 h 758069"/>
                  <a:gd name="connsiteX4" fmla="*/ 243561 w 1248448"/>
                  <a:gd name="connsiteY4" fmla="*/ 573 h 758069"/>
                  <a:gd name="connsiteX0" fmla="*/ 243561 w 1248448"/>
                  <a:gd name="connsiteY0" fmla="*/ 573 h 758069"/>
                  <a:gd name="connsiteX1" fmla="*/ 0 w 1248448"/>
                  <a:gd name="connsiteY1" fmla="*/ 0 h 758069"/>
                  <a:gd name="connsiteX2" fmla="*/ 962698 w 1248448"/>
                  <a:gd name="connsiteY2" fmla="*/ 753308 h 758069"/>
                  <a:gd name="connsiteX3" fmla="*/ 1248448 w 1248448"/>
                  <a:gd name="connsiteY3" fmla="*/ 758069 h 758069"/>
                  <a:gd name="connsiteX4" fmla="*/ 243561 w 1248448"/>
                  <a:gd name="connsiteY4" fmla="*/ 573 h 758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8448" h="758069">
                    <a:moveTo>
                      <a:pt x="243561" y="573"/>
                    </a:moveTo>
                    <a:cubicBezTo>
                      <a:pt x="162374" y="382"/>
                      <a:pt x="235530" y="6639"/>
                      <a:pt x="0" y="0"/>
                    </a:cubicBezTo>
                    <a:lnTo>
                      <a:pt x="962698" y="753308"/>
                    </a:lnTo>
                    <a:cubicBezTo>
                      <a:pt x="1114838" y="758721"/>
                      <a:pt x="1045247" y="751718"/>
                      <a:pt x="1248448" y="758069"/>
                    </a:cubicBezTo>
                    <a:lnTo>
                      <a:pt x="243561" y="573"/>
                    </a:lnTo>
                    <a:close/>
                  </a:path>
                </a:pathLst>
              </a:custGeom>
              <a:solidFill>
                <a:srgbClr val="0099C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37" name="Rectangle 136">
                <a:extLst>
                  <a:ext uri="{FF2B5EF4-FFF2-40B4-BE49-F238E27FC236}">
                    <a16:creationId xmlns:a16="http://schemas.microsoft.com/office/drawing/2014/main" id="{99DE0512-0151-D449-97E2-693E3647A267}"/>
                  </a:ext>
                </a:extLst>
              </p:cNvPr>
              <p:cNvSpPr/>
              <p:nvPr/>
            </p:nvSpPr>
            <p:spPr>
              <a:xfrm>
                <a:off x="1332065" y="1066560"/>
                <a:ext cx="296179" cy="136350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a typeface="ＭＳ Ｐゴシック" charset="0"/>
                  <a:cs typeface="ＭＳ Ｐゴシック" charset="0"/>
                </a:endParaRPr>
              </a:p>
            </p:txBody>
          </p:sp>
        </p:grpSp>
      </p:grpSp>
      <p:grpSp>
        <p:nvGrpSpPr>
          <p:cNvPr id="138" name="Group 137">
            <a:extLst>
              <a:ext uri="{FF2B5EF4-FFF2-40B4-BE49-F238E27FC236}">
                <a16:creationId xmlns:a16="http://schemas.microsoft.com/office/drawing/2014/main" id="{AA467161-4E43-A943-8CF0-0551130C3765}"/>
              </a:ext>
            </a:extLst>
          </p:cNvPr>
          <p:cNvGrpSpPr/>
          <p:nvPr/>
        </p:nvGrpSpPr>
        <p:grpSpPr>
          <a:xfrm>
            <a:off x="4706724" y="2160734"/>
            <a:ext cx="539872" cy="500690"/>
            <a:chOff x="6417064" y="3866019"/>
            <a:chExt cx="1198427" cy="741718"/>
          </a:xfrm>
        </p:grpSpPr>
        <p:sp>
          <p:nvSpPr>
            <p:cNvPr id="139" name="Right Arrow 138">
              <a:extLst>
                <a:ext uri="{FF2B5EF4-FFF2-40B4-BE49-F238E27FC236}">
                  <a16:creationId xmlns:a16="http://schemas.microsoft.com/office/drawing/2014/main" id="{ED48A8A1-C5F0-664C-9E7C-B4385290B738}"/>
                </a:ext>
              </a:extLst>
            </p:cNvPr>
            <p:cNvSpPr/>
            <p:nvPr/>
          </p:nvSpPr>
          <p:spPr>
            <a:xfrm>
              <a:off x="6555318" y="4171165"/>
              <a:ext cx="1060173" cy="172278"/>
            </a:xfrm>
            <a:prstGeom prst="rightArrow">
              <a:avLst/>
            </a:prstGeom>
            <a:gradFill>
              <a:gsLst>
                <a:gs pos="49500">
                  <a:schemeClr val="accent1">
                    <a:lumMod val="40000"/>
                    <a:lumOff val="60000"/>
                  </a:schemeClr>
                </a:gs>
                <a:gs pos="0">
                  <a:schemeClr val="bg1">
                    <a:alpha val="68000"/>
                  </a:schemeClr>
                </a:gs>
                <a:gs pos="98000">
                  <a:srgbClr val="0000A8"/>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0" name="Group 201">
              <a:extLst>
                <a:ext uri="{FF2B5EF4-FFF2-40B4-BE49-F238E27FC236}">
                  <a16:creationId xmlns:a16="http://schemas.microsoft.com/office/drawing/2014/main" id="{9F38C6F8-7430-034C-885F-0781F08D5423}"/>
                </a:ext>
              </a:extLst>
            </p:cNvPr>
            <p:cNvGrpSpPr>
              <a:grpSpLocks/>
            </p:cNvGrpSpPr>
            <p:nvPr/>
          </p:nvGrpSpPr>
          <p:grpSpPr bwMode="auto">
            <a:xfrm>
              <a:off x="6417064" y="3866019"/>
              <a:ext cx="587606" cy="741718"/>
              <a:chOff x="375561" y="297711"/>
              <a:chExt cx="1252683" cy="2138362"/>
            </a:xfrm>
          </p:grpSpPr>
          <p:sp>
            <p:nvSpPr>
              <p:cNvPr id="141" name="Freeform 140">
                <a:extLst>
                  <a:ext uri="{FF2B5EF4-FFF2-40B4-BE49-F238E27FC236}">
                    <a16:creationId xmlns:a16="http://schemas.microsoft.com/office/drawing/2014/main" id="{4DE0FB97-8476-F447-948F-8AB8722A4AAA}"/>
                  </a:ext>
                </a:extLst>
              </p:cNvPr>
              <p:cNvSpPr/>
              <p:nvPr/>
            </p:nvSpPr>
            <p:spPr>
              <a:xfrm>
                <a:off x="375561" y="297711"/>
                <a:ext cx="971072" cy="2138362"/>
              </a:xfrm>
              <a:custGeom>
                <a:avLst/>
                <a:gdLst>
                  <a:gd name="connsiteX0" fmla="*/ 0 w 966787"/>
                  <a:gd name="connsiteY0" fmla="*/ 0 h 2138362"/>
                  <a:gd name="connsiteX1" fmla="*/ 0 w 966787"/>
                  <a:gd name="connsiteY1" fmla="*/ 1190625 h 2138362"/>
                  <a:gd name="connsiteX2" fmla="*/ 966787 w 966787"/>
                  <a:gd name="connsiteY2" fmla="*/ 2138362 h 2138362"/>
                  <a:gd name="connsiteX3" fmla="*/ 962025 w 966787"/>
                  <a:gd name="connsiteY3" fmla="*/ 742950 h 2138362"/>
                  <a:gd name="connsiteX4" fmla="*/ 0 w 966787"/>
                  <a:gd name="connsiteY4" fmla="*/ 0 h 2138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787" h="2138362">
                    <a:moveTo>
                      <a:pt x="0" y="0"/>
                    </a:moveTo>
                    <a:lnTo>
                      <a:pt x="0" y="1190625"/>
                    </a:lnTo>
                    <a:lnTo>
                      <a:pt x="966787" y="2138362"/>
                    </a:lnTo>
                    <a:cubicBezTo>
                      <a:pt x="965200" y="1673225"/>
                      <a:pt x="963612" y="1208087"/>
                      <a:pt x="962025" y="742950"/>
                    </a:cubicBezTo>
                    <a:lnTo>
                      <a:pt x="0" y="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42" name="Freeform 141">
                <a:extLst>
                  <a:ext uri="{FF2B5EF4-FFF2-40B4-BE49-F238E27FC236}">
                    <a16:creationId xmlns:a16="http://schemas.microsoft.com/office/drawing/2014/main" id="{425580B9-9E0A-8947-B275-77E93F2580DA}"/>
                  </a:ext>
                </a:extLst>
              </p:cNvPr>
              <p:cNvSpPr/>
              <p:nvPr/>
            </p:nvSpPr>
            <p:spPr>
              <a:xfrm>
                <a:off x="375561" y="309724"/>
                <a:ext cx="1247826" cy="768849"/>
              </a:xfrm>
              <a:custGeom>
                <a:avLst/>
                <a:gdLst>
                  <a:gd name="connsiteX0" fmla="*/ 0 w 966787"/>
                  <a:gd name="connsiteY0" fmla="*/ 0 h 2138362"/>
                  <a:gd name="connsiteX1" fmla="*/ 0 w 966787"/>
                  <a:gd name="connsiteY1" fmla="*/ 1190625 h 2138362"/>
                  <a:gd name="connsiteX2" fmla="*/ 966787 w 966787"/>
                  <a:gd name="connsiteY2" fmla="*/ 2138362 h 2138362"/>
                  <a:gd name="connsiteX3" fmla="*/ 962025 w 966787"/>
                  <a:gd name="connsiteY3" fmla="*/ 742950 h 2138362"/>
                  <a:gd name="connsiteX4" fmla="*/ 0 w 966787"/>
                  <a:gd name="connsiteY4" fmla="*/ 0 h 2138362"/>
                  <a:gd name="connsiteX0" fmla="*/ 928688 w 1895475"/>
                  <a:gd name="connsiteY0" fmla="*/ 0 h 2138362"/>
                  <a:gd name="connsiteX1" fmla="*/ 0 w 1895475"/>
                  <a:gd name="connsiteY1" fmla="*/ 461963 h 2138362"/>
                  <a:gd name="connsiteX2" fmla="*/ 1895475 w 1895475"/>
                  <a:gd name="connsiteY2" fmla="*/ 2138362 h 2138362"/>
                  <a:gd name="connsiteX3" fmla="*/ 1890713 w 1895475"/>
                  <a:gd name="connsiteY3" fmla="*/ 742950 h 2138362"/>
                  <a:gd name="connsiteX4" fmla="*/ 928688 w 1895475"/>
                  <a:gd name="connsiteY4" fmla="*/ 0 h 2138362"/>
                  <a:gd name="connsiteX0" fmla="*/ 247650 w 1895475"/>
                  <a:gd name="connsiteY0" fmla="*/ 0 h 1738312"/>
                  <a:gd name="connsiteX1" fmla="*/ 0 w 1895475"/>
                  <a:gd name="connsiteY1" fmla="*/ 61913 h 1738312"/>
                  <a:gd name="connsiteX2" fmla="*/ 1895475 w 1895475"/>
                  <a:gd name="connsiteY2" fmla="*/ 1738312 h 1738312"/>
                  <a:gd name="connsiteX3" fmla="*/ 1890713 w 1895475"/>
                  <a:gd name="connsiteY3" fmla="*/ 342900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143000 w 1895475"/>
                  <a:gd name="connsiteY3" fmla="*/ 7762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143000 w 1895475"/>
                  <a:gd name="connsiteY3" fmla="*/ 7762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238250 w 1895475"/>
                  <a:gd name="connsiteY3" fmla="*/ 8143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238250 w 1895475"/>
                  <a:gd name="connsiteY3" fmla="*/ 814388 h 1738312"/>
                  <a:gd name="connsiteX4" fmla="*/ 247650 w 1895475"/>
                  <a:gd name="connsiteY4" fmla="*/ 0 h 1738312"/>
                  <a:gd name="connsiteX0" fmla="*/ 247650 w 1238250"/>
                  <a:gd name="connsiteY0" fmla="*/ 0 h 862012"/>
                  <a:gd name="connsiteX1" fmla="*/ 0 w 1238250"/>
                  <a:gd name="connsiteY1" fmla="*/ 61913 h 862012"/>
                  <a:gd name="connsiteX2" fmla="*/ 947738 w 1238250"/>
                  <a:gd name="connsiteY2" fmla="*/ 862012 h 862012"/>
                  <a:gd name="connsiteX3" fmla="*/ 1238250 w 1238250"/>
                  <a:gd name="connsiteY3" fmla="*/ 814388 h 862012"/>
                  <a:gd name="connsiteX4" fmla="*/ 247650 w 1238250"/>
                  <a:gd name="connsiteY4" fmla="*/ 0 h 862012"/>
                  <a:gd name="connsiteX0" fmla="*/ 247650 w 1238250"/>
                  <a:gd name="connsiteY0" fmla="*/ 0 h 823912"/>
                  <a:gd name="connsiteX1" fmla="*/ 0 w 1238250"/>
                  <a:gd name="connsiteY1" fmla="*/ 61913 h 823912"/>
                  <a:gd name="connsiteX2" fmla="*/ 952500 w 1238250"/>
                  <a:gd name="connsiteY2" fmla="*/ 823912 h 823912"/>
                  <a:gd name="connsiteX3" fmla="*/ 1238250 w 1238250"/>
                  <a:gd name="connsiteY3" fmla="*/ 814388 h 823912"/>
                  <a:gd name="connsiteX4" fmla="*/ 247650 w 1238250"/>
                  <a:gd name="connsiteY4" fmla="*/ 0 h 823912"/>
                  <a:gd name="connsiteX0" fmla="*/ 247650 w 1238250"/>
                  <a:gd name="connsiteY0" fmla="*/ 0 h 823912"/>
                  <a:gd name="connsiteX1" fmla="*/ 0 w 1238250"/>
                  <a:gd name="connsiteY1" fmla="*/ 61913 h 823912"/>
                  <a:gd name="connsiteX2" fmla="*/ 952500 w 1238250"/>
                  <a:gd name="connsiteY2" fmla="*/ 823912 h 823912"/>
                  <a:gd name="connsiteX3" fmla="*/ 1238250 w 1238250"/>
                  <a:gd name="connsiteY3" fmla="*/ 814388 h 823912"/>
                  <a:gd name="connsiteX4" fmla="*/ 247650 w 1238250"/>
                  <a:gd name="connsiteY4" fmla="*/ 0 h 823912"/>
                  <a:gd name="connsiteX0" fmla="*/ 233363 w 1238250"/>
                  <a:gd name="connsiteY0" fmla="*/ 0 h 766762"/>
                  <a:gd name="connsiteX1" fmla="*/ 0 w 1238250"/>
                  <a:gd name="connsiteY1" fmla="*/ 4763 h 766762"/>
                  <a:gd name="connsiteX2" fmla="*/ 952500 w 1238250"/>
                  <a:gd name="connsiteY2" fmla="*/ 766762 h 766762"/>
                  <a:gd name="connsiteX3" fmla="*/ 1238250 w 1238250"/>
                  <a:gd name="connsiteY3" fmla="*/ 757238 h 766762"/>
                  <a:gd name="connsiteX4" fmla="*/ 233363 w 1238250"/>
                  <a:gd name="connsiteY4" fmla="*/ 0 h 766762"/>
                  <a:gd name="connsiteX0" fmla="*/ 233363 w 1238250"/>
                  <a:gd name="connsiteY0" fmla="*/ 0 h 773376"/>
                  <a:gd name="connsiteX1" fmla="*/ 0 w 1238250"/>
                  <a:gd name="connsiteY1" fmla="*/ 4763 h 773376"/>
                  <a:gd name="connsiteX2" fmla="*/ 952500 w 1238250"/>
                  <a:gd name="connsiteY2" fmla="*/ 766762 h 773376"/>
                  <a:gd name="connsiteX3" fmla="*/ 1238250 w 1238250"/>
                  <a:gd name="connsiteY3" fmla="*/ 771525 h 773376"/>
                  <a:gd name="connsiteX4" fmla="*/ 233363 w 1238250"/>
                  <a:gd name="connsiteY4" fmla="*/ 0 h 773376"/>
                  <a:gd name="connsiteX0" fmla="*/ 233363 w 1238250"/>
                  <a:gd name="connsiteY0" fmla="*/ 0 h 766762"/>
                  <a:gd name="connsiteX1" fmla="*/ 0 w 1238250"/>
                  <a:gd name="connsiteY1" fmla="*/ 4763 h 766762"/>
                  <a:gd name="connsiteX2" fmla="*/ 952500 w 1238250"/>
                  <a:gd name="connsiteY2" fmla="*/ 766762 h 766762"/>
                  <a:gd name="connsiteX3" fmla="*/ 1238250 w 1238250"/>
                  <a:gd name="connsiteY3" fmla="*/ 757236 h 766762"/>
                  <a:gd name="connsiteX4" fmla="*/ 233363 w 1238250"/>
                  <a:gd name="connsiteY4" fmla="*/ 0 h 766762"/>
                  <a:gd name="connsiteX0" fmla="*/ 233363 w 1238250"/>
                  <a:gd name="connsiteY0" fmla="*/ 0 h 773375"/>
                  <a:gd name="connsiteX1" fmla="*/ 0 w 1238250"/>
                  <a:gd name="connsiteY1" fmla="*/ 4763 h 773375"/>
                  <a:gd name="connsiteX2" fmla="*/ 952500 w 1238250"/>
                  <a:gd name="connsiteY2" fmla="*/ 766762 h 773375"/>
                  <a:gd name="connsiteX3" fmla="*/ 1238250 w 1238250"/>
                  <a:gd name="connsiteY3" fmla="*/ 771523 h 773375"/>
                  <a:gd name="connsiteX4" fmla="*/ 233363 w 1238250"/>
                  <a:gd name="connsiteY4" fmla="*/ 0 h 773375"/>
                  <a:gd name="connsiteX0" fmla="*/ 233363 w 1238250"/>
                  <a:gd name="connsiteY0" fmla="*/ 0 h 771523"/>
                  <a:gd name="connsiteX1" fmla="*/ 0 w 1238250"/>
                  <a:gd name="connsiteY1" fmla="*/ 4763 h 771523"/>
                  <a:gd name="connsiteX2" fmla="*/ 952500 w 1238250"/>
                  <a:gd name="connsiteY2" fmla="*/ 766762 h 771523"/>
                  <a:gd name="connsiteX3" fmla="*/ 1238250 w 1238250"/>
                  <a:gd name="connsiteY3" fmla="*/ 771523 h 771523"/>
                  <a:gd name="connsiteX4" fmla="*/ 233363 w 1238250"/>
                  <a:gd name="connsiteY4" fmla="*/ 0 h 771523"/>
                  <a:gd name="connsiteX0" fmla="*/ 233363 w 1238250"/>
                  <a:gd name="connsiteY0" fmla="*/ 0 h 771523"/>
                  <a:gd name="connsiteX1" fmla="*/ 0 w 1238250"/>
                  <a:gd name="connsiteY1" fmla="*/ 23466 h 771523"/>
                  <a:gd name="connsiteX2" fmla="*/ 952500 w 1238250"/>
                  <a:gd name="connsiteY2" fmla="*/ 766762 h 771523"/>
                  <a:gd name="connsiteX3" fmla="*/ 1238250 w 1238250"/>
                  <a:gd name="connsiteY3" fmla="*/ 771523 h 771523"/>
                  <a:gd name="connsiteX4" fmla="*/ 233363 w 1238250"/>
                  <a:gd name="connsiteY4" fmla="*/ 0 h 771523"/>
                  <a:gd name="connsiteX0" fmla="*/ 233363 w 1238250"/>
                  <a:gd name="connsiteY0" fmla="*/ 0 h 757496"/>
                  <a:gd name="connsiteX1" fmla="*/ 0 w 1238250"/>
                  <a:gd name="connsiteY1" fmla="*/ 9439 h 757496"/>
                  <a:gd name="connsiteX2" fmla="*/ 952500 w 1238250"/>
                  <a:gd name="connsiteY2" fmla="*/ 752735 h 757496"/>
                  <a:gd name="connsiteX3" fmla="*/ 1238250 w 1238250"/>
                  <a:gd name="connsiteY3" fmla="*/ 757496 h 757496"/>
                  <a:gd name="connsiteX4" fmla="*/ 233363 w 1238250"/>
                  <a:gd name="connsiteY4" fmla="*/ 0 h 757496"/>
                  <a:gd name="connsiteX0" fmla="*/ 233363 w 1238250"/>
                  <a:gd name="connsiteY0" fmla="*/ 0 h 757496"/>
                  <a:gd name="connsiteX1" fmla="*/ 0 w 1238250"/>
                  <a:gd name="connsiteY1" fmla="*/ 9439 h 757496"/>
                  <a:gd name="connsiteX2" fmla="*/ 952500 w 1238250"/>
                  <a:gd name="connsiteY2" fmla="*/ 752735 h 757496"/>
                  <a:gd name="connsiteX3" fmla="*/ 1238250 w 1238250"/>
                  <a:gd name="connsiteY3" fmla="*/ 757496 h 757496"/>
                  <a:gd name="connsiteX4" fmla="*/ 233363 w 1238250"/>
                  <a:gd name="connsiteY4" fmla="*/ 0 h 757496"/>
                  <a:gd name="connsiteX0" fmla="*/ 243561 w 1248448"/>
                  <a:gd name="connsiteY0" fmla="*/ 573 h 758069"/>
                  <a:gd name="connsiteX1" fmla="*/ 0 w 1248448"/>
                  <a:gd name="connsiteY1" fmla="*/ 0 h 758069"/>
                  <a:gd name="connsiteX2" fmla="*/ 962698 w 1248448"/>
                  <a:gd name="connsiteY2" fmla="*/ 753308 h 758069"/>
                  <a:gd name="connsiteX3" fmla="*/ 1248448 w 1248448"/>
                  <a:gd name="connsiteY3" fmla="*/ 758069 h 758069"/>
                  <a:gd name="connsiteX4" fmla="*/ 243561 w 1248448"/>
                  <a:gd name="connsiteY4" fmla="*/ 573 h 758069"/>
                  <a:gd name="connsiteX0" fmla="*/ 243561 w 1248448"/>
                  <a:gd name="connsiteY0" fmla="*/ 573 h 758069"/>
                  <a:gd name="connsiteX1" fmla="*/ 0 w 1248448"/>
                  <a:gd name="connsiteY1" fmla="*/ 0 h 758069"/>
                  <a:gd name="connsiteX2" fmla="*/ 962698 w 1248448"/>
                  <a:gd name="connsiteY2" fmla="*/ 753308 h 758069"/>
                  <a:gd name="connsiteX3" fmla="*/ 1248448 w 1248448"/>
                  <a:gd name="connsiteY3" fmla="*/ 758069 h 758069"/>
                  <a:gd name="connsiteX4" fmla="*/ 243561 w 1248448"/>
                  <a:gd name="connsiteY4" fmla="*/ 573 h 758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8448" h="758069">
                    <a:moveTo>
                      <a:pt x="243561" y="573"/>
                    </a:moveTo>
                    <a:cubicBezTo>
                      <a:pt x="162374" y="382"/>
                      <a:pt x="235530" y="6639"/>
                      <a:pt x="0" y="0"/>
                    </a:cubicBezTo>
                    <a:lnTo>
                      <a:pt x="962698" y="753308"/>
                    </a:lnTo>
                    <a:cubicBezTo>
                      <a:pt x="1114838" y="758721"/>
                      <a:pt x="1045247" y="751718"/>
                      <a:pt x="1248448" y="758069"/>
                    </a:cubicBezTo>
                    <a:lnTo>
                      <a:pt x="243561" y="573"/>
                    </a:lnTo>
                    <a:close/>
                  </a:path>
                </a:pathLst>
              </a:custGeom>
              <a:solidFill>
                <a:srgbClr val="0099C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43" name="Rectangle 142">
                <a:extLst>
                  <a:ext uri="{FF2B5EF4-FFF2-40B4-BE49-F238E27FC236}">
                    <a16:creationId xmlns:a16="http://schemas.microsoft.com/office/drawing/2014/main" id="{2FA4335F-73DB-5D4A-B84C-265F918FC0A3}"/>
                  </a:ext>
                </a:extLst>
              </p:cNvPr>
              <p:cNvSpPr/>
              <p:nvPr/>
            </p:nvSpPr>
            <p:spPr>
              <a:xfrm>
                <a:off x="1332065" y="1066560"/>
                <a:ext cx="296179" cy="136350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a typeface="ＭＳ Ｐゴシック" charset="0"/>
                  <a:cs typeface="ＭＳ Ｐゴシック" charset="0"/>
                </a:endParaRPr>
              </a:p>
            </p:txBody>
          </p:sp>
        </p:grpSp>
      </p:grpSp>
      <p:sp>
        <p:nvSpPr>
          <p:cNvPr id="145" name="Rectangle 4">
            <a:extLst>
              <a:ext uri="{FF2B5EF4-FFF2-40B4-BE49-F238E27FC236}">
                <a16:creationId xmlns:a16="http://schemas.microsoft.com/office/drawing/2014/main" id="{4D3ACD00-6D12-2C41-A8E5-58F89EF94552}"/>
              </a:ext>
            </a:extLst>
          </p:cNvPr>
          <p:cNvSpPr txBox="1">
            <a:spLocks noChangeArrowheads="1"/>
          </p:cNvSpPr>
          <p:nvPr/>
        </p:nvSpPr>
        <p:spPr>
          <a:xfrm>
            <a:off x="673100" y="3702204"/>
            <a:ext cx="10444666" cy="2698595"/>
          </a:xfrm>
          <a:prstGeom prst="rect">
            <a:avLst/>
          </a:prstGeom>
        </p:spPr>
        <p:txBody>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srgbClr val="CC0000"/>
                </a:solidFill>
              </a:rPr>
              <a:t>example 1: </a:t>
            </a:r>
            <a:r>
              <a:rPr lang="en-US" sz="2400" dirty="0"/>
              <a:t>block incoming and outgoing datagrams with IP protocol field = 17 and with either source or dest port = 23</a:t>
            </a:r>
          </a:p>
          <a:p>
            <a:pPr lvl="1"/>
            <a:r>
              <a:rPr lang="en-US" dirty="0">
                <a:solidFill>
                  <a:srgbClr val="C00000"/>
                </a:solidFill>
              </a:rPr>
              <a:t>result: </a:t>
            </a:r>
            <a:r>
              <a:rPr lang="en-US" dirty="0"/>
              <a:t>all incoming, outgoing UDP flows and telnet connections are blocked</a:t>
            </a:r>
          </a:p>
          <a:p>
            <a:r>
              <a:rPr lang="en-US" sz="2400" dirty="0">
                <a:solidFill>
                  <a:srgbClr val="CC0000"/>
                </a:solidFill>
              </a:rPr>
              <a:t>example 2: </a:t>
            </a:r>
            <a:r>
              <a:rPr lang="en-US" sz="2400" dirty="0"/>
              <a:t>block inbound TCP segments with ACK=0</a:t>
            </a:r>
          </a:p>
          <a:p>
            <a:pPr lvl="1"/>
            <a:r>
              <a:rPr lang="en-US" dirty="0">
                <a:solidFill>
                  <a:srgbClr val="C00000"/>
                </a:solidFill>
              </a:rPr>
              <a:t>result: </a:t>
            </a:r>
            <a:r>
              <a:rPr lang="en-US" dirty="0"/>
              <a:t>prevents external clients from making TCP connections with internal clients, but allows internal clients to connect to outside</a:t>
            </a:r>
          </a:p>
        </p:txBody>
      </p:sp>
    </p:spTree>
    <p:extLst>
      <p:ext uri="{BB962C8B-B14F-4D97-AF65-F5344CB8AC3E}">
        <p14:creationId xmlns:p14="http://schemas.microsoft.com/office/powerpoint/2010/main" val="622169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45">
                                            <p:txEl>
                                              <p:pRg st="2" end="2"/>
                                            </p:txEl>
                                          </p:spTgt>
                                        </p:tgtEl>
                                        <p:attrNameLst>
                                          <p:attrName>style.visibility</p:attrName>
                                        </p:attrNameLst>
                                      </p:cBhvr>
                                      <p:to>
                                        <p:strVal val="visible"/>
                                      </p:to>
                                    </p:set>
                                    <p:animEffect transition="in" filter="dissolve">
                                      <p:cBhvr>
                                        <p:cTn id="7" dur="500"/>
                                        <p:tgtEl>
                                          <p:spTgt spid="145">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45">
                                            <p:txEl>
                                              <p:pRg st="3" end="3"/>
                                            </p:txEl>
                                          </p:spTgt>
                                        </p:tgtEl>
                                        <p:attrNameLst>
                                          <p:attrName>style.visibility</p:attrName>
                                        </p:attrNameLst>
                                      </p:cBhvr>
                                      <p:to>
                                        <p:strVal val="visible"/>
                                      </p:to>
                                    </p:set>
                                    <p:animEffect transition="in" filter="dissolve">
                                      <p:cBhvr>
                                        <p:cTn id="10" dur="500"/>
                                        <p:tgtEl>
                                          <p:spTgt spid="14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118</a:t>
            </a:fld>
            <a:endParaRPr lang="en-US" dirty="0"/>
          </a:p>
        </p:txBody>
      </p:sp>
      <p:sp>
        <p:nvSpPr>
          <p:cNvPr id="10" name="Title 1">
            <a:extLst>
              <a:ext uri="{FF2B5EF4-FFF2-40B4-BE49-F238E27FC236}">
                <a16:creationId xmlns:a16="http://schemas.microsoft.com/office/drawing/2014/main" id="{F35EEEAD-4869-A944-A582-22F817FC6DE2}"/>
              </a:ext>
            </a:extLst>
          </p:cNvPr>
          <p:cNvSpPr txBox="1">
            <a:spLocks/>
          </p:cNvSpPr>
          <p:nvPr/>
        </p:nvSpPr>
        <p:spPr>
          <a:xfrm>
            <a:off x="838200" y="398813"/>
            <a:ext cx="10515600" cy="8946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a:lstStyle>
          <a:p>
            <a:r>
              <a:rPr lang="en-US" b="0" dirty="0">
                <a:latin typeface="+mn-lt"/>
              </a:rPr>
              <a:t>Stateless packet filtering: more examples</a:t>
            </a:r>
          </a:p>
        </p:txBody>
      </p:sp>
      <p:graphicFrame>
        <p:nvGraphicFramePr>
          <p:cNvPr id="144" name="Group 28">
            <a:extLst>
              <a:ext uri="{FF2B5EF4-FFF2-40B4-BE49-F238E27FC236}">
                <a16:creationId xmlns:a16="http://schemas.microsoft.com/office/drawing/2014/main" id="{F1467964-6918-9049-8FA1-6CB88B183AD6}"/>
              </a:ext>
            </a:extLst>
          </p:cNvPr>
          <p:cNvGraphicFramePr>
            <a:graphicFrameLocks noGrp="1"/>
          </p:cNvGraphicFramePr>
          <p:nvPr>
            <p:extLst>
              <p:ext uri="{D42A27DB-BD31-4B8C-83A1-F6EECF244321}">
                <p14:modId xmlns:p14="http://schemas.microsoft.com/office/powerpoint/2010/main" val="4007740042"/>
              </p:ext>
            </p:extLst>
          </p:nvPr>
        </p:nvGraphicFramePr>
        <p:xfrm>
          <a:off x="1215483" y="1345698"/>
          <a:ext cx="9946887" cy="4889761"/>
        </p:xfrm>
        <a:graphic>
          <a:graphicData uri="http://schemas.openxmlformats.org/drawingml/2006/table">
            <a:tbl>
              <a:tblPr/>
              <a:tblGrid>
                <a:gridCol w="4583150">
                  <a:extLst>
                    <a:ext uri="{9D8B030D-6E8A-4147-A177-3AD203B41FA5}">
                      <a16:colId xmlns:a16="http://schemas.microsoft.com/office/drawing/2014/main" val="20000"/>
                    </a:ext>
                  </a:extLst>
                </a:gridCol>
                <a:gridCol w="5363737">
                  <a:extLst>
                    <a:ext uri="{9D8B030D-6E8A-4147-A177-3AD203B41FA5}">
                      <a16:colId xmlns:a16="http://schemas.microsoft.com/office/drawing/2014/main" val="20001"/>
                    </a:ext>
                  </a:extLst>
                </a:gridCol>
              </a:tblGrid>
              <a:tr h="494254">
                <a:tc>
                  <a:txBody>
                    <a:bodyPr/>
                    <a:lstStyle/>
                    <a:p>
                      <a:pPr marL="0" marR="0" lvl="0" indent="0" algn="ctr" defTabSz="914400" rtl="0" eaLnBrk="0" fontAlgn="base" latinLnBrk="0" hangingPunct="0">
                        <a:lnSpc>
                          <a:spcPct val="85000"/>
                        </a:lnSpc>
                        <a:spcBef>
                          <a:spcPct val="20000"/>
                        </a:spcBef>
                        <a:spcAft>
                          <a:spcPct val="0"/>
                        </a:spcAft>
                        <a:buClr>
                          <a:srgbClr val="000099"/>
                        </a:buClr>
                        <a:buSzPct val="75000"/>
                        <a:buFont typeface="ZapfDingbats" charset="0"/>
                        <a:buNone/>
                        <a:tabLst/>
                      </a:pPr>
                      <a:r>
                        <a:rPr kumimoji="0" lang="en-US" sz="2800" b="0" i="0" u="none" strike="noStrike" cap="none" normalizeH="0" baseline="0" dirty="0">
                          <a:ln>
                            <a:noFill/>
                          </a:ln>
                          <a:solidFill>
                            <a:schemeClr val="bg1"/>
                          </a:solidFill>
                          <a:effectLst/>
                          <a:latin typeface="+mn-lt"/>
                          <a:ea typeface="ＭＳ Ｐゴシック" charset="0"/>
                          <a:cs typeface="Arial"/>
                        </a:rPr>
                        <a:t>Policy</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12A0"/>
                    </a:solidFill>
                  </a:tcPr>
                </a:tc>
                <a:tc>
                  <a:txBody>
                    <a:bodyPr/>
                    <a:lstStyle/>
                    <a:p>
                      <a:pPr marL="0" marR="0" lvl="0" indent="0" algn="ctr" defTabSz="914400" rtl="0" eaLnBrk="0" fontAlgn="base" latinLnBrk="0" hangingPunct="0">
                        <a:lnSpc>
                          <a:spcPct val="85000"/>
                        </a:lnSpc>
                        <a:spcBef>
                          <a:spcPct val="0"/>
                        </a:spcBef>
                        <a:spcAft>
                          <a:spcPct val="50000"/>
                        </a:spcAft>
                        <a:buClrTx/>
                        <a:buSzTx/>
                        <a:buFontTx/>
                        <a:buNone/>
                        <a:tabLst/>
                      </a:pPr>
                      <a:r>
                        <a:rPr kumimoji="0" lang="en-US" sz="2800" b="0" i="0" u="none" strike="noStrike" cap="none" normalizeH="0" baseline="0" dirty="0">
                          <a:ln>
                            <a:noFill/>
                          </a:ln>
                          <a:solidFill>
                            <a:schemeClr val="bg1"/>
                          </a:solidFill>
                          <a:effectLst/>
                          <a:latin typeface="+mn-lt"/>
                          <a:ea typeface="ＭＳ Ｐゴシック" charset="0"/>
                          <a:cs typeface="Arial"/>
                        </a:rPr>
                        <a:t>Firewall Setting</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12A0"/>
                    </a:solidFill>
                  </a:tcPr>
                </a:tc>
                <a:extLst>
                  <a:ext uri="{0D108BD9-81ED-4DB2-BD59-A6C34878D82A}">
                    <a16:rowId xmlns:a16="http://schemas.microsoft.com/office/drawing/2014/main" val="10000"/>
                  </a:ext>
                </a:extLst>
              </a:tr>
              <a:tr h="685895">
                <a:tc>
                  <a:txBody>
                    <a:bodyPr/>
                    <a:lstStyle/>
                    <a:p>
                      <a:pPr marL="0" marR="0" lvl="0" indent="0" algn="l" defTabSz="914400" rtl="0" eaLnBrk="0" fontAlgn="base" latinLnBrk="0" hangingPunct="0">
                        <a:lnSpc>
                          <a:spcPct val="85000"/>
                        </a:lnSpc>
                        <a:spcBef>
                          <a:spcPct val="0"/>
                        </a:spcBef>
                        <a:spcAft>
                          <a:spcPct val="50000"/>
                        </a:spcAft>
                        <a:buClrTx/>
                        <a:buSzTx/>
                        <a:buFontTx/>
                        <a:buNone/>
                        <a:tabLst/>
                      </a:pPr>
                      <a:r>
                        <a:rPr kumimoji="0" lang="en-US" sz="2400" b="0" i="0" u="none" strike="noStrike" cap="none" normalizeH="0" baseline="0" dirty="0">
                          <a:ln>
                            <a:noFill/>
                          </a:ln>
                          <a:solidFill>
                            <a:srgbClr val="000099"/>
                          </a:solidFill>
                          <a:effectLst/>
                          <a:latin typeface="+mn-lt"/>
                          <a:ea typeface="ＭＳ Ｐゴシック" charset="0"/>
                          <a:cs typeface="Arial"/>
                        </a:rPr>
                        <a:t>no outside Web access </a:t>
                      </a:r>
                      <a:endParaRPr kumimoji="0" lang="en-US" sz="3200" b="0" i="0" u="none" strike="noStrike" cap="none" normalizeH="0" baseline="0" dirty="0">
                        <a:ln>
                          <a:noFill/>
                        </a:ln>
                        <a:solidFill>
                          <a:srgbClr val="000099"/>
                        </a:solidFill>
                        <a:effectLst/>
                        <a:latin typeface="+mn-lt"/>
                        <a:ea typeface="ＭＳ Ｐゴシック" charset="0"/>
                        <a:cs typeface="Arial"/>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5000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cs typeface="Arial"/>
                        </a:rPr>
                        <a:t>drop all outgoing packets to any IP address, port 80</a:t>
                      </a:r>
                      <a:endParaRPr kumimoji="0" lang="en-US" sz="3600" b="0" i="0" u="none" strike="noStrike" cap="none" normalizeH="0" baseline="0" dirty="0">
                        <a:ln>
                          <a:noFill/>
                        </a:ln>
                        <a:solidFill>
                          <a:schemeClr val="tx1"/>
                        </a:solidFill>
                        <a:effectLst/>
                        <a:latin typeface="+mn-lt"/>
                        <a:ea typeface="ＭＳ Ｐゴシック" charset="0"/>
                        <a:cs typeface="Arial"/>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05968">
                <a:tc>
                  <a:txBody>
                    <a:bodyPr/>
                    <a:lstStyle/>
                    <a:p>
                      <a:pPr marL="0" marR="0" lvl="0" indent="0" algn="l" defTabSz="914400" rtl="0" eaLnBrk="0" fontAlgn="base" latinLnBrk="0" hangingPunct="0">
                        <a:lnSpc>
                          <a:spcPct val="85000"/>
                        </a:lnSpc>
                        <a:spcBef>
                          <a:spcPct val="0"/>
                        </a:spcBef>
                        <a:spcAft>
                          <a:spcPct val="50000"/>
                        </a:spcAft>
                        <a:buClrTx/>
                        <a:buSzTx/>
                        <a:buFontTx/>
                        <a:buNone/>
                        <a:tabLst/>
                      </a:pPr>
                      <a:r>
                        <a:rPr kumimoji="0" lang="en-US" sz="2400" b="0" i="0" u="none" strike="noStrike" cap="none" normalizeH="0" baseline="0" dirty="0">
                          <a:ln>
                            <a:noFill/>
                          </a:ln>
                          <a:solidFill>
                            <a:srgbClr val="000099"/>
                          </a:solidFill>
                          <a:effectLst/>
                          <a:latin typeface="+mn-lt"/>
                          <a:ea typeface="ＭＳ Ｐゴシック" charset="0"/>
                          <a:cs typeface="Arial"/>
                        </a:rPr>
                        <a:t>no incoming TCP connections, except those for institution</a:t>
                      </a:r>
                      <a:r>
                        <a:rPr kumimoji="0" lang="ja-JP" altLang="en-US" sz="2400" b="0" i="0" u="none" strike="noStrike" cap="none" normalizeH="0" baseline="0">
                          <a:ln>
                            <a:noFill/>
                          </a:ln>
                          <a:solidFill>
                            <a:srgbClr val="000099"/>
                          </a:solidFill>
                          <a:effectLst/>
                          <a:latin typeface="+mn-lt"/>
                          <a:ea typeface="ＭＳ Ｐゴシック" charset="0"/>
                          <a:cs typeface="Arial"/>
                        </a:rPr>
                        <a:t>’</a:t>
                      </a:r>
                      <a:r>
                        <a:rPr kumimoji="0" lang="en-US" sz="2400" b="0" i="0" u="none" strike="noStrike" cap="none" normalizeH="0" baseline="0" dirty="0">
                          <a:ln>
                            <a:noFill/>
                          </a:ln>
                          <a:solidFill>
                            <a:srgbClr val="000099"/>
                          </a:solidFill>
                          <a:effectLst/>
                          <a:latin typeface="+mn-lt"/>
                          <a:ea typeface="ＭＳ Ｐゴシック" charset="0"/>
                          <a:cs typeface="Arial"/>
                        </a:rPr>
                        <a:t>s public Web server only.</a:t>
                      </a:r>
                      <a:endParaRPr kumimoji="0" lang="en-US" sz="3200" b="0" i="0" u="none" strike="noStrike" cap="none" normalizeH="0" baseline="0" dirty="0">
                        <a:ln>
                          <a:noFill/>
                        </a:ln>
                        <a:solidFill>
                          <a:srgbClr val="000099"/>
                        </a:solidFill>
                        <a:effectLst/>
                        <a:latin typeface="+mn-lt"/>
                        <a:ea typeface="ＭＳ Ｐゴシック" charset="0"/>
                        <a:cs typeface="Arial"/>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20000"/>
                        </a:spcBef>
                        <a:spcAft>
                          <a:spcPct val="0"/>
                        </a:spcAft>
                        <a:buClr>
                          <a:srgbClr val="000099"/>
                        </a:buClr>
                        <a:buSzPct val="75000"/>
                        <a:buFont typeface="ZapfDingbats" charset="0"/>
                        <a:buNone/>
                        <a:tabLst/>
                      </a:pPr>
                      <a:r>
                        <a:rPr kumimoji="0" lang="en-US" sz="2400" b="0" i="0" u="none" strike="noStrike" cap="none" normalizeH="0" baseline="0" dirty="0">
                          <a:ln>
                            <a:noFill/>
                          </a:ln>
                          <a:solidFill>
                            <a:schemeClr val="tx1"/>
                          </a:solidFill>
                          <a:effectLst/>
                          <a:latin typeface="+mn-lt"/>
                          <a:ea typeface="ＭＳ Ｐゴシック" charset="0"/>
                          <a:cs typeface="Arial"/>
                        </a:rPr>
                        <a:t>drop all incoming TCP SYN packets to any IP except 130.207.244.203, port 80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12913">
                <a:tc>
                  <a:txBody>
                    <a:bodyPr/>
                    <a:lstStyle/>
                    <a:p>
                      <a:pPr marL="0" marR="0" lvl="0" indent="0" algn="l" defTabSz="914400" rtl="0" eaLnBrk="0" fontAlgn="base" latinLnBrk="0" hangingPunct="0">
                        <a:lnSpc>
                          <a:spcPct val="85000"/>
                        </a:lnSpc>
                        <a:spcBef>
                          <a:spcPct val="0"/>
                        </a:spcBef>
                        <a:spcAft>
                          <a:spcPct val="50000"/>
                        </a:spcAft>
                        <a:buClrTx/>
                        <a:buSzTx/>
                        <a:buFontTx/>
                        <a:buNone/>
                        <a:tabLst/>
                      </a:pPr>
                      <a:r>
                        <a:rPr kumimoji="0" lang="en-US" sz="2400" b="0" i="0" u="none" strike="noStrike" cap="none" normalizeH="0" baseline="0" dirty="0">
                          <a:ln>
                            <a:noFill/>
                          </a:ln>
                          <a:solidFill>
                            <a:srgbClr val="000099"/>
                          </a:solidFill>
                          <a:effectLst/>
                          <a:latin typeface="+mn-lt"/>
                          <a:ea typeface="ＭＳ Ｐゴシック" charset="0"/>
                          <a:cs typeface="Arial"/>
                        </a:rPr>
                        <a:t>prevent Web-radios from eating up the available bandwidth.</a:t>
                      </a:r>
                      <a:endParaRPr kumimoji="0" lang="en-US" sz="3200" b="0" i="0" u="none" strike="noStrike" cap="none" normalizeH="0" baseline="0" dirty="0">
                        <a:ln>
                          <a:noFill/>
                        </a:ln>
                        <a:solidFill>
                          <a:srgbClr val="000099"/>
                        </a:solidFill>
                        <a:effectLst/>
                        <a:latin typeface="+mn-lt"/>
                        <a:ea typeface="ＭＳ Ｐゴシック" charset="0"/>
                        <a:cs typeface="Arial"/>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5000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cs typeface="Arial"/>
                        </a:rPr>
                        <a:t>drop all incoming UDP packets - except DNS and router broadcasts.</a:t>
                      </a:r>
                      <a:endParaRPr kumimoji="0" lang="en-US" sz="3600" b="0" i="0" u="none" strike="noStrike" cap="none" normalizeH="0" baseline="0" dirty="0">
                        <a:ln>
                          <a:noFill/>
                        </a:ln>
                        <a:solidFill>
                          <a:schemeClr val="tx1"/>
                        </a:solidFill>
                        <a:effectLst/>
                        <a:latin typeface="+mn-lt"/>
                        <a:ea typeface="ＭＳ Ｐゴシック" charset="0"/>
                        <a:cs typeface="Arial"/>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914515">
                <a:tc>
                  <a:txBody>
                    <a:bodyPr/>
                    <a:lstStyle/>
                    <a:p>
                      <a:pPr marL="0" marR="0" lvl="0" indent="0" algn="l" defTabSz="914400" rtl="0" eaLnBrk="0" fontAlgn="base" latinLnBrk="0" hangingPunct="0">
                        <a:lnSpc>
                          <a:spcPct val="85000"/>
                        </a:lnSpc>
                        <a:spcBef>
                          <a:spcPct val="0"/>
                        </a:spcBef>
                        <a:spcAft>
                          <a:spcPct val="50000"/>
                        </a:spcAft>
                        <a:buClrTx/>
                        <a:buSzTx/>
                        <a:buFontTx/>
                        <a:buNone/>
                        <a:tabLst/>
                      </a:pPr>
                      <a:r>
                        <a:rPr kumimoji="0" lang="en-US" sz="2400" b="0" i="0" u="none" strike="noStrike" cap="none" normalizeH="0" baseline="0" dirty="0">
                          <a:ln>
                            <a:noFill/>
                          </a:ln>
                          <a:solidFill>
                            <a:srgbClr val="000099"/>
                          </a:solidFill>
                          <a:effectLst/>
                          <a:latin typeface="+mn-lt"/>
                          <a:ea typeface="ＭＳ Ｐゴシック" charset="0"/>
                          <a:cs typeface="Arial"/>
                        </a:rPr>
                        <a:t>prevent your network from being used for a smurf DoS attack.</a:t>
                      </a:r>
                      <a:endParaRPr kumimoji="0" lang="en-US" sz="3200" b="0" i="0" u="none" strike="noStrike" cap="none" normalizeH="0" baseline="0" dirty="0">
                        <a:ln>
                          <a:noFill/>
                        </a:ln>
                        <a:solidFill>
                          <a:srgbClr val="000099"/>
                        </a:solidFill>
                        <a:effectLst/>
                        <a:latin typeface="+mn-lt"/>
                        <a:ea typeface="ＭＳ Ｐゴシック" charset="0"/>
                        <a:cs typeface="Arial"/>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5000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cs typeface="Arial"/>
                        </a:rPr>
                        <a:t>drop all ICMP packets going to a </a:t>
                      </a:r>
                      <a:r>
                        <a:rPr kumimoji="0" lang="ja-JP" altLang="en-US" sz="2400" b="0" i="0" u="none" strike="noStrike" cap="none" normalizeH="0" baseline="0">
                          <a:ln>
                            <a:noFill/>
                          </a:ln>
                          <a:solidFill>
                            <a:schemeClr val="tx1"/>
                          </a:solidFill>
                          <a:effectLst/>
                          <a:latin typeface="+mn-lt"/>
                          <a:ea typeface="ＭＳ Ｐゴシック" charset="0"/>
                          <a:cs typeface="Arial"/>
                        </a:rPr>
                        <a:t>“</a:t>
                      </a:r>
                      <a:r>
                        <a:rPr kumimoji="0" lang="en-US" sz="2400" b="0" i="0" u="none" strike="noStrike" cap="none" normalizeH="0" baseline="0" dirty="0">
                          <a:ln>
                            <a:noFill/>
                          </a:ln>
                          <a:solidFill>
                            <a:schemeClr val="tx1"/>
                          </a:solidFill>
                          <a:effectLst/>
                          <a:latin typeface="+mn-lt"/>
                          <a:ea typeface="ＭＳ Ｐゴシック" charset="0"/>
                          <a:cs typeface="Arial"/>
                        </a:rPr>
                        <a:t>broadcast</a:t>
                      </a:r>
                      <a:r>
                        <a:rPr kumimoji="0" lang="ja-JP" altLang="en-US" sz="2400" b="0" i="0" u="none" strike="noStrike" cap="none" normalizeH="0" baseline="0">
                          <a:ln>
                            <a:noFill/>
                          </a:ln>
                          <a:solidFill>
                            <a:schemeClr val="tx1"/>
                          </a:solidFill>
                          <a:effectLst/>
                          <a:latin typeface="+mn-lt"/>
                          <a:ea typeface="ＭＳ Ｐゴシック" charset="0"/>
                          <a:cs typeface="Arial"/>
                        </a:rPr>
                        <a:t>”</a:t>
                      </a:r>
                      <a:r>
                        <a:rPr kumimoji="0" lang="en-US" sz="2400" b="0" i="0" u="none" strike="noStrike" cap="none" normalizeH="0" baseline="0" dirty="0">
                          <a:ln>
                            <a:noFill/>
                          </a:ln>
                          <a:solidFill>
                            <a:schemeClr val="tx1"/>
                          </a:solidFill>
                          <a:effectLst/>
                          <a:latin typeface="+mn-lt"/>
                          <a:ea typeface="ＭＳ Ｐゴシック" charset="0"/>
                          <a:cs typeface="Arial"/>
                        </a:rPr>
                        <a:t> address (e.g. 130.207.255.255)</a:t>
                      </a:r>
                      <a:endParaRPr kumimoji="0" lang="en-US" sz="3600" b="0" i="0" u="none" strike="noStrike" cap="none" normalizeH="0" baseline="0" dirty="0">
                        <a:ln>
                          <a:noFill/>
                        </a:ln>
                        <a:solidFill>
                          <a:schemeClr val="tx1"/>
                        </a:solidFill>
                        <a:effectLst/>
                        <a:latin typeface="+mn-lt"/>
                        <a:ea typeface="ＭＳ Ｐゴシック" charset="0"/>
                        <a:cs typeface="Arial"/>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812913">
                <a:tc>
                  <a:txBody>
                    <a:bodyPr/>
                    <a:lstStyle/>
                    <a:p>
                      <a:pPr marL="0" marR="0" lvl="0" indent="0" algn="l" defTabSz="914400" rtl="0" eaLnBrk="0" fontAlgn="base" latinLnBrk="0" hangingPunct="0">
                        <a:lnSpc>
                          <a:spcPct val="85000"/>
                        </a:lnSpc>
                        <a:spcBef>
                          <a:spcPct val="0"/>
                        </a:spcBef>
                        <a:spcAft>
                          <a:spcPct val="50000"/>
                        </a:spcAft>
                        <a:buClrTx/>
                        <a:buSzTx/>
                        <a:buFontTx/>
                        <a:buNone/>
                        <a:tabLst/>
                      </a:pPr>
                      <a:r>
                        <a:rPr kumimoji="0" lang="en-US" sz="2400" b="0" i="0" u="none" strike="noStrike" cap="none" normalizeH="0" baseline="0" dirty="0">
                          <a:ln>
                            <a:noFill/>
                          </a:ln>
                          <a:solidFill>
                            <a:srgbClr val="000099"/>
                          </a:solidFill>
                          <a:effectLst/>
                          <a:latin typeface="+mn-lt"/>
                          <a:ea typeface="ＭＳ Ｐゴシック" charset="0"/>
                          <a:cs typeface="Arial"/>
                        </a:rPr>
                        <a:t>prevent your network from being tracerouted</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5000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cs typeface="Arial"/>
                        </a:rPr>
                        <a:t>drop all outgoing ICMP TTL expired traffic</a:t>
                      </a:r>
                      <a:endParaRPr kumimoji="0" lang="en-US" sz="3600" b="0" i="0" u="none" strike="noStrike" cap="none" normalizeH="0" baseline="0" dirty="0">
                        <a:ln>
                          <a:noFill/>
                        </a:ln>
                        <a:solidFill>
                          <a:schemeClr val="tx1"/>
                        </a:solidFill>
                        <a:effectLst/>
                        <a:latin typeface="+mn-lt"/>
                        <a:ea typeface="ＭＳ Ｐゴシック" charset="0"/>
                        <a:cs typeface="Arial"/>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92181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119</a:t>
            </a:fld>
            <a:endParaRPr lang="en-US" dirty="0"/>
          </a:p>
        </p:txBody>
      </p:sp>
      <p:sp>
        <p:nvSpPr>
          <p:cNvPr id="10" name="Title 1">
            <a:extLst>
              <a:ext uri="{FF2B5EF4-FFF2-40B4-BE49-F238E27FC236}">
                <a16:creationId xmlns:a16="http://schemas.microsoft.com/office/drawing/2014/main" id="{F35EEEAD-4869-A944-A582-22F817FC6DE2}"/>
              </a:ext>
            </a:extLst>
          </p:cNvPr>
          <p:cNvSpPr txBox="1">
            <a:spLocks/>
          </p:cNvSpPr>
          <p:nvPr/>
        </p:nvSpPr>
        <p:spPr>
          <a:xfrm>
            <a:off x="838200" y="398813"/>
            <a:ext cx="10515600" cy="8946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a:lstStyle>
          <a:p>
            <a:r>
              <a:rPr lang="en-US" b="0" dirty="0">
                <a:latin typeface="+mn-lt"/>
              </a:rPr>
              <a:t>Access Control Lists</a:t>
            </a:r>
          </a:p>
        </p:txBody>
      </p:sp>
      <p:graphicFrame>
        <p:nvGraphicFramePr>
          <p:cNvPr id="6" name="Group 63">
            <a:extLst>
              <a:ext uri="{FF2B5EF4-FFF2-40B4-BE49-F238E27FC236}">
                <a16:creationId xmlns:a16="http://schemas.microsoft.com/office/drawing/2014/main" id="{D75C7F8D-9BBE-D347-ACAA-8114CBCE45BE}"/>
              </a:ext>
            </a:extLst>
          </p:cNvPr>
          <p:cNvGraphicFramePr>
            <a:graphicFrameLocks noGrp="1"/>
          </p:cNvGraphicFramePr>
          <p:nvPr>
            <p:extLst>
              <p:ext uri="{D42A27DB-BD31-4B8C-83A1-F6EECF244321}">
                <p14:modId xmlns:p14="http://schemas.microsoft.com/office/powerpoint/2010/main" val="490138292"/>
              </p:ext>
            </p:extLst>
          </p:nvPr>
        </p:nvGraphicFramePr>
        <p:xfrm>
          <a:off x="1548509" y="2443240"/>
          <a:ext cx="8418512" cy="3903758"/>
        </p:xfrm>
        <a:graphic>
          <a:graphicData uri="http://schemas.openxmlformats.org/drawingml/2006/table">
            <a:tbl>
              <a:tblPr/>
              <a:tblGrid>
                <a:gridCol w="1228045">
                  <a:extLst>
                    <a:ext uri="{9D8B030D-6E8A-4147-A177-3AD203B41FA5}">
                      <a16:colId xmlns:a16="http://schemas.microsoft.com/office/drawing/2014/main" val="20000"/>
                    </a:ext>
                  </a:extLst>
                </a:gridCol>
                <a:gridCol w="1229708">
                  <a:extLst>
                    <a:ext uri="{9D8B030D-6E8A-4147-A177-3AD203B41FA5}">
                      <a16:colId xmlns:a16="http://schemas.microsoft.com/office/drawing/2014/main" val="20001"/>
                    </a:ext>
                  </a:extLst>
                </a:gridCol>
                <a:gridCol w="1329413">
                  <a:extLst>
                    <a:ext uri="{9D8B030D-6E8A-4147-A177-3AD203B41FA5}">
                      <a16:colId xmlns:a16="http://schemas.microsoft.com/office/drawing/2014/main" val="20002"/>
                    </a:ext>
                  </a:extLst>
                </a:gridCol>
                <a:gridCol w="1243002">
                  <a:extLst>
                    <a:ext uri="{9D8B030D-6E8A-4147-A177-3AD203B41FA5}">
                      <a16:colId xmlns:a16="http://schemas.microsoft.com/office/drawing/2014/main" val="20003"/>
                    </a:ext>
                  </a:extLst>
                </a:gridCol>
                <a:gridCol w="1115046">
                  <a:extLst>
                    <a:ext uri="{9D8B030D-6E8A-4147-A177-3AD203B41FA5}">
                      <a16:colId xmlns:a16="http://schemas.microsoft.com/office/drawing/2014/main" val="20004"/>
                    </a:ext>
                  </a:extLst>
                </a:gridCol>
                <a:gridCol w="1229708">
                  <a:extLst>
                    <a:ext uri="{9D8B030D-6E8A-4147-A177-3AD203B41FA5}">
                      <a16:colId xmlns:a16="http://schemas.microsoft.com/office/drawing/2014/main" val="20005"/>
                    </a:ext>
                  </a:extLst>
                </a:gridCol>
                <a:gridCol w="1043590">
                  <a:extLst>
                    <a:ext uri="{9D8B030D-6E8A-4147-A177-3AD203B41FA5}">
                      <a16:colId xmlns:a16="http://schemas.microsoft.com/office/drawing/2014/main" val="20006"/>
                    </a:ext>
                  </a:extLst>
                </a:gridCol>
              </a:tblGrid>
              <a:tr h="693102">
                <a:tc>
                  <a:txBody>
                    <a:bodyPr/>
                    <a:lstStyle/>
                    <a:p>
                      <a:pPr marL="0" marR="0" lvl="0" indent="0" algn="ctr" defTabSz="914400" rtl="0" eaLnBrk="0" fontAlgn="base" latinLnBrk="0" hangingPunct="0">
                        <a:lnSpc>
                          <a:spcPct val="100000"/>
                        </a:lnSpc>
                        <a:spcBef>
                          <a:spcPts val="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bg1"/>
                          </a:solidFill>
                          <a:effectLst/>
                          <a:latin typeface="+mn-lt"/>
                          <a:cs typeface="Arial"/>
                        </a:rPr>
                        <a:t>action</a:t>
                      </a:r>
                    </a:p>
                  </a:txBody>
                  <a:tcPr marL="91427" marR="91427" marT="44815" marB="4481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12A0"/>
                    </a:solidFill>
                  </a:tcPr>
                </a:tc>
                <a:tc>
                  <a:txBody>
                    <a:bodyPr/>
                    <a:lstStyle/>
                    <a:p>
                      <a:pPr marL="0" marR="0" lvl="0" indent="0" algn="ctr" defTabSz="914400" rtl="0" eaLnBrk="0" fontAlgn="base" latinLnBrk="0" hangingPunct="0">
                        <a:lnSpc>
                          <a:spcPct val="100000"/>
                        </a:lnSpc>
                        <a:spcBef>
                          <a:spcPts val="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bg1"/>
                          </a:solidFill>
                          <a:effectLst/>
                          <a:latin typeface="+mn-lt"/>
                          <a:cs typeface="Arial"/>
                        </a:rPr>
                        <a:t>source</a:t>
                      </a:r>
                    </a:p>
                    <a:p>
                      <a:pPr marL="0" marR="0" lvl="0" indent="0" algn="ctr" defTabSz="914400" rtl="0" eaLnBrk="0" fontAlgn="base" latinLnBrk="0" hangingPunct="0">
                        <a:lnSpc>
                          <a:spcPct val="100000"/>
                        </a:lnSpc>
                        <a:spcBef>
                          <a:spcPts val="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bg1"/>
                          </a:solidFill>
                          <a:effectLst/>
                          <a:latin typeface="+mn-lt"/>
                          <a:cs typeface="Arial"/>
                        </a:rPr>
                        <a:t>address</a:t>
                      </a:r>
                    </a:p>
                  </a:txBody>
                  <a:tcPr marL="91427" marR="91427" marT="44815" marB="448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12A0"/>
                    </a:solidFill>
                  </a:tcPr>
                </a:tc>
                <a:tc>
                  <a:txBody>
                    <a:bodyPr/>
                    <a:lstStyle/>
                    <a:p>
                      <a:pPr marL="0" marR="0" lvl="0" indent="0" algn="ctr" defTabSz="914400" rtl="0" eaLnBrk="0" fontAlgn="base" latinLnBrk="0" hangingPunct="0">
                        <a:lnSpc>
                          <a:spcPct val="100000"/>
                        </a:lnSpc>
                        <a:spcBef>
                          <a:spcPts val="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bg1"/>
                          </a:solidFill>
                          <a:effectLst/>
                          <a:latin typeface="+mn-lt"/>
                          <a:cs typeface="Arial"/>
                        </a:rPr>
                        <a:t>dest</a:t>
                      </a:r>
                    </a:p>
                    <a:p>
                      <a:pPr marL="0" marR="0" lvl="0" indent="0" algn="ctr" defTabSz="914400" rtl="0" eaLnBrk="0" fontAlgn="base" latinLnBrk="0" hangingPunct="0">
                        <a:lnSpc>
                          <a:spcPct val="100000"/>
                        </a:lnSpc>
                        <a:spcBef>
                          <a:spcPts val="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bg1"/>
                          </a:solidFill>
                          <a:effectLst/>
                          <a:latin typeface="+mn-lt"/>
                          <a:cs typeface="Arial"/>
                        </a:rPr>
                        <a:t>address</a:t>
                      </a:r>
                    </a:p>
                  </a:txBody>
                  <a:tcPr marL="91427" marR="91427" marT="44815" marB="448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12A0"/>
                    </a:solidFill>
                  </a:tcPr>
                </a:tc>
                <a:tc>
                  <a:txBody>
                    <a:bodyPr/>
                    <a:lstStyle/>
                    <a:p>
                      <a:pPr marL="0" marR="0" lvl="0" indent="0" algn="ctr" defTabSz="914400" rtl="0" eaLnBrk="0" fontAlgn="base" latinLnBrk="0" hangingPunct="0">
                        <a:lnSpc>
                          <a:spcPct val="100000"/>
                        </a:lnSpc>
                        <a:spcBef>
                          <a:spcPts val="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bg1"/>
                          </a:solidFill>
                          <a:effectLst/>
                          <a:latin typeface="+mn-lt"/>
                          <a:cs typeface="Arial"/>
                        </a:rPr>
                        <a:t>protocol</a:t>
                      </a:r>
                    </a:p>
                  </a:txBody>
                  <a:tcPr marL="91427" marR="91427" marT="44815" marB="448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12A0"/>
                    </a:solidFill>
                  </a:tcPr>
                </a:tc>
                <a:tc>
                  <a:txBody>
                    <a:bodyPr/>
                    <a:lstStyle/>
                    <a:p>
                      <a:pPr marL="0" marR="0" lvl="0" indent="0" algn="ctr" defTabSz="914400" rtl="0" eaLnBrk="0" fontAlgn="base" latinLnBrk="0" hangingPunct="0">
                        <a:lnSpc>
                          <a:spcPct val="100000"/>
                        </a:lnSpc>
                        <a:spcBef>
                          <a:spcPts val="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bg1"/>
                          </a:solidFill>
                          <a:effectLst/>
                          <a:latin typeface="+mn-lt"/>
                          <a:cs typeface="Arial"/>
                        </a:rPr>
                        <a:t>source</a:t>
                      </a:r>
                    </a:p>
                    <a:p>
                      <a:pPr marL="0" marR="0" lvl="0" indent="0" algn="ctr" defTabSz="914400" rtl="0" eaLnBrk="0" fontAlgn="base" latinLnBrk="0" hangingPunct="0">
                        <a:lnSpc>
                          <a:spcPct val="100000"/>
                        </a:lnSpc>
                        <a:spcBef>
                          <a:spcPts val="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bg1"/>
                          </a:solidFill>
                          <a:effectLst/>
                          <a:latin typeface="+mn-lt"/>
                          <a:cs typeface="Arial"/>
                        </a:rPr>
                        <a:t>port</a:t>
                      </a:r>
                    </a:p>
                  </a:txBody>
                  <a:tcPr marL="91427" marR="91427" marT="44815" marB="448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12A0"/>
                    </a:solidFill>
                  </a:tcPr>
                </a:tc>
                <a:tc>
                  <a:txBody>
                    <a:bodyPr/>
                    <a:lstStyle/>
                    <a:p>
                      <a:pPr marL="0" marR="0" lvl="0" indent="0" algn="ctr" defTabSz="914400" rtl="0" eaLnBrk="0" fontAlgn="base" latinLnBrk="0" hangingPunct="0">
                        <a:lnSpc>
                          <a:spcPct val="100000"/>
                        </a:lnSpc>
                        <a:spcBef>
                          <a:spcPts val="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bg1"/>
                          </a:solidFill>
                          <a:effectLst/>
                          <a:latin typeface="+mn-lt"/>
                          <a:cs typeface="Arial"/>
                        </a:rPr>
                        <a:t>dest</a:t>
                      </a:r>
                    </a:p>
                    <a:p>
                      <a:pPr marL="0" marR="0" lvl="0" indent="0" algn="ctr" defTabSz="914400" rtl="0" eaLnBrk="0" fontAlgn="base" latinLnBrk="0" hangingPunct="0">
                        <a:lnSpc>
                          <a:spcPct val="100000"/>
                        </a:lnSpc>
                        <a:spcBef>
                          <a:spcPts val="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bg1"/>
                          </a:solidFill>
                          <a:effectLst/>
                          <a:latin typeface="+mn-lt"/>
                          <a:cs typeface="Arial"/>
                        </a:rPr>
                        <a:t>port</a:t>
                      </a:r>
                    </a:p>
                  </a:txBody>
                  <a:tcPr marL="91427" marR="91427" marT="44815" marB="448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12A0"/>
                    </a:solidFill>
                  </a:tcPr>
                </a:tc>
                <a:tc>
                  <a:txBody>
                    <a:bodyPr/>
                    <a:lstStyle/>
                    <a:p>
                      <a:pPr marL="0" marR="0" lvl="0" indent="0" algn="ctr" defTabSz="914400" rtl="0" eaLnBrk="0" fontAlgn="base" latinLnBrk="0" hangingPunct="0">
                        <a:lnSpc>
                          <a:spcPct val="100000"/>
                        </a:lnSpc>
                        <a:spcBef>
                          <a:spcPts val="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bg1"/>
                          </a:solidFill>
                          <a:effectLst/>
                          <a:latin typeface="+mn-lt"/>
                          <a:cs typeface="Arial"/>
                        </a:rPr>
                        <a:t>flag</a:t>
                      </a:r>
                    </a:p>
                    <a:p>
                      <a:pPr marL="0" marR="0" lvl="0" indent="0" algn="ctr" defTabSz="914400" rtl="0" eaLnBrk="0" fontAlgn="base" latinLnBrk="0" hangingPunct="0">
                        <a:lnSpc>
                          <a:spcPct val="100000"/>
                        </a:lnSpc>
                        <a:spcBef>
                          <a:spcPts val="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bg1"/>
                          </a:solidFill>
                          <a:effectLst/>
                          <a:latin typeface="+mn-lt"/>
                          <a:cs typeface="Arial"/>
                        </a:rPr>
                        <a:t>bit</a:t>
                      </a:r>
                    </a:p>
                  </a:txBody>
                  <a:tcPr marL="91427" marR="91427" marT="44815" marB="448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12A0"/>
                    </a:solidFill>
                  </a:tcPr>
                </a:tc>
                <a:extLst>
                  <a:ext uri="{0D108BD9-81ED-4DB2-BD59-A6C34878D82A}">
                    <a16:rowId xmlns:a16="http://schemas.microsoft.com/office/drawing/2014/main" val="10000"/>
                  </a:ext>
                </a:extLst>
              </a:tr>
              <a:tr h="693102">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allow</a:t>
                      </a:r>
                    </a:p>
                  </a:txBody>
                  <a:tcPr marL="91427" marR="91427" marT="44815" marB="4481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222.22/16</a:t>
                      </a:r>
                    </a:p>
                  </a:txBody>
                  <a:tcPr marL="91427" marR="91427" marT="44815" marB="448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outside of</a:t>
                      </a:r>
                    </a:p>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222.22/16</a:t>
                      </a:r>
                    </a:p>
                  </a:txBody>
                  <a:tcPr marL="91427" marR="91427" marT="44815" marB="448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TCP</a:t>
                      </a:r>
                    </a:p>
                  </a:txBody>
                  <a:tcPr marL="91427" marR="91427" marT="44815" marB="448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&gt; 1023</a:t>
                      </a:r>
                    </a:p>
                  </a:txBody>
                  <a:tcPr marL="91427" marR="91427" marT="44815" marB="448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80</a:t>
                      </a:r>
                    </a:p>
                  </a:txBody>
                  <a:tcPr marL="91427" marR="91427" marT="44815" marB="448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any</a:t>
                      </a:r>
                    </a:p>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endParaRPr kumimoji="0" lang="en-US" sz="1800" b="0" i="0" u="none" strike="noStrike" cap="none" normalizeH="0" baseline="0" dirty="0">
                        <a:ln>
                          <a:noFill/>
                        </a:ln>
                        <a:solidFill>
                          <a:schemeClr val="tx1"/>
                        </a:solidFill>
                        <a:effectLst/>
                        <a:latin typeface="Arial"/>
                        <a:cs typeface="Arial"/>
                      </a:endParaRPr>
                    </a:p>
                  </a:txBody>
                  <a:tcPr marL="91427" marR="91427" marT="44815" marB="448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39127">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allow</a:t>
                      </a:r>
                    </a:p>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endParaRPr kumimoji="0" lang="en-US" sz="1800" b="0" i="0" u="none" strike="noStrike" cap="none" normalizeH="0" baseline="0" dirty="0">
                        <a:ln>
                          <a:noFill/>
                        </a:ln>
                        <a:solidFill>
                          <a:schemeClr val="tx1"/>
                        </a:solidFill>
                        <a:effectLst/>
                        <a:latin typeface="Arial"/>
                        <a:cs typeface="Arial"/>
                      </a:endParaRPr>
                    </a:p>
                  </a:txBody>
                  <a:tcPr marL="91427" marR="91427" marT="44815" marB="4481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outside of</a:t>
                      </a:r>
                    </a:p>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222.22/16</a:t>
                      </a:r>
                    </a:p>
                  </a:txBody>
                  <a:tcPr marL="91427" marR="91427" marT="44815" marB="448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222.22/16</a:t>
                      </a:r>
                    </a:p>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endParaRPr kumimoji="0" lang="en-US" sz="1800" b="0" i="0" u="none" strike="noStrike" cap="none" normalizeH="0" baseline="0" dirty="0">
                        <a:ln>
                          <a:noFill/>
                        </a:ln>
                        <a:solidFill>
                          <a:schemeClr val="tx1"/>
                        </a:solidFill>
                        <a:effectLst/>
                        <a:latin typeface="Arial"/>
                        <a:cs typeface="Arial"/>
                      </a:endParaRPr>
                    </a:p>
                  </a:txBody>
                  <a:tcPr marL="91427" marR="91427" marT="44815" marB="448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TCP</a:t>
                      </a:r>
                    </a:p>
                  </a:txBody>
                  <a:tcPr marL="91427" marR="91427" marT="44815" marB="448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80</a:t>
                      </a:r>
                    </a:p>
                  </a:txBody>
                  <a:tcPr marL="91427" marR="91427" marT="44815" marB="448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&gt; 1023</a:t>
                      </a:r>
                    </a:p>
                  </a:txBody>
                  <a:tcPr marL="91427" marR="91427" marT="44815" marB="448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ACK</a:t>
                      </a:r>
                    </a:p>
                  </a:txBody>
                  <a:tcPr marL="91427" marR="91427" marT="44815" marB="448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93102">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allow</a:t>
                      </a:r>
                    </a:p>
                  </a:txBody>
                  <a:tcPr marL="91427" marR="91427" marT="44815" marB="4481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222.22/16</a:t>
                      </a:r>
                    </a:p>
                  </a:txBody>
                  <a:tcPr marL="91427" marR="91427" marT="44815" marB="448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outside of</a:t>
                      </a:r>
                    </a:p>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222.22/16</a:t>
                      </a:r>
                    </a:p>
                  </a:txBody>
                  <a:tcPr marL="91427" marR="91427" marT="44815" marB="448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UDP</a:t>
                      </a:r>
                    </a:p>
                  </a:txBody>
                  <a:tcPr marL="91427" marR="91427" marT="44815" marB="448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&gt; 1023</a:t>
                      </a:r>
                    </a:p>
                  </a:txBody>
                  <a:tcPr marL="91427" marR="91427" marT="44815" marB="448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53</a:t>
                      </a:r>
                    </a:p>
                  </a:txBody>
                  <a:tcPr marL="91427" marR="91427" marT="44815" marB="448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a:t>
                      </a:r>
                    </a:p>
                  </a:txBody>
                  <a:tcPr marL="91427" marR="91427" marT="44815" marB="448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93102">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allow</a:t>
                      </a:r>
                    </a:p>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endParaRPr kumimoji="0" lang="en-US" sz="1800" b="0" i="0" u="none" strike="noStrike" cap="none" normalizeH="0" baseline="0" dirty="0">
                        <a:ln>
                          <a:noFill/>
                        </a:ln>
                        <a:solidFill>
                          <a:schemeClr val="tx1"/>
                        </a:solidFill>
                        <a:effectLst/>
                        <a:latin typeface="Arial"/>
                        <a:cs typeface="Arial"/>
                      </a:endParaRPr>
                    </a:p>
                  </a:txBody>
                  <a:tcPr marL="91427" marR="91427" marT="44815" marB="4481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outside of</a:t>
                      </a:r>
                    </a:p>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222.22/16</a:t>
                      </a:r>
                    </a:p>
                  </a:txBody>
                  <a:tcPr marL="91427" marR="91427" marT="44815" marB="448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222.22/16</a:t>
                      </a:r>
                    </a:p>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endParaRPr kumimoji="0" lang="en-US" sz="1800" b="0" i="0" u="none" strike="noStrike" cap="none" normalizeH="0" baseline="0" dirty="0">
                        <a:ln>
                          <a:noFill/>
                        </a:ln>
                        <a:solidFill>
                          <a:schemeClr val="tx1"/>
                        </a:solidFill>
                        <a:effectLst/>
                        <a:latin typeface="Arial"/>
                        <a:cs typeface="Arial"/>
                      </a:endParaRPr>
                    </a:p>
                  </a:txBody>
                  <a:tcPr marL="91427" marR="91427" marT="44815" marB="448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UDP</a:t>
                      </a:r>
                    </a:p>
                  </a:txBody>
                  <a:tcPr marL="91427" marR="91427" marT="44815" marB="448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53</a:t>
                      </a:r>
                    </a:p>
                  </a:txBody>
                  <a:tcPr marL="91427" marR="91427" marT="44815" marB="448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&gt; 1023</a:t>
                      </a:r>
                    </a:p>
                  </a:txBody>
                  <a:tcPr marL="91427" marR="91427" marT="44815" marB="448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a:t>
                      </a:r>
                    </a:p>
                  </a:txBody>
                  <a:tcPr marL="91427" marR="91427" marT="44815" marB="448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2127">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deny</a:t>
                      </a:r>
                    </a:p>
                  </a:txBody>
                  <a:tcPr marL="91427" marR="91427" marT="44815" marB="4481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all</a:t>
                      </a:r>
                    </a:p>
                  </a:txBody>
                  <a:tcPr marL="91427" marR="91427" marT="44815" marB="448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all</a:t>
                      </a:r>
                    </a:p>
                  </a:txBody>
                  <a:tcPr marL="91427" marR="91427" marT="44815" marB="448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all</a:t>
                      </a:r>
                    </a:p>
                  </a:txBody>
                  <a:tcPr marL="91427" marR="91427" marT="44815" marB="448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all</a:t>
                      </a:r>
                    </a:p>
                  </a:txBody>
                  <a:tcPr marL="91427" marR="91427" marT="44815" marB="448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all</a:t>
                      </a:r>
                    </a:p>
                  </a:txBody>
                  <a:tcPr marL="91427" marR="91427" marT="44815" marB="448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tx1"/>
                          </a:solidFill>
                          <a:effectLst/>
                          <a:latin typeface="Arial"/>
                          <a:cs typeface="Arial"/>
                        </a:rPr>
                        <a:t>all</a:t>
                      </a:r>
                    </a:p>
                  </a:txBody>
                  <a:tcPr marL="91427" marR="91427" marT="44815" marB="448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7" name="Rectangle 61">
            <a:extLst>
              <a:ext uri="{FF2B5EF4-FFF2-40B4-BE49-F238E27FC236}">
                <a16:creationId xmlns:a16="http://schemas.microsoft.com/office/drawing/2014/main" id="{0EDA4416-727A-6547-9914-66C8B3C40330}"/>
              </a:ext>
            </a:extLst>
          </p:cNvPr>
          <p:cNvSpPr>
            <a:spLocks noChangeArrowheads="1"/>
          </p:cNvSpPr>
          <p:nvPr/>
        </p:nvSpPr>
        <p:spPr bwMode="auto">
          <a:xfrm>
            <a:off x="1028700" y="1278058"/>
            <a:ext cx="10512812" cy="10128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801688" indent="-801688">
              <a:lnSpc>
                <a:spcPct val="90000"/>
              </a:lnSpc>
              <a:spcBef>
                <a:spcPts val="400"/>
              </a:spcBef>
              <a:buClr>
                <a:srgbClr val="000099"/>
              </a:buClr>
              <a:buSzPct val="75000"/>
            </a:pPr>
            <a:r>
              <a:rPr lang="en-US" sz="3200" dirty="0">
                <a:solidFill>
                  <a:srgbClr val="CC0000"/>
                </a:solidFill>
                <a:cs typeface="Gill Sans MT" charset="0"/>
              </a:rPr>
              <a:t>ACL:</a:t>
            </a:r>
            <a:r>
              <a:rPr lang="en-US" sz="2400" dirty="0">
                <a:solidFill>
                  <a:srgbClr val="CC0000"/>
                </a:solidFill>
                <a:cs typeface="Gill Sans MT" charset="0"/>
              </a:rPr>
              <a:t> </a:t>
            </a:r>
            <a:r>
              <a:rPr lang="en-US" sz="2800" dirty="0">
                <a:cs typeface="Gill Sans MT" charset="0"/>
              </a:rPr>
              <a:t>table of rules, applied top to bottom to incoming packets: (action, condition) pairs: looks like OpenFlow forwarding (Ch. 4)!</a:t>
            </a:r>
            <a:endParaRPr lang="en-US" sz="2400" dirty="0">
              <a:cs typeface="Gill Sans MT" charset="0"/>
            </a:endParaRPr>
          </a:p>
        </p:txBody>
      </p:sp>
    </p:spTree>
    <p:extLst>
      <p:ext uri="{BB962C8B-B14F-4D97-AF65-F5344CB8AC3E}">
        <p14:creationId xmlns:p14="http://schemas.microsoft.com/office/powerpoint/2010/main" val="3093971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B2FB0-B1E9-4BFA-B12F-06084197A743}"/>
              </a:ext>
            </a:extLst>
          </p:cNvPr>
          <p:cNvSpPr>
            <a:spLocks noGrp="1"/>
          </p:cNvSpPr>
          <p:nvPr>
            <p:ph type="title"/>
          </p:nvPr>
        </p:nvSpPr>
        <p:spPr/>
        <p:txBody>
          <a:bodyPr/>
          <a:lstStyle/>
          <a:p>
            <a:r>
              <a:rPr lang="en-US" dirty="0"/>
              <a:t>Traffic Analysis Example</a:t>
            </a:r>
          </a:p>
        </p:txBody>
      </p:sp>
      <p:sp>
        <p:nvSpPr>
          <p:cNvPr id="3" name="Content Placeholder 2">
            <a:extLst>
              <a:ext uri="{FF2B5EF4-FFF2-40B4-BE49-F238E27FC236}">
                <a16:creationId xmlns:a16="http://schemas.microsoft.com/office/drawing/2014/main" id="{CE12D7C0-643E-4210-A2D3-4B264417C0D0}"/>
              </a:ext>
            </a:extLst>
          </p:cNvPr>
          <p:cNvSpPr>
            <a:spLocks noGrp="1"/>
          </p:cNvSpPr>
          <p:nvPr>
            <p:ph idx="1"/>
          </p:nvPr>
        </p:nvSpPr>
        <p:spPr/>
        <p:txBody>
          <a:bodyPr/>
          <a:lstStyle/>
          <a:p>
            <a:r>
              <a:rPr lang="en-US" dirty="0"/>
              <a:t>“</a:t>
            </a:r>
            <a:r>
              <a:rPr lang="en-US" dirty="0" err="1"/>
              <a:t>HoMonit</a:t>
            </a:r>
            <a:r>
              <a:rPr lang="en-US" dirty="0"/>
              <a:t>: Monitoring Smart Home Apps from Encrypted Traffic”, CCS’18</a:t>
            </a:r>
          </a:p>
        </p:txBody>
      </p:sp>
      <p:pic>
        <p:nvPicPr>
          <p:cNvPr id="6" name="Picture 5" descr="Diagram&#10;&#10;Description automatically generated">
            <a:extLst>
              <a:ext uri="{FF2B5EF4-FFF2-40B4-BE49-F238E27FC236}">
                <a16:creationId xmlns:a16="http://schemas.microsoft.com/office/drawing/2014/main" id="{FA76C020-EFAE-446F-B955-DF862F7B1B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35943" y="2666082"/>
            <a:ext cx="7001435" cy="3864707"/>
          </a:xfrm>
          <a:prstGeom prst="rect">
            <a:avLst/>
          </a:prstGeom>
        </p:spPr>
      </p:pic>
    </p:spTree>
    <p:extLst>
      <p:ext uri="{BB962C8B-B14F-4D97-AF65-F5344CB8AC3E}">
        <p14:creationId xmlns:p14="http://schemas.microsoft.com/office/powerpoint/2010/main" val="1718026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120</a:t>
            </a:fld>
            <a:endParaRPr lang="en-US" dirty="0"/>
          </a:p>
        </p:txBody>
      </p:sp>
      <p:sp>
        <p:nvSpPr>
          <p:cNvPr id="10" name="Title 1">
            <a:extLst>
              <a:ext uri="{FF2B5EF4-FFF2-40B4-BE49-F238E27FC236}">
                <a16:creationId xmlns:a16="http://schemas.microsoft.com/office/drawing/2014/main" id="{F35EEEAD-4869-A944-A582-22F817FC6DE2}"/>
              </a:ext>
            </a:extLst>
          </p:cNvPr>
          <p:cNvSpPr txBox="1">
            <a:spLocks/>
          </p:cNvSpPr>
          <p:nvPr/>
        </p:nvSpPr>
        <p:spPr>
          <a:xfrm>
            <a:off x="838200" y="398813"/>
            <a:ext cx="10515600" cy="8946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a:lstStyle>
          <a:p>
            <a:r>
              <a:rPr lang="en-US" b="0" dirty="0">
                <a:latin typeface="+mn-lt"/>
              </a:rPr>
              <a:t>Stateful packet filtering</a:t>
            </a:r>
          </a:p>
        </p:txBody>
      </p:sp>
      <p:sp>
        <p:nvSpPr>
          <p:cNvPr id="9" name="Rectangle 4">
            <a:extLst>
              <a:ext uri="{FF2B5EF4-FFF2-40B4-BE49-F238E27FC236}">
                <a16:creationId xmlns:a16="http://schemas.microsoft.com/office/drawing/2014/main" id="{8B9D1692-9687-5348-9251-BC3EE4115CF5}"/>
              </a:ext>
            </a:extLst>
          </p:cNvPr>
          <p:cNvSpPr txBox="1">
            <a:spLocks noChangeArrowheads="1"/>
          </p:cNvSpPr>
          <p:nvPr/>
        </p:nvSpPr>
        <p:spPr>
          <a:xfrm>
            <a:off x="934998" y="1290560"/>
            <a:ext cx="10829539" cy="459263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7813" indent="-277813"/>
            <a:r>
              <a:rPr lang="en-US" i="1" dirty="0">
                <a:solidFill>
                  <a:srgbClr val="0012A0"/>
                </a:solidFill>
              </a:rPr>
              <a:t>stateless packet filter</a:t>
            </a:r>
            <a:r>
              <a:rPr lang="en-US" i="1" dirty="0">
                <a:solidFill>
                  <a:srgbClr val="CC0000"/>
                </a:solidFill>
              </a:rPr>
              <a:t>: </a:t>
            </a:r>
            <a:r>
              <a:rPr lang="en-US" dirty="0"/>
              <a:t>heavy handed tool</a:t>
            </a:r>
          </a:p>
          <a:p>
            <a:pPr lvl="1"/>
            <a:r>
              <a:rPr lang="en-US" sz="2200" dirty="0"/>
              <a:t>admits packets that “</a:t>
            </a:r>
            <a:r>
              <a:rPr lang="en-US" altLang="ja-JP" sz="2200" dirty="0"/>
              <a:t>make no sense,” e.g., dest port = 80, ACK bit set, even though no TCP connection established:</a:t>
            </a:r>
            <a:endParaRPr lang="en-US" sz="2200" dirty="0"/>
          </a:p>
        </p:txBody>
      </p:sp>
      <p:graphicFrame>
        <p:nvGraphicFramePr>
          <p:cNvPr id="11" name="Group 32">
            <a:extLst>
              <a:ext uri="{FF2B5EF4-FFF2-40B4-BE49-F238E27FC236}">
                <a16:creationId xmlns:a16="http://schemas.microsoft.com/office/drawing/2014/main" id="{2CC2E2AC-CBC4-FA4F-898F-3B5149A1A593}"/>
              </a:ext>
            </a:extLst>
          </p:cNvPr>
          <p:cNvGraphicFramePr>
            <a:graphicFrameLocks noGrp="1"/>
          </p:cNvGraphicFramePr>
          <p:nvPr>
            <p:extLst>
              <p:ext uri="{D42A27DB-BD31-4B8C-83A1-F6EECF244321}">
                <p14:modId xmlns:p14="http://schemas.microsoft.com/office/powerpoint/2010/main" val="3400402494"/>
              </p:ext>
            </p:extLst>
          </p:nvPr>
        </p:nvGraphicFramePr>
        <p:xfrm>
          <a:off x="2311555" y="2631688"/>
          <a:ext cx="7643813" cy="1325563"/>
        </p:xfrm>
        <a:graphic>
          <a:graphicData uri="http://schemas.openxmlformats.org/drawingml/2006/table">
            <a:tbl>
              <a:tblPr/>
              <a:tblGrid>
                <a:gridCol w="1114425">
                  <a:extLst>
                    <a:ext uri="{9D8B030D-6E8A-4147-A177-3AD203B41FA5}">
                      <a16:colId xmlns:a16="http://schemas.microsoft.com/office/drawing/2014/main" val="20000"/>
                    </a:ext>
                  </a:extLst>
                </a:gridCol>
                <a:gridCol w="1117600">
                  <a:extLst>
                    <a:ext uri="{9D8B030D-6E8A-4147-A177-3AD203B41FA5}">
                      <a16:colId xmlns:a16="http://schemas.microsoft.com/office/drawing/2014/main" val="20001"/>
                    </a:ext>
                  </a:extLst>
                </a:gridCol>
                <a:gridCol w="1206500">
                  <a:extLst>
                    <a:ext uri="{9D8B030D-6E8A-4147-A177-3AD203B41FA5}">
                      <a16:colId xmlns:a16="http://schemas.microsoft.com/office/drawing/2014/main" val="20002"/>
                    </a:ext>
                  </a:extLst>
                </a:gridCol>
                <a:gridCol w="1128713">
                  <a:extLst>
                    <a:ext uri="{9D8B030D-6E8A-4147-A177-3AD203B41FA5}">
                      <a16:colId xmlns:a16="http://schemas.microsoft.com/office/drawing/2014/main" val="20003"/>
                    </a:ext>
                  </a:extLst>
                </a:gridCol>
                <a:gridCol w="1012825">
                  <a:extLst>
                    <a:ext uri="{9D8B030D-6E8A-4147-A177-3AD203B41FA5}">
                      <a16:colId xmlns:a16="http://schemas.microsoft.com/office/drawing/2014/main" val="20004"/>
                    </a:ext>
                  </a:extLst>
                </a:gridCol>
                <a:gridCol w="1116012">
                  <a:extLst>
                    <a:ext uri="{9D8B030D-6E8A-4147-A177-3AD203B41FA5}">
                      <a16:colId xmlns:a16="http://schemas.microsoft.com/office/drawing/2014/main" val="20005"/>
                    </a:ext>
                  </a:extLst>
                </a:gridCol>
                <a:gridCol w="947738">
                  <a:extLst>
                    <a:ext uri="{9D8B030D-6E8A-4147-A177-3AD203B41FA5}">
                      <a16:colId xmlns:a16="http://schemas.microsoft.com/office/drawing/2014/main" val="20006"/>
                    </a:ext>
                  </a:extLst>
                </a:gridCol>
              </a:tblGrid>
              <a:tr h="626718">
                <a:tc>
                  <a:txBody>
                    <a:bodyPr/>
                    <a:lstStyle/>
                    <a:p>
                      <a:pPr marL="0" marR="0" lvl="0" indent="0" algn="ctr" defTabSz="914400" rtl="0" eaLnBrk="0" fontAlgn="base" latinLnBrk="0" hangingPunct="0">
                        <a:lnSpc>
                          <a:spcPct val="80000"/>
                        </a:lnSpc>
                        <a:spcBef>
                          <a:spcPts val="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bg1"/>
                          </a:solidFill>
                          <a:effectLst/>
                          <a:latin typeface="Calibri" panose="020F0502020204030204" pitchFamily="34" charset="0"/>
                          <a:cs typeface="Calibri" panose="020F0502020204030204" pitchFamily="34" charset="0"/>
                        </a:rPr>
                        <a:t>action</a:t>
                      </a:r>
                    </a:p>
                  </a:txBody>
                  <a:tcPr marT="45229" marB="4522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12A0"/>
                    </a:solidFill>
                  </a:tcPr>
                </a:tc>
                <a:tc>
                  <a:txBody>
                    <a:bodyPr/>
                    <a:lstStyle/>
                    <a:p>
                      <a:pPr marL="0" marR="0" lvl="0" indent="0" algn="ctr" defTabSz="914400" rtl="0" eaLnBrk="0" fontAlgn="base" latinLnBrk="0" hangingPunct="0">
                        <a:lnSpc>
                          <a:spcPct val="80000"/>
                        </a:lnSpc>
                        <a:spcBef>
                          <a:spcPts val="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bg1"/>
                          </a:solidFill>
                          <a:effectLst/>
                          <a:latin typeface="Calibri" panose="020F0502020204030204" pitchFamily="34" charset="0"/>
                          <a:cs typeface="Calibri" panose="020F0502020204030204" pitchFamily="34" charset="0"/>
                        </a:rPr>
                        <a:t>source</a:t>
                      </a:r>
                    </a:p>
                    <a:p>
                      <a:pPr marL="0" marR="0" lvl="0" indent="0" algn="ctr" defTabSz="914400" rtl="0" eaLnBrk="0" fontAlgn="base" latinLnBrk="0" hangingPunct="0">
                        <a:lnSpc>
                          <a:spcPct val="80000"/>
                        </a:lnSpc>
                        <a:spcBef>
                          <a:spcPts val="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bg1"/>
                          </a:solidFill>
                          <a:effectLst/>
                          <a:latin typeface="Calibri" panose="020F0502020204030204" pitchFamily="34" charset="0"/>
                          <a:cs typeface="Calibri" panose="020F0502020204030204" pitchFamily="34" charset="0"/>
                        </a:rPr>
                        <a:t>address</a:t>
                      </a:r>
                    </a:p>
                  </a:txBody>
                  <a:tcPr marT="45229" marB="452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12A0"/>
                    </a:solidFill>
                  </a:tcPr>
                </a:tc>
                <a:tc>
                  <a:txBody>
                    <a:bodyPr/>
                    <a:lstStyle/>
                    <a:p>
                      <a:pPr marL="0" marR="0" lvl="0" indent="0" algn="ctr" defTabSz="914400" rtl="0" eaLnBrk="0" fontAlgn="base" latinLnBrk="0" hangingPunct="0">
                        <a:lnSpc>
                          <a:spcPct val="80000"/>
                        </a:lnSpc>
                        <a:spcBef>
                          <a:spcPts val="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bg1"/>
                          </a:solidFill>
                          <a:effectLst/>
                          <a:latin typeface="Calibri" panose="020F0502020204030204" pitchFamily="34" charset="0"/>
                          <a:cs typeface="Calibri" panose="020F0502020204030204" pitchFamily="34" charset="0"/>
                        </a:rPr>
                        <a:t>dest</a:t>
                      </a:r>
                    </a:p>
                    <a:p>
                      <a:pPr marL="0" marR="0" lvl="0" indent="0" algn="ctr" defTabSz="914400" rtl="0" eaLnBrk="0" fontAlgn="base" latinLnBrk="0" hangingPunct="0">
                        <a:lnSpc>
                          <a:spcPct val="80000"/>
                        </a:lnSpc>
                        <a:spcBef>
                          <a:spcPts val="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bg1"/>
                          </a:solidFill>
                          <a:effectLst/>
                          <a:latin typeface="Calibri" panose="020F0502020204030204" pitchFamily="34" charset="0"/>
                          <a:cs typeface="Calibri" panose="020F0502020204030204" pitchFamily="34" charset="0"/>
                        </a:rPr>
                        <a:t>address</a:t>
                      </a:r>
                    </a:p>
                  </a:txBody>
                  <a:tcPr marT="45229" marB="452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12A0"/>
                    </a:solidFill>
                  </a:tcPr>
                </a:tc>
                <a:tc>
                  <a:txBody>
                    <a:bodyPr/>
                    <a:lstStyle/>
                    <a:p>
                      <a:pPr marL="0" marR="0" lvl="0" indent="0" algn="ctr" defTabSz="914400" rtl="0" eaLnBrk="0" fontAlgn="base" latinLnBrk="0" hangingPunct="0">
                        <a:lnSpc>
                          <a:spcPct val="80000"/>
                        </a:lnSpc>
                        <a:spcBef>
                          <a:spcPts val="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bg1"/>
                          </a:solidFill>
                          <a:effectLst/>
                          <a:latin typeface="Calibri" panose="020F0502020204030204" pitchFamily="34" charset="0"/>
                          <a:cs typeface="Calibri" panose="020F0502020204030204" pitchFamily="34" charset="0"/>
                        </a:rPr>
                        <a:t>protocol</a:t>
                      </a:r>
                    </a:p>
                  </a:txBody>
                  <a:tcPr marT="45229" marB="452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12A0"/>
                    </a:solidFill>
                  </a:tcPr>
                </a:tc>
                <a:tc>
                  <a:txBody>
                    <a:bodyPr/>
                    <a:lstStyle/>
                    <a:p>
                      <a:pPr marL="0" marR="0" lvl="0" indent="0" algn="ctr" defTabSz="914400" rtl="0" eaLnBrk="0" fontAlgn="base" latinLnBrk="0" hangingPunct="0">
                        <a:lnSpc>
                          <a:spcPct val="80000"/>
                        </a:lnSpc>
                        <a:spcBef>
                          <a:spcPts val="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bg1"/>
                          </a:solidFill>
                          <a:effectLst/>
                          <a:latin typeface="Calibri" panose="020F0502020204030204" pitchFamily="34" charset="0"/>
                          <a:cs typeface="Calibri" panose="020F0502020204030204" pitchFamily="34" charset="0"/>
                        </a:rPr>
                        <a:t>source</a:t>
                      </a:r>
                    </a:p>
                    <a:p>
                      <a:pPr marL="0" marR="0" lvl="0" indent="0" algn="ctr" defTabSz="914400" rtl="0" eaLnBrk="0" fontAlgn="base" latinLnBrk="0" hangingPunct="0">
                        <a:lnSpc>
                          <a:spcPct val="80000"/>
                        </a:lnSpc>
                        <a:spcBef>
                          <a:spcPts val="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bg1"/>
                          </a:solidFill>
                          <a:effectLst/>
                          <a:latin typeface="Calibri" panose="020F0502020204030204" pitchFamily="34" charset="0"/>
                          <a:cs typeface="Calibri" panose="020F0502020204030204" pitchFamily="34" charset="0"/>
                        </a:rPr>
                        <a:t>port</a:t>
                      </a:r>
                    </a:p>
                  </a:txBody>
                  <a:tcPr marT="45229" marB="452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12A0"/>
                    </a:solidFill>
                  </a:tcPr>
                </a:tc>
                <a:tc>
                  <a:txBody>
                    <a:bodyPr/>
                    <a:lstStyle/>
                    <a:p>
                      <a:pPr marL="0" marR="0" lvl="0" indent="0" algn="ctr" defTabSz="914400" rtl="0" eaLnBrk="0" fontAlgn="base" latinLnBrk="0" hangingPunct="0">
                        <a:lnSpc>
                          <a:spcPct val="80000"/>
                        </a:lnSpc>
                        <a:spcBef>
                          <a:spcPts val="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bg1"/>
                          </a:solidFill>
                          <a:effectLst/>
                          <a:latin typeface="Calibri" panose="020F0502020204030204" pitchFamily="34" charset="0"/>
                          <a:cs typeface="Calibri" panose="020F0502020204030204" pitchFamily="34" charset="0"/>
                        </a:rPr>
                        <a:t>dest</a:t>
                      </a:r>
                    </a:p>
                    <a:p>
                      <a:pPr marL="0" marR="0" lvl="0" indent="0" algn="ctr" defTabSz="914400" rtl="0" eaLnBrk="0" fontAlgn="base" latinLnBrk="0" hangingPunct="0">
                        <a:lnSpc>
                          <a:spcPct val="80000"/>
                        </a:lnSpc>
                        <a:spcBef>
                          <a:spcPts val="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bg1"/>
                          </a:solidFill>
                          <a:effectLst/>
                          <a:latin typeface="Calibri" panose="020F0502020204030204" pitchFamily="34" charset="0"/>
                          <a:cs typeface="Calibri" panose="020F0502020204030204" pitchFamily="34" charset="0"/>
                        </a:rPr>
                        <a:t>port</a:t>
                      </a:r>
                    </a:p>
                  </a:txBody>
                  <a:tcPr marT="45229" marB="452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12A0"/>
                    </a:solidFill>
                  </a:tcPr>
                </a:tc>
                <a:tc>
                  <a:txBody>
                    <a:bodyPr/>
                    <a:lstStyle/>
                    <a:p>
                      <a:pPr marL="0" marR="0" lvl="0" indent="0" algn="ctr" defTabSz="914400" rtl="0" eaLnBrk="0" fontAlgn="base" latinLnBrk="0" hangingPunct="0">
                        <a:lnSpc>
                          <a:spcPct val="80000"/>
                        </a:lnSpc>
                        <a:spcBef>
                          <a:spcPts val="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bg1"/>
                          </a:solidFill>
                          <a:effectLst/>
                          <a:latin typeface="Calibri" panose="020F0502020204030204" pitchFamily="34" charset="0"/>
                          <a:cs typeface="Calibri" panose="020F0502020204030204" pitchFamily="34" charset="0"/>
                        </a:rPr>
                        <a:t>flag</a:t>
                      </a:r>
                    </a:p>
                    <a:p>
                      <a:pPr marL="0" marR="0" lvl="0" indent="0" algn="ctr" defTabSz="914400" rtl="0" eaLnBrk="0" fontAlgn="base" latinLnBrk="0" hangingPunct="0">
                        <a:lnSpc>
                          <a:spcPct val="80000"/>
                        </a:lnSpc>
                        <a:spcBef>
                          <a:spcPts val="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bg1"/>
                          </a:solidFill>
                          <a:effectLst/>
                          <a:latin typeface="Calibri" panose="020F0502020204030204" pitchFamily="34" charset="0"/>
                          <a:cs typeface="Calibri" panose="020F0502020204030204" pitchFamily="34" charset="0"/>
                        </a:rPr>
                        <a:t>bit</a:t>
                      </a:r>
                    </a:p>
                  </a:txBody>
                  <a:tcPr marT="45229" marB="4522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12A0"/>
                    </a:solidFill>
                  </a:tcPr>
                </a:tc>
                <a:extLst>
                  <a:ext uri="{0D108BD9-81ED-4DB2-BD59-A6C34878D82A}">
                    <a16:rowId xmlns:a16="http://schemas.microsoft.com/office/drawing/2014/main" val="10000"/>
                  </a:ext>
                </a:extLst>
              </a:tr>
              <a:tr h="698845">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600" b="0" i="0" u="none" strike="noStrike" cap="none" normalizeH="0" baseline="0" dirty="0">
                          <a:ln>
                            <a:noFill/>
                          </a:ln>
                          <a:solidFill>
                            <a:schemeClr val="tx1"/>
                          </a:solidFill>
                          <a:effectLst/>
                          <a:latin typeface="Arial"/>
                          <a:cs typeface="Arial"/>
                        </a:rPr>
                        <a:t>allow</a:t>
                      </a:r>
                    </a:p>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endParaRPr kumimoji="0" lang="en-US" sz="1600" b="0" i="0" u="none" strike="noStrike" cap="none" normalizeH="0" baseline="0" dirty="0">
                        <a:ln>
                          <a:noFill/>
                        </a:ln>
                        <a:solidFill>
                          <a:schemeClr val="tx1"/>
                        </a:solidFill>
                        <a:effectLst/>
                        <a:latin typeface="Arial"/>
                        <a:cs typeface="Arial"/>
                      </a:endParaRPr>
                    </a:p>
                  </a:txBody>
                  <a:tcPr marT="45229" marB="4522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600" b="0" i="0" u="none" strike="noStrike" cap="none" normalizeH="0" baseline="0" dirty="0">
                          <a:ln>
                            <a:noFill/>
                          </a:ln>
                          <a:solidFill>
                            <a:schemeClr val="tx1"/>
                          </a:solidFill>
                          <a:effectLst/>
                          <a:latin typeface="Arial"/>
                          <a:cs typeface="Arial"/>
                        </a:rPr>
                        <a:t>outside of</a:t>
                      </a:r>
                    </a:p>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600" b="0" i="0" u="none" strike="noStrike" cap="none" normalizeH="0" baseline="0" dirty="0">
                          <a:ln>
                            <a:noFill/>
                          </a:ln>
                          <a:solidFill>
                            <a:schemeClr val="tx1"/>
                          </a:solidFill>
                          <a:effectLst/>
                          <a:latin typeface="Arial"/>
                          <a:cs typeface="Arial"/>
                        </a:rPr>
                        <a:t>222.22/16</a:t>
                      </a:r>
                    </a:p>
                  </a:txBody>
                  <a:tcPr marT="45229" marB="452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600" b="0" i="0" u="none" strike="noStrike" cap="none" normalizeH="0" baseline="0" dirty="0">
                          <a:ln>
                            <a:noFill/>
                          </a:ln>
                          <a:solidFill>
                            <a:schemeClr val="tx1"/>
                          </a:solidFill>
                          <a:effectLst/>
                          <a:latin typeface="Arial"/>
                          <a:cs typeface="Arial"/>
                        </a:rPr>
                        <a:t>222.22/16</a:t>
                      </a:r>
                    </a:p>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endParaRPr kumimoji="0" lang="en-US" sz="1600" b="0" i="0" u="none" strike="noStrike" cap="none" normalizeH="0" baseline="0" dirty="0">
                        <a:ln>
                          <a:noFill/>
                        </a:ln>
                        <a:solidFill>
                          <a:schemeClr val="tx1"/>
                        </a:solidFill>
                        <a:effectLst/>
                        <a:latin typeface="Arial"/>
                        <a:cs typeface="Arial"/>
                      </a:endParaRPr>
                    </a:p>
                  </a:txBody>
                  <a:tcPr marT="45229" marB="452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600" b="0" i="0" u="none" strike="noStrike" cap="none" normalizeH="0" baseline="0" dirty="0">
                          <a:ln>
                            <a:noFill/>
                          </a:ln>
                          <a:solidFill>
                            <a:schemeClr val="tx1"/>
                          </a:solidFill>
                          <a:effectLst/>
                          <a:latin typeface="Arial"/>
                          <a:cs typeface="Arial"/>
                        </a:rPr>
                        <a:t>TCP</a:t>
                      </a:r>
                    </a:p>
                  </a:txBody>
                  <a:tcPr marT="45229" marB="452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600" b="0" i="0" u="none" strike="noStrike" cap="none" normalizeH="0" baseline="0" dirty="0">
                          <a:ln>
                            <a:noFill/>
                          </a:ln>
                          <a:solidFill>
                            <a:schemeClr val="tx1"/>
                          </a:solidFill>
                          <a:effectLst/>
                          <a:latin typeface="Arial"/>
                          <a:cs typeface="Arial"/>
                        </a:rPr>
                        <a:t>80</a:t>
                      </a:r>
                    </a:p>
                  </a:txBody>
                  <a:tcPr marT="45229" marB="452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600" b="0" i="0" u="none" strike="noStrike" cap="none" normalizeH="0" baseline="0" dirty="0">
                          <a:ln>
                            <a:noFill/>
                          </a:ln>
                          <a:solidFill>
                            <a:schemeClr val="tx1"/>
                          </a:solidFill>
                          <a:effectLst/>
                          <a:latin typeface="Arial"/>
                          <a:cs typeface="Arial"/>
                        </a:rPr>
                        <a:t>&gt; 1023</a:t>
                      </a:r>
                    </a:p>
                  </a:txBody>
                  <a:tcPr marT="45229" marB="452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600" b="0" i="0" u="none" strike="noStrike" cap="none" normalizeH="0" baseline="0" dirty="0">
                          <a:ln>
                            <a:noFill/>
                          </a:ln>
                          <a:solidFill>
                            <a:schemeClr val="tx1"/>
                          </a:solidFill>
                          <a:effectLst/>
                          <a:latin typeface="Arial"/>
                          <a:cs typeface="Arial"/>
                        </a:rPr>
                        <a:t>ACK</a:t>
                      </a:r>
                    </a:p>
                  </a:txBody>
                  <a:tcPr marT="45229" marB="4522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2" name="Rectangle 283">
            <a:extLst>
              <a:ext uri="{FF2B5EF4-FFF2-40B4-BE49-F238E27FC236}">
                <a16:creationId xmlns:a16="http://schemas.microsoft.com/office/drawing/2014/main" id="{0967380F-E7AA-7544-AE87-3545A24F156A}"/>
              </a:ext>
            </a:extLst>
          </p:cNvPr>
          <p:cNvSpPr>
            <a:spLocks noChangeArrowheads="1"/>
          </p:cNvSpPr>
          <p:nvPr/>
        </p:nvSpPr>
        <p:spPr bwMode="auto">
          <a:xfrm>
            <a:off x="908980" y="4362567"/>
            <a:ext cx="10721742" cy="165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238125" indent="-238125">
              <a:spcBef>
                <a:spcPct val="20000"/>
              </a:spcBef>
              <a:buClr>
                <a:srgbClr val="000099"/>
              </a:buClr>
              <a:buSzPct val="100000"/>
              <a:buFont typeface="Wingdings" charset="2"/>
              <a:buChar char="§"/>
            </a:pPr>
            <a:r>
              <a:rPr lang="en-US" sz="2800" i="1" dirty="0">
                <a:solidFill>
                  <a:srgbClr val="0012A0"/>
                </a:solidFill>
                <a:cs typeface="Gill Sans MT" charset="0"/>
              </a:rPr>
              <a:t>stateful packet filter:</a:t>
            </a:r>
            <a:r>
              <a:rPr lang="en-US" sz="2800" dirty="0">
                <a:solidFill>
                  <a:srgbClr val="0012A0"/>
                </a:solidFill>
                <a:cs typeface="Gill Sans MT" charset="0"/>
              </a:rPr>
              <a:t> </a:t>
            </a:r>
            <a:r>
              <a:rPr lang="en-US" sz="2800" dirty="0">
                <a:cs typeface="Gill Sans MT" charset="0"/>
              </a:rPr>
              <a:t>track status of every TCP connection</a:t>
            </a:r>
          </a:p>
          <a:p>
            <a:pPr marL="695325" lvl="1" indent="-238125">
              <a:spcBef>
                <a:spcPct val="20000"/>
              </a:spcBef>
              <a:buClr>
                <a:srgbClr val="000099"/>
              </a:buClr>
              <a:buFont typeface="Arial"/>
              <a:buChar char="•"/>
            </a:pPr>
            <a:r>
              <a:rPr lang="en-US" sz="2400" dirty="0">
                <a:cs typeface="Gill Sans MT" charset="0"/>
              </a:rPr>
              <a:t>track connection setup (SYN), teardown (FIN): determine whether incoming, outgoing packets </a:t>
            </a:r>
            <a:r>
              <a:rPr lang="en-US" altLang="ja-JP" sz="2400" dirty="0">
                <a:cs typeface="Gill Sans MT" charset="0"/>
              </a:rPr>
              <a:t>“makes sense”</a:t>
            </a:r>
          </a:p>
          <a:p>
            <a:pPr marL="695325" lvl="1" indent="-238125">
              <a:spcBef>
                <a:spcPct val="20000"/>
              </a:spcBef>
              <a:buClr>
                <a:srgbClr val="000099"/>
              </a:buClr>
              <a:buFont typeface="Arial"/>
              <a:buChar char="•"/>
            </a:pPr>
            <a:r>
              <a:rPr lang="en-US" sz="2400" dirty="0">
                <a:cs typeface="Gill Sans MT" charset="0"/>
              </a:rPr>
              <a:t>timeout inactive connections at firewall: no longer admit packets</a:t>
            </a:r>
          </a:p>
          <a:p>
            <a:pPr marL="695325" lvl="1" indent="-238125">
              <a:spcBef>
                <a:spcPct val="20000"/>
              </a:spcBef>
              <a:buClr>
                <a:schemeClr val="accent2"/>
              </a:buClr>
              <a:buSzPct val="75000"/>
              <a:buFont typeface="Arial"/>
              <a:buChar char="•"/>
            </a:pPr>
            <a:endParaRPr lang="en-US" dirty="0"/>
          </a:p>
        </p:txBody>
      </p:sp>
    </p:spTree>
    <p:extLst>
      <p:ext uri="{BB962C8B-B14F-4D97-AF65-F5344CB8AC3E}">
        <p14:creationId xmlns:p14="http://schemas.microsoft.com/office/powerpoint/2010/main" val="2954911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121</a:t>
            </a:fld>
            <a:endParaRPr lang="en-US" dirty="0"/>
          </a:p>
        </p:txBody>
      </p:sp>
      <p:sp>
        <p:nvSpPr>
          <p:cNvPr id="10" name="Title 1">
            <a:extLst>
              <a:ext uri="{FF2B5EF4-FFF2-40B4-BE49-F238E27FC236}">
                <a16:creationId xmlns:a16="http://schemas.microsoft.com/office/drawing/2014/main" id="{F35EEEAD-4869-A944-A582-22F817FC6DE2}"/>
              </a:ext>
            </a:extLst>
          </p:cNvPr>
          <p:cNvSpPr txBox="1">
            <a:spLocks/>
          </p:cNvSpPr>
          <p:nvPr/>
        </p:nvSpPr>
        <p:spPr>
          <a:xfrm>
            <a:off x="838200" y="398813"/>
            <a:ext cx="10515600" cy="8946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a:lstStyle>
          <a:p>
            <a:r>
              <a:rPr lang="en-US" b="0" dirty="0">
                <a:latin typeface="+mn-lt"/>
              </a:rPr>
              <a:t>Stateful packet filtering</a:t>
            </a:r>
          </a:p>
        </p:txBody>
      </p:sp>
      <p:graphicFrame>
        <p:nvGraphicFramePr>
          <p:cNvPr id="7" name="Group 72">
            <a:extLst>
              <a:ext uri="{FF2B5EF4-FFF2-40B4-BE49-F238E27FC236}">
                <a16:creationId xmlns:a16="http://schemas.microsoft.com/office/drawing/2014/main" id="{A29CF766-7A48-6349-A06C-49FA2F361086}"/>
              </a:ext>
            </a:extLst>
          </p:cNvPr>
          <p:cNvGraphicFramePr>
            <a:graphicFrameLocks noGrp="1"/>
          </p:cNvGraphicFramePr>
          <p:nvPr>
            <p:extLst>
              <p:ext uri="{D42A27DB-BD31-4B8C-83A1-F6EECF244321}">
                <p14:modId xmlns:p14="http://schemas.microsoft.com/office/powerpoint/2010/main" val="2629829336"/>
              </p:ext>
            </p:extLst>
          </p:nvPr>
        </p:nvGraphicFramePr>
        <p:xfrm>
          <a:off x="1818696" y="2576630"/>
          <a:ext cx="8719207" cy="3822383"/>
        </p:xfrm>
        <a:graphic>
          <a:graphicData uri="http://schemas.openxmlformats.org/drawingml/2006/table">
            <a:tbl>
              <a:tblPr/>
              <a:tblGrid>
                <a:gridCol w="1173162">
                  <a:extLst>
                    <a:ext uri="{9D8B030D-6E8A-4147-A177-3AD203B41FA5}">
                      <a16:colId xmlns:a16="http://schemas.microsoft.com/office/drawing/2014/main" val="20000"/>
                    </a:ext>
                  </a:extLst>
                </a:gridCol>
                <a:gridCol w="1174750">
                  <a:extLst>
                    <a:ext uri="{9D8B030D-6E8A-4147-A177-3AD203B41FA5}">
                      <a16:colId xmlns:a16="http://schemas.microsoft.com/office/drawing/2014/main" val="20001"/>
                    </a:ext>
                  </a:extLst>
                </a:gridCol>
                <a:gridCol w="1270000">
                  <a:extLst>
                    <a:ext uri="{9D8B030D-6E8A-4147-A177-3AD203B41FA5}">
                      <a16:colId xmlns:a16="http://schemas.microsoft.com/office/drawing/2014/main" val="20002"/>
                    </a:ext>
                  </a:extLst>
                </a:gridCol>
                <a:gridCol w="835025">
                  <a:extLst>
                    <a:ext uri="{9D8B030D-6E8A-4147-A177-3AD203B41FA5}">
                      <a16:colId xmlns:a16="http://schemas.microsoft.com/office/drawing/2014/main" val="20003"/>
                    </a:ext>
                  </a:extLst>
                </a:gridCol>
                <a:gridCol w="1042988">
                  <a:extLst>
                    <a:ext uri="{9D8B030D-6E8A-4147-A177-3AD203B41FA5}">
                      <a16:colId xmlns:a16="http://schemas.microsoft.com/office/drawing/2014/main" val="20004"/>
                    </a:ext>
                  </a:extLst>
                </a:gridCol>
                <a:gridCol w="1055687">
                  <a:extLst>
                    <a:ext uri="{9D8B030D-6E8A-4147-A177-3AD203B41FA5}">
                      <a16:colId xmlns:a16="http://schemas.microsoft.com/office/drawing/2014/main" val="20005"/>
                    </a:ext>
                  </a:extLst>
                </a:gridCol>
                <a:gridCol w="914400">
                  <a:extLst>
                    <a:ext uri="{9D8B030D-6E8A-4147-A177-3AD203B41FA5}">
                      <a16:colId xmlns:a16="http://schemas.microsoft.com/office/drawing/2014/main" val="20006"/>
                    </a:ext>
                  </a:extLst>
                </a:gridCol>
                <a:gridCol w="1253195">
                  <a:extLst>
                    <a:ext uri="{9D8B030D-6E8A-4147-A177-3AD203B41FA5}">
                      <a16:colId xmlns:a16="http://schemas.microsoft.com/office/drawing/2014/main" val="20007"/>
                    </a:ext>
                  </a:extLst>
                </a:gridCol>
              </a:tblGrid>
              <a:tr h="560286">
                <a:tc>
                  <a:txBody>
                    <a:bodyPr/>
                    <a:lstStyle/>
                    <a:p>
                      <a:pPr marL="0" marR="0" lvl="0" indent="0" algn="ctr" defTabSz="914400" rtl="0" eaLnBrk="0" fontAlgn="base" latinLnBrk="0" hangingPunct="0">
                        <a:lnSpc>
                          <a:spcPct val="80000"/>
                        </a:lnSpc>
                        <a:spcBef>
                          <a:spcPts val="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bg1"/>
                          </a:solidFill>
                          <a:effectLst/>
                          <a:latin typeface="+mn-lt"/>
                          <a:cs typeface="Arial"/>
                        </a:rPr>
                        <a:t>action</a:t>
                      </a:r>
                    </a:p>
                  </a:txBody>
                  <a:tcPr marT="44671" marB="4467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12A0"/>
                    </a:solidFill>
                  </a:tcPr>
                </a:tc>
                <a:tc>
                  <a:txBody>
                    <a:bodyPr/>
                    <a:lstStyle/>
                    <a:p>
                      <a:pPr marL="0" marR="0" lvl="0" indent="0" algn="ctr" defTabSz="914400" rtl="0" eaLnBrk="0" fontAlgn="base" latinLnBrk="0" hangingPunct="0">
                        <a:lnSpc>
                          <a:spcPct val="80000"/>
                        </a:lnSpc>
                        <a:spcBef>
                          <a:spcPts val="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bg1"/>
                          </a:solidFill>
                          <a:effectLst/>
                          <a:latin typeface="+mn-lt"/>
                          <a:cs typeface="Arial"/>
                        </a:rPr>
                        <a:t>source</a:t>
                      </a:r>
                    </a:p>
                    <a:p>
                      <a:pPr marL="0" marR="0" lvl="0" indent="0" algn="ctr" defTabSz="914400" rtl="0" eaLnBrk="0" fontAlgn="base" latinLnBrk="0" hangingPunct="0">
                        <a:lnSpc>
                          <a:spcPct val="80000"/>
                        </a:lnSpc>
                        <a:spcBef>
                          <a:spcPts val="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bg1"/>
                          </a:solidFill>
                          <a:effectLst/>
                          <a:latin typeface="+mn-lt"/>
                          <a:cs typeface="Arial"/>
                        </a:rPr>
                        <a:t>address</a:t>
                      </a:r>
                    </a:p>
                  </a:txBody>
                  <a:tcPr marT="44671" marB="44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12A0"/>
                    </a:solidFill>
                  </a:tcPr>
                </a:tc>
                <a:tc>
                  <a:txBody>
                    <a:bodyPr/>
                    <a:lstStyle/>
                    <a:p>
                      <a:pPr marL="0" marR="0" lvl="0" indent="0" algn="ctr" defTabSz="914400" rtl="0" eaLnBrk="0" fontAlgn="base" latinLnBrk="0" hangingPunct="0">
                        <a:lnSpc>
                          <a:spcPct val="80000"/>
                        </a:lnSpc>
                        <a:spcBef>
                          <a:spcPts val="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bg1"/>
                          </a:solidFill>
                          <a:effectLst/>
                          <a:latin typeface="+mn-lt"/>
                          <a:cs typeface="Arial"/>
                        </a:rPr>
                        <a:t>dest</a:t>
                      </a:r>
                    </a:p>
                    <a:p>
                      <a:pPr marL="0" marR="0" lvl="0" indent="0" algn="ctr" defTabSz="914400" rtl="0" eaLnBrk="0" fontAlgn="base" latinLnBrk="0" hangingPunct="0">
                        <a:lnSpc>
                          <a:spcPct val="80000"/>
                        </a:lnSpc>
                        <a:spcBef>
                          <a:spcPts val="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bg1"/>
                          </a:solidFill>
                          <a:effectLst/>
                          <a:latin typeface="+mn-lt"/>
                          <a:cs typeface="Arial"/>
                        </a:rPr>
                        <a:t>address</a:t>
                      </a:r>
                    </a:p>
                  </a:txBody>
                  <a:tcPr marT="44671" marB="44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12A0"/>
                    </a:solidFill>
                  </a:tcPr>
                </a:tc>
                <a:tc>
                  <a:txBody>
                    <a:bodyPr/>
                    <a:lstStyle/>
                    <a:p>
                      <a:pPr marL="0" marR="0" lvl="0" indent="0" algn="ctr" defTabSz="914400" rtl="0" eaLnBrk="0" fontAlgn="base" latinLnBrk="0" hangingPunct="0">
                        <a:lnSpc>
                          <a:spcPct val="80000"/>
                        </a:lnSpc>
                        <a:spcBef>
                          <a:spcPts val="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bg1"/>
                          </a:solidFill>
                          <a:effectLst/>
                          <a:latin typeface="+mn-lt"/>
                          <a:cs typeface="Arial"/>
                        </a:rPr>
                        <a:t>proto</a:t>
                      </a:r>
                    </a:p>
                  </a:txBody>
                  <a:tcPr marT="44671" marB="44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12A0"/>
                    </a:solidFill>
                  </a:tcPr>
                </a:tc>
                <a:tc>
                  <a:txBody>
                    <a:bodyPr/>
                    <a:lstStyle/>
                    <a:p>
                      <a:pPr marL="0" marR="0" lvl="0" indent="0" algn="ctr" defTabSz="914400" rtl="0" eaLnBrk="0" fontAlgn="base" latinLnBrk="0" hangingPunct="0">
                        <a:lnSpc>
                          <a:spcPct val="80000"/>
                        </a:lnSpc>
                        <a:spcBef>
                          <a:spcPts val="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bg1"/>
                          </a:solidFill>
                          <a:effectLst/>
                          <a:latin typeface="+mn-lt"/>
                          <a:cs typeface="Arial"/>
                        </a:rPr>
                        <a:t>source</a:t>
                      </a:r>
                    </a:p>
                    <a:p>
                      <a:pPr marL="0" marR="0" lvl="0" indent="0" algn="ctr" defTabSz="914400" rtl="0" eaLnBrk="0" fontAlgn="base" latinLnBrk="0" hangingPunct="0">
                        <a:lnSpc>
                          <a:spcPct val="80000"/>
                        </a:lnSpc>
                        <a:spcBef>
                          <a:spcPts val="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bg1"/>
                          </a:solidFill>
                          <a:effectLst/>
                          <a:latin typeface="+mn-lt"/>
                          <a:cs typeface="Arial"/>
                        </a:rPr>
                        <a:t>port</a:t>
                      </a:r>
                    </a:p>
                  </a:txBody>
                  <a:tcPr marT="44671" marB="44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12A0"/>
                    </a:solidFill>
                  </a:tcPr>
                </a:tc>
                <a:tc>
                  <a:txBody>
                    <a:bodyPr/>
                    <a:lstStyle/>
                    <a:p>
                      <a:pPr marL="0" marR="0" lvl="0" indent="0" algn="ctr" defTabSz="914400" rtl="0" eaLnBrk="0" fontAlgn="base" latinLnBrk="0" hangingPunct="0">
                        <a:lnSpc>
                          <a:spcPct val="80000"/>
                        </a:lnSpc>
                        <a:spcBef>
                          <a:spcPts val="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bg1"/>
                          </a:solidFill>
                          <a:effectLst/>
                          <a:latin typeface="+mn-lt"/>
                          <a:cs typeface="Arial"/>
                        </a:rPr>
                        <a:t>dest</a:t>
                      </a:r>
                    </a:p>
                    <a:p>
                      <a:pPr marL="0" marR="0" lvl="0" indent="0" algn="ctr" defTabSz="914400" rtl="0" eaLnBrk="0" fontAlgn="base" latinLnBrk="0" hangingPunct="0">
                        <a:lnSpc>
                          <a:spcPct val="80000"/>
                        </a:lnSpc>
                        <a:spcBef>
                          <a:spcPts val="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bg1"/>
                          </a:solidFill>
                          <a:effectLst/>
                          <a:latin typeface="+mn-lt"/>
                          <a:cs typeface="Arial"/>
                        </a:rPr>
                        <a:t>port</a:t>
                      </a:r>
                    </a:p>
                  </a:txBody>
                  <a:tcPr marT="44671" marB="44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12A0"/>
                    </a:solidFill>
                  </a:tcPr>
                </a:tc>
                <a:tc>
                  <a:txBody>
                    <a:bodyPr/>
                    <a:lstStyle/>
                    <a:p>
                      <a:pPr marL="0" marR="0" lvl="0" indent="0" algn="ctr" defTabSz="914400" rtl="0" eaLnBrk="0" fontAlgn="base" latinLnBrk="0" hangingPunct="0">
                        <a:lnSpc>
                          <a:spcPct val="80000"/>
                        </a:lnSpc>
                        <a:spcBef>
                          <a:spcPts val="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bg1"/>
                          </a:solidFill>
                          <a:effectLst/>
                          <a:latin typeface="+mn-lt"/>
                          <a:cs typeface="Arial"/>
                        </a:rPr>
                        <a:t>flag</a:t>
                      </a:r>
                    </a:p>
                    <a:p>
                      <a:pPr marL="0" marR="0" lvl="0" indent="0" algn="ctr" defTabSz="914400" rtl="0" eaLnBrk="0" fontAlgn="base" latinLnBrk="0" hangingPunct="0">
                        <a:lnSpc>
                          <a:spcPct val="80000"/>
                        </a:lnSpc>
                        <a:spcBef>
                          <a:spcPts val="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bg1"/>
                          </a:solidFill>
                          <a:effectLst/>
                          <a:latin typeface="+mn-lt"/>
                          <a:cs typeface="Arial"/>
                        </a:rPr>
                        <a:t>bit</a:t>
                      </a:r>
                    </a:p>
                  </a:txBody>
                  <a:tcPr marT="44671" marB="44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12A0"/>
                    </a:solidFill>
                  </a:tcPr>
                </a:tc>
                <a:tc>
                  <a:txBody>
                    <a:bodyPr/>
                    <a:lstStyle/>
                    <a:p>
                      <a:pPr marL="0" marR="0" lvl="0" indent="0" algn="ctr" defTabSz="914400" rtl="0" eaLnBrk="0" fontAlgn="base" latinLnBrk="0" hangingPunct="0">
                        <a:lnSpc>
                          <a:spcPct val="80000"/>
                        </a:lnSpc>
                        <a:spcBef>
                          <a:spcPts val="0"/>
                        </a:spcBef>
                        <a:spcAft>
                          <a:spcPct val="0"/>
                        </a:spcAft>
                        <a:buClr>
                          <a:srgbClr val="000099"/>
                        </a:buClr>
                        <a:buSzPct val="75000"/>
                        <a:buFont typeface="ZapfDingbats" pitchFamily="82" charset="2"/>
                        <a:buNone/>
                        <a:tabLst/>
                      </a:pPr>
                      <a:r>
                        <a:rPr kumimoji="0" lang="en-US" sz="1800" b="0" i="0" u="none" strike="noStrike" cap="none" normalizeH="0" baseline="0" dirty="0">
                          <a:ln>
                            <a:noFill/>
                          </a:ln>
                          <a:solidFill>
                            <a:schemeClr val="bg1"/>
                          </a:solidFill>
                          <a:effectLst/>
                          <a:latin typeface="+mn-lt"/>
                          <a:cs typeface="Arial"/>
                        </a:rPr>
                        <a:t>check connection</a:t>
                      </a:r>
                    </a:p>
                  </a:txBody>
                  <a:tcPr marT="44671" marB="4467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12A0"/>
                    </a:solidFill>
                  </a:tcPr>
                </a:tc>
                <a:extLst>
                  <a:ext uri="{0D108BD9-81ED-4DB2-BD59-A6C34878D82A}">
                    <a16:rowId xmlns:a16="http://schemas.microsoft.com/office/drawing/2014/main" val="10000"/>
                  </a:ext>
                </a:extLst>
              </a:tr>
              <a:tr h="560286">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allow</a:t>
                      </a:r>
                    </a:p>
                  </a:txBody>
                  <a:tcPr marT="44671" marB="4467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222.22/16</a:t>
                      </a:r>
                    </a:p>
                  </a:txBody>
                  <a:tcPr marT="44671" marB="44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outside of</a:t>
                      </a:r>
                    </a:p>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222.22/16</a:t>
                      </a:r>
                    </a:p>
                  </a:txBody>
                  <a:tcPr marT="44671" marB="44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TCP</a:t>
                      </a:r>
                    </a:p>
                  </a:txBody>
                  <a:tcPr marT="44671" marB="44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&gt; 1023</a:t>
                      </a:r>
                    </a:p>
                  </a:txBody>
                  <a:tcPr marT="44671" marB="44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80</a:t>
                      </a:r>
                    </a:p>
                  </a:txBody>
                  <a:tcPr marT="44671" marB="44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any</a:t>
                      </a:r>
                    </a:p>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endParaRPr kumimoji="0" lang="en-US" sz="1400" b="0" i="0" u="none" strike="noStrike" cap="none" normalizeH="0" baseline="0" dirty="0">
                        <a:ln>
                          <a:noFill/>
                        </a:ln>
                        <a:solidFill>
                          <a:schemeClr val="tx1"/>
                        </a:solidFill>
                        <a:effectLst/>
                        <a:latin typeface="Arial"/>
                        <a:cs typeface="Arial"/>
                      </a:endParaRPr>
                    </a:p>
                  </a:txBody>
                  <a:tcPr marT="44671" marB="44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endParaRPr kumimoji="0" lang="en-US" sz="2000" b="0" i="0" u="none" strike="noStrike" cap="none" normalizeH="0" baseline="0" dirty="0">
                        <a:ln>
                          <a:noFill/>
                        </a:ln>
                        <a:solidFill>
                          <a:schemeClr val="tx1"/>
                        </a:solidFill>
                        <a:effectLst/>
                        <a:latin typeface="Arial"/>
                        <a:cs typeface="Arial"/>
                      </a:endParaRPr>
                    </a:p>
                  </a:txBody>
                  <a:tcPr marT="44671" marB="4467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21568">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allow</a:t>
                      </a:r>
                    </a:p>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endParaRPr kumimoji="0" lang="en-US" sz="1400" b="0" i="0" u="none" strike="noStrike" cap="none" normalizeH="0" baseline="0" dirty="0">
                        <a:ln>
                          <a:noFill/>
                        </a:ln>
                        <a:solidFill>
                          <a:schemeClr val="tx1"/>
                        </a:solidFill>
                        <a:effectLst/>
                        <a:latin typeface="Arial"/>
                        <a:cs typeface="Arial"/>
                      </a:endParaRPr>
                    </a:p>
                  </a:txBody>
                  <a:tcPr marT="44671" marB="4467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outside of</a:t>
                      </a:r>
                    </a:p>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222.22/16</a:t>
                      </a:r>
                    </a:p>
                  </a:txBody>
                  <a:tcPr marT="44671" marB="44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222.22/16</a:t>
                      </a:r>
                    </a:p>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endParaRPr kumimoji="0" lang="en-US" sz="1400" b="0" i="0" u="none" strike="noStrike" cap="none" normalizeH="0" baseline="0" dirty="0">
                        <a:ln>
                          <a:noFill/>
                        </a:ln>
                        <a:solidFill>
                          <a:schemeClr val="tx1"/>
                        </a:solidFill>
                        <a:effectLst/>
                        <a:latin typeface="Arial"/>
                        <a:cs typeface="Arial"/>
                      </a:endParaRPr>
                    </a:p>
                  </a:txBody>
                  <a:tcPr marT="44671" marB="44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TCP</a:t>
                      </a:r>
                    </a:p>
                  </a:txBody>
                  <a:tcPr marT="44671" marB="44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80</a:t>
                      </a:r>
                    </a:p>
                  </a:txBody>
                  <a:tcPr marT="44671" marB="44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&gt; 1023</a:t>
                      </a:r>
                    </a:p>
                  </a:txBody>
                  <a:tcPr marT="44671" marB="44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ACK</a:t>
                      </a:r>
                    </a:p>
                  </a:txBody>
                  <a:tcPr marT="44671" marB="44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2800" b="0" i="0" u="none" strike="noStrike" cap="none" normalizeH="0" baseline="0" dirty="0">
                          <a:ln>
                            <a:noFill/>
                          </a:ln>
                          <a:solidFill>
                            <a:srgbClr val="C00000"/>
                          </a:solidFill>
                          <a:effectLst/>
                          <a:latin typeface="Arial"/>
                          <a:cs typeface="Arial"/>
                        </a:rPr>
                        <a:t>x</a:t>
                      </a:r>
                    </a:p>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endParaRPr kumimoji="0" lang="en-US" sz="1400" b="0" i="0" u="none" strike="noStrike" cap="none" normalizeH="0" baseline="0" dirty="0">
                        <a:ln>
                          <a:noFill/>
                        </a:ln>
                        <a:solidFill>
                          <a:schemeClr val="tx1"/>
                        </a:solidFill>
                        <a:effectLst/>
                        <a:latin typeface="Arial"/>
                        <a:cs typeface="Arial"/>
                      </a:endParaRPr>
                    </a:p>
                  </a:txBody>
                  <a:tcPr marT="44671" marB="4467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60286">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allow</a:t>
                      </a:r>
                    </a:p>
                  </a:txBody>
                  <a:tcPr marT="44671" marB="4467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222.22/16</a:t>
                      </a:r>
                    </a:p>
                  </a:txBody>
                  <a:tcPr marT="44671" marB="44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outside of</a:t>
                      </a:r>
                    </a:p>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222.22/16</a:t>
                      </a:r>
                    </a:p>
                  </a:txBody>
                  <a:tcPr marT="44671" marB="44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UDP</a:t>
                      </a:r>
                    </a:p>
                  </a:txBody>
                  <a:tcPr marT="44671" marB="44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&gt; 1023</a:t>
                      </a:r>
                    </a:p>
                  </a:txBody>
                  <a:tcPr marT="44671" marB="44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53</a:t>
                      </a:r>
                    </a:p>
                  </a:txBody>
                  <a:tcPr marT="44671" marB="44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a:t>
                      </a:r>
                    </a:p>
                  </a:txBody>
                  <a:tcPr marT="44671" marB="44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endParaRPr kumimoji="0" lang="en-US" sz="2000" b="0" i="0" u="none" strike="noStrike" cap="none" normalizeH="0" baseline="0" dirty="0">
                        <a:ln>
                          <a:noFill/>
                        </a:ln>
                        <a:solidFill>
                          <a:schemeClr val="tx1"/>
                        </a:solidFill>
                        <a:effectLst/>
                        <a:latin typeface="Arial"/>
                        <a:cs typeface="Arial"/>
                      </a:endParaRPr>
                    </a:p>
                  </a:txBody>
                  <a:tcPr marT="44671" marB="4467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900219">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allow</a:t>
                      </a:r>
                    </a:p>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endParaRPr kumimoji="0" lang="en-US" sz="1400" b="0" i="0" u="none" strike="noStrike" cap="none" normalizeH="0" baseline="0" dirty="0">
                        <a:ln>
                          <a:noFill/>
                        </a:ln>
                        <a:solidFill>
                          <a:schemeClr val="tx1"/>
                        </a:solidFill>
                        <a:effectLst/>
                        <a:latin typeface="Arial"/>
                        <a:cs typeface="Arial"/>
                      </a:endParaRPr>
                    </a:p>
                  </a:txBody>
                  <a:tcPr marT="44671" marB="4467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outside of</a:t>
                      </a:r>
                    </a:p>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222.22/16</a:t>
                      </a:r>
                    </a:p>
                  </a:txBody>
                  <a:tcPr marT="44671" marB="44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222.22/16</a:t>
                      </a:r>
                    </a:p>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endParaRPr kumimoji="0" lang="en-US" sz="1400" b="0" i="0" u="none" strike="noStrike" cap="none" normalizeH="0" baseline="0" dirty="0">
                        <a:ln>
                          <a:noFill/>
                        </a:ln>
                        <a:solidFill>
                          <a:schemeClr val="tx1"/>
                        </a:solidFill>
                        <a:effectLst/>
                        <a:latin typeface="Arial"/>
                        <a:cs typeface="Arial"/>
                      </a:endParaRPr>
                    </a:p>
                  </a:txBody>
                  <a:tcPr marT="44671" marB="44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UDP</a:t>
                      </a:r>
                    </a:p>
                  </a:txBody>
                  <a:tcPr marT="44671" marB="44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53</a:t>
                      </a:r>
                    </a:p>
                  </a:txBody>
                  <a:tcPr marT="44671" marB="44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&gt; 1023</a:t>
                      </a:r>
                    </a:p>
                  </a:txBody>
                  <a:tcPr marT="44671" marB="44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a:t>
                      </a:r>
                    </a:p>
                  </a:txBody>
                  <a:tcPr marT="44671" marB="44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2800" b="0" i="0" u="none" strike="noStrike" cap="none" normalizeH="0" baseline="0" dirty="0">
                          <a:ln>
                            <a:noFill/>
                          </a:ln>
                          <a:solidFill>
                            <a:srgbClr val="C00000"/>
                          </a:solidFill>
                          <a:effectLst/>
                          <a:latin typeface="Arial"/>
                          <a:cs typeface="Arial"/>
                        </a:rPr>
                        <a:t>x</a:t>
                      </a:r>
                    </a:p>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endParaRPr kumimoji="0" lang="en-US" sz="2300" b="0" i="0" u="none" strike="noStrike" cap="none" normalizeH="0" baseline="0" dirty="0">
                        <a:ln>
                          <a:noFill/>
                        </a:ln>
                        <a:solidFill>
                          <a:srgbClr val="FF3300"/>
                        </a:solidFill>
                        <a:effectLst/>
                        <a:latin typeface="Arial"/>
                        <a:cs typeface="Arial"/>
                      </a:endParaRPr>
                    </a:p>
                  </a:txBody>
                  <a:tcPr marT="44671" marB="4467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32745">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deny</a:t>
                      </a:r>
                    </a:p>
                  </a:txBody>
                  <a:tcPr marT="44671" marB="4467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all</a:t>
                      </a:r>
                    </a:p>
                  </a:txBody>
                  <a:tcPr marT="44671" marB="44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all</a:t>
                      </a:r>
                    </a:p>
                  </a:txBody>
                  <a:tcPr marT="44671" marB="44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all</a:t>
                      </a:r>
                    </a:p>
                  </a:txBody>
                  <a:tcPr marT="44671" marB="44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all</a:t>
                      </a:r>
                    </a:p>
                  </a:txBody>
                  <a:tcPr marT="44671" marB="44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all</a:t>
                      </a:r>
                    </a:p>
                  </a:txBody>
                  <a:tcPr marT="44671" marB="44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r>
                        <a:rPr kumimoji="0" lang="en-US" sz="1400" b="0" i="0" u="none" strike="noStrike" cap="none" normalizeH="0" baseline="0" dirty="0">
                          <a:ln>
                            <a:noFill/>
                          </a:ln>
                          <a:solidFill>
                            <a:schemeClr val="tx1"/>
                          </a:solidFill>
                          <a:effectLst/>
                          <a:latin typeface="Arial"/>
                          <a:cs typeface="Arial"/>
                        </a:rPr>
                        <a:t>all</a:t>
                      </a:r>
                    </a:p>
                  </a:txBody>
                  <a:tcPr marT="44671" marB="44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000099"/>
                        </a:buClr>
                        <a:buSzPct val="75000"/>
                        <a:buFont typeface="ZapfDingbats" pitchFamily="82" charset="2"/>
                        <a:buNone/>
                        <a:tabLst/>
                      </a:pPr>
                      <a:endParaRPr kumimoji="0" lang="en-US" sz="1400" b="0" i="0" u="none" strike="noStrike" cap="none" normalizeH="0" baseline="0" dirty="0">
                        <a:ln>
                          <a:noFill/>
                        </a:ln>
                        <a:solidFill>
                          <a:schemeClr val="tx1"/>
                        </a:solidFill>
                        <a:effectLst/>
                        <a:latin typeface="Arial"/>
                        <a:cs typeface="Arial"/>
                      </a:endParaRPr>
                    </a:p>
                  </a:txBody>
                  <a:tcPr marT="44671" marB="4467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8" name="Text Box 68">
            <a:extLst>
              <a:ext uri="{FF2B5EF4-FFF2-40B4-BE49-F238E27FC236}">
                <a16:creationId xmlns:a16="http://schemas.microsoft.com/office/drawing/2014/main" id="{E8B613C8-B6A3-B648-AC4F-6310E357A548}"/>
              </a:ext>
            </a:extLst>
          </p:cNvPr>
          <p:cNvSpPr txBox="1">
            <a:spLocks noChangeArrowheads="1"/>
          </p:cNvSpPr>
          <p:nvPr/>
        </p:nvSpPr>
        <p:spPr bwMode="auto">
          <a:xfrm>
            <a:off x="2112964" y="5965748"/>
            <a:ext cx="184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endParaRPr lang="en-US" dirty="0">
              <a:latin typeface="Arial" charset="0"/>
              <a:cs typeface="Arial" charset="0"/>
            </a:endParaRPr>
          </a:p>
        </p:txBody>
      </p:sp>
      <p:sp>
        <p:nvSpPr>
          <p:cNvPr id="13" name="Rectangle 71">
            <a:extLst>
              <a:ext uri="{FF2B5EF4-FFF2-40B4-BE49-F238E27FC236}">
                <a16:creationId xmlns:a16="http://schemas.microsoft.com/office/drawing/2014/main" id="{EC96110D-EB43-D041-8A11-454BA4FE19CA}"/>
              </a:ext>
            </a:extLst>
          </p:cNvPr>
          <p:cNvSpPr>
            <a:spLocks noChangeArrowheads="1"/>
          </p:cNvSpPr>
          <p:nvPr/>
        </p:nvSpPr>
        <p:spPr bwMode="auto">
          <a:xfrm>
            <a:off x="1028700" y="1394546"/>
            <a:ext cx="10925407" cy="11031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spcBef>
                <a:spcPct val="20000"/>
              </a:spcBef>
              <a:buClr>
                <a:srgbClr val="000099"/>
              </a:buClr>
              <a:buSzPct val="75000"/>
            </a:pPr>
            <a:r>
              <a:rPr lang="en-US" sz="2800" dirty="0">
                <a:cs typeface="Gill Sans MT" charset="0"/>
              </a:rPr>
              <a:t>ACL augmented to indicate need to check connection state table before admitting packet</a:t>
            </a:r>
          </a:p>
        </p:txBody>
      </p:sp>
    </p:spTree>
    <p:extLst>
      <p:ext uri="{BB962C8B-B14F-4D97-AF65-F5344CB8AC3E}">
        <p14:creationId xmlns:p14="http://schemas.microsoft.com/office/powerpoint/2010/main" val="3711704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122</a:t>
            </a:fld>
            <a:endParaRPr lang="en-US" dirty="0"/>
          </a:p>
        </p:txBody>
      </p:sp>
      <p:sp>
        <p:nvSpPr>
          <p:cNvPr id="10" name="Title 1">
            <a:extLst>
              <a:ext uri="{FF2B5EF4-FFF2-40B4-BE49-F238E27FC236}">
                <a16:creationId xmlns:a16="http://schemas.microsoft.com/office/drawing/2014/main" id="{F35EEEAD-4869-A944-A582-22F817FC6DE2}"/>
              </a:ext>
            </a:extLst>
          </p:cNvPr>
          <p:cNvSpPr txBox="1">
            <a:spLocks/>
          </p:cNvSpPr>
          <p:nvPr/>
        </p:nvSpPr>
        <p:spPr>
          <a:xfrm>
            <a:off x="838200" y="398813"/>
            <a:ext cx="10515600" cy="8946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a:lstStyle>
          <a:p>
            <a:r>
              <a:rPr lang="en-US" b="0" dirty="0">
                <a:latin typeface="+mn-lt"/>
              </a:rPr>
              <a:t>Application gateways</a:t>
            </a:r>
          </a:p>
        </p:txBody>
      </p:sp>
      <p:sp>
        <p:nvSpPr>
          <p:cNvPr id="14" name="Rectangle 3">
            <a:extLst>
              <a:ext uri="{FF2B5EF4-FFF2-40B4-BE49-F238E27FC236}">
                <a16:creationId xmlns:a16="http://schemas.microsoft.com/office/drawing/2014/main" id="{8ED6B6DB-1D2E-994B-AD99-D20F7F596A33}"/>
              </a:ext>
            </a:extLst>
          </p:cNvPr>
          <p:cNvSpPr txBox="1">
            <a:spLocks noChangeArrowheads="1"/>
          </p:cNvSpPr>
          <p:nvPr/>
        </p:nvSpPr>
        <p:spPr>
          <a:xfrm>
            <a:off x="1028700" y="1356848"/>
            <a:ext cx="4279280" cy="2568381"/>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filter packets on application data as well as on IP/TCP/UDP fields.</a:t>
            </a:r>
          </a:p>
          <a:p>
            <a:r>
              <a:rPr lang="en-US" i="1" dirty="0">
                <a:solidFill>
                  <a:srgbClr val="0012A0"/>
                </a:solidFill>
              </a:rPr>
              <a:t>example: </a:t>
            </a:r>
            <a:r>
              <a:rPr lang="en-US" dirty="0"/>
              <a:t>allow select internal users to telnet outside</a:t>
            </a:r>
            <a:endParaRPr lang="en-US" sz="2400" dirty="0"/>
          </a:p>
        </p:txBody>
      </p:sp>
      <p:sp>
        <p:nvSpPr>
          <p:cNvPr id="15" name="Rectangle 110">
            <a:extLst>
              <a:ext uri="{FF2B5EF4-FFF2-40B4-BE49-F238E27FC236}">
                <a16:creationId xmlns:a16="http://schemas.microsoft.com/office/drawing/2014/main" id="{58F3F0F9-E3AB-1940-945B-463010343B6F}"/>
              </a:ext>
            </a:extLst>
          </p:cNvPr>
          <p:cNvSpPr>
            <a:spLocks noChangeArrowheads="1"/>
          </p:cNvSpPr>
          <p:nvPr/>
        </p:nvSpPr>
        <p:spPr bwMode="auto">
          <a:xfrm>
            <a:off x="1028699" y="4367523"/>
            <a:ext cx="10735837" cy="1990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a:lnSpc>
                <a:spcPct val="90000"/>
              </a:lnSpc>
              <a:spcBef>
                <a:spcPts val="400"/>
              </a:spcBef>
              <a:buClr>
                <a:schemeClr val="accent2"/>
              </a:buClr>
              <a:buSzPct val="85000"/>
              <a:buFont typeface="ZapfDingbats" charset="0"/>
              <a:buNone/>
            </a:pPr>
            <a:r>
              <a:rPr lang="en-US" sz="2800" dirty="0">
                <a:solidFill>
                  <a:srgbClr val="0012A0"/>
                </a:solidFill>
                <a:cs typeface="Gill Sans MT" charset="0"/>
              </a:rPr>
              <a:t>1. </a:t>
            </a:r>
            <a:r>
              <a:rPr lang="en-US" sz="2800" dirty="0">
                <a:cs typeface="Gill Sans MT" charset="0"/>
              </a:rPr>
              <a:t>require all telnet users to telnet through gateway.</a:t>
            </a:r>
          </a:p>
          <a:p>
            <a:pPr>
              <a:lnSpc>
                <a:spcPct val="90000"/>
              </a:lnSpc>
              <a:spcBef>
                <a:spcPts val="400"/>
              </a:spcBef>
              <a:buClr>
                <a:schemeClr val="accent2"/>
              </a:buClr>
              <a:buSzPct val="85000"/>
            </a:pPr>
            <a:r>
              <a:rPr lang="en-US" sz="2800" dirty="0">
                <a:solidFill>
                  <a:srgbClr val="0012A0"/>
                </a:solidFill>
                <a:cs typeface="Gill Sans MT" charset="0"/>
              </a:rPr>
              <a:t>2. </a:t>
            </a:r>
            <a:r>
              <a:rPr lang="en-US" sz="2800" dirty="0">
                <a:cs typeface="Gill Sans MT" charset="0"/>
              </a:rPr>
              <a:t>for authorized users, gateway sets up telnet connection to dest host</a:t>
            </a:r>
          </a:p>
          <a:p>
            <a:pPr marL="577850" indent="-177800">
              <a:lnSpc>
                <a:spcPct val="90000"/>
              </a:lnSpc>
              <a:spcBef>
                <a:spcPts val="400"/>
              </a:spcBef>
              <a:buClr>
                <a:srgbClr val="0012A0"/>
              </a:buClr>
              <a:buSzPct val="85000"/>
              <a:buFont typeface="Arial" panose="020B0604020202020204" pitchFamily="34" charset="0"/>
              <a:buChar char="•"/>
            </a:pPr>
            <a:r>
              <a:rPr lang="en-US" sz="2800" dirty="0">
                <a:cs typeface="Gill Sans MT" charset="0"/>
              </a:rPr>
              <a:t> gateway relays data between 2 connections</a:t>
            </a:r>
          </a:p>
          <a:p>
            <a:pPr marL="342900" indent="-342900">
              <a:lnSpc>
                <a:spcPct val="90000"/>
              </a:lnSpc>
              <a:spcBef>
                <a:spcPts val="400"/>
              </a:spcBef>
              <a:buClr>
                <a:schemeClr val="accent2"/>
              </a:buClr>
              <a:buSzPct val="85000"/>
              <a:buFont typeface="ZapfDingbats" charset="0"/>
              <a:buNone/>
            </a:pPr>
            <a:r>
              <a:rPr lang="en-US" sz="2800" dirty="0">
                <a:solidFill>
                  <a:srgbClr val="0012A0"/>
                </a:solidFill>
                <a:cs typeface="Gill Sans MT" charset="0"/>
              </a:rPr>
              <a:t>3. </a:t>
            </a:r>
            <a:r>
              <a:rPr lang="en-US" sz="2800" dirty="0">
                <a:cs typeface="Gill Sans MT" charset="0"/>
              </a:rPr>
              <a:t>router filter blocks all telnet connections not originating from gateway</a:t>
            </a:r>
          </a:p>
        </p:txBody>
      </p:sp>
      <p:sp>
        <p:nvSpPr>
          <p:cNvPr id="17" name="Text Box 108">
            <a:extLst>
              <a:ext uri="{FF2B5EF4-FFF2-40B4-BE49-F238E27FC236}">
                <a16:creationId xmlns:a16="http://schemas.microsoft.com/office/drawing/2014/main" id="{EBB76ACF-9F94-E74E-8D34-3FBBB156B373}"/>
              </a:ext>
            </a:extLst>
          </p:cNvPr>
          <p:cNvSpPr txBox="1">
            <a:spLocks noChangeArrowheads="1"/>
          </p:cNvSpPr>
          <p:nvPr/>
        </p:nvSpPr>
        <p:spPr bwMode="auto">
          <a:xfrm>
            <a:off x="7657681" y="1577642"/>
            <a:ext cx="1102739" cy="491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80000"/>
              </a:lnSpc>
            </a:pPr>
            <a:r>
              <a:rPr lang="en-US" sz="1600" dirty="0">
                <a:latin typeface="+mn-lt"/>
                <a:cs typeface="Arial" charset="0"/>
              </a:rPr>
              <a:t>application</a:t>
            </a:r>
          </a:p>
          <a:p>
            <a:pPr algn="ctr">
              <a:lnSpc>
                <a:spcPct val="80000"/>
              </a:lnSpc>
            </a:pPr>
            <a:r>
              <a:rPr lang="en-US" sz="1600" dirty="0">
                <a:latin typeface="+mn-lt"/>
                <a:cs typeface="Arial" charset="0"/>
              </a:rPr>
              <a:t>gateway</a:t>
            </a:r>
            <a:endParaRPr lang="en-US" sz="2400" dirty="0">
              <a:latin typeface="+mn-lt"/>
              <a:cs typeface="Arial" charset="0"/>
            </a:endParaRPr>
          </a:p>
        </p:txBody>
      </p:sp>
      <p:sp>
        <p:nvSpPr>
          <p:cNvPr id="18" name="Freeform 17">
            <a:extLst>
              <a:ext uri="{FF2B5EF4-FFF2-40B4-BE49-F238E27FC236}">
                <a16:creationId xmlns:a16="http://schemas.microsoft.com/office/drawing/2014/main" id="{8CDFA2A5-A5D7-EB4E-A6AF-A727A49C1669}"/>
              </a:ext>
            </a:extLst>
          </p:cNvPr>
          <p:cNvSpPr>
            <a:spLocks/>
          </p:cNvSpPr>
          <p:nvPr/>
        </p:nvSpPr>
        <p:spPr bwMode="auto">
          <a:xfrm>
            <a:off x="6107635" y="1847031"/>
            <a:ext cx="3648994" cy="1808285"/>
          </a:xfrm>
          <a:custGeom>
            <a:avLst/>
            <a:gdLst/>
            <a:ahLst/>
            <a:cxnLst/>
            <a:rect l="0" t="0" r="r" b="b"/>
            <a:pathLst>
              <a:path w="10000" h="10000">
                <a:moveTo>
                  <a:pt x="323" y="164"/>
                </a:moveTo>
                <a:lnTo>
                  <a:pt x="341" y="143"/>
                </a:lnTo>
                <a:cubicBezTo>
                  <a:pt x="349" y="129"/>
                  <a:pt x="357" y="116"/>
                  <a:pt x="365" y="102"/>
                </a:cubicBezTo>
                <a:lnTo>
                  <a:pt x="413" y="72"/>
                </a:lnTo>
                <a:cubicBezTo>
                  <a:pt x="429" y="58"/>
                  <a:pt x="445" y="45"/>
                  <a:pt x="461" y="31"/>
                </a:cubicBezTo>
                <a:lnTo>
                  <a:pt x="514" y="10"/>
                </a:lnTo>
                <a:cubicBezTo>
                  <a:pt x="534" y="7"/>
                  <a:pt x="554" y="3"/>
                  <a:pt x="574" y="0"/>
                </a:cubicBezTo>
                <a:lnTo>
                  <a:pt x="628" y="0"/>
                </a:lnTo>
                <a:lnTo>
                  <a:pt x="694" y="0"/>
                </a:lnTo>
                <a:cubicBezTo>
                  <a:pt x="716" y="3"/>
                  <a:pt x="738" y="7"/>
                  <a:pt x="760" y="10"/>
                </a:cubicBezTo>
                <a:lnTo>
                  <a:pt x="825" y="31"/>
                </a:lnTo>
                <a:lnTo>
                  <a:pt x="891" y="61"/>
                </a:lnTo>
                <a:cubicBezTo>
                  <a:pt x="915" y="71"/>
                  <a:pt x="939" y="82"/>
                  <a:pt x="963" y="92"/>
                </a:cubicBezTo>
                <a:cubicBezTo>
                  <a:pt x="989" y="106"/>
                  <a:pt x="1015" y="119"/>
                  <a:pt x="1041" y="133"/>
                </a:cubicBezTo>
                <a:lnTo>
                  <a:pt x="1118" y="174"/>
                </a:lnTo>
                <a:lnTo>
                  <a:pt x="1196" y="225"/>
                </a:lnTo>
                <a:lnTo>
                  <a:pt x="1268" y="276"/>
                </a:lnTo>
                <a:cubicBezTo>
                  <a:pt x="1294" y="290"/>
                  <a:pt x="1320" y="303"/>
                  <a:pt x="1346" y="317"/>
                </a:cubicBezTo>
                <a:lnTo>
                  <a:pt x="1513" y="440"/>
                </a:lnTo>
                <a:lnTo>
                  <a:pt x="1681" y="553"/>
                </a:lnTo>
                <a:lnTo>
                  <a:pt x="1848" y="665"/>
                </a:lnTo>
                <a:lnTo>
                  <a:pt x="2022" y="778"/>
                </a:lnTo>
                <a:cubicBezTo>
                  <a:pt x="2050" y="798"/>
                  <a:pt x="2077" y="819"/>
                  <a:pt x="2105" y="839"/>
                </a:cubicBezTo>
                <a:cubicBezTo>
                  <a:pt x="2133" y="853"/>
                  <a:pt x="2161" y="866"/>
                  <a:pt x="2189" y="880"/>
                </a:cubicBezTo>
                <a:cubicBezTo>
                  <a:pt x="2217" y="894"/>
                  <a:pt x="2245" y="907"/>
                  <a:pt x="2273" y="921"/>
                </a:cubicBezTo>
                <a:lnTo>
                  <a:pt x="2356" y="972"/>
                </a:lnTo>
                <a:lnTo>
                  <a:pt x="2440" y="993"/>
                </a:lnTo>
                <a:cubicBezTo>
                  <a:pt x="2468" y="1003"/>
                  <a:pt x="2496" y="1014"/>
                  <a:pt x="2524" y="1024"/>
                </a:cubicBezTo>
                <a:lnTo>
                  <a:pt x="2608" y="1054"/>
                </a:lnTo>
                <a:cubicBezTo>
                  <a:pt x="2638" y="1057"/>
                  <a:pt x="2667" y="1061"/>
                  <a:pt x="2697" y="1064"/>
                </a:cubicBezTo>
                <a:cubicBezTo>
                  <a:pt x="2725" y="1068"/>
                  <a:pt x="2753" y="1071"/>
                  <a:pt x="2781" y="1075"/>
                </a:cubicBezTo>
                <a:lnTo>
                  <a:pt x="2853" y="1075"/>
                </a:lnTo>
                <a:cubicBezTo>
                  <a:pt x="2881" y="1262"/>
                  <a:pt x="2909" y="1143"/>
                  <a:pt x="2937" y="1330"/>
                </a:cubicBezTo>
                <a:cubicBezTo>
                  <a:pt x="2963" y="1118"/>
                  <a:pt x="2988" y="1287"/>
                  <a:pt x="3014" y="1075"/>
                </a:cubicBezTo>
                <a:cubicBezTo>
                  <a:pt x="3042" y="1071"/>
                  <a:pt x="3070" y="1068"/>
                  <a:pt x="3098" y="1064"/>
                </a:cubicBezTo>
                <a:lnTo>
                  <a:pt x="3182" y="1064"/>
                </a:lnTo>
                <a:lnTo>
                  <a:pt x="3343" y="1024"/>
                </a:lnTo>
                <a:lnTo>
                  <a:pt x="3505" y="1003"/>
                </a:lnTo>
                <a:lnTo>
                  <a:pt x="3672" y="972"/>
                </a:lnTo>
                <a:lnTo>
                  <a:pt x="3834" y="921"/>
                </a:lnTo>
                <a:lnTo>
                  <a:pt x="4007" y="880"/>
                </a:lnTo>
                <a:lnTo>
                  <a:pt x="4175" y="850"/>
                </a:lnTo>
                <a:lnTo>
                  <a:pt x="4348" y="809"/>
                </a:lnTo>
                <a:lnTo>
                  <a:pt x="4528" y="788"/>
                </a:lnTo>
                <a:cubicBezTo>
                  <a:pt x="4562" y="785"/>
                  <a:pt x="4595" y="781"/>
                  <a:pt x="4629" y="778"/>
                </a:cubicBezTo>
                <a:cubicBezTo>
                  <a:pt x="4659" y="775"/>
                  <a:pt x="4689" y="771"/>
                  <a:pt x="4719" y="768"/>
                </a:cubicBezTo>
                <a:lnTo>
                  <a:pt x="4809" y="768"/>
                </a:lnTo>
                <a:lnTo>
                  <a:pt x="4904" y="768"/>
                </a:lnTo>
                <a:lnTo>
                  <a:pt x="5006" y="778"/>
                </a:lnTo>
                <a:lnTo>
                  <a:pt x="5102" y="778"/>
                </a:lnTo>
                <a:cubicBezTo>
                  <a:pt x="5138" y="781"/>
                  <a:pt x="5173" y="785"/>
                  <a:pt x="5209" y="788"/>
                </a:cubicBezTo>
                <a:lnTo>
                  <a:pt x="5311" y="809"/>
                </a:lnTo>
                <a:lnTo>
                  <a:pt x="5419" y="839"/>
                </a:lnTo>
                <a:lnTo>
                  <a:pt x="5520" y="860"/>
                </a:lnTo>
                <a:lnTo>
                  <a:pt x="5634" y="901"/>
                </a:lnTo>
                <a:lnTo>
                  <a:pt x="5748" y="931"/>
                </a:lnTo>
                <a:lnTo>
                  <a:pt x="5861" y="972"/>
                </a:lnTo>
                <a:lnTo>
                  <a:pt x="5999" y="1003"/>
                </a:lnTo>
                <a:lnTo>
                  <a:pt x="6124" y="1044"/>
                </a:lnTo>
                <a:lnTo>
                  <a:pt x="6256" y="1085"/>
                </a:lnTo>
                <a:lnTo>
                  <a:pt x="6394" y="1126"/>
                </a:lnTo>
                <a:lnTo>
                  <a:pt x="6531" y="1167"/>
                </a:lnTo>
                <a:lnTo>
                  <a:pt x="6681" y="1218"/>
                </a:lnTo>
                <a:lnTo>
                  <a:pt x="6824" y="1269"/>
                </a:lnTo>
                <a:lnTo>
                  <a:pt x="7117" y="1372"/>
                </a:lnTo>
                <a:lnTo>
                  <a:pt x="7410" y="1494"/>
                </a:lnTo>
                <a:lnTo>
                  <a:pt x="7703" y="1627"/>
                </a:lnTo>
                <a:lnTo>
                  <a:pt x="7853" y="1699"/>
                </a:lnTo>
                <a:lnTo>
                  <a:pt x="7996" y="1771"/>
                </a:lnTo>
                <a:lnTo>
                  <a:pt x="8140" y="1842"/>
                </a:lnTo>
                <a:lnTo>
                  <a:pt x="8278" y="1914"/>
                </a:lnTo>
                <a:cubicBezTo>
                  <a:pt x="8322" y="1941"/>
                  <a:pt x="8365" y="1969"/>
                  <a:pt x="8409" y="1996"/>
                </a:cubicBezTo>
                <a:lnTo>
                  <a:pt x="8547" y="2078"/>
                </a:lnTo>
                <a:cubicBezTo>
                  <a:pt x="8589" y="2105"/>
                  <a:pt x="8630" y="2133"/>
                  <a:pt x="8672" y="2160"/>
                </a:cubicBezTo>
                <a:lnTo>
                  <a:pt x="8798" y="2252"/>
                </a:lnTo>
                <a:lnTo>
                  <a:pt x="8911" y="2344"/>
                </a:lnTo>
                <a:lnTo>
                  <a:pt x="9025" y="2436"/>
                </a:lnTo>
                <a:lnTo>
                  <a:pt x="9133" y="2538"/>
                </a:lnTo>
                <a:cubicBezTo>
                  <a:pt x="9149" y="2552"/>
                  <a:pt x="9165" y="2565"/>
                  <a:pt x="9181" y="2579"/>
                </a:cubicBezTo>
                <a:lnTo>
                  <a:pt x="9228" y="2641"/>
                </a:lnTo>
                <a:lnTo>
                  <a:pt x="9276" y="2692"/>
                </a:lnTo>
                <a:cubicBezTo>
                  <a:pt x="9290" y="2706"/>
                  <a:pt x="9304" y="2719"/>
                  <a:pt x="9318" y="2733"/>
                </a:cubicBezTo>
                <a:cubicBezTo>
                  <a:pt x="9332" y="2753"/>
                  <a:pt x="9346" y="2774"/>
                  <a:pt x="9360" y="2794"/>
                </a:cubicBezTo>
                <a:cubicBezTo>
                  <a:pt x="9374" y="2815"/>
                  <a:pt x="9388" y="2835"/>
                  <a:pt x="9402" y="2856"/>
                </a:cubicBezTo>
                <a:lnTo>
                  <a:pt x="9444" y="2907"/>
                </a:lnTo>
                <a:cubicBezTo>
                  <a:pt x="9456" y="2927"/>
                  <a:pt x="9468" y="2948"/>
                  <a:pt x="9480" y="2968"/>
                </a:cubicBezTo>
                <a:cubicBezTo>
                  <a:pt x="9492" y="2989"/>
                  <a:pt x="9504" y="3009"/>
                  <a:pt x="9516" y="3030"/>
                </a:cubicBezTo>
                <a:cubicBezTo>
                  <a:pt x="9528" y="3047"/>
                  <a:pt x="9539" y="3064"/>
                  <a:pt x="9551" y="3081"/>
                </a:cubicBezTo>
                <a:lnTo>
                  <a:pt x="9611" y="3204"/>
                </a:lnTo>
                <a:cubicBezTo>
                  <a:pt x="9629" y="3248"/>
                  <a:pt x="9647" y="3293"/>
                  <a:pt x="9665" y="3337"/>
                </a:cubicBezTo>
                <a:cubicBezTo>
                  <a:pt x="9683" y="3385"/>
                  <a:pt x="9701" y="3432"/>
                  <a:pt x="9719" y="3480"/>
                </a:cubicBezTo>
                <a:cubicBezTo>
                  <a:pt x="9735" y="3531"/>
                  <a:pt x="9751" y="3583"/>
                  <a:pt x="9767" y="3634"/>
                </a:cubicBezTo>
                <a:lnTo>
                  <a:pt x="9809" y="3787"/>
                </a:lnTo>
                <a:cubicBezTo>
                  <a:pt x="9823" y="3838"/>
                  <a:pt x="9836" y="3890"/>
                  <a:pt x="9850" y="3941"/>
                </a:cubicBezTo>
                <a:cubicBezTo>
                  <a:pt x="9858" y="4002"/>
                  <a:pt x="9866" y="4064"/>
                  <a:pt x="9874" y="4125"/>
                </a:cubicBezTo>
                <a:cubicBezTo>
                  <a:pt x="9884" y="4180"/>
                  <a:pt x="9894" y="4234"/>
                  <a:pt x="9904" y="4289"/>
                </a:cubicBezTo>
                <a:cubicBezTo>
                  <a:pt x="9914" y="4354"/>
                  <a:pt x="9924" y="4418"/>
                  <a:pt x="9934" y="4483"/>
                </a:cubicBezTo>
                <a:cubicBezTo>
                  <a:pt x="9940" y="4544"/>
                  <a:pt x="9946" y="4606"/>
                  <a:pt x="9952" y="4667"/>
                </a:cubicBezTo>
                <a:cubicBezTo>
                  <a:pt x="9958" y="4729"/>
                  <a:pt x="9964" y="4790"/>
                  <a:pt x="9970" y="4852"/>
                </a:cubicBezTo>
                <a:cubicBezTo>
                  <a:pt x="9974" y="4917"/>
                  <a:pt x="9978" y="4981"/>
                  <a:pt x="9982" y="5046"/>
                </a:cubicBezTo>
                <a:lnTo>
                  <a:pt x="9994" y="5241"/>
                </a:lnTo>
                <a:lnTo>
                  <a:pt x="9994" y="5425"/>
                </a:lnTo>
                <a:lnTo>
                  <a:pt x="10000" y="5629"/>
                </a:lnTo>
                <a:lnTo>
                  <a:pt x="9994" y="5824"/>
                </a:lnTo>
                <a:lnTo>
                  <a:pt x="9994" y="6018"/>
                </a:lnTo>
                <a:lnTo>
                  <a:pt x="9988" y="6213"/>
                </a:lnTo>
                <a:cubicBezTo>
                  <a:pt x="9984" y="6278"/>
                  <a:pt x="9980" y="6342"/>
                  <a:pt x="9976" y="6407"/>
                </a:cubicBezTo>
                <a:lnTo>
                  <a:pt x="9958" y="6602"/>
                </a:lnTo>
                <a:lnTo>
                  <a:pt x="9946" y="6776"/>
                </a:lnTo>
                <a:cubicBezTo>
                  <a:pt x="9940" y="6837"/>
                  <a:pt x="9934" y="6899"/>
                  <a:pt x="9928" y="6960"/>
                </a:cubicBezTo>
                <a:lnTo>
                  <a:pt x="9904" y="7134"/>
                </a:lnTo>
                <a:cubicBezTo>
                  <a:pt x="9894" y="7195"/>
                  <a:pt x="9884" y="7257"/>
                  <a:pt x="9874" y="7318"/>
                </a:cubicBezTo>
                <a:cubicBezTo>
                  <a:pt x="9868" y="7373"/>
                  <a:pt x="9862" y="7427"/>
                  <a:pt x="9856" y="7482"/>
                </a:cubicBezTo>
                <a:cubicBezTo>
                  <a:pt x="9846" y="7537"/>
                  <a:pt x="9837" y="7591"/>
                  <a:pt x="9827" y="7646"/>
                </a:cubicBezTo>
                <a:lnTo>
                  <a:pt x="9791" y="7799"/>
                </a:lnTo>
                <a:lnTo>
                  <a:pt x="9761" y="7943"/>
                </a:lnTo>
                <a:cubicBezTo>
                  <a:pt x="9749" y="7991"/>
                  <a:pt x="9737" y="8038"/>
                  <a:pt x="9725" y="8086"/>
                </a:cubicBezTo>
                <a:cubicBezTo>
                  <a:pt x="9713" y="8130"/>
                  <a:pt x="9701" y="8175"/>
                  <a:pt x="9689" y="8219"/>
                </a:cubicBezTo>
                <a:cubicBezTo>
                  <a:pt x="9677" y="8257"/>
                  <a:pt x="9665" y="8294"/>
                  <a:pt x="9653" y="8332"/>
                </a:cubicBezTo>
                <a:cubicBezTo>
                  <a:pt x="9639" y="8369"/>
                  <a:pt x="9625" y="8407"/>
                  <a:pt x="9611" y="8444"/>
                </a:cubicBezTo>
                <a:cubicBezTo>
                  <a:pt x="9597" y="8475"/>
                  <a:pt x="9583" y="8505"/>
                  <a:pt x="9569" y="8536"/>
                </a:cubicBezTo>
                <a:cubicBezTo>
                  <a:pt x="9553" y="8567"/>
                  <a:pt x="9538" y="8597"/>
                  <a:pt x="9522" y="8628"/>
                </a:cubicBezTo>
                <a:lnTo>
                  <a:pt x="9474" y="8721"/>
                </a:lnTo>
                <a:cubicBezTo>
                  <a:pt x="9454" y="8745"/>
                  <a:pt x="9434" y="8768"/>
                  <a:pt x="9414" y="8792"/>
                </a:cubicBezTo>
                <a:cubicBezTo>
                  <a:pt x="9394" y="8819"/>
                  <a:pt x="9374" y="8847"/>
                  <a:pt x="9354" y="8874"/>
                </a:cubicBezTo>
                <a:cubicBezTo>
                  <a:pt x="9332" y="8895"/>
                  <a:pt x="9310" y="8915"/>
                  <a:pt x="9288" y="8936"/>
                </a:cubicBezTo>
                <a:cubicBezTo>
                  <a:pt x="9268" y="8956"/>
                  <a:pt x="9248" y="8977"/>
                  <a:pt x="9228" y="8997"/>
                </a:cubicBezTo>
                <a:lnTo>
                  <a:pt x="9157" y="9048"/>
                </a:lnTo>
                <a:cubicBezTo>
                  <a:pt x="9131" y="9069"/>
                  <a:pt x="9105" y="9089"/>
                  <a:pt x="9079" y="9110"/>
                </a:cubicBezTo>
                <a:lnTo>
                  <a:pt x="9007" y="9161"/>
                </a:lnTo>
                <a:lnTo>
                  <a:pt x="8929" y="9191"/>
                </a:lnTo>
                <a:lnTo>
                  <a:pt x="8846" y="9232"/>
                </a:lnTo>
                <a:cubicBezTo>
                  <a:pt x="8818" y="9242"/>
                  <a:pt x="8790" y="9253"/>
                  <a:pt x="8762" y="9263"/>
                </a:cubicBezTo>
                <a:cubicBezTo>
                  <a:pt x="8734" y="9277"/>
                  <a:pt x="8706" y="9290"/>
                  <a:pt x="8678" y="9304"/>
                </a:cubicBezTo>
                <a:cubicBezTo>
                  <a:pt x="8648" y="9314"/>
                  <a:pt x="8619" y="9325"/>
                  <a:pt x="8589" y="9335"/>
                </a:cubicBezTo>
                <a:lnTo>
                  <a:pt x="8493" y="9365"/>
                </a:lnTo>
                <a:lnTo>
                  <a:pt x="8313" y="9406"/>
                </a:lnTo>
                <a:lnTo>
                  <a:pt x="8122" y="9447"/>
                </a:lnTo>
                <a:lnTo>
                  <a:pt x="7931" y="9478"/>
                </a:lnTo>
                <a:lnTo>
                  <a:pt x="7733" y="9519"/>
                </a:lnTo>
                <a:lnTo>
                  <a:pt x="7530" y="9539"/>
                </a:lnTo>
                <a:lnTo>
                  <a:pt x="7339" y="9580"/>
                </a:lnTo>
                <a:lnTo>
                  <a:pt x="7141" y="9611"/>
                </a:lnTo>
                <a:lnTo>
                  <a:pt x="6950" y="9662"/>
                </a:lnTo>
                <a:lnTo>
                  <a:pt x="6854" y="9683"/>
                </a:lnTo>
                <a:lnTo>
                  <a:pt x="6758" y="9713"/>
                </a:lnTo>
                <a:lnTo>
                  <a:pt x="6651" y="9724"/>
                </a:lnTo>
                <a:lnTo>
                  <a:pt x="6549" y="9744"/>
                </a:lnTo>
                <a:lnTo>
                  <a:pt x="6441" y="9765"/>
                </a:lnTo>
                <a:lnTo>
                  <a:pt x="6334" y="9785"/>
                </a:lnTo>
                <a:lnTo>
                  <a:pt x="6226" y="9806"/>
                </a:lnTo>
                <a:lnTo>
                  <a:pt x="6112" y="9816"/>
                </a:lnTo>
                <a:lnTo>
                  <a:pt x="5885" y="9857"/>
                </a:lnTo>
                <a:lnTo>
                  <a:pt x="5652" y="9887"/>
                </a:lnTo>
                <a:lnTo>
                  <a:pt x="5425" y="9918"/>
                </a:lnTo>
                <a:lnTo>
                  <a:pt x="5185" y="9928"/>
                </a:lnTo>
                <a:lnTo>
                  <a:pt x="4958" y="9949"/>
                </a:lnTo>
                <a:lnTo>
                  <a:pt x="4731" y="9959"/>
                </a:lnTo>
                <a:lnTo>
                  <a:pt x="4623" y="9969"/>
                </a:lnTo>
                <a:lnTo>
                  <a:pt x="4510" y="9969"/>
                </a:lnTo>
                <a:lnTo>
                  <a:pt x="4402" y="9990"/>
                </a:lnTo>
                <a:lnTo>
                  <a:pt x="4294" y="9990"/>
                </a:lnTo>
                <a:lnTo>
                  <a:pt x="4193" y="9990"/>
                </a:lnTo>
                <a:lnTo>
                  <a:pt x="4091" y="10000"/>
                </a:lnTo>
                <a:lnTo>
                  <a:pt x="3995" y="10000"/>
                </a:lnTo>
                <a:lnTo>
                  <a:pt x="3894" y="10000"/>
                </a:lnTo>
                <a:lnTo>
                  <a:pt x="3804" y="10000"/>
                </a:lnTo>
                <a:lnTo>
                  <a:pt x="3714" y="10000"/>
                </a:lnTo>
                <a:lnTo>
                  <a:pt x="3630" y="10000"/>
                </a:lnTo>
                <a:lnTo>
                  <a:pt x="3547" y="10000"/>
                </a:lnTo>
                <a:cubicBezTo>
                  <a:pt x="3521" y="9997"/>
                  <a:pt x="3495" y="9993"/>
                  <a:pt x="3469" y="9990"/>
                </a:cubicBezTo>
                <a:lnTo>
                  <a:pt x="3391" y="9990"/>
                </a:lnTo>
                <a:lnTo>
                  <a:pt x="3325" y="9990"/>
                </a:lnTo>
                <a:lnTo>
                  <a:pt x="3254" y="9969"/>
                </a:lnTo>
                <a:lnTo>
                  <a:pt x="3182" y="9969"/>
                </a:lnTo>
                <a:lnTo>
                  <a:pt x="3122" y="9969"/>
                </a:lnTo>
                <a:cubicBezTo>
                  <a:pt x="3100" y="9966"/>
                  <a:pt x="3078" y="9962"/>
                  <a:pt x="3056" y="9959"/>
                </a:cubicBezTo>
                <a:cubicBezTo>
                  <a:pt x="3038" y="9956"/>
                  <a:pt x="3020" y="9952"/>
                  <a:pt x="3002" y="9949"/>
                </a:cubicBezTo>
                <a:lnTo>
                  <a:pt x="2949" y="9949"/>
                </a:lnTo>
                <a:cubicBezTo>
                  <a:pt x="2929" y="9946"/>
                  <a:pt x="2909" y="9942"/>
                  <a:pt x="2889" y="9939"/>
                </a:cubicBezTo>
                <a:cubicBezTo>
                  <a:pt x="2871" y="9935"/>
                  <a:pt x="2853" y="9932"/>
                  <a:pt x="2835" y="9928"/>
                </a:cubicBezTo>
                <a:cubicBezTo>
                  <a:pt x="2817" y="9925"/>
                  <a:pt x="2799" y="9921"/>
                  <a:pt x="2781" y="9918"/>
                </a:cubicBezTo>
                <a:lnTo>
                  <a:pt x="2679" y="9887"/>
                </a:lnTo>
                <a:lnTo>
                  <a:pt x="2584" y="9867"/>
                </a:lnTo>
                <a:cubicBezTo>
                  <a:pt x="2554" y="9853"/>
                  <a:pt x="2524" y="9840"/>
                  <a:pt x="2494" y="9826"/>
                </a:cubicBezTo>
                <a:cubicBezTo>
                  <a:pt x="2462" y="9819"/>
                  <a:pt x="2430" y="9813"/>
                  <a:pt x="2398" y="9806"/>
                </a:cubicBezTo>
                <a:lnTo>
                  <a:pt x="2225" y="9724"/>
                </a:lnTo>
                <a:cubicBezTo>
                  <a:pt x="2195" y="9710"/>
                  <a:pt x="2165" y="9697"/>
                  <a:pt x="2135" y="9683"/>
                </a:cubicBezTo>
                <a:cubicBezTo>
                  <a:pt x="2105" y="9669"/>
                  <a:pt x="2075" y="9656"/>
                  <a:pt x="2045" y="9642"/>
                </a:cubicBezTo>
                <a:lnTo>
                  <a:pt x="1950" y="9591"/>
                </a:lnTo>
                <a:lnTo>
                  <a:pt x="1842" y="9539"/>
                </a:lnTo>
                <a:lnTo>
                  <a:pt x="1740" y="9498"/>
                </a:lnTo>
                <a:lnTo>
                  <a:pt x="1633" y="9447"/>
                </a:lnTo>
                <a:lnTo>
                  <a:pt x="1519" y="9396"/>
                </a:lnTo>
                <a:lnTo>
                  <a:pt x="1411" y="9355"/>
                </a:lnTo>
                <a:cubicBezTo>
                  <a:pt x="1371" y="9335"/>
                  <a:pt x="1332" y="9314"/>
                  <a:pt x="1292" y="9294"/>
                </a:cubicBezTo>
                <a:lnTo>
                  <a:pt x="1178" y="9243"/>
                </a:lnTo>
                <a:lnTo>
                  <a:pt x="1071" y="9181"/>
                </a:lnTo>
                <a:lnTo>
                  <a:pt x="957" y="9120"/>
                </a:lnTo>
                <a:lnTo>
                  <a:pt x="849" y="9069"/>
                </a:lnTo>
                <a:lnTo>
                  <a:pt x="748" y="8976"/>
                </a:lnTo>
                <a:cubicBezTo>
                  <a:pt x="716" y="8952"/>
                  <a:pt x="684" y="8929"/>
                  <a:pt x="652" y="8905"/>
                </a:cubicBezTo>
                <a:lnTo>
                  <a:pt x="550" y="8813"/>
                </a:lnTo>
                <a:lnTo>
                  <a:pt x="508" y="8762"/>
                </a:lnTo>
                <a:lnTo>
                  <a:pt x="467" y="8721"/>
                </a:lnTo>
                <a:cubicBezTo>
                  <a:pt x="453" y="8700"/>
                  <a:pt x="439" y="8680"/>
                  <a:pt x="425" y="8659"/>
                </a:cubicBezTo>
                <a:lnTo>
                  <a:pt x="383" y="8608"/>
                </a:lnTo>
                <a:cubicBezTo>
                  <a:pt x="371" y="8588"/>
                  <a:pt x="359" y="8567"/>
                  <a:pt x="347" y="8547"/>
                </a:cubicBezTo>
                <a:lnTo>
                  <a:pt x="317" y="8475"/>
                </a:lnTo>
                <a:cubicBezTo>
                  <a:pt x="305" y="8455"/>
                  <a:pt x="293" y="8434"/>
                  <a:pt x="281" y="8414"/>
                </a:cubicBezTo>
                <a:lnTo>
                  <a:pt x="251" y="8342"/>
                </a:lnTo>
                <a:lnTo>
                  <a:pt x="221" y="8270"/>
                </a:lnTo>
                <a:cubicBezTo>
                  <a:pt x="215" y="8246"/>
                  <a:pt x="209" y="8223"/>
                  <a:pt x="203" y="8199"/>
                </a:cubicBezTo>
                <a:cubicBezTo>
                  <a:pt x="193" y="8172"/>
                  <a:pt x="183" y="8144"/>
                  <a:pt x="173" y="8117"/>
                </a:cubicBezTo>
                <a:cubicBezTo>
                  <a:pt x="167" y="8093"/>
                  <a:pt x="162" y="8069"/>
                  <a:pt x="156" y="8045"/>
                </a:cubicBezTo>
                <a:cubicBezTo>
                  <a:pt x="148" y="8018"/>
                  <a:pt x="140" y="7990"/>
                  <a:pt x="132" y="7963"/>
                </a:cubicBezTo>
                <a:cubicBezTo>
                  <a:pt x="128" y="7936"/>
                  <a:pt x="124" y="7908"/>
                  <a:pt x="120" y="7881"/>
                </a:cubicBezTo>
                <a:cubicBezTo>
                  <a:pt x="108" y="7820"/>
                  <a:pt x="96" y="7758"/>
                  <a:pt x="84" y="7697"/>
                </a:cubicBezTo>
                <a:lnTo>
                  <a:pt x="54" y="7523"/>
                </a:lnTo>
                <a:cubicBezTo>
                  <a:pt x="50" y="7458"/>
                  <a:pt x="46" y="7394"/>
                  <a:pt x="42" y="7329"/>
                </a:cubicBezTo>
                <a:cubicBezTo>
                  <a:pt x="38" y="7261"/>
                  <a:pt x="34" y="7192"/>
                  <a:pt x="30" y="7124"/>
                </a:cubicBezTo>
                <a:cubicBezTo>
                  <a:pt x="24" y="7052"/>
                  <a:pt x="18" y="6981"/>
                  <a:pt x="12" y="6909"/>
                </a:cubicBezTo>
                <a:cubicBezTo>
                  <a:pt x="10" y="6837"/>
                  <a:pt x="8" y="6766"/>
                  <a:pt x="6" y="6694"/>
                </a:cubicBezTo>
                <a:lnTo>
                  <a:pt x="6" y="6479"/>
                </a:lnTo>
                <a:lnTo>
                  <a:pt x="0" y="6254"/>
                </a:lnTo>
                <a:lnTo>
                  <a:pt x="0" y="6018"/>
                </a:lnTo>
                <a:cubicBezTo>
                  <a:pt x="2" y="5936"/>
                  <a:pt x="4" y="5855"/>
                  <a:pt x="6" y="5773"/>
                </a:cubicBezTo>
                <a:lnTo>
                  <a:pt x="6" y="5527"/>
                </a:lnTo>
                <a:cubicBezTo>
                  <a:pt x="8" y="5442"/>
                  <a:pt x="10" y="5356"/>
                  <a:pt x="12" y="5271"/>
                </a:cubicBezTo>
                <a:lnTo>
                  <a:pt x="12" y="5026"/>
                </a:lnTo>
                <a:lnTo>
                  <a:pt x="12" y="4893"/>
                </a:lnTo>
                <a:lnTo>
                  <a:pt x="12" y="4749"/>
                </a:lnTo>
                <a:lnTo>
                  <a:pt x="12" y="4606"/>
                </a:lnTo>
                <a:lnTo>
                  <a:pt x="12" y="4452"/>
                </a:lnTo>
                <a:lnTo>
                  <a:pt x="6" y="4278"/>
                </a:lnTo>
                <a:lnTo>
                  <a:pt x="6" y="4115"/>
                </a:lnTo>
                <a:lnTo>
                  <a:pt x="6" y="3941"/>
                </a:lnTo>
                <a:lnTo>
                  <a:pt x="0" y="3767"/>
                </a:lnTo>
                <a:lnTo>
                  <a:pt x="0" y="3582"/>
                </a:lnTo>
                <a:lnTo>
                  <a:pt x="0" y="3408"/>
                </a:lnTo>
                <a:lnTo>
                  <a:pt x="0" y="3040"/>
                </a:lnTo>
                <a:lnTo>
                  <a:pt x="0" y="2661"/>
                </a:lnTo>
                <a:lnTo>
                  <a:pt x="0" y="2293"/>
                </a:lnTo>
                <a:lnTo>
                  <a:pt x="6" y="2119"/>
                </a:lnTo>
                <a:cubicBezTo>
                  <a:pt x="8" y="2057"/>
                  <a:pt x="10" y="1996"/>
                  <a:pt x="12" y="1934"/>
                </a:cubicBezTo>
                <a:cubicBezTo>
                  <a:pt x="16" y="1880"/>
                  <a:pt x="20" y="1825"/>
                  <a:pt x="24" y="1771"/>
                </a:cubicBezTo>
                <a:lnTo>
                  <a:pt x="30" y="1597"/>
                </a:lnTo>
                <a:cubicBezTo>
                  <a:pt x="34" y="1542"/>
                  <a:pt x="38" y="1488"/>
                  <a:pt x="42" y="1433"/>
                </a:cubicBezTo>
                <a:cubicBezTo>
                  <a:pt x="44" y="1382"/>
                  <a:pt x="46" y="1330"/>
                  <a:pt x="48" y="1279"/>
                </a:cubicBezTo>
                <a:lnTo>
                  <a:pt x="72" y="1126"/>
                </a:lnTo>
                <a:cubicBezTo>
                  <a:pt x="76" y="1078"/>
                  <a:pt x="80" y="1031"/>
                  <a:pt x="84" y="983"/>
                </a:cubicBezTo>
                <a:lnTo>
                  <a:pt x="108" y="839"/>
                </a:lnTo>
                <a:lnTo>
                  <a:pt x="126" y="716"/>
                </a:lnTo>
                <a:cubicBezTo>
                  <a:pt x="136" y="675"/>
                  <a:pt x="146" y="635"/>
                  <a:pt x="156" y="594"/>
                </a:cubicBezTo>
                <a:cubicBezTo>
                  <a:pt x="162" y="560"/>
                  <a:pt x="167" y="525"/>
                  <a:pt x="173" y="491"/>
                </a:cubicBezTo>
                <a:cubicBezTo>
                  <a:pt x="185" y="454"/>
                  <a:pt x="197" y="416"/>
                  <a:pt x="209" y="379"/>
                </a:cubicBezTo>
                <a:cubicBezTo>
                  <a:pt x="213" y="369"/>
                  <a:pt x="217" y="358"/>
                  <a:pt x="221" y="348"/>
                </a:cubicBezTo>
                <a:lnTo>
                  <a:pt x="245" y="297"/>
                </a:lnTo>
                <a:cubicBezTo>
                  <a:pt x="249" y="287"/>
                  <a:pt x="253" y="276"/>
                  <a:pt x="257" y="266"/>
                </a:cubicBezTo>
                <a:cubicBezTo>
                  <a:pt x="265" y="252"/>
                  <a:pt x="273" y="239"/>
                  <a:pt x="281" y="225"/>
                </a:cubicBezTo>
                <a:cubicBezTo>
                  <a:pt x="287" y="215"/>
                  <a:pt x="293" y="204"/>
                  <a:pt x="299" y="194"/>
                </a:cubicBezTo>
                <a:lnTo>
                  <a:pt x="323" y="164"/>
                </a:lnTo>
                <a:close/>
              </a:path>
            </a:pathLst>
          </a:custGeom>
          <a:solidFill>
            <a:srgbClr val="9AE0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lnSpc>
                <a:spcPct val="80000"/>
              </a:lnSpc>
            </a:pPr>
            <a:endParaRPr lang="en-US" sz="2400" dirty="0"/>
          </a:p>
        </p:txBody>
      </p:sp>
      <p:sp>
        <p:nvSpPr>
          <p:cNvPr id="19" name="Rectangle 198">
            <a:extLst>
              <a:ext uri="{FF2B5EF4-FFF2-40B4-BE49-F238E27FC236}">
                <a16:creationId xmlns:a16="http://schemas.microsoft.com/office/drawing/2014/main" id="{F2A76C97-D550-504A-B7DE-FD30C4FC7EA0}"/>
              </a:ext>
            </a:extLst>
          </p:cNvPr>
          <p:cNvSpPr>
            <a:spLocks noChangeArrowheads="1"/>
          </p:cNvSpPr>
          <p:nvPr/>
        </p:nvSpPr>
        <p:spPr bwMode="auto">
          <a:xfrm>
            <a:off x="9535948" y="2950310"/>
            <a:ext cx="46488" cy="2019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nSpc>
                <a:spcPct val="80000"/>
              </a:lnSpc>
            </a:pPr>
            <a:r>
              <a:rPr lang="en-US" sz="1600" dirty="0">
                <a:solidFill>
                  <a:srgbClr val="000000"/>
                </a:solidFill>
              </a:rPr>
              <a:t> </a:t>
            </a:r>
            <a:endParaRPr lang="en-US" sz="2400" dirty="0"/>
          </a:p>
        </p:txBody>
      </p:sp>
      <p:sp>
        <p:nvSpPr>
          <p:cNvPr id="20" name="Line 334">
            <a:extLst>
              <a:ext uri="{FF2B5EF4-FFF2-40B4-BE49-F238E27FC236}">
                <a16:creationId xmlns:a16="http://schemas.microsoft.com/office/drawing/2014/main" id="{5C5538F4-7203-124E-A8D6-068627A8AA22}"/>
              </a:ext>
            </a:extLst>
          </p:cNvPr>
          <p:cNvSpPr>
            <a:spLocks noChangeShapeType="1"/>
          </p:cNvSpPr>
          <p:nvPr/>
        </p:nvSpPr>
        <p:spPr bwMode="auto">
          <a:xfrm>
            <a:off x="8359103" y="2797457"/>
            <a:ext cx="837092" cy="181434"/>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pPr>
              <a:lnSpc>
                <a:spcPct val="80000"/>
              </a:lnSpc>
            </a:pPr>
            <a:endParaRPr lang="en-US" sz="2400" dirty="0"/>
          </a:p>
        </p:txBody>
      </p:sp>
      <p:sp>
        <p:nvSpPr>
          <p:cNvPr id="23" name="Line 20">
            <a:extLst>
              <a:ext uri="{FF2B5EF4-FFF2-40B4-BE49-F238E27FC236}">
                <a16:creationId xmlns:a16="http://schemas.microsoft.com/office/drawing/2014/main" id="{939BBB91-A3A2-9842-9B1F-7C8B10467375}"/>
              </a:ext>
            </a:extLst>
          </p:cNvPr>
          <p:cNvSpPr>
            <a:spLocks noChangeShapeType="1"/>
          </p:cNvSpPr>
          <p:nvPr/>
        </p:nvSpPr>
        <p:spPr bwMode="auto">
          <a:xfrm flipH="1">
            <a:off x="6538409" y="2391666"/>
            <a:ext cx="55562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nSpc>
                <a:spcPct val="80000"/>
              </a:lnSpc>
              <a:defRPr/>
            </a:pPr>
            <a:endParaRPr lang="en-US" sz="2400" dirty="0">
              <a:cs typeface="+mn-cs"/>
            </a:endParaRPr>
          </a:p>
        </p:txBody>
      </p:sp>
      <p:sp>
        <p:nvSpPr>
          <p:cNvPr id="24" name="Line 21">
            <a:extLst>
              <a:ext uri="{FF2B5EF4-FFF2-40B4-BE49-F238E27FC236}">
                <a16:creationId xmlns:a16="http://schemas.microsoft.com/office/drawing/2014/main" id="{870BF408-0D3E-CB4E-BC49-7A3D7BE89FE8}"/>
              </a:ext>
            </a:extLst>
          </p:cNvPr>
          <p:cNvSpPr>
            <a:spLocks noChangeShapeType="1"/>
          </p:cNvSpPr>
          <p:nvPr/>
        </p:nvSpPr>
        <p:spPr bwMode="auto">
          <a:xfrm flipH="1">
            <a:off x="6925759" y="2439291"/>
            <a:ext cx="271462" cy="31432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nSpc>
                <a:spcPct val="80000"/>
              </a:lnSpc>
              <a:defRPr/>
            </a:pPr>
            <a:endParaRPr lang="en-US" sz="2400" dirty="0">
              <a:cs typeface="+mn-cs"/>
            </a:endParaRPr>
          </a:p>
        </p:txBody>
      </p:sp>
      <p:sp>
        <p:nvSpPr>
          <p:cNvPr id="25" name="Line 22">
            <a:extLst>
              <a:ext uri="{FF2B5EF4-FFF2-40B4-BE49-F238E27FC236}">
                <a16:creationId xmlns:a16="http://schemas.microsoft.com/office/drawing/2014/main" id="{E4A80FD7-7B97-9141-BAE4-BC90CFAAE095}"/>
              </a:ext>
            </a:extLst>
          </p:cNvPr>
          <p:cNvSpPr>
            <a:spLocks noChangeShapeType="1"/>
          </p:cNvSpPr>
          <p:nvPr/>
        </p:nvSpPr>
        <p:spPr bwMode="auto">
          <a:xfrm>
            <a:off x="7344859" y="2467866"/>
            <a:ext cx="73025" cy="29527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nSpc>
                <a:spcPct val="80000"/>
              </a:lnSpc>
              <a:defRPr/>
            </a:pPr>
            <a:endParaRPr lang="en-US" sz="2400" dirty="0">
              <a:cs typeface="+mn-cs"/>
            </a:endParaRPr>
          </a:p>
        </p:txBody>
      </p:sp>
      <p:grpSp>
        <p:nvGrpSpPr>
          <p:cNvPr id="26" name="Group 44">
            <a:extLst>
              <a:ext uri="{FF2B5EF4-FFF2-40B4-BE49-F238E27FC236}">
                <a16:creationId xmlns:a16="http://schemas.microsoft.com/office/drawing/2014/main" id="{F6FDB0A3-6866-9746-A30F-CCD1D1BEB5D0}"/>
              </a:ext>
            </a:extLst>
          </p:cNvPr>
          <p:cNvGrpSpPr>
            <a:grpSpLocks/>
          </p:cNvGrpSpPr>
          <p:nvPr/>
        </p:nvGrpSpPr>
        <p:grpSpPr bwMode="auto">
          <a:xfrm>
            <a:off x="6082318" y="2194476"/>
            <a:ext cx="568374" cy="481119"/>
            <a:chOff x="-44" y="1473"/>
            <a:chExt cx="981" cy="1105"/>
          </a:xfrm>
        </p:grpSpPr>
        <p:pic>
          <p:nvPicPr>
            <p:cNvPr id="85" name="Picture 45" descr="desktop_computer_stylized_medium">
              <a:extLst>
                <a:ext uri="{FF2B5EF4-FFF2-40B4-BE49-F238E27FC236}">
                  <a16:creationId xmlns:a16="http://schemas.microsoft.com/office/drawing/2014/main" id="{55B1868D-CFC9-6B44-8ED2-BD5B54871A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6" name="Freeform 46">
              <a:extLst>
                <a:ext uri="{FF2B5EF4-FFF2-40B4-BE49-F238E27FC236}">
                  <a16:creationId xmlns:a16="http://schemas.microsoft.com/office/drawing/2014/main" id="{35014EC2-0E1B-CA43-A9D6-C527542D9F39}"/>
                </a:ext>
              </a:extLst>
            </p:cNvPr>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a:lnSpc>
                  <a:spcPct val="80000"/>
                </a:lnSpc>
              </a:pPr>
              <a:endParaRPr lang="en-US" sz="2400" dirty="0"/>
            </a:p>
          </p:txBody>
        </p:sp>
      </p:grpSp>
      <p:grpSp>
        <p:nvGrpSpPr>
          <p:cNvPr id="27" name="Group 44">
            <a:extLst>
              <a:ext uri="{FF2B5EF4-FFF2-40B4-BE49-F238E27FC236}">
                <a16:creationId xmlns:a16="http://schemas.microsoft.com/office/drawing/2014/main" id="{685A7BF2-558B-8743-83E6-47D62B4D892E}"/>
              </a:ext>
            </a:extLst>
          </p:cNvPr>
          <p:cNvGrpSpPr>
            <a:grpSpLocks/>
          </p:cNvGrpSpPr>
          <p:nvPr/>
        </p:nvGrpSpPr>
        <p:grpSpPr bwMode="auto">
          <a:xfrm>
            <a:off x="7017436" y="2683535"/>
            <a:ext cx="568374" cy="481119"/>
            <a:chOff x="-44" y="1473"/>
            <a:chExt cx="981" cy="1105"/>
          </a:xfrm>
        </p:grpSpPr>
        <p:pic>
          <p:nvPicPr>
            <p:cNvPr id="83" name="Picture 45" descr="desktop_computer_stylized_medium">
              <a:extLst>
                <a:ext uri="{FF2B5EF4-FFF2-40B4-BE49-F238E27FC236}">
                  <a16:creationId xmlns:a16="http://schemas.microsoft.com/office/drawing/2014/main" id="{6060D6B9-A4E0-7249-972F-787ACE60E3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4" name="Freeform 46">
              <a:extLst>
                <a:ext uri="{FF2B5EF4-FFF2-40B4-BE49-F238E27FC236}">
                  <a16:creationId xmlns:a16="http://schemas.microsoft.com/office/drawing/2014/main" id="{B67E1C60-DA8A-7A4A-8D9A-74FE2CEDF732}"/>
                </a:ext>
              </a:extLst>
            </p:cNvPr>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a:lnSpc>
                  <a:spcPct val="80000"/>
                </a:lnSpc>
              </a:pPr>
              <a:endParaRPr lang="en-US" sz="2400" dirty="0"/>
            </a:p>
          </p:txBody>
        </p:sp>
      </p:grpSp>
      <p:sp>
        <p:nvSpPr>
          <p:cNvPr id="28" name="Line 21">
            <a:extLst>
              <a:ext uri="{FF2B5EF4-FFF2-40B4-BE49-F238E27FC236}">
                <a16:creationId xmlns:a16="http://schemas.microsoft.com/office/drawing/2014/main" id="{24BC3D89-A70F-0342-A136-8020B78E4C07}"/>
              </a:ext>
            </a:extLst>
          </p:cNvPr>
          <p:cNvSpPr>
            <a:spLocks noChangeShapeType="1"/>
          </p:cNvSpPr>
          <p:nvPr/>
        </p:nvSpPr>
        <p:spPr bwMode="auto">
          <a:xfrm>
            <a:off x="7563934" y="2398016"/>
            <a:ext cx="377825" cy="3048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nSpc>
                <a:spcPct val="80000"/>
              </a:lnSpc>
              <a:defRPr/>
            </a:pPr>
            <a:endParaRPr lang="en-US" sz="2400" dirty="0">
              <a:cs typeface="+mn-cs"/>
            </a:endParaRPr>
          </a:p>
        </p:txBody>
      </p:sp>
      <p:sp>
        <p:nvSpPr>
          <p:cNvPr id="29" name="Line 22">
            <a:extLst>
              <a:ext uri="{FF2B5EF4-FFF2-40B4-BE49-F238E27FC236}">
                <a16:creationId xmlns:a16="http://schemas.microsoft.com/office/drawing/2014/main" id="{95F360D6-D1A4-3B4B-A4EA-BEE40EEA3826}"/>
              </a:ext>
            </a:extLst>
          </p:cNvPr>
          <p:cNvSpPr>
            <a:spLocks noChangeShapeType="1"/>
          </p:cNvSpPr>
          <p:nvPr/>
        </p:nvSpPr>
        <p:spPr bwMode="auto">
          <a:xfrm flipH="1">
            <a:off x="7795709" y="2893316"/>
            <a:ext cx="120650" cy="293687"/>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nSpc>
                <a:spcPct val="80000"/>
              </a:lnSpc>
              <a:defRPr/>
            </a:pPr>
            <a:endParaRPr lang="en-US" sz="2400" dirty="0">
              <a:cs typeface="+mn-cs"/>
            </a:endParaRPr>
          </a:p>
        </p:txBody>
      </p:sp>
      <p:sp>
        <p:nvSpPr>
          <p:cNvPr id="30" name="Line 22">
            <a:extLst>
              <a:ext uri="{FF2B5EF4-FFF2-40B4-BE49-F238E27FC236}">
                <a16:creationId xmlns:a16="http://schemas.microsoft.com/office/drawing/2014/main" id="{0574189A-4A2D-2F48-9544-2A39F9CFEBC5}"/>
              </a:ext>
            </a:extLst>
          </p:cNvPr>
          <p:cNvSpPr>
            <a:spLocks noChangeShapeType="1"/>
          </p:cNvSpPr>
          <p:nvPr/>
        </p:nvSpPr>
        <p:spPr bwMode="auto">
          <a:xfrm>
            <a:off x="8200521" y="2904428"/>
            <a:ext cx="73025" cy="29527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nSpc>
                <a:spcPct val="80000"/>
              </a:lnSpc>
              <a:defRPr/>
            </a:pPr>
            <a:endParaRPr lang="en-US" sz="2400" dirty="0">
              <a:cs typeface="+mn-cs"/>
            </a:endParaRPr>
          </a:p>
        </p:txBody>
      </p:sp>
      <p:sp>
        <p:nvSpPr>
          <p:cNvPr id="31" name="Line 20">
            <a:extLst>
              <a:ext uri="{FF2B5EF4-FFF2-40B4-BE49-F238E27FC236}">
                <a16:creationId xmlns:a16="http://schemas.microsoft.com/office/drawing/2014/main" id="{12F6FD4D-50B6-DA4D-B793-E67F3AFAD2E9}"/>
              </a:ext>
            </a:extLst>
          </p:cNvPr>
          <p:cNvSpPr>
            <a:spLocks noChangeShapeType="1"/>
          </p:cNvSpPr>
          <p:nvPr/>
        </p:nvSpPr>
        <p:spPr bwMode="auto">
          <a:xfrm flipH="1">
            <a:off x="7395659" y="2351978"/>
            <a:ext cx="55562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nSpc>
                <a:spcPct val="80000"/>
              </a:lnSpc>
              <a:defRPr/>
            </a:pPr>
            <a:endParaRPr lang="en-US" sz="2400" dirty="0">
              <a:cs typeface="+mn-cs"/>
            </a:endParaRPr>
          </a:p>
        </p:txBody>
      </p:sp>
      <p:grpSp>
        <p:nvGrpSpPr>
          <p:cNvPr id="32" name="Group 44">
            <a:extLst>
              <a:ext uri="{FF2B5EF4-FFF2-40B4-BE49-F238E27FC236}">
                <a16:creationId xmlns:a16="http://schemas.microsoft.com/office/drawing/2014/main" id="{76A11678-DEAB-A24C-9212-C0568CEB8567}"/>
              </a:ext>
            </a:extLst>
          </p:cNvPr>
          <p:cNvGrpSpPr>
            <a:grpSpLocks/>
          </p:cNvGrpSpPr>
          <p:nvPr/>
        </p:nvGrpSpPr>
        <p:grpSpPr bwMode="auto">
          <a:xfrm>
            <a:off x="7422283" y="3056680"/>
            <a:ext cx="568374" cy="481120"/>
            <a:chOff x="-44" y="1473"/>
            <a:chExt cx="981" cy="1105"/>
          </a:xfrm>
        </p:grpSpPr>
        <p:pic>
          <p:nvPicPr>
            <p:cNvPr id="81" name="Picture 45" descr="desktop_computer_stylized_medium">
              <a:extLst>
                <a:ext uri="{FF2B5EF4-FFF2-40B4-BE49-F238E27FC236}">
                  <a16:creationId xmlns:a16="http://schemas.microsoft.com/office/drawing/2014/main" id="{0472BB59-3D2E-BF49-98B8-042DCEECD6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2" name="Freeform 46">
              <a:extLst>
                <a:ext uri="{FF2B5EF4-FFF2-40B4-BE49-F238E27FC236}">
                  <a16:creationId xmlns:a16="http://schemas.microsoft.com/office/drawing/2014/main" id="{7B25A56A-E2B3-C945-A8FF-1EE9D561D0F4}"/>
                </a:ext>
              </a:extLst>
            </p:cNvPr>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a:lnSpc>
                  <a:spcPct val="80000"/>
                </a:lnSpc>
              </a:pPr>
              <a:endParaRPr lang="en-US" sz="2400" dirty="0"/>
            </a:p>
          </p:txBody>
        </p:sp>
      </p:grpSp>
      <p:grpSp>
        <p:nvGrpSpPr>
          <p:cNvPr id="33" name="Group 44">
            <a:extLst>
              <a:ext uri="{FF2B5EF4-FFF2-40B4-BE49-F238E27FC236}">
                <a16:creationId xmlns:a16="http://schemas.microsoft.com/office/drawing/2014/main" id="{80772404-C0D9-9341-B1E9-5528939C3099}"/>
              </a:ext>
            </a:extLst>
          </p:cNvPr>
          <p:cNvGrpSpPr>
            <a:grpSpLocks/>
          </p:cNvGrpSpPr>
          <p:nvPr/>
        </p:nvGrpSpPr>
        <p:grpSpPr bwMode="auto">
          <a:xfrm>
            <a:off x="7879522" y="3124959"/>
            <a:ext cx="568374" cy="481119"/>
            <a:chOff x="-44" y="1473"/>
            <a:chExt cx="981" cy="1105"/>
          </a:xfrm>
        </p:grpSpPr>
        <p:pic>
          <p:nvPicPr>
            <p:cNvPr id="79" name="Picture 45" descr="desktop_computer_stylized_medium">
              <a:extLst>
                <a:ext uri="{FF2B5EF4-FFF2-40B4-BE49-F238E27FC236}">
                  <a16:creationId xmlns:a16="http://schemas.microsoft.com/office/drawing/2014/main" id="{C5F18335-8008-4240-B63C-75CC12E38F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0" name="Freeform 46">
              <a:extLst>
                <a:ext uri="{FF2B5EF4-FFF2-40B4-BE49-F238E27FC236}">
                  <a16:creationId xmlns:a16="http://schemas.microsoft.com/office/drawing/2014/main" id="{E71239C1-6A24-A941-BB5F-2CE3DA5E260F}"/>
                </a:ext>
              </a:extLst>
            </p:cNvPr>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a:lnSpc>
                  <a:spcPct val="80000"/>
                </a:lnSpc>
              </a:pPr>
              <a:endParaRPr lang="en-US" sz="2400" dirty="0"/>
            </a:p>
          </p:txBody>
        </p:sp>
      </p:grpSp>
      <p:grpSp>
        <p:nvGrpSpPr>
          <p:cNvPr id="36" name="Group 44">
            <a:extLst>
              <a:ext uri="{FF2B5EF4-FFF2-40B4-BE49-F238E27FC236}">
                <a16:creationId xmlns:a16="http://schemas.microsoft.com/office/drawing/2014/main" id="{3B65ED16-547A-8B49-B756-A9DB087352F2}"/>
              </a:ext>
            </a:extLst>
          </p:cNvPr>
          <p:cNvGrpSpPr>
            <a:grpSpLocks/>
          </p:cNvGrpSpPr>
          <p:nvPr/>
        </p:nvGrpSpPr>
        <p:grpSpPr bwMode="auto">
          <a:xfrm>
            <a:off x="6476612" y="2628334"/>
            <a:ext cx="568374" cy="481120"/>
            <a:chOff x="-44" y="1473"/>
            <a:chExt cx="981" cy="1105"/>
          </a:xfrm>
        </p:grpSpPr>
        <p:pic>
          <p:nvPicPr>
            <p:cNvPr id="77" name="Picture 45" descr="desktop_computer_stylized_medium">
              <a:extLst>
                <a:ext uri="{FF2B5EF4-FFF2-40B4-BE49-F238E27FC236}">
                  <a16:creationId xmlns:a16="http://schemas.microsoft.com/office/drawing/2014/main" id="{B5E0AA1D-7586-D744-994F-5299758F56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8" name="Freeform 46">
              <a:extLst>
                <a:ext uri="{FF2B5EF4-FFF2-40B4-BE49-F238E27FC236}">
                  <a16:creationId xmlns:a16="http://schemas.microsoft.com/office/drawing/2014/main" id="{93330170-8CBC-A649-AE68-31689EB3A0AC}"/>
                </a:ext>
              </a:extLst>
            </p:cNvPr>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a:lnSpc>
                  <a:spcPct val="80000"/>
                </a:lnSpc>
              </a:pPr>
              <a:endParaRPr lang="en-US" sz="2400" dirty="0"/>
            </a:p>
          </p:txBody>
        </p:sp>
      </p:grpSp>
      <p:grpSp>
        <p:nvGrpSpPr>
          <p:cNvPr id="37" name="Group 906">
            <a:extLst>
              <a:ext uri="{FF2B5EF4-FFF2-40B4-BE49-F238E27FC236}">
                <a16:creationId xmlns:a16="http://schemas.microsoft.com/office/drawing/2014/main" id="{945E18A3-AE9D-6E4B-ADDC-4DD7B8DF0208}"/>
              </a:ext>
            </a:extLst>
          </p:cNvPr>
          <p:cNvGrpSpPr>
            <a:grpSpLocks/>
          </p:cNvGrpSpPr>
          <p:nvPr/>
        </p:nvGrpSpPr>
        <p:grpSpPr bwMode="auto">
          <a:xfrm>
            <a:off x="7866822" y="2074267"/>
            <a:ext cx="285949" cy="538002"/>
            <a:chOff x="4140" y="429"/>
            <a:chExt cx="1425" cy="2396"/>
          </a:xfrm>
        </p:grpSpPr>
        <p:sp>
          <p:nvSpPr>
            <p:cNvPr id="44" name="Freeform 907">
              <a:extLst>
                <a:ext uri="{FF2B5EF4-FFF2-40B4-BE49-F238E27FC236}">
                  <a16:creationId xmlns:a16="http://schemas.microsoft.com/office/drawing/2014/main" id="{FB4BF3F5-B8DF-8B43-9F43-93C473169CC4}"/>
                </a:ext>
              </a:extLst>
            </p:cNvPr>
            <p:cNvSpPr>
              <a:spLocks/>
            </p:cNvSpPr>
            <p:nvPr/>
          </p:nvSpPr>
          <p:spPr bwMode="auto">
            <a:xfrm>
              <a:off x="5268" y="433"/>
              <a:ext cx="283" cy="2286"/>
            </a:xfrm>
            <a:custGeom>
              <a:avLst/>
              <a:gdLst>
                <a:gd name="T0" fmla="*/ 21 w 354"/>
                <a:gd name="T1" fmla="*/ 0 h 2742"/>
                <a:gd name="T2" fmla="*/ 116 w 354"/>
                <a:gd name="T3" fmla="*/ 137 h 2742"/>
                <a:gd name="T4" fmla="*/ 114 w 354"/>
                <a:gd name="T5" fmla="*/ 1057 h 2742"/>
                <a:gd name="T6" fmla="*/ 0 w 354"/>
                <a:gd name="T7" fmla="*/ 1105 h 2742"/>
                <a:gd name="T8" fmla="*/ 21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nSpc>
                  <a:spcPct val="80000"/>
                </a:lnSpc>
              </a:pPr>
              <a:endParaRPr lang="en-US" sz="2400" dirty="0"/>
            </a:p>
          </p:txBody>
        </p:sp>
        <p:sp>
          <p:nvSpPr>
            <p:cNvPr id="45" name="Rectangle 908">
              <a:extLst>
                <a:ext uri="{FF2B5EF4-FFF2-40B4-BE49-F238E27FC236}">
                  <a16:creationId xmlns:a16="http://schemas.microsoft.com/office/drawing/2014/main" id="{C33EE945-BC71-2E47-8D9D-5B67173BEF32}"/>
                </a:ext>
              </a:extLst>
            </p:cNvPr>
            <p:cNvSpPr>
              <a:spLocks noChangeArrowheads="1"/>
            </p:cNvSpPr>
            <p:nvPr/>
          </p:nvSpPr>
          <p:spPr bwMode="auto">
            <a:xfrm>
              <a:off x="4213" y="429"/>
              <a:ext cx="1036" cy="2284"/>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sp>
          <p:nvSpPr>
            <p:cNvPr id="46" name="Freeform 909">
              <a:extLst>
                <a:ext uri="{FF2B5EF4-FFF2-40B4-BE49-F238E27FC236}">
                  <a16:creationId xmlns:a16="http://schemas.microsoft.com/office/drawing/2014/main" id="{3B020F50-65AF-AB47-A381-9C47451043BF}"/>
                </a:ext>
              </a:extLst>
            </p:cNvPr>
            <p:cNvSpPr>
              <a:spLocks/>
            </p:cNvSpPr>
            <p:nvPr/>
          </p:nvSpPr>
          <p:spPr bwMode="auto">
            <a:xfrm>
              <a:off x="5321" y="570"/>
              <a:ext cx="169" cy="2115"/>
            </a:xfrm>
            <a:custGeom>
              <a:avLst/>
              <a:gdLst>
                <a:gd name="T0" fmla="*/ 2 w 211"/>
                <a:gd name="T1" fmla="*/ 0 h 2537"/>
                <a:gd name="T2" fmla="*/ 70 w 211"/>
                <a:gd name="T3" fmla="*/ 88 h 2537"/>
                <a:gd name="T4" fmla="*/ 2 w 211"/>
                <a:gd name="T5" fmla="*/ 1007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nSpc>
                  <a:spcPct val="80000"/>
                </a:lnSpc>
              </a:pPr>
              <a:endParaRPr lang="en-US" sz="2400" dirty="0"/>
            </a:p>
          </p:txBody>
        </p:sp>
        <p:sp>
          <p:nvSpPr>
            <p:cNvPr id="47" name="Freeform 910">
              <a:extLst>
                <a:ext uri="{FF2B5EF4-FFF2-40B4-BE49-F238E27FC236}">
                  <a16:creationId xmlns:a16="http://schemas.microsoft.com/office/drawing/2014/main" id="{C8F5504B-2D74-E74A-BF2A-44FFD9C831AA}"/>
                </a:ext>
              </a:extLst>
            </p:cNvPr>
            <p:cNvSpPr>
              <a:spLocks/>
            </p:cNvSpPr>
            <p:nvPr/>
          </p:nvSpPr>
          <p:spPr bwMode="auto">
            <a:xfrm>
              <a:off x="5284" y="1640"/>
              <a:ext cx="263" cy="189"/>
            </a:xfrm>
            <a:custGeom>
              <a:avLst/>
              <a:gdLst>
                <a:gd name="T0" fmla="*/ 2 w 328"/>
                <a:gd name="T1" fmla="*/ 0 h 226"/>
                <a:gd name="T2" fmla="*/ 109 w 328"/>
                <a:gd name="T3" fmla="*/ 52 h 226"/>
                <a:gd name="T4" fmla="*/ 108 w 328"/>
                <a:gd name="T5" fmla="*/ 92 h 226"/>
                <a:gd name="T6" fmla="*/ 0 w 328"/>
                <a:gd name="T7" fmla="*/ 41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nSpc>
                  <a:spcPct val="80000"/>
                </a:lnSpc>
              </a:pPr>
              <a:endParaRPr lang="en-US" sz="2400" dirty="0"/>
            </a:p>
          </p:txBody>
        </p:sp>
        <p:sp>
          <p:nvSpPr>
            <p:cNvPr id="48" name="Rectangle 911">
              <a:extLst>
                <a:ext uri="{FF2B5EF4-FFF2-40B4-BE49-F238E27FC236}">
                  <a16:creationId xmlns:a16="http://schemas.microsoft.com/office/drawing/2014/main" id="{8915429C-3E68-AC49-B699-41C31E067B15}"/>
                </a:ext>
              </a:extLst>
            </p:cNvPr>
            <p:cNvSpPr>
              <a:spLocks noChangeArrowheads="1"/>
            </p:cNvSpPr>
            <p:nvPr/>
          </p:nvSpPr>
          <p:spPr bwMode="auto">
            <a:xfrm>
              <a:off x="4213" y="690"/>
              <a:ext cx="593" cy="49"/>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grpSp>
          <p:nvGrpSpPr>
            <p:cNvPr id="49" name="Group 912">
              <a:extLst>
                <a:ext uri="{FF2B5EF4-FFF2-40B4-BE49-F238E27FC236}">
                  <a16:creationId xmlns:a16="http://schemas.microsoft.com/office/drawing/2014/main" id="{D8FC2AB1-1E1B-B94F-AE4F-B7A1CCBBEE5D}"/>
                </a:ext>
              </a:extLst>
            </p:cNvPr>
            <p:cNvGrpSpPr>
              <a:grpSpLocks/>
            </p:cNvGrpSpPr>
            <p:nvPr/>
          </p:nvGrpSpPr>
          <p:grpSpPr bwMode="auto">
            <a:xfrm>
              <a:off x="4749" y="668"/>
              <a:ext cx="581" cy="145"/>
              <a:chOff x="614" y="2568"/>
              <a:chExt cx="725" cy="139"/>
            </a:xfrm>
          </p:grpSpPr>
          <p:sp>
            <p:nvSpPr>
              <p:cNvPr id="75" name="AutoShape 913">
                <a:extLst>
                  <a:ext uri="{FF2B5EF4-FFF2-40B4-BE49-F238E27FC236}">
                    <a16:creationId xmlns:a16="http://schemas.microsoft.com/office/drawing/2014/main" id="{6FDE333B-656F-4745-8E44-C0FF13FA6F9A}"/>
                  </a:ext>
                </a:extLst>
              </p:cNvPr>
              <p:cNvSpPr>
                <a:spLocks noChangeArrowheads="1"/>
              </p:cNvSpPr>
              <p:nvPr/>
            </p:nvSpPr>
            <p:spPr bwMode="auto">
              <a:xfrm>
                <a:off x="616" y="2569"/>
                <a:ext cx="721" cy="129"/>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sp>
            <p:nvSpPr>
              <p:cNvPr id="76" name="AutoShape 914">
                <a:extLst>
                  <a:ext uri="{FF2B5EF4-FFF2-40B4-BE49-F238E27FC236}">
                    <a16:creationId xmlns:a16="http://schemas.microsoft.com/office/drawing/2014/main" id="{47462B21-4333-C843-A49D-C9FED2241918}"/>
                  </a:ext>
                </a:extLst>
              </p:cNvPr>
              <p:cNvSpPr>
                <a:spLocks noChangeArrowheads="1"/>
              </p:cNvSpPr>
              <p:nvPr/>
            </p:nvSpPr>
            <p:spPr bwMode="auto">
              <a:xfrm>
                <a:off x="636" y="2582"/>
                <a:ext cx="691" cy="102"/>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grpSp>
        <p:sp>
          <p:nvSpPr>
            <p:cNvPr id="50" name="Rectangle 915">
              <a:extLst>
                <a:ext uri="{FF2B5EF4-FFF2-40B4-BE49-F238E27FC236}">
                  <a16:creationId xmlns:a16="http://schemas.microsoft.com/office/drawing/2014/main" id="{DA18D395-E02F-9C4D-B540-B2AF9F5F6A44}"/>
                </a:ext>
              </a:extLst>
            </p:cNvPr>
            <p:cNvSpPr>
              <a:spLocks noChangeArrowheads="1"/>
            </p:cNvSpPr>
            <p:nvPr/>
          </p:nvSpPr>
          <p:spPr bwMode="auto">
            <a:xfrm>
              <a:off x="4229" y="1022"/>
              <a:ext cx="593" cy="42"/>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grpSp>
          <p:nvGrpSpPr>
            <p:cNvPr id="51" name="Group 916">
              <a:extLst>
                <a:ext uri="{FF2B5EF4-FFF2-40B4-BE49-F238E27FC236}">
                  <a16:creationId xmlns:a16="http://schemas.microsoft.com/office/drawing/2014/main" id="{64C09154-8A77-BE45-9BA7-CC0417A337D7}"/>
                </a:ext>
              </a:extLst>
            </p:cNvPr>
            <p:cNvGrpSpPr>
              <a:grpSpLocks/>
            </p:cNvGrpSpPr>
            <p:nvPr/>
          </p:nvGrpSpPr>
          <p:grpSpPr bwMode="auto">
            <a:xfrm>
              <a:off x="4747" y="994"/>
              <a:ext cx="581" cy="134"/>
              <a:chOff x="614" y="2568"/>
              <a:chExt cx="725" cy="139"/>
            </a:xfrm>
          </p:grpSpPr>
          <p:sp>
            <p:nvSpPr>
              <p:cNvPr id="73" name="AutoShape 917">
                <a:extLst>
                  <a:ext uri="{FF2B5EF4-FFF2-40B4-BE49-F238E27FC236}">
                    <a16:creationId xmlns:a16="http://schemas.microsoft.com/office/drawing/2014/main" id="{02D37105-C2E8-0E4F-93EE-C0ED627D1AF7}"/>
                  </a:ext>
                </a:extLst>
              </p:cNvPr>
              <p:cNvSpPr>
                <a:spLocks noChangeArrowheads="1"/>
              </p:cNvSpPr>
              <p:nvPr/>
            </p:nvSpPr>
            <p:spPr bwMode="auto">
              <a:xfrm>
                <a:off x="619" y="2568"/>
                <a:ext cx="721" cy="139"/>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sp>
            <p:nvSpPr>
              <p:cNvPr id="74" name="AutoShape 918">
                <a:extLst>
                  <a:ext uri="{FF2B5EF4-FFF2-40B4-BE49-F238E27FC236}">
                    <a16:creationId xmlns:a16="http://schemas.microsoft.com/office/drawing/2014/main" id="{8DF52007-3122-9948-BE4C-2FABA153452A}"/>
                  </a:ext>
                </a:extLst>
              </p:cNvPr>
              <p:cNvSpPr>
                <a:spLocks noChangeArrowheads="1"/>
              </p:cNvSpPr>
              <p:nvPr/>
            </p:nvSpPr>
            <p:spPr bwMode="auto">
              <a:xfrm>
                <a:off x="629" y="2583"/>
                <a:ext cx="701" cy="110"/>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grpSp>
        <p:sp>
          <p:nvSpPr>
            <p:cNvPr id="53" name="Rectangle 919">
              <a:extLst>
                <a:ext uri="{FF2B5EF4-FFF2-40B4-BE49-F238E27FC236}">
                  <a16:creationId xmlns:a16="http://schemas.microsoft.com/office/drawing/2014/main" id="{B8350CEC-70B6-3448-A7EB-AF81762AA3FB}"/>
                </a:ext>
              </a:extLst>
            </p:cNvPr>
            <p:cNvSpPr>
              <a:spLocks noChangeArrowheads="1"/>
            </p:cNvSpPr>
            <p:nvPr/>
          </p:nvSpPr>
          <p:spPr bwMode="auto">
            <a:xfrm>
              <a:off x="4213" y="1362"/>
              <a:ext cx="601" cy="42"/>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sp>
          <p:nvSpPr>
            <p:cNvPr id="54" name="Rectangle 920">
              <a:extLst>
                <a:ext uri="{FF2B5EF4-FFF2-40B4-BE49-F238E27FC236}">
                  <a16:creationId xmlns:a16="http://schemas.microsoft.com/office/drawing/2014/main" id="{3552A717-A94B-CD4D-AB9F-5275BCD90CC9}"/>
                </a:ext>
              </a:extLst>
            </p:cNvPr>
            <p:cNvSpPr>
              <a:spLocks noChangeArrowheads="1"/>
            </p:cNvSpPr>
            <p:nvPr/>
          </p:nvSpPr>
          <p:spPr bwMode="auto">
            <a:xfrm>
              <a:off x="4229" y="1659"/>
              <a:ext cx="593" cy="42"/>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grpSp>
          <p:nvGrpSpPr>
            <p:cNvPr id="55" name="Group 921">
              <a:extLst>
                <a:ext uri="{FF2B5EF4-FFF2-40B4-BE49-F238E27FC236}">
                  <a16:creationId xmlns:a16="http://schemas.microsoft.com/office/drawing/2014/main" id="{E36BF57B-5511-9D4B-AACB-F30FF4478238}"/>
                </a:ext>
              </a:extLst>
            </p:cNvPr>
            <p:cNvGrpSpPr>
              <a:grpSpLocks/>
            </p:cNvGrpSpPr>
            <p:nvPr/>
          </p:nvGrpSpPr>
          <p:grpSpPr bwMode="auto">
            <a:xfrm>
              <a:off x="4733" y="1630"/>
              <a:ext cx="586" cy="151"/>
              <a:chOff x="611" y="2571"/>
              <a:chExt cx="730" cy="139"/>
            </a:xfrm>
          </p:grpSpPr>
          <p:sp>
            <p:nvSpPr>
              <p:cNvPr id="71" name="AutoShape 922">
                <a:extLst>
                  <a:ext uri="{FF2B5EF4-FFF2-40B4-BE49-F238E27FC236}">
                    <a16:creationId xmlns:a16="http://schemas.microsoft.com/office/drawing/2014/main" id="{0B4E8401-6395-D346-97F3-03C6C6119CEF}"/>
                  </a:ext>
                </a:extLst>
              </p:cNvPr>
              <p:cNvSpPr>
                <a:spLocks noChangeArrowheads="1"/>
              </p:cNvSpPr>
              <p:nvPr/>
            </p:nvSpPr>
            <p:spPr bwMode="auto">
              <a:xfrm>
                <a:off x="613" y="2571"/>
                <a:ext cx="729" cy="137"/>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sp>
            <p:nvSpPr>
              <p:cNvPr id="72" name="AutoShape 923">
                <a:extLst>
                  <a:ext uri="{FF2B5EF4-FFF2-40B4-BE49-F238E27FC236}">
                    <a16:creationId xmlns:a16="http://schemas.microsoft.com/office/drawing/2014/main" id="{85520DF6-2A78-434C-A60B-515EDDE7DAEE}"/>
                  </a:ext>
                </a:extLst>
              </p:cNvPr>
              <p:cNvSpPr>
                <a:spLocks noChangeArrowheads="1"/>
              </p:cNvSpPr>
              <p:nvPr/>
            </p:nvSpPr>
            <p:spPr bwMode="auto">
              <a:xfrm>
                <a:off x="633" y="2591"/>
                <a:ext cx="690" cy="10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grpSp>
        <p:sp>
          <p:nvSpPr>
            <p:cNvPr id="56" name="Freeform 924">
              <a:extLst>
                <a:ext uri="{FF2B5EF4-FFF2-40B4-BE49-F238E27FC236}">
                  <a16:creationId xmlns:a16="http://schemas.microsoft.com/office/drawing/2014/main" id="{8561F90E-F1AA-4442-AA09-B899A01D417E}"/>
                </a:ext>
              </a:extLst>
            </p:cNvPr>
            <p:cNvSpPr>
              <a:spLocks/>
            </p:cNvSpPr>
            <p:nvPr/>
          </p:nvSpPr>
          <p:spPr bwMode="auto">
            <a:xfrm>
              <a:off x="5288" y="1354"/>
              <a:ext cx="263" cy="188"/>
            </a:xfrm>
            <a:custGeom>
              <a:avLst/>
              <a:gdLst>
                <a:gd name="T0" fmla="*/ 2 w 328"/>
                <a:gd name="T1" fmla="*/ 0 h 226"/>
                <a:gd name="T2" fmla="*/ 109 w 328"/>
                <a:gd name="T3" fmla="*/ 51 h 226"/>
                <a:gd name="T4" fmla="*/ 108 w 328"/>
                <a:gd name="T5" fmla="*/ 90 h 226"/>
                <a:gd name="T6" fmla="*/ 0 w 328"/>
                <a:gd name="T7" fmla="*/ 3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nSpc>
                  <a:spcPct val="80000"/>
                </a:lnSpc>
              </a:pPr>
              <a:endParaRPr lang="en-US" sz="2400" dirty="0"/>
            </a:p>
          </p:txBody>
        </p:sp>
        <p:grpSp>
          <p:nvGrpSpPr>
            <p:cNvPr id="57" name="Group 925">
              <a:extLst>
                <a:ext uri="{FF2B5EF4-FFF2-40B4-BE49-F238E27FC236}">
                  <a16:creationId xmlns:a16="http://schemas.microsoft.com/office/drawing/2014/main" id="{C007B7E4-8A0D-8B44-AAD8-D4CBE6D9675A}"/>
                </a:ext>
              </a:extLst>
            </p:cNvPr>
            <p:cNvGrpSpPr>
              <a:grpSpLocks/>
            </p:cNvGrpSpPr>
            <p:nvPr/>
          </p:nvGrpSpPr>
          <p:grpSpPr bwMode="auto">
            <a:xfrm>
              <a:off x="4739" y="1327"/>
              <a:ext cx="582" cy="139"/>
              <a:chOff x="614" y="2568"/>
              <a:chExt cx="725" cy="139"/>
            </a:xfrm>
          </p:grpSpPr>
          <p:sp>
            <p:nvSpPr>
              <p:cNvPr id="69" name="AutoShape 926">
                <a:extLst>
                  <a:ext uri="{FF2B5EF4-FFF2-40B4-BE49-F238E27FC236}">
                    <a16:creationId xmlns:a16="http://schemas.microsoft.com/office/drawing/2014/main" id="{2D4D8126-C9B2-954F-BF35-C34DA6DD8FD9}"/>
                  </a:ext>
                </a:extLst>
              </p:cNvPr>
              <p:cNvSpPr>
                <a:spLocks noChangeArrowheads="1"/>
              </p:cNvSpPr>
              <p:nvPr/>
            </p:nvSpPr>
            <p:spPr bwMode="auto">
              <a:xfrm>
                <a:off x="619" y="2567"/>
                <a:ext cx="710" cy="141"/>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sp>
            <p:nvSpPr>
              <p:cNvPr id="70" name="AutoShape 927">
                <a:extLst>
                  <a:ext uri="{FF2B5EF4-FFF2-40B4-BE49-F238E27FC236}">
                    <a16:creationId xmlns:a16="http://schemas.microsoft.com/office/drawing/2014/main" id="{56BEC430-2AA2-4F49-8EE0-B73447293B7B}"/>
                  </a:ext>
                </a:extLst>
              </p:cNvPr>
              <p:cNvSpPr>
                <a:spLocks noChangeArrowheads="1"/>
              </p:cNvSpPr>
              <p:nvPr/>
            </p:nvSpPr>
            <p:spPr bwMode="auto">
              <a:xfrm>
                <a:off x="639" y="2582"/>
                <a:ext cx="680"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grpSp>
        <p:sp>
          <p:nvSpPr>
            <p:cNvPr id="58" name="Rectangle 928">
              <a:extLst>
                <a:ext uri="{FF2B5EF4-FFF2-40B4-BE49-F238E27FC236}">
                  <a16:creationId xmlns:a16="http://schemas.microsoft.com/office/drawing/2014/main" id="{126A2296-C9A6-9C43-9501-2D1DDB9C2636}"/>
                </a:ext>
              </a:extLst>
            </p:cNvPr>
            <p:cNvSpPr>
              <a:spLocks noChangeArrowheads="1"/>
            </p:cNvSpPr>
            <p:nvPr/>
          </p:nvSpPr>
          <p:spPr bwMode="auto">
            <a:xfrm>
              <a:off x="5249" y="429"/>
              <a:ext cx="71" cy="2291"/>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sp>
          <p:nvSpPr>
            <p:cNvPr id="59" name="Freeform 929">
              <a:extLst>
                <a:ext uri="{FF2B5EF4-FFF2-40B4-BE49-F238E27FC236}">
                  <a16:creationId xmlns:a16="http://schemas.microsoft.com/office/drawing/2014/main" id="{F425FCBF-A616-164F-B18B-917ED4138845}"/>
                </a:ext>
              </a:extLst>
            </p:cNvPr>
            <p:cNvSpPr>
              <a:spLocks/>
            </p:cNvSpPr>
            <p:nvPr/>
          </p:nvSpPr>
          <p:spPr bwMode="auto">
            <a:xfrm>
              <a:off x="5312" y="1007"/>
              <a:ext cx="237" cy="213"/>
            </a:xfrm>
            <a:custGeom>
              <a:avLst/>
              <a:gdLst>
                <a:gd name="T0" fmla="*/ 2 w 296"/>
                <a:gd name="T1" fmla="*/ 0 h 256"/>
                <a:gd name="T2" fmla="*/ 96 w 296"/>
                <a:gd name="T3" fmla="*/ 57 h 256"/>
                <a:gd name="T4" fmla="*/ 98 w 296"/>
                <a:gd name="T5" fmla="*/ 102 h 256"/>
                <a:gd name="T6" fmla="*/ 0 w 296"/>
                <a:gd name="T7" fmla="*/ 39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nSpc>
                  <a:spcPct val="80000"/>
                </a:lnSpc>
              </a:pPr>
              <a:endParaRPr lang="en-US" sz="2400" dirty="0"/>
            </a:p>
          </p:txBody>
        </p:sp>
        <p:sp>
          <p:nvSpPr>
            <p:cNvPr id="60" name="Freeform 930">
              <a:extLst>
                <a:ext uri="{FF2B5EF4-FFF2-40B4-BE49-F238E27FC236}">
                  <a16:creationId xmlns:a16="http://schemas.microsoft.com/office/drawing/2014/main" id="{353749D7-9281-8E49-A5B4-2F1781017B97}"/>
                </a:ext>
              </a:extLst>
            </p:cNvPr>
            <p:cNvSpPr>
              <a:spLocks/>
            </p:cNvSpPr>
            <p:nvPr/>
          </p:nvSpPr>
          <p:spPr bwMode="auto">
            <a:xfrm>
              <a:off x="5315" y="680"/>
              <a:ext cx="244" cy="240"/>
            </a:xfrm>
            <a:custGeom>
              <a:avLst/>
              <a:gdLst>
                <a:gd name="T0" fmla="*/ 0 w 304"/>
                <a:gd name="T1" fmla="*/ 0 h 288"/>
                <a:gd name="T2" fmla="*/ 101 w 304"/>
                <a:gd name="T3" fmla="*/ 66 h 288"/>
                <a:gd name="T4" fmla="*/ 95 w 304"/>
                <a:gd name="T5" fmla="*/ 116 h 288"/>
                <a:gd name="T6" fmla="*/ 2 w 304"/>
                <a:gd name="T7" fmla="*/ 5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nSpc>
                  <a:spcPct val="80000"/>
                </a:lnSpc>
              </a:pPr>
              <a:endParaRPr lang="en-US" sz="2400" dirty="0"/>
            </a:p>
          </p:txBody>
        </p:sp>
        <p:sp>
          <p:nvSpPr>
            <p:cNvPr id="61" name="Oval 931">
              <a:extLst>
                <a:ext uri="{FF2B5EF4-FFF2-40B4-BE49-F238E27FC236}">
                  <a16:creationId xmlns:a16="http://schemas.microsoft.com/office/drawing/2014/main" id="{E1E4B180-E6CE-7442-9223-45C836FD15E6}"/>
                </a:ext>
              </a:extLst>
            </p:cNvPr>
            <p:cNvSpPr>
              <a:spLocks noChangeArrowheads="1"/>
            </p:cNvSpPr>
            <p:nvPr/>
          </p:nvSpPr>
          <p:spPr bwMode="auto">
            <a:xfrm>
              <a:off x="5518" y="2606"/>
              <a:ext cx="47" cy="99"/>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sp>
          <p:nvSpPr>
            <p:cNvPr id="62" name="Freeform 932">
              <a:extLst>
                <a:ext uri="{FF2B5EF4-FFF2-40B4-BE49-F238E27FC236}">
                  <a16:creationId xmlns:a16="http://schemas.microsoft.com/office/drawing/2014/main" id="{ECCE8082-44DC-AD4B-897F-AFB5B8C34192}"/>
                </a:ext>
              </a:extLst>
            </p:cNvPr>
            <p:cNvSpPr>
              <a:spLocks/>
            </p:cNvSpPr>
            <p:nvPr/>
          </p:nvSpPr>
          <p:spPr bwMode="auto">
            <a:xfrm>
              <a:off x="5302" y="2614"/>
              <a:ext cx="245" cy="200"/>
            </a:xfrm>
            <a:custGeom>
              <a:avLst/>
              <a:gdLst>
                <a:gd name="T0" fmla="*/ 0 w 306"/>
                <a:gd name="T1" fmla="*/ 43 h 240"/>
                <a:gd name="T2" fmla="*/ 2 w 306"/>
                <a:gd name="T3" fmla="*/ 97 h 240"/>
                <a:gd name="T4" fmla="*/ 101 w 306"/>
                <a:gd name="T5" fmla="*/ 44 h 240"/>
                <a:gd name="T6" fmla="*/ 98 w 306"/>
                <a:gd name="T7" fmla="*/ 0 h 240"/>
                <a:gd name="T8" fmla="*/ 0 w 306"/>
                <a:gd name="T9" fmla="*/ 43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nSpc>
                  <a:spcPct val="80000"/>
                </a:lnSpc>
              </a:pPr>
              <a:endParaRPr lang="en-US" sz="2400" dirty="0"/>
            </a:p>
          </p:txBody>
        </p:sp>
        <p:sp>
          <p:nvSpPr>
            <p:cNvPr id="63" name="AutoShape 933">
              <a:extLst>
                <a:ext uri="{FF2B5EF4-FFF2-40B4-BE49-F238E27FC236}">
                  <a16:creationId xmlns:a16="http://schemas.microsoft.com/office/drawing/2014/main" id="{1BDAB43E-770D-DF4E-93E5-966C49C80F0F}"/>
                </a:ext>
              </a:extLst>
            </p:cNvPr>
            <p:cNvSpPr>
              <a:spLocks noChangeArrowheads="1"/>
            </p:cNvSpPr>
            <p:nvPr/>
          </p:nvSpPr>
          <p:spPr bwMode="auto">
            <a:xfrm>
              <a:off x="4142" y="2684"/>
              <a:ext cx="1195" cy="141"/>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sp>
          <p:nvSpPr>
            <p:cNvPr id="64" name="AutoShape 934">
              <a:extLst>
                <a:ext uri="{FF2B5EF4-FFF2-40B4-BE49-F238E27FC236}">
                  <a16:creationId xmlns:a16="http://schemas.microsoft.com/office/drawing/2014/main" id="{8EA74EC7-7C6B-2B45-9022-EE2F9191762D}"/>
                </a:ext>
              </a:extLst>
            </p:cNvPr>
            <p:cNvSpPr>
              <a:spLocks noChangeArrowheads="1"/>
            </p:cNvSpPr>
            <p:nvPr/>
          </p:nvSpPr>
          <p:spPr bwMode="auto">
            <a:xfrm>
              <a:off x="4213" y="2712"/>
              <a:ext cx="1060" cy="78"/>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sp>
          <p:nvSpPr>
            <p:cNvPr id="65" name="Oval 935">
              <a:extLst>
                <a:ext uri="{FF2B5EF4-FFF2-40B4-BE49-F238E27FC236}">
                  <a16:creationId xmlns:a16="http://schemas.microsoft.com/office/drawing/2014/main" id="{B1DEDAB8-0FDC-2E45-9220-F22F6CB123D5}"/>
                </a:ext>
              </a:extLst>
            </p:cNvPr>
            <p:cNvSpPr>
              <a:spLocks noChangeArrowheads="1"/>
            </p:cNvSpPr>
            <p:nvPr/>
          </p:nvSpPr>
          <p:spPr bwMode="auto">
            <a:xfrm>
              <a:off x="4308" y="2387"/>
              <a:ext cx="158" cy="134"/>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sp>
          <p:nvSpPr>
            <p:cNvPr id="66" name="Oval 936">
              <a:extLst>
                <a:ext uri="{FF2B5EF4-FFF2-40B4-BE49-F238E27FC236}">
                  <a16:creationId xmlns:a16="http://schemas.microsoft.com/office/drawing/2014/main" id="{3E3A0AF5-D4FB-E946-A895-FC2E89C14E49}"/>
                </a:ext>
              </a:extLst>
            </p:cNvPr>
            <p:cNvSpPr>
              <a:spLocks noChangeArrowheads="1"/>
            </p:cNvSpPr>
            <p:nvPr/>
          </p:nvSpPr>
          <p:spPr bwMode="auto">
            <a:xfrm>
              <a:off x="4490" y="2387"/>
              <a:ext cx="158" cy="141"/>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lnSpc>
                  <a:spcPct val="80000"/>
                </a:lnSpc>
                <a:defRPr/>
              </a:pPr>
              <a:endParaRPr lang="en-US" sz="2400" dirty="0">
                <a:solidFill>
                  <a:srgbClr val="FF0000"/>
                </a:solidFill>
                <a:cs typeface="Arial" charset="0"/>
              </a:endParaRPr>
            </a:p>
          </p:txBody>
        </p:sp>
        <p:sp>
          <p:nvSpPr>
            <p:cNvPr id="67" name="Oval 937">
              <a:extLst>
                <a:ext uri="{FF2B5EF4-FFF2-40B4-BE49-F238E27FC236}">
                  <a16:creationId xmlns:a16="http://schemas.microsoft.com/office/drawing/2014/main" id="{9AA184C2-D608-0F4A-989F-065C06CDB578}"/>
                </a:ext>
              </a:extLst>
            </p:cNvPr>
            <p:cNvSpPr>
              <a:spLocks noChangeArrowheads="1"/>
            </p:cNvSpPr>
            <p:nvPr/>
          </p:nvSpPr>
          <p:spPr bwMode="auto">
            <a:xfrm>
              <a:off x="4664" y="2380"/>
              <a:ext cx="158" cy="141"/>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sp>
          <p:nvSpPr>
            <p:cNvPr id="68" name="Rectangle 938">
              <a:extLst>
                <a:ext uri="{FF2B5EF4-FFF2-40B4-BE49-F238E27FC236}">
                  <a16:creationId xmlns:a16="http://schemas.microsoft.com/office/drawing/2014/main" id="{E062DB16-3338-5140-9EFE-FFD3A8DBE61A}"/>
                </a:ext>
              </a:extLst>
            </p:cNvPr>
            <p:cNvSpPr>
              <a:spLocks noChangeArrowheads="1"/>
            </p:cNvSpPr>
            <p:nvPr/>
          </p:nvSpPr>
          <p:spPr bwMode="auto">
            <a:xfrm>
              <a:off x="5059" y="1835"/>
              <a:ext cx="87" cy="756"/>
            </a:xfrm>
            <a:prstGeom prst="rect">
              <a:avLst/>
            </a:prstGeom>
            <a:solidFill>
              <a:srgbClr val="292929"/>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grpSp>
      <p:sp>
        <p:nvSpPr>
          <p:cNvPr id="38" name="Text Box 106">
            <a:extLst>
              <a:ext uri="{FF2B5EF4-FFF2-40B4-BE49-F238E27FC236}">
                <a16:creationId xmlns:a16="http://schemas.microsoft.com/office/drawing/2014/main" id="{EA706E7B-7E42-4C4D-9105-84D89DA5EC8E}"/>
              </a:ext>
            </a:extLst>
          </p:cNvPr>
          <p:cNvSpPr txBox="1">
            <a:spLocks noChangeArrowheads="1"/>
          </p:cNvSpPr>
          <p:nvPr/>
        </p:nvSpPr>
        <p:spPr bwMode="auto">
          <a:xfrm>
            <a:off x="5897059" y="1385191"/>
            <a:ext cx="1697901" cy="5410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nSpc>
                <a:spcPct val="80000"/>
              </a:lnSpc>
            </a:pPr>
            <a:r>
              <a:rPr lang="en-US" sz="1800" dirty="0">
                <a:latin typeface="+mn-lt"/>
                <a:cs typeface="Arial" charset="0"/>
              </a:rPr>
              <a:t>host-to-gateway</a:t>
            </a:r>
          </a:p>
          <a:p>
            <a:pPr>
              <a:lnSpc>
                <a:spcPct val="80000"/>
              </a:lnSpc>
            </a:pPr>
            <a:r>
              <a:rPr lang="en-US" sz="1800" dirty="0">
                <a:latin typeface="+mn-lt"/>
                <a:cs typeface="Arial" charset="0"/>
              </a:rPr>
              <a:t>telnet session</a:t>
            </a:r>
            <a:endParaRPr lang="en-US" sz="2400" dirty="0">
              <a:latin typeface="+mn-lt"/>
              <a:cs typeface="Arial" charset="0"/>
            </a:endParaRPr>
          </a:p>
        </p:txBody>
      </p:sp>
      <p:sp>
        <p:nvSpPr>
          <p:cNvPr id="39" name="Freeform 104">
            <a:extLst>
              <a:ext uri="{FF2B5EF4-FFF2-40B4-BE49-F238E27FC236}">
                <a16:creationId xmlns:a16="http://schemas.microsoft.com/office/drawing/2014/main" id="{F6C78259-2E95-ED45-B4A5-25318FC554F6}"/>
              </a:ext>
            </a:extLst>
          </p:cNvPr>
          <p:cNvSpPr>
            <a:spLocks/>
          </p:cNvSpPr>
          <p:nvPr/>
        </p:nvSpPr>
        <p:spPr bwMode="auto">
          <a:xfrm>
            <a:off x="6625618" y="1769096"/>
            <a:ext cx="1239327" cy="415072"/>
          </a:xfrm>
          <a:custGeom>
            <a:avLst/>
            <a:gdLst>
              <a:gd name="T0" fmla="*/ 0 w 636"/>
              <a:gd name="T1" fmla="*/ 2147483647 h 144"/>
              <a:gd name="T2" fmla="*/ 2147483647 w 636"/>
              <a:gd name="T3" fmla="*/ 2147483647 h 144"/>
              <a:gd name="T4" fmla="*/ 0 60000 65536"/>
              <a:gd name="T5" fmla="*/ 0 60000 65536"/>
              <a:gd name="T6" fmla="*/ 0 w 636"/>
              <a:gd name="T7" fmla="*/ 0 h 144"/>
              <a:gd name="T8" fmla="*/ 636 w 636"/>
              <a:gd name="T9" fmla="*/ 144 h 144"/>
            </a:gdLst>
            <a:ahLst/>
            <a:cxnLst>
              <a:cxn ang="T4">
                <a:pos x="T0" y="T1"/>
              </a:cxn>
              <a:cxn ang="T5">
                <a:pos x="T2" y="T3"/>
              </a:cxn>
            </a:cxnLst>
            <a:rect l="T6" t="T7" r="T8" b="T9"/>
            <a:pathLst>
              <a:path w="636" h="144">
                <a:moveTo>
                  <a:pt x="0" y="144"/>
                </a:moveTo>
                <a:cubicBezTo>
                  <a:pt x="180" y="6"/>
                  <a:pt x="450" y="0"/>
                  <a:pt x="636" y="114"/>
                </a:cubicBezTo>
              </a:path>
            </a:pathLst>
          </a:custGeom>
          <a:noFill/>
          <a:ln w="38100">
            <a:solidFill>
              <a:srgbClr val="C00000"/>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pPr>
              <a:lnSpc>
                <a:spcPct val="80000"/>
              </a:lnSpc>
            </a:pPr>
            <a:endParaRPr lang="en-US" sz="2400" dirty="0"/>
          </a:p>
        </p:txBody>
      </p:sp>
      <p:sp>
        <p:nvSpPr>
          <p:cNvPr id="41" name="Text Box 109">
            <a:extLst>
              <a:ext uri="{FF2B5EF4-FFF2-40B4-BE49-F238E27FC236}">
                <a16:creationId xmlns:a16="http://schemas.microsoft.com/office/drawing/2014/main" id="{3064BAC3-6CCC-A440-A7CD-53A1E24BC5C3}"/>
              </a:ext>
            </a:extLst>
          </p:cNvPr>
          <p:cNvSpPr txBox="1">
            <a:spLocks noChangeArrowheads="1"/>
          </p:cNvSpPr>
          <p:nvPr/>
        </p:nvSpPr>
        <p:spPr bwMode="auto">
          <a:xfrm>
            <a:off x="8632390" y="2051586"/>
            <a:ext cx="1513876" cy="2942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nSpc>
                <a:spcPct val="80000"/>
              </a:lnSpc>
            </a:pPr>
            <a:r>
              <a:rPr lang="en-US" sz="1600" dirty="0">
                <a:latin typeface="+mn-lt"/>
                <a:cs typeface="Arial" charset="0"/>
              </a:rPr>
              <a:t>router and filter</a:t>
            </a:r>
            <a:endParaRPr lang="en-US" sz="2400" dirty="0">
              <a:latin typeface="+mn-lt"/>
              <a:cs typeface="Arial" charset="0"/>
            </a:endParaRPr>
          </a:p>
        </p:txBody>
      </p:sp>
      <p:sp>
        <p:nvSpPr>
          <p:cNvPr id="42" name="Text Box 107">
            <a:extLst>
              <a:ext uri="{FF2B5EF4-FFF2-40B4-BE49-F238E27FC236}">
                <a16:creationId xmlns:a16="http://schemas.microsoft.com/office/drawing/2014/main" id="{FB06723B-C673-124A-ADF8-0F77B61E5F61}"/>
              </a:ext>
            </a:extLst>
          </p:cNvPr>
          <p:cNvSpPr txBox="1">
            <a:spLocks noChangeArrowheads="1"/>
          </p:cNvSpPr>
          <p:nvPr/>
        </p:nvSpPr>
        <p:spPr bwMode="auto">
          <a:xfrm>
            <a:off x="9212920" y="3086387"/>
            <a:ext cx="2033633" cy="5410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nSpc>
                <a:spcPct val="80000"/>
              </a:lnSpc>
            </a:pPr>
            <a:r>
              <a:rPr lang="en-US" sz="1800" dirty="0">
                <a:latin typeface="+mn-lt"/>
                <a:cs typeface="Arial" charset="0"/>
              </a:rPr>
              <a:t>gateway-to-remote </a:t>
            </a:r>
          </a:p>
          <a:p>
            <a:pPr>
              <a:lnSpc>
                <a:spcPct val="80000"/>
              </a:lnSpc>
            </a:pPr>
            <a:r>
              <a:rPr lang="en-US" sz="1800" dirty="0">
                <a:latin typeface="+mn-lt"/>
                <a:cs typeface="Arial" charset="0"/>
              </a:rPr>
              <a:t>host telnet session</a:t>
            </a:r>
            <a:endParaRPr lang="en-US" sz="2400" dirty="0">
              <a:latin typeface="+mn-lt"/>
              <a:cs typeface="Arial" charset="0"/>
            </a:endParaRPr>
          </a:p>
        </p:txBody>
      </p:sp>
      <p:sp>
        <p:nvSpPr>
          <p:cNvPr id="43" name="Line 334">
            <a:extLst>
              <a:ext uri="{FF2B5EF4-FFF2-40B4-BE49-F238E27FC236}">
                <a16:creationId xmlns:a16="http://schemas.microsoft.com/office/drawing/2014/main" id="{ADCEA4E0-8E69-B54E-BC11-4D55E2C5F5B3}"/>
              </a:ext>
            </a:extLst>
          </p:cNvPr>
          <p:cNvSpPr>
            <a:spLocks noChangeShapeType="1"/>
          </p:cNvSpPr>
          <p:nvPr/>
        </p:nvSpPr>
        <p:spPr bwMode="auto">
          <a:xfrm>
            <a:off x="9413455" y="2917673"/>
            <a:ext cx="837092" cy="181434"/>
          </a:xfrm>
          <a:prstGeom prst="line">
            <a:avLst/>
          </a:prstGeom>
          <a:noFill/>
          <a:ln w="11113">
            <a:solidFill>
              <a:srgbClr val="000000"/>
            </a:solidFill>
            <a:round/>
            <a:headEnd/>
            <a:tailEnd/>
          </a:ln>
          <a:extLst>
            <a:ext uri="{909E8E84-426E-40dd-AFC4-6F175D3DCCD1}">
              <a14:hiddenFill xmlns="" xmlns:a14="http://schemas.microsoft.com/office/drawing/2010/main">
                <a:noFill/>
              </a14:hiddenFill>
            </a:ext>
          </a:extLst>
        </p:spPr>
        <p:txBody>
          <a:bodyPr/>
          <a:lstStyle/>
          <a:p>
            <a:pPr>
              <a:lnSpc>
                <a:spcPct val="80000"/>
              </a:lnSpc>
            </a:pPr>
            <a:endParaRPr lang="en-US" sz="2400" dirty="0"/>
          </a:p>
        </p:txBody>
      </p:sp>
      <p:grpSp>
        <p:nvGrpSpPr>
          <p:cNvPr id="127" name="Group 126">
            <a:extLst>
              <a:ext uri="{FF2B5EF4-FFF2-40B4-BE49-F238E27FC236}">
                <a16:creationId xmlns:a16="http://schemas.microsoft.com/office/drawing/2014/main" id="{660821E7-3822-3E4D-B96E-A98D63D28673}"/>
              </a:ext>
            </a:extLst>
          </p:cNvPr>
          <p:cNvGrpSpPr/>
          <p:nvPr/>
        </p:nvGrpSpPr>
        <p:grpSpPr>
          <a:xfrm>
            <a:off x="8847900" y="2733388"/>
            <a:ext cx="754294" cy="393599"/>
            <a:chOff x="7493876" y="2774731"/>
            <a:chExt cx="1481958" cy="894622"/>
          </a:xfrm>
        </p:grpSpPr>
        <p:sp>
          <p:nvSpPr>
            <p:cNvPr id="128" name="Freeform 127">
              <a:extLst>
                <a:ext uri="{FF2B5EF4-FFF2-40B4-BE49-F238E27FC236}">
                  <a16:creationId xmlns:a16="http://schemas.microsoft.com/office/drawing/2014/main" id="{EC87B7E1-3570-4F4D-BDC5-88A5AD9C2F19}"/>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29" name="Oval 128">
              <a:extLst>
                <a:ext uri="{FF2B5EF4-FFF2-40B4-BE49-F238E27FC236}">
                  <a16:creationId xmlns:a16="http://schemas.microsoft.com/office/drawing/2014/main" id="{70A5A98B-6241-3B4E-B39E-C0CEBC5027B7}"/>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30" name="Group 129">
              <a:extLst>
                <a:ext uri="{FF2B5EF4-FFF2-40B4-BE49-F238E27FC236}">
                  <a16:creationId xmlns:a16="http://schemas.microsoft.com/office/drawing/2014/main" id="{D6AFE6D6-0231-574A-8C18-328FE15EC3ED}"/>
                </a:ext>
              </a:extLst>
            </p:cNvPr>
            <p:cNvGrpSpPr/>
            <p:nvPr/>
          </p:nvGrpSpPr>
          <p:grpSpPr>
            <a:xfrm>
              <a:off x="7713663" y="2848339"/>
              <a:ext cx="1042107" cy="425543"/>
              <a:chOff x="7786941" y="2884917"/>
              <a:chExt cx="897649" cy="353919"/>
            </a:xfrm>
          </p:grpSpPr>
          <p:sp>
            <p:nvSpPr>
              <p:cNvPr id="131" name="Freeform 130">
                <a:extLst>
                  <a:ext uri="{FF2B5EF4-FFF2-40B4-BE49-F238E27FC236}">
                    <a16:creationId xmlns:a16="http://schemas.microsoft.com/office/drawing/2014/main" id="{3CA9AD10-B553-AB4B-BD13-71B5D89DDEB7}"/>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2" name="Freeform 131">
                <a:extLst>
                  <a:ext uri="{FF2B5EF4-FFF2-40B4-BE49-F238E27FC236}">
                    <a16:creationId xmlns:a16="http://schemas.microsoft.com/office/drawing/2014/main" id="{74487FB2-3450-CF4C-A8A8-A8C272244630}"/>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3" name="Freeform 132">
                <a:extLst>
                  <a:ext uri="{FF2B5EF4-FFF2-40B4-BE49-F238E27FC236}">
                    <a16:creationId xmlns:a16="http://schemas.microsoft.com/office/drawing/2014/main" id="{DE45BD87-30E6-F749-8D8E-8D227F94DED9}"/>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4" name="Freeform 133">
                <a:extLst>
                  <a:ext uri="{FF2B5EF4-FFF2-40B4-BE49-F238E27FC236}">
                    <a16:creationId xmlns:a16="http://schemas.microsoft.com/office/drawing/2014/main" id="{3D997E11-BFCB-D04D-9498-3139A57B8BFB}"/>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35" name="Group 134">
            <a:extLst>
              <a:ext uri="{FF2B5EF4-FFF2-40B4-BE49-F238E27FC236}">
                <a16:creationId xmlns:a16="http://schemas.microsoft.com/office/drawing/2014/main" id="{26BEF537-93EE-3541-995A-29ACC34FE5ED}"/>
              </a:ext>
            </a:extLst>
          </p:cNvPr>
          <p:cNvGrpSpPr/>
          <p:nvPr/>
        </p:nvGrpSpPr>
        <p:grpSpPr>
          <a:xfrm>
            <a:off x="6966643" y="2242007"/>
            <a:ext cx="693067" cy="304790"/>
            <a:chOff x="3668110" y="2448910"/>
            <a:chExt cx="3794234" cy="2165130"/>
          </a:xfrm>
        </p:grpSpPr>
        <p:sp>
          <p:nvSpPr>
            <p:cNvPr id="136" name="Rectangle 135">
              <a:extLst>
                <a:ext uri="{FF2B5EF4-FFF2-40B4-BE49-F238E27FC236}">
                  <a16:creationId xmlns:a16="http://schemas.microsoft.com/office/drawing/2014/main" id="{9D7B168B-9B7F-9B41-8BE3-438D87B14BD0}"/>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7" name="Freeform 136">
              <a:extLst>
                <a:ext uri="{FF2B5EF4-FFF2-40B4-BE49-F238E27FC236}">
                  <a16:creationId xmlns:a16="http://schemas.microsoft.com/office/drawing/2014/main" id="{4F87234C-D81C-CE4E-91E3-255B4CD392A4}"/>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38" name="Group 137">
              <a:extLst>
                <a:ext uri="{FF2B5EF4-FFF2-40B4-BE49-F238E27FC236}">
                  <a16:creationId xmlns:a16="http://schemas.microsoft.com/office/drawing/2014/main" id="{DD250F77-6984-2145-B632-C56C55DB31CD}"/>
                </a:ext>
              </a:extLst>
            </p:cNvPr>
            <p:cNvGrpSpPr/>
            <p:nvPr/>
          </p:nvGrpSpPr>
          <p:grpSpPr>
            <a:xfrm>
              <a:off x="3941378" y="2603243"/>
              <a:ext cx="3202061" cy="1066110"/>
              <a:chOff x="7939341" y="3037317"/>
              <a:chExt cx="897649" cy="353919"/>
            </a:xfrm>
          </p:grpSpPr>
          <p:sp>
            <p:nvSpPr>
              <p:cNvPr id="139" name="Freeform 138">
                <a:extLst>
                  <a:ext uri="{FF2B5EF4-FFF2-40B4-BE49-F238E27FC236}">
                    <a16:creationId xmlns:a16="http://schemas.microsoft.com/office/drawing/2014/main" id="{6FC5F968-D50B-014F-A033-E4AE880542B7}"/>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0" name="Freeform 139">
                <a:extLst>
                  <a:ext uri="{FF2B5EF4-FFF2-40B4-BE49-F238E27FC236}">
                    <a16:creationId xmlns:a16="http://schemas.microsoft.com/office/drawing/2014/main" id="{4963B7D1-B34A-0F4B-8E53-2144EEFAD155}"/>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1" name="Freeform 140">
                <a:extLst>
                  <a:ext uri="{FF2B5EF4-FFF2-40B4-BE49-F238E27FC236}">
                    <a16:creationId xmlns:a16="http://schemas.microsoft.com/office/drawing/2014/main" id="{1628CB39-AB2A-9B45-85C7-BA3690A8D98A}"/>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2" name="Freeform 141">
                <a:extLst>
                  <a:ext uri="{FF2B5EF4-FFF2-40B4-BE49-F238E27FC236}">
                    <a16:creationId xmlns:a16="http://schemas.microsoft.com/office/drawing/2014/main" id="{2908F37B-D113-D444-A3A9-DFCD1E7DE6F4}"/>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2" name="Group 906">
            <a:extLst>
              <a:ext uri="{FF2B5EF4-FFF2-40B4-BE49-F238E27FC236}">
                <a16:creationId xmlns:a16="http://schemas.microsoft.com/office/drawing/2014/main" id="{48A8CBBF-5F0C-D04D-A305-6C061B20825E}"/>
              </a:ext>
            </a:extLst>
          </p:cNvPr>
          <p:cNvGrpSpPr>
            <a:grpSpLocks/>
          </p:cNvGrpSpPr>
          <p:nvPr/>
        </p:nvGrpSpPr>
        <p:grpSpPr bwMode="auto">
          <a:xfrm>
            <a:off x="9027595" y="2323878"/>
            <a:ext cx="297242" cy="540574"/>
            <a:chOff x="4140" y="429"/>
            <a:chExt cx="1425" cy="2396"/>
          </a:xfrm>
        </p:grpSpPr>
        <p:sp>
          <p:nvSpPr>
            <p:cNvPr id="87" name="Freeform 907">
              <a:extLst>
                <a:ext uri="{FF2B5EF4-FFF2-40B4-BE49-F238E27FC236}">
                  <a16:creationId xmlns:a16="http://schemas.microsoft.com/office/drawing/2014/main" id="{F119A2E8-6B40-C54D-A46B-42280521446A}"/>
                </a:ext>
              </a:extLst>
            </p:cNvPr>
            <p:cNvSpPr>
              <a:spLocks/>
            </p:cNvSpPr>
            <p:nvPr/>
          </p:nvSpPr>
          <p:spPr bwMode="auto">
            <a:xfrm>
              <a:off x="5268" y="433"/>
              <a:ext cx="283" cy="2286"/>
            </a:xfrm>
            <a:custGeom>
              <a:avLst/>
              <a:gdLst>
                <a:gd name="T0" fmla="*/ 21 w 354"/>
                <a:gd name="T1" fmla="*/ 0 h 2742"/>
                <a:gd name="T2" fmla="*/ 116 w 354"/>
                <a:gd name="T3" fmla="*/ 137 h 2742"/>
                <a:gd name="T4" fmla="*/ 114 w 354"/>
                <a:gd name="T5" fmla="*/ 1057 h 2742"/>
                <a:gd name="T6" fmla="*/ 0 w 354"/>
                <a:gd name="T7" fmla="*/ 1105 h 2742"/>
                <a:gd name="T8" fmla="*/ 21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nSpc>
                  <a:spcPct val="80000"/>
                </a:lnSpc>
              </a:pPr>
              <a:endParaRPr lang="en-US" sz="2400" dirty="0"/>
            </a:p>
          </p:txBody>
        </p:sp>
        <p:sp>
          <p:nvSpPr>
            <p:cNvPr id="88" name="Rectangle 908">
              <a:extLst>
                <a:ext uri="{FF2B5EF4-FFF2-40B4-BE49-F238E27FC236}">
                  <a16:creationId xmlns:a16="http://schemas.microsoft.com/office/drawing/2014/main" id="{45DBB85A-7E4F-2343-96CB-8D30FD1CE87D}"/>
                </a:ext>
              </a:extLst>
            </p:cNvPr>
            <p:cNvSpPr>
              <a:spLocks noChangeArrowheads="1"/>
            </p:cNvSpPr>
            <p:nvPr/>
          </p:nvSpPr>
          <p:spPr bwMode="auto">
            <a:xfrm>
              <a:off x="4209" y="427"/>
              <a:ext cx="1043" cy="2287"/>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sp>
          <p:nvSpPr>
            <p:cNvPr id="89" name="Freeform 909">
              <a:extLst>
                <a:ext uri="{FF2B5EF4-FFF2-40B4-BE49-F238E27FC236}">
                  <a16:creationId xmlns:a16="http://schemas.microsoft.com/office/drawing/2014/main" id="{CA84A987-FE82-4049-99B7-CDD39C7E68A5}"/>
                </a:ext>
              </a:extLst>
            </p:cNvPr>
            <p:cNvSpPr>
              <a:spLocks/>
            </p:cNvSpPr>
            <p:nvPr/>
          </p:nvSpPr>
          <p:spPr bwMode="auto">
            <a:xfrm>
              <a:off x="5321" y="570"/>
              <a:ext cx="169" cy="2115"/>
            </a:xfrm>
            <a:custGeom>
              <a:avLst/>
              <a:gdLst>
                <a:gd name="T0" fmla="*/ 2 w 211"/>
                <a:gd name="T1" fmla="*/ 0 h 2537"/>
                <a:gd name="T2" fmla="*/ 70 w 211"/>
                <a:gd name="T3" fmla="*/ 88 h 2537"/>
                <a:gd name="T4" fmla="*/ 2 w 211"/>
                <a:gd name="T5" fmla="*/ 1007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nSpc>
                  <a:spcPct val="80000"/>
                </a:lnSpc>
              </a:pPr>
              <a:endParaRPr lang="en-US" sz="2400" dirty="0"/>
            </a:p>
          </p:txBody>
        </p:sp>
        <p:sp>
          <p:nvSpPr>
            <p:cNvPr id="90" name="Freeform 910">
              <a:extLst>
                <a:ext uri="{FF2B5EF4-FFF2-40B4-BE49-F238E27FC236}">
                  <a16:creationId xmlns:a16="http://schemas.microsoft.com/office/drawing/2014/main" id="{51B4F6DB-2D55-0242-AB9C-A5AD1EE7C33D}"/>
                </a:ext>
              </a:extLst>
            </p:cNvPr>
            <p:cNvSpPr>
              <a:spLocks/>
            </p:cNvSpPr>
            <p:nvPr/>
          </p:nvSpPr>
          <p:spPr bwMode="auto">
            <a:xfrm>
              <a:off x="5284" y="1640"/>
              <a:ext cx="263" cy="189"/>
            </a:xfrm>
            <a:custGeom>
              <a:avLst/>
              <a:gdLst>
                <a:gd name="T0" fmla="*/ 2 w 328"/>
                <a:gd name="T1" fmla="*/ 0 h 226"/>
                <a:gd name="T2" fmla="*/ 109 w 328"/>
                <a:gd name="T3" fmla="*/ 52 h 226"/>
                <a:gd name="T4" fmla="*/ 108 w 328"/>
                <a:gd name="T5" fmla="*/ 92 h 226"/>
                <a:gd name="T6" fmla="*/ 0 w 328"/>
                <a:gd name="T7" fmla="*/ 41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nSpc>
                  <a:spcPct val="80000"/>
                </a:lnSpc>
              </a:pPr>
              <a:endParaRPr lang="en-US" sz="2400" dirty="0"/>
            </a:p>
          </p:txBody>
        </p:sp>
        <p:sp>
          <p:nvSpPr>
            <p:cNvPr id="91" name="Rectangle 911">
              <a:extLst>
                <a:ext uri="{FF2B5EF4-FFF2-40B4-BE49-F238E27FC236}">
                  <a16:creationId xmlns:a16="http://schemas.microsoft.com/office/drawing/2014/main" id="{EDB91428-E9B1-C24F-89BE-502FEC0F6F6D}"/>
                </a:ext>
              </a:extLst>
            </p:cNvPr>
            <p:cNvSpPr>
              <a:spLocks noChangeArrowheads="1"/>
            </p:cNvSpPr>
            <p:nvPr/>
          </p:nvSpPr>
          <p:spPr bwMode="auto">
            <a:xfrm>
              <a:off x="4216" y="687"/>
              <a:ext cx="586" cy="49"/>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grpSp>
          <p:nvGrpSpPr>
            <p:cNvPr id="92" name="Group 912">
              <a:extLst>
                <a:ext uri="{FF2B5EF4-FFF2-40B4-BE49-F238E27FC236}">
                  <a16:creationId xmlns:a16="http://schemas.microsoft.com/office/drawing/2014/main" id="{FE0C9B25-9755-DF4A-A1CD-7E38FE87CD06}"/>
                </a:ext>
              </a:extLst>
            </p:cNvPr>
            <p:cNvGrpSpPr>
              <a:grpSpLocks/>
            </p:cNvGrpSpPr>
            <p:nvPr/>
          </p:nvGrpSpPr>
          <p:grpSpPr bwMode="auto">
            <a:xfrm>
              <a:off x="4749" y="668"/>
              <a:ext cx="581" cy="145"/>
              <a:chOff x="614" y="2568"/>
              <a:chExt cx="725" cy="139"/>
            </a:xfrm>
          </p:grpSpPr>
          <p:sp>
            <p:nvSpPr>
              <p:cNvPr id="117" name="AutoShape 913">
                <a:extLst>
                  <a:ext uri="{FF2B5EF4-FFF2-40B4-BE49-F238E27FC236}">
                    <a16:creationId xmlns:a16="http://schemas.microsoft.com/office/drawing/2014/main" id="{719DA4A7-9E09-1B4C-8BD9-5C144558A0C3}"/>
                  </a:ext>
                </a:extLst>
              </p:cNvPr>
              <p:cNvSpPr>
                <a:spLocks noChangeArrowheads="1"/>
              </p:cNvSpPr>
              <p:nvPr/>
            </p:nvSpPr>
            <p:spPr bwMode="auto">
              <a:xfrm>
                <a:off x="614" y="2566"/>
                <a:ext cx="722" cy="128"/>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sp>
            <p:nvSpPr>
              <p:cNvPr id="118" name="AutoShape 914">
                <a:extLst>
                  <a:ext uri="{FF2B5EF4-FFF2-40B4-BE49-F238E27FC236}">
                    <a16:creationId xmlns:a16="http://schemas.microsoft.com/office/drawing/2014/main" id="{DC8439CA-112F-8F42-9615-3D2766DC53D5}"/>
                  </a:ext>
                </a:extLst>
              </p:cNvPr>
              <p:cNvSpPr>
                <a:spLocks noChangeArrowheads="1"/>
              </p:cNvSpPr>
              <p:nvPr/>
            </p:nvSpPr>
            <p:spPr bwMode="auto">
              <a:xfrm>
                <a:off x="633" y="2580"/>
                <a:ext cx="693"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grpSp>
        <p:sp>
          <p:nvSpPr>
            <p:cNvPr id="93" name="Rectangle 915">
              <a:extLst>
                <a:ext uri="{FF2B5EF4-FFF2-40B4-BE49-F238E27FC236}">
                  <a16:creationId xmlns:a16="http://schemas.microsoft.com/office/drawing/2014/main" id="{2DAD11B1-9C4B-8B45-B30B-122FB4A73676}"/>
                </a:ext>
              </a:extLst>
            </p:cNvPr>
            <p:cNvSpPr>
              <a:spLocks noChangeArrowheads="1"/>
            </p:cNvSpPr>
            <p:nvPr/>
          </p:nvSpPr>
          <p:spPr bwMode="auto">
            <a:xfrm>
              <a:off x="4224" y="1018"/>
              <a:ext cx="594" cy="49"/>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grpSp>
          <p:nvGrpSpPr>
            <p:cNvPr id="94" name="Group 916">
              <a:extLst>
                <a:ext uri="{FF2B5EF4-FFF2-40B4-BE49-F238E27FC236}">
                  <a16:creationId xmlns:a16="http://schemas.microsoft.com/office/drawing/2014/main" id="{73CA3132-C9E1-C542-8908-DFB4952E6EB0}"/>
                </a:ext>
              </a:extLst>
            </p:cNvPr>
            <p:cNvGrpSpPr>
              <a:grpSpLocks/>
            </p:cNvGrpSpPr>
            <p:nvPr/>
          </p:nvGrpSpPr>
          <p:grpSpPr bwMode="auto">
            <a:xfrm>
              <a:off x="4747" y="994"/>
              <a:ext cx="581" cy="134"/>
              <a:chOff x="614" y="2568"/>
              <a:chExt cx="725" cy="139"/>
            </a:xfrm>
          </p:grpSpPr>
          <p:sp>
            <p:nvSpPr>
              <p:cNvPr id="115" name="AutoShape 917">
                <a:extLst>
                  <a:ext uri="{FF2B5EF4-FFF2-40B4-BE49-F238E27FC236}">
                    <a16:creationId xmlns:a16="http://schemas.microsoft.com/office/drawing/2014/main" id="{1C055BDA-4CB8-B349-B9C3-A0532267EBBD}"/>
                  </a:ext>
                </a:extLst>
              </p:cNvPr>
              <p:cNvSpPr>
                <a:spLocks noChangeArrowheads="1"/>
              </p:cNvSpPr>
              <p:nvPr/>
            </p:nvSpPr>
            <p:spPr bwMode="auto">
              <a:xfrm>
                <a:off x="616" y="2564"/>
                <a:ext cx="722" cy="139"/>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sp>
            <p:nvSpPr>
              <p:cNvPr id="116" name="AutoShape 918">
                <a:extLst>
                  <a:ext uri="{FF2B5EF4-FFF2-40B4-BE49-F238E27FC236}">
                    <a16:creationId xmlns:a16="http://schemas.microsoft.com/office/drawing/2014/main" id="{20220948-F4FC-9241-A1AA-077571711BBB}"/>
                  </a:ext>
                </a:extLst>
              </p:cNvPr>
              <p:cNvSpPr>
                <a:spLocks noChangeArrowheads="1"/>
              </p:cNvSpPr>
              <p:nvPr/>
            </p:nvSpPr>
            <p:spPr bwMode="auto">
              <a:xfrm>
                <a:off x="626" y="2578"/>
                <a:ext cx="703"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grpSp>
        <p:sp>
          <p:nvSpPr>
            <p:cNvPr id="95" name="Rectangle 919">
              <a:extLst>
                <a:ext uri="{FF2B5EF4-FFF2-40B4-BE49-F238E27FC236}">
                  <a16:creationId xmlns:a16="http://schemas.microsoft.com/office/drawing/2014/main" id="{61C7653E-CA0B-AE41-B225-B49FDB96C888}"/>
                </a:ext>
              </a:extLst>
            </p:cNvPr>
            <p:cNvSpPr>
              <a:spLocks noChangeArrowheads="1"/>
            </p:cNvSpPr>
            <p:nvPr/>
          </p:nvSpPr>
          <p:spPr bwMode="auto">
            <a:xfrm>
              <a:off x="4216" y="1363"/>
              <a:ext cx="594" cy="42"/>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sp>
          <p:nvSpPr>
            <p:cNvPr id="96" name="Rectangle 920">
              <a:extLst>
                <a:ext uri="{FF2B5EF4-FFF2-40B4-BE49-F238E27FC236}">
                  <a16:creationId xmlns:a16="http://schemas.microsoft.com/office/drawing/2014/main" id="{210C20FB-0E71-8644-AA2B-4AE32091471F}"/>
                </a:ext>
              </a:extLst>
            </p:cNvPr>
            <p:cNvSpPr>
              <a:spLocks noChangeArrowheads="1"/>
            </p:cNvSpPr>
            <p:nvPr/>
          </p:nvSpPr>
          <p:spPr bwMode="auto">
            <a:xfrm>
              <a:off x="4224" y="1658"/>
              <a:ext cx="601" cy="42"/>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grpSp>
          <p:nvGrpSpPr>
            <p:cNvPr id="97" name="Group 921">
              <a:extLst>
                <a:ext uri="{FF2B5EF4-FFF2-40B4-BE49-F238E27FC236}">
                  <a16:creationId xmlns:a16="http://schemas.microsoft.com/office/drawing/2014/main" id="{959ED3AE-FAB5-D244-BDBC-9233AFD0BFD9}"/>
                </a:ext>
              </a:extLst>
            </p:cNvPr>
            <p:cNvGrpSpPr>
              <a:grpSpLocks/>
            </p:cNvGrpSpPr>
            <p:nvPr/>
          </p:nvGrpSpPr>
          <p:grpSpPr bwMode="auto">
            <a:xfrm>
              <a:off x="4733" y="1630"/>
              <a:ext cx="586" cy="151"/>
              <a:chOff x="611" y="2571"/>
              <a:chExt cx="730" cy="139"/>
            </a:xfrm>
          </p:grpSpPr>
          <p:sp>
            <p:nvSpPr>
              <p:cNvPr id="113" name="AutoShape 922">
                <a:extLst>
                  <a:ext uri="{FF2B5EF4-FFF2-40B4-BE49-F238E27FC236}">
                    <a16:creationId xmlns:a16="http://schemas.microsoft.com/office/drawing/2014/main" id="{887FF4F5-021C-DC4F-95A3-5042250A92A3}"/>
                  </a:ext>
                </a:extLst>
              </p:cNvPr>
              <p:cNvSpPr>
                <a:spLocks noChangeArrowheads="1"/>
              </p:cNvSpPr>
              <p:nvPr/>
            </p:nvSpPr>
            <p:spPr bwMode="auto">
              <a:xfrm>
                <a:off x="612" y="2571"/>
                <a:ext cx="730" cy="136"/>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sp>
            <p:nvSpPr>
              <p:cNvPr id="114" name="AutoShape 923">
                <a:extLst>
                  <a:ext uri="{FF2B5EF4-FFF2-40B4-BE49-F238E27FC236}">
                    <a16:creationId xmlns:a16="http://schemas.microsoft.com/office/drawing/2014/main" id="{B430D582-8E2F-D349-9605-082290BFF790}"/>
                  </a:ext>
                </a:extLst>
              </p:cNvPr>
              <p:cNvSpPr>
                <a:spLocks noChangeArrowheads="1"/>
              </p:cNvSpPr>
              <p:nvPr/>
            </p:nvSpPr>
            <p:spPr bwMode="auto">
              <a:xfrm>
                <a:off x="631" y="2591"/>
                <a:ext cx="692" cy="10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grpSp>
        <p:sp>
          <p:nvSpPr>
            <p:cNvPr id="98" name="Freeform 924">
              <a:extLst>
                <a:ext uri="{FF2B5EF4-FFF2-40B4-BE49-F238E27FC236}">
                  <a16:creationId xmlns:a16="http://schemas.microsoft.com/office/drawing/2014/main" id="{C72080CE-F513-5449-8782-B1158DC8271E}"/>
                </a:ext>
              </a:extLst>
            </p:cNvPr>
            <p:cNvSpPr>
              <a:spLocks/>
            </p:cNvSpPr>
            <p:nvPr/>
          </p:nvSpPr>
          <p:spPr bwMode="auto">
            <a:xfrm>
              <a:off x="5288" y="1354"/>
              <a:ext cx="263" cy="188"/>
            </a:xfrm>
            <a:custGeom>
              <a:avLst/>
              <a:gdLst>
                <a:gd name="T0" fmla="*/ 2 w 328"/>
                <a:gd name="T1" fmla="*/ 0 h 226"/>
                <a:gd name="T2" fmla="*/ 109 w 328"/>
                <a:gd name="T3" fmla="*/ 51 h 226"/>
                <a:gd name="T4" fmla="*/ 108 w 328"/>
                <a:gd name="T5" fmla="*/ 90 h 226"/>
                <a:gd name="T6" fmla="*/ 0 w 328"/>
                <a:gd name="T7" fmla="*/ 3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nSpc>
                  <a:spcPct val="80000"/>
                </a:lnSpc>
              </a:pPr>
              <a:endParaRPr lang="en-US" sz="2400" dirty="0"/>
            </a:p>
          </p:txBody>
        </p:sp>
        <p:grpSp>
          <p:nvGrpSpPr>
            <p:cNvPr id="99" name="Group 925">
              <a:extLst>
                <a:ext uri="{FF2B5EF4-FFF2-40B4-BE49-F238E27FC236}">
                  <a16:creationId xmlns:a16="http://schemas.microsoft.com/office/drawing/2014/main" id="{ACC87EA5-D2EF-F544-AC1D-C13397415A77}"/>
                </a:ext>
              </a:extLst>
            </p:cNvPr>
            <p:cNvGrpSpPr>
              <a:grpSpLocks/>
            </p:cNvGrpSpPr>
            <p:nvPr/>
          </p:nvGrpSpPr>
          <p:grpSpPr bwMode="auto">
            <a:xfrm>
              <a:off x="4739" y="1327"/>
              <a:ext cx="582" cy="139"/>
              <a:chOff x="614" y="2568"/>
              <a:chExt cx="725" cy="139"/>
            </a:xfrm>
          </p:grpSpPr>
          <p:sp>
            <p:nvSpPr>
              <p:cNvPr id="111" name="AutoShape 926">
                <a:extLst>
                  <a:ext uri="{FF2B5EF4-FFF2-40B4-BE49-F238E27FC236}">
                    <a16:creationId xmlns:a16="http://schemas.microsoft.com/office/drawing/2014/main" id="{D8F45DD1-1D3C-9D45-9313-BFC93619C735}"/>
                  </a:ext>
                </a:extLst>
              </p:cNvPr>
              <p:cNvSpPr>
                <a:spLocks noChangeArrowheads="1"/>
              </p:cNvSpPr>
              <p:nvPr/>
            </p:nvSpPr>
            <p:spPr bwMode="auto">
              <a:xfrm>
                <a:off x="617" y="2569"/>
                <a:ext cx="711" cy="141"/>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sp>
            <p:nvSpPr>
              <p:cNvPr id="112" name="AutoShape 927">
                <a:extLst>
                  <a:ext uri="{FF2B5EF4-FFF2-40B4-BE49-F238E27FC236}">
                    <a16:creationId xmlns:a16="http://schemas.microsoft.com/office/drawing/2014/main" id="{0DACF3EE-628F-2846-BD5E-B7F452590716}"/>
                  </a:ext>
                </a:extLst>
              </p:cNvPr>
              <p:cNvSpPr>
                <a:spLocks noChangeArrowheads="1"/>
              </p:cNvSpPr>
              <p:nvPr/>
            </p:nvSpPr>
            <p:spPr bwMode="auto">
              <a:xfrm>
                <a:off x="636" y="2583"/>
                <a:ext cx="683"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grpSp>
        <p:sp>
          <p:nvSpPr>
            <p:cNvPr id="100" name="Rectangle 928">
              <a:extLst>
                <a:ext uri="{FF2B5EF4-FFF2-40B4-BE49-F238E27FC236}">
                  <a16:creationId xmlns:a16="http://schemas.microsoft.com/office/drawing/2014/main" id="{EF304AE2-0D7C-7040-8D49-8C6150B02813}"/>
                </a:ext>
              </a:extLst>
            </p:cNvPr>
            <p:cNvSpPr>
              <a:spLocks noChangeArrowheads="1"/>
            </p:cNvSpPr>
            <p:nvPr/>
          </p:nvSpPr>
          <p:spPr bwMode="auto">
            <a:xfrm>
              <a:off x="5251" y="427"/>
              <a:ext cx="68" cy="2294"/>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sp>
          <p:nvSpPr>
            <p:cNvPr id="101" name="Freeform 929">
              <a:extLst>
                <a:ext uri="{FF2B5EF4-FFF2-40B4-BE49-F238E27FC236}">
                  <a16:creationId xmlns:a16="http://schemas.microsoft.com/office/drawing/2014/main" id="{E8903628-4C08-E047-B477-5FC9BD422BFB}"/>
                </a:ext>
              </a:extLst>
            </p:cNvPr>
            <p:cNvSpPr>
              <a:spLocks/>
            </p:cNvSpPr>
            <p:nvPr/>
          </p:nvSpPr>
          <p:spPr bwMode="auto">
            <a:xfrm>
              <a:off x="5312" y="1007"/>
              <a:ext cx="237" cy="213"/>
            </a:xfrm>
            <a:custGeom>
              <a:avLst/>
              <a:gdLst>
                <a:gd name="T0" fmla="*/ 2 w 296"/>
                <a:gd name="T1" fmla="*/ 0 h 256"/>
                <a:gd name="T2" fmla="*/ 96 w 296"/>
                <a:gd name="T3" fmla="*/ 57 h 256"/>
                <a:gd name="T4" fmla="*/ 98 w 296"/>
                <a:gd name="T5" fmla="*/ 102 h 256"/>
                <a:gd name="T6" fmla="*/ 0 w 296"/>
                <a:gd name="T7" fmla="*/ 39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nSpc>
                  <a:spcPct val="80000"/>
                </a:lnSpc>
              </a:pPr>
              <a:endParaRPr lang="en-US" sz="2400" dirty="0"/>
            </a:p>
          </p:txBody>
        </p:sp>
        <p:sp>
          <p:nvSpPr>
            <p:cNvPr id="102" name="Freeform 930">
              <a:extLst>
                <a:ext uri="{FF2B5EF4-FFF2-40B4-BE49-F238E27FC236}">
                  <a16:creationId xmlns:a16="http://schemas.microsoft.com/office/drawing/2014/main" id="{550BCC68-75B2-6043-9C70-00511267B0E1}"/>
                </a:ext>
              </a:extLst>
            </p:cNvPr>
            <p:cNvSpPr>
              <a:spLocks/>
            </p:cNvSpPr>
            <p:nvPr/>
          </p:nvSpPr>
          <p:spPr bwMode="auto">
            <a:xfrm>
              <a:off x="5315" y="680"/>
              <a:ext cx="244" cy="240"/>
            </a:xfrm>
            <a:custGeom>
              <a:avLst/>
              <a:gdLst>
                <a:gd name="T0" fmla="*/ 0 w 304"/>
                <a:gd name="T1" fmla="*/ 0 h 288"/>
                <a:gd name="T2" fmla="*/ 101 w 304"/>
                <a:gd name="T3" fmla="*/ 66 h 288"/>
                <a:gd name="T4" fmla="*/ 95 w 304"/>
                <a:gd name="T5" fmla="*/ 116 h 288"/>
                <a:gd name="T6" fmla="*/ 2 w 304"/>
                <a:gd name="T7" fmla="*/ 5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nSpc>
                  <a:spcPct val="80000"/>
                </a:lnSpc>
              </a:pPr>
              <a:endParaRPr lang="en-US" sz="2400" dirty="0"/>
            </a:p>
          </p:txBody>
        </p:sp>
        <p:sp>
          <p:nvSpPr>
            <p:cNvPr id="103" name="Oval 931">
              <a:extLst>
                <a:ext uri="{FF2B5EF4-FFF2-40B4-BE49-F238E27FC236}">
                  <a16:creationId xmlns:a16="http://schemas.microsoft.com/office/drawing/2014/main" id="{B27DEE5A-67C1-0A4C-A4EE-84EDFE6A897F}"/>
                </a:ext>
              </a:extLst>
            </p:cNvPr>
            <p:cNvSpPr>
              <a:spLocks noChangeArrowheads="1"/>
            </p:cNvSpPr>
            <p:nvPr/>
          </p:nvSpPr>
          <p:spPr bwMode="auto">
            <a:xfrm>
              <a:off x="5518" y="2608"/>
              <a:ext cx="46" cy="99"/>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sp>
          <p:nvSpPr>
            <p:cNvPr id="104" name="Freeform 932">
              <a:extLst>
                <a:ext uri="{FF2B5EF4-FFF2-40B4-BE49-F238E27FC236}">
                  <a16:creationId xmlns:a16="http://schemas.microsoft.com/office/drawing/2014/main" id="{708306D0-1682-F24F-B235-52B5882F43A0}"/>
                </a:ext>
              </a:extLst>
            </p:cNvPr>
            <p:cNvSpPr>
              <a:spLocks/>
            </p:cNvSpPr>
            <p:nvPr/>
          </p:nvSpPr>
          <p:spPr bwMode="auto">
            <a:xfrm>
              <a:off x="5302" y="2614"/>
              <a:ext cx="245" cy="200"/>
            </a:xfrm>
            <a:custGeom>
              <a:avLst/>
              <a:gdLst>
                <a:gd name="T0" fmla="*/ 0 w 306"/>
                <a:gd name="T1" fmla="*/ 43 h 240"/>
                <a:gd name="T2" fmla="*/ 2 w 306"/>
                <a:gd name="T3" fmla="*/ 97 h 240"/>
                <a:gd name="T4" fmla="*/ 101 w 306"/>
                <a:gd name="T5" fmla="*/ 44 h 240"/>
                <a:gd name="T6" fmla="*/ 98 w 306"/>
                <a:gd name="T7" fmla="*/ 0 h 240"/>
                <a:gd name="T8" fmla="*/ 0 w 306"/>
                <a:gd name="T9" fmla="*/ 43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nSpc>
                  <a:spcPct val="80000"/>
                </a:lnSpc>
              </a:pPr>
              <a:endParaRPr lang="en-US" sz="2400" dirty="0"/>
            </a:p>
          </p:txBody>
        </p:sp>
        <p:sp>
          <p:nvSpPr>
            <p:cNvPr id="105" name="AutoShape 933">
              <a:extLst>
                <a:ext uri="{FF2B5EF4-FFF2-40B4-BE49-F238E27FC236}">
                  <a16:creationId xmlns:a16="http://schemas.microsoft.com/office/drawing/2014/main" id="{3DC134A2-FEFB-AF48-B7C4-0EC20F979CA7}"/>
                </a:ext>
              </a:extLst>
            </p:cNvPr>
            <p:cNvSpPr>
              <a:spLocks noChangeArrowheads="1"/>
            </p:cNvSpPr>
            <p:nvPr/>
          </p:nvSpPr>
          <p:spPr bwMode="auto">
            <a:xfrm>
              <a:off x="4140" y="2686"/>
              <a:ext cx="1195" cy="141"/>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sp>
          <p:nvSpPr>
            <p:cNvPr id="106" name="AutoShape 934">
              <a:extLst>
                <a:ext uri="{FF2B5EF4-FFF2-40B4-BE49-F238E27FC236}">
                  <a16:creationId xmlns:a16="http://schemas.microsoft.com/office/drawing/2014/main" id="{009528D2-CAC6-DD42-BB0B-D58F9ECF4434}"/>
                </a:ext>
              </a:extLst>
            </p:cNvPr>
            <p:cNvSpPr>
              <a:spLocks noChangeArrowheads="1"/>
            </p:cNvSpPr>
            <p:nvPr/>
          </p:nvSpPr>
          <p:spPr bwMode="auto">
            <a:xfrm>
              <a:off x="4209" y="2714"/>
              <a:ext cx="1065" cy="77"/>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sp>
          <p:nvSpPr>
            <p:cNvPr id="107" name="Oval 935">
              <a:extLst>
                <a:ext uri="{FF2B5EF4-FFF2-40B4-BE49-F238E27FC236}">
                  <a16:creationId xmlns:a16="http://schemas.microsoft.com/office/drawing/2014/main" id="{124F75DA-A926-8F4F-91C1-9FCDE6EE4D87}"/>
                </a:ext>
              </a:extLst>
            </p:cNvPr>
            <p:cNvSpPr>
              <a:spLocks noChangeArrowheads="1"/>
            </p:cNvSpPr>
            <p:nvPr/>
          </p:nvSpPr>
          <p:spPr bwMode="auto">
            <a:xfrm>
              <a:off x="4308" y="2383"/>
              <a:ext cx="160" cy="141"/>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sp>
          <p:nvSpPr>
            <p:cNvPr id="108" name="Oval 936">
              <a:extLst>
                <a:ext uri="{FF2B5EF4-FFF2-40B4-BE49-F238E27FC236}">
                  <a16:creationId xmlns:a16="http://schemas.microsoft.com/office/drawing/2014/main" id="{AB40BB06-4154-DE4F-81C1-5E6D55AD8C48}"/>
                </a:ext>
              </a:extLst>
            </p:cNvPr>
            <p:cNvSpPr>
              <a:spLocks noChangeArrowheads="1"/>
            </p:cNvSpPr>
            <p:nvPr/>
          </p:nvSpPr>
          <p:spPr bwMode="auto">
            <a:xfrm>
              <a:off x="4483" y="2383"/>
              <a:ext cx="160" cy="148"/>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lnSpc>
                  <a:spcPct val="80000"/>
                </a:lnSpc>
                <a:defRPr/>
              </a:pPr>
              <a:endParaRPr lang="en-US" sz="2400" dirty="0">
                <a:solidFill>
                  <a:srgbClr val="FF0000"/>
                </a:solidFill>
                <a:cs typeface="Arial" charset="0"/>
              </a:endParaRPr>
            </a:p>
          </p:txBody>
        </p:sp>
        <p:sp>
          <p:nvSpPr>
            <p:cNvPr id="109" name="Oval 937">
              <a:extLst>
                <a:ext uri="{FF2B5EF4-FFF2-40B4-BE49-F238E27FC236}">
                  <a16:creationId xmlns:a16="http://schemas.microsoft.com/office/drawing/2014/main" id="{A6D2AE79-F91C-074D-A131-919361F60425}"/>
                </a:ext>
              </a:extLst>
            </p:cNvPr>
            <p:cNvSpPr>
              <a:spLocks noChangeArrowheads="1"/>
            </p:cNvSpPr>
            <p:nvPr/>
          </p:nvSpPr>
          <p:spPr bwMode="auto">
            <a:xfrm>
              <a:off x="4665" y="2383"/>
              <a:ext cx="152" cy="141"/>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sp>
          <p:nvSpPr>
            <p:cNvPr id="110" name="Rectangle 938">
              <a:extLst>
                <a:ext uri="{FF2B5EF4-FFF2-40B4-BE49-F238E27FC236}">
                  <a16:creationId xmlns:a16="http://schemas.microsoft.com/office/drawing/2014/main" id="{0ECC883B-7026-2747-AE59-CA340E5419D1}"/>
                </a:ext>
              </a:extLst>
            </p:cNvPr>
            <p:cNvSpPr>
              <a:spLocks noChangeArrowheads="1"/>
            </p:cNvSpPr>
            <p:nvPr/>
          </p:nvSpPr>
          <p:spPr bwMode="auto">
            <a:xfrm>
              <a:off x="5061" y="1834"/>
              <a:ext cx="84" cy="760"/>
            </a:xfrm>
            <a:prstGeom prst="rect">
              <a:avLst/>
            </a:prstGeom>
            <a:solidFill>
              <a:srgbClr val="292929"/>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grpSp>
      <p:sp>
        <p:nvSpPr>
          <p:cNvPr id="40" name="Freeform 105">
            <a:extLst>
              <a:ext uri="{FF2B5EF4-FFF2-40B4-BE49-F238E27FC236}">
                <a16:creationId xmlns:a16="http://schemas.microsoft.com/office/drawing/2014/main" id="{CF551828-9D77-D443-B443-BBEFE870B0EC}"/>
              </a:ext>
            </a:extLst>
          </p:cNvPr>
          <p:cNvSpPr>
            <a:spLocks/>
          </p:cNvSpPr>
          <p:nvPr/>
        </p:nvSpPr>
        <p:spPr bwMode="auto">
          <a:xfrm>
            <a:off x="8217430" y="2426479"/>
            <a:ext cx="2115294" cy="560485"/>
          </a:xfrm>
          <a:custGeom>
            <a:avLst/>
            <a:gdLst>
              <a:gd name="T0" fmla="*/ 0 w 9169"/>
              <a:gd name="T1" fmla="*/ 2512 h 9369"/>
              <a:gd name="T2" fmla="*/ 703115 w 9169"/>
              <a:gd name="T3" fmla="*/ 267650 h 9369"/>
              <a:gd name="T4" fmla="*/ 1297580 w 9169"/>
              <a:gd name="T5" fmla="*/ 331288 h 9369"/>
              <a:gd name="T6" fmla="*/ 2115113 w 9169"/>
              <a:gd name="T7" fmla="*/ 560360 h 936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169" h="9369">
                <a:moveTo>
                  <a:pt x="0" y="42"/>
                </a:moveTo>
                <a:cubicBezTo>
                  <a:pt x="172" y="-490"/>
                  <a:pt x="1259" y="4154"/>
                  <a:pt x="3048" y="4475"/>
                </a:cubicBezTo>
                <a:cubicBezTo>
                  <a:pt x="4280" y="2061"/>
                  <a:pt x="4508" y="-199"/>
                  <a:pt x="5625" y="5539"/>
                </a:cubicBezTo>
                <a:cubicBezTo>
                  <a:pt x="6872" y="6531"/>
                  <a:pt x="7556" y="7648"/>
                  <a:pt x="9169" y="9369"/>
                </a:cubicBezTo>
              </a:path>
            </a:pathLst>
          </a:custGeom>
          <a:noFill/>
          <a:ln w="38100">
            <a:solidFill>
              <a:srgbClr val="C00000"/>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pPr>
              <a:lnSpc>
                <a:spcPct val="80000"/>
              </a:lnSpc>
            </a:pPr>
            <a:endParaRPr lang="en-US" sz="2400" dirty="0"/>
          </a:p>
        </p:txBody>
      </p:sp>
      <p:grpSp>
        <p:nvGrpSpPr>
          <p:cNvPr id="143" name="Group 142">
            <a:extLst>
              <a:ext uri="{FF2B5EF4-FFF2-40B4-BE49-F238E27FC236}">
                <a16:creationId xmlns:a16="http://schemas.microsoft.com/office/drawing/2014/main" id="{C62C2A35-2F70-3345-97E9-522FABF1C32D}"/>
              </a:ext>
            </a:extLst>
          </p:cNvPr>
          <p:cNvGrpSpPr/>
          <p:nvPr/>
        </p:nvGrpSpPr>
        <p:grpSpPr>
          <a:xfrm>
            <a:off x="7730789" y="2693841"/>
            <a:ext cx="693067" cy="304790"/>
            <a:chOff x="3668110" y="2448910"/>
            <a:chExt cx="3794234" cy="2165130"/>
          </a:xfrm>
        </p:grpSpPr>
        <p:sp>
          <p:nvSpPr>
            <p:cNvPr id="144" name="Rectangle 143">
              <a:extLst>
                <a:ext uri="{FF2B5EF4-FFF2-40B4-BE49-F238E27FC236}">
                  <a16:creationId xmlns:a16="http://schemas.microsoft.com/office/drawing/2014/main" id="{6CB51538-9A2D-5C46-9587-F023F5B6137A}"/>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5" name="Freeform 144">
              <a:extLst>
                <a:ext uri="{FF2B5EF4-FFF2-40B4-BE49-F238E27FC236}">
                  <a16:creationId xmlns:a16="http://schemas.microsoft.com/office/drawing/2014/main" id="{D54E9F17-6833-804E-9FDD-9EFC0779DE22}"/>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46" name="Group 145">
              <a:extLst>
                <a:ext uri="{FF2B5EF4-FFF2-40B4-BE49-F238E27FC236}">
                  <a16:creationId xmlns:a16="http://schemas.microsoft.com/office/drawing/2014/main" id="{6D733205-D6AE-F946-AB08-119318066F7B}"/>
                </a:ext>
              </a:extLst>
            </p:cNvPr>
            <p:cNvGrpSpPr/>
            <p:nvPr/>
          </p:nvGrpSpPr>
          <p:grpSpPr>
            <a:xfrm>
              <a:off x="3941378" y="2603243"/>
              <a:ext cx="3202061" cy="1066110"/>
              <a:chOff x="7939341" y="3037317"/>
              <a:chExt cx="897649" cy="353919"/>
            </a:xfrm>
          </p:grpSpPr>
          <p:sp>
            <p:nvSpPr>
              <p:cNvPr id="147" name="Freeform 146">
                <a:extLst>
                  <a:ext uri="{FF2B5EF4-FFF2-40B4-BE49-F238E27FC236}">
                    <a16:creationId xmlns:a16="http://schemas.microsoft.com/office/drawing/2014/main" id="{A8F2050D-C857-EA4B-A958-5551F4D58237}"/>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8" name="Freeform 147">
                <a:extLst>
                  <a:ext uri="{FF2B5EF4-FFF2-40B4-BE49-F238E27FC236}">
                    <a16:creationId xmlns:a16="http://schemas.microsoft.com/office/drawing/2014/main" id="{30439B14-E3ED-EF42-8D87-D11AD7C9D3F9}"/>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9" name="Freeform 148">
                <a:extLst>
                  <a:ext uri="{FF2B5EF4-FFF2-40B4-BE49-F238E27FC236}">
                    <a16:creationId xmlns:a16="http://schemas.microsoft.com/office/drawing/2014/main" id="{3B5F0FDC-D5AA-F74C-8919-BA2F638A02BA}"/>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0" name="Freeform 149">
                <a:extLst>
                  <a:ext uri="{FF2B5EF4-FFF2-40B4-BE49-F238E27FC236}">
                    <a16:creationId xmlns:a16="http://schemas.microsoft.com/office/drawing/2014/main" id="{0D57DADE-A927-4042-9D7A-C758849C592B}"/>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4152047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123</a:t>
            </a:fld>
            <a:endParaRPr lang="en-US" dirty="0"/>
          </a:p>
        </p:txBody>
      </p:sp>
      <p:sp>
        <p:nvSpPr>
          <p:cNvPr id="10" name="Title 1">
            <a:extLst>
              <a:ext uri="{FF2B5EF4-FFF2-40B4-BE49-F238E27FC236}">
                <a16:creationId xmlns:a16="http://schemas.microsoft.com/office/drawing/2014/main" id="{F35EEEAD-4869-A944-A582-22F817FC6DE2}"/>
              </a:ext>
            </a:extLst>
          </p:cNvPr>
          <p:cNvSpPr txBox="1">
            <a:spLocks/>
          </p:cNvSpPr>
          <p:nvPr/>
        </p:nvSpPr>
        <p:spPr>
          <a:xfrm>
            <a:off x="838200" y="398813"/>
            <a:ext cx="10515600" cy="8946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a:lstStyle>
          <a:p>
            <a:r>
              <a:rPr lang="en-US" b="0" dirty="0">
                <a:latin typeface="+mn-lt"/>
              </a:rPr>
              <a:t>Limitations of firewalls, gateways</a:t>
            </a:r>
          </a:p>
        </p:txBody>
      </p:sp>
      <p:sp>
        <p:nvSpPr>
          <p:cNvPr id="122" name="Rectangle 3">
            <a:extLst>
              <a:ext uri="{FF2B5EF4-FFF2-40B4-BE49-F238E27FC236}">
                <a16:creationId xmlns:a16="http://schemas.microsoft.com/office/drawing/2014/main" id="{F15B7F5B-9CD7-DF4C-8F59-E1848F08E8CD}"/>
              </a:ext>
            </a:extLst>
          </p:cNvPr>
          <p:cNvSpPr txBox="1">
            <a:spLocks noChangeArrowheads="1"/>
          </p:cNvSpPr>
          <p:nvPr/>
        </p:nvSpPr>
        <p:spPr>
          <a:xfrm>
            <a:off x="1284868" y="1616462"/>
            <a:ext cx="4982117"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85750"/>
            <a:r>
              <a:rPr lang="en-US" dirty="0">
                <a:solidFill>
                  <a:srgbClr val="CC0000"/>
                </a:solidFill>
              </a:rPr>
              <a:t>IP spoofing: </a:t>
            </a:r>
            <a:r>
              <a:rPr lang="en-US" dirty="0"/>
              <a:t>router can</a:t>
            </a:r>
            <a:r>
              <a:rPr lang="en-US" altLang="ja-JP" dirty="0"/>
              <a:t>’t know if data “really” comes from claimed source</a:t>
            </a:r>
          </a:p>
          <a:p>
            <a:pPr indent="-285750"/>
            <a:r>
              <a:rPr lang="en-US" dirty="0"/>
              <a:t>if multiple app</a:t>
            </a:r>
            <a:r>
              <a:rPr lang="en-US" altLang="ja-JP" dirty="0"/>
              <a:t>s need special treatment, each has own app. gateway</a:t>
            </a:r>
          </a:p>
          <a:p>
            <a:pPr indent="-285750"/>
            <a:r>
              <a:rPr lang="en-US" dirty="0"/>
              <a:t>client software must know how to contact gateway</a:t>
            </a:r>
          </a:p>
          <a:p>
            <a:pPr lvl="1"/>
            <a:r>
              <a:rPr lang="en-US" sz="2800" dirty="0"/>
              <a:t>e.g., must set IP address of proxy in Web browser</a:t>
            </a:r>
          </a:p>
        </p:txBody>
      </p:sp>
      <p:sp>
        <p:nvSpPr>
          <p:cNvPr id="123" name="Rectangle 4">
            <a:extLst>
              <a:ext uri="{FF2B5EF4-FFF2-40B4-BE49-F238E27FC236}">
                <a16:creationId xmlns:a16="http://schemas.microsoft.com/office/drawing/2014/main" id="{AD7698B8-7EFD-3C4A-959B-E611C59A6DA0}"/>
              </a:ext>
            </a:extLst>
          </p:cNvPr>
          <p:cNvSpPr txBox="1">
            <a:spLocks noChangeArrowheads="1"/>
          </p:cNvSpPr>
          <p:nvPr/>
        </p:nvSpPr>
        <p:spPr>
          <a:xfrm>
            <a:off x="6900630" y="1632220"/>
            <a:ext cx="4841603" cy="4648200"/>
          </a:xfrm>
          <a:prstGeom prst="rect">
            <a:avLst/>
          </a:prstGeom>
        </p:spPr>
        <p:txBody>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filters often use all or nothing policy for UDP</a:t>
            </a:r>
          </a:p>
          <a:p>
            <a:r>
              <a:rPr lang="en-US" i="1" dirty="0">
                <a:solidFill>
                  <a:srgbClr val="0012A0"/>
                </a:solidFill>
              </a:rPr>
              <a:t>tradeoff:  </a:t>
            </a:r>
            <a:r>
              <a:rPr lang="en-US" dirty="0"/>
              <a:t>degree of communication with outside world, level of security</a:t>
            </a:r>
          </a:p>
          <a:p>
            <a:r>
              <a:rPr lang="en-US" dirty="0"/>
              <a:t>many highly protected sites still suffer from attacks</a:t>
            </a:r>
            <a:endParaRPr lang="en-US" sz="2400" dirty="0">
              <a:solidFill>
                <a:srgbClr val="FF0000"/>
              </a:solidFill>
            </a:endParaRPr>
          </a:p>
        </p:txBody>
      </p:sp>
    </p:spTree>
    <p:extLst>
      <p:ext uri="{BB962C8B-B14F-4D97-AF65-F5344CB8AC3E}">
        <p14:creationId xmlns:p14="http://schemas.microsoft.com/office/powerpoint/2010/main" val="1769432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124</a:t>
            </a:fld>
            <a:endParaRPr lang="en-US" dirty="0"/>
          </a:p>
        </p:txBody>
      </p:sp>
      <p:sp>
        <p:nvSpPr>
          <p:cNvPr id="10" name="Title 1">
            <a:extLst>
              <a:ext uri="{FF2B5EF4-FFF2-40B4-BE49-F238E27FC236}">
                <a16:creationId xmlns:a16="http://schemas.microsoft.com/office/drawing/2014/main" id="{F35EEEAD-4869-A944-A582-22F817FC6DE2}"/>
              </a:ext>
            </a:extLst>
          </p:cNvPr>
          <p:cNvSpPr txBox="1">
            <a:spLocks/>
          </p:cNvSpPr>
          <p:nvPr/>
        </p:nvSpPr>
        <p:spPr>
          <a:xfrm>
            <a:off x="871653" y="398813"/>
            <a:ext cx="10515600" cy="8946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a:lstStyle>
          <a:p>
            <a:r>
              <a:rPr lang="en-US" b="0" dirty="0">
                <a:latin typeface="+mn-lt"/>
              </a:rPr>
              <a:t>Intrusion detection systems</a:t>
            </a:r>
          </a:p>
        </p:txBody>
      </p:sp>
      <p:sp>
        <p:nvSpPr>
          <p:cNvPr id="6" name="Rectangle 3">
            <a:extLst>
              <a:ext uri="{FF2B5EF4-FFF2-40B4-BE49-F238E27FC236}">
                <a16:creationId xmlns:a16="http://schemas.microsoft.com/office/drawing/2014/main" id="{1EA87565-816F-F243-842F-6AF42B558A62}"/>
              </a:ext>
            </a:extLst>
          </p:cNvPr>
          <p:cNvSpPr txBox="1">
            <a:spLocks noChangeArrowheads="1"/>
          </p:cNvSpPr>
          <p:nvPr/>
        </p:nvSpPr>
        <p:spPr>
          <a:xfrm>
            <a:off x="833011" y="1482725"/>
            <a:ext cx="11277213" cy="487045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85750"/>
            <a:r>
              <a:rPr lang="en-US" sz="3200" dirty="0"/>
              <a:t>packet filtering:</a:t>
            </a:r>
          </a:p>
          <a:p>
            <a:pPr lvl="1"/>
            <a:r>
              <a:rPr lang="en-US" sz="2800" dirty="0"/>
              <a:t>operates on TCP/IP headers only</a:t>
            </a:r>
          </a:p>
          <a:p>
            <a:pPr lvl="1"/>
            <a:r>
              <a:rPr lang="en-US" sz="2800" dirty="0"/>
              <a:t>no correlation check among sessions </a:t>
            </a:r>
          </a:p>
          <a:p>
            <a:pPr indent="-285750"/>
            <a:r>
              <a:rPr lang="en-US" sz="3200" dirty="0">
                <a:solidFill>
                  <a:srgbClr val="CC0000"/>
                </a:solidFill>
              </a:rPr>
              <a:t>IDS: intrusion detection system</a:t>
            </a:r>
          </a:p>
          <a:p>
            <a:pPr lvl="1"/>
            <a:r>
              <a:rPr lang="en-US" sz="2800" dirty="0">
                <a:solidFill>
                  <a:srgbClr val="C00000"/>
                </a:solidFill>
              </a:rPr>
              <a:t>deep packet inspection: </a:t>
            </a:r>
            <a:r>
              <a:rPr lang="en-US" sz="2800" dirty="0"/>
              <a:t>look at packet contents (e.g., check character strings in packet against database of known virus, attack strings)</a:t>
            </a:r>
          </a:p>
          <a:p>
            <a:pPr lvl="1"/>
            <a:r>
              <a:rPr lang="en-US" sz="2800" dirty="0">
                <a:solidFill>
                  <a:srgbClr val="000099"/>
                </a:solidFill>
              </a:rPr>
              <a:t>examine correlation</a:t>
            </a:r>
            <a:r>
              <a:rPr lang="en-US" sz="2800" dirty="0"/>
              <a:t> among multiple packets</a:t>
            </a:r>
          </a:p>
          <a:p>
            <a:pPr lvl="2"/>
            <a:r>
              <a:rPr lang="en-US" sz="2400" dirty="0">
                <a:cs typeface="Gill Sans MT" charset="0"/>
              </a:rPr>
              <a:t>port scanning</a:t>
            </a:r>
          </a:p>
          <a:p>
            <a:pPr lvl="2"/>
            <a:r>
              <a:rPr lang="en-US" sz="2400" dirty="0">
                <a:cs typeface="Gill Sans MT" charset="0"/>
              </a:rPr>
              <a:t>network mapping</a:t>
            </a:r>
          </a:p>
          <a:p>
            <a:pPr lvl="2"/>
            <a:r>
              <a:rPr lang="en-US" sz="2400" dirty="0">
                <a:cs typeface="Gill Sans MT" charset="0"/>
              </a:rPr>
              <a:t>DoS attack</a:t>
            </a:r>
          </a:p>
        </p:txBody>
      </p:sp>
    </p:spTree>
    <p:extLst>
      <p:ext uri="{BB962C8B-B14F-4D97-AF65-F5344CB8AC3E}">
        <p14:creationId xmlns:p14="http://schemas.microsoft.com/office/powerpoint/2010/main" val="4165008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 name="Oval 652">
            <a:extLst>
              <a:ext uri="{FF2B5EF4-FFF2-40B4-BE49-F238E27FC236}">
                <a16:creationId xmlns:a16="http://schemas.microsoft.com/office/drawing/2014/main" id="{D8859DB2-6D15-8D4F-810D-7A22BBDAF94E}"/>
              </a:ext>
            </a:extLst>
          </p:cNvPr>
          <p:cNvSpPr/>
          <p:nvPr/>
        </p:nvSpPr>
        <p:spPr>
          <a:xfrm>
            <a:off x="5352585" y="3757961"/>
            <a:ext cx="1929163" cy="1917106"/>
          </a:xfrm>
          <a:prstGeom prst="ellipse">
            <a:avLst/>
          </a:prstGeom>
          <a:solidFill>
            <a:srgbClr val="9AE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8" name="Freeform 627">
            <a:extLst>
              <a:ext uri="{FF2B5EF4-FFF2-40B4-BE49-F238E27FC236}">
                <a16:creationId xmlns:a16="http://schemas.microsoft.com/office/drawing/2014/main" id="{14B9577C-15F6-6444-94EF-4A48FBE3D491}"/>
              </a:ext>
            </a:extLst>
          </p:cNvPr>
          <p:cNvSpPr>
            <a:spLocks/>
          </p:cNvSpPr>
          <p:nvPr/>
        </p:nvSpPr>
        <p:spPr bwMode="auto">
          <a:xfrm>
            <a:off x="2171255" y="2415743"/>
            <a:ext cx="3648994" cy="1808285"/>
          </a:xfrm>
          <a:custGeom>
            <a:avLst/>
            <a:gdLst/>
            <a:ahLst/>
            <a:cxnLst/>
            <a:rect l="0" t="0" r="r" b="b"/>
            <a:pathLst>
              <a:path w="10000" h="10000">
                <a:moveTo>
                  <a:pt x="323" y="164"/>
                </a:moveTo>
                <a:lnTo>
                  <a:pt x="341" y="143"/>
                </a:lnTo>
                <a:cubicBezTo>
                  <a:pt x="349" y="129"/>
                  <a:pt x="357" y="116"/>
                  <a:pt x="365" y="102"/>
                </a:cubicBezTo>
                <a:lnTo>
                  <a:pt x="413" y="72"/>
                </a:lnTo>
                <a:cubicBezTo>
                  <a:pt x="429" y="58"/>
                  <a:pt x="445" y="45"/>
                  <a:pt x="461" y="31"/>
                </a:cubicBezTo>
                <a:lnTo>
                  <a:pt x="514" y="10"/>
                </a:lnTo>
                <a:cubicBezTo>
                  <a:pt x="534" y="7"/>
                  <a:pt x="554" y="3"/>
                  <a:pt x="574" y="0"/>
                </a:cubicBezTo>
                <a:lnTo>
                  <a:pt x="628" y="0"/>
                </a:lnTo>
                <a:lnTo>
                  <a:pt x="694" y="0"/>
                </a:lnTo>
                <a:cubicBezTo>
                  <a:pt x="716" y="3"/>
                  <a:pt x="738" y="7"/>
                  <a:pt x="760" y="10"/>
                </a:cubicBezTo>
                <a:lnTo>
                  <a:pt x="825" y="31"/>
                </a:lnTo>
                <a:lnTo>
                  <a:pt x="891" y="61"/>
                </a:lnTo>
                <a:cubicBezTo>
                  <a:pt x="915" y="71"/>
                  <a:pt x="939" y="82"/>
                  <a:pt x="963" y="92"/>
                </a:cubicBezTo>
                <a:cubicBezTo>
                  <a:pt x="989" y="106"/>
                  <a:pt x="1015" y="119"/>
                  <a:pt x="1041" y="133"/>
                </a:cubicBezTo>
                <a:lnTo>
                  <a:pt x="1118" y="174"/>
                </a:lnTo>
                <a:lnTo>
                  <a:pt x="1196" y="225"/>
                </a:lnTo>
                <a:lnTo>
                  <a:pt x="1268" y="276"/>
                </a:lnTo>
                <a:cubicBezTo>
                  <a:pt x="1294" y="290"/>
                  <a:pt x="1320" y="303"/>
                  <a:pt x="1346" y="317"/>
                </a:cubicBezTo>
                <a:lnTo>
                  <a:pt x="1513" y="440"/>
                </a:lnTo>
                <a:lnTo>
                  <a:pt x="1681" y="553"/>
                </a:lnTo>
                <a:lnTo>
                  <a:pt x="1848" y="665"/>
                </a:lnTo>
                <a:lnTo>
                  <a:pt x="2022" y="778"/>
                </a:lnTo>
                <a:cubicBezTo>
                  <a:pt x="2050" y="798"/>
                  <a:pt x="2077" y="819"/>
                  <a:pt x="2105" y="839"/>
                </a:cubicBezTo>
                <a:cubicBezTo>
                  <a:pt x="2133" y="853"/>
                  <a:pt x="2161" y="866"/>
                  <a:pt x="2189" y="880"/>
                </a:cubicBezTo>
                <a:cubicBezTo>
                  <a:pt x="2217" y="894"/>
                  <a:pt x="2245" y="907"/>
                  <a:pt x="2273" y="921"/>
                </a:cubicBezTo>
                <a:lnTo>
                  <a:pt x="2356" y="972"/>
                </a:lnTo>
                <a:lnTo>
                  <a:pt x="2440" y="993"/>
                </a:lnTo>
                <a:cubicBezTo>
                  <a:pt x="2468" y="1003"/>
                  <a:pt x="2496" y="1014"/>
                  <a:pt x="2524" y="1024"/>
                </a:cubicBezTo>
                <a:lnTo>
                  <a:pt x="2608" y="1054"/>
                </a:lnTo>
                <a:cubicBezTo>
                  <a:pt x="2638" y="1057"/>
                  <a:pt x="2667" y="1061"/>
                  <a:pt x="2697" y="1064"/>
                </a:cubicBezTo>
                <a:cubicBezTo>
                  <a:pt x="2725" y="1068"/>
                  <a:pt x="2753" y="1071"/>
                  <a:pt x="2781" y="1075"/>
                </a:cubicBezTo>
                <a:lnTo>
                  <a:pt x="2853" y="1075"/>
                </a:lnTo>
                <a:cubicBezTo>
                  <a:pt x="2881" y="1262"/>
                  <a:pt x="2909" y="1143"/>
                  <a:pt x="2937" y="1330"/>
                </a:cubicBezTo>
                <a:cubicBezTo>
                  <a:pt x="2963" y="1118"/>
                  <a:pt x="2988" y="1287"/>
                  <a:pt x="3014" y="1075"/>
                </a:cubicBezTo>
                <a:cubicBezTo>
                  <a:pt x="3042" y="1071"/>
                  <a:pt x="3070" y="1068"/>
                  <a:pt x="3098" y="1064"/>
                </a:cubicBezTo>
                <a:lnTo>
                  <a:pt x="3182" y="1064"/>
                </a:lnTo>
                <a:lnTo>
                  <a:pt x="3343" y="1024"/>
                </a:lnTo>
                <a:lnTo>
                  <a:pt x="3505" y="1003"/>
                </a:lnTo>
                <a:lnTo>
                  <a:pt x="3672" y="972"/>
                </a:lnTo>
                <a:lnTo>
                  <a:pt x="3834" y="921"/>
                </a:lnTo>
                <a:lnTo>
                  <a:pt x="4007" y="880"/>
                </a:lnTo>
                <a:lnTo>
                  <a:pt x="4175" y="850"/>
                </a:lnTo>
                <a:lnTo>
                  <a:pt x="4348" y="809"/>
                </a:lnTo>
                <a:lnTo>
                  <a:pt x="4528" y="788"/>
                </a:lnTo>
                <a:cubicBezTo>
                  <a:pt x="4562" y="785"/>
                  <a:pt x="4595" y="781"/>
                  <a:pt x="4629" y="778"/>
                </a:cubicBezTo>
                <a:cubicBezTo>
                  <a:pt x="4659" y="775"/>
                  <a:pt x="4689" y="771"/>
                  <a:pt x="4719" y="768"/>
                </a:cubicBezTo>
                <a:lnTo>
                  <a:pt x="4809" y="768"/>
                </a:lnTo>
                <a:lnTo>
                  <a:pt x="4904" y="768"/>
                </a:lnTo>
                <a:lnTo>
                  <a:pt x="5006" y="778"/>
                </a:lnTo>
                <a:lnTo>
                  <a:pt x="5102" y="778"/>
                </a:lnTo>
                <a:cubicBezTo>
                  <a:pt x="5138" y="781"/>
                  <a:pt x="5173" y="785"/>
                  <a:pt x="5209" y="788"/>
                </a:cubicBezTo>
                <a:lnTo>
                  <a:pt x="5311" y="809"/>
                </a:lnTo>
                <a:lnTo>
                  <a:pt x="5419" y="839"/>
                </a:lnTo>
                <a:lnTo>
                  <a:pt x="5520" y="860"/>
                </a:lnTo>
                <a:lnTo>
                  <a:pt x="5634" y="901"/>
                </a:lnTo>
                <a:lnTo>
                  <a:pt x="5748" y="931"/>
                </a:lnTo>
                <a:lnTo>
                  <a:pt x="5861" y="972"/>
                </a:lnTo>
                <a:lnTo>
                  <a:pt x="5999" y="1003"/>
                </a:lnTo>
                <a:lnTo>
                  <a:pt x="6124" y="1044"/>
                </a:lnTo>
                <a:lnTo>
                  <a:pt x="6256" y="1085"/>
                </a:lnTo>
                <a:lnTo>
                  <a:pt x="6394" y="1126"/>
                </a:lnTo>
                <a:lnTo>
                  <a:pt x="6531" y="1167"/>
                </a:lnTo>
                <a:lnTo>
                  <a:pt x="6681" y="1218"/>
                </a:lnTo>
                <a:lnTo>
                  <a:pt x="6824" y="1269"/>
                </a:lnTo>
                <a:lnTo>
                  <a:pt x="7117" y="1372"/>
                </a:lnTo>
                <a:lnTo>
                  <a:pt x="7410" y="1494"/>
                </a:lnTo>
                <a:lnTo>
                  <a:pt x="7703" y="1627"/>
                </a:lnTo>
                <a:lnTo>
                  <a:pt x="7853" y="1699"/>
                </a:lnTo>
                <a:lnTo>
                  <a:pt x="7996" y="1771"/>
                </a:lnTo>
                <a:lnTo>
                  <a:pt x="8140" y="1842"/>
                </a:lnTo>
                <a:lnTo>
                  <a:pt x="8278" y="1914"/>
                </a:lnTo>
                <a:cubicBezTo>
                  <a:pt x="8322" y="1941"/>
                  <a:pt x="8365" y="1969"/>
                  <a:pt x="8409" y="1996"/>
                </a:cubicBezTo>
                <a:lnTo>
                  <a:pt x="8547" y="2078"/>
                </a:lnTo>
                <a:cubicBezTo>
                  <a:pt x="8589" y="2105"/>
                  <a:pt x="8630" y="2133"/>
                  <a:pt x="8672" y="2160"/>
                </a:cubicBezTo>
                <a:lnTo>
                  <a:pt x="8798" y="2252"/>
                </a:lnTo>
                <a:lnTo>
                  <a:pt x="8911" y="2344"/>
                </a:lnTo>
                <a:lnTo>
                  <a:pt x="9025" y="2436"/>
                </a:lnTo>
                <a:lnTo>
                  <a:pt x="9133" y="2538"/>
                </a:lnTo>
                <a:cubicBezTo>
                  <a:pt x="9149" y="2552"/>
                  <a:pt x="9165" y="2565"/>
                  <a:pt x="9181" y="2579"/>
                </a:cubicBezTo>
                <a:lnTo>
                  <a:pt x="9228" y="2641"/>
                </a:lnTo>
                <a:lnTo>
                  <a:pt x="9276" y="2692"/>
                </a:lnTo>
                <a:cubicBezTo>
                  <a:pt x="9290" y="2706"/>
                  <a:pt x="9304" y="2719"/>
                  <a:pt x="9318" y="2733"/>
                </a:cubicBezTo>
                <a:cubicBezTo>
                  <a:pt x="9332" y="2753"/>
                  <a:pt x="9346" y="2774"/>
                  <a:pt x="9360" y="2794"/>
                </a:cubicBezTo>
                <a:cubicBezTo>
                  <a:pt x="9374" y="2815"/>
                  <a:pt x="9388" y="2835"/>
                  <a:pt x="9402" y="2856"/>
                </a:cubicBezTo>
                <a:lnTo>
                  <a:pt x="9444" y="2907"/>
                </a:lnTo>
                <a:cubicBezTo>
                  <a:pt x="9456" y="2927"/>
                  <a:pt x="9468" y="2948"/>
                  <a:pt x="9480" y="2968"/>
                </a:cubicBezTo>
                <a:cubicBezTo>
                  <a:pt x="9492" y="2989"/>
                  <a:pt x="9504" y="3009"/>
                  <a:pt x="9516" y="3030"/>
                </a:cubicBezTo>
                <a:cubicBezTo>
                  <a:pt x="9528" y="3047"/>
                  <a:pt x="9539" y="3064"/>
                  <a:pt x="9551" y="3081"/>
                </a:cubicBezTo>
                <a:lnTo>
                  <a:pt x="9611" y="3204"/>
                </a:lnTo>
                <a:cubicBezTo>
                  <a:pt x="9629" y="3248"/>
                  <a:pt x="9647" y="3293"/>
                  <a:pt x="9665" y="3337"/>
                </a:cubicBezTo>
                <a:cubicBezTo>
                  <a:pt x="9683" y="3385"/>
                  <a:pt x="9701" y="3432"/>
                  <a:pt x="9719" y="3480"/>
                </a:cubicBezTo>
                <a:cubicBezTo>
                  <a:pt x="9735" y="3531"/>
                  <a:pt x="9751" y="3583"/>
                  <a:pt x="9767" y="3634"/>
                </a:cubicBezTo>
                <a:lnTo>
                  <a:pt x="9809" y="3787"/>
                </a:lnTo>
                <a:cubicBezTo>
                  <a:pt x="9823" y="3838"/>
                  <a:pt x="9836" y="3890"/>
                  <a:pt x="9850" y="3941"/>
                </a:cubicBezTo>
                <a:cubicBezTo>
                  <a:pt x="9858" y="4002"/>
                  <a:pt x="9866" y="4064"/>
                  <a:pt x="9874" y="4125"/>
                </a:cubicBezTo>
                <a:cubicBezTo>
                  <a:pt x="9884" y="4180"/>
                  <a:pt x="9894" y="4234"/>
                  <a:pt x="9904" y="4289"/>
                </a:cubicBezTo>
                <a:cubicBezTo>
                  <a:pt x="9914" y="4354"/>
                  <a:pt x="9924" y="4418"/>
                  <a:pt x="9934" y="4483"/>
                </a:cubicBezTo>
                <a:cubicBezTo>
                  <a:pt x="9940" y="4544"/>
                  <a:pt x="9946" y="4606"/>
                  <a:pt x="9952" y="4667"/>
                </a:cubicBezTo>
                <a:cubicBezTo>
                  <a:pt x="9958" y="4729"/>
                  <a:pt x="9964" y="4790"/>
                  <a:pt x="9970" y="4852"/>
                </a:cubicBezTo>
                <a:cubicBezTo>
                  <a:pt x="9974" y="4917"/>
                  <a:pt x="9978" y="4981"/>
                  <a:pt x="9982" y="5046"/>
                </a:cubicBezTo>
                <a:lnTo>
                  <a:pt x="9994" y="5241"/>
                </a:lnTo>
                <a:lnTo>
                  <a:pt x="9994" y="5425"/>
                </a:lnTo>
                <a:lnTo>
                  <a:pt x="10000" y="5629"/>
                </a:lnTo>
                <a:lnTo>
                  <a:pt x="9994" y="5824"/>
                </a:lnTo>
                <a:lnTo>
                  <a:pt x="9994" y="6018"/>
                </a:lnTo>
                <a:lnTo>
                  <a:pt x="9988" y="6213"/>
                </a:lnTo>
                <a:cubicBezTo>
                  <a:pt x="9984" y="6278"/>
                  <a:pt x="9980" y="6342"/>
                  <a:pt x="9976" y="6407"/>
                </a:cubicBezTo>
                <a:lnTo>
                  <a:pt x="9958" y="6602"/>
                </a:lnTo>
                <a:lnTo>
                  <a:pt x="9946" y="6776"/>
                </a:lnTo>
                <a:cubicBezTo>
                  <a:pt x="9940" y="6837"/>
                  <a:pt x="9934" y="6899"/>
                  <a:pt x="9928" y="6960"/>
                </a:cubicBezTo>
                <a:lnTo>
                  <a:pt x="9904" y="7134"/>
                </a:lnTo>
                <a:cubicBezTo>
                  <a:pt x="9894" y="7195"/>
                  <a:pt x="9884" y="7257"/>
                  <a:pt x="9874" y="7318"/>
                </a:cubicBezTo>
                <a:cubicBezTo>
                  <a:pt x="9868" y="7373"/>
                  <a:pt x="9862" y="7427"/>
                  <a:pt x="9856" y="7482"/>
                </a:cubicBezTo>
                <a:cubicBezTo>
                  <a:pt x="9846" y="7537"/>
                  <a:pt x="9837" y="7591"/>
                  <a:pt x="9827" y="7646"/>
                </a:cubicBezTo>
                <a:lnTo>
                  <a:pt x="9791" y="7799"/>
                </a:lnTo>
                <a:lnTo>
                  <a:pt x="9761" y="7943"/>
                </a:lnTo>
                <a:cubicBezTo>
                  <a:pt x="9749" y="7991"/>
                  <a:pt x="9737" y="8038"/>
                  <a:pt x="9725" y="8086"/>
                </a:cubicBezTo>
                <a:cubicBezTo>
                  <a:pt x="9713" y="8130"/>
                  <a:pt x="9701" y="8175"/>
                  <a:pt x="9689" y="8219"/>
                </a:cubicBezTo>
                <a:cubicBezTo>
                  <a:pt x="9677" y="8257"/>
                  <a:pt x="9665" y="8294"/>
                  <a:pt x="9653" y="8332"/>
                </a:cubicBezTo>
                <a:cubicBezTo>
                  <a:pt x="9639" y="8369"/>
                  <a:pt x="9625" y="8407"/>
                  <a:pt x="9611" y="8444"/>
                </a:cubicBezTo>
                <a:cubicBezTo>
                  <a:pt x="9597" y="8475"/>
                  <a:pt x="9583" y="8505"/>
                  <a:pt x="9569" y="8536"/>
                </a:cubicBezTo>
                <a:cubicBezTo>
                  <a:pt x="9553" y="8567"/>
                  <a:pt x="9538" y="8597"/>
                  <a:pt x="9522" y="8628"/>
                </a:cubicBezTo>
                <a:lnTo>
                  <a:pt x="9474" y="8721"/>
                </a:lnTo>
                <a:cubicBezTo>
                  <a:pt x="9454" y="8745"/>
                  <a:pt x="9434" y="8768"/>
                  <a:pt x="9414" y="8792"/>
                </a:cubicBezTo>
                <a:cubicBezTo>
                  <a:pt x="9394" y="8819"/>
                  <a:pt x="9374" y="8847"/>
                  <a:pt x="9354" y="8874"/>
                </a:cubicBezTo>
                <a:cubicBezTo>
                  <a:pt x="9332" y="8895"/>
                  <a:pt x="9310" y="8915"/>
                  <a:pt x="9288" y="8936"/>
                </a:cubicBezTo>
                <a:cubicBezTo>
                  <a:pt x="9268" y="8956"/>
                  <a:pt x="9248" y="8977"/>
                  <a:pt x="9228" y="8997"/>
                </a:cubicBezTo>
                <a:lnTo>
                  <a:pt x="9157" y="9048"/>
                </a:lnTo>
                <a:cubicBezTo>
                  <a:pt x="9131" y="9069"/>
                  <a:pt x="9105" y="9089"/>
                  <a:pt x="9079" y="9110"/>
                </a:cubicBezTo>
                <a:lnTo>
                  <a:pt x="9007" y="9161"/>
                </a:lnTo>
                <a:lnTo>
                  <a:pt x="8929" y="9191"/>
                </a:lnTo>
                <a:lnTo>
                  <a:pt x="8846" y="9232"/>
                </a:lnTo>
                <a:cubicBezTo>
                  <a:pt x="8818" y="9242"/>
                  <a:pt x="8790" y="9253"/>
                  <a:pt x="8762" y="9263"/>
                </a:cubicBezTo>
                <a:cubicBezTo>
                  <a:pt x="8734" y="9277"/>
                  <a:pt x="8706" y="9290"/>
                  <a:pt x="8678" y="9304"/>
                </a:cubicBezTo>
                <a:cubicBezTo>
                  <a:pt x="8648" y="9314"/>
                  <a:pt x="8619" y="9325"/>
                  <a:pt x="8589" y="9335"/>
                </a:cubicBezTo>
                <a:lnTo>
                  <a:pt x="8493" y="9365"/>
                </a:lnTo>
                <a:lnTo>
                  <a:pt x="8313" y="9406"/>
                </a:lnTo>
                <a:lnTo>
                  <a:pt x="8122" y="9447"/>
                </a:lnTo>
                <a:lnTo>
                  <a:pt x="7931" y="9478"/>
                </a:lnTo>
                <a:lnTo>
                  <a:pt x="7733" y="9519"/>
                </a:lnTo>
                <a:lnTo>
                  <a:pt x="7530" y="9539"/>
                </a:lnTo>
                <a:lnTo>
                  <a:pt x="7339" y="9580"/>
                </a:lnTo>
                <a:lnTo>
                  <a:pt x="7141" y="9611"/>
                </a:lnTo>
                <a:lnTo>
                  <a:pt x="6950" y="9662"/>
                </a:lnTo>
                <a:lnTo>
                  <a:pt x="6854" y="9683"/>
                </a:lnTo>
                <a:lnTo>
                  <a:pt x="6758" y="9713"/>
                </a:lnTo>
                <a:lnTo>
                  <a:pt x="6651" y="9724"/>
                </a:lnTo>
                <a:lnTo>
                  <a:pt x="6549" y="9744"/>
                </a:lnTo>
                <a:lnTo>
                  <a:pt x="6441" y="9765"/>
                </a:lnTo>
                <a:lnTo>
                  <a:pt x="6334" y="9785"/>
                </a:lnTo>
                <a:lnTo>
                  <a:pt x="6226" y="9806"/>
                </a:lnTo>
                <a:lnTo>
                  <a:pt x="6112" y="9816"/>
                </a:lnTo>
                <a:lnTo>
                  <a:pt x="5885" y="9857"/>
                </a:lnTo>
                <a:lnTo>
                  <a:pt x="5652" y="9887"/>
                </a:lnTo>
                <a:lnTo>
                  <a:pt x="5425" y="9918"/>
                </a:lnTo>
                <a:lnTo>
                  <a:pt x="5185" y="9928"/>
                </a:lnTo>
                <a:lnTo>
                  <a:pt x="4958" y="9949"/>
                </a:lnTo>
                <a:lnTo>
                  <a:pt x="4731" y="9959"/>
                </a:lnTo>
                <a:lnTo>
                  <a:pt x="4623" y="9969"/>
                </a:lnTo>
                <a:lnTo>
                  <a:pt x="4510" y="9969"/>
                </a:lnTo>
                <a:lnTo>
                  <a:pt x="4402" y="9990"/>
                </a:lnTo>
                <a:lnTo>
                  <a:pt x="4294" y="9990"/>
                </a:lnTo>
                <a:lnTo>
                  <a:pt x="4193" y="9990"/>
                </a:lnTo>
                <a:lnTo>
                  <a:pt x="4091" y="10000"/>
                </a:lnTo>
                <a:lnTo>
                  <a:pt x="3995" y="10000"/>
                </a:lnTo>
                <a:lnTo>
                  <a:pt x="3894" y="10000"/>
                </a:lnTo>
                <a:lnTo>
                  <a:pt x="3804" y="10000"/>
                </a:lnTo>
                <a:lnTo>
                  <a:pt x="3714" y="10000"/>
                </a:lnTo>
                <a:lnTo>
                  <a:pt x="3630" y="10000"/>
                </a:lnTo>
                <a:lnTo>
                  <a:pt x="3547" y="10000"/>
                </a:lnTo>
                <a:cubicBezTo>
                  <a:pt x="3521" y="9997"/>
                  <a:pt x="3495" y="9993"/>
                  <a:pt x="3469" y="9990"/>
                </a:cubicBezTo>
                <a:lnTo>
                  <a:pt x="3391" y="9990"/>
                </a:lnTo>
                <a:lnTo>
                  <a:pt x="3325" y="9990"/>
                </a:lnTo>
                <a:lnTo>
                  <a:pt x="3254" y="9969"/>
                </a:lnTo>
                <a:lnTo>
                  <a:pt x="3182" y="9969"/>
                </a:lnTo>
                <a:lnTo>
                  <a:pt x="3122" y="9969"/>
                </a:lnTo>
                <a:cubicBezTo>
                  <a:pt x="3100" y="9966"/>
                  <a:pt x="3078" y="9962"/>
                  <a:pt x="3056" y="9959"/>
                </a:cubicBezTo>
                <a:cubicBezTo>
                  <a:pt x="3038" y="9956"/>
                  <a:pt x="3020" y="9952"/>
                  <a:pt x="3002" y="9949"/>
                </a:cubicBezTo>
                <a:lnTo>
                  <a:pt x="2949" y="9949"/>
                </a:lnTo>
                <a:cubicBezTo>
                  <a:pt x="2929" y="9946"/>
                  <a:pt x="2909" y="9942"/>
                  <a:pt x="2889" y="9939"/>
                </a:cubicBezTo>
                <a:cubicBezTo>
                  <a:pt x="2871" y="9935"/>
                  <a:pt x="2853" y="9932"/>
                  <a:pt x="2835" y="9928"/>
                </a:cubicBezTo>
                <a:cubicBezTo>
                  <a:pt x="2817" y="9925"/>
                  <a:pt x="2799" y="9921"/>
                  <a:pt x="2781" y="9918"/>
                </a:cubicBezTo>
                <a:lnTo>
                  <a:pt x="2679" y="9887"/>
                </a:lnTo>
                <a:lnTo>
                  <a:pt x="2584" y="9867"/>
                </a:lnTo>
                <a:cubicBezTo>
                  <a:pt x="2554" y="9853"/>
                  <a:pt x="2524" y="9840"/>
                  <a:pt x="2494" y="9826"/>
                </a:cubicBezTo>
                <a:cubicBezTo>
                  <a:pt x="2462" y="9819"/>
                  <a:pt x="2430" y="9813"/>
                  <a:pt x="2398" y="9806"/>
                </a:cubicBezTo>
                <a:lnTo>
                  <a:pt x="2225" y="9724"/>
                </a:lnTo>
                <a:cubicBezTo>
                  <a:pt x="2195" y="9710"/>
                  <a:pt x="2165" y="9697"/>
                  <a:pt x="2135" y="9683"/>
                </a:cubicBezTo>
                <a:cubicBezTo>
                  <a:pt x="2105" y="9669"/>
                  <a:pt x="2075" y="9656"/>
                  <a:pt x="2045" y="9642"/>
                </a:cubicBezTo>
                <a:lnTo>
                  <a:pt x="1950" y="9591"/>
                </a:lnTo>
                <a:lnTo>
                  <a:pt x="1842" y="9539"/>
                </a:lnTo>
                <a:lnTo>
                  <a:pt x="1740" y="9498"/>
                </a:lnTo>
                <a:lnTo>
                  <a:pt x="1633" y="9447"/>
                </a:lnTo>
                <a:lnTo>
                  <a:pt x="1519" y="9396"/>
                </a:lnTo>
                <a:lnTo>
                  <a:pt x="1411" y="9355"/>
                </a:lnTo>
                <a:cubicBezTo>
                  <a:pt x="1371" y="9335"/>
                  <a:pt x="1332" y="9314"/>
                  <a:pt x="1292" y="9294"/>
                </a:cubicBezTo>
                <a:lnTo>
                  <a:pt x="1178" y="9243"/>
                </a:lnTo>
                <a:lnTo>
                  <a:pt x="1071" y="9181"/>
                </a:lnTo>
                <a:lnTo>
                  <a:pt x="957" y="9120"/>
                </a:lnTo>
                <a:lnTo>
                  <a:pt x="849" y="9069"/>
                </a:lnTo>
                <a:lnTo>
                  <a:pt x="748" y="8976"/>
                </a:lnTo>
                <a:cubicBezTo>
                  <a:pt x="716" y="8952"/>
                  <a:pt x="684" y="8929"/>
                  <a:pt x="652" y="8905"/>
                </a:cubicBezTo>
                <a:lnTo>
                  <a:pt x="550" y="8813"/>
                </a:lnTo>
                <a:lnTo>
                  <a:pt x="508" y="8762"/>
                </a:lnTo>
                <a:lnTo>
                  <a:pt x="467" y="8721"/>
                </a:lnTo>
                <a:cubicBezTo>
                  <a:pt x="453" y="8700"/>
                  <a:pt x="439" y="8680"/>
                  <a:pt x="425" y="8659"/>
                </a:cubicBezTo>
                <a:lnTo>
                  <a:pt x="383" y="8608"/>
                </a:lnTo>
                <a:cubicBezTo>
                  <a:pt x="371" y="8588"/>
                  <a:pt x="359" y="8567"/>
                  <a:pt x="347" y="8547"/>
                </a:cubicBezTo>
                <a:lnTo>
                  <a:pt x="317" y="8475"/>
                </a:lnTo>
                <a:cubicBezTo>
                  <a:pt x="305" y="8455"/>
                  <a:pt x="293" y="8434"/>
                  <a:pt x="281" y="8414"/>
                </a:cubicBezTo>
                <a:lnTo>
                  <a:pt x="251" y="8342"/>
                </a:lnTo>
                <a:lnTo>
                  <a:pt x="221" y="8270"/>
                </a:lnTo>
                <a:cubicBezTo>
                  <a:pt x="215" y="8246"/>
                  <a:pt x="209" y="8223"/>
                  <a:pt x="203" y="8199"/>
                </a:cubicBezTo>
                <a:cubicBezTo>
                  <a:pt x="193" y="8172"/>
                  <a:pt x="183" y="8144"/>
                  <a:pt x="173" y="8117"/>
                </a:cubicBezTo>
                <a:cubicBezTo>
                  <a:pt x="167" y="8093"/>
                  <a:pt x="162" y="8069"/>
                  <a:pt x="156" y="8045"/>
                </a:cubicBezTo>
                <a:cubicBezTo>
                  <a:pt x="148" y="8018"/>
                  <a:pt x="140" y="7990"/>
                  <a:pt x="132" y="7963"/>
                </a:cubicBezTo>
                <a:cubicBezTo>
                  <a:pt x="128" y="7936"/>
                  <a:pt x="124" y="7908"/>
                  <a:pt x="120" y="7881"/>
                </a:cubicBezTo>
                <a:cubicBezTo>
                  <a:pt x="108" y="7820"/>
                  <a:pt x="96" y="7758"/>
                  <a:pt x="84" y="7697"/>
                </a:cubicBezTo>
                <a:lnTo>
                  <a:pt x="54" y="7523"/>
                </a:lnTo>
                <a:cubicBezTo>
                  <a:pt x="50" y="7458"/>
                  <a:pt x="46" y="7394"/>
                  <a:pt x="42" y="7329"/>
                </a:cubicBezTo>
                <a:cubicBezTo>
                  <a:pt x="38" y="7261"/>
                  <a:pt x="34" y="7192"/>
                  <a:pt x="30" y="7124"/>
                </a:cubicBezTo>
                <a:cubicBezTo>
                  <a:pt x="24" y="7052"/>
                  <a:pt x="18" y="6981"/>
                  <a:pt x="12" y="6909"/>
                </a:cubicBezTo>
                <a:cubicBezTo>
                  <a:pt x="10" y="6837"/>
                  <a:pt x="8" y="6766"/>
                  <a:pt x="6" y="6694"/>
                </a:cubicBezTo>
                <a:lnTo>
                  <a:pt x="6" y="6479"/>
                </a:lnTo>
                <a:lnTo>
                  <a:pt x="0" y="6254"/>
                </a:lnTo>
                <a:lnTo>
                  <a:pt x="0" y="6018"/>
                </a:lnTo>
                <a:cubicBezTo>
                  <a:pt x="2" y="5936"/>
                  <a:pt x="4" y="5855"/>
                  <a:pt x="6" y="5773"/>
                </a:cubicBezTo>
                <a:lnTo>
                  <a:pt x="6" y="5527"/>
                </a:lnTo>
                <a:cubicBezTo>
                  <a:pt x="8" y="5442"/>
                  <a:pt x="10" y="5356"/>
                  <a:pt x="12" y="5271"/>
                </a:cubicBezTo>
                <a:lnTo>
                  <a:pt x="12" y="5026"/>
                </a:lnTo>
                <a:lnTo>
                  <a:pt x="12" y="4893"/>
                </a:lnTo>
                <a:lnTo>
                  <a:pt x="12" y="4749"/>
                </a:lnTo>
                <a:lnTo>
                  <a:pt x="12" y="4606"/>
                </a:lnTo>
                <a:lnTo>
                  <a:pt x="12" y="4452"/>
                </a:lnTo>
                <a:lnTo>
                  <a:pt x="6" y="4278"/>
                </a:lnTo>
                <a:lnTo>
                  <a:pt x="6" y="4115"/>
                </a:lnTo>
                <a:lnTo>
                  <a:pt x="6" y="3941"/>
                </a:lnTo>
                <a:lnTo>
                  <a:pt x="0" y="3767"/>
                </a:lnTo>
                <a:lnTo>
                  <a:pt x="0" y="3582"/>
                </a:lnTo>
                <a:lnTo>
                  <a:pt x="0" y="3408"/>
                </a:lnTo>
                <a:lnTo>
                  <a:pt x="0" y="3040"/>
                </a:lnTo>
                <a:lnTo>
                  <a:pt x="0" y="2661"/>
                </a:lnTo>
                <a:lnTo>
                  <a:pt x="0" y="2293"/>
                </a:lnTo>
                <a:lnTo>
                  <a:pt x="6" y="2119"/>
                </a:lnTo>
                <a:cubicBezTo>
                  <a:pt x="8" y="2057"/>
                  <a:pt x="10" y="1996"/>
                  <a:pt x="12" y="1934"/>
                </a:cubicBezTo>
                <a:cubicBezTo>
                  <a:pt x="16" y="1880"/>
                  <a:pt x="20" y="1825"/>
                  <a:pt x="24" y="1771"/>
                </a:cubicBezTo>
                <a:lnTo>
                  <a:pt x="30" y="1597"/>
                </a:lnTo>
                <a:cubicBezTo>
                  <a:pt x="34" y="1542"/>
                  <a:pt x="38" y="1488"/>
                  <a:pt x="42" y="1433"/>
                </a:cubicBezTo>
                <a:cubicBezTo>
                  <a:pt x="44" y="1382"/>
                  <a:pt x="46" y="1330"/>
                  <a:pt x="48" y="1279"/>
                </a:cubicBezTo>
                <a:lnTo>
                  <a:pt x="72" y="1126"/>
                </a:lnTo>
                <a:cubicBezTo>
                  <a:pt x="76" y="1078"/>
                  <a:pt x="80" y="1031"/>
                  <a:pt x="84" y="983"/>
                </a:cubicBezTo>
                <a:lnTo>
                  <a:pt x="108" y="839"/>
                </a:lnTo>
                <a:lnTo>
                  <a:pt x="126" y="716"/>
                </a:lnTo>
                <a:cubicBezTo>
                  <a:pt x="136" y="675"/>
                  <a:pt x="146" y="635"/>
                  <a:pt x="156" y="594"/>
                </a:cubicBezTo>
                <a:cubicBezTo>
                  <a:pt x="162" y="560"/>
                  <a:pt x="167" y="525"/>
                  <a:pt x="173" y="491"/>
                </a:cubicBezTo>
                <a:cubicBezTo>
                  <a:pt x="185" y="454"/>
                  <a:pt x="197" y="416"/>
                  <a:pt x="209" y="379"/>
                </a:cubicBezTo>
                <a:cubicBezTo>
                  <a:pt x="213" y="369"/>
                  <a:pt x="217" y="358"/>
                  <a:pt x="221" y="348"/>
                </a:cubicBezTo>
                <a:lnTo>
                  <a:pt x="245" y="297"/>
                </a:lnTo>
                <a:cubicBezTo>
                  <a:pt x="249" y="287"/>
                  <a:pt x="253" y="276"/>
                  <a:pt x="257" y="266"/>
                </a:cubicBezTo>
                <a:cubicBezTo>
                  <a:pt x="265" y="252"/>
                  <a:pt x="273" y="239"/>
                  <a:pt x="281" y="225"/>
                </a:cubicBezTo>
                <a:cubicBezTo>
                  <a:pt x="287" y="215"/>
                  <a:pt x="293" y="204"/>
                  <a:pt x="299" y="194"/>
                </a:cubicBezTo>
                <a:lnTo>
                  <a:pt x="323" y="164"/>
                </a:lnTo>
                <a:close/>
              </a:path>
            </a:pathLst>
          </a:custGeom>
          <a:solidFill>
            <a:srgbClr val="9AE0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a:lnSpc>
                <a:spcPct val="80000"/>
              </a:lnSpc>
            </a:pPr>
            <a:endParaRPr lang="en-US" sz="2400" dirty="0"/>
          </a:p>
        </p:txBody>
      </p:sp>
      <p:cxnSp>
        <p:nvCxnSpPr>
          <p:cNvPr id="3" name="Straight Connector 2">
            <a:extLst>
              <a:ext uri="{FF2B5EF4-FFF2-40B4-BE49-F238E27FC236}">
                <a16:creationId xmlns:a16="http://schemas.microsoft.com/office/drawing/2014/main" id="{A2E0BB4B-B9AF-A44C-ACF4-D304D8C0A455}"/>
              </a:ext>
            </a:extLst>
          </p:cNvPr>
          <p:cNvCxnSpPr>
            <a:cxnSpLocks/>
          </p:cNvCxnSpPr>
          <p:nvPr/>
        </p:nvCxnSpPr>
        <p:spPr>
          <a:xfrm>
            <a:off x="4348172" y="3470082"/>
            <a:ext cx="3166946"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125</a:t>
            </a:fld>
            <a:endParaRPr lang="en-US" dirty="0"/>
          </a:p>
        </p:txBody>
      </p:sp>
      <p:sp>
        <p:nvSpPr>
          <p:cNvPr id="10" name="Title 1">
            <a:extLst>
              <a:ext uri="{FF2B5EF4-FFF2-40B4-BE49-F238E27FC236}">
                <a16:creationId xmlns:a16="http://schemas.microsoft.com/office/drawing/2014/main" id="{F35EEEAD-4869-A944-A582-22F817FC6DE2}"/>
              </a:ext>
            </a:extLst>
          </p:cNvPr>
          <p:cNvSpPr txBox="1">
            <a:spLocks/>
          </p:cNvSpPr>
          <p:nvPr/>
        </p:nvSpPr>
        <p:spPr>
          <a:xfrm>
            <a:off x="871653" y="398813"/>
            <a:ext cx="10515600" cy="8946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a:lstStyle>
          <a:p>
            <a:r>
              <a:rPr lang="en-US" b="0" dirty="0">
                <a:latin typeface="+mn-lt"/>
              </a:rPr>
              <a:t>Intrusion detection systems</a:t>
            </a:r>
          </a:p>
        </p:txBody>
      </p:sp>
      <p:sp>
        <p:nvSpPr>
          <p:cNvPr id="318" name="Freeform 2">
            <a:extLst>
              <a:ext uri="{FF2B5EF4-FFF2-40B4-BE49-F238E27FC236}">
                <a16:creationId xmlns:a16="http://schemas.microsoft.com/office/drawing/2014/main" id="{7626D96B-ACBA-2444-94A4-38F4DA71CA5C}"/>
              </a:ext>
            </a:extLst>
          </p:cNvPr>
          <p:cNvSpPr>
            <a:spLocks/>
          </p:cNvSpPr>
          <p:nvPr/>
        </p:nvSpPr>
        <p:spPr bwMode="auto">
          <a:xfrm>
            <a:off x="7415601" y="2968780"/>
            <a:ext cx="3324225" cy="1131888"/>
          </a:xfrm>
          <a:custGeom>
            <a:avLst/>
            <a:gdLst>
              <a:gd name="T0" fmla="*/ 2147483647 w 1198"/>
              <a:gd name="T1" fmla="*/ 2147483647 h 719"/>
              <a:gd name="T2" fmla="*/ 2147483647 w 1198"/>
              <a:gd name="T3" fmla="*/ 0 h 719"/>
              <a:gd name="T4" fmla="*/ 2147483647 w 1198"/>
              <a:gd name="T5" fmla="*/ 2147483647 h 719"/>
              <a:gd name="T6" fmla="*/ 2147483647 w 1198"/>
              <a:gd name="T7" fmla="*/ 2147483647 h 719"/>
              <a:gd name="T8" fmla="*/ 2147483647 w 1198"/>
              <a:gd name="T9" fmla="*/ 2147483647 h 719"/>
              <a:gd name="T10" fmla="*/ 2147483647 w 1198"/>
              <a:gd name="T11" fmla="*/ 2147483647 h 719"/>
              <a:gd name="T12" fmla="*/ 2147483647 w 1198"/>
              <a:gd name="T13" fmla="*/ 2147483647 h 719"/>
              <a:gd name="T14" fmla="*/ 2147483647 w 1198"/>
              <a:gd name="T15" fmla="*/ 2147483647 h 719"/>
              <a:gd name="T16" fmla="*/ 2147483647 w 1198"/>
              <a:gd name="T17" fmla="*/ 2147483647 h 719"/>
              <a:gd name="T18" fmla="*/ 2147483647 w 1198"/>
              <a:gd name="T19" fmla="*/ 2147483647 h 719"/>
              <a:gd name="T20" fmla="*/ 2147483647 w 1198"/>
              <a:gd name="T21" fmla="*/ 2147483647 h 719"/>
              <a:gd name="T22" fmla="*/ 2147483647 w 1198"/>
              <a:gd name="T23" fmla="*/ 2147483647 h 719"/>
              <a:gd name="T24" fmla="*/ 2147483647 w 1198"/>
              <a:gd name="T25" fmla="*/ 2147483647 h 719"/>
              <a:gd name="T26" fmla="*/ 2147483647 w 1198"/>
              <a:gd name="T27" fmla="*/ 2147483647 h 719"/>
              <a:gd name="T28" fmla="*/ 2147483647 w 1198"/>
              <a:gd name="T29" fmla="*/ 2147483647 h 719"/>
              <a:gd name="T30" fmla="*/ 2147483647 w 1198"/>
              <a:gd name="T31" fmla="*/ 2147483647 h 719"/>
              <a:gd name="T32" fmla="*/ 2147483647 w 1198"/>
              <a:gd name="T33" fmla="*/ 2147483647 h 719"/>
              <a:gd name="T34" fmla="*/ 2147483647 w 1198"/>
              <a:gd name="T35" fmla="*/ 2147483647 h 719"/>
              <a:gd name="T36" fmla="*/ 2147483647 w 1198"/>
              <a:gd name="T37" fmla="*/ 2147483647 h 719"/>
              <a:gd name="T38" fmla="*/ 2147483647 w 1198"/>
              <a:gd name="T39" fmla="*/ 2147483647 h 719"/>
              <a:gd name="T40" fmla="*/ 2147483647 w 1198"/>
              <a:gd name="T41" fmla="*/ 2147483647 h 719"/>
              <a:gd name="T42" fmla="*/ 2147483647 w 1198"/>
              <a:gd name="T43" fmla="*/ 2147483647 h 719"/>
              <a:gd name="T44" fmla="*/ 0 w 1198"/>
              <a:gd name="T45" fmla="*/ 2147483647 h 719"/>
              <a:gd name="T46" fmla="*/ 2147483647 w 1198"/>
              <a:gd name="T47" fmla="*/ 2147483647 h 719"/>
              <a:gd name="T48" fmla="*/ 2147483647 w 1198"/>
              <a:gd name="T49" fmla="*/ 2147483647 h 719"/>
              <a:gd name="T50" fmla="*/ 2147483647 w 1198"/>
              <a:gd name="T51" fmla="*/ 2147483647 h 719"/>
              <a:gd name="T52" fmla="*/ 2147483647 w 1198"/>
              <a:gd name="T53" fmla="*/ 2147483647 h 719"/>
              <a:gd name="T54" fmla="*/ 2147483647 w 1198"/>
              <a:gd name="T55" fmla="*/ 2147483647 h 719"/>
              <a:gd name="T56" fmla="*/ 2147483647 w 1198"/>
              <a:gd name="T57" fmla="*/ 2147483647 h 719"/>
              <a:gd name="T58" fmla="*/ 2147483647 w 1198"/>
              <a:gd name="T59" fmla="*/ 2147483647 h 719"/>
              <a:gd name="T60" fmla="*/ 2147483647 w 1198"/>
              <a:gd name="T61" fmla="*/ 2147483647 h 719"/>
              <a:gd name="T62" fmla="*/ 2147483647 w 1198"/>
              <a:gd name="T63" fmla="*/ 2147483647 h 719"/>
              <a:gd name="T64" fmla="*/ 2147483647 w 1198"/>
              <a:gd name="T65" fmla="*/ 2147483647 h 719"/>
              <a:gd name="T66" fmla="*/ 2147483647 w 1198"/>
              <a:gd name="T67" fmla="*/ 2147483647 h 719"/>
              <a:gd name="T68" fmla="*/ 2147483647 w 1198"/>
              <a:gd name="T69" fmla="*/ 2147483647 h 719"/>
              <a:gd name="T70" fmla="*/ 2147483647 w 1198"/>
              <a:gd name="T71" fmla="*/ 2147483647 h 719"/>
              <a:gd name="T72" fmla="*/ 2147483647 w 1198"/>
              <a:gd name="T73" fmla="*/ 2147483647 h 719"/>
              <a:gd name="T74" fmla="*/ 2147483647 w 1198"/>
              <a:gd name="T75" fmla="*/ 2147483647 h 719"/>
              <a:gd name="T76" fmla="*/ 2147483647 w 1198"/>
              <a:gd name="T77" fmla="*/ 2147483647 h 719"/>
              <a:gd name="T78" fmla="*/ 2147483647 w 1198"/>
              <a:gd name="T79" fmla="*/ 2147483647 h 719"/>
              <a:gd name="T80" fmla="*/ 2147483647 w 1198"/>
              <a:gd name="T81" fmla="*/ 2147483647 h 719"/>
              <a:gd name="T82" fmla="*/ 2147483647 w 1198"/>
              <a:gd name="T83" fmla="*/ 2147483647 h 719"/>
              <a:gd name="T84" fmla="*/ 2147483647 w 1198"/>
              <a:gd name="T85" fmla="*/ 2147483647 h 719"/>
              <a:gd name="T86" fmla="*/ 2147483647 w 1198"/>
              <a:gd name="T87" fmla="*/ 2147483647 h 719"/>
              <a:gd name="T88" fmla="*/ 2147483647 w 1198"/>
              <a:gd name="T89" fmla="*/ 2147483647 h 719"/>
              <a:gd name="T90" fmla="*/ 2147483647 w 1198"/>
              <a:gd name="T91" fmla="*/ 2147483647 h 719"/>
              <a:gd name="T92" fmla="*/ 2147483647 w 1198"/>
              <a:gd name="T93" fmla="*/ 2147483647 h 719"/>
              <a:gd name="T94" fmla="*/ 2147483647 w 1198"/>
              <a:gd name="T95" fmla="*/ 2147483647 h 719"/>
              <a:gd name="T96" fmla="*/ 2147483647 w 1198"/>
              <a:gd name="T97" fmla="*/ 2147483647 h 719"/>
              <a:gd name="T98" fmla="*/ 2147483647 w 1198"/>
              <a:gd name="T99" fmla="*/ 2147483647 h 719"/>
              <a:gd name="T100" fmla="*/ 2147483647 w 1198"/>
              <a:gd name="T101" fmla="*/ 2147483647 h 719"/>
              <a:gd name="T102" fmla="*/ 2147483647 w 1198"/>
              <a:gd name="T103" fmla="*/ 2147483647 h 719"/>
              <a:gd name="T104" fmla="*/ 2147483647 w 1198"/>
              <a:gd name="T105" fmla="*/ 2147483647 h 719"/>
              <a:gd name="T106" fmla="*/ 2147483647 w 1198"/>
              <a:gd name="T107" fmla="*/ 2147483647 h 719"/>
              <a:gd name="T108" fmla="*/ 2147483647 w 1198"/>
              <a:gd name="T109" fmla="*/ 2147483647 h 719"/>
              <a:gd name="T110" fmla="*/ 2147483647 w 1198"/>
              <a:gd name="T111" fmla="*/ 2147483647 h 71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198"/>
              <a:gd name="T169" fmla="*/ 0 h 719"/>
              <a:gd name="T170" fmla="*/ 1198 w 1198"/>
              <a:gd name="T171" fmla="*/ 719 h 71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198" h="719">
                <a:moveTo>
                  <a:pt x="1160" y="13"/>
                </a:moveTo>
                <a:lnTo>
                  <a:pt x="1154" y="9"/>
                </a:lnTo>
                <a:lnTo>
                  <a:pt x="1149" y="5"/>
                </a:lnTo>
                <a:lnTo>
                  <a:pt x="1142" y="3"/>
                </a:lnTo>
                <a:lnTo>
                  <a:pt x="1137" y="2"/>
                </a:lnTo>
                <a:lnTo>
                  <a:pt x="1130" y="0"/>
                </a:lnTo>
                <a:lnTo>
                  <a:pt x="1123" y="0"/>
                </a:lnTo>
                <a:lnTo>
                  <a:pt x="1116" y="0"/>
                </a:lnTo>
                <a:lnTo>
                  <a:pt x="1107" y="2"/>
                </a:lnTo>
                <a:lnTo>
                  <a:pt x="1099" y="3"/>
                </a:lnTo>
                <a:lnTo>
                  <a:pt x="1091" y="5"/>
                </a:lnTo>
                <a:lnTo>
                  <a:pt x="1082" y="7"/>
                </a:lnTo>
                <a:lnTo>
                  <a:pt x="1074" y="10"/>
                </a:lnTo>
                <a:lnTo>
                  <a:pt x="1064" y="13"/>
                </a:lnTo>
                <a:lnTo>
                  <a:pt x="1055" y="17"/>
                </a:lnTo>
                <a:lnTo>
                  <a:pt x="1036" y="24"/>
                </a:lnTo>
                <a:lnTo>
                  <a:pt x="1016" y="32"/>
                </a:lnTo>
                <a:lnTo>
                  <a:pt x="997" y="40"/>
                </a:lnTo>
                <a:lnTo>
                  <a:pt x="977" y="49"/>
                </a:lnTo>
                <a:lnTo>
                  <a:pt x="956" y="56"/>
                </a:lnTo>
                <a:lnTo>
                  <a:pt x="936" y="65"/>
                </a:lnTo>
                <a:lnTo>
                  <a:pt x="925" y="67"/>
                </a:lnTo>
                <a:lnTo>
                  <a:pt x="915" y="70"/>
                </a:lnTo>
                <a:lnTo>
                  <a:pt x="904" y="73"/>
                </a:lnTo>
                <a:lnTo>
                  <a:pt x="895" y="75"/>
                </a:lnTo>
                <a:lnTo>
                  <a:pt x="885" y="76"/>
                </a:lnTo>
                <a:lnTo>
                  <a:pt x="875" y="77"/>
                </a:lnTo>
                <a:lnTo>
                  <a:pt x="866" y="77"/>
                </a:lnTo>
                <a:lnTo>
                  <a:pt x="855" y="79"/>
                </a:lnTo>
                <a:lnTo>
                  <a:pt x="837" y="77"/>
                </a:lnTo>
                <a:lnTo>
                  <a:pt x="817" y="76"/>
                </a:lnTo>
                <a:lnTo>
                  <a:pt x="798" y="75"/>
                </a:lnTo>
                <a:lnTo>
                  <a:pt x="778" y="73"/>
                </a:lnTo>
                <a:lnTo>
                  <a:pt x="758" y="70"/>
                </a:lnTo>
                <a:lnTo>
                  <a:pt x="739" y="67"/>
                </a:lnTo>
                <a:lnTo>
                  <a:pt x="719" y="65"/>
                </a:lnTo>
                <a:lnTo>
                  <a:pt x="698" y="61"/>
                </a:lnTo>
                <a:lnTo>
                  <a:pt x="677" y="59"/>
                </a:lnTo>
                <a:lnTo>
                  <a:pt x="655" y="58"/>
                </a:lnTo>
                <a:lnTo>
                  <a:pt x="632" y="56"/>
                </a:lnTo>
                <a:lnTo>
                  <a:pt x="610" y="56"/>
                </a:lnTo>
                <a:lnTo>
                  <a:pt x="599" y="56"/>
                </a:lnTo>
                <a:lnTo>
                  <a:pt x="586" y="56"/>
                </a:lnTo>
                <a:lnTo>
                  <a:pt x="574" y="58"/>
                </a:lnTo>
                <a:lnTo>
                  <a:pt x="562" y="59"/>
                </a:lnTo>
                <a:lnTo>
                  <a:pt x="550" y="61"/>
                </a:lnTo>
                <a:lnTo>
                  <a:pt x="537" y="63"/>
                </a:lnTo>
                <a:lnTo>
                  <a:pt x="524" y="65"/>
                </a:lnTo>
                <a:lnTo>
                  <a:pt x="510" y="68"/>
                </a:lnTo>
                <a:lnTo>
                  <a:pt x="495" y="70"/>
                </a:lnTo>
                <a:lnTo>
                  <a:pt x="480" y="73"/>
                </a:lnTo>
                <a:lnTo>
                  <a:pt x="464" y="76"/>
                </a:lnTo>
                <a:lnTo>
                  <a:pt x="448" y="79"/>
                </a:lnTo>
                <a:lnTo>
                  <a:pt x="432" y="82"/>
                </a:lnTo>
                <a:lnTo>
                  <a:pt x="415" y="86"/>
                </a:lnTo>
                <a:lnTo>
                  <a:pt x="398" y="89"/>
                </a:lnTo>
                <a:lnTo>
                  <a:pt x="380" y="93"/>
                </a:lnTo>
                <a:lnTo>
                  <a:pt x="345" y="100"/>
                </a:lnTo>
                <a:lnTo>
                  <a:pt x="310" y="108"/>
                </a:lnTo>
                <a:lnTo>
                  <a:pt x="274" y="117"/>
                </a:lnTo>
                <a:lnTo>
                  <a:pt x="240" y="128"/>
                </a:lnTo>
                <a:lnTo>
                  <a:pt x="223" y="132"/>
                </a:lnTo>
                <a:lnTo>
                  <a:pt x="206" y="138"/>
                </a:lnTo>
                <a:lnTo>
                  <a:pt x="190" y="144"/>
                </a:lnTo>
                <a:lnTo>
                  <a:pt x="175" y="150"/>
                </a:lnTo>
                <a:lnTo>
                  <a:pt x="159" y="156"/>
                </a:lnTo>
                <a:lnTo>
                  <a:pt x="145" y="163"/>
                </a:lnTo>
                <a:lnTo>
                  <a:pt x="131" y="169"/>
                </a:lnTo>
                <a:lnTo>
                  <a:pt x="117" y="176"/>
                </a:lnTo>
                <a:lnTo>
                  <a:pt x="104" y="183"/>
                </a:lnTo>
                <a:lnTo>
                  <a:pt x="92" y="191"/>
                </a:lnTo>
                <a:lnTo>
                  <a:pt x="82" y="198"/>
                </a:lnTo>
                <a:lnTo>
                  <a:pt x="71" y="206"/>
                </a:lnTo>
                <a:lnTo>
                  <a:pt x="62" y="214"/>
                </a:lnTo>
                <a:lnTo>
                  <a:pt x="54" y="222"/>
                </a:lnTo>
                <a:lnTo>
                  <a:pt x="47" y="232"/>
                </a:lnTo>
                <a:lnTo>
                  <a:pt x="40" y="241"/>
                </a:lnTo>
                <a:lnTo>
                  <a:pt x="34" y="250"/>
                </a:lnTo>
                <a:lnTo>
                  <a:pt x="28" y="262"/>
                </a:lnTo>
                <a:lnTo>
                  <a:pt x="23" y="273"/>
                </a:lnTo>
                <a:lnTo>
                  <a:pt x="19" y="284"/>
                </a:lnTo>
                <a:lnTo>
                  <a:pt x="14" y="297"/>
                </a:lnTo>
                <a:lnTo>
                  <a:pt x="10" y="310"/>
                </a:lnTo>
                <a:lnTo>
                  <a:pt x="8" y="323"/>
                </a:lnTo>
                <a:lnTo>
                  <a:pt x="6" y="336"/>
                </a:lnTo>
                <a:lnTo>
                  <a:pt x="3" y="350"/>
                </a:lnTo>
                <a:lnTo>
                  <a:pt x="2" y="364"/>
                </a:lnTo>
                <a:lnTo>
                  <a:pt x="1" y="378"/>
                </a:lnTo>
                <a:lnTo>
                  <a:pt x="0" y="391"/>
                </a:lnTo>
                <a:lnTo>
                  <a:pt x="0" y="406"/>
                </a:lnTo>
                <a:lnTo>
                  <a:pt x="0" y="420"/>
                </a:lnTo>
                <a:lnTo>
                  <a:pt x="0" y="434"/>
                </a:lnTo>
                <a:lnTo>
                  <a:pt x="1" y="448"/>
                </a:lnTo>
                <a:lnTo>
                  <a:pt x="2" y="461"/>
                </a:lnTo>
                <a:lnTo>
                  <a:pt x="5" y="475"/>
                </a:lnTo>
                <a:lnTo>
                  <a:pt x="6" y="489"/>
                </a:lnTo>
                <a:lnTo>
                  <a:pt x="8" y="502"/>
                </a:lnTo>
                <a:lnTo>
                  <a:pt x="12" y="514"/>
                </a:lnTo>
                <a:lnTo>
                  <a:pt x="14" y="526"/>
                </a:lnTo>
                <a:lnTo>
                  <a:pt x="17" y="539"/>
                </a:lnTo>
                <a:lnTo>
                  <a:pt x="21" y="551"/>
                </a:lnTo>
                <a:lnTo>
                  <a:pt x="24" y="561"/>
                </a:lnTo>
                <a:lnTo>
                  <a:pt x="28" y="572"/>
                </a:lnTo>
                <a:lnTo>
                  <a:pt x="33" y="582"/>
                </a:lnTo>
                <a:lnTo>
                  <a:pt x="37" y="590"/>
                </a:lnTo>
                <a:lnTo>
                  <a:pt x="42" y="600"/>
                </a:lnTo>
                <a:lnTo>
                  <a:pt x="47" y="607"/>
                </a:lnTo>
                <a:lnTo>
                  <a:pt x="51" y="615"/>
                </a:lnTo>
                <a:lnTo>
                  <a:pt x="57" y="621"/>
                </a:lnTo>
                <a:lnTo>
                  <a:pt x="63" y="627"/>
                </a:lnTo>
                <a:lnTo>
                  <a:pt x="70" y="632"/>
                </a:lnTo>
                <a:lnTo>
                  <a:pt x="77" y="638"/>
                </a:lnTo>
                <a:lnTo>
                  <a:pt x="85" y="643"/>
                </a:lnTo>
                <a:lnTo>
                  <a:pt x="92" y="648"/>
                </a:lnTo>
                <a:lnTo>
                  <a:pt x="101" y="651"/>
                </a:lnTo>
                <a:lnTo>
                  <a:pt x="110" y="656"/>
                </a:lnTo>
                <a:lnTo>
                  <a:pt x="119" y="659"/>
                </a:lnTo>
                <a:lnTo>
                  <a:pt x="128" y="662"/>
                </a:lnTo>
                <a:lnTo>
                  <a:pt x="138" y="665"/>
                </a:lnTo>
                <a:lnTo>
                  <a:pt x="159" y="670"/>
                </a:lnTo>
                <a:lnTo>
                  <a:pt x="180" y="673"/>
                </a:lnTo>
                <a:lnTo>
                  <a:pt x="202" y="677"/>
                </a:lnTo>
                <a:lnTo>
                  <a:pt x="225" y="680"/>
                </a:lnTo>
                <a:lnTo>
                  <a:pt x="248" y="683"/>
                </a:lnTo>
                <a:lnTo>
                  <a:pt x="272" y="685"/>
                </a:lnTo>
                <a:lnTo>
                  <a:pt x="295" y="686"/>
                </a:lnTo>
                <a:lnTo>
                  <a:pt x="319" y="689"/>
                </a:lnTo>
                <a:lnTo>
                  <a:pt x="342" y="692"/>
                </a:lnTo>
                <a:lnTo>
                  <a:pt x="365" y="696"/>
                </a:lnTo>
                <a:lnTo>
                  <a:pt x="377" y="697"/>
                </a:lnTo>
                <a:lnTo>
                  <a:pt x="389" y="698"/>
                </a:lnTo>
                <a:lnTo>
                  <a:pt x="401" y="700"/>
                </a:lnTo>
                <a:lnTo>
                  <a:pt x="413" y="701"/>
                </a:lnTo>
                <a:lnTo>
                  <a:pt x="439" y="704"/>
                </a:lnTo>
                <a:lnTo>
                  <a:pt x="466" y="707"/>
                </a:lnTo>
                <a:lnTo>
                  <a:pt x="492" y="710"/>
                </a:lnTo>
                <a:lnTo>
                  <a:pt x="520" y="711"/>
                </a:lnTo>
                <a:lnTo>
                  <a:pt x="576" y="714"/>
                </a:lnTo>
                <a:lnTo>
                  <a:pt x="604" y="715"/>
                </a:lnTo>
                <a:lnTo>
                  <a:pt x="631" y="717"/>
                </a:lnTo>
                <a:lnTo>
                  <a:pt x="658" y="718"/>
                </a:lnTo>
                <a:lnTo>
                  <a:pt x="684" y="719"/>
                </a:lnTo>
                <a:lnTo>
                  <a:pt x="695" y="719"/>
                </a:lnTo>
                <a:lnTo>
                  <a:pt x="708" y="719"/>
                </a:lnTo>
                <a:lnTo>
                  <a:pt x="720" y="719"/>
                </a:lnTo>
                <a:lnTo>
                  <a:pt x="732" y="719"/>
                </a:lnTo>
                <a:lnTo>
                  <a:pt x="742" y="719"/>
                </a:lnTo>
                <a:lnTo>
                  <a:pt x="753" y="719"/>
                </a:lnTo>
                <a:lnTo>
                  <a:pt x="763" y="719"/>
                </a:lnTo>
                <a:lnTo>
                  <a:pt x="773" y="719"/>
                </a:lnTo>
                <a:lnTo>
                  <a:pt x="782" y="719"/>
                </a:lnTo>
                <a:lnTo>
                  <a:pt x="791" y="719"/>
                </a:lnTo>
                <a:lnTo>
                  <a:pt x="801" y="719"/>
                </a:lnTo>
                <a:lnTo>
                  <a:pt x="809" y="718"/>
                </a:lnTo>
                <a:lnTo>
                  <a:pt x="816" y="718"/>
                </a:lnTo>
                <a:lnTo>
                  <a:pt x="824" y="718"/>
                </a:lnTo>
                <a:lnTo>
                  <a:pt x="839" y="717"/>
                </a:lnTo>
                <a:lnTo>
                  <a:pt x="852" y="715"/>
                </a:lnTo>
                <a:lnTo>
                  <a:pt x="865" y="713"/>
                </a:lnTo>
                <a:lnTo>
                  <a:pt x="876" y="712"/>
                </a:lnTo>
                <a:lnTo>
                  <a:pt x="888" y="710"/>
                </a:lnTo>
                <a:lnTo>
                  <a:pt x="900" y="707"/>
                </a:lnTo>
                <a:lnTo>
                  <a:pt x="910" y="705"/>
                </a:lnTo>
                <a:lnTo>
                  <a:pt x="931" y="700"/>
                </a:lnTo>
                <a:lnTo>
                  <a:pt x="943" y="697"/>
                </a:lnTo>
                <a:lnTo>
                  <a:pt x="953" y="693"/>
                </a:lnTo>
                <a:lnTo>
                  <a:pt x="965" y="691"/>
                </a:lnTo>
                <a:lnTo>
                  <a:pt x="977" y="687"/>
                </a:lnTo>
                <a:lnTo>
                  <a:pt x="990" y="683"/>
                </a:lnTo>
                <a:lnTo>
                  <a:pt x="1002" y="679"/>
                </a:lnTo>
                <a:lnTo>
                  <a:pt x="1015" y="676"/>
                </a:lnTo>
                <a:lnTo>
                  <a:pt x="1029" y="672"/>
                </a:lnTo>
                <a:lnTo>
                  <a:pt x="1056" y="665"/>
                </a:lnTo>
                <a:lnTo>
                  <a:pt x="1070" y="662"/>
                </a:lnTo>
                <a:lnTo>
                  <a:pt x="1083" y="657"/>
                </a:lnTo>
                <a:lnTo>
                  <a:pt x="1096" y="652"/>
                </a:lnTo>
                <a:lnTo>
                  <a:pt x="1109" y="647"/>
                </a:lnTo>
                <a:lnTo>
                  <a:pt x="1120" y="641"/>
                </a:lnTo>
                <a:lnTo>
                  <a:pt x="1132" y="635"/>
                </a:lnTo>
                <a:lnTo>
                  <a:pt x="1142" y="627"/>
                </a:lnTo>
                <a:lnTo>
                  <a:pt x="1152" y="620"/>
                </a:lnTo>
                <a:lnTo>
                  <a:pt x="1160" y="610"/>
                </a:lnTo>
                <a:lnTo>
                  <a:pt x="1165" y="606"/>
                </a:lnTo>
                <a:lnTo>
                  <a:pt x="1168" y="601"/>
                </a:lnTo>
                <a:lnTo>
                  <a:pt x="1174" y="590"/>
                </a:lnTo>
                <a:lnTo>
                  <a:pt x="1180" y="579"/>
                </a:lnTo>
                <a:lnTo>
                  <a:pt x="1184" y="567"/>
                </a:lnTo>
                <a:lnTo>
                  <a:pt x="1188" y="554"/>
                </a:lnTo>
                <a:lnTo>
                  <a:pt x="1191" y="541"/>
                </a:lnTo>
                <a:lnTo>
                  <a:pt x="1194" y="527"/>
                </a:lnTo>
                <a:lnTo>
                  <a:pt x="1195" y="513"/>
                </a:lnTo>
                <a:lnTo>
                  <a:pt x="1196" y="498"/>
                </a:lnTo>
                <a:lnTo>
                  <a:pt x="1197" y="483"/>
                </a:lnTo>
                <a:lnTo>
                  <a:pt x="1197" y="467"/>
                </a:lnTo>
                <a:lnTo>
                  <a:pt x="1197" y="450"/>
                </a:lnTo>
                <a:lnTo>
                  <a:pt x="1197" y="433"/>
                </a:lnTo>
                <a:lnTo>
                  <a:pt x="1197" y="415"/>
                </a:lnTo>
                <a:lnTo>
                  <a:pt x="1197" y="398"/>
                </a:lnTo>
                <a:lnTo>
                  <a:pt x="1197" y="380"/>
                </a:lnTo>
                <a:lnTo>
                  <a:pt x="1196" y="361"/>
                </a:lnTo>
                <a:lnTo>
                  <a:pt x="1196" y="352"/>
                </a:lnTo>
                <a:lnTo>
                  <a:pt x="1196" y="343"/>
                </a:lnTo>
                <a:lnTo>
                  <a:pt x="1196" y="331"/>
                </a:lnTo>
                <a:lnTo>
                  <a:pt x="1196" y="321"/>
                </a:lnTo>
                <a:lnTo>
                  <a:pt x="1197" y="309"/>
                </a:lnTo>
                <a:lnTo>
                  <a:pt x="1197" y="297"/>
                </a:lnTo>
                <a:lnTo>
                  <a:pt x="1197" y="284"/>
                </a:lnTo>
                <a:lnTo>
                  <a:pt x="1197" y="271"/>
                </a:lnTo>
                <a:lnTo>
                  <a:pt x="1198" y="246"/>
                </a:lnTo>
                <a:lnTo>
                  <a:pt x="1198" y="219"/>
                </a:lnTo>
                <a:lnTo>
                  <a:pt x="1198" y="192"/>
                </a:lnTo>
                <a:lnTo>
                  <a:pt x="1197" y="166"/>
                </a:lnTo>
                <a:lnTo>
                  <a:pt x="1196" y="141"/>
                </a:lnTo>
                <a:lnTo>
                  <a:pt x="1196" y="128"/>
                </a:lnTo>
                <a:lnTo>
                  <a:pt x="1195" y="116"/>
                </a:lnTo>
                <a:lnTo>
                  <a:pt x="1194" y="103"/>
                </a:lnTo>
                <a:lnTo>
                  <a:pt x="1191" y="93"/>
                </a:lnTo>
                <a:lnTo>
                  <a:pt x="1190" y="81"/>
                </a:lnTo>
                <a:lnTo>
                  <a:pt x="1188" y="70"/>
                </a:lnTo>
                <a:lnTo>
                  <a:pt x="1186" y="61"/>
                </a:lnTo>
                <a:lnTo>
                  <a:pt x="1183" y="52"/>
                </a:lnTo>
                <a:lnTo>
                  <a:pt x="1180" y="44"/>
                </a:lnTo>
                <a:lnTo>
                  <a:pt x="1176" y="35"/>
                </a:lnTo>
                <a:lnTo>
                  <a:pt x="1173" y="28"/>
                </a:lnTo>
                <a:lnTo>
                  <a:pt x="1169" y="23"/>
                </a:lnTo>
                <a:lnTo>
                  <a:pt x="1165" y="17"/>
                </a:lnTo>
                <a:lnTo>
                  <a:pt x="1160" y="13"/>
                </a:lnTo>
                <a:close/>
              </a:path>
            </a:pathLst>
          </a:custGeom>
          <a:gradFill rotWithShape="1">
            <a:gsLst>
              <a:gs pos="0">
                <a:srgbClr val="9AE0FF"/>
              </a:gs>
              <a:gs pos="100000">
                <a:srgbClr val="FFFFFF"/>
              </a:gs>
            </a:gsLst>
            <a:lin ang="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432" name="Line 320">
            <a:extLst>
              <a:ext uri="{FF2B5EF4-FFF2-40B4-BE49-F238E27FC236}">
                <a16:creationId xmlns:a16="http://schemas.microsoft.com/office/drawing/2014/main" id="{F4A22207-5EB4-2447-8FF6-CBD1B6F7E76A}"/>
              </a:ext>
            </a:extLst>
          </p:cNvPr>
          <p:cNvSpPr>
            <a:spLocks noChangeShapeType="1"/>
          </p:cNvSpPr>
          <p:nvPr/>
        </p:nvSpPr>
        <p:spPr bwMode="auto">
          <a:xfrm>
            <a:off x="6264663" y="3524405"/>
            <a:ext cx="11113" cy="557213"/>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433" name="Line 354">
            <a:extLst>
              <a:ext uri="{FF2B5EF4-FFF2-40B4-BE49-F238E27FC236}">
                <a16:creationId xmlns:a16="http://schemas.microsoft.com/office/drawing/2014/main" id="{0E3A1382-1B27-8547-AA98-D895622E10A9}"/>
              </a:ext>
            </a:extLst>
          </p:cNvPr>
          <p:cNvSpPr>
            <a:spLocks noChangeShapeType="1"/>
          </p:cNvSpPr>
          <p:nvPr/>
        </p:nvSpPr>
        <p:spPr bwMode="auto">
          <a:xfrm flipH="1">
            <a:off x="5778888" y="4327680"/>
            <a:ext cx="325438" cy="22860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434" name="Line 355">
            <a:extLst>
              <a:ext uri="{FF2B5EF4-FFF2-40B4-BE49-F238E27FC236}">
                <a16:creationId xmlns:a16="http://schemas.microsoft.com/office/drawing/2014/main" id="{A0B27A4F-3BEB-5E4F-A153-E04048E55DF8}"/>
              </a:ext>
            </a:extLst>
          </p:cNvPr>
          <p:cNvSpPr>
            <a:spLocks noChangeShapeType="1"/>
          </p:cNvSpPr>
          <p:nvPr/>
        </p:nvSpPr>
        <p:spPr bwMode="auto">
          <a:xfrm flipH="1">
            <a:off x="6191638" y="4327680"/>
            <a:ext cx="61913" cy="446088"/>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435" name="Line 356">
            <a:extLst>
              <a:ext uri="{FF2B5EF4-FFF2-40B4-BE49-F238E27FC236}">
                <a16:creationId xmlns:a16="http://schemas.microsoft.com/office/drawing/2014/main" id="{7BE0DE33-F5FB-3949-9CBD-AABD141B6D56}"/>
              </a:ext>
            </a:extLst>
          </p:cNvPr>
          <p:cNvSpPr>
            <a:spLocks noChangeShapeType="1"/>
          </p:cNvSpPr>
          <p:nvPr/>
        </p:nvSpPr>
        <p:spPr bwMode="auto">
          <a:xfrm>
            <a:off x="6561526" y="4267355"/>
            <a:ext cx="136525" cy="17145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436" name="Text Box 357">
            <a:extLst>
              <a:ext uri="{FF2B5EF4-FFF2-40B4-BE49-F238E27FC236}">
                <a16:creationId xmlns:a16="http://schemas.microsoft.com/office/drawing/2014/main" id="{6ADCF597-E673-EE43-B3CB-5793FE8AC128}"/>
              </a:ext>
            </a:extLst>
          </p:cNvPr>
          <p:cNvSpPr txBox="1">
            <a:spLocks noChangeArrowheads="1"/>
          </p:cNvSpPr>
          <p:nvPr/>
        </p:nvSpPr>
        <p:spPr bwMode="auto">
          <a:xfrm>
            <a:off x="4989127" y="4517483"/>
            <a:ext cx="769634" cy="5410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0" fontAlgn="base" hangingPunct="0">
              <a:lnSpc>
                <a:spcPct val="80000"/>
              </a:lnSpc>
              <a:spcBef>
                <a:spcPct val="0"/>
              </a:spcBef>
              <a:spcAft>
                <a:spcPct val="0"/>
              </a:spcAft>
            </a:pPr>
            <a:r>
              <a:rPr lang="en-US" sz="1800" dirty="0">
                <a:solidFill>
                  <a:srgbClr val="000000"/>
                </a:solidFill>
                <a:latin typeface="+mn-lt"/>
                <a:cs typeface="Arial" charset="0"/>
              </a:rPr>
              <a:t>Web</a:t>
            </a:r>
          </a:p>
          <a:p>
            <a:pPr eaLnBrk="0" fontAlgn="base" hangingPunct="0">
              <a:lnSpc>
                <a:spcPct val="80000"/>
              </a:lnSpc>
              <a:spcBef>
                <a:spcPct val="0"/>
              </a:spcBef>
              <a:spcAft>
                <a:spcPct val="0"/>
              </a:spcAft>
            </a:pPr>
            <a:r>
              <a:rPr lang="en-US" sz="1800" dirty="0">
                <a:solidFill>
                  <a:srgbClr val="000000"/>
                </a:solidFill>
                <a:latin typeface="+mn-lt"/>
                <a:cs typeface="Arial" charset="0"/>
              </a:rPr>
              <a:t>server</a:t>
            </a:r>
          </a:p>
        </p:txBody>
      </p:sp>
      <p:sp>
        <p:nvSpPr>
          <p:cNvPr id="437" name="Text Box 358">
            <a:extLst>
              <a:ext uri="{FF2B5EF4-FFF2-40B4-BE49-F238E27FC236}">
                <a16:creationId xmlns:a16="http://schemas.microsoft.com/office/drawing/2014/main" id="{EB04F490-51BE-A046-AAC2-BDEA9325B93F}"/>
              </a:ext>
            </a:extLst>
          </p:cNvPr>
          <p:cNvSpPr txBox="1">
            <a:spLocks noChangeArrowheads="1"/>
          </p:cNvSpPr>
          <p:nvPr/>
        </p:nvSpPr>
        <p:spPr bwMode="auto">
          <a:xfrm>
            <a:off x="5816950" y="5015068"/>
            <a:ext cx="769634" cy="5410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lnSpc>
                <a:spcPct val="80000"/>
              </a:lnSpc>
              <a:spcBef>
                <a:spcPct val="0"/>
              </a:spcBef>
              <a:spcAft>
                <a:spcPct val="0"/>
              </a:spcAft>
            </a:pPr>
            <a:r>
              <a:rPr lang="en-US" sz="1800" dirty="0">
                <a:solidFill>
                  <a:srgbClr val="000000"/>
                </a:solidFill>
                <a:latin typeface="+mn-lt"/>
                <a:cs typeface="Arial" charset="0"/>
              </a:rPr>
              <a:t>FTP</a:t>
            </a:r>
          </a:p>
          <a:p>
            <a:pPr algn="ctr" eaLnBrk="0" fontAlgn="base" hangingPunct="0">
              <a:lnSpc>
                <a:spcPct val="80000"/>
              </a:lnSpc>
              <a:spcBef>
                <a:spcPct val="0"/>
              </a:spcBef>
              <a:spcAft>
                <a:spcPct val="0"/>
              </a:spcAft>
            </a:pPr>
            <a:r>
              <a:rPr lang="en-US" sz="1800" dirty="0">
                <a:solidFill>
                  <a:srgbClr val="000000"/>
                </a:solidFill>
                <a:latin typeface="+mn-lt"/>
                <a:cs typeface="Arial" charset="0"/>
              </a:rPr>
              <a:t>server</a:t>
            </a:r>
          </a:p>
        </p:txBody>
      </p:sp>
      <p:sp>
        <p:nvSpPr>
          <p:cNvPr id="438" name="Text Box 359">
            <a:extLst>
              <a:ext uri="{FF2B5EF4-FFF2-40B4-BE49-F238E27FC236}">
                <a16:creationId xmlns:a16="http://schemas.microsoft.com/office/drawing/2014/main" id="{C7318176-0A83-414C-8D61-60718612A235}"/>
              </a:ext>
            </a:extLst>
          </p:cNvPr>
          <p:cNvSpPr txBox="1">
            <a:spLocks noChangeArrowheads="1"/>
          </p:cNvSpPr>
          <p:nvPr/>
        </p:nvSpPr>
        <p:spPr bwMode="auto">
          <a:xfrm>
            <a:off x="6332461" y="4789604"/>
            <a:ext cx="769634" cy="5410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lnSpc>
                <a:spcPct val="80000"/>
              </a:lnSpc>
              <a:spcBef>
                <a:spcPct val="0"/>
              </a:spcBef>
              <a:spcAft>
                <a:spcPct val="0"/>
              </a:spcAft>
            </a:pPr>
            <a:r>
              <a:rPr lang="en-US" sz="1800" dirty="0">
                <a:solidFill>
                  <a:srgbClr val="000000"/>
                </a:solidFill>
                <a:latin typeface="+mn-lt"/>
                <a:cs typeface="Arial" charset="0"/>
              </a:rPr>
              <a:t>DNS</a:t>
            </a:r>
          </a:p>
          <a:p>
            <a:pPr algn="ctr" eaLnBrk="0" fontAlgn="base" hangingPunct="0">
              <a:lnSpc>
                <a:spcPct val="80000"/>
              </a:lnSpc>
              <a:spcBef>
                <a:spcPct val="0"/>
              </a:spcBef>
              <a:spcAft>
                <a:spcPct val="0"/>
              </a:spcAft>
            </a:pPr>
            <a:r>
              <a:rPr lang="en-US" sz="1800" dirty="0">
                <a:solidFill>
                  <a:srgbClr val="000000"/>
                </a:solidFill>
                <a:latin typeface="+mn-lt"/>
                <a:cs typeface="Arial" charset="0"/>
              </a:rPr>
              <a:t>server</a:t>
            </a:r>
          </a:p>
        </p:txBody>
      </p:sp>
      <p:sp>
        <p:nvSpPr>
          <p:cNvPr id="456" name="Text Box 378">
            <a:extLst>
              <a:ext uri="{FF2B5EF4-FFF2-40B4-BE49-F238E27FC236}">
                <a16:creationId xmlns:a16="http://schemas.microsoft.com/office/drawing/2014/main" id="{4131D6E7-EFD0-2740-9337-20BE0B869BC4}"/>
              </a:ext>
            </a:extLst>
          </p:cNvPr>
          <p:cNvSpPr txBox="1">
            <a:spLocks noChangeArrowheads="1"/>
          </p:cNvSpPr>
          <p:nvPr/>
        </p:nvSpPr>
        <p:spPr bwMode="auto">
          <a:xfrm>
            <a:off x="7742703" y="3348347"/>
            <a:ext cx="1197892" cy="395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0" fontAlgn="base" hangingPunct="0">
              <a:lnSpc>
                <a:spcPct val="80000"/>
              </a:lnSpc>
              <a:spcBef>
                <a:spcPct val="0"/>
              </a:spcBef>
              <a:spcAft>
                <a:spcPct val="0"/>
              </a:spcAft>
            </a:pPr>
            <a:r>
              <a:rPr lang="en-US" sz="2400" dirty="0">
                <a:solidFill>
                  <a:srgbClr val="000000"/>
                </a:solidFill>
                <a:latin typeface="+mn-lt"/>
                <a:cs typeface="Arial" charset="0"/>
              </a:rPr>
              <a:t>Internet</a:t>
            </a:r>
          </a:p>
        </p:txBody>
      </p:sp>
      <p:sp>
        <p:nvSpPr>
          <p:cNvPr id="457" name="Text Box 379">
            <a:extLst>
              <a:ext uri="{FF2B5EF4-FFF2-40B4-BE49-F238E27FC236}">
                <a16:creationId xmlns:a16="http://schemas.microsoft.com/office/drawing/2014/main" id="{AE85133C-B35B-B64A-B9B3-0CC3047D9EF8}"/>
              </a:ext>
            </a:extLst>
          </p:cNvPr>
          <p:cNvSpPr txBox="1">
            <a:spLocks noChangeArrowheads="1"/>
          </p:cNvSpPr>
          <p:nvPr/>
        </p:nvSpPr>
        <p:spPr bwMode="auto">
          <a:xfrm>
            <a:off x="7282821" y="4508706"/>
            <a:ext cx="1881156" cy="690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0" fontAlgn="base" hangingPunct="0">
              <a:lnSpc>
                <a:spcPct val="80000"/>
              </a:lnSpc>
              <a:spcBef>
                <a:spcPct val="0"/>
              </a:spcBef>
              <a:spcAft>
                <a:spcPct val="0"/>
              </a:spcAft>
            </a:pPr>
            <a:r>
              <a:rPr lang="en-US" sz="2400" dirty="0">
                <a:solidFill>
                  <a:srgbClr val="000000"/>
                </a:solidFill>
                <a:latin typeface="+mn-lt"/>
                <a:cs typeface="Arial" charset="0"/>
              </a:rPr>
              <a:t>demilitarized </a:t>
            </a:r>
          </a:p>
          <a:p>
            <a:pPr eaLnBrk="0" fontAlgn="base" hangingPunct="0">
              <a:lnSpc>
                <a:spcPct val="80000"/>
              </a:lnSpc>
              <a:spcBef>
                <a:spcPct val="0"/>
              </a:spcBef>
              <a:spcAft>
                <a:spcPct val="0"/>
              </a:spcAft>
            </a:pPr>
            <a:r>
              <a:rPr lang="en-US" sz="2400" dirty="0">
                <a:solidFill>
                  <a:srgbClr val="000000"/>
                </a:solidFill>
                <a:latin typeface="+mn-lt"/>
                <a:cs typeface="Arial" charset="0"/>
              </a:rPr>
              <a:t>zone</a:t>
            </a:r>
          </a:p>
        </p:txBody>
      </p:sp>
      <p:sp>
        <p:nvSpPr>
          <p:cNvPr id="458" name="Text Box 381">
            <a:extLst>
              <a:ext uri="{FF2B5EF4-FFF2-40B4-BE49-F238E27FC236}">
                <a16:creationId xmlns:a16="http://schemas.microsoft.com/office/drawing/2014/main" id="{FF0762E1-80CD-3842-92FE-8E4B85C3DABB}"/>
              </a:ext>
            </a:extLst>
          </p:cNvPr>
          <p:cNvSpPr txBox="1">
            <a:spLocks noChangeArrowheads="1"/>
          </p:cNvSpPr>
          <p:nvPr/>
        </p:nvSpPr>
        <p:spPr bwMode="auto">
          <a:xfrm>
            <a:off x="5878901" y="2354418"/>
            <a:ext cx="878446" cy="3194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0" fontAlgn="base" hangingPunct="0">
              <a:lnSpc>
                <a:spcPct val="80000"/>
              </a:lnSpc>
              <a:spcBef>
                <a:spcPct val="0"/>
              </a:spcBef>
              <a:spcAft>
                <a:spcPct val="0"/>
              </a:spcAft>
            </a:pPr>
            <a:r>
              <a:rPr lang="en-US" sz="1800" dirty="0">
                <a:solidFill>
                  <a:srgbClr val="000000"/>
                </a:solidFill>
                <a:latin typeface="+mn-lt"/>
                <a:cs typeface="Arial" charset="0"/>
              </a:rPr>
              <a:t>firewall</a:t>
            </a:r>
          </a:p>
        </p:txBody>
      </p:sp>
      <p:sp>
        <p:nvSpPr>
          <p:cNvPr id="459" name="Oval 384">
            <a:extLst>
              <a:ext uri="{FF2B5EF4-FFF2-40B4-BE49-F238E27FC236}">
                <a16:creationId xmlns:a16="http://schemas.microsoft.com/office/drawing/2014/main" id="{ECBF88DE-88E6-CC4B-847A-4F0370958D3D}"/>
              </a:ext>
            </a:extLst>
          </p:cNvPr>
          <p:cNvSpPr>
            <a:spLocks noChangeArrowheads="1"/>
          </p:cNvSpPr>
          <p:nvPr/>
        </p:nvSpPr>
        <p:spPr bwMode="auto">
          <a:xfrm>
            <a:off x="6209139" y="3816505"/>
            <a:ext cx="134938" cy="134938"/>
          </a:xfrm>
          <a:prstGeom prst="ellipse">
            <a:avLst/>
          </a:prstGeom>
          <a:solidFill>
            <a:srgbClr val="FF0000"/>
          </a:solidFill>
          <a:ln w="9525">
            <a:solidFill>
              <a:srgbClr val="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460" name="Text Box 385">
            <a:extLst>
              <a:ext uri="{FF2B5EF4-FFF2-40B4-BE49-F238E27FC236}">
                <a16:creationId xmlns:a16="http://schemas.microsoft.com/office/drawing/2014/main" id="{586D51DA-DED4-4D47-895A-C6E060E891C8}"/>
              </a:ext>
            </a:extLst>
          </p:cNvPr>
          <p:cNvSpPr txBox="1">
            <a:spLocks noChangeArrowheads="1"/>
          </p:cNvSpPr>
          <p:nvPr/>
        </p:nvSpPr>
        <p:spPr bwMode="auto">
          <a:xfrm>
            <a:off x="3349079" y="4584855"/>
            <a:ext cx="1282979" cy="7903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lnSpc>
                <a:spcPct val="80000"/>
              </a:lnSpc>
              <a:spcBef>
                <a:spcPct val="0"/>
              </a:spcBef>
              <a:spcAft>
                <a:spcPct val="0"/>
              </a:spcAft>
            </a:pPr>
            <a:r>
              <a:rPr lang="en-US" sz="2800" dirty="0">
                <a:solidFill>
                  <a:srgbClr val="CC0000"/>
                </a:solidFill>
                <a:latin typeface="+mn-lt"/>
                <a:cs typeface="Arial" charset="0"/>
              </a:rPr>
              <a:t>IDS </a:t>
            </a:r>
          </a:p>
          <a:p>
            <a:pPr algn="ctr" eaLnBrk="0" fontAlgn="base" hangingPunct="0">
              <a:lnSpc>
                <a:spcPct val="80000"/>
              </a:lnSpc>
              <a:spcBef>
                <a:spcPct val="0"/>
              </a:spcBef>
              <a:spcAft>
                <a:spcPct val="0"/>
              </a:spcAft>
            </a:pPr>
            <a:r>
              <a:rPr lang="en-US" sz="2800" dirty="0">
                <a:solidFill>
                  <a:srgbClr val="CC0000"/>
                </a:solidFill>
                <a:latin typeface="+mn-lt"/>
                <a:cs typeface="Arial" charset="0"/>
              </a:rPr>
              <a:t>sensors</a:t>
            </a:r>
          </a:p>
        </p:txBody>
      </p:sp>
      <p:sp>
        <p:nvSpPr>
          <p:cNvPr id="461" name="Line 389">
            <a:extLst>
              <a:ext uri="{FF2B5EF4-FFF2-40B4-BE49-F238E27FC236}">
                <a16:creationId xmlns:a16="http://schemas.microsoft.com/office/drawing/2014/main" id="{D870C84A-2946-E04C-B442-16BDF3CB67F9}"/>
              </a:ext>
            </a:extLst>
          </p:cNvPr>
          <p:cNvSpPr>
            <a:spLocks noChangeShapeType="1"/>
          </p:cNvSpPr>
          <p:nvPr/>
        </p:nvSpPr>
        <p:spPr bwMode="auto">
          <a:xfrm flipV="1">
            <a:off x="4027876" y="3941918"/>
            <a:ext cx="2152650" cy="695325"/>
          </a:xfrm>
          <a:prstGeom prst="line">
            <a:avLst/>
          </a:prstGeom>
          <a:noFill/>
          <a:ln w="9525">
            <a:solidFill>
              <a:srgbClr val="CC0000"/>
            </a:solidFill>
            <a:round/>
            <a:headEnd/>
            <a:tailEnd type="triangle" w="med" len="med"/>
          </a:ln>
          <a:extLst>
            <a:ext uri="{909E8E84-426E-40dd-AFC4-6F175D3DCCD1}">
              <a14:hiddenFill xmlns="" xmlns:a14="http://schemas.microsoft.com/office/drawing/2010/main">
                <a:noFill/>
              </a14:hiddenFill>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462" name="Rectangle 392">
            <a:extLst>
              <a:ext uri="{FF2B5EF4-FFF2-40B4-BE49-F238E27FC236}">
                <a16:creationId xmlns:a16="http://schemas.microsoft.com/office/drawing/2014/main" id="{582B9E92-FCA8-7F42-94E2-AFBDF341B2A9}"/>
              </a:ext>
            </a:extLst>
          </p:cNvPr>
          <p:cNvSpPr txBox="1">
            <a:spLocks noChangeArrowheads="1"/>
          </p:cNvSpPr>
          <p:nvPr/>
        </p:nvSpPr>
        <p:spPr bwMode="auto">
          <a:xfrm>
            <a:off x="1028700" y="1535972"/>
            <a:ext cx="10577926" cy="6496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marL="0" indent="0">
              <a:buFont typeface="Wingdings" charset="2"/>
              <a:buNone/>
            </a:pPr>
            <a:r>
              <a:rPr lang="en-US" sz="3200" kern="0" dirty="0"/>
              <a:t>multiple IDSs: different types of checking at different locations</a:t>
            </a:r>
          </a:p>
        </p:txBody>
      </p:sp>
      <p:sp>
        <p:nvSpPr>
          <p:cNvPr id="464" name="Rectangle 198">
            <a:extLst>
              <a:ext uri="{FF2B5EF4-FFF2-40B4-BE49-F238E27FC236}">
                <a16:creationId xmlns:a16="http://schemas.microsoft.com/office/drawing/2014/main" id="{2D520648-86EB-5A48-A5A8-B5FA80E2759F}"/>
              </a:ext>
            </a:extLst>
          </p:cNvPr>
          <p:cNvSpPr>
            <a:spLocks noChangeArrowheads="1"/>
          </p:cNvSpPr>
          <p:nvPr/>
        </p:nvSpPr>
        <p:spPr bwMode="auto">
          <a:xfrm>
            <a:off x="5509013" y="3545043"/>
            <a:ext cx="41275" cy="1984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US" sz="1300" dirty="0">
                <a:solidFill>
                  <a:srgbClr val="000000"/>
                </a:solidFill>
                <a:latin typeface="Arial" charset="0"/>
                <a:ea typeface="ＭＳ Ｐゴシック" charset="0"/>
              </a:rPr>
              <a:t> </a:t>
            </a:r>
            <a:endParaRPr lang="en-US" dirty="0">
              <a:solidFill>
                <a:srgbClr val="000000"/>
              </a:solidFill>
              <a:latin typeface="Arial" charset="0"/>
              <a:ea typeface="ＭＳ Ｐゴシック" charset="0"/>
            </a:endParaRPr>
          </a:p>
        </p:txBody>
      </p:sp>
      <p:sp>
        <p:nvSpPr>
          <p:cNvPr id="466" name="Line 20">
            <a:extLst>
              <a:ext uri="{FF2B5EF4-FFF2-40B4-BE49-F238E27FC236}">
                <a16:creationId xmlns:a16="http://schemas.microsoft.com/office/drawing/2014/main" id="{99F7DD3B-0C28-0147-8915-068D8FFB2072}"/>
              </a:ext>
            </a:extLst>
          </p:cNvPr>
          <p:cNvSpPr>
            <a:spLocks noChangeShapeType="1"/>
          </p:cNvSpPr>
          <p:nvPr/>
        </p:nvSpPr>
        <p:spPr bwMode="auto">
          <a:xfrm flipH="1">
            <a:off x="2510226" y="2986243"/>
            <a:ext cx="555625"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467" name="Line 21">
            <a:extLst>
              <a:ext uri="{FF2B5EF4-FFF2-40B4-BE49-F238E27FC236}">
                <a16:creationId xmlns:a16="http://schemas.microsoft.com/office/drawing/2014/main" id="{DA6C8CAD-43FF-BA4B-83DF-30BD09CDB478}"/>
              </a:ext>
            </a:extLst>
          </p:cNvPr>
          <p:cNvSpPr>
            <a:spLocks noChangeShapeType="1"/>
          </p:cNvSpPr>
          <p:nvPr/>
        </p:nvSpPr>
        <p:spPr bwMode="auto">
          <a:xfrm flipH="1">
            <a:off x="2772163" y="3033868"/>
            <a:ext cx="396875" cy="48260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468" name="Line 22">
            <a:extLst>
              <a:ext uri="{FF2B5EF4-FFF2-40B4-BE49-F238E27FC236}">
                <a16:creationId xmlns:a16="http://schemas.microsoft.com/office/drawing/2014/main" id="{BF1722E4-071D-4447-9A49-0D99A6424775}"/>
              </a:ext>
            </a:extLst>
          </p:cNvPr>
          <p:cNvSpPr>
            <a:spLocks noChangeShapeType="1"/>
          </p:cNvSpPr>
          <p:nvPr/>
        </p:nvSpPr>
        <p:spPr bwMode="auto">
          <a:xfrm>
            <a:off x="3316676" y="3062443"/>
            <a:ext cx="73025" cy="295275"/>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nvGrpSpPr>
          <p:cNvPr id="469" name="Group 44">
            <a:extLst>
              <a:ext uri="{FF2B5EF4-FFF2-40B4-BE49-F238E27FC236}">
                <a16:creationId xmlns:a16="http://schemas.microsoft.com/office/drawing/2014/main" id="{B8E74B28-0E30-1746-8213-B2EBD4621910}"/>
              </a:ext>
            </a:extLst>
          </p:cNvPr>
          <p:cNvGrpSpPr>
            <a:grpSpLocks/>
          </p:cNvGrpSpPr>
          <p:nvPr/>
        </p:nvGrpSpPr>
        <p:grpSpPr bwMode="auto">
          <a:xfrm>
            <a:off x="2054613" y="2769551"/>
            <a:ext cx="568325" cy="481012"/>
            <a:chOff x="-44" y="1473"/>
            <a:chExt cx="981" cy="1105"/>
          </a:xfrm>
        </p:grpSpPr>
        <p:pic>
          <p:nvPicPr>
            <p:cNvPr id="470" name="Picture 45" descr="desktop_computer_stylized_medium">
              <a:extLst>
                <a:ext uri="{FF2B5EF4-FFF2-40B4-BE49-F238E27FC236}">
                  <a16:creationId xmlns:a16="http://schemas.microsoft.com/office/drawing/2014/main" id="{58E13354-4BBC-DE4D-A3D3-A2B28A99F7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71" name="Freeform 46">
              <a:extLst>
                <a:ext uri="{FF2B5EF4-FFF2-40B4-BE49-F238E27FC236}">
                  <a16:creationId xmlns:a16="http://schemas.microsoft.com/office/drawing/2014/main" id="{FFDB0BBD-44C0-5145-AB79-7351ED648346}"/>
                </a:ext>
              </a:extLst>
            </p:cNvPr>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grpSp>
        <p:nvGrpSpPr>
          <p:cNvPr id="472" name="Group 44">
            <a:extLst>
              <a:ext uri="{FF2B5EF4-FFF2-40B4-BE49-F238E27FC236}">
                <a16:creationId xmlns:a16="http://schemas.microsoft.com/office/drawing/2014/main" id="{1CF48981-0802-BD49-B1DC-404B3A4C090D}"/>
              </a:ext>
            </a:extLst>
          </p:cNvPr>
          <p:cNvGrpSpPr>
            <a:grpSpLocks/>
          </p:cNvGrpSpPr>
          <p:nvPr/>
        </p:nvGrpSpPr>
        <p:grpSpPr bwMode="auto">
          <a:xfrm>
            <a:off x="2989651" y="3278343"/>
            <a:ext cx="568325" cy="481012"/>
            <a:chOff x="-44" y="1473"/>
            <a:chExt cx="981" cy="1105"/>
          </a:xfrm>
        </p:grpSpPr>
        <p:pic>
          <p:nvPicPr>
            <p:cNvPr id="473" name="Picture 45" descr="desktop_computer_stylized_medium">
              <a:extLst>
                <a:ext uri="{FF2B5EF4-FFF2-40B4-BE49-F238E27FC236}">
                  <a16:creationId xmlns:a16="http://schemas.microsoft.com/office/drawing/2014/main" id="{92F35510-F025-1C4B-9387-20EF3A9863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74" name="Freeform 46">
              <a:extLst>
                <a:ext uri="{FF2B5EF4-FFF2-40B4-BE49-F238E27FC236}">
                  <a16:creationId xmlns:a16="http://schemas.microsoft.com/office/drawing/2014/main" id="{BF28A15C-1BFC-3B46-ABF7-F557A6236353}"/>
                </a:ext>
              </a:extLst>
            </p:cNvPr>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sp>
        <p:nvSpPr>
          <p:cNvPr id="475" name="Line 21">
            <a:extLst>
              <a:ext uri="{FF2B5EF4-FFF2-40B4-BE49-F238E27FC236}">
                <a16:creationId xmlns:a16="http://schemas.microsoft.com/office/drawing/2014/main" id="{3A927FBA-ABAB-7F4A-A784-5F4356406AE1}"/>
              </a:ext>
            </a:extLst>
          </p:cNvPr>
          <p:cNvSpPr>
            <a:spLocks noChangeShapeType="1"/>
          </p:cNvSpPr>
          <p:nvPr/>
        </p:nvSpPr>
        <p:spPr bwMode="auto">
          <a:xfrm>
            <a:off x="3535751" y="2992593"/>
            <a:ext cx="377825" cy="30480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476" name="Line 22">
            <a:extLst>
              <a:ext uri="{FF2B5EF4-FFF2-40B4-BE49-F238E27FC236}">
                <a16:creationId xmlns:a16="http://schemas.microsoft.com/office/drawing/2014/main" id="{E215D6AD-7F95-A04B-A98D-7A95A1F69B91}"/>
              </a:ext>
            </a:extLst>
          </p:cNvPr>
          <p:cNvSpPr>
            <a:spLocks noChangeShapeType="1"/>
          </p:cNvSpPr>
          <p:nvPr/>
        </p:nvSpPr>
        <p:spPr bwMode="auto">
          <a:xfrm flipH="1">
            <a:off x="3767526" y="3487893"/>
            <a:ext cx="120650" cy="293687"/>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477" name="Line 22">
            <a:extLst>
              <a:ext uri="{FF2B5EF4-FFF2-40B4-BE49-F238E27FC236}">
                <a16:creationId xmlns:a16="http://schemas.microsoft.com/office/drawing/2014/main" id="{5A8B80E0-2E04-724B-B707-36EBBAF80F9E}"/>
              </a:ext>
            </a:extLst>
          </p:cNvPr>
          <p:cNvSpPr>
            <a:spLocks noChangeShapeType="1"/>
          </p:cNvSpPr>
          <p:nvPr/>
        </p:nvSpPr>
        <p:spPr bwMode="auto">
          <a:xfrm>
            <a:off x="4172338" y="3499005"/>
            <a:ext cx="73025" cy="295275"/>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478" name="Line 20">
            <a:extLst>
              <a:ext uri="{FF2B5EF4-FFF2-40B4-BE49-F238E27FC236}">
                <a16:creationId xmlns:a16="http://schemas.microsoft.com/office/drawing/2014/main" id="{1CBF3FF4-51AA-D840-9C47-E975B8CFF930}"/>
              </a:ext>
            </a:extLst>
          </p:cNvPr>
          <p:cNvSpPr>
            <a:spLocks noChangeShapeType="1"/>
          </p:cNvSpPr>
          <p:nvPr/>
        </p:nvSpPr>
        <p:spPr bwMode="auto">
          <a:xfrm flipH="1">
            <a:off x="3369063" y="2946555"/>
            <a:ext cx="555625"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nvGrpSpPr>
          <p:cNvPr id="479" name="Group 44">
            <a:extLst>
              <a:ext uri="{FF2B5EF4-FFF2-40B4-BE49-F238E27FC236}">
                <a16:creationId xmlns:a16="http://schemas.microsoft.com/office/drawing/2014/main" id="{FA873F0F-83EE-614A-A6A6-136DD4D484F1}"/>
              </a:ext>
            </a:extLst>
          </p:cNvPr>
          <p:cNvGrpSpPr>
            <a:grpSpLocks/>
          </p:cNvGrpSpPr>
          <p:nvPr/>
        </p:nvGrpSpPr>
        <p:grpSpPr bwMode="auto">
          <a:xfrm>
            <a:off x="3394463" y="3651405"/>
            <a:ext cx="568325" cy="481013"/>
            <a:chOff x="-44" y="1473"/>
            <a:chExt cx="981" cy="1105"/>
          </a:xfrm>
        </p:grpSpPr>
        <p:pic>
          <p:nvPicPr>
            <p:cNvPr id="480" name="Picture 45" descr="desktop_computer_stylized_medium">
              <a:extLst>
                <a:ext uri="{FF2B5EF4-FFF2-40B4-BE49-F238E27FC236}">
                  <a16:creationId xmlns:a16="http://schemas.microsoft.com/office/drawing/2014/main" id="{CD2C99BD-C509-184C-BEE0-D33E2258FD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81" name="Freeform 46">
              <a:extLst>
                <a:ext uri="{FF2B5EF4-FFF2-40B4-BE49-F238E27FC236}">
                  <a16:creationId xmlns:a16="http://schemas.microsoft.com/office/drawing/2014/main" id="{D9F16CF8-FB14-724A-A59E-61D5070BCB3C}"/>
                </a:ext>
              </a:extLst>
            </p:cNvPr>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grpSp>
        <p:nvGrpSpPr>
          <p:cNvPr id="482" name="Group 44">
            <a:extLst>
              <a:ext uri="{FF2B5EF4-FFF2-40B4-BE49-F238E27FC236}">
                <a16:creationId xmlns:a16="http://schemas.microsoft.com/office/drawing/2014/main" id="{9BB3F9B0-5CE4-414C-8181-A76DE392300B}"/>
              </a:ext>
            </a:extLst>
          </p:cNvPr>
          <p:cNvGrpSpPr>
            <a:grpSpLocks/>
          </p:cNvGrpSpPr>
          <p:nvPr/>
        </p:nvGrpSpPr>
        <p:grpSpPr bwMode="auto">
          <a:xfrm>
            <a:off x="3851663" y="3719668"/>
            <a:ext cx="568325" cy="481012"/>
            <a:chOff x="-44" y="1473"/>
            <a:chExt cx="981" cy="1105"/>
          </a:xfrm>
        </p:grpSpPr>
        <p:pic>
          <p:nvPicPr>
            <p:cNvPr id="483" name="Picture 45" descr="desktop_computer_stylized_medium">
              <a:extLst>
                <a:ext uri="{FF2B5EF4-FFF2-40B4-BE49-F238E27FC236}">
                  <a16:creationId xmlns:a16="http://schemas.microsoft.com/office/drawing/2014/main" id="{7523B2BA-EB75-524B-9362-1C9AC2B324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84" name="Freeform 46">
              <a:extLst>
                <a:ext uri="{FF2B5EF4-FFF2-40B4-BE49-F238E27FC236}">
                  <a16:creationId xmlns:a16="http://schemas.microsoft.com/office/drawing/2014/main" id="{57EEFA02-5655-6342-8315-00F2C252991A}"/>
                </a:ext>
              </a:extLst>
            </p:cNvPr>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grpSp>
        <p:nvGrpSpPr>
          <p:cNvPr id="487" name="Group 44">
            <a:extLst>
              <a:ext uri="{FF2B5EF4-FFF2-40B4-BE49-F238E27FC236}">
                <a16:creationId xmlns:a16="http://schemas.microsoft.com/office/drawing/2014/main" id="{CF405292-4F89-D34E-BDE5-80DA1AC46B59}"/>
              </a:ext>
            </a:extLst>
          </p:cNvPr>
          <p:cNvGrpSpPr>
            <a:grpSpLocks/>
          </p:cNvGrpSpPr>
          <p:nvPr/>
        </p:nvGrpSpPr>
        <p:grpSpPr bwMode="auto">
          <a:xfrm>
            <a:off x="3645288" y="2656043"/>
            <a:ext cx="568325" cy="481012"/>
            <a:chOff x="-44" y="1473"/>
            <a:chExt cx="981" cy="1105"/>
          </a:xfrm>
        </p:grpSpPr>
        <p:pic>
          <p:nvPicPr>
            <p:cNvPr id="488" name="Picture 45" descr="desktop_computer_stylized_medium">
              <a:extLst>
                <a:ext uri="{FF2B5EF4-FFF2-40B4-BE49-F238E27FC236}">
                  <a16:creationId xmlns:a16="http://schemas.microsoft.com/office/drawing/2014/main" id="{F50E822E-D731-AC4A-8D2B-332BF6123F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89" name="Freeform 46">
              <a:extLst>
                <a:ext uri="{FF2B5EF4-FFF2-40B4-BE49-F238E27FC236}">
                  <a16:creationId xmlns:a16="http://schemas.microsoft.com/office/drawing/2014/main" id="{1E50317E-90B3-504A-9FAF-FC1992CB8C71}"/>
                </a:ext>
              </a:extLst>
            </p:cNvPr>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grpSp>
        <p:nvGrpSpPr>
          <p:cNvPr id="490" name="Group 906">
            <a:extLst>
              <a:ext uri="{FF2B5EF4-FFF2-40B4-BE49-F238E27FC236}">
                <a16:creationId xmlns:a16="http://schemas.microsoft.com/office/drawing/2014/main" id="{1C91236D-4DC5-F149-B840-B0400CB870DD}"/>
              </a:ext>
            </a:extLst>
          </p:cNvPr>
          <p:cNvGrpSpPr>
            <a:grpSpLocks/>
          </p:cNvGrpSpPr>
          <p:nvPr/>
        </p:nvGrpSpPr>
        <p:grpSpPr bwMode="auto">
          <a:xfrm>
            <a:off x="2524513" y="3446618"/>
            <a:ext cx="285750" cy="536575"/>
            <a:chOff x="4140" y="429"/>
            <a:chExt cx="1425" cy="2396"/>
          </a:xfrm>
        </p:grpSpPr>
        <p:sp>
          <p:nvSpPr>
            <p:cNvPr id="491" name="Freeform 907">
              <a:extLst>
                <a:ext uri="{FF2B5EF4-FFF2-40B4-BE49-F238E27FC236}">
                  <a16:creationId xmlns:a16="http://schemas.microsoft.com/office/drawing/2014/main" id="{7DA0D1D7-53E1-324E-A3FD-5A0F5FAF2600}"/>
                </a:ext>
              </a:extLst>
            </p:cNvPr>
            <p:cNvSpPr>
              <a:spLocks/>
            </p:cNvSpPr>
            <p:nvPr/>
          </p:nvSpPr>
          <p:spPr bwMode="auto">
            <a:xfrm>
              <a:off x="5268" y="433"/>
              <a:ext cx="283" cy="2286"/>
            </a:xfrm>
            <a:custGeom>
              <a:avLst/>
              <a:gdLst>
                <a:gd name="T0" fmla="*/ 21 w 354"/>
                <a:gd name="T1" fmla="*/ 0 h 2742"/>
                <a:gd name="T2" fmla="*/ 116 w 354"/>
                <a:gd name="T3" fmla="*/ 137 h 2742"/>
                <a:gd name="T4" fmla="*/ 114 w 354"/>
                <a:gd name="T5" fmla="*/ 1057 h 2742"/>
                <a:gd name="T6" fmla="*/ 0 w 354"/>
                <a:gd name="T7" fmla="*/ 1105 h 2742"/>
                <a:gd name="T8" fmla="*/ 21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492" name="Rectangle 908">
              <a:extLst>
                <a:ext uri="{FF2B5EF4-FFF2-40B4-BE49-F238E27FC236}">
                  <a16:creationId xmlns:a16="http://schemas.microsoft.com/office/drawing/2014/main" id="{B80514CA-945D-8342-AC72-999DE092148C}"/>
                </a:ext>
              </a:extLst>
            </p:cNvPr>
            <p:cNvSpPr>
              <a:spLocks noChangeArrowheads="1"/>
            </p:cNvSpPr>
            <p:nvPr/>
          </p:nvSpPr>
          <p:spPr bwMode="auto">
            <a:xfrm>
              <a:off x="4211" y="429"/>
              <a:ext cx="1037" cy="2283"/>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493" name="Freeform 909">
              <a:extLst>
                <a:ext uri="{FF2B5EF4-FFF2-40B4-BE49-F238E27FC236}">
                  <a16:creationId xmlns:a16="http://schemas.microsoft.com/office/drawing/2014/main" id="{20FC8100-5112-3049-A5B1-FC0F31456B2C}"/>
                </a:ext>
              </a:extLst>
            </p:cNvPr>
            <p:cNvSpPr>
              <a:spLocks/>
            </p:cNvSpPr>
            <p:nvPr/>
          </p:nvSpPr>
          <p:spPr bwMode="auto">
            <a:xfrm>
              <a:off x="5321" y="570"/>
              <a:ext cx="169" cy="2115"/>
            </a:xfrm>
            <a:custGeom>
              <a:avLst/>
              <a:gdLst>
                <a:gd name="T0" fmla="*/ 2 w 211"/>
                <a:gd name="T1" fmla="*/ 0 h 2537"/>
                <a:gd name="T2" fmla="*/ 70 w 211"/>
                <a:gd name="T3" fmla="*/ 88 h 2537"/>
                <a:gd name="T4" fmla="*/ 2 w 211"/>
                <a:gd name="T5" fmla="*/ 1007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494" name="Freeform 910">
              <a:extLst>
                <a:ext uri="{FF2B5EF4-FFF2-40B4-BE49-F238E27FC236}">
                  <a16:creationId xmlns:a16="http://schemas.microsoft.com/office/drawing/2014/main" id="{CB8BA0B8-48F5-8545-A1B9-BBD07DC1AE0E}"/>
                </a:ext>
              </a:extLst>
            </p:cNvPr>
            <p:cNvSpPr>
              <a:spLocks/>
            </p:cNvSpPr>
            <p:nvPr/>
          </p:nvSpPr>
          <p:spPr bwMode="auto">
            <a:xfrm>
              <a:off x="5284" y="1640"/>
              <a:ext cx="263" cy="189"/>
            </a:xfrm>
            <a:custGeom>
              <a:avLst/>
              <a:gdLst>
                <a:gd name="T0" fmla="*/ 2 w 328"/>
                <a:gd name="T1" fmla="*/ 0 h 226"/>
                <a:gd name="T2" fmla="*/ 109 w 328"/>
                <a:gd name="T3" fmla="*/ 52 h 226"/>
                <a:gd name="T4" fmla="*/ 108 w 328"/>
                <a:gd name="T5" fmla="*/ 92 h 226"/>
                <a:gd name="T6" fmla="*/ 0 w 328"/>
                <a:gd name="T7" fmla="*/ 41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495" name="Rectangle 911">
              <a:extLst>
                <a:ext uri="{FF2B5EF4-FFF2-40B4-BE49-F238E27FC236}">
                  <a16:creationId xmlns:a16="http://schemas.microsoft.com/office/drawing/2014/main" id="{8DDED4AF-823E-9243-9F45-93DE85B5E807}"/>
                </a:ext>
              </a:extLst>
            </p:cNvPr>
            <p:cNvSpPr>
              <a:spLocks noChangeArrowheads="1"/>
            </p:cNvSpPr>
            <p:nvPr/>
          </p:nvSpPr>
          <p:spPr bwMode="auto">
            <a:xfrm>
              <a:off x="4211" y="691"/>
              <a:ext cx="594" cy="50"/>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grpSp>
          <p:nvGrpSpPr>
            <p:cNvPr id="496" name="Group 912">
              <a:extLst>
                <a:ext uri="{FF2B5EF4-FFF2-40B4-BE49-F238E27FC236}">
                  <a16:creationId xmlns:a16="http://schemas.microsoft.com/office/drawing/2014/main" id="{F0379376-59CC-5F4C-8179-F1943DA35B24}"/>
                </a:ext>
              </a:extLst>
            </p:cNvPr>
            <p:cNvGrpSpPr>
              <a:grpSpLocks/>
            </p:cNvGrpSpPr>
            <p:nvPr/>
          </p:nvGrpSpPr>
          <p:grpSpPr bwMode="auto">
            <a:xfrm>
              <a:off x="4749" y="668"/>
              <a:ext cx="581" cy="145"/>
              <a:chOff x="614" y="2568"/>
              <a:chExt cx="725" cy="139"/>
            </a:xfrm>
          </p:grpSpPr>
          <p:sp>
            <p:nvSpPr>
              <p:cNvPr id="521" name="AutoShape 913">
                <a:extLst>
                  <a:ext uri="{FF2B5EF4-FFF2-40B4-BE49-F238E27FC236}">
                    <a16:creationId xmlns:a16="http://schemas.microsoft.com/office/drawing/2014/main" id="{BE8465C9-09AE-8744-923B-5E1C3728E6D4}"/>
                  </a:ext>
                </a:extLst>
              </p:cNvPr>
              <p:cNvSpPr>
                <a:spLocks noChangeArrowheads="1"/>
              </p:cNvSpPr>
              <p:nvPr/>
            </p:nvSpPr>
            <p:spPr bwMode="auto">
              <a:xfrm>
                <a:off x="615" y="2570"/>
                <a:ext cx="721" cy="129"/>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522" name="AutoShape 914">
                <a:extLst>
                  <a:ext uri="{FF2B5EF4-FFF2-40B4-BE49-F238E27FC236}">
                    <a16:creationId xmlns:a16="http://schemas.microsoft.com/office/drawing/2014/main" id="{B5920BDE-18BC-2F4D-A579-110DD11E91A5}"/>
                  </a:ext>
                </a:extLst>
              </p:cNvPr>
              <p:cNvSpPr>
                <a:spLocks noChangeArrowheads="1"/>
              </p:cNvSpPr>
              <p:nvPr/>
            </p:nvSpPr>
            <p:spPr bwMode="auto">
              <a:xfrm>
                <a:off x="634" y="2584"/>
                <a:ext cx="692" cy="102"/>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grpSp>
        <p:sp>
          <p:nvSpPr>
            <p:cNvPr id="497" name="Rectangle 915">
              <a:extLst>
                <a:ext uri="{FF2B5EF4-FFF2-40B4-BE49-F238E27FC236}">
                  <a16:creationId xmlns:a16="http://schemas.microsoft.com/office/drawing/2014/main" id="{CE78E810-2C1E-4A42-8021-80EE38CD1434}"/>
                </a:ext>
              </a:extLst>
            </p:cNvPr>
            <p:cNvSpPr>
              <a:spLocks noChangeArrowheads="1"/>
            </p:cNvSpPr>
            <p:nvPr/>
          </p:nvSpPr>
          <p:spPr bwMode="auto">
            <a:xfrm>
              <a:off x="4227" y="1017"/>
              <a:ext cx="594" cy="50"/>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grpSp>
          <p:nvGrpSpPr>
            <p:cNvPr id="498" name="Group 916">
              <a:extLst>
                <a:ext uri="{FF2B5EF4-FFF2-40B4-BE49-F238E27FC236}">
                  <a16:creationId xmlns:a16="http://schemas.microsoft.com/office/drawing/2014/main" id="{D368B6CD-D993-3A4A-B386-66A5C867D1BD}"/>
                </a:ext>
              </a:extLst>
            </p:cNvPr>
            <p:cNvGrpSpPr>
              <a:grpSpLocks/>
            </p:cNvGrpSpPr>
            <p:nvPr/>
          </p:nvGrpSpPr>
          <p:grpSpPr bwMode="auto">
            <a:xfrm>
              <a:off x="4747" y="994"/>
              <a:ext cx="581" cy="134"/>
              <a:chOff x="614" y="2568"/>
              <a:chExt cx="725" cy="139"/>
            </a:xfrm>
          </p:grpSpPr>
          <p:sp>
            <p:nvSpPr>
              <p:cNvPr id="519" name="AutoShape 917">
                <a:extLst>
                  <a:ext uri="{FF2B5EF4-FFF2-40B4-BE49-F238E27FC236}">
                    <a16:creationId xmlns:a16="http://schemas.microsoft.com/office/drawing/2014/main" id="{B70A5AAF-649F-4649-8493-A1210242A9AF}"/>
                  </a:ext>
                </a:extLst>
              </p:cNvPr>
              <p:cNvSpPr>
                <a:spLocks noChangeArrowheads="1"/>
              </p:cNvSpPr>
              <p:nvPr/>
            </p:nvSpPr>
            <p:spPr bwMode="auto">
              <a:xfrm>
                <a:off x="617" y="2570"/>
                <a:ext cx="721"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520" name="AutoShape 918">
                <a:extLst>
                  <a:ext uri="{FF2B5EF4-FFF2-40B4-BE49-F238E27FC236}">
                    <a16:creationId xmlns:a16="http://schemas.microsoft.com/office/drawing/2014/main" id="{C658474D-5C17-B644-834A-DC81AB16B06C}"/>
                  </a:ext>
                </a:extLst>
              </p:cNvPr>
              <p:cNvSpPr>
                <a:spLocks noChangeArrowheads="1"/>
              </p:cNvSpPr>
              <p:nvPr/>
            </p:nvSpPr>
            <p:spPr bwMode="auto">
              <a:xfrm>
                <a:off x="627" y="2585"/>
                <a:ext cx="701" cy="110"/>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grpSp>
        <p:sp>
          <p:nvSpPr>
            <p:cNvPr id="499" name="Rectangle 919">
              <a:extLst>
                <a:ext uri="{FF2B5EF4-FFF2-40B4-BE49-F238E27FC236}">
                  <a16:creationId xmlns:a16="http://schemas.microsoft.com/office/drawing/2014/main" id="{64D5A8CF-0780-4D42-80F5-DC4BB0F2D788}"/>
                </a:ext>
              </a:extLst>
            </p:cNvPr>
            <p:cNvSpPr>
              <a:spLocks noChangeArrowheads="1"/>
            </p:cNvSpPr>
            <p:nvPr/>
          </p:nvSpPr>
          <p:spPr bwMode="auto">
            <a:xfrm>
              <a:off x="4211" y="1358"/>
              <a:ext cx="602" cy="50"/>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500" name="Rectangle 920">
              <a:extLst>
                <a:ext uri="{FF2B5EF4-FFF2-40B4-BE49-F238E27FC236}">
                  <a16:creationId xmlns:a16="http://schemas.microsoft.com/office/drawing/2014/main" id="{032E6CA4-99BB-8041-B8C2-75A836904BCA}"/>
                </a:ext>
              </a:extLst>
            </p:cNvPr>
            <p:cNvSpPr>
              <a:spLocks noChangeArrowheads="1"/>
            </p:cNvSpPr>
            <p:nvPr/>
          </p:nvSpPr>
          <p:spPr bwMode="auto">
            <a:xfrm>
              <a:off x="4227" y="1655"/>
              <a:ext cx="594" cy="50"/>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grpSp>
          <p:nvGrpSpPr>
            <p:cNvPr id="501" name="Group 921">
              <a:extLst>
                <a:ext uri="{FF2B5EF4-FFF2-40B4-BE49-F238E27FC236}">
                  <a16:creationId xmlns:a16="http://schemas.microsoft.com/office/drawing/2014/main" id="{0A6760A2-3ADF-C049-A447-864CE2AB2011}"/>
                </a:ext>
              </a:extLst>
            </p:cNvPr>
            <p:cNvGrpSpPr>
              <a:grpSpLocks/>
            </p:cNvGrpSpPr>
            <p:nvPr/>
          </p:nvGrpSpPr>
          <p:grpSpPr bwMode="auto">
            <a:xfrm>
              <a:off x="4733" y="1630"/>
              <a:ext cx="586" cy="151"/>
              <a:chOff x="611" y="2571"/>
              <a:chExt cx="730" cy="139"/>
            </a:xfrm>
          </p:grpSpPr>
          <p:sp>
            <p:nvSpPr>
              <p:cNvPr id="517" name="AutoShape 922">
                <a:extLst>
                  <a:ext uri="{FF2B5EF4-FFF2-40B4-BE49-F238E27FC236}">
                    <a16:creationId xmlns:a16="http://schemas.microsoft.com/office/drawing/2014/main" id="{F3A1B9D4-B27D-5843-ACAB-E3E30BE01364}"/>
                  </a:ext>
                </a:extLst>
              </p:cNvPr>
              <p:cNvSpPr>
                <a:spLocks noChangeArrowheads="1"/>
              </p:cNvSpPr>
              <p:nvPr/>
            </p:nvSpPr>
            <p:spPr bwMode="auto">
              <a:xfrm>
                <a:off x="612" y="2568"/>
                <a:ext cx="730" cy="144"/>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518" name="AutoShape 923">
                <a:extLst>
                  <a:ext uri="{FF2B5EF4-FFF2-40B4-BE49-F238E27FC236}">
                    <a16:creationId xmlns:a16="http://schemas.microsoft.com/office/drawing/2014/main" id="{E80AD0CA-1387-6A41-9BA5-1FB7231237A5}"/>
                  </a:ext>
                </a:extLst>
              </p:cNvPr>
              <p:cNvSpPr>
                <a:spLocks noChangeArrowheads="1"/>
              </p:cNvSpPr>
              <p:nvPr/>
            </p:nvSpPr>
            <p:spPr bwMode="auto">
              <a:xfrm>
                <a:off x="632" y="2588"/>
                <a:ext cx="690"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grpSp>
        <p:sp>
          <p:nvSpPr>
            <p:cNvPr id="502" name="Freeform 924">
              <a:extLst>
                <a:ext uri="{FF2B5EF4-FFF2-40B4-BE49-F238E27FC236}">
                  <a16:creationId xmlns:a16="http://schemas.microsoft.com/office/drawing/2014/main" id="{EE51236E-A5DD-2F47-A79A-80F0754E731B}"/>
                </a:ext>
              </a:extLst>
            </p:cNvPr>
            <p:cNvSpPr>
              <a:spLocks/>
            </p:cNvSpPr>
            <p:nvPr/>
          </p:nvSpPr>
          <p:spPr bwMode="auto">
            <a:xfrm>
              <a:off x="5288" y="1354"/>
              <a:ext cx="263" cy="188"/>
            </a:xfrm>
            <a:custGeom>
              <a:avLst/>
              <a:gdLst>
                <a:gd name="T0" fmla="*/ 2 w 328"/>
                <a:gd name="T1" fmla="*/ 0 h 226"/>
                <a:gd name="T2" fmla="*/ 109 w 328"/>
                <a:gd name="T3" fmla="*/ 51 h 226"/>
                <a:gd name="T4" fmla="*/ 108 w 328"/>
                <a:gd name="T5" fmla="*/ 90 h 226"/>
                <a:gd name="T6" fmla="*/ 0 w 328"/>
                <a:gd name="T7" fmla="*/ 3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nvGrpSpPr>
            <p:cNvPr id="503" name="Group 925">
              <a:extLst>
                <a:ext uri="{FF2B5EF4-FFF2-40B4-BE49-F238E27FC236}">
                  <a16:creationId xmlns:a16="http://schemas.microsoft.com/office/drawing/2014/main" id="{4C9CAEB7-E909-A34A-B59B-4859A1C19771}"/>
                </a:ext>
              </a:extLst>
            </p:cNvPr>
            <p:cNvGrpSpPr>
              <a:grpSpLocks/>
            </p:cNvGrpSpPr>
            <p:nvPr/>
          </p:nvGrpSpPr>
          <p:grpSpPr bwMode="auto">
            <a:xfrm>
              <a:off x="4739" y="1327"/>
              <a:ext cx="582" cy="139"/>
              <a:chOff x="614" y="2568"/>
              <a:chExt cx="725" cy="139"/>
            </a:xfrm>
          </p:grpSpPr>
          <p:sp>
            <p:nvSpPr>
              <p:cNvPr id="515" name="AutoShape 926">
                <a:extLst>
                  <a:ext uri="{FF2B5EF4-FFF2-40B4-BE49-F238E27FC236}">
                    <a16:creationId xmlns:a16="http://schemas.microsoft.com/office/drawing/2014/main" id="{63D52AC4-AF9D-F446-819E-D4020A61607A}"/>
                  </a:ext>
                </a:extLst>
              </p:cNvPr>
              <p:cNvSpPr>
                <a:spLocks noChangeArrowheads="1"/>
              </p:cNvSpPr>
              <p:nvPr/>
            </p:nvSpPr>
            <p:spPr bwMode="auto">
              <a:xfrm>
                <a:off x="617" y="2570"/>
                <a:ext cx="710" cy="135"/>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516" name="AutoShape 927">
                <a:extLst>
                  <a:ext uri="{FF2B5EF4-FFF2-40B4-BE49-F238E27FC236}">
                    <a16:creationId xmlns:a16="http://schemas.microsoft.com/office/drawing/2014/main" id="{E7846240-A150-9D49-BB09-728647EF38FD}"/>
                  </a:ext>
                </a:extLst>
              </p:cNvPr>
              <p:cNvSpPr>
                <a:spLocks noChangeArrowheads="1"/>
              </p:cNvSpPr>
              <p:nvPr/>
            </p:nvSpPr>
            <p:spPr bwMode="auto">
              <a:xfrm>
                <a:off x="637" y="2584"/>
                <a:ext cx="680" cy="9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grpSp>
        <p:sp>
          <p:nvSpPr>
            <p:cNvPr id="504" name="Rectangle 928">
              <a:extLst>
                <a:ext uri="{FF2B5EF4-FFF2-40B4-BE49-F238E27FC236}">
                  <a16:creationId xmlns:a16="http://schemas.microsoft.com/office/drawing/2014/main" id="{DCEF5FC2-6732-7F41-9D04-08BAE6E18C4F}"/>
                </a:ext>
              </a:extLst>
            </p:cNvPr>
            <p:cNvSpPr>
              <a:spLocks noChangeArrowheads="1"/>
            </p:cNvSpPr>
            <p:nvPr/>
          </p:nvSpPr>
          <p:spPr bwMode="auto">
            <a:xfrm>
              <a:off x="5248" y="429"/>
              <a:ext cx="71" cy="2290"/>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505" name="Freeform 929">
              <a:extLst>
                <a:ext uri="{FF2B5EF4-FFF2-40B4-BE49-F238E27FC236}">
                  <a16:creationId xmlns:a16="http://schemas.microsoft.com/office/drawing/2014/main" id="{7F4F2F0F-CC67-954D-AEF4-46335C830A54}"/>
                </a:ext>
              </a:extLst>
            </p:cNvPr>
            <p:cNvSpPr>
              <a:spLocks/>
            </p:cNvSpPr>
            <p:nvPr/>
          </p:nvSpPr>
          <p:spPr bwMode="auto">
            <a:xfrm>
              <a:off x="5312" y="1007"/>
              <a:ext cx="237" cy="213"/>
            </a:xfrm>
            <a:custGeom>
              <a:avLst/>
              <a:gdLst>
                <a:gd name="T0" fmla="*/ 2 w 296"/>
                <a:gd name="T1" fmla="*/ 0 h 256"/>
                <a:gd name="T2" fmla="*/ 96 w 296"/>
                <a:gd name="T3" fmla="*/ 57 h 256"/>
                <a:gd name="T4" fmla="*/ 98 w 296"/>
                <a:gd name="T5" fmla="*/ 102 h 256"/>
                <a:gd name="T6" fmla="*/ 0 w 296"/>
                <a:gd name="T7" fmla="*/ 39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06" name="Freeform 930">
              <a:extLst>
                <a:ext uri="{FF2B5EF4-FFF2-40B4-BE49-F238E27FC236}">
                  <a16:creationId xmlns:a16="http://schemas.microsoft.com/office/drawing/2014/main" id="{2CE704D8-3277-5F42-959B-83E6D0A586F5}"/>
                </a:ext>
              </a:extLst>
            </p:cNvPr>
            <p:cNvSpPr>
              <a:spLocks/>
            </p:cNvSpPr>
            <p:nvPr/>
          </p:nvSpPr>
          <p:spPr bwMode="auto">
            <a:xfrm>
              <a:off x="5315" y="680"/>
              <a:ext cx="244" cy="240"/>
            </a:xfrm>
            <a:custGeom>
              <a:avLst/>
              <a:gdLst>
                <a:gd name="T0" fmla="*/ 0 w 304"/>
                <a:gd name="T1" fmla="*/ 0 h 288"/>
                <a:gd name="T2" fmla="*/ 101 w 304"/>
                <a:gd name="T3" fmla="*/ 66 h 288"/>
                <a:gd name="T4" fmla="*/ 95 w 304"/>
                <a:gd name="T5" fmla="*/ 116 h 288"/>
                <a:gd name="T6" fmla="*/ 2 w 304"/>
                <a:gd name="T7" fmla="*/ 5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07" name="Oval 931">
              <a:extLst>
                <a:ext uri="{FF2B5EF4-FFF2-40B4-BE49-F238E27FC236}">
                  <a16:creationId xmlns:a16="http://schemas.microsoft.com/office/drawing/2014/main" id="{E4579AE9-156E-F644-B5EC-4D6605FEFB5D}"/>
                </a:ext>
              </a:extLst>
            </p:cNvPr>
            <p:cNvSpPr>
              <a:spLocks noChangeArrowheads="1"/>
            </p:cNvSpPr>
            <p:nvPr/>
          </p:nvSpPr>
          <p:spPr bwMode="auto">
            <a:xfrm>
              <a:off x="5518" y="2605"/>
              <a:ext cx="48" cy="99"/>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508" name="Freeform 932">
              <a:extLst>
                <a:ext uri="{FF2B5EF4-FFF2-40B4-BE49-F238E27FC236}">
                  <a16:creationId xmlns:a16="http://schemas.microsoft.com/office/drawing/2014/main" id="{A8D27C69-5BC0-B643-97C0-03D06DE4A5EA}"/>
                </a:ext>
              </a:extLst>
            </p:cNvPr>
            <p:cNvSpPr>
              <a:spLocks/>
            </p:cNvSpPr>
            <p:nvPr/>
          </p:nvSpPr>
          <p:spPr bwMode="auto">
            <a:xfrm>
              <a:off x="5302" y="2614"/>
              <a:ext cx="245" cy="200"/>
            </a:xfrm>
            <a:custGeom>
              <a:avLst/>
              <a:gdLst>
                <a:gd name="T0" fmla="*/ 0 w 306"/>
                <a:gd name="T1" fmla="*/ 43 h 240"/>
                <a:gd name="T2" fmla="*/ 2 w 306"/>
                <a:gd name="T3" fmla="*/ 97 h 240"/>
                <a:gd name="T4" fmla="*/ 101 w 306"/>
                <a:gd name="T5" fmla="*/ 44 h 240"/>
                <a:gd name="T6" fmla="*/ 98 w 306"/>
                <a:gd name="T7" fmla="*/ 0 h 240"/>
                <a:gd name="T8" fmla="*/ 0 w 306"/>
                <a:gd name="T9" fmla="*/ 43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09" name="AutoShape 933">
              <a:extLst>
                <a:ext uri="{FF2B5EF4-FFF2-40B4-BE49-F238E27FC236}">
                  <a16:creationId xmlns:a16="http://schemas.microsoft.com/office/drawing/2014/main" id="{7B8EADCF-5DF8-034F-828E-FE3275B6E053}"/>
                </a:ext>
              </a:extLst>
            </p:cNvPr>
            <p:cNvSpPr>
              <a:spLocks noChangeArrowheads="1"/>
            </p:cNvSpPr>
            <p:nvPr/>
          </p:nvSpPr>
          <p:spPr bwMode="auto">
            <a:xfrm>
              <a:off x="4140" y="2683"/>
              <a:ext cx="1195" cy="142"/>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510" name="AutoShape 934">
              <a:extLst>
                <a:ext uri="{FF2B5EF4-FFF2-40B4-BE49-F238E27FC236}">
                  <a16:creationId xmlns:a16="http://schemas.microsoft.com/office/drawing/2014/main" id="{78322920-B626-334F-A144-E87E566C0EC0}"/>
                </a:ext>
              </a:extLst>
            </p:cNvPr>
            <p:cNvSpPr>
              <a:spLocks noChangeArrowheads="1"/>
            </p:cNvSpPr>
            <p:nvPr/>
          </p:nvSpPr>
          <p:spPr bwMode="auto">
            <a:xfrm>
              <a:off x="4211" y="2712"/>
              <a:ext cx="1061" cy="78"/>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511" name="Oval 935">
              <a:extLst>
                <a:ext uri="{FF2B5EF4-FFF2-40B4-BE49-F238E27FC236}">
                  <a16:creationId xmlns:a16="http://schemas.microsoft.com/office/drawing/2014/main" id="{ACBE28B4-4166-E848-8B50-1D6AF149F831}"/>
                </a:ext>
              </a:extLst>
            </p:cNvPr>
            <p:cNvSpPr>
              <a:spLocks noChangeArrowheads="1"/>
            </p:cNvSpPr>
            <p:nvPr/>
          </p:nvSpPr>
          <p:spPr bwMode="auto">
            <a:xfrm>
              <a:off x="4306" y="2385"/>
              <a:ext cx="158" cy="135"/>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512" name="Oval 936">
              <a:extLst>
                <a:ext uri="{FF2B5EF4-FFF2-40B4-BE49-F238E27FC236}">
                  <a16:creationId xmlns:a16="http://schemas.microsoft.com/office/drawing/2014/main" id="{6329F1AB-E377-C144-94AC-060ABE1ECBA6}"/>
                </a:ext>
              </a:extLst>
            </p:cNvPr>
            <p:cNvSpPr>
              <a:spLocks noChangeArrowheads="1"/>
            </p:cNvSpPr>
            <p:nvPr/>
          </p:nvSpPr>
          <p:spPr bwMode="auto">
            <a:xfrm>
              <a:off x="4488" y="2385"/>
              <a:ext cx="158" cy="142"/>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0000"/>
                </a:solidFill>
                <a:effectLst/>
                <a:uLnTx/>
                <a:uFillTx/>
                <a:latin typeface="Arial" charset="0"/>
                <a:ea typeface="ＭＳ Ｐゴシック" charset="0"/>
                <a:cs typeface="Arial" charset="0"/>
              </a:endParaRPr>
            </a:p>
          </p:txBody>
        </p:sp>
        <p:sp>
          <p:nvSpPr>
            <p:cNvPr id="513" name="Oval 937">
              <a:extLst>
                <a:ext uri="{FF2B5EF4-FFF2-40B4-BE49-F238E27FC236}">
                  <a16:creationId xmlns:a16="http://schemas.microsoft.com/office/drawing/2014/main" id="{DA4E6198-383A-B74C-862D-82C951809664}"/>
                </a:ext>
              </a:extLst>
            </p:cNvPr>
            <p:cNvSpPr>
              <a:spLocks noChangeArrowheads="1"/>
            </p:cNvSpPr>
            <p:nvPr/>
          </p:nvSpPr>
          <p:spPr bwMode="auto">
            <a:xfrm>
              <a:off x="4663" y="2378"/>
              <a:ext cx="158" cy="142"/>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514" name="Rectangle 938">
              <a:extLst>
                <a:ext uri="{FF2B5EF4-FFF2-40B4-BE49-F238E27FC236}">
                  <a16:creationId xmlns:a16="http://schemas.microsoft.com/office/drawing/2014/main" id="{66595628-6EBF-7946-80EF-9E697038619D}"/>
                </a:ext>
              </a:extLst>
            </p:cNvPr>
            <p:cNvSpPr>
              <a:spLocks noChangeArrowheads="1"/>
            </p:cNvSpPr>
            <p:nvPr/>
          </p:nvSpPr>
          <p:spPr bwMode="auto">
            <a:xfrm>
              <a:off x="5058" y="1833"/>
              <a:ext cx="87" cy="766"/>
            </a:xfrm>
            <a:prstGeom prst="rect">
              <a:avLst/>
            </a:prstGeom>
            <a:solidFill>
              <a:srgbClr val="29292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grpSp>
      <p:sp>
        <p:nvSpPr>
          <p:cNvPr id="523" name="Text Box 380">
            <a:extLst>
              <a:ext uri="{FF2B5EF4-FFF2-40B4-BE49-F238E27FC236}">
                <a16:creationId xmlns:a16="http://schemas.microsoft.com/office/drawing/2014/main" id="{E714A49C-4C33-8E41-AFAC-A938AA694B87}"/>
              </a:ext>
            </a:extLst>
          </p:cNvPr>
          <p:cNvSpPr txBox="1">
            <a:spLocks noChangeArrowheads="1"/>
          </p:cNvSpPr>
          <p:nvPr/>
        </p:nvSpPr>
        <p:spPr bwMode="auto">
          <a:xfrm>
            <a:off x="4362460" y="2776693"/>
            <a:ext cx="1226874" cy="690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lnSpc>
                <a:spcPct val="80000"/>
              </a:lnSpc>
              <a:spcBef>
                <a:spcPct val="0"/>
              </a:spcBef>
              <a:spcAft>
                <a:spcPct val="0"/>
              </a:spcAft>
            </a:pPr>
            <a:r>
              <a:rPr lang="en-US" sz="2400" dirty="0">
                <a:solidFill>
                  <a:srgbClr val="000000"/>
                </a:solidFill>
                <a:latin typeface="+mn-lt"/>
                <a:cs typeface="Arial" charset="0"/>
              </a:rPr>
              <a:t>internal</a:t>
            </a:r>
          </a:p>
          <a:p>
            <a:pPr algn="ctr" eaLnBrk="0" fontAlgn="base" hangingPunct="0">
              <a:lnSpc>
                <a:spcPct val="80000"/>
              </a:lnSpc>
              <a:spcBef>
                <a:spcPct val="0"/>
              </a:spcBef>
              <a:spcAft>
                <a:spcPct val="0"/>
              </a:spcAft>
            </a:pPr>
            <a:r>
              <a:rPr lang="en-US" sz="2400" dirty="0">
                <a:solidFill>
                  <a:srgbClr val="000000"/>
                </a:solidFill>
                <a:latin typeface="+mn-lt"/>
                <a:cs typeface="Arial" charset="0"/>
              </a:rPr>
              <a:t>network</a:t>
            </a:r>
          </a:p>
        </p:txBody>
      </p:sp>
      <p:grpSp>
        <p:nvGrpSpPr>
          <p:cNvPr id="524" name="Group 906">
            <a:extLst>
              <a:ext uri="{FF2B5EF4-FFF2-40B4-BE49-F238E27FC236}">
                <a16:creationId xmlns:a16="http://schemas.microsoft.com/office/drawing/2014/main" id="{372C2C8E-B6E3-EC43-869C-A3A4247C1B97}"/>
              </a:ext>
            </a:extLst>
          </p:cNvPr>
          <p:cNvGrpSpPr>
            <a:grpSpLocks/>
          </p:cNvGrpSpPr>
          <p:nvPr/>
        </p:nvGrpSpPr>
        <p:grpSpPr bwMode="auto">
          <a:xfrm>
            <a:off x="5559813" y="4284818"/>
            <a:ext cx="220663" cy="468312"/>
            <a:chOff x="4140" y="429"/>
            <a:chExt cx="1425" cy="2396"/>
          </a:xfrm>
        </p:grpSpPr>
        <p:sp>
          <p:nvSpPr>
            <p:cNvPr id="525" name="Freeform 907">
              <a:extLst>
                <a:ext uri="{FF2B5EF4-FFF2-40B4-BE49-F238E27FC236}">
                  <a16:creationId xmlns:a16="http://schemas.microsoft.com/office/drawing/2014/main" id="{0EC9059A-8AF8-194D-B21F-D0269A3DC40C}"/>
                </a:ext>
              </a:extLst>
            </p:cNvPr>
            <p:cNvSpPr>
              <a:spLocks/>
            </p:cNvSpPr>
            <p:nvPr/>
          </p:nvSpPr>
          <p:spPr bwMode="auto">
            <a:xfrm>
              <a:off x="5268" y="433"/>
              <a:ext cx="283" cy="2286"/>
            </a:xfrm>
            <a:custGeom>
              <a:avLst/>
              <a:gdLst>
                <a:gd name="T0" fmla="*/ 21 w 354"/>
                <a:gd name="T1" fmla="*/ 0 h 2742"/>
                <a:gd name="T2" fmla="*/ 116 w 354"/>
                <a:gd name="T3" fmla="*/ 137 h 2742"/>
                <a:gd name="T4" fmla="*/ 114 w 354"/>
                <a:gd name="T5" fmla="*/ 1057 h 2742"/>
                <a:gd name="T6" fmla="*/ 0 w 354"/>
                <a:gd name="T7" fmla="*/ 1105 h 2742"/>
                <a:gd name="T8" fmla="*/ 21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26" name="Rectangle 908">
              <a:extLst>
                <a:ext uri="{FF2B5EF4-FFF2-40B4-BE49-F238E27FC236}">
                  <a16:creationId xmlns:a16="http://schemas.microsoft.com/office/drawing/2014/main" id="{B0E1C20C-7B87-364C-BA6E-68E11340885F}"/>
                </a:ext>
              </a:extLst>
            </p:cNvPr>
            <p:cNvSpPr>
              <a:spLocks noChangeArrowheads="1"/>
            </p:cNvSpPr>
            <p:nvPr/>
          </p:nvSpPr>
          <p:spPr bwMode="auto">
            <a:xfrm>
              <a:off x="4212" y="429"/>
              <a:ext cx="1035" cy="2282"/>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527" name="Freeform 909">
              <a:extLst>
                <a:ext uri="{FF2B5EF4-FFF2-40B4-BE49-F238E27FC236}">
                  <a16:creationId xmlns:a16="http://schemas.microsoft.com/office/drawing/2014/main" id="{F6184CF9-2477-5444-A15E-D96968E01FED}"/>
                </a:ext>
              </a:extLst>
            </p:cNvPr>
            <p:cNvSpPr>
              <a:spLocks/>
            </p:cNvSpPr>
            <p:nvPr/>
          </p:nvSpPr>
          <p:spPr bwMode="auto">
            <a:xfrm>
              <a:off x="5321" y="570"/>
              <a:ext cx="169" cy="2115"/>
            </a:xfrm>
            <a:custGeom>
              <a:avLst/>
              <a:gdLst>
                <a:gd name="T0" fmla="*/ 2 w 211"/>
                <a:gd name="T1" fmla="*/ 0 h 2537"/>
                <a:gd name="T2" fmla="*/ 70 w 211"/>
                <a:gd name="T3" fmla="*/ 88 h 2537"/>
                <a:gd name="T4" fmla="*/ 2 w 211"/>
                <a:gd name="T5" fmla="*/ 1007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28" name="Freeform 910">
              <a:extLst>
                <a:ext uri="{FF2B5EF4-FFF2-40B4-BE49-F238E27FC236}">
                  <a16:creationId xmlns:a16="http://schemas.microsoft.com/office/drawing/2014/main" id="{FE8B1868-51DD-ED49-9AF1-936F62860989}"/>
                </a:ext>
              </a:extLst>
            </p:cNvPr>
            <p:cNvSpPr>
              <a:spLocks/>
            </p:cNvSpPr>
            <p:nvPr/>
          </p:nvSpPr>
          <p:spPr bwMode="auto">
            <a:xfrm>
              <a:off x="5284" y="1640"/>
              <a:ext cx="263" cy="189"/>
            </a:xfrm>
            <a:custGeom>
              <a:avLst/>
              <a:gdLst>
                <a:gd name="T0" fmla="*/ 2 w 328"/>
                <a:gd name="T1" fmla="*/ 0 h 226"/>
                <a:gd name="T2" fmla="*/ 109 w 328"/>
                <a:gd name="T3" fmla="*/ 52 h 226"/>
                <a:gd name="T4" fmla="*/ 108 w 328"/>
                <a:gd name="T5" fmla="*/ 92 h 226"/>
                <a:gd name="T6" fmla="*/ 0 w 328"/>
                <a:gd name="T7" fmla="*/ 41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29" name="Rectangle 911">
              <a:extLst>
                <a:ext uri="{FF2B5EF4-FFF2-40B4-BE49-F238E27FC236}">
                  <a16:creationId xmlns:a16="http://schemas.microsoft.com/office/drawing/2014/main" id="{A93DCC8C-1A56-884B-BA31-1FE7FF47AE50}"/>
                </a:ext>
              </a:extLst>
            </p:cNvPr>
            <p:cNvSpPr>
              <a:spLocks noChangeArrowheads="1"/>
            </p:cNvSpPr>
            <p:nvPr/>
          </p:nvSpPr>
          <p:spPr bwMode="auto">
            <a:xfrm>
              <a:off x="4212" y="689"/>
              <a:ext cx="595"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grpSp>
          <p:nvGrpSpPr>
            <p:cNvPr id="530" name="Group 912">
              <a:extLst>
                <a:ext uri="{FF2B5EF4-FFF2-40B4-BE49-F238E27FC236}">
                  <a16:creationId xmlns:a16="http://schemas.microsoft.com/office/drawing/2014/main" id="{A3CCB361-DB85-2A4F-B395-D3E8B0C79DAB}"/>
                </a:ext>
              </a:extLst>
            </p:cNvPr>
            <p:cNvGrpSpPr>
              <a:grpSpLocks/>
            </p:cNvGrpSpPr>
            <p:nvPr/>
          </p:nvGrpSpPr>
          <p:grpSpPr bwMode="auto">
            <a:xfrm>
              <a:off x="4749" y="668"/>
              <a:ext cx="581" cy="145"/>
              <a:chOff x="614" y="2568"/>
              <a:chExt cx="725" cy="139"/>
            </a:xfrm>
          </p:grpSpPr>
          <p:sp>
            <p:nvSpPr>
              <p:cNvPr id="555" name="AutoShape 913">
                <a:extLst>
                  <a:ext uri="{FF2B5EF4-FFF2-40B4-BE49-F238E27FC236}">
                    <a16:creationId xmlns:a16="http://schemas.microsoft.com/office/drawing/2014/main" id="{5CFEFD2A-FC35-8446-A8FF-2C1D94D2EE6E}"/>
                  </a:ext>
                </a:extLst>
              </p:cNvPr>
              <p:cNvSpPr>
                <a:spLocks noChangeArrowheads="1"/>
              </p:cNvSpPr>
              <p:nvPr/>
            </p:nvSpPr>
            <p:spPr bwMode="auto">
              <a:xfrm>
                <a:off x="609" y="2565"/>
                <a:ext cx="729" cy="132"/>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556" name="AutoShape 914">
                <a:extLst>
                  <a:ext uri="{FF2B5EF4-FFF2-40B4-BE49-F238E27FC236}">
                    <a16:creationId xmlns:a16="http://schemas.microsoft.com/office/drawing/2014/main" id="{ACFC2CCD-7ECD-E243-9798-A7AB3AE13389}"/>
                  </a:ext>
                </a:extLst>
              </p:cNvPr>
              <p:cNvSpPr>
                <a:spLocks noChangeArrowheads="1"/>
              </p:cNvSpPr>
              <p:nvPr/>
            </p:nvSpPr>
            <p:spPr bwMode="auto">
              <a:xfrm>
                <a:off x="622" y="2580"/>
                <a:ext cx="704" cy="10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grpSp>
        <p:sp>
          <p:nvSpPr>
            <p:cNvPr id="531" name="Rectangle 915">
              <a:extLst>
                <a:ext uri="{FF2B5EF4-FFF2-40B4-BE49-F238E27FC236}">
                  <a16:creationId xmlns:a16="http://schemas.microsoft.com/office/drawing/2014/main" id="{46FFB08F-B0F0-B842-8011-ECF627B5D2F6}"/>
                </a:ext>
              </a:extLst>
            </p:cNvPr>
            <p:cNvSpPr>
              <a:spLocks noChangeArrowheads="1"/>
            </p:cNvSpPr>
            <p:nvPr/>
          </p:nvSpPr>
          <p:spPr bwMode="auto">
            <a:xfrm>
              <a:off x="4222" y="1022"/>
              <a:ext cx="595" cy="41"/>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grpSp>
          <p:nvGrpSpPr>
            <p:cNvPr id="532" name="Group 916">
              <a:extLst>
                <a:ext uri="{FF2B5EF4-FFF2-40B4-BE49-F238E27FC236}">
                  <a16:creationId xmlns:a16="http://schemas.microsoft.com/office/drawing/2014/main" id="{B71D8113-D771-FE44-AC51-040348A57DF4}"/>
                </a:ext>
              </a:extLst>
            </p:cNvPr>
            <p:cNvGrpSpPr>
              <a:grpSpLocks/>
            </p:cNvGrpSpPr>
            <p:nvPr/>
          </p:nvGrpSpPr>
          <p:grpSpPr bwMode="auto">
            <a:xfrm>
              <a:off x="4747" y="994"/>
              <a:ext cx="581" cy="134"/>
              <a:chOff x="614" y="2568"/>
              <a:chExt cx="725" cy="139"/>
            </a:xfrm>
          </p:grpSpPr>
          <p:sp>
            <p:nvSpPr>
              <p:cNvPr id="553" name="AutoShape 917">
                <a:extLst>
                  <a:ext uri="{FF2B5EF4-FFF2-40B4-BE49-F238E27FC236}">
                    <a16:creationId xmlns:a16="http://schemas.microsoft.com/office/drawing/2014/main" id="{F1448338-7092-C34D-9F53-7D48EBF20104}"/>
                  </a:ext>
                </a:extLst>
              </p:cNvPr>
              <p:cNvSpPr>
                <a:spLocks noChangeArrowheads="1"/>
              </p:cNvSpPr>
              <p:nvPr/>
            </p:nvSpPr>
            <p:spPr bwMode="auto">
              <a:xfrm>
                <a:off x="611" y="2572"/>
                <a:ext cx="729" cy="135"/>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554" name="AutoShape 918">
                <a:extLst>
                  <a:ext uri="{FF2B5EF4-FFF2-40B4-BE49-F238E27FC236}">
                    <a16:creationId xmlns:a16="http://schemas.microsoft.com/office/drawing/2014/main" id="{549C43A8-E3BD-9244-9C26-B9F56E33F2D4}"/>
                  </a:ext>
                </a:extLst>
              </p:cNvPr>
              <p:cNvSpPr>
                <a:spLocks noChangeArrowheads="1"/>
              </p:cNvSpPr>
              <p:nvPr/>
            </p:nvSpPr>
            <p:spPr bwMode="auto">
              <a:xfrm>
                <a:off x="624" y="2580"/>
                <a:ext cx="704" cy="110"/>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grpSp>
        <p:sp>
          <p:nvSpPr>
            <p:cNvPr id="533" name="Rectangle 919">
              <a:extLst>
                <a:ext uri="{FF2B5EF4-FFF2-40B4-BE49-F238E27FC236}">
                  <a16:creationId xmlns:a16="http://schemas.microsoft.com/office/drawing/2014/main" id="{2763A76B-77EE-CA48-964E-15B8FA543A3B}"/>
                </a:ext>
              </a:extLst>
            </p:cNvPr>
            <p:cNvSpPr>
              <a:spLocks noChangeArrowheads="1"/>
            </p:cNvSpPr>
            <p:nvPr/>
          </p:nvSpPr>
          <p:spPr bwMode="auto">
            <a:xfrm>
              <a:off x="4212" y="1363"/>
              <a:ext cx="605" cy="41"/>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534" name="Rectangle 920">
              <a:extLst>
                <a:ext uri="{FF2B5EF4-FFF2-40B4-BE49-F238E27FC236}">
                  <a16:creationId xmlns:a16="http://schemas.microsoft.com/office/drawing/2014/main" id="{E1AD7650-A035-264B-9C36-7C7F710FD99A}"/>
                </a:ext>
              </a:extLst>
            </p:cNvPr>
            <p:cNvSpPr>
              <a:spLocks noChangeArrowheads="1"/>
            </p:cNvSpPr>
            <p:nvPr/>
          </p:nvSpPr>
          <p:spPr bwMode="auto">
            <a:xfrm>
              <a:off x="4222" y="1655"/>
              <a:ext cx="605"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grpSp>
          <p:nvGrpSpPr>
            <p:cNvPr id="535" name="Group 921">
              <a:extLst>
                <a:ext uri="{FF2B5EF4-FFF2-40B4-BE49-F238E27FC236}">
                  <a16:creationId xmlns:a16="http://schemas.microsoft.com/office/drawing/2014/main" id="{55C4EA6F-5B89-DF4B-92A0-642D8D1FEF66}"/>
                </a:ext>
              </a:extLst>
            </p:cNvPr>
            <p:cNvGrpSpPr>
              <a:grpSpLocks/>
            </p:cNvGrpSpPr>
            <p:nvPr/>
          </p:nvGrpSpPr>
          <p:grpSpPr bwMode="auto">
            <a:xfrm>
              <a:off x="4733" y="1630"/>
              <a:ext cx="586" cy="151"/>
              <a:chOff x="611" y="2571"/>
              <a:chExt cx="730" cy="139"/>
            </a:xfrm>
          </p:grpSpPr>
          <p:sp>
            <p:nvSpPr>
              <p:cNvPr id="551" name="AutoShape 922">
                <a:extLst>
                  <a:ext uri="{FF2B5EF4-FFF2-40B4-BE49-F238E27FC236}">
                    <a16:creationId xmlns:a16="http://schemas.microsoft.com/office/drawing/2014/main" id="{67DA0184-A37A-8E45-887A-E99730E8D0F2}"/>
                  </a:ext>
                </a:extLst>
              </p:cNvPr>
              <p:cNvSpPr>
                <a:spLocks noChangeArrowheads="1"/>
              </p:cNvSpPr>
              <p:nvPr/>
            </p:nvSpPr>
            <p:spPr bwMode="auto">
              <a:xfrm>
                <a:off x="613" y="2572"/>
                <a:ext cx="728" cy="135"/>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552" name="AutoShape 923">
                <a:extLst>
                  <a:ext uri="{FF2B5EF4-FFF2-40B4-BE49-F238E27FC236}">
                    <a16:creationId xmlns:a16="http://schemas.microsoft.com/office/drawing/2014/main" id="{BD645E7E-F2AD-534A-A97D-CDAB63871F2A}"/>
                  </a:ext>
                </a:extLst>
              </p:cNvPr>
              <p:cNvSpPr>
                <a:spLocks noChangeArrowheads="1"/>
              </p:cNvSpPr>
              <p:nvPr/>
            </p:nvSpPr>
            <p:spPr bwMode="auto">
              <a:xfrm>
                <a:off x="626" y="2587"/>
                <a:ext cx="702" cy="105"/>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grpSp>
        <p:sp>
          <p:nvSpPr>
            <p:cNvPr id="536" name="Freeform 924">
              <a:extLst>
                <a:ext uri="{FF2B5EF4-FFF2-40B4-BE49-F238E27FC236}">
                  <a16:creationId xmlns:a16="http://schemas.microsoft.com/office/drawing/2014/main" id="{E37140E5-8D1C-7A4E-B495-BD1BB2CADD02}"/>
                </a:ext>
              </a:extLst>
            </p:cNvPr>
            <p:cNvSpPr>
              <a:spLocks/>
            </p:cNvSpPr>
            <p:nvPr/>
          </p:nvSpPr>
          <p:spPr bwMode="auto">
            <a:xfrm>
              <a:off x="5288" y="1354"/>
              <a:ext cx="263" cy="188"/>
            </a:xfrm>
            <a:custGeom>
              <a:avLst/>
              <a:gdLst>
                <a:gd name="T0" fmla="*/ 2 w 328"/>
                <a:gd name="T1" fmla="*/ 0 h 226"/>
                <a:gd name="T2" fmla="*/ 109 w 328"/>
                <a:gd name="T3" fmla="*/ 51 h 226"/>
                <a:gd name="T4" fmla="*/ 108 w 328"/>
                <a:gd name="T5" fmla="*/ 90 h 226"/>
                <a:gd name="T6" fmla="*/ 0 w 328"/>
                <a:gd name="T7" fmla="*/ 3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nvGrpSpPr>
            <p:cNvPr id="537" name="Group 925">
              <a:extLst>
                <a:ext uri="{FF2B5EF4-FFF2-40B4-BE49-F238E27FC236}">
                  <a16:creationId xmlns:a16="http://schemas.microsoft.com/office/drawing/2014/main" id="{31455B6E-2D35-3546-B1DC-F52E2722471C}"/>
                </a:ext>
              </a:extLst>
            </p:cNvPr>
            <p:cNvGrpSpPr>
              <a:grpSpLocks/>
            </p:cNvGrpSpPr>
            <p:nvPr/>
          </p:nvGrpSpPr>
          <p:grpSpPr bwMode="auto">
            <a:xfrm>
              <a:off x="4739" y="1327"/>
              <a:ext cx="582" cy="139"/>
              <a:chOff x="614" y="2568"/>
              <a:chExt cx="725" cy="139"/>
            </a:xfrm>
          </p:grpSpPr>
          <p:sp>
            <p:nvSpPr>
              <p:cNvPr id="549" name="AutoShape 926">
                <a:extLst>
                  <a:ext uri="{FF2B5EF4-FFF2-40B4-BE49-F238E27FC236}">
                    <a16:creationId xmlns:a16="http://schemas.microsoft.com/office/drawing/2014/main" id="{9820E0E4-1D63-594C-9FBF-015499D1132B}"/>
                  </a:ext>
                </a:extLst>
              </p:cNvPr>
              <p:cNvSpPr>
                <a:spLocks noChangeArrowheads="1"/>
              </p:cNvSpPr>
              <p:nvPr/>
            </p:nvSpPr>
            <p:spPr bwMode="auto">
              <a:xfrm>
                <a:off x="609" y="2572"/>
                <a:ext cx="715" cy="138"/>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550" name="AutoShape 927">
                <a:extLst>
                  <a:ext uri="{FF2B5EF4-FFF2-40B4-BE49-F238E27FC236}">
                    <a16:creationId xmlns:a16="http://schemas.microsoft.com/office/drawing/2014/main" id="{ACAA3DBA-8D1C-0543-9AD5-553932B2AE2C}"/>
                  </a:ext>
                </a:extLst>
              </p:cNvPr>
              <p:cNvSpPr>
                <a:spLocks noChangeArrowheads="1"/>
              </p:cNvSpPr>
              <p:nvPr/>
            </p:nvSpPr>
            <p:spPr bwMode="auto">
              <a:xfrm>
                <a:off x="621" y="2588"/>
                <a:ext cx="702"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grpSp>
        <p:sp>
          <p:nvSpPr>
            <p:cNvPr id="538" name="Rectangle 928">
              <a:extLst>
                <a:ext uri="{FF2B5EF4-FFF2-40B4-BE49-F238E27FC236}">
                  <a16:creationId xmlns:a16="http://schemas.microsoft.com/office/drawing/2014/main" id="{58D72FAE-D118-3844-ABBB-C56676B58EAD}"/>
                </a:ext>
              </a:extLst>
            </p:cNvPr>
            <p:cNvSpPr>
              <a:spLocks noChangeArrowheads="1"/>
            </p:cNvSpPr>
            <p:nvPr/>
          </p:nvSpPr>
          <p:spPr bwMode="auto">
            <a:xfrm>
              <a:off x="5247" y="429"/>
              <a:ext cx="72" cy="2290"/>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539" name="Freeform 929">
              <a:extLst>
                <a:ext uri="{FF2B5EF4-FFF2-40B4-BE49-F238E27FC236}">
                  <a16:creationId xmlns:a16="http://schemas.microsoft.com/office/drawing/2014/main" id="{C37F42BF-2C88-9845-8A0B-65E52D371F7E}"/>
                </a:ext>
              </a:extLst>
            </p:cNvPr>
            <p:cNvSpPr>
              <a:spLocks/>
            </p:cNvSpPr>
            <p:nvPr/>
          </p:nvSpPr>
          <p:spPr bwMode="auto">
            <a:xfrm>
              <a:off x="5312" y="1007"/>
              <a:ext cx="237" cy="213"/>
            </a:xfrm>
            <a:custGeom>
              <a:avLst/>
              <a:gdLst>
                <a:gd name="T0" fmla="*/ 2 w 296"/>
                <a:gd name="T1" fmla="*/ 0 h 256"/>
                <a:gd name="T2" fmla="*/ 96 w 296"/>
                <a:gd name="T3" fmla="*/ 57 h 256"/>
                <a:gd name="T4" fmla="*/ 98 w 296"/>
                <a:gd name="T5" fmla="*/ 102 h 256"/>
                <a:gd name="T6" fmla="*/ 0 w 296"/>
                <a:gd name="T7" fmla="*/ 39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40" name="Freeform 930">
              <a:extLst>
                <a:ext uri="{FF2B5EF4-FFF2-40B4-BE49-F238E27FC236}">
                  <a16:creationId xmlns:a16="http://schemas.microsoft.com/office/drawing/2014/main" id="{EE65A061-AAD8-6A4E-81C9-BE3A92692AA0}"/>
                </a:ext>
              </a:extLst>
            </p:cNvPr>
            <p:cNvSpPr>
              <a:spLocks/>
            </p:cNvSpPr>
            <p:nvPr/>
          </p:nvSpPr>
          <p:spPr bwMode="auto">
            <a:xfrm>
              <a:off x="5315" y="680"/>
              <a:ext cx="244" cy="240"/>
            </a:xfrm>
            <a:custGeom>
              <a:avLst/>
              <a:gdLst>
                <a:gd name="T0" fmla="*/ 0 w 304"/>
                <a:gd name="T1" fmla="*/ 0 h 288"/>
                <a:gd name="T2" fmla="*/ 101 w 304"/>
                <a:gd name="T3" fmla="*/ 66 h 288"/>
                <a:gd name="T4" fmla="*/ 95 w 304"/>
                <a:gd name="T5" fmla="*/ 116 h 288"/>
                <a:gd name="T6" fmla="*/ 2 w 304"/>
                <a:gd name="T7" fmla="*/ 5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41" name="Oval 931">
              <a:extLst>
                <a:ext uri="{FF2B5EF4-FFF2-40B4-BE49-F238E27FC236}">
                  <a16:creationId xmlns:a16="http://schemas.microsoft.com/office/drawing/2014/main" id="{2CF6EFB5-3DB5-4845-BC2B-DEFCA54619AE}"/>
                </a:ext>
              </a:extLst>
            </p:cNvPr>
            <p:cNvSpPr>
              <a:spLocks noChangeArrowheads="1"/>
            </p:cNvSpPr>
            <p:nvPr/>
          </p:nvSpPr>
          <p:spPr bwMode="auto">
            <a:xfrm>
              <a:off x="5514" y="2606"/>
              <a:ext cx="51" cy="97"/>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542" name="Freeform 932">
              <a:extLst>
                <a:ext uri="{FF2B5EF4-FFF2-40B4-BE49-F238E27FC236}">
                  <a16:creationId xmlns:a16="http://schemas.microsoft.com/office/drawing/2014/main" id="{C839F6B8-409D-EA44-A1C1-1E5545769495}"/>
                </a:ext>
              </a:extLst>
            </p:cNvPr>
            <p:cNvSpPr>
              <a:spLocks/>
            </p:cNvSpPr>
            <p:nvPr/>
          </p:nvSpPr>
          <p:spPr bwMode="auto">
            <a:xfrm>
              <a:off x="5302" y="2614"/>
              <a:ext cx="245" cy="200"/>
            </a:xfrm>
            <a:custGeom>
              <a:avLst/>
              <a:gdLst>
                <a:gd name="T0" fmla="*/ 0 w 306"/>
                <a:gd name="T1" fmla="*/ 43 h 240"/>
                <a:gd name="T2" fmla="*/ 2 w 306"/>
                <a:gd name="T3" fmla="*/ 97 h 240"/>
                <a:gd name="T4" fmla="*/ 101 w 306"/>
                <a:gd name="T5" fmla="*/ 44 h 240"/>
                <a:gd name="T6" fmla="*/ 98 w 306"/>
                <a:gd name="T7" fmla="*/ 0 h 240"/>
                <a:gd name="T8" fmla="*/ 0 w 306"/>
                <a:gd name="T9" fmla="*/ 43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43" name="AutoShape 933">
              <a:extLst>
                <a:ext uri="{FF2B5EF4-FFF2-40B4-BE49-F238E27FC236}">
                  <a16:creationId xmlns:a16="http://schemas.microsoft.com/office/drawing/2014/main" id="{53C05131-1D65-6843-836F-62E5ED0FF012}"/>
                </a:ext>
              </a:extLst>
            </p:cNvPr>
            <p:cNvSpPr>
              <a:spLocks noChangeArrowheads="1"/>
            </p:cNvSpPr>
            <p:nvPr/>
          </p:nvSpPr>
          <p:spPr bwMode="auto">
            <a:xfrm>
              <a:off x="4140" y="2679"/>
              <a:ext cx="1199" cy="146"/>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544" name="AutoShape 934">
              <a:extLst>
                <a:ext uri="{FF2B5EF4-FFF2-40B4-BE49-F238E27FC236}">
                  <a16:creationId xmlns:a16="http://schemas.microsoft.com/office/drawing/2014/main" id="{DB23A86E-3FFF-9143-93F4-61B9A2FF04BE}"/>
                </a:ext>
              </a:extLst>
            </p:cNvPr>
            <p:cNvSpPr>
              <a:spLocks noChangeArrowheads="1"/>
            </p:cNvSpPr>
            <p:nvPr/>
          </p:nvSpPr>
          <p:spPr bwMode="auto">
            <a:xfrm>
              <a:off x="4212" y="2711"/>
              <a:ext cx="1066"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545" name="Oval 935">
              <a:extLst>
                <a:ext uri="{FF2B5EF4-FFF2-40B4-BE49-F238E27FC236}">
                  <a16:creationId xmlns:a16="http://schemas.microsoft.com/office/drawing/2014/main" id="{0328D6F5-D90F-6543-8019-D3FB8DD8D728}"/>
                </a:ext>
              </a:extLst>
            </p:cNvPr>
            <p:cNvSpPr>
              <a:spLocks noChangeArrowheads="1"/>
            </p:cNvSpPr>
            <p:nvPr/>
          </p:nvSpPr>
          <p:spPr bwMode="auto">
            <a:xfrm>
              <a:off x="4304" y="2386"/>
              <a:ext cx="164" cy="138"/>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546" name="Oval 936">
              <a:extLst>
                <a:ext uri="{FF2B5EF4-FFF2-40B4-BE49-F238E27FC236}">
                  <a16:creationId xmlns:a16="http://schemas.microsoft.com/office/drawing/2014/main" id="{674752EA-A548-D24B-B385-B2D430ED4D31}"/>
                </a:ext>
              </a:extLst>
            </p:cNvPr>
            <p:cNvSpPr>
              <a:spLocks noChangeArrowheads="1"/>
            </p:cNvSpPr>
            <p:nvPr/>
          </p:nvSpPr>
          <p:spPr bwMode="auto">
            <a:xfrm>
              <a:off x="4489" y="2386"/>
              <a:ext cx="154" cy="146"/>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0000"/>
                </a:solidFill>
                <a:effectLst/>
                <a:uLnTx/>
                <a:uFillTx/>
                <a:latin typeface="Arial" charset="0"/>
                <a:ea typeface="ＭＳ Ｐゴシック" charset="0"/>
                <a:cs typeface="Arial" charset="0"/>
              </a:endParaRPr>
            </a:p>
          </p:txBody>
        </p:sp>
        <p:sp>
          <p:nvSpPr>
            <p:cNvPr id="547" name="Oval 937">
              <a:extLst>
                <a:ext uri="{FF2B5EF4-FFF2-40B4-BE49-F238E27FC236}">
                  <a16:creationId xmlns:a16="http://schemas.microsoft.com/office/drawing/2014/main" id="{15FA1A7B-369D-FA4E-B2DC-FA9EB5096FD7}"/>
                </a:ext>
              </a:extLst>
            </p:cNvPr>
            <p:cNvSpPr>
              <a:spLocks noChangeArrowheads="1"/>
            </p:cNvSpPr>
            <p:nvPr/>
          </p:nvSpPr>
          <p:spPr bwMode="auto">
            <a:xfrm>
              <a:off x="4663" y="2378"/>
              <a:ext cx="154" cy="146"/>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548" name="Rectangle 938">
              <a:extLst>
                <a:ext uri="{FF2B5EF4-FFF2-40B4-BE49-F238E27FC236}">
                  <a16:creationId xmlns:a16="http://schemas.microsoft.com/office/drawing/2014/main" id="{1AFA4AC9-B1C6-DE4C-9586-A34A54376DF1}"/>
                </a:ext>
              </a:extLst>
            </p:cNvPr>
            <p:cNvSpPr>
              <a:spLocks noChangeArrowheads="1"/>
            </p:cNvSpPr>
            <p:nvPr/>
          </p:nvSpPr>
          <p:spPr bwMode="auto">
            <a:xfrm>
              <a:off x="5063" y="1834"/>
              <a:ext cx="82" cy="763"/>
            </a:xfrm>
            <a:prstGeom prst="rect">
              <a:avLst/>
            </a:prstGeom>
            <a:solidFill>
              <a:srgbClr val="29292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grpSp>
      <p:grpSp>
        <p:nvGrpSpPr>
          <p:cNvPr id="558" name="Group 906">
            <a:extLst>
              <a:ext uri="{FF2B5EF4-FFF2-40B4-BE49-F238E27FC236}">
                <a16:creationId xmlns:a16="http://schemas.microsoft.com/office/drawing/2014/main" id="{24FBE699-3A69-5F49-B10A-F2497607494A}"/>
              </a:ext>
            </a:extLst>
          </p:cNvPr>
          <p:cNvGrpSpPr>
            <a:grpSpLocks/>
          </p:cNvGrpSpPr>
          <p:nvPr/>
        </p:nvGrpSpPr>
        <p:grpSpPr bwMode="auto">
          <a:xfrm>
            <a:off x="6077338" y="4548343"/>
            <a:ext cx="220663" cy="468312"/>
            <a:chOff x="4140" y="429"/>
            <a:chExt cx="1425" cy="2396"/>
          </a:xfrm>
        </p:grpSpPr>
        <p:sp>
          <p:nvSpPr>
            <p:cNvPr id="559" name="Freeform 907">
              <a:extLst>
                <a:ext uri="{FF2B5EF4-FFF2-40B4-BE49-F238E27FC236}">
                  <a16:creationId xmlns:a16="http://schemas.microsoft.com/office/drawing/2014/main" id="{C2C2D533-E3A9-1242-99A2-0EF1FA0863A6}"/>
                </a:ext>
              </a:extLst>
            </p:cNvPr>
            <p:cNvSpPr>
              <a:spLocks/>
            </p:cNvSpPr>
            <p:nvPr/>
          </p:nvSpPr>
          <p:spPr bwMode="auto">
            <a:xfrm>
              <a:off x="5268" y="433"/>
              <a:ext cx="283" cy="2286"/>
            </a:xfrm>
            <a:custGeom>
              <a:avLst/>
              <a:gdLst>
                <a:gd name="T0" fmla="*/ 21 w 354"/>
                <a:gd name="T1" fmla="*/ 0 h 2742"/>
                <a:gd name="T2" fmla="*/ 116 w 354"/>
                <a:gd name="T3" fmla="*/ 137 h 2742"/>
                <a:gd name="T4" fmla="*/ 114 w 354"/>
                <a:gd name="T5" fmla="*/ 1057 h 2742"/>
                <a:gd name="T6" fmla="*/ 0 w 354"/>
                <a:gd name="T7" fmla="*/ 1105 h 2742"/>
                <a:gd name="T8" fmla="*/ 21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60" name="Rectangle 908">
              <a:extLst>
                <a:ext uri="{FF2B5EF4-FFF2-40B4-BE49-F238E27FC236}">
                  <a16:creationId xmlns:a16="http://schemas.microsoft.com/office/drawing/2014/main" id="{8B16BBD3-326E-1B4E-A241-4DFADEBA200C}"/>
                </a:ext>
              </a:extLst>
            </p:cNvPr>
            <p:cNvSpPr>
              <a:spLocks noChangeArrowheads="1"/>
            </p:cNvSpPr>
            <p:nvPr/>
          </p:nvSpPr>
          <p:spPr bwMode="auto">
            <a:xfrm>
              <a:off x="4212" y="429"/>
              <a:ext cx="1035" cy="2282"/>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561" name="Freeform 909">
              <a:extLst>
                <a:ext uri="{FF2B5EF4-FFF2-40B4-BE49-F238E27FC236}">
                  <a16:creationId xmlns:a16="http://schemas.microsoft.com/office/drawing/2014/main" id="{B12D95F8-F162-9F49-BA98-20D229D06C37}"/>
                </a:ext>
              </a:extLst>
            </p:cNvPr>
            <p:cNvSpPr>
              <a:spLocks/>
            </p:cNvSpPr>
            <p:nvPr/>
          </p:nvSpPr>
          <p:spPr bwMode="auto">
            <a:xfrm>
              <a:off x="5321" y="570"/>
              <a:ext cx="169" cy="2115"/>
            </a:xfrm>
            <a:custGeom>
              <a:avLst/>
              <a:gdLst>
                <a:gd name="T0" fmla="*/ 2 w 211"/>
                <a:gd name="T1" fmla="*/ 0 h 2537"/>
                <a:gd name="T2" fmla="*/ 70 w 211"/>
                <a:gd name="T3" fmla="*/ 88 h 2537"/>
                <a:gd name="T4" fmla="*/ 2 w 211"/>
                <a:gd name="T5" fmla="*/ 1007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62" name="Freeform 910">
              <a:extLst>
                <a:ext uri="{FF2B5EF4-FFF2-40B4-BE49-F238E27FC236}">
                  <a16:creationId xmlns:a16="http://schemas.microsoft.com/office/drawing/2014/main" id="{3D3E1CA4-FEC8-4545-9446-7A27FFB7555D}"/>
                </a:ext>
              </a:extLst>
            </p:cNvPr>
            <p:cNvSpPr>
              <a:spLocks/>
            </p:cNvSpPr>
            <p:nvPr/>
          </p:nvSpPr>
          <p:spPr bwMode="auto">
            <a:xfrm>
              <a:off x="5284" y="1640"/>
              <a:ext cx="263" cy="189"/>
            </a:xfrm>
            <a:custGeom>
              <a:avLst/>
              <a:gdLst>
                <a:gd name="T0" fmla="*/ 2 w 328"/>
                <a:gd name="T1" fmla="*/ 0 h 226"/>
                <a:gd name="T2" fmla="*/ 109 w 328"/>
                <a:gd name="T3" fmla="*/ 52 h 226"/>
                <a:gd name="T4" fmla="*/ 108 w 328"/>
                <a:gd name="T5" fmla="*/ 92 h 226"/>
                <a:gd name="T6" fmla="*/ 0 w 328"/>
                <a:gd name="T7" fmla="*/ 41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63" name="Rectangle 911">
              <a:extLst>
                <a:ext uri="{FF2B5EF4-FFF2-40B4-BE49-F238E27FC236}">
                  <a16:creationId xmlns:a16="http://schemas.microsoft.com/office/drawing/2014/main" id="{17FF2B4C-00D3-5749-9C9E-E1B476336719}"/>
                </a:ext>
              </a:extLst>
            </p:cNvPr>
            <p:cNvSpPr>
              <a:spLocks noChangeArrowheads="1"/>
            </p:cNvSpPr>
            <p:nvPr/>
          </p:nvSpPr>
          <p:spPr bwMode="auto">
            <a:xfrm>
              <a:off x="4212" y="689"/>
              <a:ext cx="595"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grpSp>
          <p:nvGrpSpPr>
            <p:cNvPr id="564" name="Group 912">
              <a:extLst>
                <a:ext uri="{FF2B5EF4-FFF2-40B4-BE49-F238E27FC236}">
                  <a16:creationId xmlns:a16="http://schemas.microsoft.com/office/drawing/2014/main" id="{D2DCCBBE-3205-DA49-8F85-84F2053E7648}"/>
                </a:ext>
              </a:extLst>
            </p:cNvPr>
            <p:cNvGrpSpPr>
              <a:grpSpLocks/>
            </p:cNvGrpSpPr>
            <p:nvPr/>
          </p:nvGrpSpPr>
          <p:grpSpPr bwMode="auto">
            <a:xfrm>
              <a:off x="4749" y="668"/>
              <a:ext cx="581" cy="145"/>
              <a:chOff x="614" y="2568"/>
              <a:chExt cx="725" cy="139"/>
            </a:xfrm>
          </p:grpSpPr>
          <p:sp>
            <p:nvSpPr>
              <p:cNvPr id="589" name="AutoShape 913">
                <a:extLst>
                  <a:ext uri="{FF2B5EF4-FFF2-40B4-BE49-F238E27FC236}">
                    <a16:creationId xmlns:a16="http://schemas.microsoft.com/office/drawing/2014/main" id="{E8977A6E-6B51-1044-9E58-1FE85EAD3FA4}"/>
                  </a:ext>
                </a:extLst>
              </p:cNvPr>
              <p:cNvSpPr>
                <a:spLocks noChangeArrowheads="1"/>
              </p:cNvSpPr>
              <p:nvPr/>
            </p:nvSpPr>
            <p:spPr bwMode="auto">
              <a:xfrm>
                <a:off x="609" y="2565"/>
                <a:ext cx="729" cy="132"/>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590" name="AutoShape 914">
                <a:extLst>
                  <a:ext uri="{FF2B5EF4-FFF2-40B4-BE49-F238E27FC236}">
                    <a16:creationId xmlns:a16="http://schemas.microsoft.com/office/drawing/2014/main" id="{5B645174-9323-884F-8D06-3843C0FA5946}"/>
                  </a:ext>
                </a:extLst>
              </p:cNvPr>
              <p:cNvSpPr>
                <a:spLocks noChangeArrowheads="1"/>
              </p:cNvSpPr>
              <p:nvPr/>
            </p:nvSpPr>
            <p:spPr bwMode="auto">
              <a:xfrm>
                <a:off x="622" y="2580"/>
                <a:ext cx="704" cy="10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grpSp>
        <p:sp>
          <p:nvSpPr>
            <p:cNvPr id="565" name="Rectangle 915">
              <a:extLst>
                <a:ext uri="{FF2B5EF4-FFF2-40B4-BE49-F238E27FC236}">
                  <a16:creationId xmlns:a16="http://schemas.microsoft.com/office/drawing/2014/main" id="{8EA28D19-22C0-9E43-9B4D-370B14016E1A}"/>
                </a:ext>
              </a:extLst>
            </p:cNvPr>
            <p:cNvSpPr>
              <a:spLocks noChangeArrowheads="1"/>
            </p:cNvSpPr>
            <p:nvPr/>
          </p:nvSpPr>
          <p:spPr bwMode="auto">
            <a:xfrm>
              <a:off x="4222" y="1022"/>
              <a:ext cx="595" cy="41"/>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grpSp>
          <p:nvGrpSpPr>
            <p:cNvPr id="566" name="Group 916">
              <a:extLst>
                <a:ext uri="{FF2B5EF4-FFF2-40B4-BE49-F238E27FC236}">
                  <a16:creationId xmlns:a16="http://schemas.microsoft.com/office/drawing/2014/main" id="{E20B0246-9D85-A940-8969-E06BC7651560}"/>
                </a:ext>
              </a:extLst>
            </p:cNvPr>
            <p:cNvGrpSpPr>
              <a:grpSpLocks/>
            </p:cNvGrpSpPr>
            <p:nvPr/>
          </p:nvGrpSpPr>
          <p:grpSpPr bwMode="auto">
            <a:xfrm>
              <a:off x="4747" y="994"/>
              <a:ext cx="581" cy="134"/>
              <a:chOff x="614" y="2568"/>
              <a:chExt cx="725" cy="139"/>
            </a:xfrm>
          </p:grpSpPr>
          <p:sp>
            <p:nvSpPr>
              <p:cNvPr id="587" name="AutoShape 917">
                <a:extLst>
                  <a:ext uri="{FF2B5EF4-FFF2-40B4-BE49-F238E27FC236}">
                    <a16:creationId xmlns:a16="http://schemas.microsoft.com/office/drawing/2014/main" id="{2386575F-D055-7D4A-96A6-DC25C77F11F5}"/>
                  </a:ext>
                </a:extLst>
              </p:cNvPr>
              <p:cNvSpPr>
                <a:spLocks noChangeArrowheads="1"/>
              </p:cNvSpPr>
              <p:nvPr/>
            </p:nvSpPr>
            <p:spPr bwMode="auto">
              <a:xfrm>
                <a:off x="611" y="2572"/>
                <a:ext cx="729" cy="135"/>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588" name="AutoShape 918">
                <a:extLst>
                  <a:ext uri="{FF2B5EF4-FFF2-40B4-BE49-F238E27FC236}">
                    <a16:creationId xmlns:a16="http://schemas.microsoft.com/office/drawing/2014/main" id="{79D1B312-DCB4-3045-A89E-662AE61993A0}"/>
                  </a:ext>
                </a:extLst>
              </p:cNvPr>
              <p:cNvSpPr>
                <a:spLocks noChangeArrowheads="1"/>
              </p:cNvSpPr>
              <p:nvPr/>
            </p:nvSpPr>
            <p:spPr bwMode="auto">
              <a:xfrm>
                <a:off x="624" y="2580"/>
                <a:ext cx="704" cy="110"/>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grpSp>
        <p:sp>
          <p:nvSpPr>
            <p:cNvPr id="567" name="Rectangle 919">
              <a:extLst>
                <a:ext uri="{FF2B5EF4-FFF2-40B4-BE49-F238E27FC236}">
                  <a16:creationId xmlns:a16="http://schemas.microsoft.com/office/drawing/2014/main" id="{A0BA7B56-A08D-AB45-865D-6F2E8FF345D9}"/>
                </a:ext>
              </a:extLst>
            </p:cNvPr>
            <p:cNvSpPr>
              <a:spLocks noChangeArrowheads="1"/>
            </p:cNvSpPr>
            <p:nvPr/>
          </p:nvSpPr>
          <p:spPr bwMode="auto">
            <a:xfrm>
              <a:off x="4212" y="1363"/>
              <a:ext cx="605" cy="41"/>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568" name="Rectangle 920">
              <a:extLst>
                <a:ext uri="{FF2B5EF4-FFF2-40B4-BE49-F238E27FC236}">
                  <a16:creationId xmlns:a16="http://schemas.microsoft.com/office/drawing/2014/main" id="{0281574C-E885-4745-A115-0288C4271AE2}"/>
                </a:ext>
              </a:extLst>
            </p:cNvPr>
            <p:cNvSpPr>
              <a:spLocks noChangeArrowheads="1"/>
            </p:cNvSpPr>
            <p:nvPr/>
          </p:nvSpPr>
          <p:spPr bwMode="auto">
            <a:xfrm>
              <a:off x="4222" y="1655"/>
              <a:ext cx="605"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grpSp>
          <p:nvGrpSpPr>
            <p:cNvPr id="569" name="Group 921">
              <a:extLst>
                <a:ext uri="{FF2B5EF4-FFF2-40B4-BE49-F238E27FC236}">
                  <a16:creationId xmlns:a16="http://schemas.microsoft.com/office/drawing/2014/main" id="{DC49E756-DE2F-8D44-B54E-D62EDDBBDE0C}"/>
                </a:ext>
              </a:extLst>
            </p:cNvPr>
            <p:cNvGrpSpPr>
              <a:grpSpLocks/>
            </p:cNvGrpSpPr>
            <p:nvPr/>
          </p:nvGrpSpPr>
          <p:grpSpPr bwMode="auto">
            <a:xfrm>
              <a:off x="4733" y="1630"/>
              <a:ext cx="586" cy="151"/>
              <a:chOff x="611" y="2571"/>
              <a:chExt cx="730" cy="139"/>
            </a:xfrm>
          </p:grpSpPr>
          <p:sp>
            <p:nvSpPr>
              <p:cNvPr id="585" name="AutoShape 922">
                <a:extLst>
                  <a:ext uri="{FF2B5EF4-FFF2-40B4-BE49-F238E27FC236}">
                    <a16:creationId xmlns:a16="http://schemas.microsoft.com/office/drawing/2014/main" id="{9F19F873-DF90-4E45-ACCA-F9229B068B4F}"/>
                  </a:ext>
                </a:extLst>
              </p:cNvPr>
              <p:cNvSpPr>
                <a:spLocks noChangeArrowheads="1"/>
              </p:cNvSpPr>
              <p:nvPr/>
            </p:nvSpPr>
            <p:spPr bwMode="auto">
              <a:xfrm>
                <a:off x="613" y="2572"/>
                <a:ext cx="728" cy="135"/>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586" name="AutoShape 923">
                <a:extLst>
                  <a:ext uri="{FF2B5EF4-FFF2-40B4-BE49-F238E27FC236}">
                    <a16:creationId xmlns:a16="http://schemas.microsoft.com/office/drawing/2014/main" id="{F671D0B5-B38E-B44F-9D5C-2AA560D990E9}"/>
                  </a:ext>
                </a:extLst>
              </p:cNvPr>
              <p:cNvSpPr>
                <a:spLocks noChangeArrowheads="1"/>
              </p:cNvSpPr>
              <p:nvPr/>
            </p:nvSpPr>
            <p:spPr bwMode="auto">
              <a:xfrm>
                <a:off x="626" y="2587"/>
                <a:ext cx="702" cy="105"/>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grpSp>
        <p:sp>
          <p:nvSpPr>
            <p:cNvPr id="570" name="Freeform 924">
              <a:extLst>
                <a:ext uri="{FF2B5EF4-FFF2-40B4-BE49-F238E27FC236}">
                  <a16:creationId xmlns:a16="http://schemas.microsoft.com/office/drawing/2014/main" id="{292956A8-2199-4048-B7B8-7C45362C43FF}"/>
                </a:ext>
              </a:extLst>
            </p:cNvPr>
            <p:cNvSpPr>
              <a:spLocks/>
            </p:cNvSpPr>
            <p:nvPr/>
          </p:nvSpPr>
          <p:spPr bwMode="auto">
            <a:xfrm>
              <a:off x="5288" y="1354"/>
              <a:ext cx="263" cy="188"/>
            </a:xfrm>
            <a:custGeom>
              <a:avLst/>
              <a:gdLst>
                <a:gd name="T0" fmla="*/ 2 w 328"/>
                <a:gd name="T1" fmla="*/ 0 h 226"/>
                <a:gd name="T2" fmla="*/ 109 w 328"/>
                <a:gd name="T3" fmla="*/ 51 h 226"/>
                <a:gd name="T4" fmla="*/ 108 w 328"/>
                <a:gd name="T5" fmla="*/ 90 h 226"/>
                <a:gd name="T6" fmla="*/ 0 w 328"/>
                <a:gd name="T7" fmla="*/ 3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nvGrpSpPr>
            <p:cNvPr id="571" name="Group 925">
              <a:extLst>
                <a:ext uri="{FF2B5EF4-FFF2-40B4-BE49-F238E27FC236}">
                  <a16:creationId xmlns:a16="http://schemas.microsoft.com/office/drawing/2014/main" id="{E45774CD-309C-6746-8CA2-C8E2954C075F}"/>
                </a:ext>
              </a:extLst>
            </p:cNvPr>
            <p:cNvGrpSpPr>
              <a:grpSpLocks/>
            </p:cNvGrpSpPr>
            <p:nvPr/>
          </p:nvGrpSpPr>
          <p:grpSpPr bwMode="auto">
            <a:xfrm>
              <a:off x="4739" y="1327"/>
              <a:ext cx="582" cy="139"/>
              <a:chOff x="614" y="2568"/>
              <a:chExt cx="725" cy="139"/>
            </a:xfrm>
          </p:grpSpPr>
          <p:sp>
            <p:nvSpPr>
              <p:cNvPr id="583" name="AutoShape 926">
                <a:extLst>
                  <a:ext uri="{FF2B5EF4-FFF2-40B4-BE49-F238E27FC236}">
                    <a16:creationId xmlns:a16="http://schemas.microsoft.com/office/drawing/2014/main" id="{4DEEB4DD-65E7-014B-BB2E-9EA93510E11A}"/>
                  </a:ext>
                </a:extLst>
              </p:cNvPr>
              <p:cNvSpPr>
                <a:spLocks noChangeArrowheads="1"/>
              </p:cNvSpPr>
              <p:nvPr/>
            </p:nvSpPr>
            <p:spPr bwMode="auto">
              <a:xfrm>
                <a:off x="609" y="2572"/>
                <a:ext cx="715" cy="138"/>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584" name="AutoShape 927">
                <a:extLst>
                  <a:ext uri="{FF2B5EF4-FFF2-40B4-BE49-F238E27FC236}">
                    <a16:creationId xmlns:a16="http://schemas.microsoft.com/office/drawing/2014/main" id="{4164F4EA-93E5-B848-B621-096B18055CE5}"/>
                  </a:ext>
                </a:extLst>
              </p:cNvPr>
              <p:cNvSpPr>
                <a:spLocks noChangeArrowheads="1"/>
              </p:cNvSpPr>
              <p:nvPr/>
            </p:nvSpPr>
            <p:spPr bwMode="auto">
              <a:xfrm>
                <a:off x="621" y="2588"/>
                <a:ext cx="702"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grpSp>
        <p:sp>
          <p:nvSpPr>
            <p:cNvPr id="572" name="Rectangle 928">
              <a:extLst>
                <a:ext uri="{FF2B5EF4-FFF2-40B4-BE49-F238E27FC236}">
                  <a16:creationId xmlns:a16="http://schemas.microsoft.com/office/drawing/2014/main" id="{623F71FE-9495-7741-A589-4007BE1B934F}"/>
                </a:ext>
              </a:extLst>
            </p:cNvPr>
            <p:cNvSpPr>
              <a:spLocks noChangeArrowheads="1"/>
            </p:cNvSpPr>
            <p:nvPr/>
          </p:nvSpPr>
          <p:spPr bwMode="auto">
            <a:xfrm>
              <a:off x="5247" y="429"/>
              <a:ext cx="72" cy="2290"/>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573" name="Freeform 929">
              <a:extLst>
                <a:ext uri="{FF2B5EF4-FFF2-40B4-BE49-F238E27FC236}">
                  <a16:creationId xmlns:a16="http://schemas.microsoft.com/office/drawing/2014/main" id="{3F984522-E215-C74D-B800-AB179C322F32}"/>
                </a:ext>
              </a:extLst>
            </p:cNvPr>
            <p:cNvSpPr>
              <a:spLocks/>
            </p:cNvSpPr>
            <p:nvPr/>
          </p:nvSpPr>
          <p:spPr bwMode="auto">
            <a:xfrm>
              <a:off x="5312" y="1007"/>
              <a:ext cx="237" cy="213"/>
            </a:xfrm>
            <a:custGeom>
              <a:avLst/>
              <a:gdLst>
                <a:gd name="T0" fmla="*/ 2 w 296"/>
                <a:gd name="T1" fmla="*/ 0 h 256"/>
                <a:gd name="T2" fmla="*/ 96 w 296"/>
                <a:gd name="T3" fmla="*/ 57 h 256"/>
                <a:gd name="T4" fmla="*/ 98 w 296"/>
                <a:gd name="T5" fmla="*/ 102 h 256"/>
                <a:gd name="T6" fmla="*/ 0 w 296"/>
                <a:gd name="T7" fmla="*/ 39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74" name="Freeform 930">
              <a:extLst>
                <a:ext uri="{FF2B5EF4-FFF2-40B4-BE49-F238E27FC236}">
                  <a16:creationId xmlns:a16="http://schemas.microsoft.com/office/drawing/2014/main" id="{B71E17A8-74F3-A04D-82B5-B32F457684BA}"/>
                </a:ext>
              </a:extLst>
            </p:cNvPr>
            <p:cNvSpPr>
              <a:spLocks/>
            </p:cNvSpPr>
            <p:nvPr/>
          </p:nvSpPr>
          <p:spPr bwMode="auto">
            <a:xfrm>
              <a:off x="5315" y="680"/>
              <a:ext cx="244" cy="240"/>
            </a:xfrm>
            <a:custGeom>
              <a:avLst/>
              <a:gdLst>
                <a:gd name="T0" fmla="*/ 0 w 304"/>
                <a:gd name="T1" fmla="*/ 0 h 288"/>
                <a:gd name="T2" fmla="*/ 101 w 304"/>
                <a:gd name="T3" fmla="*/ 66 h 288"/>
                <a:gd name="T4" fmla="*/ 95 w 304"/>
                <a:gd name="T5" fmla="*/ 116 h 288"/>
                <a:gd name="T6" fmla="*/ 2 w 304"/>
                <a:gd name="T7" fmla="*/ 5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75" name="Oval 931">
              <a:extLst>
                <a:ext uri="{FF2B5EF4-FFF2-40B4-BE49-F238E27FC236}">
                  <a16:creationId xmlns:a16="http://schemas.microsoft.com/office/drawing/2014/main" id="{5BD90E6E-B60B-F84C-AB54-A5D0F713D70A}"/>
                </a:ext>
              </a:extLst>
            </p:cNvPr>
            <p:cNvSpPr>
              <a:spLocks noChangeArrowheads="1"/>
            </p:cNvSpPr>
            <p:nvPr/>
          </p:nvSpPr>
          <p:spPr bwMode="auto">
            <a:xfrm>
              <a:off x="5514" y="2606"/>
              <a:ext cx="51" cy="97"/>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576" name="Freeform 932">
              <a:extLst>
                <a:ext uri="{FF2B5EF4-FFF2-40B4-BE49-F238E27FC236}">
                  <a16:creationId xmlns:a16="http://schemas.microsoft.com/office/drawing/2014/main" id="{9409C943-633C-7846-BAD8-509431CF790D}"/>
                </a:ext>
              </a:extLst>
            </p:cNvPr>
            <p:cNvSpPr>
              <a:spLocks/>
            </p:cNvSpPr>
            <p:nvPr/>
          </p:nvSpPr>
          <p:spPr bwMode="auto">
            <a:xfrm>
              <a:off x="5302" y="2614"/>
              <a:ext cx="245" cy="200"/>
            </a:xfrm>
            <a:custGeom>
              <a:avLst/>
              <a:gdLst>
                <a:gd name="T0" fmla="*/ 0 w 306"/>
                <a:gd name="T1" fmla="*/ 43 h 240"/>
                <a:gd name="T2" fmla="*/ 2 w 306"/>
                <a:gd name="T3" fmla="*/ 97 h 240"/>
                <a:gd name="T4" fmla="*/ 101 w 306"/>
                <a:gd name="T5" fmla="*/ 44 h 240"/>
                <a:gd name="T6" fmla="*/ 98 w 306"/>
                <a:gd name="T7" fmla="*/ 0 h 240"/>
                <a:gd name="T8" fmla="*/ 0 w 306"/>
                <a:gd name="T9" fmla="*/ 43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77" name="AutoShape 933">
              <a:extLst>
                <a:ext uri="{FF2B5EF4-FFF2-40B4-BE49-F238E27FC236}">
                  <a16:creationId xmlns:a16="http://schemas.microsoft.com/office/drawing/2014/main" id="{06AAEACB-FA50-DF42-AF71-D24F9DE3C8DA}"/>
                </a:ext>
              </a:extLst>
            </p:cNvPr>
            <p:cNvSpPr>
              <a:spLocks noChangeArrowheads="1"/>
            </p:cNvSpPr>
            <p:nvPr/>
          </p:nvSpPr>
          <p:spPr bwMode="auto">
            <a:xfrm>
              <a:off x="4140" y="2679"/>
              <a:ext cx="1199" cy="146"/>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578" name="AutoShape 934">
              <a:extLst>
                <a:ext uri="{FF2B5EF4-FFF2-40B4-BE49-F238E27FC236}">
                  <a16:creationId xmlns:a16="http://schemas.microsoft.com/office/drawing/2014/main" id="{9A7FF494-1806-5247-BDF2-DBCEF0F5E949}"/>
                </a:ext>
              </a:extLst>
            </p:cNvPr>
            <p:cNvSpPr>
              <a:spLocks noChangeArrowheads="1"/>
            </p:cNvSpPr>
            <p:nvPr/>
          </p:nvSpPr>
          <p:spPr bwMode="auto">
            <a:xfrm>
              <a:off x="4212" y="2711"/>
              <a:ext cx="1066"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579" name="Oval 935">
              <a:extLst>
                <a:ext uri="{FF2B5EF4-FFF2-40B4-BE49-F238E27FC236}">
                  <a16:creationId xmlns:a16="http://schemas.microsoft.com/office/drawing/2014/main" id="{C9A99CB9-2342-7044-A0E8-6BBF5D011B71}"/>
                </a:ext>
              </a:extLst>
            </p:cNvPr>
            <p:cNvSpPr>
              <a:spLocks noChangeArrowheads="1"/>
            </p:cNvSpPr>
            <p:nvPr/>
          </p:nvSpPr>
          <p:spPr bwMode="auto">
            <a:xfrm>
              <a:off x="4304" y="2386"/>
              <a:ext cx="164" cy="138"/>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580" name="Oval 936">
              <a:extLst>
                <a:ext uri="{FF2B5EF4-FFF2-40B4-BE49-F238E27FC236}">
                  <a16:creationId xmlns:a16="http://schemas.microsoft.com/office/drawing/2014/main" id="{D1C9B5AF-2180-A14C-AE64-232AC1A34292}"/>
                </a:ext>
              </a:extLst>
            </p:cNvPr>
            <p:cNvSpPr>
              <a:spLocks noChangeArrowheads="1"/>
            </p:cNvSpPr>
            <p:nvPr/>
          </p:nvSpPr>
          <p:spPr bwMode="auto">
            <a:xfrm>
              <a:off x="4489" y="2386"/>
              <a:ext cx="154" cy="146"/>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0000"/>
                </a:solidFill>
                <a:effectLst/>
                <a:uLnTx/>
                <a:uFillTx/>
                <a:latin typeface="Arial" charset="0"/>
                <a:ea typeface="ＭＳ Ｐゴシック" charset="0"/>
                <a:cs typeface="Arial" charset="0"/>
              </a:endParaRPr>
            </a:p>
          </p:txBody>
        </p:sp>
        <p:sp>
          <p:nvSpPr>
            <p:cNvPr id="581" name="Oval 937">
              <a:extLst>
                <a:ext uri="{FF2B5EF4-FFF2-40B4-BE49-F238E27FC236}">
                  <a16:creationId xmlns:a16="http://schemas.microsoft.com/office/drawing/2014/main" id="{C15B365E-1D8D-634C-AF7D-21D3D047EDD7}"/>
                </a:ext>
              </a:extLst>
            </p:cNvPr>
            <p:cNvSpPr>
              <a:spLocks noChangeArrowheads="1"/>
            </p:cNvSpPr>
            <p:nvPr/>
          </p:nvSpPr>
          <p:spPr bwMode="auto">
            <a:xfrm>
              <a:off x="4663" y="2378"/>
              <a:ext cx="154" cy="146"/>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582" name="Rectangle 938">
              <a:extLst>
                <a:ext uri="{FF2B5EF4-FFF2-40B4-BE49-F238E27FC236}">
                  <a16:creationId xmlns:a16="http://schemas.microsoft.com/office/drawing/2014/main" id="{7D172744-E7EB-B44E-AA5F-A053F8A0F68A}"/>
                </a:ext>
              </a:extLst>
            </p:cNvPr>
            <p:cNvSpPr>
              <a:spLocks noChangeArrowheads="1"/>
            </p:cNvSpPr>
            <p:nvPr/>
          </p:nvSpPr>
          <p:spPr bwMode="auto">
            <a:xfrm>
              <a:off x="5063" y="1834"/>
              <a:ext cx="82" cy="763"/>
            </a:xfrm>
            <a:prstGeom prst="rect">
              <a:avLst/>
            </a:prstGeom>
            <a:solidFill>
              <a:srgbClr val="29292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grpSp>
      <p:grpSp>
        <p:nvGrpSpPr>
          <p:cNvPr id="591" name="Group 906">
            <a:extLst>
              <a:ext uri="{FF2B5EF4-FFF2-40B4-BE49-F238E27FC236}">
                <a16:creationId xmlns:a16="http://schemas.microsoft.com/office/drawing/2014/main" id="{26E18867-89FC-D144-A938-81B533C5B8D2}"/>
              </a:ext>
            </a:extLst>
          </p:cNvPr>
          <p:cNvGrpSpPr>
            <a:grpSpLocks/>
          </p:cNvGrpSpPr>
          <p:nvPr/>
        </p:nvGrpSpPr>
        <p:grpSpPr bwMode="auto">
          <a:xfrm>
            <a:off x="6618676" y="4332443"/>
            <a:ext cx="222250" cy="466725"/>
            <a:chOff x="4140" y="429"/>
            <a:chExt cx="1425" cy="2396"/>
          </a:xfrm>
        </p:grpSpPr>
        <p:sp>
          <p:nvSpPr>
            <p:cNvPr id="592" name="Freeform 907">
              <a:extLst>
                <a:ext uri="{FF2B5EF4-FFF2-40B4-BE49-F238E27FC236}">
                  <a16:creationId xmlns:a16="http://schemas.microsoft.com/office/drawing/2014/main" id="{CCA50AC4-4087-6B4E-9C13-88FAB0581A5A}"/>
                </a:ext>
              </a:extLst>
            </p:cNvPr>
            <p:cNvSpPr>
              <a:spLocks/>
            </p:cNvSpPr>
            <p:nvPr/>
          </p:nvSpPr>
          <p:spPr bwMode="auto">
            <a:xfrm>
              <a:off x="5268" y="433"/>
              <a:ext cx="283" cy="2286"/>
            </a:xfrm>
            <a:custGeom>
              <a:avLst/>
              <a:gdLst>
                <a:gd name="T0" fmla="*/ 21 w 354"/>
                <a:gd name="T1" fmla="*/ 0 h 2742"/>
                <a:gd name="T2" fmla="*/ 116 w 354"/>
                <a:gd name="T3" fmla="*/ 137 h 2742"/>
                <a:gd name="T4" fmla="*/ 114 w 354"/>
                <a:gd name="T5" fmla="*/ 1057 h 2742"/>
                <a:gd name="T6" fmla="*/ 0 w 354"/>
                <a:gd name="T7" fmla="*/ 1105 h 2742"/>
                <a:gd name="T8" fmla="*/ 21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93" name="Rectangle 908">
              <a:extLst>
                <a:ext uri="{FF2B5EF4-FFF2-40B4-BE49-F238E27FC236}">
                  <a16:creationId xmlns:a16="http://schemas.microsoft.com/office/drawing/2014/main" id="{A6085E1E-2F0D-204D-A9B4-E5CD3B6BB447}"/>
                </a:ext>
              </a:extLst>
            </p:cNvPr>
            <p:cNvSpPr>
              <a:spLocks noChangeArrowheads="1"/>
            </p:cNvSpPr>
            <p:nvPr/>
          </p:nvSpPr>
          <p:spPr bwMode="auto">
            <a:xfrm>
              <a:off x="4211" y="429"/>
              <a:ext cx="1038" cy="2282"/>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594" name="Freeform 909">
              <a:extLst>
                <a:ext uri="{FF2B5EF4-FFF2-40B4-BE49-F238E27FC236}">
                  <a16:creationId xmlns:a16="http://schemas.microsoft.com/office/drawing/2014/main" id="{1DD8D971-6A24-7140-9B94-8B8281A6196E}"/>
                </a:ext>
              </a:extLst>
            </p:cNvPr>
            <p:cNvSpPr>
              <a:spLocks/>
            </p:cNvSpPr>
            <p:nvPr/>
          </p:nvSpPr>
          <p:spPr bwMode="auto">
            <a:xfrm>
              <a:off x="5321" y="570"/>
              <a:ext cx="169" cy="2115"/>
            </a:xfrm>
            <a:custGeom>
              <a:avLst/>
              <a:gdLst>
                <a:gd name="T0" fmla="*/ 2 w 211"/>
                <a:gd name="T1" fmla="*/ 0 h 2537"/>
                <a:gd name="T2" fmla="*/ 70 w 211"/>
                <a:gd name="T3" fmla="*/ 88 h 2537"/>
                <a:gd name="T4" fmla="*/ 2 w 211"/>
                <a:gd name="T5" fmla="*/ 1007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95" name="Freeform 910">
              <a:extLst>
                <a:ext uri="{FF2B5EF4-FFF2-40B4-BE49-F238E27FC236}">
                  <a16:creationId xmlns:a16="http://schemas.microsoft.com/office/drawing/2014/main" id="{5CC9B8E8-073C-ED4C-AFFA-509545F8A40F}"/>
                </a:ext>
              </a:extLst>
            </p:cNvPr>
            <p:cNvSpPr>
              <a:spLocks/>
            </p:cNvSpPr>
            <p:nvPr/>
          </p:nvSpPr>
          <p:spPr bwMode="auto">
            <a:xfrm>
              <a:off x="5284" y="1640"/>
              <a:ext cx="263" cy="189"/>
            </a:xfrm>
            <a:custGeom>
              <a:avLst/>
              <a:gdLst>
                <a:gd name="T0" fmla="*/ 2 w 328"/>
                <a:gd name="T1" fmla="*/ 0 h 226"/>
                <a:gd name="T2" fmla="*/ 109 w 328"/>
                <a:gd name="T3" fmla="*/ 52 h 226"/>
                <a:gd name="T4" fmla="*/ 108 w 328"/>
                <a:gd name="T5" fmla="*/ 92 h 226"/>
                <a:gd name="T6" fmla="*/ 0 w 328"/>
                <a:gd name="T7" fmla="*/ 41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96" name="Rectangle 911">
              <a:extLst>
                <a:ext uri="{FF2B5EF4-FFF2-40B4-BE49-F238E27FC236}">
                  <a16:creationId xmlns:a16="http://schemas.microsoft.com/office/drawing/2014/main" id="{187749E6-8314-2C4F-945E-C2BD56CC4BD7}"/>
                </a:ext>
              </a:extLst>
            </p:cNvPr>
            <p:cNvSpPr>
              <a:spLocks noChangeArrowheads="1"/>
            </p:cNvSpPr>
            <p:nvPr/>
          </p:nvSpPr>
          <p:spPr bwMode="auto">
            <a:xfrm>
              <a:off x="4211" y="690"/>
              <a:ext cx="590"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grpSp>
          <p:nvGrpSpPr>
            <p:cNvPr id="597" name="Group 912">
              <a:extLst>
                <a:ext uri="{FF2B5EF4-FFF2-40B4-BE49-F238E27FC236}">
                  <a16:creationId xmlns:a16="http://schemas.microsoft.com/office/drawing/2014/main" id="{08A1F189-B1B1-4444-A255-401474BA390E}"/>
                </a:ext>
              </a:extLst>
            </p:cNvPr>
            <p:cNvGrpSpPr>
              <a:grpSpLocks/>
            </p:cNvGrpSpPr>
            <p:nvPr/>
          </p:nvGrpSpPr>
          <p:grpSpPr bwMode="auto">
            <a:xfrm>
              <a:off x="4749" y="668"/>
              <a:ext cx="581" cy="145"/>
              <a:chOff x="614" y="2568"/>
              <a:chExt cx="725" cy="139"/>
            </a:xfrm>
          </p:grpSpPr>
          <p:sp>
            <p:nvSpPr>
              <p:cNvPr id="622" name="AutoShape 913">
                <a:extLst>
                  <a:ext uri="{FF2B5EF4-FFF2-40B4-BE49-F238E27FC236}">
                    <a16:creationId xmlns:a16="http://schemas.microsoft.com/office/drawing/2014/main" id="{681FEDFE-9898-5242-9CEE-D02FF59556C1}"/>
                  </a:ext>
                </a:extLst>
              </p:cNvPr>
              <p:cNvSpPr>
                <a:spLocks noChangeArrowheads="1"/>
              </p:cNvSpPr>
              <p:nvPr/>
            </p:nvSpPr>
            <p:spPr bwMode="auto">
              <a:xfrm>
                <a:off x="616" y="2565"/>
                <a:ext cx="724" cy="133"/>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623" name="AutoShape 914">
                <a:extLst>
                  <a:ext uri="{FF2B5EF4-FFF2-40B4-BE49-F238E27FC236}">
                    <a16:creationId xmlns:a16="http://schemas.microsoft.com/office/drawing/2014/main" id="{68DF9974-2C25-A540-846F-8F319820A940}"/>
                  </a:ext>
                </a:extLst>
              </p:cNvPr>
              <p:cNvSpPr>
                <a:spLocks noChangeArrowheads="1"/>
              </p:cNvSpPr>
              <p:nvPr/>
            </p:nvSpPr>
            <p:spPr bwMode="auto">
              <a:xfrm>
                <a:off x="629" y="2581"/>
                <a:ext cx="699" cy="102"/>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grpSp>
        <p:sp>
          <p:nvSpPr>
            <p:cNvPr id="598" name="Rectangle 915">
              <a:extLst>
                <a:ext uri="{FF2B5EF4-FFF2-40B4-BE49-F238E27FC236}">
                  <a16:creationId xmlns:a16="http://schemas.microsoft.com/office/drawing/2014/main" id="{8B683635-E856-2A4A-85D3-073D53A9B9BB}"/>
                </a:ext>
              </a:extLst>
            </p:cNvPr>
            <p:cNvSpPr>
              <a:spLocks noChangeArrowheads="1"/>
            </p:cNvSpPr>
            <p:nvPr/>
          </p:nvSpPr>
          <p:spPr bwMode="auto">
            <a:xfrm>
              <a:off x="4221" y="1024"/>
              <a:ext cx="601" cy="41"/>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grpSp>
          <p:nvGrpSpPr>
            <p:cNvPr id="599" name="Group 916">
              <a:extLst>
                <a:ext uri="{FF2B5EF4-FFF2-40B4-BE49-F238E27FC236}">
                  <a16:creationId xmlns:a16="http://schemas.microsoft.com/office/drawing/2014/main" id="{4A014F80-830E-D346-BF74-4132FAA365EF}"/>
                </a:ext>
              </a:extLst>
            </p:cNvPr>
            <p:cNvGrpSpPr>
              <a:grpSpLocks/>
            </p:cNvGrpSpPr>
            <p:nvPr/>
          </p:nvGrpSpPr>
          <p:grpSpPr bwMode="auto">
            <a:xfrm>
              <a:off x="4747" y="994"/>
              <a:ext cx="581" cy="134"/>
              <a:chOff x="614" y="2568"/>
              <a:chExt cx="725" cy="139"/>
            </a:xfrm>
          </p:grpSpPr>
          <p:sp>
            <p:nvSpPr>
              <p:cNvPr id="620" name="AutoShape 917">
                <a:extLst>
                  <a:ext uri="{FF2B5EF4-FFF2-40B4-BE49-F238E27FC236}">
                    <a16:creationId xmlns:a16="http://schemas.microsoft.com/office/drawing/2014/main" id="{790F7683-A903-8F4C-8444-82AD06A6B1DC}"/>
                  </a:ext>
                </a:extLst>
              </p:cNvPr>
              <p:cNvSpPr>
                <a:spLocks noChangeArrowheads="1"/>
              </p:cNvSpPr>
              <p:nvPr/>
            </p:nvSpPr>
            <p:spPr bwMode="auto">
              <a:xfrm>
                <a:off x="619" y="2565"/>
                <a:ext cx="724" cy="144"/>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621" name="AutoShape 918">
                <a:extLst>
                  <a:ext uri="{FF2B5EF4-FFF2-40B4-BE49-F238E27FC236}">
                    <a16:creationId xmlns:a16="http://schemas.microsoft.com/office/drawing/2014/main" id="{ADA5F746-351E-444F-8DDF-2EB9267D0183}"/>
                  </a:ext>
                </a:extLst>
              </p:cNvPr>
              <p:cNvSpPr>
                <a:spLocks noChangeArrowheads="1"/>
              </p:cNvSpPr>
              <p:nvPr/>
            </p:nvSpPr>
            <p:spPr bwMode="auto">
              <a:xfrm>
                <a:off x="631" y="2582"/>
                <a:ext cx="699" cy="110"/>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grpSp>
        <p:sp>
          <p:nvSpPr>
            <p:cNvPr id="600" name="Rectangle 919">
              <a:extLst>
                <a:ext uri="{FF2B5EF4-FFF2-40B4-BE49-F238E27FC236}">
                  <a16:creationId xmlns:a16="http://schemas.microsoft.com/office/drawing/2014/main" id="{00594460-9087-8B46-840D-949732EC01BC}"/>
                </a:ext>
              </a:extLst>
            </p:cNvPr>
            <p:cNvSpPr>
              <a:spLocks noChangeArrowheads="1"/>
            </p:cNvSpPr>
            <p:nvPr/>
          </p:nvSpPr>
          <p:spPr bwMode="auto">
            <a:xfrm>
              <a:off x="4211" y="1358"/>
              <a:ext cx="601"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601" name="Rectangle 920">
              <a:extLst>
                <a:ext uri="{FF2B5EF4-FFF2-40B4-BE49-F238E27FC236}">
                  <a16:creationId xmlns:a16="http://schemas.microsoft.com/office/drawing/2014/main" id="{C50FE8ED-C701-604B-9663-CC40C21D8921}"/>
                </a:ext>
              </a:extLst>
            </p:cNvPr>
            <p:cNvSpPr>
              <a:spLocks noChangeArrowheads="1"/>
            </p:cNvSpPr>
            <p:nvPr/>
          </p:nvSpPr>
          <p:spPr bwMode="auto">
            <a:xfrm>
              <a:off x="4221" y="1660"/>
              <a:ext cx="601" cy="41"/>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grpSp>
          <p:nvGrpSpPr>
            <p:cNvPr id="602" name="Group 921">
              <a:extLst>
                <a:ext uri="{FF2B5EF4-FFF2-40B4-BE49-F238E27FC236}">
                  <a16:creationId xmlns:a16="http://schemas.microsoft.com/office/drawing/2014/main" id="{45850F9F-EB16-C849-B4AF-67583237C682}"/>
                </a:ext>
              </a:extLst>
            </p:cNvPr>
            <p:cNvGrpSpPr>
              <a:grpSpLocks/>
            </p:cNvGrpSpPr>
            <p:nvPr/>
          </p:nvGrpSpPr>
          <p:grpSpPr bwMode="auto">
            <a:xfrm>
              <a:off x="4733" y="1630"/>
              <a:ext cx="586" cy="151"/>
              <a:chOff x="611" y="2571"/>
              <a:chExt cx="730" cy="139"/>
            </a:xfrm>
          </p:grpSpPr>
          <p:sp>
            <p:nvSpPr>
              <p:cNvPr id="618" name="AutoShape 922">
                <a:extLst>
                  <a:ext uri="{FF2B5EF4-FFF2-40B4-BE49-F238E27FC236}">
                    <a16:creationId xmlns:a16="http://schemas.microsoft.com/office/drawing/2014/main" id="{BF53B615-AD73-F241-B71D-22B969FD5B53}"/>
                  </a:ext>
                </a:extLst>
              </p:cNvPr>
              <p:cNvSpPr>
                <a:spLocks noChangeArrowheads="1"/>
              </p:cNvSpPr>
              <p:nvPr/>
            </p:nvSpPr>
            <p:spPr bwMode="auto">
              <a:xfrm>
                <a:off x="608" y="2568"/>
                <a:ext cx="735" cy="143"/>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619" name="AutoShape 923">
                <a:extLst>
                  <a:ext uri="{FF2B5EF4-FFF2-40B4-BE49-F238E27FC236}">
                    <a16:creationId xmlns:a16="http://schemas.microsoft.com/office/drawing/2014/main" id="{62529766-87A4-2845-8D18-E23E9B7257AC}"/>
                  </a:ext>
                </a:extLst>
              </p:cNvPr>
              <p:cNvSpPr>
                <a:spLocks noChangeArrowheads="1"/>
              </p:cNvSpPr>
              <p:nvPr/>
            </p:nvSpPr>
            <p:spPr bwMode="auto">
              <a:xfrm>
                <a:off x="620" y="2583"/>
                <a:ext cx="710" cy="113"/>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grpSp>
        <p:sp>
          <p:nvSpPr>
            <p:cNvPr id="603" name="Freeform 924">
              <a:extLst>
                <a:ext uri="{FF2B5EF4-FFF2-40B4-BE49-F238E27FC236}">
                  <a16:creationId xmlns:a16="http://schemas.microsoft.com/office/drawing/2014/main" id="{22C2EB3E-4314-2A43-9E8E-4CE1B22D3143}"/>
                </a:ext>
              </a:extLst>
            </p:cNvPr>
            <p:cNvSpPr>
              <a:spLocks/>
            </p:cNvSpPr>
            <p:nvPr/>
          </p:nvSpPr>
          <p:spPr bwMode="auto">
            <a:xfrm>
              <a:off x="5288" y="1354"/>
              <a:ext cx="263" cy="188"/>
            </a:xfrm>
            <a:custGeom>
              <a:avLst/>
              <a:gdLst>
                <a:gd name="T0" fmla="*/ 2 w 328"/>
                <a:gd name="T1" fmla="*/ 0 h 226"/>
                <a:gd name="T2" fmla="*/ 109 w 328"/>
                <a:gd name="T3" fmla="*/ 51 h 226"/>
                <a:gd name="T4" fmla="*/ 108 w 328"/>
                <a:gd name="T5" fmla="*/ 90 h 226"/>
                <a:gd name="T6" fmla="*/ 0 w 328"/>
                <a:gd name="T7" fmla="*/ 3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nvGrpSpPr>
            <p:cNvPr id="604" name="Group 925">
              <a:extLst>
                <a:ext uri="{FF2B5EF4-FFF2-40B4-BE49-F238E27FC236}">
                  <a16:creationId xmlns:a16="http://schemas.microsoft.com/office/drawing/2014/main" id="{A12AF23A-0093-4046-8221-61DA64385F8F}"/>
                </a:ext>
              </a:extLst>
            </p:cNvPr>
            <p:cNvGrpSpPr>
              <a:grpSpLocks/>
            </p:cNvGrpSpPr>
            <p:nvPr/>
          </p:nvGrpSpPr>
          <p:grpSpPr bwMode="auto">
            <a:xfrm>
              <a:off x="4739" y="1327"/>
              <a:ext cx="582" cy="139"/>
              <a:chOff x="614" y="2568"/>
              <a:chExt cx="725" cy="139"/>
            </a:xfrm>
          </p:grpSpPr>
          <p:sp>
            <p:nvSpPr>
              <p:cNvPr id="616" name="AutoShape 926">
                <a:extLst>
                  <a:ext uri="{FF2B5EF4-FFF2-40B4-BE49-F238E27FC236}">
                    <a16:creationId xmlns:a16="http://schemas.microsoft.com/office/drawing/2014/main" id="{0C925E97-C1F5-8F41-A887-BDAAEE2332D8}"/>
                  </a:ext>
                </a:extLst>
              </p:cNvPr>
              <p:cNvSpPr>
                <a:spLocks noChangeArrowheads="1"/>
              </p:cNvSpPr>
              <p:nvPr/>
            </p:nvSpPr>
            <p:spPr bwMode="auto">
              <a:xfrm>
                <a:off x="616" y="2566"/>
                <a:ext cx="710" cy="139"/>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617" name="AutoShape 927">
                <a:extLst>
                  <a:ext uri="{FF2B5EF4-FFF2-40B4-BE49-F238E27FC236}">
                    <a16:creationId xmlns:a16="http://schemas.microsoft.com/office/drawing/2014/main" id="{BA10549E-858E-5842-A4C3-13B907281716}"/>
                  </a:ext>
                </a:extLst>
              </p:cNvPr>
              <p:cNvSpPr>
                <a:spLocks noChangeArrowheads="1"/>
              </p:cNvSpPr>
              <p:nvPr/>
            </p:nvSpPr>
            <p:spPr bwMode="auto">
              <a:xfrm>
                <a:off x="629" y="2583"/>
                <a:ext cx="697"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grpSp>
        <p:sp>
          <p:nvSpPr>
            <p:cNvPr id="605" name="Rectangle 928">
              <a:extLst>
                <a:ext uri="{FF2B5EF4-FFF2-40B4-BE49-F238E27FC236}">
                  <a16:creationId xmlns:a16="http://schemas.microsoft.com/office/drawing/2014/main" id="{E4A749CF-8948-A646-AE91-B7E32E28B6AA}"/>
                </a:ext>
              </a:extLst>
            </p:cNvPr>
            <p:cNvSpPr>
              <a:spLocks noChangeArrowheads="1"/>
            </p:cNvSpPr>
            <p:nvPr/>
          </p:nvSpPr>
          <p:spPr bwMode="auto">
            <a:xfrm>
              <a:off x="5249" y="429"/>
              <a:ext cx="71" cy="2290"/>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606" name="Freeform 929">
              <a:extLst>
                <a:ext uri="{FF2B5EF4-FFF2-40B4-BE49-F238E27FC236}">
                  <a16:creationId xmlns:a16="http://schemas.microsoft.com/office/drawing/2014/main" id="{8E8C4DD3-9F6D-B247-B56B-819E70E2EDAD}"/>
                </a:ext>
              </a:extLst>
            </p:cNvPr>
            <p:cNvSpPr>
              <a:spLocks/>
            </p:cNvSpPr>
            <p:nvPr/>
          </p:nvSpPr>
          <p:spPr bwMode="auto">
            <a:xfrm>
              <a:off x="5312" y="1007"/>
              <a:ext cx="237" cy="213"/>
            </a:xfrm>
            <a:custGeom>
              <a:avLst/>
              <a:gdLst>
                <a:gd name="T0" fmla="*/ 2 w 296"/>
                <a:gd name="T1" fmla="*/ 0 h 256"/>
                <a:gd name="T2" fmla="*/ 96 w 296"/>
                <a:gd name="T3" fmla="*/ 57 h 256"/>
                <a:gd name="T4" fmla="*/ 98 w 296"/>
                <a:gd name="T5" fmla="*/ 102 h 256"/>
                <a:gd name="T6" fmla="*/ 0 w 296"/>
                <a:gd name="T7" fmla="*/ 39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07" name="Freeform 930">
              <a:extLst>
                <a:ext uri="{FF2B5EF4-FFF2-40B4-BE49-F238E27FC236}">
                  <a16:creationId xmlns:a16="http://schemas.microsoft.com/office/drawing/2014/main" id="{C501E95D-F511-8041-A020-B32C1A744624}"/>
                </a:ext>
              </a:extLst>
            </p:cNvPr>
            <p:cNvSpPr>
              <a:spLocks/>
            </p:cNvSpPr>
            <p:nvPr/>
          </p:nvSpPr>
          <p:spPr bwMode="auto">
            <a:xfrm>
              <a:off x="5315" y="680"/>
              <a:ext cx="244" cy="240"/>
            </a:xfrm>
            <a:custGeom>
              <a:avLst/>
              <a:gdLst>
                <a:gd name="T0" fmla="*/ 0 w 304"/>
                <a:gd name="T1" fmla="*/ 0 h 288"/>
                <a:gd name="T2" fmla="*/ 101 w 304"/>
                <a:gd name="T3" fmla="*/ 66 h 288"/>
                <a:gd name="T4" fmla="*/ 95 w 304"/>
                <a:gd name="T5" fmla="*/ 116 h 288"/>
                <a:gd name="T6" fmla="*/ 2 w 304"/>
                <a:gd name="T7" fmla="*/ 5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08" name="Oval 931">
              <a:extLst>
                <a:ext uri="{FF2B5EF4-FFF2-40B4-BE49-F238E27FC236}">
                  <a16:creationId xmlns:a16="http://schemas.microsoft.com/office/drawing/2014/main" id="{23ED392E-F401-9F43-A5ED-DD8E4D5BAE03}"/>
                </a:ext>
              </a:extLst>
            </p:cNvPr>
            <p:cNvSpPr>
              <a:spLocks noChangeArrowheads="1"/>
            </p:cNvSpPr>
            <p:nvPr/>
          </p:nvSpPr>
          <p:spPr bwMode="auto">
            <a:xfrm>
              <a:off x="5514" y="2605"/>
              <a:ext cx="51" cy="98"/>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609" name="Freeform 932">
              <a:extLst>
                <a:ext uri="{FF2B5EF4-FFF2-40B4-BE49-F238E27FC236}">
                  <a16:creationId xmlns:a16="http://schemas.microsoft.com/office/drawing/2014/main" id="{7107C071-7453-FA40-A2F0-296C388A67FA}"/>
                </a:ext>
              </a:extLst>
            </p:cNvPr>
            <p:cNvSpPr>
              <a:spLocks/>
            </p:cNvSpPr>
            <p:nvPr/>
          </p:nvSpPr>
          <p:spPr bwMode="auto">
            <a:xfrm>
              <a:off x="5302" y="2614"/>
              <a:ext cx="245" cy="200"/>
            </a:xfrm>
            <a:custGeom>
              <a:avLst/>
              <a:gdLst>
                <a:gd name="T0" fmla="*/ 0 w 306"/>
                <a:gd name="T1" fmla="*/ 43 h 240"/>
                <a:gd name="T2" fmla="*/ 2 w 306"/>
                <a:gd name="T3" fmla="*/ 97 h 240"/>
                <a:gd name="T4" fmla="*/ 101 w 306"/>
                <a:gd name="T5" fmla="*/ 44 h 240"/>
                <a:gd name="T6" fmla="*/ 98 w 306"/>
                <a:gd name="T7" fmla="*/ 0 h 240"/>
                <a:gd name="T8" fmla="*/ 0 w 306"/>
                <a:gd name="T9" fmla="*/ 43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10" name="AutoShape 933">
              <a:extLst>
                <a:ext uri="{FF2B5EF4-FFF2-40B4-BE49-F238E27FC236}">
                  <a16:creationId xmlns:a16="http://schemas.microsoft.com/office/drawing/2014/main" id="{92260B99-9364-1C40-92B7-D3E3014C9E1E}"/>
                </a:ext>
              </a:extLst>
            </p:cNvPr>
            <p:cNvSpPr>
              <a:spLocks noChangeArrowheads="1"/>
            </p:cNvSpPr>
            <p:nvPr/>
          </p:nvSpPr>
          <p:spPr bwMode="auto">
            <a:xfrm>
              <a:off x="4140" y="2678"/>
              <a:ext cx="1201" cy="147"/>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611" name="AutoShape 934">
              <a:extLst>
                <a:ext uri="{FF2B5EF4-FFF2-40B4-BE49-F238E27FC236}">
                  <a16:creationId xmlns:a16="http://schemas.microsoft.com/office/drawing/2014/main" id="{102AC217-89AF-3B4A-986A-15028D66DD2A}"/>
                </a:ext>
              </a:extLst>
            </p:cNvPr>
            <p:cNvSpPr>
              <a:spLocks noChangeArrowheads="1"/>
            </p:cNvSpPr>
            <p:nvPr/>
          </p:nvSpPr>
          <p:spPr bwMode="auto">
            <a:xfrm>
              <a:off x="4211" y="2711"/>
              <a:ext cx="1069"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612" name="Oval 935">
              <a:extLst>
                <a:ext uri="{FF2B5EF4-FFF2-40B4-BE49-F238E27FC236}">
                  <a16:creationId xmlns:a16="http://schemas.microsoft.com/office/drawing/2014/main" id="{E8633940-89B2-004E-B2A2-707E0D5B89EB}"/>
                </a:ext>
              </a:extLst>
            </p:cNvPr>
            <p:cNvSpPr>
              <a:spLocks noChangeArrowheads="1"/>
            </p:cNvSpPr>
            <p:nvPr/>
          </p:nvSpPr>
          <p:spPr bwMode="auto">
            <a:xfrm>
              <a:off x="4303" y="2385"/>
              <a:ext cx="163" cy="139"/>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613" name="Oval 936">
              <a:extLst>
                <a:ext uri="{FF2B5EF4-FFF2-40B4-BE49-F238E27FC236}">
                  <a16:creationId xmlns:a16="http://schemas.microsoft.com/office/drawing/2014/main" id="{EEF8DD8B-3B13-2043-A049-A1B03D1594ED}"/>
                </a:ext>
              </a:extLst>
            </p:cNvPr>
            <p:cNvSpPr>
              <a:spLocks noChangeArrowheads="1"/>
            </p:cNvSpPr>
            <p:nvPr/>
          </p:nvSpPr>
          <p:spPr bwMode="auto">
            <a:xfrm>
              <a:off x="4486" y="2385"/>
              <a:ext cx="163" cy="147"/>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0000"/>
                </a:solidFill>
                <a:effectLst/>
                <a:uLnTx/>
                <a:uFillTx/>
                <a:latin typeface="Arial" charset="0"/>
                <a:ea typeface="ＭＳ Ｐゴシック" charset="0"/>
                <a:cs typeface="Arial" charset="0"/>
              </a:endParaRPr>
            </a:p>
          </p:txBody>
        </p:sp>
        <p:sp>
          <p:nvSpPr>
            <p:cNvPr id="614" name="Oval 937">
              <a:extLst>
                <a:ext uri="{FF2B5EF4-FFF2-40B4-BE49-F238E27FC236}">
                  <a16:creationId xmlns:a16="http://schemas.microsoft.com/office/drawing/2014/main" id="{BD6A0A2F-E07D-444D-AA0B-E49A62FFEE09}"/>
                </a:ext>
              </a:extLst>
            </p:cNvPr>
            <p:cNvSpPr>
              <a:spLocks noChangeArrowheads="1"/>
            </p:cNvSpPr>
            <p:nvPr/>
          </p:nvSpPr>
          <p:spPr bwMode="auto">
            <a:xfrm>
              <a:off x="4659" y="2377"/>
              <a:ext cx="163" cy="147"/>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615" name="Rectangle 938">
              <a:extLst>
                <a:ext uri="{FF2B5EF4-FFF2-40B4-BE49-F238E27FC236}">
                  <a16:creationId xmlns:a16="http://schemas.microsoft.com/office/drawing/2014/main" id="{7811BDFD-C2EE-5D44-BD5A-ED7472C11AC9}"/>
                </a:ext>
              </a:extLst>
            </p:cNvPr>
            <p:cNvSpPr>
              <a:spLocks noChangeArrowheads="1"/>
            </p:cNvSpPr>
            <p:nvPr/>
          </p:nvSpPr>
          <p:spPr bwMode="auto">
            <a:xfrm>
              <a:off x="5056" y="1831"/>
              <a:ext cx="92" cy="766"/>
            </a:xfrm>
            <a:prstGeom prst="rect">
              <a:avLst/>
            </a:prstGeom>
            <a:solidFill>
              <a:srgbClr val="29292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grpSp>
      <p:sp>
        <p:nvSpPr>
          <p:cNvPr id="624" name="Oval 382">
            <a:extLst>
              <a:ext uri="{FF2B5EF4-FFF2-40B4-BE49-F238E27FC236}">
                <a16:creationId xmlns:a16="http://schemas.microsoft.com/office/drawing/2014/main" id="{21E093E6-5065-F84B-BE2F-1ED29BCCB41D}"/>
              </a:ext>
            </a:extLst>
          </p:cNvPr>
          <p:cNvSpPr>
            <a:spLocks noChangeArrowheads="1"/>
          </p:cNvSpPr>
          <p:nvPr/>
        </p:nvSpPr>
        <p:spPr bwMode="auto">
          <a:xfrm>
            <a:off x="5272476" y="3406930"/>
            <a:ext cx="134937" cy="134938"/>
          </a:xfrm>
          <a:prstGeom prst="ellipse">
            <a:avLst/>
          </a:prstGeom>
          <a:solidFill>
            <a:srgbClr val="FF0000"/>
          </a:solidFill>
          <a:ln w="9525">
            <a:solidFill>
              <a:srgbClr val="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25" name="Oval 383">
            <a:extLst>
              <a:ext uri="{FF2B5EF4-FFF2-40B4-BE49-F238E27FC236}">
                <a16:creationId xmlns:a16="http://schemas.microsoft.com/office/drawing/2014/main" id="{93AC4FFD-14D6-1645-8847-CB1B8EDFC78F}"/>
              </a:ext>
            </a:extLst>
          </p:cNvPr>
          <p:cNvSpPr>
            <a:spLocks noChangeArrowheads="1"/>
          </p:cNvSpPr>
          <p:nvPr/>
        </p:nvSpPr>
        <p:spPr bwMode="auto">
          <a:xfrm>
            <a:off x="2835663" y="3291043"/>
            <a:ext cx="134938" cy="134937"/>
          </a:xfrm>
          <a:prstGeom prst="ellipse">
            <a:avLst/>
          </a:prstGeom>
          <a:solidFill>
            <a:srgbClr val="FF0000"/>
          </a:solidFill>
          <a:ln w="9525">
            <a:solidFill>
              <a:srgbClr val="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26" name="Line 387">
            <a:extLst>
              <a:ext uri="{FF2B5EF4-FFF2-40B4-BE49-F238E27FC236}">
                <a16:creationId xmlns:a16="http://schemas.microsoft.com/office/drawing/2014/main" id="{7E74B0D8-2F01-DA41-A313-335720178003}"/>
              </a:ext>
            </a:extLst>
          </p:cNvPr>
          <p:cNvSpPr>
            <a:spLocks noChangeShapeType="1"/>
          </p:cNvSpPr>
          <p:nvPr/>
        </p:nvSpPr>
        <p:spPr bwMode="auto">
          <a:xfrm flipH="1" flipV="1">
            <a:off x="2942026" y="3502180"/>
            <a:ext cx="1074737" cy="1139825"/>
          </a:xfrm>
          <a:prstGeom prst="line">
            <a:avLst/>
          </a:prstGeom>
          <a:noFill/>
          <a:ln w="9525">
            <a:solidFill>
              <a:srgbClr val="CC0000"/>
            </a:solidFill>
            <a:round/>
            <a:headEnd/>
            <a:tailEnd type="triangle" w="med" len="med"/>
          </a:ln>
          <a:extLst>
            <a:ext uri="{909E8E84-426E-40dd-AFC4-6F175D3DCCD1}">
              <a14:hiddenFill xmlns="" xmlns:a14="http://schemas.microsoft.com/office/drawing/2010/main">
                <a:noFill/>
              </a14:hiddenFill>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627" name="Line 388">
            <a:extLst>
              <a:ext uri="{FF2B5EF4-FFF2-40B4-BE49-F238E27FC236}">
                <a16:creationId xmlns:a16="http://schemas.microsoft.com/office/drawing/2014/main" id="{64C0FA66-EFC3-A344-9E6B-BB6C68C9C9ED}"/>
              </a:ext>
            </a:extLst>
          </p:cNvPr>
          <p:cNvSpPr>
            <a:spLocks noChangeShapeType="1"/>
          </p:cNvSpPr>
          <p:nvPr/>
        </p:nvSpPr>
        <p:spPr bwMode="auto">
          <a:xfrm flipV="1">
            <a:off x="4012001" y="3606955"/>
            <a:ext cx="1293812" cy="1046163"/>
          </a:xfrm>
          <a:prstGeom prst="line">
            <a:avLst/>
          </a:prstGeom>
          <a:noFill/>
          <a:ln w="9525">
            <a:solidFill>
              <a:srgbClr val="CC0000"/>
            </a:solidFill>
            <a:round/>
            <a:headEnd/>
            <a:tailEnd type="triangle" w="med" len="med"/>
          </a:ln>
          <a:extLst>
            <a:ext uri="{909E8E84-426E-40dd-AFC4-6F175D3DCCD1}">
              <a14:hiddenFill xmlns="" xmlns:a14="http://schemas.microsoft.com/office/drawing/2010/main">
                <a:noFill/>
              </a14:hiddenFill>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grpSp>
        <p:nvGrpSpPr>
          <p:cNvPr id="629" name="Group 628">
            <a:extLst>
              <a:ext uri="{FF2B5EF4-FFF2-40B4-BE49-F238E27FC236}">
                <a16:creationId xmlns:a16="http://schemas.microsoft.com/office/drawing/2014/main" id="{3717F760-8065-514E-874A-1AF34DD49B80}"/>
              </a:ext>
            </a:extLst>
          </p:cNvPr>
          <p:cNvGrpSpPr/>
          <p:nvPr/>
        </p:nvGrpSpPr>
        <p:grpSpPr>
          <a:xfrm>
            <a:off x="5892827" y="3212890"/>
            <a:ext cx="754294" cy="393599"/>
            <a:chOff x="7493876" y="2774731"/>
            <a:chExt cx="1481958" cy="894622"/>
          </a:xfrm>
        </p:grpSpPr>
        <p:sp>
          <p:nvSpPr>
            <p:cNvPr id="630" name="Freeform 629">
              <a:extLst>
                <a:ext uri="{FF2B5EF4-FFF2-40B4-BE49-F238E27FC236}">
                  <a16:creationId xmlns:a16="http://schemas.microsoft.com/office/drawing/2014/main" id="{1BDABD8F-C081-0442-AE0A-7D2C037317AE}"/>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631" name="Oval 630">
              <a:extLst>
                <a:ext uri="{FF2B5EF4-FFF2-40B4-BE49-F238E27FC236}">
                  <a16:creationId xmlns:a16="http://schemas.microsoft.com/office/drawing/2014/main" id="{AD45A22D-2079-294E-A153-F7624B803216}"/>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632" name="Group 631">
              <a:extLst>
                <a:ext uri="{FF2B5EF4-FFF2-40B4-BE49-F238E27FC236}">
                  <a16:creationId xmlns:a16="http://schemas.microsoft.com/office/drawing/2014/main" id="{B5D21B9A-4558-6C48-9CCF-4E1B133F5D38}"/>
                </a:ext>
              </a:extLst>
            </p:cNvPr>
            <p:cNvGrpSpPr/>
            <p:nvPr/>
          </p:nvGrpSpPr>
          <p:grpSpPr>
            <a:xfrm>
              <a:off x="7713663" y="2848339"/>
              <a:ext cx="1042107" cy="425543"/>
              <a:chOff x="7786941" y="2884917"/>
              <a:chExt cx="897649" cy="353919"/>
            </a:xfrm>
          </p:grpSpPr>
          <p:sp>
            <p:nvSpPr>
              <p:cNvPr id="633" name="Freeform 632">
                <a:extLst>
                  <a:ext uri="{FF2B5EF4-FFF2-40B4-BE49-F238E27FC236}">
                    <a16:creationId xmlns:a16="http://schemas.microsoft.com/office/drawing/2014/main" id="{9E8F67F0-25A1-F64C-AF5A-006EBAEDF325}"/>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34" name="Freeform 633">
                <a:extLst>
                  <a:ext uri="{FF2B5EF4-FFF2-40B4-BE49-F238E27FC236}">
                    <a16:creationId xmlns:a16="http://schemas.microsoft.com/office/drawing/2014/main" id="{D07426EC-6F4A-1E43-B208-CB7958165CE0}"/>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35" name="Freeform 634">
                <a:extLst>
                  <a:ext uri="{FF2B5EF4-FFF2-40B4-BE49-F238E27FC236}">
                    <a16:creationId xmlns:a16="http://schemas.microsoft.com/office/drawing/2014/main" id="{A7CD1D49-7431-114F-892D-9EBA0C275899}"/>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36" name="Freeform 635">
                <a:extLst>
                  <a:ext uri="{FF2B5EF4-FFF2-40B4-BE49-F238E27FC236}">
                    <a16:creationId xmlns:a16="http://schemas.microsoft.com/office/drawing/2014/main" id="{8C0BB3B0-94E4-FC4A-8D8C-88521C5332D5}"/>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637" name="Group 636">
            <a:extLst>
              <a:ext uri="{FF2B5EF4-FFF2-40B4-BE49-F238E27FC236}">
                <a16:creationId xmlns:a16="http://schemas.microsoft.com/office/drawing/2014/main" id="{CFABD177-673D-6B4C-9AB5-C979F9014699}"/>
              </a:ext>
            </a:extLst>
          </p:cNvPr>
          <p:cNvGrpSpPr/>
          <p:nvPr/>
        </p:nvGrpSpPr>
        <p:grpSpPr>
          <a:xfrm>
            <a:off x="2889389" y="2833453"/>
            <a:ext cx="693067" cy="304790"/>
            <a:chOff x="3668110" y="2448910"/>
            <a:chExt cx="3794234" cy="2165130"/>
          </a:xfrm>
        </p:grpSpPr>
        <p:sp>
          <p:nvSpPr>
            <p:cNvPr id="638" name="Rectangle 637">
              <a:extLst>
                <a:ext uri="{FF2B5EF4-FFF2-40B4-BE49-F238E27FC236}">
                  <a16:creationId xmlns:a16="http://schemas.microsoft.com/office/drawing/2014/main" id="{ED6E56E9-0766-DE4E-85B7-165033354959}"/>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39" name="Freeform 638">
              <a:extLst>
                <a:ext uri="{FF2B5EF4-FFF2-40B4-BE49-F238E27FC236}">
                  <a16:creationId xmlns:a16="http://schemas.microsoft.com/office/drawing/2014/main" id="{18A8CD1A-9871-2F4A-BC47-345850EB5DF4}"/>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640" name="Group 639">
              <a:extLst>
                <a:ext uri="{FF2B5EF4-FFF2-40B4-BE49-F238E27FC236}">
                  <a16:creationId xmlns:a16="http://schemas.microsoft.com/office/drawing/2014/main" id="{53FC3F92-0FD1-A04A-B0F4-D6DB36C813E2}"/>
                </a:ext>
              </a:extLst>
            </p:cNvPr>
            <p:cNvGrpSpPr/>
            <p:nvPr/>
          </p:nvGrpSpPr>
          <p:grpSpPr>
            <a:xfrm>
              <a:off x="3941378" y="2603243"/>
              <a:ext cx="3202061" cy="1066110"/>
              <a:chOff x="7939341" y="3037317"/>
              <a:chExt cx="897649" cy="353919"/>
            </a:xfrm>
          </p:grpSpPr>
          <p:sp>
            <p:nvSpPr>
              <p:cNvPr id="641" name="Freeform 640">
                <a:extLst>
                  <a:ext uri="{FF2B5EF4-FFF2-40B4-BE49-F238E27FC236}">
                    <a16:creationId xmlns:a16="http://schemas.microsoft.com/office/drawing/2014/main" id="{101149F6-F49E-D042-A4D2-BF8BC9B2BFB6}"/>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42" name="Freeform 641">
                <a:extLst>
                  <a:ext uri="{FF2B5EF4-FFF2-40B4-BE49-F238E27FC236}">
                    <a16:creationId xmlns:a16="http://schemas.microsoft.com/office/drawing/2014/main" id="{786C264F-4F29-7A40-83E3-1D1DF6EF1024}"/>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43" name="Freeform 642">
                <a:extLst>
                  <a:ext uri="{FF2B5EF4-FFF2-40B4-BE49-F238E27FC236}">
                    <a16:creationId xmlns:a16="http://schemas.microsoft.com/office/drawing/2014/main" id="{E49C1C09-FC6C-8042-BD81-3D13F934B10D}"/>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44" name="Freeform 643">
                <a:extLst>
                  <a:ext uri="{FF2B5EF4-FFF2-40B4-BE49-F238E27FC236}">
                    <a16:creationId xmlns:a16="http://schemas.microsoft.com/office/drawing/2014/main" id="{1E7C2D40-BD14-4846-93F3-4365063A3790}"/>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645" name="Group 644">
            <a:extLst>
              <a:ext uri="{FF2B5EF4-FFF2-40B4-BE49-F238E27FC236}">
                <a16:creationId xmlns:a16="http://schemas.microsoft.com/office/drawing/2014/main" id="{DCF8D2C6-8D3F-4046-B504-AB8C4FD17DF7}"/>
              </a:ext>
            </a:extLst>
          </p:cNvPr>
          <p:cNvGrpSpPr/>
          <p:nvPr/>
        </p:nvGrpSpPr>
        <p:grpSpPr>
          <a:xfrm>
            <a:off x="3652490" y="3210326"/>
            <a:ext cx="693067" cy="304790"/>
            <a:chOff x="3668110" y="2448910"/>
            <a:chExt cx="3794234" cy="2165130"/>
          </a:xfrm>
        </p:grpSpPr>
        <p:sp>
          <p:nvSpPr>
            <p:cNvPr id="646" name="Rectangle 645">
              <a:extLst>
                <a:ext uri="{FF2B5EF4-FFF2-40B4-BE49-F238E27FC236}">
                  <a16:creationId xmlns:a16="http://schemas.microsoft.com/office/drawing/2014/main" id="{BBF7C9EB-8868-8947-BEE5-FD162AEFA2EE}"/>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47" name="Freeform 646">
              <a:extLst>
                <a:ext uri="{FF2B5EF4-FFF2-40B4-BE49-F238E27FC236}">
                  <a16:creationId xmlns:a16="http://schemas.microsoft.com/office/drawing/2014/main" id="{8EA85BF9-1325-8648-866C-944E981AB1AF}"/>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648" name="Group 647">
              <a:extLst>
                <a:ext uri="{FF2B5EF4-FFF2-40B4-BE49-F238E27FC236}">
                  <a16:creationId xmlns:a16="http://schemas.microsoft.com/office/drawing/2014/main" id="{5CE6D8D5-34DC-6D44-AE76-7EF9A842EE40}"/>
                </a:ext>
              </a:extLst>
            </p:cNvPr>
            <p:cNvGrpSpPr/>
            <p:nvPr/>
          </p:nvGrpSpPr>
          <p:grpSpPr>
            <a:xfrm>
              <a:off x="3941378" y="2603243"/>
              <a:ext cx="3202061" cy="1066110"/>
              <a:chOff x="7939341" y="3037317"/>
              <a:chExt cx="897649" cy="353919"/>
            </a:xfrm>
          </p:grpSpPr>
          <p:sp>
            <p:nvSpPr>
              <p:cNvPr id="649" name="Freeform 648">
                <a:extLst>
                  <a:ext uri="{FF2B5EF4-FFF2-40B4-BE49-F238E27FC236}">
                    <a16:creationId xmlns:a16="http://schemas.microsoft.com/office/drawing/2014/main" id="{54B1B681-6D38-5047-8A1D-DF97DF2521B4}"/>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50" name="Freeform 649">
                <a:extLst>
                  <a:ext uri="{FF2B5EF4-FFF2-40B4-BE49-F238E27FC236}">
                    <a16:creationId xmlns:a16="http://schemas.microsoft.com/office/drawing/2014/main" id="{DF661D0E-551E-BB43-8606-F2F6505F962D}"/>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51" name="Freeform 650">
                <a:extLst>
                  <a:ext uri="{FF2B5EF4-FFF2-40B4-BE49-F238E27FC236}">
                    <a16:creationId xmlns:a16="http://schemas.microsoft.com/office/drawing/2014/main" id="{20DB31E0-2276-8B46-9896-A4D5DABCCA14}"/>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52" name="Freeform 651">
                <a:extLst>
                  <a:ext uri="{FF2B5EF4-FFF2-40B4-BE49-F238E27FC236}">
                    <a16:creationId xmlns:a16="http://schemas.microsoft.com/office/drawing/2014/main" id="{D55117DA-2CE5-854F-806F-41DC8CCABA27}"/>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320" name="Group 199">
            <a:extLst>
              <a:ext uri="{FF2B5EF4-FFF2-40B4-BE49-F238E27FC236}">
                <a16:creationId xmlns:a16="http://schemas.microsoft.com/office/drawing/2014/main" id="{77DD1B2C-F861-EB49-A885-52001424261D}"/>
              </a:ext>
            </a:extLst>
          </p:cNvPr>
          <p:cNvGrpSpPr>
            <a:grpSpLocks/>
          </p:cNvGrpSpPr>
          <p:nvPr/>
        </p:nvGrpSpPr>
        <p:grpSpPr bwMode="auto">
          <a:xfrm>
            <a:off x="6134488" y="2695730"/>
            <a:ext cx="261938" cy="866775"/>
            <a:chOff x="2550" y="2912"/>
            <a:chExt cx="278" cy="690"/>
          </a:xfrm>
        </p:grpSpPr>
        <p:sp>
          <p:nvSpPr>
            <p:cNvPr id="321" name="Freeform 200">
              <a:extLst>
                <a:ext uri="{FF2B5EF4-FFF2-40B4-BE49-F238E27FC236}">
                  <a16:creationId xmlns:a16="http://schemas.microsoft.com/office/drawing/2014/main" id="{9C2BE397-1D42-6744-9CCF-874F45775897}"/>
                </a:ext>
              </a:extLst>
            </p:cNvPr>
            <p:cNvSpPr>
              <a:spLocks/>
            </p:cNvSpPr>
            <p:nvPr/>
          </p:nvSpPr>
          <p:spPr bwMode="auto">
            <a:xfrm>
              <a:off x="2578" y="2963"/>
              <a:ext cx="138" cy="638"/>
            </a:xfrm>
            <a:custGeom>
              <a:avLst/>
              <a:gdLst>
                <a:gd name="T0" fmla="*/ 0 w 138"/>
                <a:gd name="T1" fmla="*/ 485 h 638"/>
                <a:gd name="T2" fmla="*/ 138 w 138"/>
                <a:gd name="T3" fmla="*/ 638 h 638"/>
                <a:gd name="T4" fmla="*/ 138 w 138"/>
                <a:gd name="T5" fmla="*/ 77 h 638"/>
                <a:gd name="T6" fmla="*/ 116 w 138"/>
                <a:gd name="T7" fmla="*/ 49 h 638"/>
                <a:gd name="T8" fmla="*/ 0 w 138"/>
                <a:gd name="T9" fmla="*/ 0 h 638"/>
                <a:gd name="T10" fmla="*/ 0 w 138"/>
                <a:gd name="T11" fmla="*/ 485 h 638"/>
                <a:gd name="T12" fmla="*/ 0 60000 65536"/>
                <a:gd name="T13" fmla="*/ 0 60000 65536"/>
                <a:gd name="T14" fmla="*/ 0 60000 65536"/>
                <a:gd name="T15" fmla="*/ 0 60000 65536"/>
                <a:gd name="T16" fmla="*/ 0 60000 65536"/>
                <a:gd name="T17" fmla="*/ 0 60000 65536"/>
                <a:gd name="T18" fmla="*/ 0 w 138"/>
                <a:gd name="T19" fmla="*/ 0 h 638"/>
                <a:gd name="T20" fmla="*/ 138 w 138"/>
                <a:gd name="T21" fmla="*/ 638 h 638"/>
              </a:gdLst>
              <a:ahLst/>
              <a:cxnLst>
                <a:cxn ang="T12">
                  <a:pos x="T0" y="T1"/>
                </a:cxn>
                <a:cxn ang="T13">
                  <a:pos x="T2" y="T3"/>
                </a:cxn>
                <a:cxn ang="T14">
                  <a:pos x="T4" y="T5"/>
                </a:cxn>
                <a:cxn ang="T15">
                  <a:pos x="T6" y="T7"/>
                </a:cxn>
                <a:cxn ang="T16">
                  <a:pos x="T8" y="T9"/>
                </a:cxn>
                <a:cxn ang="T17">
                  <a:pos x="T10" y="T11"/>
                </a:cxn>
              </a:cxnLst>
              <a:rect l="T18" t="T19" r="T20" b="T21"/>
              <a:pathLst>
                <a:path w="138" h="638">
                  <a:moveTo>
                    <a:pt x="0" y="485"/>
                  </a:moveTo>
                  <a:lnTo>
                    <a:pt x="138" y="638"/>
                  </a:lnTo>
                  <a:lnTo>
                    <a:pt x="138" y="77"/>
                  </a:lnTo>
                  <a:lnTo>
                    <a:pt x="116" y="49"/>
                  </a:lnTo>
                  <a:lnTo>
                    <a:pt x="0" y="0"/>
                  </a:lnTo>
                  <a:lnTo>
                    <a:pt x="0" y="485"/>
                  </a:lnTo>
                  <a:close/>
                </a:path>
              </a:pathLst>
            </a:custGeom>
            <a:solidFill>
              <a:srgbClr val="60606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22" name="Rectangle 201">
              <a:extLst>
                <a:ext uri="{FF2B5EF4-FFF2-40B4-BE49-F238E27FC236}">
                  <a16:creationId xmlns:a16="http://schemas.microsoft.com/office/drawing/2014/main" id="{13E00425-4B66-AB4D-8A2D-6085B26174E7}"/>
                </a:ext>
              </a:extLst>
            </p:cNvPr>
            <p:cNvSpPr>
              <a:spLocks noChangeArrowheads="1"/>
            </p:cNvSpPr>
            <p:nvPr/>
          </p:nvSpPr>
          <p:spPr bwMode="auto">
            <a:xfrm>
              <a:off x="2716" y="3035"/>
              <a:ext cx="84" cy="567"/>
            </a:xfrm>
            <a:prstGeom prst="rect">
              <a:avLst/>
            </a:prstGeom>
            <a:solidFill>
              <a:srgbClr val="E0E0E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23" name="Freeform 202">
              <a:extLst>
                <a:ext uri="{FF2B5EF4-FFF2-40B4-BE49-F238E27FC236}">
                  <a16:creationId xmlns:a16="http://schemas.microsoft.com/office/drawing/2014/main" id="{DD954F50-72C1-B049-BB60-2351C9AA7FB8}"/>
                </a:ext>
              </a:extLst>
            </p:cNvPr>
            <p:cNvSpPr>
              <a:spLocks/>
            </p:cNvSpPr>
            <p:nvPr/>
          </p:nvSpPr>
          <p:spPr bwMode="auto">
            <a:xfrm>
              <a:off x="2713" y="3035"/>
              <a:ext cx="86" cy="64"/>
            </a:xfrm>
            <a:custGeom>
              <a:avLst/>
              <a:gdLst>
                <a:gd name="T0" fmla="*/ 0 w 86"/>
                <a:gd name="T1" fmla="*/ 0 h 64"/>
                <a:gd name="T2" fmla="*/ 86 w 86"/>
                <a:gd name="T3" fmla="*/ 0 h 64"/>
                <a:gd name="T4" fmla="*/ 86 w 86"/>
                <a:gd name="T5" fmla="*/ 64 h 64"/>
                <a:gd name="T6" fmla="*/ 0 w 86"/>
                <a:gd name="T7" fmla="*/ 30 h 64"/>
                <a:gd name="T8" fmla="*/ 0 w 86"/>
                <a:gd name="T9" fmla="*/ 0 h 64"/>
                <a:gd name="T10" fmla="*/ 0 60000 65536"/>
                <a:gd name="T11" fmla="*/ 0 60000 65536"/>
                <a:gd name="T12" fmla="*/ 0 60000 65536"/>
                <a:gd name="T13" fmla="*/ 0 60000 65536"/>
                <a:gd name="T14" fmla="*/ 0 60000 65536"/>
                <a:gd name="T15" fmla="*/ 0 w 86"/>
                <a:gd name="T16" fmla="*/ 0 h 64"/>
                <a:gd name="T17" fmla="*/ 86 w 86"/>
                <a:gd name="T18" fmla="*/ 64 h 64"/>
              </a:gdLst>
              <a:ahLst/>
              <a:cxnLst>
                <a:cxn ang="T10">
                  <a:pos x="T0" y="T1"/>
                </a:cxn>
                <a:cxn ang="T11">
                  <a:pos x="T2" y="T3"/>
                </a:cxn>
                <a:cxn ang="T12">
                  <a:pos x="T4" y="T5"/>
                </a:cxn>
                <a:cxn ang="T13">
                  <a:pos x="T6" y="T7"/>
                </a:cxn>
                <a:cxn ang="T14">
                  <a:pos x="T8" y="T9"/>
                </a:cxn>
              </a:cxnLst>
              <a:rect l="T15" t="T16" r="T17" b="T18"/>
              <a:pathLst>
                <a:path w="86" h="64">
                  <a:moveTo>
                    <a:pt x="0" y="0"/>
                  </a:moveTo>
                  <a:lnTo>
                    <a:pt x="86" y="0"/>
                  </a:lnTo>
                  <a:lnTo>
                    <a:pt x="86" y="64"/>
                  </a:lnTo>
                  <a:lnTo>
                    <a:pt x="0" y="30"/>
                  </a:lnTo>
                  <a:lnTo>
                    <a:pt x="0" y="0"/>
                  </a:lnTo>
                  <a:close/>
                </a:path>
              </a:pathLst>
            </a:custGeom>
            <a:solidFill>
              <a:srgbClr val="8080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24" name="Rectangle 203">
              <a:extLst>
                <a:ext uri="{FF2B5EF4-FFF2-40B4-BE49-F238E27FC236}">
                  <a16:creationId xmlns:a16="http://schemas.microsoft.com/office/drawing/2014/main" id="{22A08009-1999-8340-B34D-00847501D911}"/>
                </a:ext>
              </a:extLst>
            </p:cNvPr>
            <p:cNvSpPr>
              <a:spLocks noChangeArrowheads="1"/>
            </p:cNvSpPr>
            <p:nvPr/>
          </p:nvSpPr>
          <p:spPr bwMode="auto">
            <a:xfrm>
              <a:off x="2716" y="3118"/>
              <a:ext cx="41" cy="33"/>
            </a:xfrm>
            <a:prstGeom prst="rect">
              <a:avLst/>
            </a:prstGeom>
            <a:solidFill>
              <a:srgbClr val="E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25" name="Rectangle 204">
              <a:extLst>
                <a:ext uri="{FF2B5EF4-FFF2-40B4-BE49-F238E27FC236}">
                  <a16:creationId xmlns:a16="http://schemas.microsoft.com/office/drawing/2014/main" id="{ECE2ED94-1F43-7E4E-98C4-32694BA67434}"/>
                </a:ext>
              </a:extLst>
            </p:cNvPr>
            <p:cNvSpPr>
              <a:spLocks noChangeArrowheads="1"/>
            </p:cNvSpPr>
            <p:nvPr/>
          </p:nvSpPr>
          <p:spPr bwMode="auto">
            <a:xfrm>
              <a:off x="2759" y="3117"/>
              <a:ext cx="43" cy="34"/>
            </a:xfrm>
            <a:prstGeom prst="rect">
              <a:avLst/>
            </a:prstGeom>
            <a:solidFill>
              <a:srgbClr val="E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26" name="Rectangle 205">
              <a:extLst>
                <a:ext uri="{FF2B5EF4-FFF2-40B4-BE49-F238E27FC236}">
                  <a16:creationId xmlns:a16="http://schemas.microsoft.com/office/drawing/2014/main" id="{0C426D68-6312-CF42-8A71-030756BA346B}"/>
                </a:ext>
              </a:extLst>
            </p:cNvPr>
            <p:cNvSpPr>
              <a:spLocks noChangeArrowheads="1"/>
            </p:cNvSpPr>
            <p:nvPr/>
          </p:nvSpPr>
          <p:spPr bwMode="auto">
            <a:xfrm>
              <a:off x="2737" y="3080"/>
              <a:ext cx="43" cy="32"/>
            </a:xfrm>
            <a:prstGeom prst="rect">
              <a:avLst/>
            </a:prstGeom>
            <a:solidFill>
              <a:srgbClr val="6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27" name="Rectangle 206">
              <a:extLst>
                <a:ext uri="{FF2B5EF4-FFF2-40B4-BE49-F238E27FC236}">
                  <a16:creationId xmlns:a16="http://schemas.microsoft.com/office/drawing/2014/main" id="{AF557D8C-82DA-D149-9D2A-E95F8FD6ED15}"/>
                </a:ext>
              </a:extLst>
            </p:cNvPr>
            <p:cNvSpPr>
              <a:spLocks noChangeArrowheads="1"/>
            </p:cNvSpPr>
            <p:nvPr/>
          </p:nvSpPr>
          <p:spPr bwMode="auto">
            <a:xfrm>
              <a:off x="2781" y="3080"/>
              <a:ext cx="21" cy="32"/>
            </a:xfrm>
            <a:prstGeom prst="rect">
              <a:avLst/>
            </a:prstGeom>
            <a:solidFill>
              <a:srgbClr val="E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28" name="Rectangle 207">
              <a:extLst>
                <a:ext uri="{FF2B5EF4-FFF2-40B4-BE49-F238E27FC236}">
                  <a16:creationId xmlns:a16="http://schemas.microsoft.com/office/drawing/2014/main" id="{49E9EC6D-3891-B04D-B683-B10CA171FAD7}"/>
                </a:ext>
              </a:extLst>
            </p:cNvPr>
            <p:cNvSpPr>
              <a:spLocks noChangeArrowheads="1"/>
            </p:cNvSpPr>
            <p:nvPr/>
          </p:nvSpPr>
          <p:spPr bwMode="auto">
            <a:xfrm>
              <a:off x="2712" y="3080"/>
              <a:ext cx="22" cy="32"/>
            </a:xfrm>
            <a:prstGeom prst="rect">
              <a:avLst/>
            </a:prstGeom>
            <a:solidFill>
              <a:srgbClr val="E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29" name="Rectangle 208">
              <a:extLst>
                <a:ext uri="{FF2B5EF4-FFF2-40B4-BE49-F238E27FC236}">
                  <a16:creationId xmlns:a16="http://schemas.microsoft.com/office/drawing/2014/main" id="{414370E7-0147-7A4B-983F-ECD22A6399B8}"/>
                </a:ext>
              </a:extLst>
            </p:cNvPr>
            <p:cNvSpPr>
              <a:spLocks noChangeArrowheads="1"/>
            </p:cNvSpPr>
            <p:nvPr/>
          </p:nvSpPr>
          <p:spPr bwMode="auto">
            <a:xfrm>
              <a:off x="2715" y="3041"/>
              <a:ext cx="43" cy="34"/>
            </a:xfrm>
            <a:prstGeom prst="rect">
              <a:avLst/>
            </a:prstGeom>
            <a:solidFill>
              <a:srgbClr val="E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30" name="Rectangle 209">
              <a:extLst>
                <a:ext uri="{FF2B5EF4-FFF2-40B4-BE49-F238E27FC236}">
                  <a16:creationId xmlns:a16="http://schemas.microsoft.com/office/drawing/2014/main" id="{BB3E0C9E-4796-634F-A868-3413FD7E8C7A}"/>
                </a:ext>
              </a:extLst>
            </p:cNvPr>
            <p:cNvSpPr>
              <a:spLocks noChangeArrowheads="1"/>
            </p:cNvSpPr>
            <p:nvPr/>
          </p:nvSpPr>
          <p:spPr bwMode="auto">
            <a:xfrm>
              <a:off x="2760" y="3042"/>
              <a:ext cx="43" cy="33"/>
            </a:xfrm>
            <a:prstGeom prst="rect">
              <a:avLst/>
            </a:prstGeom>
            <a:solidFill>
              <a:srgbClr val="E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31" name="Rectangle 210">
              <a:extLst>
                <a:ext uri="{FF2B5EF4-FFF2-40B4-BE49-F238E27FC236}">
                  <a16:creationId xmlns:a16="http://schemas.microsoft.com/office/drawing/2014/main" id="{99857040-A010-9E45-8595-89BA0DFAF570}"/>
                </a:ext>
              </a:extLst>
            </p:cNvPr>
            <p:cNvSpPr>
              <a:spLocks noChangeArrowheads="1"/>
            </p:cNvSpPr>
            <p:nvPr/>
          </p:nvSpPr>
          <p:spPr bwMode="auto">
            <a:xfrm>
              <a:off x="2715" y="3193"/>
              <a:ext cx="40" cy="33"/>
            </a:xfrm>
            <a:prstGeom prst="rect">
              <a:avLst/>
            </a:prstGeom>
            <a:solidFill>
              <a:srgbClr val="E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32" name="Rectangle 211">
              <a:extLst>
                <a:ext uri="{FF2B5EF4-FFF2-40B4-BE49-F238E27FC236}">
                  <a16:creationId xmlns:a16="http://schemas.microsoft.com/office/drawing/2014/main" id="{7C4ED204-CC28-344A-A5F2-88193FC1D0CE}"/>
                </a:ext>
              </a:extLst>
            </p:cNvPr>
            <p:cNvSpPr>
              <a:spLocks noChangeArrowheads="1"/>
            </p:cNvSpPr>
            <p:nvPr/>
          </p:nvSpPr>
          <p:spPr bwMode="auto">
            <a:xfrm>
              <a:off x="2759" y="3193"/>
              <a:ext cx="42" cy="33"/>
            </a:xfrm>
            <a:prstGeom prst="rect">
              <a:avLst/>
            </a:prstGeom>
            <a:solidFill>
              <a:srgbClr val="E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33" name="Rectangle 212">
              <a:extLst>
                <a:ext uri="{FF2B5EF4-FFF2-40B4-BE49-F238E27FC236}">
                  <a16:creationId xmlns:a16="http://schemas.microsoft.com/office/drawing/2014/main" id="{A5F57FC6-093E-DD45-BB03-33A8476D5508}"/>
                </a:ext>
              </a:extLst>
            </p:cNvPr>
            <p:cNvSpPr>
              <a:spLocks noChangeArrowheads="1"/>
            </p:cNvSpPr>
            <p:nvPr/>
          </p:nvSpPr>
          <p:spPr bwMode="auto">
            <a:xfrm>
              <a:off x="2780" y="3155"/>
              <a:ext cx="22" cy="32"/>
            </a:xfrm>
            <a:prstGeom prst="rect">
              <a:avLst/>
            </a:prstGeom>
            <a:solidFill>
              <a:srgbClr val="E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34" name="Rectangle 213">
              <a:extLst>
                <a:ext uri="{FF2B5EF4-FFF2-40B4-BE49-F238E27FC236}">
                  <a16:creationId xmlns:a16="http://schemas.microsoft.com/office/drawing/2014/main" id="{928FED6B-7B20-1F45-BAEF-EE8CDE8DE6E6}"/>
                </a:ext>
              </a:extLst>
            </p:cNvPr>
            <p:cNvSpPr>
              <a:spLocks noChangeArrowheads="1"/>
            </p:cNvSpPr>
            <p:nvPr/>
          </p:nvSpPr>
          <p:spPr bwMode="auto">
            <a:xfrm>
              <a:off x="2716" y="3155"/>
              <a:ext cx="17" cy="32"/>
            </a:xfrm>
            <a:prstGeom prst="rect">
              <a:avLst/>
            </a:prstGeom>
            <a:solidFill>
              <a:srgbClr val="E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35" name="Rectangle 214">
              <a:extLst>
                <a:ext uri="{FF2B5EF4-FFF2-40B4-BE49-F238E27FC236}">
                  <a16:creationId xmlns:a16="http://schemas.microsoft.com/office/drawing/2014/main" id="{1C0D14D0-7702-1D48-AE40-385680B51183}"/>
                </a:ext>
              </a:extLst>
            </p:cNvPr>
            <p:cNvSpPr>
              <a:spLocks noChangeArrowheads="1"/>
            </p:cNvSpPr>
            <p:nvPr/>
          </p:nvSpPr>
          <p:spPr bwMode="auto">
            <a:xfrm>
              <a:off x="2715" y="3266"/>
              <a:ext cx="40" cy="33"/>
            </a:xfrm>
            <a:prstGeom prst="rect">
              <a:avLst/>
            </a:prstGeom>
            <a:solidFill>
              <a:srgbClr val="E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36" name="Rectangle 215">
              <a:extLst>
                <a:ext uri="{FF2B5EF4-FFF2-40B4-BE49-F238E27FC236}">
                  <a16:creationId xmlns:a16="http://schemas.microsoft.com/office/drawing/2014/main" id="{4D602AFA-AD3B-A84B-B623-F2A58374DD7A}"/>
                </a:ext>
              </a:extLst>
            </p:cNvPr>
            <p:cNvSpPr>
              <a:spLocks noChangeArrowheads="1"/>
            </p:cNvSpPr>
            <p:nvPr/>
          </p:nvSpPr>
          <p:spPr bwMode="auto">
            <a:xfrm>
              <a:off x="2759" y="3266"/>
              <a:ext cx="42" cy="33"/>
            </a:xfrm>
            <a:prstGeom prst="rect">
              <a:avLst/>
            </a:prstGeom>
            <a:solidFill>
              <a:srgbClr val="E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37" name="Rectangle 216">
              <a:extLst>
                <a:ext uri="{FF2B5EF4-FFF2-40B4-BE49-F238E27FC236}">
                  <a16:creationId xmlns:a16="http://schemas.microsoft.com/office/drawing/2014/main" id="{36BF4237-7739-FB4E-9530-F0C0C18994CD}"/>
                </a:ext>
              </a:extLst>
            </p:cNvPr>
            <p:cNvSpPr>
              <a:spLocks noChangeArrowheads="1"/>
            </p:cNvSpPr>
            <p:nvPr/>
          </p:nvSpPr>
          <p:spPr bwMode="auto">
            <a:xfrm>
              <a:off x="2737" y="3229"/>
              <a:ext cx="42" cy="32"/>
            </a:xfrm>
            <a:prstGeom prst="rect">
              <a:avLst/>
            </a:prstGeom>
            <a:solidFill>
              <a:srgbClr val="E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38" name="Rectangle 217">
              <a:extLst>
                <a:ext uri="{FF2B5EF4-FFF2-40B4-BE49-F238E27FC236}">
                  <a16:creationId xmlns:a16="http://schemas.microsoft.com/office/drawing/2014/main" id="{5E1990E0-8793-C64F-A239-BD2338D67CD6}"/>
                </a:ext>
              </a:extLst>
            </p:cNvPr>
            <p:cNvSpPr>
              <a:spLocks noChangeArrowheads="1"/>
            </p:cNvSpPr>
            <p:nvPr/>
          </p:nvSpPr>
          <p:spPr bwMode="auto">
            <a:xfrm>
              <a:off x="2780" y="3229"/>
              <a:ext cx="22" cy="32"/>
            </a:xfrm>
            <a:prstGeom prst="rect">
              <a:avLst/>
            </a:prstGeom>
            <a:solidFill>
              <a:srgbClr val="6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39" name="Rectangle 218">
              <a:extLst>
                <a:ext uri="{FF2B5EF4-FFF2-40B4-BE49-F238E27FC236}">
                  <a16:creationId xmlns:a16="http://schemas.microsoft.com/office/drawing/2014/main" id="{AB4D9D48-388B-7746-814B-FF52A69F781E}"/>
                </a:ext>
              </a:extLst>
            </p:cNvPr>
            <p:cNvSpPr>
              <a:spLocks noChangeArrowheads="1"/>
            </p:cNvSpPr>
            <p:nvPr/>
          </p:nvSpPr>
          <p:spPr bwMode="auto">
            <a:xfrm>
              <a:off x="2715" y="3229"/>
              <a:ext cx="18" cy="32"/>
            </a:xfrm>
            <a:prstGeom prst="rect">
              <a:avLst/>
            </a:prstGeom>
            <a:solidFill>
              <a:srgbClr val="E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40" name="Rectangle 219">
              <a:extLst>
                <a:ext uri="{FF2B5EF4-FFF2-40B4-BE49-F238E27FC236}">
                  <a16:creationId xmlns:a16="http://schemas.microsoft.com/office/drawing/2014/main" id="{F0F8C3F6-0BE5-3047-99FB-E099E37369A3}"/>
                </a:ext>
              </a:extLst>
            </p:cNvPr>
            <p:cNvSpPr>
              <a:spLocks noChangeArrowheads="1"/>
            </p:cNvSpPr>
            <p:nvPr/>
          </p:nvSpPr>
          <p:spPr bwMode="auto">
            <a:xfrm>
              <a:off x="2715" y="3342"/>
              <a:ext cx="40" cy="33"/>
            </a:xfrm>
            <a:prstGeom prst="rect">
              <a:avLst/>
            </a:prstGeom>
            <a:solidFill>
              <a:srgbClr val="E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41" name="Rectangle 220">
              <a:extLst>
                <a:ext uri="{FF2B5EF4-FFF2-40B4-BE49-F238E27FC236}">
                  <a16:creationId xmlns:a16="http://schemas.microsoft.com/office/drawing/2014/main" id="{9C82735E-2ACF-BB4A-96A3-ED1256F5762A}"/>
                </a:ext>
              </a:extLst>
            </p:cNvPr>
            <p:cNvSpPr>
              <a:spLocks noChangeArrowheads="1"/>
            </p:cNvSpPr>
            <p:nvPr/>
          </p:nvSpPr>
          <p:spPr bwMode="auto">
            <a:xfrm>
              <a:off x="2759" y="3342"/>
              <a:ext cx="42" cy="33"/>
            </a:xfrm>
            <a:prstGeom prst="rect">
              <a:avLst/>
            </a:prstGeom>
            <a:solidFill>
              <a:srgbClr val="E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42" name="Rectangle 221">
              <a:extLst>
                <a:ext uri="{FF2B5EF4-FFF2-40B4-BE49-F238E27FC236}">
                  <a16:creationId xmlns:a16="http://schemas.microsoft.com/office/drawing/2014/main" id="{F0072BBE-D542-C743-8EEC-AFE9D0DC266C}"/>
                </a:ext>
              </a:extLst>
            </p:cNvPr>
            <p:cNvSpPr>
              <a:spLocks noChangeArrowheads="1"/>
            </p:cNvSpPr>
            <p:nvPr/>
          </p:nvSpPr>
          <p:spPr bwMode="auto">
            <a:xfrm>
              <a:off x="2736" y="3304"/>
              <a:ext cx="43" cy="33"/>
            </a:xfrm>
            <a:prstGeom prst="rect">
              <a:avLst/>
            </a:prstGeom>
            <a:solidFill>
              <a:srgbClr val="6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43" name="Rectangle 222">
              <a:extLst>
                <a:ext uri="{FF2B5EF4-FFF2-40B4-BE49-F238E27FC236}">
                  <a16:creationId xmlns:a16="http://schemas.microsoft.com/office/drawing/2014/main" id="{E5F25948-6CEA-584E-8A39-45FCCA1E952F}"/>
                </a:ext>
              </a:extLst>
            </p:cNvPr>
            <p:cNvSpPr>
              <a:spLocks noChangeArrowheads="1"/>
            </p:cNvSpPr>
            <p:nvPr/>
          </p:nvSpPr>
          <p:spPr bwMode="auto">
            <a:xfrm>
              <a:off x="2780" y="3304"/>
              <a:ext cx="21" cy="33"/>
            </a:xfrm>
            <a:prstGeom prst="rect">
              <a:avLst/>
            </a:prstGeom>
            <a:solidFill>
              <a:srgbClr val="E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44" name="Rectangle 223">
              <a:extLst>
                <a:ext uri="{FF2B5EF4-FFF2-40B4-BE49-F238E27FC236}">
                  <a16:creationId xmlns:a16="http://schemas.microsoft.com/office/drawing/2014/main" id="{B6E77972-935E-9C46-B7D6-7037ED2DC02B}"/>
                </a:ext>
              </a:extLst>
            </p:cNvPr>
            <p:cNvSpPr>
              <a:spLocks noChangeArrowheads="1"/>
            </p:cNvSpPr>
            <p:nvPr/>
          </p:nvSpPr>
          <p:spPr bwMode="auto">
            <a:xfrm>
              <a:off x="2716" y="3304"/>
              <a:ext cx="17" cy="33"/>
            </a:xfrm>
            <a:prstGeom prst="rect">
              <a:avLst/>
            </a:prstGeom>
            <a:solidFill>
              <a:srgbClr val="E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45" name="Rectangle 224">
              <a:extLst>
                <a:ext uri="{FF2B5EF4-FFF2-40B4-BE49-F238E27FC236}">
                  <a16:creationId xmlns:a16="http://schemas.microsoft.com/office/drawing/2014/main" id="{49B027D0-D0F8-8E4A-9F98-51B2CBF48272}"/>
                </a:ext>
              </a:extLst>
            </p:cNvPr>
            <p:cNvSpPr>
              <a:spLocks noChangeArrowheads="1"/>
            </p:cNvSpPr>
            <p:nvPr/>
          </p:nvSpPr>
          <p:spPr bwMode="auto">
            <a:xfrm>
              <a:off x="2715" y="3417"/>
              <a:ext cx="42" cy="32"/>
            </a:xfrm>
            <a:prstGeom prst="rect">
              <a:avLst/>
            </a:prstGeom>
            <a:solidFill>
              <a:srgbClr val="E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46" name="Rectangle 225">
              <a:extLst>
                <a:ext uri="{FF2B5EF4-FFF2-40B4-BE49-F238E27FC236}">
                  <a16:creationId xmlns:a16="http://schemas.microsoft.com/office/drawing/2014/main" id="{0B68744C-7857-AC40-8CB2-78C47DB63FC7}"/>
                </a:ext>
              </a:extLst>
            </p:cNvPr>
            <p:cNvSpPr>
              <a:spLocks noChangeArrowheads="1"/>
            </p:cNvSpPr>
            <p:nvPr/>
          </p:nvSpPr>
          <p:spPr bwMode="auto">
            <a:xfrm>
              <a:off x="2759" y="3416"/>
              <a:ext cx="43" cy="34"/>
            </a:xfrm>
            <a:prstGeom prst="rect">
              <a:avLst/>
            </a:prstGeom>
            <a:solidFill>
              <a:srgbClr val="E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47" name="Rectangle 226">
              <a:extLst>
                <a:ext uri="{FF2B5EF4-FFF2-40B4-BE49-F238E27FC236}">
                  <a16:creationId xmlns:a16="http://schemas.microsoft.com/office/drawing/2014/main" id="{FD31AF55-6DF9-074D-8BC7-20A8C02A43D1}"/>
                </a:ext>
              </a:extLst>
            </p:cNvPr>
            <p:cNvSpPr>
              <a:spLocks noChangeArrowheads="1"/>
            </p:cNvSpPr>
            <p:nvPr/>
          </p:nvSpPr>
          <p:spPr bwMode="auto">
            <a:xfrm>
              <a:off x="2737" y="3379"/>
              <a:ext cx="43" cy="32"/>
            </a:xfrm>
            <a:prstGeom prst="rect">
              <a:avLst/>
            </a:prstGeom>
            <a:solidFill>
              <a:srgbClr val="E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48" name="Rectangle 227">
              <a:extLst>
                <a:ext uri="{FF2B5EF4-FFF2-40B4-BE49-F238E27FC236}">
                  <a16:creationId xmlns:a16="http://schemas.microsoft.com/office/drawing/2014/main" id="{917E9FE8-E010-5F4C-BACF-AD181732E90B}"/>
                </a:ext>
              </a:extLst>
            </p:cNvPr>
            <p:cNvSpPr>
              <a:spLocks noChangeArrowheads="1"/>
            </p:cNvSpPr>
            <p:nvPr/>
          </p:nvSpPr>
          <p:spPr bwMode="auto">
            <a:xfrm>
              <a:off x="2781" y="3379"/>
              <a:ext cx="21" cy="32"/>
            </a:xfrm>
            <a:prstGeom prst="rect">
              <a:avLst/>
            </a:prstGeom>
            <a:solidFill>
              <a:srgbClr val="E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49" name="Rectangle 228">
              <a:extLst>
                <a:ext uri="{FF2B5EF4-FFF2-40B4-BE49-F238E27FC236}">
                  <a16:creationId xmlns:a16="http://schemas.microsoft.com/office/drawing/2014/main" id="{053A8849-8D60-7E4A-ACB7-B5B71CE87C81}"/>
                </a:ext>
              </a:extLst>
            </p:cNvPr>
            <p:cNvSpPr>
              <a:spLocks noChangeArrowheads="1"/>
            </p:cNvSpPr>
            <p:nvPr/>
          </p:nvSpPr>
          <p:spPr bwMode="auto">
            <a:xfrm>
              <a:off x="2715" y="3492"/>
              <a:ext cx="40" cy="33"/>
            </a:xfrm>
            <a:prstGeom prst="rect">
              <a:avLst/>
            </a:prstGeom>
            <a:solidFill>
              <a:srgbClr val="6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50" name="Rectangle 229">
              <a:extLst>
                <a:ext uri="{FF2B5EF4-FFF2-40B4-BE49-F238E27FC236}">
                  <a16:creationId xmlns:a16="http://schemas.microsoft.com/office/drawing/2014/main" id="{A6C6AC0F-595A-E34F-9783-24F0E4D6BFFE}"/>
                </a:ext>
              </a:extLst>
            </p:cNvPr>
            <p:cNvSpPr>
              <a:spLocks noChangeArrowheads="1"/>
            </p:cNvSpPr>
            <p:nvPr/>
          </p:nvSpPr>
          <p:spPr bwMode="auto">
            <a:xfrm>
              <a:off x="2759" y="3492"/>
              <a:ext cx="42" cy="33"/>
            </a:xfrm>
            <a:prstGeom prst="rect">
              <a:avLst/>
            </a:prstGeom>
            <a:solidFill>
              <a:srgbClr val="E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51" name="Rectangle 230">
              <a:extLst>
                <a:ext uri="{FF2B5EF4-FFF2-40B4-BE49-F238E27FC236}">
                  <a16:creationId xmlns:a16="http://schemas.microsoft.com/office/drawing/2014/main" id="{A159D670-6731-9948-AF53-4AAD8ACE411B}"/>
                </a:ext>
              </a:extLst>
            </p:cNvPr>
            <p:cNvSpPr>
              <a:spLocks noChangeArrowheads="1"/>
            </p:cNvSpPr>
            <p:nvPr/>
          </p:nvSpPr>
          <p:spPr bwMode="auto">
            <a:xfrm>
              <a:off x="2737" y="3455"/>
              <a:ext cx="42" cy="31"/>
            </a:xfrm>
            <a:prstGeom prst="rect">
              <a:avLst/>
            </a:prstGeom>
            <a:solidFill>
              <a:srgbClr val="6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52" name="Rectangle 231">
              <a:extLst>
                <a:ext uri="{FF2B5EF4-FFF2-40B4-BE49-F238E27FC236}">
                  <a16:creationId xmlns:a16="http://schemas.microsoft.com/office/drawing/2014/main" id="{3402133F-3EEE-7A49-A6F2-59517A55F440}"/>
                </a:ext>
              </a:extLst>
            </p:cNvPr>
            <p:cNvSpPr>
              <a:spLocks noChangeArrowheads="1"/>
            </p:cNvSpPr>
            <p:nvPr/>
          </p:nvSpPr>
          <p:spPr bwMode="auto">
            <a:xfrm>
              <a:off x="2780" y="3453"/>
              <a:ext cx="22" cy="33"/>
            </a:xfrm>
            <a:prstGeom prst="rect">
              <a:avLst/>
            </a:prstGeom>
            <a:solidFill>
              <a:srgbClr val="E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53" name="Rectangle 232">
              <a:extLst>
                <a:ext uri="{FF2B5EF4-FFF2-40B4-BE49-F238E27FC236}">
                  <a16:creationId xmlns:a16="http://schemas.microsoft.com/office/drawing/2014/main" id="{BA1A55D1-28D5-994F-AD37-6FEFF74E3B15}"/>
                </a:ext>
              </a:extLst>
            </p:cNvPr>
            <p:cNvSpPr>
              <a:spLocks noChangeArrowheads="1"/>
            </p:cNvSpPr>
            <p:nvPr/>
          </p:nvSpPr>
          <p:spPr bwMode="auto">
            <a:xfrm>
              <a:off x="2716" y="3453"/>
              <a:ext cx="17" cy="33"/>
            </a:xfrm>
            <a:prstGeom prst="rect">
              <a:avLst/>
            </a:prstGeom>
            <a:solidFill>
              <a:srgbClr val="E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54" name="Rectangle 233">
              <a:extLst>
                <a:ext uri="{FF2B5EF4-FFF2-40B4-BE49-F238E27FC236}">
                  <a16:creationId xmlns:a16="http://schemas.microsoft.com/office/drawing/2014/main" id="{DE818C8C-E93D-8C4E-927B-BD91FFF8087B}"/>
                </a:ext>
              </a:extLst>
            </p:cNvPr>
            <p:cNvSpPr>
              <a:spLocks noChangeArrowheads="1"/>
            </p:cNvSpPr>
            <p:nvPr/>
          </p:nvSpPr>
          <p:spPr bwMode="auto">
            <a:xfrm>
              <a:off x="2715" y="3566"/>
              <a:ext cx="40" cy="32"/>
            </a:xfrm>
            <a:prstGeom prst="rect">
              <a:avLst/>
            </a:prstGeom>
            <a:solidFill>
              <a:srgbClr val="E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55" name="Rectangle 234">
              <a:extLst>
                <a:ext uri="{FF2B5EF4-FFF2-40B4-BE49-F238E27FC236}">
                  <a16:creationId xmlns:a16="http://schemas.microsoft.com/office/drawing/2014/main" id="{A8430D00-D44C-7142-B812-B0429DC5D21B}"/>
                </a:ext>
              </a:extLst>
            </p:cNvPr>
            <p:cNvSpPr>
              <a:spLocks noChangeArrowheads="1"/>
            </p:cNvSpPr>
            <p:nvPr/>
          </p:nvSpPr>
          <p:spPr bwMode="auto">
            <a:xfrm>
              <a:off x="2759" y="3566"/>
              <a:ext cx="42" cy="32"/>
            </a:xfrm>
            <a:prstGeom prst="rect">
              <a:avLst/>
            </a:prstGeom>
            <a:solidFill>
              <a:srgbClr val="4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56" name="Rectangle 235">
              <a:extLst>
                <a:ext uri="{FF2B5EF4-FFF2-40B4-BE49-F238E27FC236}">
                  <a16:creationId xmlns:a16="http://schemas.microsoft.com/office/drawing/2014/main" id="{A3A35DC8-2EE7-9343-AB03-9F31292F1C09}"/>
                </a:ext>
              </a:extLst>
            </p:cNvPr>
            <p:cNvSpPr>
              <a:spLocks noChangeArrowheads="1"/>
            </p:cNvSpPr>
            <p:nvPr/>
          </p:nvSpPr>
          <p:spPr bwMode="auto">
            <a:xfrm>
              <a:off x="2737" y="3528"/>
              <a:ext cx="42" cy="32"/>
            </a:xfrm>
            <a:prstGeom prst="rect">
              <a:avLst/>
            </a:prstGeom>
            <a:solidFill>
              <a:srgbClr val="6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57" name="Rectangle 236">
              <a:extLst>
                <a:ext uri="{FF2B5EF4-FFF2-40B4-BE49-F238E27FC236}">
                  <a16:creationId xmlns:a16="http://schemas.microsoft.com/office/drawing/2014/main" id="{C8EF365B-36B9-7B4B-AE17-9CC4442BEB16}"/>
                </a:ext>
              </a:extLst>
            </p:cNvPr>
            <p:cNvSpPr>
              <a:spLocks noChangeArrowheads="1"/>
            </p:cNvSpPr>
            <p:nvPr/>
          </p:nvSpPr>
          <p:spPr bwMode="auto">
            <a:xfrm>
              <a:off x="2780" y="3528"/>
              <a:ext cx="22" cy="32"/>
            </a:xfrm>
            <a:prstGeom prst="rect">
              <a:avLst/>
            </a:prstGeom>
            <a:solidFill>
              <a:srgbClr val="E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58" name="Rectangle 237">
              <a:extLst>
                <a:ext uri="{FF2B5EF4-FFF2-40B4-BE49-F238E27FC236}">
                  <a16:creationId xmlns:a16="http://schemas.microsoft.com/office/drawing/2014/main" id="{5449785B-39F3-6C4A-81BE-28A35D90E13F}"/>
                </a:ext>
              </a:extLst>
            </p:cNvPr>
            <p:cNvSpPr>
              <a:spLocks noChangeArrowheads="1"/>
            </p:cNvSpPr>
            <p:nvPr/>
          </p:nvSpPr>
          <p:spPr bwMode="auto">
            <a:xfrm>
              <a:off x="2715" y="3528"/>
              <a:ext cx="18" cy="32"/>
            </a:xfrm>
            <a:prstGeom prst="rect">
              <a:avLst/>
            </a:prstGeom>
            <a:solidFill>
              <a:srgbClr val="E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59" name="Freeform 238">
              <a:extLst>
                <a:ext uri="{FF2B5EF4-FFF2-40B4-BE49-F238E27FC236}">
                  <a16:creationId xmlns:a16="http://schemas.microsoft.com/office/drawing/2014/main" id="{54CD4EB9-123B-0D49-AE0A-510F2D4487A7}"/>
                </a:ext>
              </a:extLst>
            </p:cNvPr>
            <p:cNvSpPr>
              <a:spLocks/>
            </p:cNvSpPr>
            <p:nvPr/>
          </p:nvSpPr>
          <p:spPr bwMode="auto">
            <a:xfrm>
              <a:off x="2704" y="3555"/>
              <a:ext cx="12" cy="41"/>
            </a:xfrm>
            <a:custGeom>
              <a:avLst/>
              <a:gdLst>
                <a:gd name="T0" fmla="*/ 12 w 12"/>
                <a:gd name="T1" fmla="*/ 11 h 41"/>
                <a:gd name="T2" fmla="*/ 12 w 12"/>
                <a:gd name="T3" fmla="*/ 41 h 41"/>
                <a:gd name="T4" fmla="*/ 0 w 12"/>
                <a:gd name="T5" fmla="*/ 29 h 41"/>
                <a:gd name="T6" fmla="*/ 0 w 12"/>
                <a:gd name="T7" fmla="*/ 0 h 41"/>
                <a:gd name="T8" fmla="*/ 12 w 12"/>
                <a:gd name="T9" fmla="*/ 11 h 41"/>
                <a:gd name="T10" fmla="*/ 0 60000 65536"/>
                <a:gd name="T11" fmla="*/ 0 60000 65536"/>
                <a:gd name="T12" fmla="*/ 0 60000 65536"/>
                <a:gd name="T13" fmla="*/ 0 60000 65536"/>
                <a:gd name="T14" fmla="*/ 0 60000 65536"/>
                <a:gd name="T15" fmla="*/ 0 w 12"/>
                <a:gd name="T16" fmla="*/ 0 h 41"/>
                <a:gd name="T17" fmla="*/ 12 w 12"/>
                <a:gd name="T18" fmla="*/ 41 h 41"/>
              </a:gdLst>
              <a:ahLst/>
              <a:cxnLst>
                <a:cxn ang="T10">
                  <a:pos x="T0" y="T1"/>
                </a:cxn>
                <a:cxn ang="T11">
                  <a:pos x="T2" y="T3"/>
                </a:cxn>
                <a:cxn ang="T12">
                  <a:pos x="T4" y="T5"/>
                </a:cxn>
                <a:cxn ang="T13">
                  <a:pos x="T6" y="T7"/>
                </a:cxn>
                <a:cxn ang="T14">
                  <a:pos x="T8" y="T9"/>
                </a:cxn>
              </a:cxnLst>
              <a:rect l="T15" t="T16" r="T17" b="T18"/>
              <a:pathLst>
                <a:path w="12" h="41">
                  <a:moveTo>
                    <a:pt x="12" y="11"/>
                  </a:moveTo>
                  <a:lnTo>
                    <a:pt x="12" y="41"/>
                  </a:lnTo>
                  <a:lnTo>
                    <a:pt x="0" y="29"/>
                  </a:lnTo>
                  <a:lnTo>
                    <a:pt x="0" y="0"/>
                  </a:lnTo>
                  <a:lnTo>
                    <a:pt x="12" y="11"/>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60" name="Freeform 239">
              <a:extLst>
                <a:ext uri="{FF2B5EF4-FFF2-40B4-BE49-F238E27FC236}">
                  <a16:creationId xmlns:a16="http://schemas.microsoft.com/office/drawing/2014/main" id="{15958C4D-198A-C24A-B450-15AEA3A0CF48}"/>
                </a:ext>
              </a:extLst>
            </p:cNvPr>
            <p:cNvSpPr>
              <a:spLocks/>
            </p:cNvSpPr>
            <p:nvPr/>
          </p:nvSpPr>
          <p:spPr bwMode="auto">
            <a:xfrm>
              <a:off x="2667" y="3513"/>
              <a:ext cx="35" cy="70"/>
            </a:xfrm>
            <a:custGeom>
              <a:avLst/>
              <a:gdLst>
                <a:gd name="T0" fmla="*/ 35 w 35"/>
                <a:gd name="T1" fmla="*/ 40 h 70"/>
                <a:gd name="T2" fmla="*/ 35 w 35"/>
                <a:gd name="T3" fmla="*/ 70 h 70"/>
                <a:gd name="T4" fmla="*/ 0 w 35"/>
                <a:gd name="T5" fmla="*/ 30 h 70"/>
                <a:gd name="T6" fmla="*/ 0 w 35"/>
                <a:gd name="T7" fmla="*/ 0 h 70"/>
                <a:gd name="T8" fmla="*/ 35 w 35"/>
                <a:gd name="T9" fmla="*/ 40 h 70"/>
                <a:gd name="T10" fmla="*/ 0 60000 65536"/>
                <a:gd name="T11" fmla="*/ 0 60000 65536"/>
                <a:gd name="T12" fmla="*/ 0 60000 65536"/>
                <a:gd name="T13" fmla="*/ 0 60000 65536"/>
                <a:gd name="T14" fmla="*/ 0 60000 65536"/>
                <a:gd name="T15" fmla="*/ 0 w 35"/>
                <a:gd name="T16" fmla="*/ 0 h 70"/>
                <a:gd name="T17" fmla="*/ 35 w 35"/>
                <a:gd name="T18" fmla="*/ 70 h 70"/>
              </a:gdLst>
              <a:ahLst/>
              <a:cxnLst>
                <a:cxn ang="T10">
                  <a:pos x="T0" y="T1"/>
                </a:cxn>
                <a:cxn ang="T11">
                  <a:pos x="T2" y="T3"/>
                </a:cxn>
                <a:cxn ang="T12">
                  <a:pos x="T4" y="T5"/>
                </a:cxn>
                <a:cxn ang="T13">
                  <a:pos x="T6" y="T7"/>
                </a:cxn>
                <a:cxn ang="T14">
                  <a:pos x="T8" y="T9"/>
                </a:cxn>
              </a:cxnLst>
              <a:rect l="T15" t="T16" r="T17" b="T18"/>
              <a:pathLst>
                <a:path w="35" h="70">
                  <a:moveTo>
                    <a:pt x="35" y="40"/>
                  </a:moveTo>
                  <a:lnTo>
                    <a:pt x="35" y="70"/>
                  </a:lnTo>
                  <a:lnTo>
                    <a:pt x="0" y="30"/>
                  </a:lnTo>
                  <a:lnTo>
                    <a:pt x="0" y="0"/>
                  </a:lnTo>
                  <a:lnTo>
                    <a:pt x="35" y="40"/>
                  </a:lnTo>
                  <a:close/>
                </a:path>
              </a:pathLst>
            </a:custGeom>
            <a:solidFill>
              <a:srgbClr val="4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61" name="Freeform 240">
              <a:extLst>
                <a:ext uri="{FF2B5EF4-FFF2-40B4-BE49-F238E27FC236}">
                  <a16:creationId xmlns:a16="http://schemas.microsoft.com/office/drawing/2014/main" id="{43C0C9CE-8E2E-BB46-8248-6A60CF27FBB0}"/>
                </a:ext>
              </a:extLst>
            </p:cNvPr>
            <p:cNvSpPr>
              <a:spLocks/>
            </p:cNvSpPr>
            <p:nvPr/>
          </p:nvSpPr>
          <p:spPr bwMode="auto">
            <a:xfrm>
              <a:off x="2631" y="3474"/>
              <a:ext cx="35" cy="67"/>
            </a:xfrm>
            <a:custGeom>
              <a:avLst/>
              <a:gdLst>
                <a:gd name="T0" fmla="*/ 35 w 35"/>
                <a:gd name="T1" fmla="*/ 39 h 67"/>
                <a:gd name="T2" fmla="*/ 35 w 35"/>
                <a:gd name="T3" fmla="*/ 67 h 67"/>
                <a:gd name="T4" fmla="*/ 0 w 35"/>
                <a:gd name="T5" fmla="*/ 28 h 67"/>
                <a:gd name="T6" fmla="*/ 0 w 35"/>
                <a:gd name="T7" fmla="*/ 0 h 67"/>
                <a:gd name="T8" fmla="*/ 35 w 35"/>
                <a:gd name="T9" fmla="*/ 39 h 67"/>
                <a:gd name="T10" fmla="*/ 0 60000 65536"/>
                <a:gd name="T11" fmla="*/ 0 60000 65536"/>
                <a:gd name="T12" fmla="*/ 0 60000 65536"/>
                <a:gd name="T13" fmla="*/ 0 60000 65536"/>
                <a:gd name="T14" fmla="*/ 0 60000 65536"/>
                <a:gd name="T15" fmla="*/ 0 w 35"/>
                <a:gd name="T16" fmla="*/ 0 h 67"/>
                <a:gd name="T17" fmla="*/ 35 w 35"/>
                <a:gd name="T18" fmla="*/ 67 h 67"/>
              </a:gdLst>
              <a:ahLst/>
              <a:cxnLst>
                <a:cxn ang="T10">
                  <a:pos x="T0" y="T1"/>
                </a:cxn>
                <a:cxn ang="T11">
                  <a:pos x="T2" y="T3"/>
                </a:cxn>
                <a:cxn ang="T12">
                  <a:pos x="T4" y="T5"/>
                </a:cxn>
                <a:cxn ang="T13">
                  <a:pos x="T6" y="T7"/>
                </a:cxn>
                <a:cxn ang="T14">
                  <a:pos x="T8" y="T9"/>
                </a:cxn>
              </a:cxnLst>
              <a:rect l="T15" t="T16" r="T17" b="T18"/>
              <a:pathLst>
                <a:path w="35" h="67">
                  <a:moveTo>
                    <a:pt x="35" y="39"/>
                  </a:moveTo>
                  <a:lnTo>
                    <a:pt x="35" y="67"/>
                  </a:lnTo>
                  <a:lnTo>
                    <a:pt x="0" y="28"/>
                  </a:lnTo>
                  <a:lnTo>
                    <a:pt x="0" y="0"/>
                  </a:lnTo>
                  <a:lnTo>
                    <a:pt x="35" y="39"/>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62" name="Freeform 241">
              <a:extLst>
                <a:ext uri="{FF2B5EF4-FFF2-40B4-BE49-F238E27FC236}">
                  <a16:creationId xmlns:a16="http://schemas.microsoft.com/office/drawing/2014/main" id="{6C9A2AAD-ADF5-5D4D-AF7F-0556B66C4CCC}"/>
                </a:ext>
              </a:extLst>
            </p:cNvPr>
            <p:cNvSpPr>
              <a:spLocks/>
            </p:cNvSpPr>
            <p:nvPr/>
          </p:nvSpPr>
          <p:spPr bwMode="auto">
            <a:xfrm>
              <a:off x="2594" y="3435"/>
              <a:ext cx="34" cy="65"/>
            </a:xfrm>
            <a:custGeom>
              <a:avLst/>
              <a:gdLst>
                <a:gd name="T0" fmla="*/ 34 w 34"/>
                <a:gd name="T1" fmla="*/ 37 h 65"/>
                <a:gd name="T2" fmla="*/ 34 w 34"/>
                <a:gd name="T3" fmla="*/ 65 h 65"/>
                <a:gd name="T4" fmla="*/ 0 w 34"/>
                <a:gd name="T5" fmla="*/ 28 h 65"/>
                <a:gd name="T6" fmla="*/ 0 w 34"/>
                <a:gd name="T7" fmla="*/ 0 h 65"/>
                <a:gd name="T8" fmla="*/ 34 w 34"/>
                <a:gd name="T9" fmla="*/ 37 h 65"/>
                <a:gd name="T10" fmla="*/ 0 60000 65536"/>
                <a:gd name="T11" fmla="*/ 0 60000 65536"/>
                <a:gd name="T12" fmla="*/ 0 60000 65536"/>
                <a:gd name="T13" fmla="*/ 0 60000 65536"/>
                <a:gd name="T14" fmla="*/ 0 60000 65536"/>
                <a:gd name="T15" fmla="*/ 0 w 34"/>
                <a:gd name="T16" fmla="*/ 0 h 65"/>
                <a:gd name="T17" fmla="*/ 34 w 34"/>
                <a:gd name="T18" fmla="*/ 65 h 65"/>
              </a:gdLst>
              <a:ahLst/>
              <a:cxnLst>
                <a:cxn ang="T10">
                  <a:pos x="T0" y="T1"/>
                </a:cxn>
                <a:cxn ang="T11">
                  <a:pos x="T2" y="T3"/>
                </a:cxn>
                <a:cxn ang="T12">
                  <a:pos x="T4" y="T5"/>
                </a:cxn>
                <a:cxn ang="T13">
                  <a:pos x="T6" y="T7"/>
                </a:cxn>
                <a:cxn ang="T14">
                  <a:pos x="T8" y="T9"/>
                </a:cxn>
              </a:cxnLst>
              <a:rect l="T15" t="T16" r="T17" b="T18"/>
              <a:pathLst>
                <a:path w="34" h="65">
                  <a:moveTo>
                    <a:pt x="34" y="37"/>
                  </a:moveTo>
                  <a:lnTo>
                    <a:pt x="34" y="65"/>
                  </a:lnTo>
                  <a:lnTo>
                    <a:pt x="0" y="28"/>
                  </a:lnTo>
                  <a:lnTo>
                    <a:pt x="0" y="0"/>
                  </a:lnTo>
                  <a:lnTo>
                    <a:pt x="34" y="37"/>
                  </a:lnTo>
                  <a:close/>
                </a:path>
              </a:pathLst>
            </a:custGeom>
            <a:solidFill>
              <a:srgbClr val="6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63" name="Freeform 242">
              <a:extLst>
                <a:ext uri="{FF2B5EF4-FFF2-40B4-BE49-F238E27FC236}">
                  <a16:creationId xmlns:a16="http://schemas.microsoft.com/office/drawing/2014/main" id="{52699FEB-7547-4C4C-ADFD-16A2EAB3E794}"/>
                </a:ext>
              </a:extLst>
            </p:cNvPr>
            <p:cNvSpPr>
              <a:spLocks/>
            </p:cNvSpPr>
            <p:nvPr/>
          </p:nvSpPr>
          <p:spPr bwMode="auto">
            <a:xfrm>
              <a:off x="2575" y="3414"/>
              <a:ext cx="17" cy="46"/>
            </a:xfrm>
            <a:custGeom>
              <a:avLst/>
              <a:gdLst>
                <a:gd name="T0" fmla="*/ 17 w 17"/>
                <a:gd name="T1" fmla="*/ 18 h 46"/>
                <a:gd name="T2" fmla="*/ 17 w 17"/>
                <a:gd name="T3" fmla="*/ 46 h 46"/>
                <a:gd name="T4" fmla="*/ 0 w 17"/>
                <a:gd name="T5" fmla="*/ 27 h 46"/>
                <a:gd name="T6" fmla="*/ 0 w 17"/>
                <a:gd name="T7" fmla="*/ 0 h 46"/>
                <a:gd name="T8" fmla="*/ 17 w 17"/>
                <a:gd name="T9" fmla="*/ 18 h 46"/>
                <a:gd name="T10" fmla="*/ 0 60000 65536"/>
                <a:gd name="T11" fmla="*/ 0 60000 65536"/>
                <a:gd name="T12" fmla="*/ 0 60000 65536"/>
                <a:gd name="T13" fmla="*/ 0 60000 65536"/>
                <a:gd name="T14" fmla="*/ 0 60000 65536"/>
                <a:gd name="T15" fmla="*/ 0 w 17"/>
                <a:gd name="T16" fmla="*/ 0 h 46"/>
                <a:gd name="T17" fmla="*/ 17 w 17"/>
                <a:gd name="T18" fmla="*/ 46 h 46"/>
              </a:gdLst>
              <a:ahLst/>
              <a:cxnLst>
                <a:cxn ang="T10">
                  <a:pos x="T0" y="T1"/>
                </a:cxn>
                <a:cxn ang="T11">
                  <a:pos x="T2" y="T3"/>
                </a:cxn>
                <a:cxn ang="T12">
                  <a:pos x="T4" y="T5"/>
                </a:cxn>
                <a:cxn ang="T13">
                  <a:pos x="T6" y="T7"/>
                </a:cxn>
                <a:cxn ang="T14">
                  <a:pos x="T8" y="T9"/>
                </a:cxn>
              </a:cxnLst>
              <a:rect l="T15" t="T16" r="T17" b="T18"/>
              <a:pathLst>
                <a:path w="17" h="46">
                  <a:moveTo>
                    <a:pt x="17" y="18"/>
                  </a:moveTo>
                  <a:lnTo>
                    <a:pt x="17" y="46"/>
                  </a:lnTo>
                  <a:lnTo>
                    <a:pt x="0" y="27"/>
                  </a:lnTo>
                  <a:lnTo>
                    <a:pt x="0" y="0"/>
                  </a:lnTo>
                  <a:lnTo>
                    <a:pt x="17" y="18"/>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64" name="Freeform 243">
              <a:extLst>
                <a:ext uri="{FF2B5EF4-FFF2-40B4-BE49-F238E27FC236}">
                  <a16:creationId xmlns:a16="http://schemas.microsoft.com/office/drawing/2014/main" id="{1AD32120-0503-4445-958F-97B59606E76F}"/>
                </a:ext>
              </a:extLst>
            </p:cNvPr>
            <p:cNvSpPr>
              <a:spLocks/>
            </p:cNvSpPr>
            <p:nvPr/>
          </p:nvSpPr>
          <p:spPr bwMode="auto">
            <a:xfrm>
              <a:off x="2704" y="3036"/>
              <a:ext cx="12" cy="36"/>
            </a:xfrm>
            <a:custGeom>
              <a:avLst/>
              <a:gdLst>
                <a:gd name="T0" fmla="*/ 12 w 12"/>
                <a:gd name="T1" fmla="*/ 5 h 36"/>
                <a:gd name="T2" fmla="*/ 12 w 12"/>
                <a:gd name="T3" fmla="*/ 36 h 36"/>
                <a:gd name="T4" fmla="*/ 0 w 12"/>
                <a:gd name="T5" fmla="*/ 31 h 36"/>
                <a:gd name="T6" fmla="*/ 0 w 12"/>
                <a:gd name="T7" fmla="*/ 0 h 36"/>
                <a:gd name="T8" fmla="*/ 12 w 12"/>
                <a:gd name="T9" fmla="*/ 5 h 36"/>
                <a:gd name="T10" fmla="*/ 0 60000 65536"/>
                <a:gd name="T11" fmla="*/ 0 60000 65536"/>
                <a:gd name="T12" fmla="*/ 0 60000 65536"/>
                <a:gd name="T13" fmla="*/ 0 60000 65536"/>
                <a:gd name="T14" fmla="*/ 0 60000 65536"/>
                <a:gd name="T15" fmla="*/ 0 w 12"/>
                <a:gd name="T16" fmla="*/ 0 h 36"/>
                <a:gd name="T17" fmla="*/ 12 w 12"/>
                <a:gd name="T18" fmla="*/ 36 h 36"/>
              </a:gdLst>
              <a:ahLst/>
              <a:cxnLst>
                <a:cxn ang="T10">
                  <a:pos x="T0" y="T1"/>
                </a:cxn>
                <a:cxn ang="T11">
                  <a:pos x="T2" y="T3"/>
                </a:cxn>
                <a:cxn ang="T12">
                  <a:pos x="T4" y="T5"/>
                </a:cxn>
                <a:cxn ang="T13">
                  <a:pos x="T6" y="T7"/>
                </a:cxn>
                <a:cxn ang="T14">
                  <a:pos x="T8" y="T9"/>
                </a:cxn>
              </a:cxnLst>
              <a:rect l="T15" t="T16" r="T17" b="T18"/>
              <a:pathLst>
                <a:path w="12" h="36">
                  <a:moveTo>
                    <a:pt x="12" y="5"/>
                  </a:moveTo>
                  <a:lnTo>
                    <a:pt x="12" y="36"/>
                  </a:lnTo>
                  <a:lnTo>
                    <a:pt x="0" y="31"/>
                  </a:lnTo>
                  <a:lnTo>
                    <a:pt x="0" y="0"/>
                  </a:lnTo>
                  <a:lnTo>
                    <a:pt x="12" y="5"/>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65" name="Freeform 244">
              <a:extLst>
                <a:ext uri="{FF2B5EF4-FFF2-40B4-BE49-F238E27FC236}">
                  <a16:creationId xmlns:a16="http://schemas.microsoft.com/office/drawing/2014/main" id="{98325D1D-970E-A947-A89A-005230AFF4C7}"/>
                </a:ext>
              </a:extLst>
            </p:cNvPr>
            <p:cNvSpPr>
              <a:spLocks/>
            </p:cNvSpPr>
            <p:nvPr/>
          </p:nvSpPr>
          <p:spPr bwMode="auto">
            <a:xfrm>
              <a:off x="2667" y="3016"/>
              <a:ext cx="35" cy="49"/>
            </a:xfrm>
            <a:custGeom>
              <a:avLst/>
              <a:gdLst>
                <a:gd name="T0" fmla="*/ 35 w 35"/>
                <a:gd name="T1" fmla="*/ 19 h 49"/>
                <a:gd name="T2" fmla="*/ 35 w 35"/>
                <a:gd name="T3" fmla="*/ 49 h 49"/>
                <a:gd name="T4" fmla="*/ 0 w 35"/>
                <a:gd name="T5" fmla="*/ 30 h 49"/>
                <a:gd name="T6" fmla="*/ 0 w 35"/>
                <a:gd name="T7" fmla="*/ 0 h 49"/>
                <a:gd name="T8" fmla="*/ 35 w 35"/>
                <a:gd name="T9" fmla="*/ 19 h 49"/>
                <a:gd name="T10" fmla="*/ 0 60000 65536"/>
                <a:gd name="T11" fmla="*/ 0 60000 65536"/>
                <a:gd name="T12" fmla="*/ 0 60000 65536"/>
                <a:gd name="T13" fmla="*/ 0 60000 65536"/>
                <a:gd name="T14" fmla="*/ 0 60000 65536"/>
                <a:gd name="T15" fmla="*/ 0 w 35"/>
                <a:gd name="T16" fmla="*/ 0 h 49"/>
                <a:gd name="T17" fmla="*/ 35 w 35"/>
                <a:gd name="T18" fmla="*/ 49 h 49"/>
              </a:gdLst>
              <a:ahLst/>
              <a:cxnLst>
                <a:cxn ang="T10">
                  <a:pos x="T0" y="T1"/>
                </a:cxn>
                <a:cxn ang="T11">
                  <a:pos x="T2" y="T3"/>
                </a:cxn>
                <a:cxn ang="T12">
                  <a:pos x="T4" y="T5"/>
                </a:cxn>
                <a:cxn ang="T13">
                  <a:pos x="T6" y="T7"/>
                </a:cxn>
                <a:cxn ang="T14">
                  <a:pos x="T8" y="T9"/>
                </a:cxn>
              </a:cxnLst>
              <a:rect l="T15" t="T16" r="T17" b="T18"/>
              <a:pathLst>
                <a:path w="35" h="49">
                  <a:moveTo>
                    <a:pt x="35" y="19"/>
                  </a:moveTo>
                  <a:lnTo>
                    <a:pt x="35" y="49"/>
                  </a:lnTo>
                  <a:lnTo>
                    <a:pt x="0" y="30"/>
                  </a:lnTo>
                  <a:lnTo>
                    <a:pt x="0" y="0"/>
                  </a:lnTo>
                  <a:lnTo>
                    <a:pt x="35" y="19"/>
                  </a:lnTo>
                  <a:close/>
                </a:path>
              </a:pathLst>
            </a:custGeom>
            <a:solidFill>
              <a:srgbClr val="6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66" name="Freeform 245">
              <a:extLst>
                <a:ext uri="{FF2B5EF4-FFF2-40B4-BE49-F238E27FC236}">
                  <a16:creationId xmlns:a16="http://schemas.microsoft.com/office/drawing/2014/main" id="{F9FA6144-2132-7649-9F9E-F0CAE70B73DC}"/>
                </a:ext>
              </a:extLst>
            </p:cNvPr>
            <p:cNvSpPr>
              <a:spLocks/>
            </p:cNvSpPr>
            <p:nvPr/>
          </p:nvSpPr>
          <p:spPr bwMode="auto">
            <a:xfrm>
              <a:off x="2631" y="2997"/>
              <a:ext cx="35" cy="46"/>
            </a:xfrm>
            <a:custGeom>
              <a:avLst/>
              <a:gdLst>
                <a:gd name="T0" fmla="*/ 35 w 35"/>
                <a:gd name="T1" fmla="*/ 18 h 46"/>
                <a:gd name="T2" fmla="*/ 35 w 35"/>
                <a:gd name="T3" fmla="*/ 46 h 46"/>
                <a:gd name="T4" fmla="*/ 0 w 35"/>
                <a:gd name="T5" fmla="*/ 28 h 46"/>
                <a:gd name="T6" fmla="*/ 0 w 35"/>
                <a:gd name="T7" fmla="*/ 0 h 46"/>
                <a:gd name="T8" fmla="*/ 35 w 35"/>
                <a:gd name="T9" fmla="*/ 18 h 46"/>
                <a:gd name="T10" fmla="*/ 0 60000 65536"/>
                <a:gd name="T11" fmla="*/ 0 60000 65536"/>
                <a:gd name="T12" fmla="*/ 0 60000 65536"/>
                <a:gd name="T13" fmla="*/ 0 60000 65536"/>
                <a:gd name="T14" fmla="*/ 0 60000 65536"/>
                <a:gd name="T15" fmla="*/ 0 w 35"/>
                <a:gd name="T16" fmla="*/ 0 h 46"/>
                <a:gd name="T17" fmla="*/ 35 w 35"/>
                <a:gd name="T18" fmla="*/ 46 h 46"/>
              </a:gdLst>
              <a:ahLst/>
              <a:cxnLst>
                <a:cxn ang="T10">
                  <a:pos x="T0" y="T1"/>
                </a:cxn>
                <a:cxn ang="T11">
                  <a:pos x="T2" y="T3"/>
                </a:cxn>
                <a:cxn ang="T12">
                  <a:pos x="T4" y="T5"/>
                </a:cxn>
                <a:cxn ang="T13">
                  <a:pos x="T6" y="T7"/>
                </a:cxn>
                <a:cxn ang="T14">
                  <a:pos x="T8" y="T9"/>
                </a:cxn>
              </a:cxnLst>
              <a:rect l="T15" t="T16" r="T17" b="T18"/>
              <a:pathLst>
                <a:path w="35" h="46">
                  <a:moveTo>
                    <a:pt x="35" y="18"/>
                  </a:moveTo>
                  <a:lnTo>
                    <a:pt x="35" y="46"/>
                  </a:lnTo>
                  <a:lnTo>
                    <a:pt x="0" y="28"/>
                  </a:lnTo>
                  <a:lnTo>
                    <a:pt x="0" y="0"/>
                  </a:lnTo>
                  <a:lnTo>
                    <a:pt x="35" y="18"/>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67" name="Freeform 246">
              <a:extLst>
                <a:ext uri="{FF2B5EF4-FFF2-40B4-BE49-F238E27FC236}">
                  <a16:creationId xmlns:a16="http://schemas.microsoft.com/office/drawing/2014/main" id="{2135AEC4-9347-D647-A215-FB98DA02D3C6}"/>
                </a:ext>
              </a:extLst>
            </p:cNvPr>
            <p:cNvSpPr>
              <a:spLocks/>
            </p:cNvSpPr>
            <p:nvPr/>
          </p:nvSpPr>
          <p:spPr bwMode="auto">
            <a:xfrm>
              <a:off x="2594" y="2977"/>
              <a:ext cx="34" cy="46"/>
            </a:xfrm>
            <a:custGeom>
              <a:avLst/>
              <a:gdLst>
                <a:gd name="T0" fmla="*/ 34 w 34"/>
                <a:gd name="T1" fmla="*/ 18 h 46"/>
                <a:gd name="T2" fmla="*/ 34 w 34"/>
                <a:gd name="T3" fmla="*/ 46 h 46"/>
                <a:gd name="T4" fmla="*/ 0 w 34"/>
                <a:gd name="T5" fmla="*/ 28 h 46"/>
                <a:gd name="T6" fmla="*/ 0 w 34"/>
                <a:gd name="T7" fmla="*/ 0 h 46"/>
                <a:gd name="T8" fmla="*/ 34 w 34"/>
                <a:gd name="T9" fmla="*/ 18 h 46"/>
                <a:gd name="T10" fmla="*/ 0 60000 65536"/>
                <a:gd name="T11" fmla="*/ 0 60000 65536"/>
                <a:gd name="T12" fmla="*/ 0 60000 65536"/>
                <a:gd name="T13" fmla="*/ 0 60000 65536"/>
                <a:gd name="T14" fmla="*/ 0 60000 65536"/>
                <a:gd name="T15" fmla="*/ 0 w 34"/>
                <a:gd name="T16" fmla="*/ 0 h 46"/>
                <a:gd name="T17" fmla="*/ 34 w 34"/>
                <a:gd name="T18" fmla="*/ 46 h 46"/>
              </a:gdLst>
              <a:ahLst/>
              <a:cxnLst>
                <a:cxn ang="T10">
                  <a:pos x="T0" y="T1"/>
                </a:cxn>
                <a:cxn ang="T11">
                  <a:pos x="T2" y="T3"/>
                </a:cxn>
                <a:cxn ang="T12">
                  <a:pos x="T4" y="T5"/>
                </a:cxn>
                <a:cxn ang="T13">
                  <a:pos x="T6" y="T7"/>
                </a:cxn>
                <a:cxn ang="T14">
                  <a:pos x="T8" y="T9"/>
                </a:cxn>
              </a:cxnLst>
              <a:rect l="T15" t="T16" r="T17" b="T18"/>
              <a:pathLst>
                <a:path w="34" h="46">
                  <a:moveTo>
                    <a:pt x="34" y="18"/>
                  </a:moveTo>
                  <a:lnTo>
                    <a:pt x="34" y="46"/>
                  </a:lnTo>
                  <a:lnTo>
                    <a:pt x="0" y="28"/>
                  </a:lnTo>
                  <a:lnTo>
                    <a:pt x="0" y="0"/>
                  </a:lnTo>
                  <a:lnTo>
                    <a:pt x="34" y="18"/>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68" name="Freeform 247">
              <a:extLst>
                <a:ext uri="{FF2B5EF4-FFF2-40B4-BE49-F238E27FC236}">
                  <a16:creationId xmlns:a16="http://schemas.microsoft.com/office/drawing/2014/main" id="{1687C3C4-6F4F-504E-A87C-1C3CC27DA4D7}"/>
                </a:ext>
              </a:extLst>
            </p:cNvPr>
            <p:cNvSpPr>
              <a:spLocks/>
            </p:cNvSpPr>
            <p:nvPr/>
          </p:nvSpPr>
          <p:spPr bwMode="auto">
            <a:xfrm>
              <a:off x="2575" y="2966"/>
              <a:ext cx="17" cy="36"/>
            </a:xfrm>
            <a:custGeom>
              <a:avLst/>
              <a:gdLst>
                <a:gd name="T0" fmla="*/ 17 w 17"/>
                <a:gd name="T1" fmla="*/ 10 h 36"/>
                <a:gd name="T2" fmla="*/ 17 w 17"/>
                <a:gd name="T3" fmla="*/ 36 h 36"/>
                <a:gd name="T4" fmla="*/ 0 w 17"/>
                <a:gd name="T5" fmla="*/ 28 h 36"/>
                <a:gd name="T6" fmla="*/ 0 w 17"/>
                <a:gd name="T7" fmla="*/ 0 h 36"/>
                <a:gd name="T8" fmla="*/ 17 w 17"/>
                <a:gd name="T9" fmla="*/ 10 h 36"/>
                <a:gd name="T10" fmla="*/ 0 60000 65536"/>
                <a:gd name="T11" fmla="*/ 0 60000 65536"/>
                <a:gd name="T12" fmla="*/ 0 60000 65536"/>
                <a:gd name="T13" fmla="*/ 0 60000 65536"/>
                <a:gd name="T14" fmla="*/ 0 60000 65536"/>
                <a:gd name="T15" fmla="*/ 0 w 17"/>
                <a:gd name="T16" fmla="*/ 0 h 36"/>
                <a:gd name="T17" fmla="*/ 17 w 17"/>
                <a:gd name="T18" fmla="*/ 36 h 36"/>
              </a:gdLst>
              <a:ahLst/>
              <a:cxnLst>
                <a:cxn ang="T10">
                  <a:pos x="T0" y="T1"/>
                </a:cxn>
                <a:cxn ang="T11">
                  <a:pos x="T2" y="T3"/>
                </a:cxn>
                <a:cxn ang="T12">
                  <a:pos x="T4" y="T5"/>
                </a:cxn>
                <a:cxn ang="T13">
                  <a:pos x="T6" y="T7"/>
                </a:cxn>
                <a:cxn ang="T14">
                  <a:pos x="T8" y="T9"/>
                </a:cxn>
              </a:cxnLst>
              <a:rect l="T15" t="T16" r="T17" b="T18"/>
              <a:pathLst>
                <a:path w="17" h="36">
                  <a:moveTo>
                    <a:pt x="17" y="10"/>
                  </a:moveTo>
                  <a:lnTo>
                    <a:pt x="17" y="36"/>
                  </a:lnTo>
                  <a:lnTo>
                    <a:pt x="0" y="28"/>
                  </a:lnTo>
                  <a:lnTo>
                    <a:pt x="0" y="0"/>
                  </a:lnTo>
                  <a:lnTo>
                    <a:pt x="17" y="10"/>
                  </a:lnTo>
                  <a:close/>
                </a:path>
              </a:pathLst>
            </a:custGeom>
            <a:solidFill>
              <a:srgbClr val="4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69" name="Freeform 248">
              <a:extLst>
                <a:ext uri="{FF2B5EF4-FFF2-40B4-BE49-F238E27FC236}">
                  <a16:creationId xmlns:a16="http://schemas.microsoft.com/office/drawing/2014/main" id="{1239B350-0D86-F44B-81F9-0972D41EA063}"/>
                </a:ext>
              </a:extLst>
            </p:cNvPr>
            <p:cNvSpPr>
              <a:spLocks/>
            </p:cNvSpPr>
            <p:nvPr/>
          </p:nvSpPr>
          <p:spPr bwMode="auto">
            <a:xfrm>
              <a:off x="2667" y="3087"/>
              <a:ext cx="35" cy="52"/>
            </a:xfrm>
            <a:custGeom>
              <a:avLst/>
              <a:gdLst>
                <a:gd name="T0" fmla="*/ 35 w 35"/>
                <a:gd name="T1" fmla="*/ 22 h 52"/>
                <a:gd name="T2" fmla="*/ 35 w 35"/>
                <a:gd name="T3" fmla="*/ 52 h 52"/>
                <a:gd name="T4" fmla="*/ 0 w 35"/>
                <a:gd name="T5" fmla="*/ 29 h 52"/>
                <a:gd name="T6" fmla="*/ 0 w 35"/>
                <a:gd name="T7" fmla="*/ 0 h 52"/>
                <a:gd name="T8" fmla="*/ 35 w 35"/>
                <a:gd name="T9" fmla="*/ 22 h 52"/>
                <a:gd name="T10" fmla="*/ 0 60000 65536"/>
                <a:gd name="T11" fmla="*/ 0 60000 65536"/>
                <a:gd name="T12" fmla="*/ 0 60000 65536"/>
                <a:gd name="T13" fmla="*/ 0 60000 65536"/>
                <a:gd name="T14" fmla="*/ 0 60000 65536"/>
                <a:gd name="T15" fmla="*/ 0 w 35"/>
                <a:gd name="T16" fmla="*/ 0 h 52"/>
                <a:gd name="T17" fmla="*/ 35 w 35"/>
                <a:gd name="T18" fmla="*/ 52 h 52"/>
              </a:gdLst>
              <a:ahLst/>
              <a:cxnLst>
                <a:cxn ang="T10">
                  <a:pos x="T0" y="T1"/>
                </a:cxn>
                <a:cxn ang="T11">
                  <a:pos x="T2" y="T3"/>
                </a:cxn>
                <a:cxn ang="T12">
                  <a:pos x="T4" y="T5"/>
                </a:cxn>
                <a:cxn ang="T13">
                  <a:pos x="T6" y="T7"/>
                </a:cxn>
                <a:cxn ang="T14">
                  <a:pos x="T8" y="T9"/>
                </a:cxn>
              </a:cxnLst>
              <a:rect l="T15" t="T16" r="T17" b="T18"/>
              <a:pathLst>
                <a:path w="35" h="52">
                  <a:moveTo>
                    <a:pt x="35" y="22"/>
                  </a:moveTo>
                  <a:lnTo>
                    <a:pt x="35" y="52"/>
                  </a:lnTo>
                  <a:lnTo>
                    <a:pt x="0" y="29"/>
                  </a:lnTo>
                  <a:lnTo>
                    <a:pt x="0" y="0"/>
                  </a:lnTo>
                  <a:lnTo>
                    <a:pt x="35" y="22"/>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70" name="Freeform 249">
              <a:extLst>
                <a:ext uri="{FF2B5EF4-FFF2-40B4-BE49-F238E27FC236}">
                  <a16:creationId xmlns:a16="http://schemas.microsoft.com/office/drawing/2014/main" id="{2B4D852C-5B91-934E-A252-DB80B2B50040}"/>
                </a:ext>
              </a:extLst>
            </p:cNvPr>
            <p:cNvSpPr>
              <a:spLocks/>
            </p:cNvSpPr>
            <p:nvPr/>
          </p:nvSpPr>
          <p:spPr bwMode="auto">
            <a:xfrm>
              <a:off x="2631" y="3064"/>
              <a:ext cx="35" cy="52"/>
            </a:xfrm>
            <a:custGeom>
              <a:avLst/>
              <a:gdLst>
                <a:gd name="T0" fmla="*/ 35 w 35"/>
                <a:gd name="T1" fmla="*/ 23 h 52"/>
                <a:gd name="T2" fmla="*/ 35 w 35"/>
                <a:gd name="T3" fmla="*/ 52 h 52"/>
                <a:gd name="T4" fmla="*/ 0 w 35"/>
                <a:gd name="T5" fmla="*/ 30 h 52"/>
                <a:gd name="T6" fmla="*/ 0 w 35"/>
                <a:gd name="T7" fmla="*/ 0 h 52"/>
                <a:gd name="T8" fmla="*/ 35 w 35"/>
                <a:gd name="T9" fmla="*/ 23 h 52"/>
                <a:gd name="T10" fmla="*/ 0 60000 65536"/>
                <a:gd name="T11" fmla="*/ 0 60000 65536"/>
                <a:gd name="T12" fmla="*/ 0 60000 65536"/>
                <a:gd name="T13" fmla="*/ 0 60000 65536"/>
                <a:gd name="T14" fmla="*/ 0 60000 65536"/>
                <a:gd name="T15" fmla="*/ 0 w 35"/>
                <a:gd name="T16" fmla="*/ 0 h 52"/>
                <a:gd name="T17" fmla="*/ 35 w 35"/>
                <a:gd name="T18" fmla="*/ 52 h 52"/>
              </a:gdLst>
              <a:ahLst/>
              <a:cxnLst>
                <a:cxn ang="T10">
                  <a:pos x="T0" y="T1"/>
                </a:cxn>
                <a:cxn ang="T11">
                  <a:pos x="T2" y="T3"/>
                </a:cxn>
                <a:cxn ang="T12">
                  <a:pos x="T4" y="T5"/>
                </a:cxn>
                <a:cxn ang="T13">
                  <a:pos x="T6" y="T7"/>
                </a:cxn>
                <a:cxn ang="T14">
                  <a:pos x="T8" y="T9"/>
                </a:cxn>
              </a:cxnLst>
              <a:rect l="T15" t="T16" r="T17" b="T18"/>
              <a:pathLst>
                <a:path w="35" h="52">
                  <a:moveTo>
                    <a:pt x="35" y="23"/>
                  </a:moveTo>
                  <a:lnTo>
                    <a:pt x="35" y="52"/>
                  </a:lnTo>
                  <a:lnTo>
                    <a:pt x="0" y="30"/>
                  </a:lnTo>
                  <a:lnTo>
                    <a:pt x="0" y="0"/>
                  </a:lnTo>
                  <a:lnTo>
                    <a:pt x="35" y="23"/>
                  </a:lnTo>
                  <a:close/>
                </a:path>
              </a:pathLst>
            </a:custGeom>
            <a:solidFill>
              <a:srgbClr val="6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71" name="Freeform 250">
              <a:extLst>
                <a:ext uri="{FF2B5EF4-FFF2-40B4-BE49-F238E27FC236}">
                  <a16:creationId xmlns:a16="http://schemas.microsoft.com/office/drawing/2014/main" id="{DA400ADD-E173-A848-A1A2-3688D5DBCB70}"/>
                </a:ext>
              </a:extLst>
            </p:cNvPr>
            <p:cNvSpPr>
              <a:spLocks/>
            </p:cNvSpPr>
            <p:nvPr/>
          </p:nvSpPr>
          <p:spPr bwMode="auto">
            <a:xfrm>
              <a:off x="2594" y="3042"/>
              <a:ext cx="34" cy="49"/>
            </a:xfrm>
            <a:custGeom>
              <a:avLst/>
              <a:gdLst>
                <a:gd name="T0" fmla="*/ 34 w 34"/>
                <a:gd name="T1" fmla="*/ 21 h 49"/>
                <a:gd name="T2" fmla="*/ 34 w 34"/>
                <a:gd name="T3" fmla="*/ 49 h 49"/>
                <a:gd name="T4" fmla="*/ 0 w 34"/>
                <a:gd name="T5" fmla="*/ 27 h 49"/>
                <a:gd name="T6" fmla="*/ 0 w 34"/>
                <a:gd name="T7" fmla="*/ 0 h 49"/>
                <a:gd name="T8" fmla="*/ 34 w 34"/>
                <a:gd name="T9" fmla="*/ 21 h 49"/>
                <a:gd name="T10" fmla="*/ 0 60000 65536"/>
                <a:gd name="T11" fmla="*/ 0 60000 65536"/>
                <a:gd name="T12" fmla="*/ 0 60000 65536"/>
                <a:gd name="T13" fmla="*/ 0 60000 65536"/>
                <a:gd name="T14" fmla="*/ 0 60000 65536"/>
                <a:gd name="T15" fmla="*/ 0 w 34"/>
                <a:gd name="T16" fmla="*/ 0 h 49"/>
                <a:gd name="T17" fmla="*/ 34 w 34"/>
                <a:gd name="T18" fmla="*/ 49 h 49"/>
              </a:gdLst>
              <a:ahLst/>
              <a:cxnLst>
                <a:cxn ang="T10">
                  <a:pos x="T0" y="T1"/>
                </a:cxn>
                <a:cxn ang="T11">
                  <a:pos x="T2" y="T3"/>
                </a:cxn>
                <a:cxn ang="T12">
                  <a:pos x="T4" y="T5"/>
                </a:cxn>
                <a:cxn ang="T13">
                  <a:pos x="T6" y="T7"/>
                </a:cxn>
                <a:cxn ang="T14">
                  <a:pos x="T8" y="T9"/>
                </a:cxn>
              </a:cxnLst>
              <a:rect l="T15" t="T16" r="T17" b="T18"/>
              <a:pathLst>
                <a:path w="34" h="49">
                  <a:moveTo>
                    <a:pt x="34" y="21"/>
                  </a:moveTo>
                  <a:lnTo>
                    <a:pt x="34" y="49"/>
                  </a:lnTo>
                  <a:lnTo>
                    <a:pt x="0" y="27"/>
                  </a:lnTo>
                  <a:lnTo>
                    <a:pt x="0" y="0"/>
                  </a:lnTo>
                  <a:lnTo>
                    <a:pt x="34" y="21"/>
                  </a:lnTo>
                  <a:close/>
                </a:path>
              </a:pathLst>
            </a:custGeom>
            <a:solidFill>
              <a:srgbClr val="4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72" name="Freeform 251">
              <a:extLst>
                <a:ext uri="{FF2B5EF4-FFF2-40B4-BE49-F238E27FC236}">
                  <a16:creationId xmlns:a16="http://schemas.microsoft.com/office/drawing/2014/main" id="{462FD6CF-3111-ED47-873A-AA1CC8952BFC}"/>
                </a:ext>
              </a:extLst>
            </p:cNvPr>
            <p:cNvSpPr>
              <a:spLocks/>
            </p:cNvSpPr>
            <p:nvPr/>
          </p:nvSpPr>
          <p:spPr bwMode="auto">
            <a:xfrm>
              <a:off x="2575" y="3030"/>
              <a:ext cx="17" cy="39"/>
            </a:xfrm>
            <a:custGeom>
              <a:avLst/>
              <a:gdLst>
                <a:gd name="T0" fmla="*/ 17 w 17"/>
                <a:gd name="T1" fmla="*/ 11 h 39"/>
                <a:gd name="T2" fmla="*/ 17 w 17"/>
                <a:gd name="T3" fmla="*/ 39 h 39"/>
                <a:gd name="T4" fmla="*/ 0 w 17"/>
                <a:gd name="T5" fmla="*/ 27 h 39"/>
                <a:gd name="T6" fmla="*/ 0 w 17"/>
                <a:gd name="T7" fmla="*/ 0 h 39"/>
                <a:gd name="T8" fmla="*/ 17 w 17"/>
                <a:gd name="T9" fmla="*/ 11 h 39"/>
                <a:gd name="T10" fmla="*/ 0 60000 65536"/>
                <a:gd name="T11" fmla="*/ 0 60000 65536"/>
                <a:gd name="T12" fmla="*/ 0 60000 65536"/>
                <a:gd name="T13" fmla="*/ 0 60000 65536"/>
                <a:gd name="T14" fmla="*/ 0 60000 65536"/>
                <a:gd name="T15" fmla="*/ 0 w 17"/>
                <a:gd name="T16" fmla="*/ 0 h 39"/>
                <a:gd name="T17" fmla="*/ 17 w 17"/>
                <a:gd name="T18" fmla="*/ 39 h 39"/>
              </a:gdLst>
              <a:ahLst/>
              <a:cxnLst>
                <a:cxn ang="T10">
                  <a:pos x="T0" y="T1"/>
                </a:cxn>
                <a:cxn ang="T11">
                  <a:pos x="T2" y="T3"/>
                </a:cxn>
                <a:cxn ang="T12">
                  <a:pos x="T4" y="T5"/>
                </a:cxn>
                <a:cxn ang="T13">
                  <a:pos x="T6" y="T7"/>
                </a:cxn>
                <a:cxn ang="T14">
                  <a:pos x="T8" y="T9"/>
                </a:cxn>
              </a:cxnLst>
              <a:rect l="T15" t="T16" r="T17" b="T18"/>
              <a:pathLst>
                <a:path w="17" h="39">
                  <a:moveTo>
                    <a:pt x="17" y="11"/>
                  </a:moveTo>
                  <a:lnTo>
                    <a:pt x="17" y="39"/>
                  </a:lnTo>
                  <a:lnTo>
                    <a:pt x="0" y="27"/>
                  </a:lnTo>
                  <a:lnTo>
                    <a:pt x="0" y="0"/>
                  </a:lnTo>
                  <a:lnTo>
                    <a:pt x="17" y="11"/>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73" name="Freeform 252">
              <a:extLst>
                <a:ext uri="{FF2B5EF4-FFF2-40B4-BE49-F238E27FC236}">
                  <a16:creationId xmlns:a16="http://schemas.microsoft.com/office/drawing/2014/main" id="{141D5024-01B5-D446-9832-EE3824A4DE8C}"/>
                </a:ext>
              </a:extLst>
            </p:cNvPr>
            <p:cNvSpPr>
              <a:spLocks/>
            </p:cNvSpPr>
            <p:nvPr/>
          </p:nvSpPr>
          <p:spPr bwMode="auto">
            <a:xfrm>
              <a:off x="2704" y="3185"/>
              <a:ext cx="12" cy="38"/>
            </a:xfrm>
            <a:custGeom>
              <a:avLst/>
              <a:gdLst>
                <a:gd name="T0" fmla="*/ 12 w 12"/>
                <a:gd name="T1" fmla="*/ 8 h 38"/>
                <a:gd name="T2" fmla="*/ 12 w 12"/>
                <a:gd name="T3" fmla="*/ 38 h 38"/>
                <a:gd name="T4" fmla="*/ 0 w 12"/>
                <a:gd name="T5" fmla="*/ 30 h 38"/>
                <a:gd name="T6" fmla="*/ 0 w 12"/>
                <a:gd name="T7" fmla="*/ 0 h 38"/>
                <a:gd name="T8" fmla="*/ 12 w 12"/>
                <a:gd name="T9" fmla="*/ 8 h 38"/>
                <a:gd name="T10" fmla="*/ 0 60000 65536"/>
                <a:gd name="T11" fmla="*/ 0 60000 65536"/>
                <a:gd name="T12" fmla="*/ 0 60000 65536"/>
                <a:gd name="T13" fmla="*/ 0 60000 65536"/>
                <a:gd name="T14" fmla="*/ 0 60000 65536"/>
                <a:gd name="T15" fmla="*/ 0 w 12"/>
                <a:gd name="T16" fmla="*/ 0 h 38"/>
                <a:gd name="T17" fmla="*/ 12 w 12"/>
                <a:gd name="T18" fmla="*/ 38 h 38"/>
              </a:gdLst>
              <a:ahLst/>
              <a:cxnLst>
                <a:cxn ang="T10">
                  <a:pos x="T0" y="T1"/>
                </a:cxn>
                <a:cxn ang="T11">
                  <a:pos x="T2" y="T3"/>
                </a:cxn>
                <a:cxn ang="T12">
                  <a:pos x="T4" y="T5"/>
                </a:cxn>
                <a:cxn ang="T13">
                  <a:pos x="T6" y="T7"/>
                </a:cxn>
                <a:cxn ang="T14">
                  <a:pos x="T8" y="T9"/>
                </a:cxn>
              </a:cxnLst>
              <a:rect l="T15" t="T16" r="T17" b="T18"/>
              <a:pathLst>
                <a:path w="12" h="38">
                  <a:moveTo>
                    <a:pt x="12" y="8"/>
                  </a:moveTo>
                  <a:lnTo>
                    <a:pt x="12" y="38"/>
                  </a:lnTo>
                  <a:lnTo>
                    <a:pt x="0" y="30"/>
                  </a:lnTo>
                  <a:lnTo>
                    <a:pt x="0" y="0"/>
                  </a:lnTo>
                  <a:lnTo>
                    <a:pt x="12" y="8"/>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74" name="Freeform 253">
              <a:extLst>
                <a:ext uri="{FF2B5EF4-FFF2-40B4-BE49-F238E27FC236}">
                  <a16:creationId xmlns:a16="http://schemas.microsoft.com/office/drawing/2014/main" id="{C9FDDB7E-EC81-734B-AAE8-E8BC501DAFCA}"/>
                </a:ext>
              </a:extLst>
            </p:cNvPr>
            <p:cNvSpPr>
              <a:spLocks/>
            </p:cNvSpPr>
            <p:nvPr/>
          </p:nvSpPr>
          <p:spPr bwMode="auto">
            <a:xfrm>
              <a:off x="2667" y="3158"/>
              <a:ext cx="35" cy="55"/>
            </a:xfrm>
            <a:custGeom>
              <a:avLst/>
              <a:gdLst>
                <a:gd name="T0" fmla="*/ 35 w 35"/>
                <a:gd name="T1" fmla="*/ 24 h 55"/>
                <a:gd name="T2" fmla="*/ 35 w 35"/>
                <a:gd name="T3" fmla="*/ 55 h 55"/>
                <a:gd name="T4" fmla="*/ 0 w 35"/>
                <a:gd name="T5" fmla="*/ 30 h 55"/>
                <a:gd name="T6" fmla="*/ 0 w 35"/>
                <a:gd name="T7" fmla="*/ 0 h 55"/>
                <a:gd name="T8" fmla="*/ 35 w 35"/>
                <a:gd name="T9" fmla="*/ 24 h 55"/>
                <a:gd name="T10" fmla="*/ 0 60000 65536"/>
                <a:gd name="T11" fmla="*/ 0 60000 65536"/>
                <a:gd name="T12" fmla="*/ 0 60000 65536"/>
                <a:gd name="T13" fmla="*/ 0 60000 65536"/>
                <a:gd name="T14" fmla="*/ 0 60000 65536"/>
                <a:gd name="T15" fmla="*/ 0 w 35"/>
                <a:gd name="T16" fmla="*/ 0 h 55"/>
                <a:gd name="T17" fmla="*/ 35 w 35"/>
                <a:gd name="T18" fmla="*/ 55 h 55"/>
              </a:gdLst>
              <a:ahLst/>
              <a:cxnLst>
                <a:cxn ang="T10">
                  <a:pos x="T0" y="T1"/>
                </a:cxn>
                <a:cxn ang="T11">
                  <a:pos x="T2" y="T3"/>
                </a:cxn>
                <a:cxn ang="T12">
                  <a:pos x="T4" y="T5"/>
                </a:cxn>
                <a:cxn ang="T13">
                  <a:pos x="T6" y="T7"/>
                </a:cxn>
                <a:cxn ang="T14">
                  <a:pos x="T8" y="T9"/>
                </a:cxn>
              </a:cxnLst>
              <a:rect l="T15" t="T16" r="T17" b="T18"/>
              <a:pathLst>
                <a:path w="35" h="55">
                  <a:moveTo>
                    <a:pt x="35" y="24"/>
                  </a:moveTo>
                  <a:lnTo>
                    <a:pt x="35" y="55"/>
                  </a:lnTo>
                  <a:lnTo>
                    <a:pt x="0" y="30"/>
                  </a:lnTo>
                  <a:lnTo>
                    <a:pt x="0" y="0"/>
                  </a:lnTo>
                  <a:lnTo>
                    <a:pt x="35" y="24"/>
                  </a:lnTo>
                  <a:close/>
                </a:path>
              </a:pathLst>
            </a:custGeom>
            <a:solidFill>
              <a:srgbClr val="6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75" name="Freeform 254">
              <a:extLst>
                <a:ext uri="{FF2B5EF4-FFF2-40B4-BE49-F238E27FC236}">
                  <a16:creationId xmlns:a16="http://schemas.microsoft.com/office/drawing/2014/main" id="{EE78C015-9D53-934A-A8AA-1799602C8774}"/>
                </a:ext>
              </a:extLst>
            </p:cNvPr>
            <p:cNvSpPr>
              <a:spLocks/>
            </p:cNvSpPr>
            <p:nvPr/>
          </p:nvSpPr>
          <p:spPr bwMode="auto">
            <a:xfrm>
              <a:off x="2631" y="3132"/>
              <a:ext cx="35" cy="54"/>
            </a:xfrm>
            <a:custGeom>
              <a:avLst/>
              <a:gdLst>
                <a:gd name="T0" fmla="*/ 35 w 35"/>
                <a:gd name="T1" fmla="*/ 26 h 54"/>
                <a:gd name="T2" fmla="*/ 35 w 35"/>
                <a:gd name="T3" fmla="*/ 54 h 54"/>
                <a:gd name="T4" fmla="*/ 0 w 35"/>
                <a:gd name="T5" fmla="*/ 28 h 54"/>
                <a:gd name="T6" fmla="*/ 0 w 35"/>
                <a:gd name="T7" fmla="*/ 0 h 54"/>
                <a:gd name="T8" fmla="*/ 35 w 35"/>
                <a:gd name="T9" fmla="*/ 26 h 54"/>
                <a:gd name="T10" fmla="*/ 0 60000 65536"/>
                <a:gd name="T11" fmla="*/ 0 60000 65536"/>
                <a:gd name="T12" fmla="*/ 0 60000 65536"/>
                <a:gd name="T13" fmla="*/ 0 60000 65536"/>
                <a:gd name="T14" fmla="*/ 0 60000 65536"/>
                <a:gd name="T15" fmla="*/ 0 w 35"/>
                <a:gd name="T16" fmla="*/ 0 h 54"/>
                <a:gd name="T17" fmla="*/ 35 w 35"/>
                <a:gd name="T18" fmla="*/ 54 h 54"/>
              </a:gdLst>
              <a:ahLst/>
              <a:cxnLst>
                <a:cxn ang="T10">
                  <a:pos x="T0" y="T1"/>
                </a:cxn>
                <a:cxn ang="T11">
                  <a:pos x="T2" y="T3"/>
                </a:cxn>
                <a:cxn ang="T12">
                  <a:pos x="T4" y="T5"/>
                </a:cxn>
                <a:cxn ang="T13">
                  <a:pos x="T6" y="T7"/>
                </a:cxn>
                <a:cxn ang="T14">
                  <a:pos x="T8" y="T9"/>
                </a:cxn>
              </a:cxnLst>
              <a:rect l="T15" t="T16" r="T17" b="T18"/>
              <a:pathLst>
                <a:path w="35" h="54">
                  <a:moveTo>
                    <a:pt x="35" y="26"/>
                  </a:moveTo>
                  <a:lnTo>
                    <a:pt x="35" y="54"/>
                  </a:lnTo>
                  <a:lnTo>
                    <a:pt x="0" y="28"/>
                  </a:lnTo>
                  <a:lnTo>
                    <a:pt x="0" y="0"/>
                  </a:lnTo>
                  <a:lnTo>
                    <a:pt x="35" y="26"/>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76" name="Freeform 255">
              <a:extLst>
                <a:ext uri="{FF2B5EF4-FFF2-40B4-BE49-F238E27FC236}">
                  <a16:creationId xmlns:a16="http://schemas.microsoft.com/office/drawing/2014/main" id="{98B6CFF0-F74F-A04B-982F-0F5038340E71}"/>
                </a:ext>
              </a:extLst>
            </p:cNvPr>
            <p:cNvSpPr>
              <a:spLocks/>
            </p:cNvSpPr>
            <p:nvPr/>
          </p:nvSpPr>
          <p:spPr bwMode="auto">
            <a:xfrm>
              <a:off x="2594" y="3108"/>
              <a:ext cx="34" cy="52"/>
            </a:xfrm>
            <a:custGeom>
              <a:avLst/>
              <a:gdLst>
                <a:gd name="T0" fmla="*/ 34 w 34"/>
                <a:gd name="T1" fmla="*/ 24 h 52"/>
                <a:gd name="T2" fmla="*/ 34 w 34"/>
                <a:gd name="T3" fmla="*/ 52 h 52"/>
                <a:gd name="T4" fmla="*/ 0 w 34"/>
                <a:gd name="T5" fmla="*/ 28 h 52"/>
                <a:gd name="T6" fmla="*/ 0 w 34"/>
                <a:gd name="T7" fmla="*/ 0 h 52"/>
                <a:gd name="T8" fmla="*/ 34 w 34"/>
                <a:gd name="T9" fmla="*/ 24 h 52"/>
                <a:gd name="T10" fmla="*/ 0 60000 65536"/>
                <a:gd name="T11" fmla="*/ 0 60000 65536"/>
                <a:gd name="T12" fmla="*/ 0 60000 65536"/>
                <a:gd name="T13" fmla="*/ 0 60000 65536"/>
                <a:gd name="T14" fmla="*/ 0 60000 65536"/>
                <a:gd name="T15" fmla="*/ 0 w 34"/>
                <a:gd name="T16" fmla="*/ 0 h 52"/>
                <a:gd name="T17" fmla="*/ 34 w 34"/>
                <a:gd name="T18" fmla="*/ 52 h 52"/>
              </a:gdLst>
              <a:ahLst/>
              <a:cxnLst>
                <a:cxn ang="T10">
                  <a:pos x="T0" y="T1"/>
                </a:cxn>
                <a:cxn ang="T11">
                  <a:pos x="T2" y="T3"/>
                </a:cxn>
                <a:cxn ang="T12">
                  <a:pos x="T4" y="T5"/>
                </a:cxn>
                <a:cxn ang="T13">
                  <a:pos x="T6" y="T7"/>
                </a:cxn>
                <a:cxn ang="T14">
                  <a:pos x="T8" y="T9"/>
                </a:cxn>
              </a:cxnLst>
              <a:rect l="T15" t="T16" r="T17" b="T18"/>
              <a:pathLst>
                <a:path w="34" h="52">
                  <a:moveTo>
                    <a:pt x="34" y="24"/>
                  </a:moveTo>
                  <a:lnTo>
                    <a:pt x="34" y="52"/>
                  </a:lnTo>
                  <a:lnTo>
                    <a:pt x="0" y="28"/>
                  </a:lnTo>
                  <a:lnTo>
                    <a:pt x="0" y="0"/>
                  </a:lnTo>
                  <a:lnTo>
                    <a:pt x="34" y="24"/>
                  </a:lnTo>
                  <a:close/>
                </a:path>
              </a:pathLst>
            </a:custGeom>
            <a:solidFill>
              <a:srgbClr val="6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77" name="Freeform 256">
              <a:extLst>
                <a:ext uri="{FF2B5EF4-FFF2-40B4-BE49-F238E27FC236}">
                  <a16:creationId xmlns:a16="http://schemas.microsoft.com/office/drawing/2014/main" id="{325F1CF8-EE91-7B42-9AD8-9E2BC8D24A86}"/>
                </a:ext>
              </a:extLst>
            </p:cNvPr>
            <p:cNvSpPr>
              <a:spLocks/>
            </p:cNvSpPr>
            <p:nvPr/>
          </p:nvSpPr>
          <p:spPr bwMode="auto">
            <a:xfrm>
              <a:off x="2575" y="3095"/>
              <a:ext cx="17" cy="38"/>
            </a:xfrm>
            <a:custGeom>
              <a:avLst/>
              <a:gdLst>
                <a:gd name="T0" fmla="*/ 17 w 17"/>
                <a:gd name="T1" fmla="*/ 10 h 38"/>
                <a:gd name="T2" fmla="*/ 17 w 17"/>
                <a:gd name="T3" fmla="*/ 38 h 38"/>
                <a:gd name="T4" fmla="*/ 0 w 17"/>
                <a:gd name="T5" fmla="*/ 27 h 38"/>
                <a:gd name="T6" fmla="*/ 0 w 17"/>
                <a:gd name="T7" fmla="*/ 0 h 38"/>
                <a:gd name="T8" fmla="*/ 17 w 17"/>
                <a:gd name="T9" fmla="*/ 10 h 38"/>
                <a:gd name="T10" fmla="*/ 0 60000 65536"/>
                <a:gd name="T11" fmla="*/ 0 60000 65536"/>
                <a:gd name="T12" fmla="*/ 0 60000 65536"/>
                <a:gd name="T13" fmla="*/ 0 60000 65536"/>
                <a:gd name="T14" fmla="*/ 0 60000 65536"/>
                <a:gd name="T15" fmla="*/ 0 w 17"/>
                <a:gd name="T16" fmla="*/ 0 h 38"/>
                <a:gd name="T17" fmla="*/ 17 w 17"/>
                <a:gd name="T18" fmla="*/ 38 h 38"/>
              </a:gdLst>
              <a:ahLst/>
              <a:cxnLst>
                <a:cxn ang="T10">
                  <a:pos x="T0" y="T1"/>
                </a:cxn>
                <a:cxn ang="T11">
                  <a:pos x="T2" y="T3"/>
                </a:cxn>
                <a:cxn ang="T12">
                  <a:pos x="T4" y="T5"/>
                </a:cxn>
                <a:cxn ang="T13">
                  <a:pos x="T6" y="T7"/>
                </a:cxn>
                <a:cxn ang="T14">
                  <a:pos x="T8" y="T9"/>
                </a:cxn>
              </a:cxnLst>
              <a:rect l="T15" t="T16" r="T17" b="T18"/>
              <a:pathLst>
                <a:path w="17" h="38">
                  <a:moveTo>
                    <a:pt x="17" y="10"/>
                  </a:moveTo>
                  <a:lnTo>
                    <a:pt x="17" y="38"/>
                  </a:lnTo>
                  <a:lnTo>
                    <a:pt x="0" y="27"/>
                  </a:lnTo>
                  <a:lnTo>
                    <a:pt x="0" y="0"/>
                  </a:lnTo>
                  <a:lnTo>
                    <a:pt x="17" y="10"/>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78" name="Freeform 257">
              <a:extLst>
                <a:ext uri="{FF2B5EF4-FFF2-40B4-BE49-F238E27FC236}">
                  <a16:creationId xmlns:a16="http://schemas.microsoft.com/office/drawing/2014/main" id="{56566770-D173-264D-8B1F-A28429AF36D7}"/>
                </a:ext>
              </a:extLst>
            </p:cNvPr>
            <p:cNvSpPr>
              <a:spLocks/>
            </p:cNvSpPr>
            <p:nvPr/>
          </p:nvSpPr>
          <p:spPr bwMode="auto">
            <a:xfrm>
              <a:off x="2704" y="3257"/>
              <a:ext cx="11" cy="40"/>
            </a:xfrm>
            <a:custGeom>
              <a:avLst/>
              <a:gdLst>
                <a:gd name="T0" fmla="*/ 11 w 11"/>
                <a:gd name="T1" fmla="*/ 9 h 40"/>
                <a:gd name="T2" fmla="*/ 11 w 11"/>
                <a:gd name="T3" fmla="*/ 40 h 40"/>
                <a:gd name="T4" fmla="*/ 0 w 11"/>
                <a:gd name="T5" fmla="*/ 32 h 40"/>
                <a:gd name="T6" fmla="*/ 0 w 11"/>
                <a:gd name="T7" fmla="*/ 0 h 40"/>
                <a:gd name="T8" fmla="*/ 11 w 11"/>
                <a:gd name="T9" fmla="*/ 9 h 40"/>
                <a:gd name="T10" fmla="*/ 0 60000 65536"/>
                <a:gd name="T11" fmla="*/ 0 60000 65536"/>
                <a:gd name="T12" fmla="*/ 0 60000 65536"/>
                <a:gd name="T13" fmla="*/ 0 60000 65536"/>
                <a:gd name="T14" fmla="*/ 0 60000 65536"/>
                <a:gd name="T15" fmla="*/ 0 w 11"/>
                <a:gd name="T16" fmla="*/ 0 h 40"/>
                <a:gd name="T17" fmla="*/ 11 w 11"/>
                <a:gd name="T18" fmla="*/ 40 h 40"/>
              </a:gdLst>
              <a:ahLst/>
              <a:cxnLst>
                <a:cxn ang="T10">
                  <a:pos x="T0" y="T1"/>
                </a:cxn>
                <a:cxn ang="T11">
                  <a:pos x="T2" y="T3"/>
                </a:cxn>
                <a:cxn ang="T12">
                  <a:pos x="T4" y="T5"/>
                </a:cxn>
                <a:cxn ang="T13">
                  <a:pos x="T6" y="T7"/>
                </a:cxn>
                <a:cxn ang="T14">
                  <a:pos x="T8" y="T9"/>
                </a:cxn>
              </a:cxnLst>
              <a:rect l="T15" t="T16" r="T17" b="T18"/>
              <a:pathLst>
                <a:path w="11" h="40">
                  <a:moveTo>
                    <a:pt x="11" y="9"/>
                  </a:moveTo>
                  <a:lnTo>
                    <a:pt x="11" y="40"/>
                  </a:lnTo>
                  <a:lnTo>
                    <a:pt x="0" y="32"/>
                  </a:lnTo>
                  <a:lnTo>
                    <a:pt x="0" y="0"/>
                  </a:lnTo>
                  <a:lnTo>
                    <a:pt x="11" y="9"/>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79" name="Freeform 258">
              <a:extLst>
                <a:ext uri="{FF2B5EF4-FFF2-40B4-BE49-F238E27FC236}">
                  <a16:creationId xmlns:a16="http://schemas.microsoft.com/office/drawing/2014/main" id="{136E3E0B-B943-3B4E-BF71-617F8B606245}"/>
                </a:ext>
              </a:extLst>
            </p:cNvPr>
            <p:cNvSpPr>
              <a:spLocks/>
            </p:cNvSpPr>
            <p:nvPr/>
          </p:nvSpPr>
          <p:spPr bwMode="auto">
            <a:xfrm>
              <a:off x="2667" y="3229"/>
              <a:ext cx="35" cy="57"/>
            </a:xfrm>
            <a:custGeom>
              <a:avLst/>
              <a:gdLst>
                <a:gd name="T0" fmla="*/ 35 w 35"/>
                <a:gd name="T1" fmla="*/ 27 h 57"/>
                <a:gd name="T2" fmla="*/ 35 w 35"/>
                <a:gd name="T3" fmla="*/ 57 h 57"/>
                <a:gd name="T4" fmla="*/ 0 w 35"/>
                <a:gd name="T5" fmla="*/ 29 h 57"/>
                <a:gd name="T6" fmla="*/ 0 w 35"/>
                <a:gd name="T7" fmla="*/ 0 h 57"/>
                <a:gd name="T8" fmla="*/ 35 w 35"/>
                <a:gd name="T9" fmla="*/ 27 h 57"/>
                <a:gd name="T10" fmla="*/ 0 60000 65536"/>
                <a:gd name="T11" fmla="*/ 0 60000 65536"/>
                <a:gd name="T12" fmla="*/ 0 60000 65536"/>
                <a:gd name="T13" fmla="*/ 0 60000 65536"/>
                <a:gd name="T14" fmla="*/ 0 60000 65536"/>
                <a:gd name="T15" fmla="*/ 0 w 35"/>
                <a:gd name="T16" fmla="*/ 0 h 57"/>
                <a:gd name="T17" fmla="*/ 35 w 35"/>
                <a:gd name="T18" fmla="*/ 57 h 57"/>
              </a:gdLst>
              <a:ahLst/>
              <a:cxnLst>
                <a:cxn ang="T10">
                  <a:pos x="T0" y="T1"/>
                </a:cxn>
                <a:cxn ang="T11">
                  <a:pos x="T2" y="T3"/>
                </a:cxn>
                <a:cxn ang="T12">
                  <a:pos x="T4" y="T5"/>
                </a:cxn>
                <a:cxn ang="T13">
                  <a:pos x="T6" y="T7"/>
                </a:cxn>
                <a:cxn ang="T14">
                  <a:pos x="T8" y="T9"/>
                </a:cxn>
              </a:cxnLst>
              <a:rect l="T15" t="T16" r="T17" b="T18"/>
              <a:pathLst>
                <a:path w="35" h="57">
                  <a:moveTo>
                    <a:pt x="35" y="27"/>
                  </a:moveTo>
                  <a:lnTo>
                    <a:pt x="35" y="57"/>
                  </a:lnTo>
                  <a:lnTo>
                    <a:pt x="0" y="29"/>
                  </a:lnTo>
                  <a:lnTo>
                    <a:pt x="0" y="0"/>
                  </a:lnTo>
                  <a:lnTo>
                    <a:pt x="35" y="27"/>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80" name="Freeform 259">
              <a:extLst>
                <a:ext uri="{FF2B5EF4-FFF2-40B4-BE49-F238E27FC236}">
                  <a16:creationId xmlns:a16="http://schemas.microsoft.com/office/drawing/2014/main" id="{B3DE84E5-5FC7-4F4F-A266-4E8D25BB6331}"/>
                </a:ext>
              </a:extLst>
            </p:cNvPr>
            <p:cNvSpPr>
              <a:spLocks/>
            </p:cNvSpPr>
            <p:nvPr/>
          </p:nvSpPr>
          <p:spPr bwMode="auto">
            <a:xfrm>
              <a:off x="2631" y="3201"/>
              <a:ext cx="35" cy="56"/>
            </a:xfrm>
            <a:custGeom>
              <a:avLst/>
              <a:gdLst>
                <a:gd name="T0" fmla="*/ 35 w 35"/>
                <a:gd name="T1" fmla="*/ 28 h 56"/>
                <a:gd name="T2" fmla="*/ 35 w 35"/>
                <a:gd name="T3" fmla="*/ 56 h 56"/>
                <a:gd name="T4" fmla="*/ 0 w 35"/>
                <a:gd name="T5" fmla="*/ 28 h 56"/>
                <a:gd name="T6" fmla="*/ 0 w 35"/>
                <a:gd name="T7" fmla="*/ 0 h 56"/>
                <a:gd name="T8" fmla="*/ 35 w 35"/>
                <a:gd name="T9" fmla="*/ 28 h 56"/>
                <a:gd name="T10" fmla="*/ 0 60000 65536"/>
                <a:gd name="T11" fmla="*/ 0 60000 65536"/>
                <a:gd name="T12" fmla="*/ 0 60000 65536"/>
                <a:gd name="T13" fmla="*/ 0 60000 65536"/>
                <a:gd name="T14" fmla="*/ 0 60000 65536"/>
                <a:gd name="T15" fmla="*/ 0 w 35"/>
                <a:gd name="T16" fmla="*/ 0 h 56"/>
                <a:gd name="T17" fmla="*/ 35 w 35"/>
                <a:gd name="T18" fmla="*/ 56 h 56"/>
              </a:gdLst>
              <a:ahLst/>
              <a:cxnLst>
                <a:cxn ang="T10">
                  <a:pos x="T0" y="T1"/>
                </a:cxn>
                <a:cxn ang="T11">
                  <a:pos x="T2" y="T3"/>
                </a:cxn>
                <a:cxn ang="T12">
                  <a:pos x="T4" y="T5"/>
                </a:cxn>
                <a:cxn ang="T13">
                  <a:pos x="T6" y="T7"/>
                </a:cxn>
                <a:cxn ang="T14">
                  <a:pos x="T8" y="T9"/>
                </a:cxn>
              </a:cxnLst>
              <a:rect l="T15" t="T16" r="T17" b="T18"/>
              <a:pathLst>
                <a:path w="35" h="56">
                  <a:moveTo>
                    <a:pt x="35" y="28"/>
                  </a:moveTo>
                  <a:lnTo>
                    <a:pt x="35" y="56"/>
                  </a:lnTo>
                  <a:lnTo>
                    <a:pt x="0" y="28"/>
                  </a:lnTo>
                  <a:lnTo>
                    <a:pt x="0" y="0"/>
                  </a:lnTo>
                  <a:lnTo>
                    <a:pt x="35" y="28"/>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81" name="Freeform 260">
              <a:extLst>
                <a:ext uri="{FF2B5EF4-FFF2-40B4-BE49-F238E27FC236}">
                  <a16:creationId xmlns:a16="http://schemas.microsoft.com/office/drawing/2014/main" id="{84FF6E18-86F6-284B-9F1D-F1A0E82A2EE6}"/>
                </a:ext>
              </a:extLst>
            </p:cNvPr>
            <p:cNvSpPr>
              <a:spLocks/>
            </p:cNvSpPr>
            <p:nvPr/>
          </p:nvSpPr>
          <p:spPr bwMode="auto">
            <a:xfrm>
              <a:off x="2594" y="3172"/>
              <a:ext cx="34" cy="56"/>
            </a:xfrm>
            <a:custGeom>
              <a:avLst/>
              <a:gdLst>
                <a:gd name="T0" fmla="*/ 34 w 34"/>
                <a:gd name="T1" fmla="*/ 28 h 56"/>
                <a:gd name="T2" fmla="*/ 34 w 34"/>
                <a:gd name="T3" fmla="*/ 56 h 56"/>
                <a:gd name="T4" fmla="*/ 0 w 34"/>
                <a:gd name="T5" fmla="*/ 28 h 56"/>
                <a:gd name="T6" fmla="*/ 0 w 34"/>
                <a:gd name="T7" fmla="*/ 0 h 56"/>
                <a:gd name="T8" fmla="*/ 34 w 34"/>
                <a:gd name="T9" fmla="*/ 28 h 56"/>
                <a:gd name="T10" fmla="*/ 0 60000 65536"/>
                <a:gd name="T11" fmla="*/ 0 60000 65536"/>
                <a:gd name="T12" fmla="*/ 0 60000 65536"/>
                <a:gd name="T13" fmla="*/ 0 60000 65536"/>
                <a:gd name="T14" fmla="*/ 0 60000 65536"/>
                <a:gd name="T15" fmla="*/ 0 w 34"/>
                <a:gd name="T16" fmla="*/ 0 h 56"/>
                <a:gd name="T17" fmla="*/ 34 w 34"/>
                <a:gd name="T18" fmla="*/ 56 h 56"/>
              </a:gdLst>
              <a:ahLst/>
              <a:cxnLst>
                <a:cxn ang="T10">
                  <a:pos x="T0" y="T1"/>
                </a:cxn>
                <a:cxn ang="T11">
                  <a:pos x="T2" y="T3"/>
                </a:cxn>
                <a:cxn ang="T12">
                  <a:pos x="T4" y="T5"/>
                </a:cxn>
                <a:cxn ang="T13">
                  <a:pos x="T6" y="T7"/>
                </a:cxn>
                <a:cxn ang="T14">
                  <a:pos x="T8" y="T9"/>
                </a:cxn>
              </a:cxnLst>
              <a:rect l="T15" t="T16" r="T17" b="T18"/>
              <a:pathLst>
                <a:path w="34" h="56">
                  <a:moveTo>
                    <a:pt x="34" y="28"/>
                  </a:moveTo>
                  <a:lnTo>
                    <a:pt x="34" y="56"/>
                  </a:lnTo>
                  <a:lnTo>
                    <a:pt x="0" y="28"/>
                  </a:lnTo>
                  <a:lnTo>
                    <a:pt x="0" y="0"/>
                  </a:lnTo>
                  <a:lnTo>
                    <a:pt x="34" y="28"/>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82" name="Freeform 261">
              <a:extLst>
                <a:ext uri="{FF2B5EF4-FFF2-40B4-BE49-F238E27FC236}">
                  <a16:creationId xmlns:a16="http://schemas.microsoft.com/office/drawing/2014/main" id="{68EBC952-5F12-2B44-AE11-8ADAA521D314}"/>
                </a:ext>
              </a:extLst>
            </p:cNvPr>
            <p:cNvSpPr>
              <a:spLocks/>
            </p:cNvSpPr>
            <p:nvPr/>
          </p:nvSpPr>
          <p:spPr bwMode="auto">
            <a:xfrm>
              <a:off x="2575" y="3158"/>
              <a:ext cx="17" cy="41"/>
            </a:xfrm>
            <a:custGeom>
              <a:avLst/>
              <a:gdLst>
                <a:gd name="T0" fmla="*/ 17 w 17"/>
                <a:gd name="T1" fmla="*/ 13 h 41"/>
                <a:gd name="T2" fmla="*/ 17 w 17"/>
                <a:gd name="T3" fmla="*/ 41 h 41"/>
                <a:gd name="T4" fmla="*/ 0 w 17"/>
                <a:gd name="T5" fmla="*/ 25 h 41"/>
                <a:gd name="T6" fmla="*/ 0 w 17"/>
                <a:gd name="T7" fmla="*/ 0 h 41"/>
                <a:gd name="T8" fmla="*/ 17 w 17"/>
                <a:gd name="T9" fmla="*/ 13 h 41"/>
                <a:gd name="T10" fmla="*/ 0 60000 65536"/>
                <a:gd name="T11" fmla="*/ 0 60000 65536"/>
                <a:gd name="T12" fmla="*/ 0 60000 65536"/>
                <a:gd name="T13" fmla="*/ 0 60000 65536"/>
                <a:gd name="T14" fmla="*/ 0 60000 65536"/>
                <a:gd name="T15" fmla="*/ 0 w 17"/>
                <a:gd name="T16" fmla="*/ 0 h 41"/>
                <a:gd name="T17" fmla="*/ 17 w 17"/>
                <a:gd name="T18" fmla="*/ 41 h 41"/>
              </a:gdLst>
              <a:ahLst/>
              <a:cxnLst>
                <a:cxn ang="T10">
                  <a:pos x="T0" y="T1"/>
                </a:cxn>
                <a:cxn ang="T11">
                  <a:pos x="T2" y="T3"/>
                </a:cxn>
                <a:cxn ang="T12">
                  <a:pos x="T4" y="T5"/>
                </a:cxn>
                <a:cxn ang="T13">
                  <a:pos x="T6" y="T7"/>
                </a:cxn>
                <a:cxn ang="T14">
                  <a:pos x="T8" y="T9"/>
                </a:cxn>
              </a:cxnLst>
              <a:rect l="T15" t="T16" r="T17" b="T18"/>
              <a:pathLst>
                <a:path w="17" h="41">
                  <a:moveTo>
                    <a:pt x="17" y="13"/>
                  </a:moveTo>
                  <a:lnTo>
                    <a:pt x="17" y="41"/>
                  </a:lnTo>
                  <a:lnTo>
                    <a:pt x="0" y="25"/>
                  </a:lnTo>
                  <a:lnTo>
                    <a:pt x="0" y="0"/>
                  </a:lnTo>
                  <a:lnTo>
                    <a:pt x="17" y="13"/>
                  </a:lnTo>
                  <a:close/>
                </a:path>
              </a:pathLst>
            </a:custGeom>
            <a:solidFill>
              <a:srgbClr val="4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83" name="Freeform 262">
              <a:extLst>
                <a:ext uri="{FF2B5EF4-FFF2-40B4-BE49-F238E27FC236}">
                  <a16:creationId xmlns:a16="http://schemas.microsoft.com/office/drawing/2014/main" id="{48E6CA50-677F-6445-A4A2-39152C06FF13}"/>
                </a:ext>
              </a:extLst>
            </p:cNvPr>
            <p:cNvSpPr>
              <a:spLocks/>
            </p:cNvSpPr>
            <p:nvPr/>
          </p:nvSpPr>
          <p:spPr bwMode="auto">
            <a:xfrm>
              <a:off x="2704" y="3332"/>
              <a:ext cx="12" cy="41"/>
            </a:xfrm>
            <a:custGeom>
              <a:avLst/>
              <a:gdLst>
                <a:gd name="T0" fmla="*/ 12 w 12"/>
                <a:gd name="T1" fmla="*/ 10 h 41"/>
                <a:gd name="T2" fmla="*/ 12 w 12"/>
                <a:gd name="T3" fmla="*/ 41 h 41"/>
                <a:gd name="T4" fmla="*/ 0 w 12"/>
                <a:gd name="T5" fmla="*/ 30 h 41"/>
                <a:gd name="T6" fmla="*/ 0 w 12"/>
                <a:gd name="T7" fmla="*/ 0 h 41"/>
                <a:gd name="T8" fmla="*/ 12 w 12"/>
                <a:gd name="T9" fmla="*/ 10 h 41"/>
                <a:gd name="T10" fmla="*/ 0 60000 65536"/>
                <a:gd name="T11" fmla="*/ 0 60000 65536"/>
                <a:gd name="T12" fmla="*/ 0 60000 65536"/>
                <a:gd name="T13" fmla="*/ 0 60000 65536"/>
                <a:gd name="T14" fmla="*/ 0 60000 65536"/>
                <a:gd name="T15" fmla="*/ 0 w 12"/>
                <a:gd name="T16" fmla="*/ 0 h 41"/>
                <a:gd name="T17" fmla="*/ 12 w 12"/>
                <a:gd name="T18" fmla="*/ 41 h 41"/>
              </a:gdLst>
              <a:ahLst/>
              <a:cxnLst>
                <a:cxn ang="T10">
                  <a:pos x="T0" y="T1"/>
                </a:cxn>
                <a:cxn ang="T11">
                  <a:pos x="T2" y="T3"/>
                </a:cxn>
                <a:cxn ang="T12">
                  <a:pos x="T4" y="T5"/>
                </a:cxn>
                <a:cxn ang="T13">
                  <a:pos x="T6" y="T7"/>
                </a:cxn>
                <a:cxn ang="T14">
                  <a:pos x="T8" y="T9"/>
                </a:cxn>
              </a:cxnLst>
              <a:rect l="T15" t="T16" r="T17" b="T18"/>
              <a:pathLst>
                <a:path w="12" h="41">
                  <a:moveTo>
                    <a:pt x="12" y="10"/>
                  </a:moveTo>
                  <a:lnTo>
                    <a:pt x="12" y="41"/>
                  </a:lnTo>
                  <a:lnTo>
                    <a:pt x="0" y="30"/>
                  </a:lnTo>
                  <a:lnTo>
                    <a:pt x="0" y="0"/>
                  </a:lnTo>
                  <a:lnTo>
                    <a:pt x="12" y="10"/>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84" name="Freeform 263">
              <a:extLst>
                <a:ext uri="{FF2B5EF4-FFF2-40B4-BE49-F238E27FC236}">
                  <a16:creationId xmlns:a16="http://schemas.microsoft.com/office/drawing/2014/main" id="{FE1EA7A8-D5A5-FA4F-AB0A-8F75BBEDC45E}"/>
                </a:ext>
              </a:extLst>
            </p:cNvPr>
            <p:cNvSpPr>
              <a:spLocks/>
            </p:cNvSpPr>
            <p:nvPr/>
          </p:nvSpPr>
          <p:spPr bwMode="auto">
            <a:xfrm>
              <a:off x="2667" y="3300"/>
              <a:ext cx="35" cy="59"/>
            </a:xfrm>
            <a:custGeom>
              <a:avLst/>
              <a:gdLst>
                <a:gd name="T0" fmla="*/ 35 w 35"/>
                <a:gd name="T1" fmla="*/ 30 h 59"/>
                <a:gd name="T2" fmla="*/ 35 w 35"/>
                <a:gd name="T3" fmla="*/ 59 h 59"/>
                <a:gd name="T4" fmla="*/ 0 w 35"/>
                <a:gd name="T5" fmla="*/ 30 h 59"/>
                <a:gd name="T6" fmla="*/ 0 w 35"/>
                <a:gd name="T7" fmla="*/ 0 h 59"/>
                <a:gd name="T8" fmla="*/ 35 w 35"/>
                <a:gd name="T9" fmla="*/ 30 h 59"/>
                <a:gd name="T10" fmla="*/ 0 60000 65536"/>
                <a:gd name="T11" fmla="*/ 0 60000 65536"/>
                <a:gd name="T12" fmla="*/ 0 60000 65536"/>
                <a:gd name="T13" fmla="*/ 0 60000 65536"/>
                <a:gd name="T14" fmla="*/ 0 60000 65536"/>
                <a:gd name="T15" fmla="*/ 0 w 35"/>
                <a:gd name="T16" fmla="*/ 0 h 59"/>
                <a:gd name="T17" fmla="*/ 35 w 35"/>
                <a:gd name="T18" fmla="*/ 59 h 59"/>
              </a:gdLst>
              <a:ahLst/>
              <a:cxnLst>
                <a:cxn ang="T10">
                  <a:pos x="T0" y="T1"/>
                </a:cxn>
                <a:cxn ang="T11">
                  <a:pos x="T2" y="T3"/>
                </a:cxn>
                <a:cxn ang="T12">
                  <a:pos x="T4" y="T5"/>
                </a:cxn>
                <a:cxn ang="T13">
                  <a:pos x="T6" y="T7"/>
                </a:cxn>
                <a:cxn ang="T14">
                  <a:pos x="T8" y="T9"/>
                </a:cxn>
              </a:cxnLst>
              <a:rect l="T15" t="T16" r="T17" b="T18"/>
              <a:pathLst>
                <a:path w="35" h="59">
                  <a:moveTo>
                    <a:pt x="35" y="30"/>
                  </a:moveTo>
                  <a:lnTo>
                    <a:pt x="35" y="59"/>
                  </a:lnTo>
                  <a:lnTo>
                    <a:pt x="0" y="30"/>
                  </a:lnTo>
                  <a:lnTo>
                    <a:pt x="0" y="0"/>
                  </a:lnTo>
                  <a:lnTo>
                    <a:pt x="35" y="30"/>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85" name="Freeform 264">
              <a:extLst>
                <a:ext uri="{FF2B5EF4-FFF2-40B4-BE49-F238E27FC236}">
                  <a16:creationId xmlns:a16="http://schemas.microsoft.com/office/drawing/2014/main" id="{F1A664DE-A3DF-3848-8C3C-FFBEE10BF4C3}"/>
                </a:ext>
              </a:extLst>
            </p:cNvPr>
            <p:cNvSpPr>
              <a:spLocks/>
            </p:cNvSpPr>
            <p:nvPr/>
          </p:nvSpPr>
          <p:spPr bwMode="auto">
            <a:xfrm>
              <a:off x="2631" y="3269"/>
              <a:ext cx="35" cy="59"/>
            </a:xfrm>
            <a:custGeom>
              <a:avLst/>
              <a:gdLst>
                <a:gd name="T0" fmla="*/ 35 w 35"/>
                <a:gd name="T1" fmla="*/ 30 h 59"/>
                <a:gd name="T2" fmla="*/ 35 w 35"/>
                <a:gd name="T3" fmla="*/ 59 h 59"/>
                <a:gd name="T4" fmla="*/ 0 w 35"/>
                <a:gd name="T5" fmla="*/ 28 h 59"/>
                <a:gd name="T6" fmla="*/ 0 w 35"/>
                <a:gd name="T7" fmla="*/ 0 h 59"/>
                <a:gd name="T8" fmla="*/ 35 w 35"/>
                <a:gd name="T9" fmla="*/ 30 h 59"/>
                <a:gd name="T10" fmla="*/ 0 60000 65536"/>
                <a:gd name="T11" fmla="*/ 0 60000 65536"/>
                <a:gd name="T12" fmla="*/ 0 60000 65536"/>
                <a:gd name="T13" fmla="*/ 0 60000 65536"/>
                <a:gd name="T14" fmla="*/ 0 60000 65536"/>
                <a:gd name="T15" fmla="*/ 0 w 35"/>
                <a:gd name="T16" fmla="*/ 0 h 59"/>
                <a:gd name="T17" fmla="*/ 35 w 35"/>
                <a:gd name="T18" fmla="*/ 59 h 59"/>
              </a:gdLst>
              <a:ahLst/>
              <a:cxnLst>
                <a:cxn ang="T10">
                  <a:pos x="T0" y="T1"/>
                </a:cxn>
                <a:cxn ang="T11">
                  <a:pos x="T2" y="T3"/>
                </a:cxn>
                <a:cxn ang="T12">
                  <a:pos x="T4" y="T5"/>
                </a:cxn>
                <a:cxn ang="T13">
                  <a:pos x="T6" y="T7"/>
                </a:cxn>
                <a:cxn ang="T14">
                  <a:pos x="T8" y="T9"/>
                </a:cxn>
              </a:cxnLst>
              <a:rect l="T15" t="T16" r="T17" b="T18"/>
              <a:pathLst>
                <a:path w="35" h="59">
                  <a:moveTo>
                    <a:pt x="35" y="30"/>
                  </a:moveTo>
                  <a:lnTo>
                    <a:pt x="35" y="59"/>
                  </a:lnTo>
                  <a:lnTo>
                    <a:pt x="0" y="28"/>
                  </a:lnTo>
                  <a:lnTo>
                    <a:pt x="0" y="0"/>
                  </a:lnTo>
                  <a:lnTo>
                    <a:pt x="35" y="30"/>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86" name="Freeform 265">
              <a:extLst>
                <a:ext uri="{FF2B5EF4-FFF2-40B4-BE49-F238E27FC236}">
                  <a16:creationId xmlns:a16="http://schemas.microsoft.com/office/drawing/2014/main" id="{367AAFAB-6F01-D443-B7E6-96A99596357C}"/>
                </a:ext>
              </a:extLst>
            </p:cNvPr>
            <p:cNvSpPr>
              <a:spLocks/>
            </p:cNvSpPr>
            <p:nvPr/>
          </p:nvSpPr>
          <p:spPr bwMode="auto">
            <a:xfrm>
              <a:off x="2594" y="3237"/>
              <a:ext cx="34" cy="59"/>
            </a:xfrm>
            <a:custGeom>
              <a:avLst/>
              <a:gdLst>
                <a:gd name="T0" fmla="*/ 34 w 34"/>
                <a:gd name="T1" fmla="*/ 31 h 59"/>
                <a:gd name="T2" fmla="*/ 34 w 34"/>
                <a:gd name="T3" fmla="*/ 59 h 59"/>
                <a:gd name="T4" fmla="*/ 0 w 34"/>
                <a:gd name="T5" fmla="*/ 28 h 59"/>
                <a:gd name="T6" fmla="*/ 0 w 34"/>
                <a:gd name="T7" fmla="*/ 0 h 59"/>
                <a:gd name="T8" fmla="*/ 34 w 34"/>
                <a:gd name="T9" fmla="*/ 31 h 59"/>
                <a:gd name="T10" fmla="*/ 0 60000 65536"/>
                <a:gd name="T11" fmla="*/ 0 60000 65536"/>
                <a:gd name="T12" fmla="*/ 0 60000 65536"/>
                <a:gd name="T13" fmla="*/ 0 60000 65536"/>
                <a:gd name="T14" fmla="*/ 0 60000 65536"/>
                <a:gd name="T15" fmla="*/ 0 w 34"/>
                <a:gd name="T16" fmla="*/ 0 h 59"/>
                <a:gd name="T17" fmla="*/ 34 w 34"/>
                <a:gd name="T18" fmla="*/ 59 h 59"/>
              </a:gdLst>
              <a:ahLst/>
              <a:cxnLst>
                <a:cxn ang="T10">
                  <a:pos x="T0" y="T1"/>
                </a:cxn>
                <a:cxn ang="T11">
                  <a:pos x="T2" y="T3"/>
                </a:cxn>
                <a:cxn ang="T12">
                  <a:pos x="T4" y="T5"/>
                </a:cxn>
                <a:cxn ang="T13">
                  <a:pos x="T6" y="T7"/>
                </a:cxn>
                <a:cxn ang="T14">
                  <a:pos x="T8" y="T9"/>
                </a:cxn>
              </a:cxnLst>
              <a:rect l="T15" t="T16" r="T17" b="T18"/>
              <a:pathLst>
                <a:path w="34" h="59">
                  <a:moveTo>
                    <a:pt x="34" y="31"/>
                  </a:moveTo>
                  <a:lnTo>
                    <a:pt x="34" y="59"/>
                  </a:lnTo>
                  <a:lnTo>
                    <a:pt x="0" y="28"/>
                  </a:lnTo>
                  <a:lnTo>
                    <a:pt x="0" y="0"/>
                  </a:lnTo>
                  <a:lnTo>
                    <a:pt x="34" y="31"/>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87" name="Freeform 266">
              <a:extLst>
                <a:ext uri="{FF2B5EF4-FFF2-40B4-BE49-F238E27FC236}">
                  <a16:creationId xmlns:a16="http://schemas.microsoft.com/office/drawing/2014/main" id="{07D90341-52A6-2842-ACB4-187B791A4B34}"/>
                </a:ext>
              </a:extLst>
            </p:cNvPr>
            <p:cNvSpPr>
              <a:spLocks/>
            </p:cNvSpPr>
            <p:nvPr/>
          </p:nvSpPr>
          <p:spPr bwMode="auto">
            <a:xfrm>
              <a:off x="2575" y="3222"/>
              <a:ext cx="17" cy="42"/>
            </a:xfrm>
            <a:custGeom>
              <a:avLst/>
              <a:gdLst>
                <a:gd name="T0" fmla="*/ 17 w 17"/>
                <a:gd name="T1" fmla="*/ 14 h 42"/>
                <a:gd name="T2" fmla="*/ 17 w 17"/>
                <a:gd name="T3" fmla="*/ 42 h 42"/>
                <a:gd name="T4" fmla="*/ 0 w 17"/>
                <a:gd name="T5" fmla="*/ 27 h 42"/>
                <a:gd name="T6" fmla="*/ 0 w 17"/>
                <a:gd name="T7" fmla="*/ 0 h 42"/>
                <a:gd name="T8" fmla="*/ 17 w 17"/>
                <a:gd name="T9" fmla="*/ 14 h 42"/>
                <a:gd name="T10" fmla="*/ 0 60000 65536"/>
                <a:gd name="T11" fmla="*/ 0 60000 65536"/>
                <a:gd name="T12" fmla="*/ 0 60000 65536"/>
                <a:gd name="T13" fmla="*/ 0 60000 65536"/>
                <a:gd name="T14" fmla="*/ 0 60000 65536"/>
                <a:gd name="T15" fmla="*/ 0 w 17"/>
                <a:gd name="T16" fmla="*/ 0 h 42"/>
                <a:gd name="T17" fmla="*/ 17 w 17"/>
                <a:gd name="T18" fmla="*/ 42 h 42"/>
              </a:gdLst>
              <a:ahLst/>
              <a:cxnLst>
                <a:cxn ang="T10">
                  <a:pos x="T0" y="T1"/>
                </a:cxn>
                <a:cxn ang="T11">
                  <a:pos x="T2" y="T3"/>
                </a:cxn>
                <a:cxn ang="T12">
                  <a:pos x="T4" y="T5"/>
                </a:cxn>
                <a:cxn ang="T13">
                  <a:pos x="T6" y="T7"/>
                </a:cxn>
                <a:cxn ang="T14">
                  <a:pos x="T8" y="T9"/>
                </a:cxn>
              </a:cxnLst>
              <a:rect l="T15" t="T16" r="T17" b="T18"/>
              <a:pathLst>
                <a:path w="17" h="42">
                  <a:moveTo>
                    <a:pt x="17" y="14"/>
                  </a:moveTo>
                  <a:lnTo>
                    <a:pt x="17" y="42"/>
                  </a:lnTo>
                  <a:lnTo>
                    <a:pt x="0" y="27"/>
                  </a:lnTo>
                  <a:lnTo>
                    <a:pt x="0" y="0"/>
                  </a:lnTo>
                  <a:lnTo>
                    <a:pt x="17" y="14"/>
                  </a:lnTo>
                  <a:close/>
                </a:path>
              </a:pathLst>
            </a:custGeom>
            <a:solidFill>
              <a:srgbClr val="6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88" name="Freeform 267">
              <a:extLst>
                <a:ext uri="{FF2B5EF4-FFF2-40B4-BE49-F238E27FC236}">
                  <a16:creationId xmlns:a16="http://schemas.microsoft.com/office/drawing/2014/main" id="{7E1B3C39-6DA1-7848-A179-6FD72813CEF9}"/>
                </a:ext>
              </a:extLst>
            </p:cNvPr>
            <p:cNvSpPr>
              <a:spLocks/>
            </p:cNvSpPr>
            <p:nvPr/>
          </p:nvSpPr>
          <p:spPr bwMode="auto">
            <a:xfrm>
              <a:off x="2704" y="3408"/>
              <a:ext cx="11" cy="38"/>
            </a:xfrm>
            <a:custGeom>
              <a:avLst/>
              <a:gdLst>
                <a:gd name="T0" fmla="*/ 11 w 11"/>
                <a:gd name="T1" fmla="*/ 8 h 38"/>
                <a:gd name="T2" fmla="*/ 11 w 11"/>
                <a:gd name="T3" fmla="*/ 38 h 38"/>
                <a:gd name="T4" fmla="*/ 0 w 11"/>
                <a:gd name="T5" fmla="*/ 27 h 38"/>
                <a:gd name="T6" fmla="*/ 0 w 11"/>
                <a:gd name="T7" fmla="*/ 0 h 38"/>
                <a:gd name="T8" fmla="*/ 11 w 11"/>
                <a:gd name="T9" fmla="*/ 8 h 38"/>
                <a:gd name="T10" fmla="*/ 0 60000 65536"/>
                <a:gd name="T11" fmla="*/ 0 60000 65536"/>
                <a:gd name="T12" fmla="*/ 0 60000 65536"/>
                <a:gd name="T13" fmla="*/ 0 60000 65536"/>
                <a:gd name="T14" fmla="*/ 0 60000 65536"/>
                <a:gd name="T15" fmla="*/ 0 w 11"/>
                <a:gd name="T16" fmla="*/ 0 h 38"/>
                <a:gd name="T17" fmla="*/ 11 w 11"/>
                <a:gd name="T18" fmla="*/ 38 h 38"/>
              </a:gdLst>
              <a:ahLst/>
              <a:cxnLst>
                <a:cxn ang="T10">
                  <a:pos x="T0" y="T1"/>
                </a:cxn>
                <a:cxn ang="T11">
                  <a:pos x="T2" y="T3"/>
                </a:cxn>
                <a:cxn ang="T12">
                  <a:pos x="T4" y="T5"/>
                </a:cxn>
                <a:cxn ang="T13">
                  <a:pos x="T6" y="T7"/>
                </a:cxn>
                <a:cxn ang="T14">
                  <a:pos x="T8" y="T9"/>
                </a:cxn>
              </a:cxnLst>
              <a:rect l="T15" t="T16" r="T17" b="T18"/>
              <a:pathLst>
                <a:path w="11" h="38">
                  <a:moveTo>
                    <a:pt x="11" y="8"/>
                  </a:moveTo>
                  <a:lnTo>
                    <a:pt x="11" y="38"/>
                  </a:lnTo>
                  <a:lnTo>
                    <a:pt x="0" y="27"/>
                  </a:lnTo>
                  <a:lnTo>
                    <a:pt x="0" y="0"/>
                  </a:lnTo>
                  <a:lnTo>
                    <a:pt x="11" y="8"/>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89" name="Freeform 268">
              <a:extLst>
                <a:ext uri="{FF2B5EF4-FFF2-40B4-BE49-F238E27FC236}">
                  <a16:creationId xmlns:a16="http://schemas.microsoft.com/office/drawing/2014/main" id="{08299D0A-A184-A346-8D45-168856739092}"/>
                </a:ext>
              </a:extLst>
            </p:cNvPr>
            <p:cNvSpPr>
              <a:spLocks/>
            </p:cNvSpPr>
            <p:nvPr/>
          </p:nvSpPr>
          <p:spPr bwMode="auto">
            <a:xfrm>
              <a:off x="2667" y="3372"/>
              <a:ext cx="35" cy="63"/>
            </a:xfrm>
            <a:custGeom>
              <a:avLst/>
              <a:gdLst>
                <a:gd name="T0" fmla="*/ 35 w 35"/>
                <a:gd name="T1" fmla="*/ 32 h 63"/>
                <a:gd name="T2" fmla="*/ 35 w 35"/>
                <a:gd name="T3" fmla="*/ 63 h 63"/>
                <a:gd name="T4" fmla="*/ 0 w 35"/>
                <a:gd name="T5" fmla="*/ 29 h 63"/>
                <a:gd name="T6" fmla="*/ 0 w 35"/>
                <a:gd name="T7" fmla="*/ 0 h 63"/>
                <a:gd name="T8" fmla="*/ 35 w 35"/>
                <a:gd name="T9" fmla="*/ 32 h 63"/>
                <a:gd name="T10" fmla="*/ 0 60000 65536"/>
                <a:gd name="T11" fmla="*/ 0 60000 65536"/>
                <a:gd name="T12" fmla="*/ 0 60000 65536"/>
                <a:gd name="T13" fmla="*/ 0 60000 65536"/>
                <a:gd name="T14" fmla="*/ 0 60000 65536"/>
                <a:gd name="T15" fmla="*/ 0 w 35"/>
                <a:gd name="T16" fmla="*/ 0 h 63"/>
                <a:gd name="T17" fmla="*/ 35 w 35"/>
                <a:gd name="T18" fmla="*/ 63 h 63"/>
              </a:gdLst>
              <a:ahLst/>
              <a:cxnLst>
                <a:cxn ang="T10">
                  <a:pos x="T0" y="T1"/>
                </a:cxn>
                <a:cxn ang="T11">
                  <a:pos x="T2" y="T3"/>
                </a:cxn>
                <a:cxn ang="T12">
                  <a:pos x="T4" y="T5"/>
                </a:cxn>
                <a:cxn ang="T13">
                  <a:pos x="T6" y="T7"/>
                </a:cxn>
                <a:cxn ang="T14">
                  <a:pos x="T8" y="T9"/>
                </a:cxn>
              </a:cxnLst>
              <a:rect l="T15" t="T16" r="T17" b="T18"/>
              <a:pathLst>
                <a:path w="35" h="63">
                  <a:moveTo>
                    <a:pt x="35" y="32"/>
                  </a:moveTo>
                  <a:lnTo>
                    <a:pt x="35" y="63"/>
                  </a:lnTo>
                  <a:lnTo>
                    <a:pt x="0" y="29"/>
                  </a:lnTo>
                  <a:lnTo>
                    <a:pt x="0" y="0"/>
                  </a:lnTo>
                  <a:lnTo>
                    <a:pt x="35" y="32"/>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90" name="Freeform 269">
              <a:extLst>
                <a:ext uri="{FF2B5EF4-FFF2-40B4-BE49-F238E27FC236}">
                  <a16:creationId xmlns:a16="http://schemas.microsoft.com/office/drawing/2014/main" id="{57513341-BF26-9E44-A78C-A55036182402}"/>
                </a:ext>
              </a:extLst>
            </p:cNvPr>
            <p:cNvSpPr>
              <a:spLocks/>
            </p:cNvSpPr>
            <p:nvPr/>
          </p:nvSpPr>
          <p:spPr bwMode="auto">
            <a:xfrm>
              <a:off x="2631" y="3338"/>
              <a:ext cx="35" cy="60"/>
            </a:xfrm>
            <a:custGeom>
              <a:avLst/>
              <a:gdLst>
                <a:gd name="T0" fmla="*/ 35 w 35"/>
                <a:gd name="T1" fmla="*/ 32 h 60"/>
                <a:gd name="T2" fmla="*/ 35 w 35"/>
                <a:gd name="T3" fmla="*/ 60 h 60"/>
                <a:gd name="T4" fmla="*/ 0 w 35"/>
                <a:gd name="T5" fmla="*/ 28 h 60"/>
                <a:gd name="T6" fmla="*/ 0 w 35"/>
                <a:gd name="T7" fmla="*/ 0 h 60"/>
                <a:gd name="T8" fmla="*/ 35 w 35"/>
                <a:gd name="T9" fmla="*/ 32 h 60"/>
                <a:gd name="T10" fmla="*/ 0 60000 65536"/>
                <a:gd name="T11" fmla="*/ 0 60000 65536"/>
                <a:gd name="T12" fmla="*/ 0 60000 65536"/>
                <a:gd name="T13" fmla="*/ 0 60000 65536"/>
                <a:gd name="T14" fmla="*/ 0 60000 65536"/>
                <a:gd name="T15" fmla="*/ 0 w 35"/>
                <a:gd name="T16" fmla="*/ 0 h 60"/>
                <a:gd name="T17" fmla="*/ 35 w 35"/>
                <a:gd name="T18" fmla="*/ 60 h 60"/>
              </a:gdLst>
              <a:ahLst/>
              <a:cxnLst>
                <a:cxn ang="T10">
                  <a:pos x="T0" y="T1"/>
                </a:cxn>
                <a:cxn ang="T11">
                  <a:pos x="T2" y="T3"/>
                </a:cxn>
                <a:cxn ang="T12">
                  <a:pos x="T4" y="T5"/>
                </a:cxn>
                <a:cxn ang="T13">
                  <a:pos x="T6" y="T7"/>
                </a:cxn>
                <a:cxn ang="T14">
                  <a:pos x="T8" y="T9"/>
                </a:cxn>
              </a:cxnLst>
              <a:rect l="T15" t="T16" r="T17" b="T18"/>
              <a:pathLst>
                <a:path w="35" h="60">
                  <a:moveTo>
                    <a:pt x="35" y="32"/>
                  </a:moveTo>
                  <a:lnTo>
                    <a:pt x="35" y="60"/>
                  </a:lnTo>
                  <a:lnTo>
                    <a:pt x="0" y="28"/>
                  </a:lnTo>
                  <a:lnTo>
                    <a:pt x="0" y="0"/>
                  </a:lnTo>
                  <a:lnTo>
                    <a:pt x="35" y="32"/>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91" name="Freeform 270">
              <a:extLst>
                <a:ext uri="{FF2B5EF4-FFF2-40B4-BE49-F238E27FC236}">
                  <a16:creationId xmlns:a16="http://schemas.microsoft.com/office/drawing/2014/main" id="{B4523480-ACA7-B148-8ED0-27F5E0BD0C56}"/>
                </a:ext>
              </a:extLst>
            </p:cNvPr>
            <p:cNvSpPr>
              <a:spLocks/>
            </p:cNvSpPr>
            <p:nvPr/>
          </p:nvSpPr>
          <p:spPr bwMode="auto">
            <a:xfrm>
              <a:off x="2593" y="3302"/>
              <a:ext cx="35" cy="61"/>
            </a:xfrm>
            <a:custGeom>
              <a:avLst/>
              <a:gdLst>
                <a:gd name="T0" fmla="*/ 35 w 35"/>
                <a:gd name="T1" fmla="*/ 35 h 61"/>
                <a:gd name="T2" fmla="*/ 35 w 35"/>
                <a:gd name="T3" fmla="*/ 61 h 61"/>
                <a:gd name="T4" fmla="*/ 0 w 35"/>
                <a:gd name="T5" fmla="*/ 29 h 61"/>
                <a:gd name="T6" fmla="*/ 0 w 35"/>
                <a:gd name="T7" fmla="*/ 0 h 61"/>
                <a:gd name="T8" fmla="*/ 35 w 35"/>
                <a:gd name="T9" fmla="*/ 35 h 61"/>
                <a:gd name="T10" fmla="*/ 0 60000 65536"/>
                <a:gd name="T11" fmla="*/ 0 60000 65536"/>
                <a:gd name="T12" fmla="*/ 0 60000 65536"/>
                <a:gd name="T13" fmla="*/ 0 60000 65536"/>
                <a:gd name="T14" fmla="*/ 0 60000 65536"/>
                <a:gd name="T15" fmla="*/ 0 w 35"/>
                <a:gd name="T16" fmla="*/ 0 h 61"/>
                <a:gd name="T17" fmla="*/ 35 w 35"/>
                <a:gd name="T18" fmla="*/ 61 h 61"/>
              </a:gdLst>
              <a:ahLst/>
              <a:cxnLst>
                <a:cxn ang="T10">
                  <a:pos x="T0" y="T1"/>
                </a:cxn>
                <a:cxn ang="T11">
                  <a:pos x="T2" y="T3"/>
                </a:cxn>
                <a:cxn ang="T12">
                  <a:pos x="T4" y="T5"/>
                </a:cxn>
                <a:cxn ang="T13">
                  <a:pos x="T6" y="T7"/>
                </a:cxn>
                <a:cxn ang="T14">
                  <a:pos x="T8" y="T9"/>
                </a:cxn>
              </a:cxnLst>
              <a:rect l="T15" t="T16" r="T17" b="T18"/>
              <a:pathLst>
                <a:path w="35" h="61">
                  <a:moveTo>
                    <a:pt x="35" y="35"/>
                  </a:moveTo>
                  <a:lnTo>
                    <a:pt x="35" y="61"/>
                  </a:lnTo>
                  <a:lnTo>
                    <a:pt x="0" y="29"/>
                  </a:lnTo>
                  <a:lnTo>
                    <a:pt x="0" y="0"/>
                  </a:lnTo>
                  <a:lnTo>
                    <a:pt x="35" y="35"/>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92" name="Freeform 271">
              <a:extLst>
                <a:ext uri="{FF2B5EF4-FFF2-40B4-BE49-F238E27FC236}">
                  <a16:creationId xmlns:a16="http://schemas.microsoft.com/office/drawing/2014/main" id="{9EE26B64-9DD2-2F4C-847C-E792439F05D9}"/>
                </a:ext>
              </a:extLst>
            </p:cNvPr>
            <p:cNvSpPr>
              <a:spLocks/>
            </p:cNvSpPr>
            <p:nvPr/>
          </p:nvSpPr>
          <p:spPr bwMode="auto">
            <a:xfrm>
              <a:off x="2575" y="3286"/>
              <a:ext cx="17" cy="42"/>
            </a:xfrm>
            <a:custGeom>
              <a:avLst/>
              <a:gdLst>
                <a:gd name="T0" fmla="*/ 17 w 17"/>
                <a:gd name="T1" fmla="*/ 14 h 42"/>
                <a:gd name="T2" fmla="*/ 17 w 17"/>
                <a:gd name="T3" fmla="*/ 42 h 42"/>
                <a:gd name="T4" fmla="*/ 0 w 17"/>
                <a:gd name="T5" fmla="*/ 26 h 42"/>
                <a:gd name="T6" fmla="*/ 0 w 17"/>
                <a:gd name="T7" fmla="*/ 0 h 42"/>
                <a:gd name="T8" fmla="*/ 17 w 17"/>
                <a:gd name="T9" fmla="*/ 14 h 42"/>
                <a:gd name="T10" fmla="*/ 0 60000 65536"/>
                <a:gd name="T11" fmla="*/ 0 60000 65536"/>
                <a:gd name="T12" fmla="*/ 0 60000 65536"/>
                <a:gd name="T13" fmla="*/ 0 60000 65536"/>
                <a:gd name="T14" fmla="*/ 0 60000 65536"/>
                <a:gd name="T15" fmla="*/ 0 w 17"/>
                <a:gd name="T16" fmla="*/ 0 h 42"/>
                <a:gd name="T17" fmla="*/ 17 w 17"/>
                <a:gd name="T18" fmla="*/ 42 h 42"/>
              </a:gdLst>
              <a:ahLst/>
              <a:cxnLst>
                <a:cxn ang="T10">
                  <a:pos x="T0" y="T1"/>
                </a:cxn>
                <a:cxn ang="T11">
                  <a:pos x="T2" y="T3"/>
                </a:cxn>
                <a:cxn ang="T12">
                  <a:pos x="T4" y="T5"/>
                </a:cxn>
                <a:cxn ang="T13">
                  <a:pos x="T6" y="T7"/>
                </a:cxn>
                <a:cxn ang="T14">
                  <a:pos x="T8" y="T9"/>
                </a:cxn>
              </a:cxnLst>
              <a:rect l="T15" t="T16" r="T17" b="T18"/>
              <a:pathLst>
                <a:path w="17" h="42">
                  <a:moveTo>
                    <a:pt x="17" y="14"/>
                  </a:moveTo>
                  <a:lnTo>
                    <a:pt x="17" y="42"/>
                  </a:lnTo>
                  <a:lnTo>
                    <a:pt x="0" y="26"/>
                  </a:lnTo>
                  <a:lnTo>
                    <a:pt x="0" y="0"/>
                  </a:lnTo>
                  <a:lnTo>
                    <a:pt x="17" y="14"/>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93" name="Freeform 272">
              <a:extLst>
                <a:ext uri="{FF2B5EF4-FFF2-40B4-BE49-F238E27FC236}">
                  <a16:creationId xmlns:a16="http://schemas.microsoft.com/office/drawing/2014/main" id="{9FC03670-2B24-2B4B-BAD2-7F3848D0CD2D}"/>
                </a:ext>
              </a:extLst>
            </p:cNvPr>
            <p:cNvSpPr>
              <a:spLocks/>
            </p:cNvSpPr>
            <p:nvPr/>
          </p:nvSpPr>
          <p:spPr bwMode="auto">
            <a:xfrm>
              <a:off x="2704" y="3479"/>
              <a:ext cx="11" cy="44"/>
            </a:xfrm>
            <a:custGeom>
              <a:avLst/>
              <a:gdLst>
                <a:gd name="T0" fmla="*/ 11 w 11"/>
                <a:gd name="T1" fmla="*/ 13 h 44"/>
                <a:gd name="T2" fmla="*/ 11 w 11"/>
                <a:gd name="T3" fmla="*/ 44 h 44"/>
                <a:gd name="T4" fmla="*/ 0 w 11"/>
                <a:gd name="T5" fmla="*/ 32 h 44"/>
                <a:gd name="T6" fmla="*/ 0 w 11"/>
                <a:gd name="T7" fmla="*/ 0 h 44"/>
                <a:gd name="T8" fmla="*/ 11 w 11"/>
                <a:gd name="T9" fmla="*/ 13 h 44"/>
                <a:gd name="T10" fmla="*/ 0 60000 65536"/>
                <a:gd name="T11" fmla="*/ 0 60000 65536"/>
                <a:gd name="T12" fmla="*/ 0 60000 65536"/>
                <a:gd name="T13" fmla="*/ 0 60000 65536"/>
                <a:gd name="T14" fmla="*/ 0 60000 65536"/>
                <a:gd name="T15" fmla="*/ 0 w 11"/>
                <a:gd name="T16" fmla="*/ 0 h 44"/>
                <a:gd name="T17" fmla="*/ 11 w 11"/>
                <a:gd name="T18" fmla="*/ 44 h 44"/>
              </a:gdLst>
              <a:ahLst/>
              <a:cxnLst>
                <a:cxn ang="T10">
                  <a:pos x="T0" y="T1"/>
                </a:cxn>
                <a:cxn ang="T11">
                  <a:pos x="T2" y="T3"/>
                </a:cxn>
                <a:cxn ang="T12">
                  <a:pos x="T4" y="T5"/>
                </a:cxn>
                <a:cxn ang="T13">
                  <a:pos x="T6" y="T7"/>
                </a:cxn>
                <a:cxn ang="T14">
                  <a:pos x="T8" y="T9"/>
                </a:cxn>
              </a:cxnLst>
              <a:rect l="T15" t="T16" r="T17" b="T18"/>
              <a:pathLst>
                <a:path w="11" h="44">
                  <a:moveTo>
                    <a:pt x="11" y="13"/>
                  </a:moveTo>
                  <a:lnTo>
                    <a:pt x="11" y="44"/>
                  </a:lnTo>
                  <a:lnTo>
                    <a:pt x="0" y="32"/>
                  </a:lnTo>
                  <a:lnTo>
                    <a:pt x="0" y="0"/>
                  </a:lnTo>
                  <a:lnTo>
                    <a:pt x="11" y="13"/>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94" name="Freeform 273">
              <a:extLst>
                <a:ext uri="{FF2B5EF4-FFF2-40B4-BE49-F238E27FC236}">
                  <a16:creationId xmlns:a16="http://schemas.microsoft.com/office/drawing/2014/main" id="{F79F6AF1-9218-8146-80D1-FCE31E03A0F3}"/>
                </a:ext>
              </a:extLst>
            </p:cNvPr>
            <p:cNvSpPr>
              <a:spLocks/>
            </p:cNvSpPr>
            <p:nvPr/>
          </p:nvSpPr>
          <p:spPr bwMode="auto">
            <a:xfrm>
              <a:off x="2667" y="3443"/>
              <a:ext cx="35" cy="65"/>
            </a:xfrm>
            <a:custGeom>
              <a:avLst/>
              <a:gdLst>
                <a:gd name="T0" fmla="*/ 35 w 35"/>
                <a:gd name="T1" fmla="*/ 35 h 65"/>
                <a:gd name="T2" fmla="*/ 35 w 35"/>
                <a:gd name="T3" fmla="*/ 65 h 65"/>
                <a:gd name="T4" fmla="*/ 0 w 35"/>
                <a:gd name="T5" fmla="*/ 29 h 65"/>
                <a:gd name="T6" fmla="*/ 0 w 35"/>
                <a:gd name="T7" fmla="*/ 0 h 65"/>
                <a:gd name="T8" fmla="*/ 35 w 35"/>
                <a:gd name="T9" fmla="*/ 35 h 65"/>
                <a:gd name="T10" fmla="*/ 0 60000 65536"/>
                <a:gd name="T11" fmla="*/ 0 60000 65536"/>
                <a:gd name="T12" fmla="*/ 0 60000 65536"/>
                <a:gd name="T13" fmla="*/ 0 60000 65536"/>
                <a:gd name="T14" fmla="*/ 0 60000 65536"/>
                <a:gd name="T15" fmla="*/ 0 w 35"/>
                <a:gd name="T16" fmla="*/ 0 h 65"/>
                <a:gd name="T17" fmla="*/ 35 w 35"/>
                <a:gd name="T18" fmla="*/ 65 h 65"/>
              </a:gdLst>
              <a:ahLst/>
              <a:cxnLst>
                <a:cxn ang="T10">
                  <a:pos x="T0" y="T1"/>
                </a:cxn>
                <a:cxn ang="T11">
                  <a:pos x="T2" y="T3"/>
                </a:cxn>
                <a:cxn ang="T12">
                  <a:pos x="T4" y="T5"/>
                </a:cxn>
                <a:cxn ang="T13">
                  <a:pos x="T6" y="T7"/>
                </a:cxn>
                <a:cxn ang="T14">
                  <a:pos x="T8" y="T9"/>
                </a:cxn>
              </a:cxnLst>
              <a:rect l="T15" t="T16" r="T17" b="T18"/>
              <a:pathLst>
                <a:path w="35" h="65">
                  <a:moveTo>
                    <a:pt x="35" y="35"/>
                  </a:moveTo>
                  <a:lnTo>
                    <a:pt x="35" y="65"/>
                  </a:lnTo>
                  <a:lnTo>
                    <a:pt x="0" y="29"/>
                  </a:lnTo>
                  <a:lnTo>
                    <a:pt x="0" y="0"/>
                  </a:lnTo>
                  <a:lnTo>
                    <a:pt x="35" y="35"/>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95" name="Freeform 274">
              <a:extLst>
                <a:ext uri="{FF2B5EF4-FFF2-40B4-BE49-F238E27FC236}">
                  <a16:creationId xmlns:a16="http://schemas.microsoft.com/office/drawing/2014/main" id="{252AB7FC-DA53-D84D-AE34-131B44883174}"/>
                </a:ext>
              </a:extLst>
            </p:cNvPr>
            <p:cNvSpPr>
              <a:spLocks/>
            </p:cNvSpPr>
            <p:nvPr/>
          </p:nvSpPr>
          <p:spPr bwMode="auto">
            <a:xfrm>
              <a:off x="2631" y="3405"/>
              <a:ext cx="35" cy="65"/>
            </a:xfrm>
            <a:custGeom>
              <a:avLst/>
              <a:gdLst>
                <a:gd name="T0" fmla="*/ 35 w 35"/>
                <a:gd name="T1" fmla="*/ 37 h 65"/>
                <a:gd name="T2" fmla="*/ 35 w 35"/>
                <a:gd name="T3" fmla="*/ 65 h 65"/>
                <a:gd name="T4" fmla="*/ 0 w 35"/>
                <a:gd name="T5" fmla="*/ 30 h 65"/>
                <a:gd name="T6" fmla="*/ 0 w 35"/>
                <a:gd name="T7" fmla="*/ 0 h 65"/>
                <a:gd name="T8" fmla="*/ 35 w 35"/>
                <a:gd name="T9" fmla="*/ 37 h 65"/>
                <a:gd name="T10" fmla="*/ 0 60000 65536"/>
                <a:gd name="T11" fmla="*/ 0 60000 65536"/>
                <a:gd name="T12" fmla="*/ 0 60000 65536"/>
                <a:gd name="T13" fmla="*/ 0 60000 65536"/>
                <a:gd name="T14" fmla="*/ 0 60000 65536"/>
                <a:gd name="T15" fmla="*/ 0 w 35"/>
                <a:gd name="T16" fmla="*/ 0 h 65"/>
                <a:gd name="T17" fmla="*/ 35 w 35"/>
                <a:gd name="T18" fmla="*/ 65 h 65"/>
              </a:gdLst>
              <a:ahLst/>
              <a:cxnLst>
                <a:cxn ang="T10">
                  <a:pos x="T0" y="T1"/>
                </a:cxn>
                <a:cxn ang="T11">
                  <a:pos x="T2" y="T3"/>
                </a:cxn>
                <a:cxn ang="T12">
                  <a:pos x="T4" y="T5"/>
                </a:cxn>
                <a:cxn ang="T13">
                  <a:pos x="T6" y="T7"/>
                </a:cxn>
                <a:cxn ang="T14">
                  <a:pos x="T8" y="T9"/>
                </a:cxn>
              </a:cxnLst>
              <a:rect l="T15" t="T16" r="T17" b="T18"/>
              <a:pathLst>
                <a:path w="35" h="65">
                  <a:moveTo>
                    <a:pt x="35" y="37"/>
                  </a:moveTo>
                  <a:lnTo>
                    <a:pt x="35" y="65"/>
                  </a:lnTo>
                  <a:lnTo>
                    <a:pt x="0" y="30"/>
                  </a:lnTo>
                  <a:lnTo>
                    <a:pt x="0" y="0"/>
                  </a:lnTo>
                  <a:lnTo>
                    <a:pt x="35" y="37"/>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96" name="Freeform 275">
              <a:extLst>
                <a:ext uri="{FF2B5EF4-FFF2-40B4-BE49-F238E27FC236}">
                  <a16:creationId xmlns:a16="http://schemas.microsoft.com/office/drawing/2014/main" id="{7A46C85B-5581-8B44-A8C3-43D225302CBE}"/>
                </a:ext>
              </a:extLst>
            </p:cNvPr>
            <p:cNvSpPr>
              <a:spLocks/>
            </p:cNvSpPr>
            <p:nvPr/>
          </p:nvSpPr>
          <p:spPr bwMode="auto">
            <a:xfrm>
              <a:off x="2594" y="3369"/>
              <a:ext cx="34" cy="63"/>
            </a:xfrm>
            <a:custGeom>
              <a:avLst/>
              <a:gdLst>
                <a:gd name="T0" fmla="*/ 34 w 34"/>
                <a:gd name="T1" fmla="*/ 35 h 63"/>
                <a:gd name="T2" fmla="*/ 34 w 34"/>
                <a:gd name="T3" fmla="*/ 63 h 63"/>
                <a:gd name="T4" fmla="*/ 0 w 34"/>
                <a:gd name="T5" fmla="*/ 28 h 63"/>
                <a:gd name="T6" fmla="*/ 0 w 34"/>
                <a:gd name="T7" fmla="*/ 0 h 63"/>
                <a:gd name="T8" fmla="*/ 34 w 34"/>
                <a:gd name="T9" fmla="*/ 35 h 63"/>
                <a:gd name="T10" fmla="*/ 0 60000 65536"/>
                <a:gd name="T11" fmla="*/ 0 60000 65536"/>
                <a:gd name="T12" fmla="*/ 0 60000 65536"/>
                <a:gd name="T13" fmla="*/ 0 60000 65536"/>
                <a:gd name="T14" fmla="*/ 0 60000 65536"/>
                <a:gd name="T15" fmla="*/ 0 w 34"/>
                <a:gd name="T16" fmla="*/ 0 h 63"/>
                <a:gd name="T17" fmla="*/ 34 w 34"/>
                <a:gd name="T18" fmla="*/ 63 h 63"/>
              </a:gdLst>
              <a:ahLst/>
              <a:cxnLst>
                <a:cxn ang="T10">
                  <a:pos x="T0" y="T1"/>
                </a:cxn>
                <a:cxn ang="T11">
                  <a:pos x="T2" y="T3"/>
                </a:cxn>
                <a:cxn ang="T12">
                  <a:pos x="T4" y="T5"/>
                </a:cxn>
                <a:cxn ang="T13">
                  <a:pos x="T6" y="T7"/>
                </a:cxn>
                <a:cxn ang="T14">
                  <a:pos x="T8" y="T9"/>
                </a:cxn>
              </a:cxnLst>
              <a:rect l="T15" t="T16" r="T17" b="T18"/>
              <a:pathLst>
                <a:path w="34" h="63">
                  <a:moveTo>
                    <a:pt x="34" y="35"/>
                  </a:moveTo>
                  <a:lnTo>
                    <a:pt x="34" y="63"/>
                  </a:lnTo>
                  <a:lnTo>
                    <a:pt x="0" y="28"/>
                  </a:lnTo>
                  <a:lnTo>
                    <a:pt x="0" y="0"/>
                  </a:lnTo>
                  <a:lnTo>
                    <a:pt x="34" y="35"/>
                  </a:lnTo>
                  <a:close/>
                </a:path>
              </a:pathLst>
            </a:custGeom>
            <a:solidFill>
              <a:srgbClr val="2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97" name="Freeform 276">
              <a:extLst>
                <a:ext uri="{FF2B5EF4-FFF2-40B4-BE49-F238E27FC236}">
                  <a16:creationId xmlns:a16="http://schemas.microsoft.com/office/drawing/2014/main" id="{38DDE596-67D3-C84B-860E-D0FFF26DE91D}"/>
                </a:ext>
              </a:extLst>
            </p:cNvPr>
            <p:cNvSpPr>
              <a:spLocks/>
            </p:cNvSpPr>
            <p:nvPr/>
          </p:nvSpPr>
          <p:spPr bwMode="auto">
            <a:xfrm>
              <a:off x="2575" y="3352"/>
              <a:ext cx="17" cy="44"/>
            </a:xfrm>
            <a:custGeom>
              <a:avLst/>
              <a:gdLst>
                <a:gd name="T0" fmla="*/ 17 w 17"/>
                <a:gd name="T1" fmla="*/ 16 h 44"/>
                <a:gd name="T2" fmla="*/ 17 w 17"/>
                <a:gd name="T3" fmla="*/ 44 h 44"/>
                <a:gd name="T4" fmla="*/ 0 w 17"/>
                <a:gd name="T5" fmla="*/ 24 h 44"/>
                <a:gd name="T6" fmla="*/ 0 w 17"/>
                <a:gd name="T7" fmla="*/ 0 h 44"/>
                <a:gd name="T8" fmla="*/ 17 w 17"/>
                <a:gd name="T9" fmla="*/ 16 h 44"/>
                <a:gd name="T10" fmla="*/ 0 60000 65536"/>
                <a:gd name="T11" fmla="*/ 0 60000 65536"/>
                <a:gd name="T12" fmla="*/ 0 60000 65536"/>
                <a:gd name="T13" fmla="*/ 0 60000 65536"/>
                <a:gd name="T14" fmla="*/ 0 60000 65536"/>
                <a:gd name="T15" fmla="*/ 0 w 17"/>
                <a:gd name="T16" fmla="*/ 0 h 44"/>
                <a:gd name="T17" fmla="*/ 17 w 17"/>
                <a:gd name="T18" fmla="*/ 44 h 44"/>
              </a:gdLst>
              <a:ahLst/>
              <a:cxnLst>
                <a:cxn ang="T10">
                  <a:pos x="T0" y="T1"/>
                </a:cxn>
                <a:cxn ang="T11">
                  <a:pos x="T2" y="T3"/>
                </a:cxn>
                <a:cxn ang="T12">
                  <a:pos x="T4" y="T5"/>
                </a:cxn>
                <a:cxn ang="T13">
                  <a:pos x="T6" y="T7"/>
                </a:cxn>
                <a:cxn ang="T14">
                  <a:pos x="T8" y="T9"/>
                </a:cxn>
              </a:cxnLst>
              <a:rect l="T15" t="T16" r="T17" b="T18"/>
              <a:pathLst>
                <a:path w="17" h="44">
                  <a:moveTo>
                    <a:pt x="17" y="16"/>
                  </a:moveTo>
                  <a:lnTo>
                    <a:pt x="17" y="44"/>
                  </a:lnTo>
                  <a:lnTo>
                    <a:pt x="0" y="24"/>
                  </a:lnTo>
                  <a:lnTo>
                    <a:pt x="0" y="0"/>
                  </a:lnTo>
                  <a:lnTo>
                    <a:pt x="17" y="16"/>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98" name="Freeform 277">
              <a:extLst>
                <a:ext uri="{FF2B5EF4-FFF2-40B4-BE49-F238E27FC236}">
                  <a16:creationId xmlns:a16="http://schemas.microsoft.com/office/drawing/2014/main" id="{F148A0F0-24E7-3343-A13D-A6B6900F79F2}"/>
                </a:ext>
              </a:extLst>
            </p:cNvPr>
            <p:cNvSpPr>
              <a:spLocks/>
            </p:cNvSpPr>
            <p:nvPr/>
          </p:nvSpPr>
          <p:spPr bwMode="auto">
            <a:xfrm>
              <a:off x="2575" y="3383"/>
              <a:ext cx="29" cy="55"/>
            </a:xfrm>
            <a:custGeom>
              <a:avLst/>
              <a:gdLst>
                <a:gd name="T0" fmla="*/ 29 w 29"/>
                <a:gd name="T1" fmla="*/ 30 h 55"/>
                <a:gd name="T2" fmla="*/ 29 w 29"/>
                <a:gd name="T3" fmla="*/ 55 h 55"/>
                <a:gd name="T4" fmla="*/ 0 w 29"/>
                <a:gd name="T5" fmla="*/ 27 h 55"/>
                <a:gd name="T6" fmla="*/ 0 w 29"/>
                <a:gd name="T7" fmla="*/ 0 h 55"/>
                <a:gd name="T8" fmla="*/ 29 w 29"/>
                <a:gd name="T9" fmla="*/ 30 h 55"/>
                <a:gd name="T10" fmla="*/ 0 60000 65536"/>
                <a:gd name="T11" fmla="*/ 0 60000 65536"/>
                <a:gd name="T12" fmla="*/ 0 60000 65536"/>
                <a:gd name="T13" fmla="*/ 0 60000 65536"/>
                <a:gd name="T14" fmla="*/ 0 60000 65536"/>
                <a:gd name="T15" fmla="*/ 0 w 29"/>
                <a:gd name="T16" fmla="*/ 0 h 55"/>
                <a:gd name="T17" fmla="*/ 29 w 29"/>
                <a:gd name="T18" fmla="*/ 55 h 55"/>
              </a:gdLst>
              <a:ahLst/>
              <a:cxnLst>
                <a:cxn ang="T10">
                  <a:pos x="T0" y="T1"/>
                </a:cxn>
                <a:cxn ang="T11">
                  <a:pos x="T2" y="T3"/>
                </a:cxn>
                <a:cxn ang="T12">
                  <a:pos x="T4" y="T5"/>
                </a:cxn>
                <a:cxn ang="T13">
                  <a:pos x="T6" y="T7"/>
                </a:cxn>
                <a:cxn ang="T14">
                  <a:pos x="T8" y="T9"/>
                </a:cxn>
              </a:cxnLst>
              <a:rect l="T15" t="T16" r="T17" b="T18"/>
              <a:pathLst>
                <a:path w="29" h="55">
                  <a:moveTo>
                    <a:pt x="29" y="30"/>
                  </a:moveTo>
                  <a:lnTo>
                    <a:pt x="29" y="55"/>
                  </a:lnTo>
                  <a:lnTo>
                    <a:pt x="0" y="27"/>
                  </a:lnTo>
                  <a:lnTo>
                    <a:pt x="0" y="0"/>
                  </a:lnTo>
                  <a:lnTo>
                    <a:pt x="29" y="30"/>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399" name="Freeform 278">
              <a:extLst>
                <a:ext uri="{FF2B5EF4-FFF2-40B4-BE49-F238E27FC236}">
                  <a16:creationId xmlns:a16="http://schemas.microsoft.com/office/drawing/2014/main" id="{CE208464-7E59-704C-A709-9A0577DD981A}"/>
                </a:ext>
              </a:extLst>
            </p:cNvPr>
            <p:cNvSpPr>
              <a:spLocks/>
            </p:cNvSpPr>
            <p:nvPr/>
          </p:nvSpPr>
          <p:spPr bwMode="auto">
            <a:xfrm>
              <a:off x="2676" y="3486"/>
              <a:ext cx="39" cy="71"/>
            </a:xfrm>
            <a:custGeom>
              <a:avLst/>
              <a:gdLst>
                <a:gd name="T0" fmla="*/ 39 w 39"/>
                <a:gd name="T1" fmla="*/ 43 h 71"/>
                <a:gd name="T2" fmla="*/ 39 w 39"/>
                <a:gd name="T3" fmla="*/ 71 h 71"/>
                <a:gd name="T4" fmla="*/ 0 w 39"/>
                <a:gd name="T5" fmla="*/ 30 h 71"/>
                <a:gd name="T6" fmla="*/ 0 w 39"/>
                <a:gd name="T7" fmla="*/ 0 h 71"/>
                <a:gd name="T8" fmla="*/ 39 w 39"/>
                <a:gd name="T9" fmla="*/ 43 h 71"/>
                <a:gd name="T10" fmla="*/ 0 60000 65536"/>
                <a:gd name="T11" fmla="*/ 0 60000 65536"/>
                <a:gd name="T12" fmla="*/ 0 60000 65536"/>
                <a:gd name="T13" fmla="*/ 0 60000 65536"/>
                <a:gd name="T14" fmla="*/ 0 60000 65536"/>
                <a:gd name="T15" fmla="*/ 0 w 39"/>
                <a:gd name="T16" fmla="*/ 0 h 71"/>
                <a:gd name="T17" fmla="*/ 39 w 39"/>
                <a:gd name="T18" fmla="*/ 71 h 71"/>
              </a:gdLst>
              <a:ahLst/>
              <a:cxnLst>
                <a:cxn ang="T10">
                  <a:pos x="T0" y="T1"/>
                </a:cxn>
                <a:cxn ang="T11">
                  <a:pos x="T2" y="T3"/>
                </a:cxn>
                <a:cxn ang="T12">
                  <a:pos x="T4" y="T5"/>
                </a:cxn>
                <a:cxn ang="T13">
                  <a:pos x="T6" y="T7"/>
                </a:cxn>
                <a:cxn ang="T14">
                  <a:pos x="T8" y="T9"/>
                </a:cxn>
              </a:cxnLst>
              <a:rect l="T15" t="T16" r="T17" b="T18"/>
              <a:pathLst>
                <a:path w="39" h="71">
                  <a:moveTo>
                    <a:pt x="39" y="43"/>
                  </a:moveTo>
                  <a:lnTo>
                    <a:pt x="39" y="71"/>
                  </a:lnTo>
                  <a:lnTo>
                    <a:pt x="0" y="30"/>
                  </a:lnTo>
                  <a:lnTo>
                    <a:pt x="0" y="0"/>
                  </a:lnTo>
                  <a:lnTo>
                    <a:pt x="39" y="43"/>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400" name="Freeform 279">
              <a:extLst>
                <a:ext uri="{FF2B5EF4-FFF2-40B4-BE49-F238E27FC236}">
                  <a16:creationId xmlns:a16="http://schemas.microsoft.com/office/drawing/2014/main" id="{29B37E0F-BA79-F942-AE22-204AA0165012}"/>
                </a:ext>
              </a:extLst>
            </p:cNvPr>
            <p:cNvSpPr>
              <a:spLocks/>
            </p:cNvSpPr>
            <p:nvPr/>
          </p:nvSpPr>
          <p:spPr bwMode="auto">
            <a:xfrm>
              <a:off x="2642" y="3451"/>
              <a:ext cx="32" cy="64"/>
            </a:xfrm>
            <a:custGeom>
              <a:avLst/>
              <a:gdLst>
                <a:gd name="T0" fmla="*/ 32 w 32"/>
                <a:gd name="T1" fmla="*/ 34 h 64"/>
                <a:gd name="T2" fmla="*/ 32 w 32"/>
                <a:gd name="T3" fmla="*/ 64 h 64"/>
                <a:gd name="T4" fmla="*/ 0 w 32"/>
                <a:gd name="T5" fmla="*/ 29 h 64"/>
                <a:gd name="T6" fmla="*/ 0 w 32"/>
                <a:gd name="T7" fmla="*/ 0 h 64"/>
                <a:gd name="T8" fmla="*/ 32 w 32"/>
                <a:gd name="T9" fmla="*/ 34 h 64"/>
                <a:gd name="T10" fmla="*/ 0 60000 65536"/>
                <a:gd name="T11" fmla="*/ 0 60000 65536"/>
                <a:gd name="T12" fmla="*/ 0 60000 65536"/>
                <a:gd name="T13" fmla="*/ 0 60000 65536"/>
                <a:gd name="T14" fmla="*/ 0 60000 65536"/>
                <a:gd name="T15" fmla="*/ 0 w 32"/>
                <a:gd name="T16" fmla="*/ 0 h 64"/>
                <a:gd name="T17" fmla="*/ 32 w 32"/>
                <a:gd name="T18" fmla="*/ 64 h 64"/>
              </a:gdLst>
              <a:ahLst/>
              <a:cxnLst>
                <a:cxn ang="T10">
                  <a:pos x="T0" y="T1"/>
                </a:cxn>
                <a:cxn ang="T11">
                  <a:pos x="T2" y="T3"/>
                </a:cxn>
                <a:cxn ang="T12">
                  <a:pos x="T4" y="T5"/>
                </a:cxn>
                <a:cxn ang="T13">
                  <a:pos x="T6" y="T7"/>
                </a:cxn>
                <a:cxn ang="T14">
                  <a:pos x="T8" y="T9"/>
                </a:cxn>
              </a:cxnLst>
              <a:rect l="T15" t="T16" r="T17" b="T18"/>
              <a:pathLst>
                <a:path w="32" h="64">
                  <a:moveTo>
                    <a:pt x="32" y="34"/>
                  </a:moveTo>
                  <a:lnTo>
                    <a:pt x="32" y="64"/>
                  </a:lnTo>
                  <a:lnTo>
                    <a:pt x="0" y="29"/>
                  </a:lnTo>
                  <a:lnTo>
                    <a:pt x="0" y="0"/>
                  </a:lnTo>
                  <a:lnTo>
                    <a:pt x="32" y="34"/>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401" name="Freeform 280">
              <a:extLst>
                <a:ext uri="{FF2B5EF4-FFF2-40B4-BE49-F238E27FC236}">
                  <a16:creationId xmlns:a16="http://schemas.microsoft.com/office/drawing/2014/main" id="{422EBE15-EAAF-BB4E-B77A-29D72C306EA3}"/>
                </a:ext>
              </a:extLst>
            </p:cNvPr>
            <p:cNvSpPr>
              <a:spLocks/>
            </p:cNvSpPr>
            <p:nvPr/>
          </p:nvSpPr>
          <p:spPr bwMode="auto">
            <a:xfrm>
              <a:off x="2606" y="3415"/>
              <a:ext cx="34" cy="62"/>
            </a:xfrm>
            <a:custGeom>
              <a:avLst/>
              <a:gdLst>
                <a:gd name="T0" fmla="*/ 34 w 34"/>
                <a:gd name="T1" fmla="*/ 34 h 62"/>
                <a:gd name="T2" fmla="*/ 34 w 34"/>
                <a:gd name="T3" fmla="*/ 62 h 62"/>
                <a:gd name="T4" fmla="*/ 0 w 34"/>
                <a:gd name="T5" fmla="*/ 26 h 62"/>
                <a:gd name="T6" fmla="*/ 0 w 34"/>
                <a:gd name="T7" fmla="*/ 0 h 62"/>
                <a:gd name="T8" fmla="*/ 34 w 34"/>
                <a:gd name="T9" fmla="*/ 34 h 62"/>
                <a:gd name="T10" fmla="*/ 0 60000 65536"/>
                <a:gd name="T11" fmla="*/ 0 60000 65536"/>
                <a:gd name="T12" fmla="*/ 0 60000 65536"/>
                <a:gd name="T13" fmla="*/ 0 60000 65536"/>
                <a:gd name="T14" fmla="*/ 0 60000 65536"/>
                <a:gd name="T15" fmla="*/ 0 w 34"/>
                <a:gd name="T16" fmla="*/ 0 h 62"/>
                <a:gd name="T17" fmla="*/ 34 w 34"/>
                <a:gd name="T18" fmla="*/ 62 h 62"/>
              </a:gdLst>
              <a:ahLst/>
              <a:cxnLst>
                <a:cxn ang="T10">
                  <a:pos x="T0" y="T1"/>
                </a:cxn>
                <a:cxn ang="T11">
                  <a:pos x="T2" y="T3"/>
                </a:cxn>
                <a:cxn ang="T12">
                  <a:pos x="T4" y="T5"/>
                </a:cxn>
                <a:cxn ang="T13">
                  <a:pos x="T6" y="T7"/>
                </a:cxn>
                <a:cxn ang="T14">
                  <a:pos x="T8" y="T9"/>
                </a:cxn>
              </a:cxnLst>
              <a:rect l="T15" t="T16" r="T17" b="T18"/>
              <a:pathLst>
                <a:path w="34" h="62">
                  <a:moveTo>
                    <a:pt x="34" y="34"/>
                  </a:moveTo>
                  <a:lnTo>
                    <a:pt x="34" y="62"/>
                  </a:lnTo>
                  <a:lnTo>
                    <a:pt x="0" y="26"/>
                  </a:lnTo>
                  <a:lnTo>
                    <a:pt x="0" y="0"/>
                  </a:lnTo>
                  <a:lnTo>
                    <a:pt x="34" y="34"/>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402" name="Freeform 281">
              <a:extLst>
                <a:ext uri="{FF2B5EF4-FFF2-40B4-BE49-F238E27FC236}">
                  <a16:creationId xmlns:a16="http://schemas.microsoft.com/office/drawing/2014/main" id="{CE917DFA-A2E3-DE46-B28A-ABB12D3C27FA}"/>
                </a:ext>
              </a:extLst>
            </p:cNvPr>
            <p:cNvSpPr>
              <a:spLocks/>
            </p:cNvSpPr>
            <p:nvPr/>
          </p:nvSpPr>
          <p:spPr bwMode="auto">
            <a:xfrm>
              <a:off x="2575" y="2999"/>
              <a:ext cx="30" cy="44"/>
            </a:xfrm>
            <a:custGeom>
              <a:avLst/>
              <a:gdLst>
                <a:gd name="T0" fmla="*/ 30 w 30"/>
                <a:gd name="T1" fmla="*/ 17 h 44"/>
                <a:gd name="T2" fmla="*/ 30 w 30"/>
                <a:gd name="T3" fmla="*/ 44 h 44"/>
                <a:gd name="T4" fmla="*/ 0 w 30"/>
                <a:gd name="T5" fmla="*/ 27 h 44"/>
                <a:gd name="T6" fmla="*/ 0 w 30"/>
                <a:gd name="T7" fmla="*/ 0 h 44"/>
                <a:gd name="T8" fmla="*/ 30 w 30"/>
                <a:gd name="T9" fmla="*/ 17 h 44"/>
                <a:gd name="T10" fmla="*/ 0 60000 65536"/>
                <a:gd name="T11" fmla="*/ 0 60000 65536"/>
                <a:gd name="T12" fmla="*/ 0 60000 65536"/>
                <a:gd name="T13" fmla="*/ 0 60000 65536"/>
                <a:gd name="T14" fmla="*/ 0 60000 65536"/>
                <a:gd name="T15" fmla="*/ 0 w 30"/>
                <a:gd name="T16" fmla="*/ 0 h 44"/>
                <a:gd name="T17" fmla="*/ 30 w 30"/>
                <a:gd name="T18" fmla="*/ 44 h 44"/>
              </a:gdLst>
              <a:ahLst/>
              <a:cxnLst>
                <a:cxn ang="T10">
                  <a:pos x="T0" y="T1"/>
                </a:cxn>
                <a:cxn ang="T11">
                  <a:pos x="T2" y="T3"/>
                </a:cxn>
                <a:cxn ang="T12">
                  <a:pos x="T4" y="T5"/>
                </a:cxn>
                <a:cxn ang="T13">
                  <a:pos x="T6" y="T7"/>
                </a:cxn>
                <a:cxn ang="T14">
                  <a:pos x="T8" y="T9"/>
                </a:cxn>
              </a:cxnLst>
              <a:rect l="T15" t="T16" r="T17" b="T18"/>
              <a:pathLst>
                <a:path w="30" h="44">
                  <a:moveTo>
                    <a:pt x="30" y="17"/>
                  </a:moveTo>
                  <a:lnTo>
                    <a:pt x="30" y="44"/>
                  </a:lnTo>
                  <a:lnTo>
                    <a:pt x="0" y="27"/>
                  </a:lnTo>
                  <a:lnTo>
                    <a:pt x="0" y="0"/>
                  </a:lnTo>
                  <a:lnTo>
                    <a:pt x="30" y="17"/>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403" name="Freeform 282">
              <a:extLst>
                <a:ext uri="{FF2B5EF4-FFF2-40B4-BE49-F238E27FC236}">
                  <a16:creationId xmlns:a16="http://schemas.microsoft.com/office/drawing/2014/main" id="{25329CF4-6E4D-ED42-A947-76D96AEDA9C9}"/>
                </a:ext>
              </a:extLst>
            </p:cNvPr>
            <p:cNvSpPr>
              <a:spLocks/>
            </p:cNvSpPr>
            <p:nvPr/>
          </p:nvSpPr>
          <p:spPr bwMode="auto">
            <a:xfrm>
              <a:off x="2643" y="3037"/>
              <a:ext cx="33" cy="50"/>
            </a:xfrm>
            <a:custGeom>
              <a:avLst/>
              <a:gdLst>
                <a:gd name="T0" fmla="*/ 33 w 33"/>
                <a:gd name="T1" fmla="*/ 19 h 50"/>
                <a:gd name="T2" fmla="*/ 33 w 33"/>
                <a:gd name="T3" fmla="*/ 50 h 50"/>
                <a:gd name="T4" fmla="*/ 0 w 33"/>
                <a:gd name="T5" fmla="*/ 30 h 50"/>
                <a:gd name="T6" fmla="*/ 0 w 33"/>
                <a:gd name="T7" fmla="*/ 0 h 50"/>
                <a:gd name="T8" fmla="*/ 33 w 33"/>
                <a:gd name="T9" fmla="*/ 19 h 50"/>
                <a:gd name="T10" fmla="*/ 0 60000 65536"/>
                <a:gd name="T11" fmla="*/ 0 60000 65536"/>
                <a:gd name="T12" fmla="*/ 0 60000 65536"/>
                <a:gd name="T13" fmla="*/ 0 60000 65536"/>
                <a:gd name="T14" fmla="*/ 0 60000 65536"/>
                <a:gd name="T15" fmla="*/ 0 w 33"/>
                <a:gd name="T16" fmla="*/ 0 h 50"/>
                <a:gd name="T17" fmla="*/ 33 w 33"/>
                <a:gd name="T18" fmla="*/ 50 h 50"/>
              </a:gdLst>
              <a:ahLst/>
              <a:cxnLst>
                <a:cxn ang="T10">
                  <a:pos x="T0" y="T1"/>
                </a:cxn>
                <a:cxn ang="T11">
                  <a:pos x="T2" y="T3"/>
                </a:cxn>
                <a:cxn ang="T12">
                  <a:pos x="T4" y="T5"/>
                </a:cxn>
                <a:cxn ang="T13">
                  <a:pos x="T6" y="T7"/>
                </a:cxn>
                <a:cxn ang="T14">
                  <a:pos x="T8" y="T9"/>
                </a:cxn>
              </a:cxnLst>
              <a:rect l="T15" t="T16" r="T17" b="T18"/>
              <a:pathLst>
                <a:path w="33" h="50">
                  <a:moveTo>
                    <a:pt x="33" y="19"/>
                  </a:moveTo>
                  <a:lnTo>
                    <a:pt x="33" y="50"/>
                  </a:lnTo>
                  <a:lnTo>
                    <a:pt x="0" y="30"/>
                  </a:lnTo>
                  <a:lnTo>
                    <a:pt x="0" y="0"/>
                  </a:lnTo>
                  <a:lnTo>
                    <a:pt x="33" y="19"/>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404" name="Freeform 283">
              <a:extLst>
                <a:ext uri="{FF2B5EF4-FFF2-40B4-BE49-F238E27FC236}">
                  <a16:creationId xmlns:a16="http://schemas.microsoft.com/office/drawing/2014/main" id="{52895FEB-7AD2-6F4A-83A9-010B9C504322}"/>
                </a:ext>
              </a:extLst>
            </p:cNvPr>
            <p:cNvSpPr>
              <a:spLocks/>
            </p:cNvSpPr>
            <p:nvPr/>
          </p:nvSpPr>
          <p:spPr bwMode="auto">
            <a:xfrm>
              <a:off x="2607" y="3016"/>
              <a:ext cx="34" cy="49"/>
            </a:xfrm>
            <a:custGeom>
              <a:avLst/>
              <a:gdLst>
                <a:gd name="T0" fmla="*/ 34 w 34"/>
                <a:gd name="T1" fmla="*/ 21 h 49"/>
                <a:gd name="T2" fmla="*/ 34 w 34"/>
                <a:gd name="T3" fmla="*/ 49 h 49"/>
                <a:gd name="T4" fmla="*/ 0 w 34"/>
                <a:gd name="T5" fmla="*/ 28 h 49"/>
                <a:gd name="T6" fmla="*/ 0 w 34"/>
                <a:gd name="T7" fmla="*/ 0 h 49"/>
                <a:gd name="T8" fmla="*/ 34 w 34"/>
                <a:gd name="T9" fmla="*/ 21 h 49"/>
                <a:gd name="T10" fmla="*/ 0 60000 65536"/>
                <a:gd name="T11" fmla="*/ 0 60000 65536"/>
                <a:gd name="T12" fmla="*/ 0 60000 65536"/>
                <a:gd name="T13" fmla="*/ 0 60000 65536"/>
                <a:gd name="T14" fmla="*/ 0 60000 65536"/>
                <a:gd name="T15" fmla="*/ 0 w 34"/>
                <a:gd name="T16" fmla="*/ 0 h 49"/>
                <a:gd name="T17" fmla="*/ 34 w 34"/>
                <a:gd name="T18" fmla="*/ 49 h 49"/>
              </a:gdLst>
              <a:ahLst/>
              <a:cxnLst>
                <a:cxn ang="T10">
                  <a:pos x="T0" y="T1"/>
                </a:cxn>
                <a:cxn ang="T11">
                  <a:pos x="T2" y="T3"/>
                </a:cxn>
                <a:cxn ang="T12">
                  <a:pos x="T4" y="T5"/>
                </a:cxn>
                <a:cxn ang="T13">
                  <a:pos x="T6" y="T7"/>
                </a:cxn>
                <a:cxn ang="T14">
                  <a:pos x="T8" y="T9"/>
                </a:cxn>
              </a:cxnLst>
              <a:rect l="T15" t="T16" r="T17" b="T18"/>
              <a:pathLst>
                <a:path w="34" h="49">
                  <a:moveTo>
                    <a:pt x="34" y="21"/>
                  </a:moveTo>
                  <a:lnTo>
                    <a:pt x="34" y="49"/>
                  </a:lnTo>
                  <a:lnTo>
                    <a:pt x="0" y="28"/>
                  </a:lnTo>
                  <a:lnTo>
                    <a:pt x="0" y="0"/>
                  </a:lnTo>
                  <a:lnTo>
                    <a:pt x="34" y="21"/>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405" name="Freeform 284">
              <a:extLst>
                <a:ext uri="{FF2B5EF4-FFF2-40B4-BE49-F238E27FC236}">
                  <a16:creationId xmlns:a16="http://schemas.microsoft.com/office/drawing/2014/main" id="{F297762B-0431-3C45-8188-6957133027AD}"/>
                </a:ext>
              </a:extLst>
            </p:cNvPr>
            <p:cNvSpPr>
              <a:spLocks/>
            </p:cNvSpPr>
            <p:nvPr/>
          </p:nvSpPr>
          <p:spPr bwMode="auto">
            <a:xfrm>
              <a:off x="2575" y="3062"/>
              <a:ext cx="30" cy="48"/>
            </a:xfrm>
            <a:custGeom>
              <a:avLst/>
              <a:gdLst>
                <a:gd name="T0" fmla="*/ 30 w 30"/>
                <a:gd name="T1" fmla="*/ 21 h 48"/>
                <a:gd name="T2" fmla="*/ 30 w 30"/>
                <a:gd name="T3" fmla="*/ 48 h 48"/>
                <a:gd name="T4" fmla="*/ 0 w 30"/>
                <a:gd name="T5" fmla="*/ 27 h 48"/>
                <a:gd name="T6" fmla="*/ 0 w 30"/>
                <a:gd name="T7" fmla="*/ 0 h 48"/>
                <a:gd name="T8" fmla="*/ 30 w 30"/>
                <a:gd name="T9" fmla="*/ 21 h 48"/>
                <a:gd name="T10" fmla="*/ 0 60000 65536"/>
                <a:gd name="T11" fmla="*/ 0 60000 65536"/>
                <a:gd name="T12" fmla="*/ 0 60000 65536"/>
                <a:gd name="T13" fmla="*/ 0 60000 65536"/>
                <a:gd name="T14" fmla="*/ 0 60000 65536"/>
                <a:gd name="T15" fmla="*/ 0 w 30"/>
                <a:gd name="T16" fmla="*/ 0 h 48"/>
                <a:gd name="T17" fmla="*/ 30 w 30"/>
                <a:gd name="T18" fmla="*/ 48 h 48"/>
              </a:gdLst>
              <a:ahLst/>
              <a:cxnLst>
                <a:cxn ang="T10">
                  <a:pos x="T0" y="T1"/>
                </a:cxn>
                <a:cxn ang="T11">
                  <a:pos x="T2" y="T3"/>
                </a:cxn>
                <a:cxn ang="T12">
                  <a:pos x="T4" y="T5"/>
                </a:cxn>
                <a:cxn ang="T13">
                  <a:pos x="T6" y="T7"/>
                </a:cxn>
                <a:cxn ang="T14">
                  <a:pos x="T8" y="T9"/>
                </a:cxn>
              </a:cxnLst>
              <a:rect l="T15" t="T16" r="T17" b="T18"/>
              <a:pathLst>
                <a:path w="30" h="48">
                  <a:moveTo>
                    <a:pt x="30" y="21"/>
                  </a:moveTo>
                  <a:lnTo>
                    <a:pt x="30" y="48"/>
                  </a:lnTo>
                  <a:lnTo>
                    <a:pt x="0" y="27"/>
                  </a:lnTo>
                  <a:lnTo>
                    <a:pt x="0" y="0"/>
                  </a:lnTo>
                  <a:lnTo>
                    <a:pt x="30" y="21"/>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406" name="Freeform 285">
              <a:extLst>
                <a:ext uri="{FF2B5EF4-FFF2-40B4-BE49-F238E27FC236}">
                  <a16:creationId xmlns:a16="http://schemas.microsoft.com/office/drawing/2014/main" id="{78434B2A-4C7F-EE47-8F4A-50F1126897D2}"/>
                </a:ext>
              </a:extLst>
            </p:cNvPr>
            <p:cNvSpPr>
              <a:spLocks/>
            </p:cNvSpPr>
            <p:nvPr/>
          </p:nvSpPr>
          <p:spPr bwMode="auto">
            <a:xfrm>
              <a:off x="2677" y="3130"/>
              <a:ext cx="39" cy="56"/>
            </a:xfrm>
            <a:custGeom>
              <a:avLst/>
              <a:gdLst>
                <a:gd name="T0" fmla="*/ 39 w 39"/>
                <a:gd name="T1" fmla="*/ 25 h 56"/>
                <a:gd name="T2" fmla="*/ 39 w 39"/>
                <a:gd name="T3" fmla="*/ 56 h 56"/>
                <a:gd name="T4" fmla="*/ 0 w 39"/>
                <a:gd name="T5" fmla="*/ 30 h 56"/>
                <a:gd name="T6" fmla="*/ 0 w 39"/>
                <a:gd name="T7" fmla="*/ 0 h 56"/>
                <a:gd name="T8" fmla="*/ 39 w 39"/>
                <a:gd name="T9" fmla="*/ 25 h 56"/>
                <a:gd name="T10" fmla="*/ 0 60000 65536"/>
                <a:gd name="T11" fmla="*/ 0 60000 65536"/>
                <a:gd name="T12" fmla="*/ 0 60000 65536"/>
                <a:gd name="T13" fmla="*/ 0 60000 65536"/>
                <a:gd name="T14" fmla="*/ 0 60000 65536"/>
                <a:gd name="T15" fmla="*/ 0 w 39"/>
                <a:gd name="T16" fmla="*/ 0 h 56"/>
                <a:gd name="T17" fmla="*/ 39 w 39"/>
                <a:gd name="T18" fmla="*/ 56 h 56"/>
              </a:gdLst>
              <a:ahLst/>
              <a:cxnLst>
                <a:cxn ang="T10">
                  <a:pos x="T0" y="T1"/>
                </a:cxn>
                <a:cxn ang="T11">
                  <a:pos x="T2" y="T3"/>
                </a:cxn>
                <a:cxn ang="T12">
                  <a:pos x="T4" y="T5"/>
                </a:cxn>
                <a:cxn ang="T13">
                  <a:pos x="T6" y="T7"/>
                </a:cxn>
                <a:cxn ang="T14">
                  <a:pos x="T8" y="T9"/>
                </a:cxn>
              </a:cxnLst>
              <a:rect l="T15" t="T16" r="T17" b="T18"/>
              <a:pathLst>
                <a:path w="39" h="56">
                  <a:moveTo>
                    <a:pt x="39" y="25"/>
                  </a:moveTo>
                  <a:lnTo>
                    <a:pt x="39" y="56"/>
                  </a:lnTo>
                  <a:lnTo>
                    <a:pt x="0" y="30"/>
                  </a:lnTo>
                  <a:lnTo>
                    <a:pt x="0" y="0"/>
                  </a:lnTo>
                  <a:lnTo>
                    <a:pt x="39" y="25"/>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407" name="Freeform 286">
              <a:extLst>
                <a:ext uri="{FF2B5EF4-FFF2-40B4-BE49-F238E27FC236}">
                  <a16:creationId xmlns:a16="http://schemas.microsoft.com/office/drawing/2014/main" id="{83E6BD07-26D0-0F4E-84B8-E97B109FDFBC}"/>
                </a:ext>
              </a:extLst>
            </p:cNvPr>
            <p:cNvSpPr>
              <a:spLocks/>
            </p:cNvSpPr>
            <p:nvPr/>
          </p:nvSpPr>
          <p:spPr bwMode="auto">
            <a:xfrm>
              <a:off x="2643" y="3108"/>
              <a:ext cx="33" cy="51"/>
            </a:xfrm>
            <a:custGeom>
              <a:avLst/>
              <a:gdLst>
                <a:gd name="T0" fmla="*/ 33 w 33"/>
                <a:gd name="T1" fmla="*/ 21 h 51"/>
                <a:gd name="T2" fmla="*/ 33 w 33"/>
                <a:gd name="T3" fmla="*/ 51 h 51"/>
                <a:gd name="T4" fmla="*/ 0 w 33"/>
                <a:gd name="T5" fmla="*/ 29 h 51"/>
                <a:gd name="T6" fmla="*/ 0 w 33"/>
                <a:gd name="T7" fmla="*/ 0 h 51"/>
                <a:gd name="T8" fmla="*/ 33 w 33"/>
                <a:gd name="T9" fmla="*/ 21 h 51"/>
                <a:gd name="T10" fmla="*/ 0 60000 65536"/>
                <a:gd name="T11" fmla="*/ 0 60000 65536"/>
                <a:gd name="T12" fmla="*/ 0 60000 65536"/>
                <a:gd name="T13" fmla="*/ 0 60000 65536"/>
                <a:gd name="T14" fmla="*/ 0 60000 65536"/>
                <a:gd name="T15" fmla="*/ 0 w 33"/>
                <a:gd name="T16" fmla="*/ 0 h 51"/>
                <a:gd name="T17" fmla="*/ 33 w 33"/>
                <a:gd name="T18" fmla="*/ 51 h 51"/>
              </a:gdLst>
              <a:ahLst/>
              <a:cxnLst>
                <a:cxn ang="T10">
                  <a:pos x="T0" y="T1"/>
                </a:cxn>
                <a:cxn ang="T11">
                  <a:pos x="T2" y="T3"/>
                </a:cxn>
                <a:cxn ang="T12">
                  <a:pos x="T4" y="T5"/>
                </a:cxn>
                <a:cxn ang="T13">
                  <a:pos x="T6" y="T7"/>
                </a:cxn>
                <a:cxn ang="T14">
                  <a:pos x="T8" y="T9"/>
                </a:cxn>
              </a:cxnLst>
              <a:rect l="T15" t="T16" r="T17" b="T18"/>
              <a:pathLst>
                <a:path w="33" h="51">
                  <a:moveTo>
                    <a:pt x="33" y="21"/>
                  </a:moveTo>
                  <a:lnTo>
                    <a:pt x="33" y="51"/>
                  </a:lnTo>
                  <a:lnTo>
                    <a:pt x="0" y="29"/>
                  </a:lnTo>
                  <a:lnTo>
                    <a:pt x="0" y="0"/>
                  </a:lnTo>
                  <a:lnTo>
                    <a:pt x="33" y="21"/>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408" name="Freeform 287">
              <a:extLst>
                <a:ext uri="{FF2B5EF4-FFF2-40B4-BE49-F238E27FC236}">
                  <a16:creationId xmlns:a16="http://schemas.microsoft.com/office/drawing/2014/main" id="{E0711D77-8B9E-C541-95D6-ED091628A090}"/>
                </a:ext>
              </a:extLst>
            </p:cNvPr>
            <p:cNvSpPr>
              <a:spLocks/>
            </p:cNvSpPr>
            <p:nvPr/>
          </p:nvSpPr>
          <p:spPr bwMode="auto">
            <a:xfrm>
              <a:off x="2607" y="3084"/>
              <a:ext cx="34" cy="50"/>
            </a:xfrm>
            <a:custGeom>
              <a:avLst/>
              <a:gdLst>
                <a:gd name="T0" fmla="*/ 34 w 34"/>
                <a:gd name="T1" fmla="*/ 22 h 50"/>
                <a:gd name="T2" fmla="*/ 34 w 34"/>
                <a:gd name="T3" fmla="*/ 50 h 50"/>
                <a:gd name="T4" fmla="*/ 0 w 34"/>
                <a:gd name="T5" fmla="*/ 27 h 50"/>
                <a:gd name="T6" fmla="*/ 0 w 34"/>
                <a:gd name="T7" fmla="*/ 0 h 50"/>
                <a:gd name="T8" fmla="*/ 34 w 34"/>
                <a:gd name="T9" fmla="*/ 22 h 50"/>
                <a:gd name="T10" fmla="*/ 0 60000 65536"/>
                <a:gd name="T11" fmla="*/ 0 60000 65536"/>
                <a:gd name="T12" fmla="*/ 0 60000 65536"/>
                <a:gd name="T13" fmla="*/ 0 60000 65536"/>
                <a:gd name="T14" fmla="*/ 0 60000 65536"/>
                <a:gd name="T15" fmla="*/ 0 w 34"/>
                <a:gd name="T16" fmla="*/ 0 h 50"/>
                <a:gd name="T17" fmla="*/ 34 w 34"/>
                <a:gd name="T18" fmla="*/ 50 h 50"/>
              </a:gdLst>
              <a:ahLst/>
              <a:cxnLst>
                <a:cxn ang="T10">
                  <a:pos x="T0" y="T1"/>
                </a:cxn>
                <a:cxn ang="T11">
                  <a:pos x="T2" y="T3"/>
                </a:cxn>
                <a:cxn ang="T12">
                  <a:pos x="T4" y="T5"/>
                </a:cxn>
                <a:cxn ang="T13">
                  <a:pos x="T6" y="T7"/>
                </a:cxn>
                <a:cxn ang="T14">
                  <a:pos x="T8" y="T9"/>
                </a:cxn>
              </a:cxnLst>
              <a:rect l="T15" t="T16" r="T17" b="T18"/>
              <a:pathLst>
                <a:path w="34" h="50">
                  <a:moveTo>
                    <a:pt x="34" y="22"/>
                  </a:moveTo>
                  <a:lnTo>
                    <a:pt x="34" y="50"/>
                  </a:lnTo>
                  <a:lnTo>
                    <a:pt x="0" y="27"/>
                  </a:lnTo>
                  <a:lnTo>
                    <a:pt x="0" y="0"/>
                  </a:lnTo>
                  <a:lnTo>
                    <a:pt x="34" y="22"/>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409" name="Freeform 288">
              <a:extLst>
                <a:ext uri="{FF2B5EF4-FFF2-40B4-BE49-F238E27FC236}">
                  <a16:creationId xmlns:a16="http://schemas.microsoft.com/office/drawing/2014/main" id="{FFB84488-7A98-034B-B663-7BC33D2CC6C7}"/>
                </a:ext>
              </a:extLst>
            </p:cNvPr>
            <p:cNvSpPr>
              <a:spLocks/>
            </p:cNvSpPr>
            <p:nvPr/>
          </p:nvSpPr>
          <p:spPr bwMode="auto">
            <a:xfrm>
              <a:off x="2575" y="3126"/>
              <a:ext cx="30" cy="49"/>
            </a:xfrm>
            <a:custGeom>
              <a:avLst/>
              <a:gdLst>
                <a:gd name="T0" fmla="*/ 30 w 30"/>
                <a:gd name="T1" fmla="*/ 24 h 49"/>
                <a:gd name="T2" fmla="*/ 30 w 30"/>
                <a:gd name="T3" fmla="*/ 49 h 49"/>
                <a:gd name="T4" fmla="*/ 0 w 30"/>
                <a:gd name="T5" fmla="*/ 27 h 49"/>
                <a:gd name="T6" fmla="*/ 0 w 30"/>
                <a:gd name="T7" fmla="*/ 0 h 49"/>
                <a:gd name="T8" fmla="*/ 30 w 30"/>
                <a:gd name="T9" fmla="*/ 24 h 49"/>
                <a:gd name="T10" fmla="*/ 0 60000 65536"/>
                <a:gd name="T11" fmla="*/ 0 60000 65536"/>
                <a:gd name="T12" fmla="*/ 0 60000 65536"/>
                <a:gd name="T13" fmla="*/ 0 60000 65536"/>
                <a:gd name="T14" fmla="*/ 0 60000 65536"/>
                <a:gd name="T15" fmla="*/ 0 w 30"/>
                <a:gd name="T16" fmla="*/ 0 h 49"/>
                <a:gd name="T17" fmla="*/ 30 w 30"/>
                <a:gd name="T18" fmla="*/ 49 h 49"/>
              </a:gdLst>
              <a:ahLst/>
              <a:cxnLst>
                <a:cxn ang="T10">
                  <a:pos x="T0" y="T1"/>
                </a:cxn>
                <a:cxn ang="T11">
                  <a:pos x="T2" y="T3"/>
                </a:cxn>
                <a:cxn ang="T12">
                  <a:pos x="T4" y="T5"/>
                </a:cxn>
                <a:cxn ang="T13">
                  <a:pos x="T6" y="T7"/>
                </a:cxn>
                <a:cxn ang="T14">
                  <a:pos x="T8" y="T9"/>
                </a:cxn>
              </a:cxnLst>
              <a:rect l="T15" t="T16" r="T17" b="T18"/>
              <a:pathLst>
                <a:path w="30" h="49">
                  <a:moveTo>
                    <a:pt x="30" y="24"/>
                  </a:moveTo>
                  <a:lnTo>
                    <a:pt x="30" y="49"/>
                  </a:lnTo>
                  <a:lnTo>
                    <a:pt x="0" y="27"/>
                  </a:lnTo>
                  <a:lnTo>
                    <a:pt x="0" y="0"/>
                  </a:lnTo>
                  <a:lnTo>
                    <a:pt x="30" y="24"/>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410" name="Freeform 289">
              <a:extLst>
                <a:ext uri="{FF2B5EF4-FFF2-40B4-BE49-F238E27FC236}">
                  <a16:creationId xmlns:a16="http://schemas.microsoft.com/office/drawing/2014/main" id="{AA4095E0-42CA-A649-BF41-768E0A2B948F}"/>
                </a:ext>
              </a:extLst>
            </p:cNvPr>
            <p:cNvSpPr>
              <a:spLocks/>
            </p:cNvSpPr>
            <p:nvPr/>
          </p:nvSpPr>
          <p:spPr bwMode="auto">
            <a:xfrm>
              <a:off x="2643" y="3176"/>
              <a:ext cx="33" cy="54"/>
            </a:xfrm>
            <a:custGeom>
              <a:avLst/>
              <a:gdLst>
                <a:gd name="T0" fmla="*/ 33 w 33"/>
                <a:gd name="T1" fmla="*/ 24 h 54"/>
                <a:gd name="T2" fmla="*/ 33 w 33"/>
                <a:gd name="T3" fmla="*/ 54 h 54"/>
                <a:gd name="T4" fmla="*/ 0 w 33"/>
                <a:gd name="T5" fmla="*/ 30 h 54"/>
                <a:gd name="T6" fmla="*/ 0 w 33"/>
                <a:gd name="T7" fmla="*/ 0 h 54"/>
                <a:gd name="T8" fmla="*/ 33 w 33"/>
                <a:gd name="T9" fmla="*/ 24 h 54"/>
                <a:gd name="T10" fmla="*/ 0 60000 65536"/>
                <a:gd name="T11" fmla="*/ 0 60000 65536"/>
                <a:gd name="T12" fmla="*/ 0 60000 65536"/>
                <a:gd name="T13" fmla="*/ 0 60000 65536"/>
                <a:gd name="T14" fmla="*/ 0 60000 65536"/>
                <a:gd name="T15" fmla="*/ 0 w 33"/>
                <a:gd name="T16" fmla="*/ 0 h 54"/>
                <a:gd name="T17" fmla="*/ 33 w 33"/>
                <a:gd name="T18" fmla="*/ 54 h 54"/>
              </a:gdLst>
              <a:ahLst/>
              <a:cxnLst>
                <a:cxn ang="T10">
                  <a:pos x="T0" y="T1"/>
                </a:cxn>
                <a:cxn ang="T11">
                  <a:pos x="T2" y="T3"/>
                </a:cxn>
                <a:cxn ang="T12">
                  <a:pos x="T4" y="T5"/>
                </a:cxn>
                <a:cxn ang="T13">
                  <a:pos x="T6" y="T7"/>
                </a:cxn>
                <a:cxn ang="T14">
                  <a:pos x="T8" y="T9"/>
                </a:cxn>
              </a:cxnLst>
              <a:rect l="T15" t="T16" r="T17" b="T18"/>
              <a:pathLst>
                <a:path w="33" h="54">
                  <a:moveTo>
                    <a:pt x="33" y="24"/>
                  </a:moveTo>
                  <a:lnTo>
                    <a:pt x="33" y="54"/>
                  </a:lnTo>
                  <a:lnTo>
                    <a:pt x="0" y="30"/>
                  </a:lnTo>
                  <a:lnTo>
                    <a:pt x="0" y="0"/>
                  </a:lnTo>
                  <a:lnTo>
                    <a:pt x="33" y="24"/>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411" name="Freeform 290">
              <a:extLst>
                <a:ext uri="{FF2B5EF4-FFF2-40B4-BE49-F238E27FC236}">
                  <a16:creationId xmlns:a16="http://schemas.microsoft.com/office/drawing/2014/main" id="{5BE1CF3A-F7A1-3742-A66E-FE649064A957}"/>
                </a:ext>
              </a:extLst>
            </p:cNvPr>
            <p:cNvSpPr>
              <a:spLocks/>
            </p:cNvSpPr>
            <p:nvPr/>
          </p:nvSpPr>
          <p:spPr bwMode="auto">
            <a:xfrm>
              <a:off x="2607" y="3150"/>
              <a:ext cx="34" cy="53"/>
            </a:xfrm>
            <a:custGeom>
              <a:avLst/>
              <a:gdLst>
                <a:gd name="T0" fmla="*/ 34 w 34"/>
                <a:gd name="T1" fmla="*/ 25 h 53"/>
                <a:gd name="T2" fmla="*/ 34 w 34"/>
                <a:gd name="T3" fmla="*/ 53 h 53"/>
                <a:gd name="T4" fmla="*/ 0 w 34"/>
                <a:gd name="T5" fmla="*/ 28 h 53"/>
                <a:gd name="T6" fmla="*/ 0 w 34"/>
                <a:gd name="T7" fmla="*/ 0 h 53"/>
                <a:gd name="T8" fmla="*/ 34 w 34"/>
                <a:gd name="T9" fmla="*/ 25 h 53"/>
                <a:gd name="T10" fmla="*/ 0 60000 65536"/>
                <a:gd name="T11" fmla="*/ 0 60000 65536"/>
                <a:gd name="T12" fmla="*/ 0 60000 65536"/>
                <a:gd name="T13" fmla="*/ 0 60000 65536"/>
                <a:gd name="T14" fmla="*/ 0 60000 65536"/>
                <a:gd name="T15" fmla="*/ 0 w 34"/>
                <a:gd name="T16" fmla="*/ 0 h 53"/>
                <a:gd name="T17" fmla="*/ 34 w 34"/>
                <a:gd name="T18" fmla="*/ 53 h 53"/>
              </a:gdLst>
              <a:ahLst/>
              <a:cxnLst>
                <a:cxn ang="T10">
                  <a:pos x="T0" y="T1"/>
                </a:cxn>
                <a:cxn ang="T11">
                  <a:pos x="T2" y="T3"/>
                </a:cxn>
                <a:cxn ang="T12">
                  <a:pos x="T4" y="T5"/>
                </a:cxn>
                <a:cxn ang="T13">
                  <a:pos x="T6" y="T7"/>
                </a:cxn>
                <a:cxn ang="T14">
                  <a:pos x="T8" y="T9"/>
                </a:cxn>
              </a:cxnLst>
              <a:rect l="T15" t="T16" r="T17" b="T18"/>
              <a:pathLst>
                <a:path w="34" h="53">
                  <a:moveTo>
                    <a:pt x="34" y="25"/>
                  </a:moveTo>
                  <a:lnTo>
                    <a:pt x="34" y="53"/>
                  </a:lnTo>
                  <a:lnTo>
                    <a:pt x="0" y="28"/>
                  </a:lnTo>
                  <a:lnTo>
                    <a:pt x="0" y="0"/>
                  </a:lnTo>
                  <a:lnTo>
                    <a:pt x="34" y="25"/>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412" name="Freeform 291">
              <a:extLst>
                <a:ext uri="{FF2B5EF4-FFF2-40B4-BE49-F238E27FC236}">
                  <a16:creationId xmlns:a16="http://schemas.microsoft.com/office/drawing/2014/main" id="{B132B4FF-24C3-E347-A85F-CD0EE8618D2E}"/>
                </a:ext>
              </a:extLst>
            </p:cNvPr>
            <p:cNvSpPr>
              <a:spLocks/>
            </p:cNvSpPr>
            <p:nvPr/>
          </p:nvSpPr>
          <p:spPr bwMode="auto">
            <a:xfrm>
              <a:off x="2575" y="3191"/>
              <a:ext cx="29" cy="50"/>
            </a:xfrm>
            <a:custGeom>
              <a:avLst/>
              <a:gdLst>
                <a:gd name="T0" fmla="*/ 29 w 29"/>
                <a:gd name="T1" fmla="*/ 23 h 50"/>
                <a:gd name="T2" fmla="*/ 29 w 29"/>
                <a:gd name="T3" fmla="*/ 50 h 50"/>
                <a:gd name="T4" fmla="*/ 0 w 29"/>
                <a:gd name="T5" fmla="*/ 26 h 50"/>
                <a:gd name="T6" fmla="*/ 0 w 29"/>
                <a:gd name="T7" fmla="*/ 0 h 50"/>
                <a:gd name="T8" fmla="*/ 29 w 29"/>
                <a:gd name="T9" fmla="*/ 23 h 50"/>
                <a:gd name="T10" fmla="*/ 0 60000 65536"/>
                <a:gd name="T11" fmla="*/ 0 60000 65536"/>
                <a:gd name="T12" fmla="*/ 0 60000 65536"/>
                <a:gd name="T13" fmla="*/ 0 60000 65536"/>
                <a:gd name="T14" fmla="*/ 0 60000 65536"/>
                <a:gd name="T15" fmla="*/ 0 w 29"/>
                <a:gd name="T16" fmla="*/ 0 h 50"/>
                <a:gd name="T17" fmla="*/ 29 w 29"/>
                <a:gd name="T18" fmla="*/ 50 h 50"/>
              </a:gdLst>
              <a:ahLst/>
              <a:cxnLst>
                <a:cxn ang="T10">
                  <a:pos x="T0" y="T1"/>
                </a:cxn>
                <a:cxn ang="T11">
                  <a:pos x="T2" y="T3"/>
                </a:cxn>
                <a:cxn ang="T12">
                  <a:pos x="T4" y="T5"/>
                </a:cxn>
                <a:cxn ang="T13">
                  <a:pos x="T6" y="T7"/>
                </a:cxn>
                <a:cxn ang="T14">
                  <a:pos x="T8" y="T9"/>
                </a:cxn>
              </a:cxnLst>
              <a:rect l="T15" t="T16" r="T17" b="T18"/>
              <a:pathLst>
                <a:path w="29" h="50">
                  <a:moveTo>
                    <a:pt x="29" y="23"/>
                  </a:moveTo>
                  <a:lnTo>
                    <a:pt x="29" y="50"/>
                  </a:lnTo>
                  <a:lnTo>
                    <a:pt x="0" y="26"/>
                  </a:lnTo>
                  <a:lnTo>
                    <a:pt x="0" y="0"/>
                  </a:lnTo>
                  <a:lnTo>
                    <a:pt x="29" y="23"/>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413" name="Freeform 292">
              <a:extLst>
                <a:ext uri="{FF2B5EF4-FFF2-40B4-BE49-F238E27FC236}">
                  <a16:creationId xmlns:a16="http://schemas.microsoft.com/office/drawing/2014/main" id="{96D995F3-5A6E-2943-9D17-9B1D1B67BEDA}"/>
                </a:ext>
              </a:extLst>
            </p:cNvPr>
            <p:cNvSpPr>
              <a:spLocks/>
            </p:cNvSpPr>
            <p:nvPr/>
          </p:nvSpPr>
          <p:spPr bwMode="auto">
            <a:xfrm>
              <a:off x="2676" y="3271"/>
              <a:ext cx="40" cy="63"/>
            </a:xfrm>
            <a:custGeom>
              <a:avLst/>
              <a:gdLst>
                <a:gd name="T0" fmla="*/ 40 w 40"/>
                <a:gd name="T1" fmla="*/ 33 h 63"/>
                <a:gd name="T2" fmla="*/ 40 w 40"/>
                <a:gd name="T3" fmla="*/ 63 h 63"/>
                <a:gd name="T4" fmla="*/ 0 w 40"/>
                <a:gd name="T5" fmla="*/ 32 h 63"/>
                <a:gd name="T6" fmla="*/ 0 w 40"/>
                <a:gd name="T7" fmla="*/ 0 h 63"/>
                <a:gd name="T8" fmla="*/ 40 w 40"/>
                <a:gd name="T9" fmla="*/ 33 h 63"/>
                <a:gd name="T10" fmla="*/ 0 60000 65536"/>
                <a:gd name="T11" fmla="*/ 0 60000 65536"/>
                <a:gd name="T12" fmla="*/ 0 60000 65536"/>
                <a:gd name="T13" fmla="*/ 0 60000 65536"/>
                <a:gd name="T14" fmla="*/ 0 60000 65536"/>
                <a:gd name="T15" fmla="*/ 0 w 40"/>
                <a:gd name="T16" fmla="*/ 0 h 63"/>
                <a:gd name="T17" fmla="*/ 40 w 40"/>
                <a:gd name="T18" fmla="*/ 63 h 63"/>
              </a:gdLst>
              <a:ahLst/>
              <a:cxnLst>
                <a:cxn ang="T10">
                  <a:pos x="T0" y="T1"/>
                </a:cxn>
                <a:cxn ang="T11">
                  <a:pos x="T2" y="T3"/>
                </a:cxn>
                <a:cxn ang="T12">
                  <a:pos x="T4" y="T5"/>
                </a:cxn>
                <a:cxn ang="T13">
                  <a:pos x="T6" y="T7"/>
                </a:cxn>
                <a:cxn ang="T14">
                  <a:pos x="T8" y="T9"/>
                </a:cxn>
              </a:cxnLst>
              <a:rect l="T15" t="T16" r="T17" b="T18"/>
              <a:pathLst>
                <a:path w="40" h="63">
                  <a:moveTo>
                    <a:pt x="40" y="33"/>
                  </a:moveTo>
                  <a:lnTo>
                    <a:pt x="40" y="63"/>
                  </a:lnTo>
                  <a:lnTo>
                    <a:pt x="0" y="32"/>
                  </a:lnTo>
                  <a:lnTo>
                    <a:pt x="0" y="0"/>
                  </a:lnTo>
                  <a:lnTo>
                    <a:pt x="40" y="33"/>
                  </a:lnTo>
                  <a:close/>
                </a:path>
              </a:pathLst>
            </a:custGeom>
            <a:solidFill>
              <a:srgbClr val="4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414" name="Freeform 293">
              <a:extLst>
                <a:ext uri="{FF2B5EF4-FFF2-40B4-BE49-F238E27FC236}">
                  <a16:creationId xmlns:a16="http://schemas.microsoft.com/office/drawing/2014/main" id="{038C9153-98B2-B54F-870D-A9DA31C5A446}"/>
                </a:ext>
              </a:extLst>
            </p:cNvPr>
            <p:cNvSpPr>
              <a:spLocks/>
            </p:cNvSpPr>
            <p:nvPr/>
          </p:nvSpPr>
          <p:spPr bwMode="auto">
            <a:xfrm>
              <a:off x="2642" y="3244"/>
              <a:ext cx="32" cy="58"/>
            </a:xfrm>
            <a:custGeom>
              <a:avLst/>
              <a:gdLst>
                <a:gd name="T0" fmla="*/ 32 w 32"/>
                <a:gd name="T1" fmla="*/ 26 h 58"/>
                <a:gd name="T2" fmla="*/ 32 w 32"/>
                <a:gd name="T3" fmla="*/ 58 h 58"/>
                <a:gd name="T4" fmla="*/ 0 w 32"/>
                <a:gd name="T5" fmla="*/ 29 h 58"/>
                <a:gd name="T6" fmla="*/ 0 w 32"/>
                <a:gd name="T7" fmla="*/ 0 h 58"/>
                <a:gd name="T8" fmla="*/ 32 w 32"/>
                <a:gd name="T9" fmla="*/ 26 h 58"/>
                <a:gd name="T10" fmla="*/ 0 60000 65536"/>
                <a:gd name="T11" fmla="*/ 0 60000 65536"/>
                <a:gd name="T12" fmla="*/ 0 60000 65536"/>
                <a:gd name="T13" fmla="*/ 0 60000 65536"/>
                <a:gd name="T14" fmla="*/ 0 60000 65536"/>
                <a:gd name="T15" fmla="*/ 0 w 32"/>
                <a:gd name="T16" fmla="*/ 0 h 58"/>
                <a:gd name="T17" fmla="*/ 32 w 32"/>
                <a:gd name="T18" fmla="*/ 58 h 58"/>
              </a:gdLst>
              <a:ahLst/>
              <a:cxnLst>
                <a:cxn ang="T10">
                  <a:pos x="T0" y="T1"/>
                </a:cxn>
                <a:cxn ang="T11">
                  <a:pos x="T2" y="T3"/>
                </a:cxn>
                <a:cxn ang="T12">
                  <a:pos x="T4" y="T5"/>
                </a:cxn>
                <a:cxn ang="T13">
                  <a:pos x="T6" y="T7"/>
                </a:cxn>
                <a:cxn ang="T14">
                  <a:pos x="T8" y="T9"/>
                </a:cxn>
              </a:cxnLst>
              <a:rect l="T15" t="T16" r="T17" b="T18"/>
              <a:pathLst>
                <a:path w="32" h="58">
                  <a:moveTo>
                    <a:pt x="32" y="26"/>
                  </a:moveTo>
                  <a:lnTo>
                    <a:pt x="32" y="58"/>
                  </a:lnTo>
                  <a:lnTo>
                    <a:pt x="0" y="29"/>
                  </a:lnTo>
                  <a:lnTo>
                    <a:pt x="0" y="0"/>
                  </a:lnTo>
                  <a:lnTo>
                    <a:pt x="32" y="26"/>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415" name="Freeform 294">
              <a:extLst>
                <a:ext uri="{FF2B5EF4-FFF2-40B4-BE49-F238E27FC236}">
                  <a16:creationId xmlns:a16="http://schemas.microsoft.com/office/drawing/2014/main" id="{9D95094E-DA1D-9040-9B39-CCC06FBFC4A7}"/>
                </a:ext>
              </a:extLst>
            </p:cNvPr>
            <p:cNvSpPr>
              <a:spLocks/>
            </p:cNvSpPr>
            <p:nvPr/>
          </p:nvSpPr>
          <p:spPr bwMode="auto">
            <a:xfrm>
              <a:off x="2606" y="3215"/>
              <a:ext cx="34" cy="56"/>
            </a:xfrm>
            <a:custGeom>
              <a:avLst/>
              <a:gdLst>
                <a:gd name="T0" fmla="*/ 34 w 34"/>
                <a:gd name="T1" fmla="*/ 28 h 56"/>
                <a:gd name="T2" fmla="*/ 34 w 34"/>
                <a:gd name="T3" fmla="*/ 56 h 56"/>
                <a:gd name="T4" fmla="*/ 0 w 34"/>
                <a:gd name="T5" fmla="*/ 29 h 56"/>
                <a:gd name="T6" fmla="*/ 0 w 34"/>
                <a:gd name="T7" fmla="*/ 0 h 56"/>
                <a:gd name="T8" fmla="*/ 34 w 34"/>
                <a:gd name="T9" fmla="*/ 28 h 56"/>
                <a:gd name="T10" fmla="*/ 0 60000 65536"/>
                <a:gd name="T11" fmla="*/ 0 60000 65536"/>
                <a:gd name="T12" fmla="*/ 0 60000 65536"/>
                <a:gd name="T13" fmla="*/ 0 60000 65536"/>
                <a:gd name="T14" fmla="*/ 0 60000 65536"/>
                <a:gd name="T15" fmla="*/ 0 w 34"/>
                <a:gd name="T16" fmla="*/ 0 h 56"/>
                <a:gd name="T17" fmla="*/ 34 w 34"/>
                <a:gd name="T18" fmla="*/ 56 h 56"/>
              </a:gdLst>
              <a:ahLst/>
              <a:cxnLst>
                <a:cxn ang="T10">
                  <a:pos x="T0" y="T1"/>
                </a:cxn>
                <a:cxn ang="T11">
                  <a:pos x="T2" y="T3"/>
                </a:cxn>
                <a:cxn ang="T12">
                  <a:pos x="T4" y="T5"/>
                </a:cxn>
                <a:cxn ang="T13">
                  <a:pos x="T6" y="T7"/>
                </a:cxn>
                <a:cxn ang="T14">
                  <a:pos x="T8" y="T9"/>
                </a:cxn>
              </a:cxnLst>
              <a:rect l="T15" t="T16" r="T17" b="T18"/>
              <a:pathLst>
                <a:path w="34" h="56">
                  <a:moveTo>
                    <a:pt x="34" y="28"/>
                  </a:moveTo>
                  <a:lnTo>
                    <a:pt x="34" y="56"/>
                  </a:lnTo>
                  <a:lnTo>
                    <a:pt x="0" y="29"/>
                  </a:lnTo>
                  <a:lnTo>
                    <a:pt x="0" y="0"/>
                  </a:lnTo>
                  <a:lnTo>
                    <a:pt x="34" y="28"/>
                  </a:lnTo>
                  <a:close/>
                </a:path>
              </a:pathLst>
            </a:custGeom>
            <a:solidFill>
              <a:srgbClr val="6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416" name="Freeform 295">
              <a:extLst>
                <a:ext uri="{FF2B5EF4-FFF2-40B4-BE49-F238E27FC236}">
                  <a16:creationId xmlns:a16="http://schemas.microsoft.com/office/drawing/2014/main" id="{84484C7A-FEF8-6643-A459-8B0DD082956E}"/>
                </a:ext>
              </a:extLst>
            </p:cNvPr>
            <p:cNvSpPr>
              <a:spLocks/>
            </p:cNvSpPr>
            <p:nvPr/>
          </p:nvSpPr>
          <p:spPr bwMode="auto">
            <a:xfrm>
              <a:off x="2575" y="3255"/>
              <a:ext cx="29" cy="51"/>
            </a:xfrm>
            <a:custGeom>
              <a:avLst/>
              <a:gdLst>
                <a:gd name="T0" fmla="*/ 29 w 29"/>
                <a:gd name="T1" fmla="*/ 24 h 51"/>
                <a:gd name="T2" fmla="*/ 29 w 29"/>
                <a:gd name="T3" fmla="*/ 51 h 51"/>
                <a:gd name="T4" fmla="*/ 0 w 29"/>
                <a:gd name="T5" fmla="*/ 25 h 51"/>
                <a:gd name="T6" fmla="*/ 0 w 29"/>
                <a:gd name="T7" fmla="*/ 0 h 51"/>
                <a:gd name="T8" fmla="*/ 29 w 29"/>
                <a:gd name="T9" fmla="*/ 24 h 51"/>
                <a:gd name="T10" fmla="*/ 0 60000 65536"/>
                <a:gd name="T11" fmla="*/ 0 60000 65536"/>
                <a:gd name="T12" fmla="*/ 0 60000 65536"/>
                <a:gd name="T13" fmla="*/ 0 60000 65536"/>
                <a:gd name="T14" fmla="*/ 0 60000 65536"/>
                <a:gd name="T15" fmla="*/ 0 w 29"/>
                <a:gd name="T16" fmla="*/ 0 h 51"/>
                <a:gd name="T17" fmla="*/ 29 w 29"/>
                <a:gd name="T18" fmla="*/ 51 h 51"/>
              </a:gdLst>
              <a:ahLst/>
              <a:cxnLst>
                <a:cxn ang="T10">
                  <a:pos x="T0" y="T1"/>
                </a:cxn>
                <a:cxn ang="T11">
                  <a:pos x="T2" y="T3"/>
                </a:cxn>
                <a:cxn ang="T12">
                  <a:pos x="T4" y="T5"/>
                </a:cxn>
                <a:cxn ang="T13">
                  <a:pos x="T6" y="T7"/>
                </a:cxn>
                <a:cxn ang="T14">
                  <a:pos x="T8" y="T9"/>
                </a:cxn>
              </a:cxnLst>
              <a:rect l="T15" t="T16" r="T17" b="T18"/>
              <a:pathLst>
                <a:path w="29" h="51">
                  <a:moveTo>
                    <a:pt x="29" y="24"/>
                  </a:moveTo>
                  <a:lnTo>
                    <a:pt x="29" y="51"/>
                  </a:lnTo>
                  <a:lnTo>
                    <a:pt x="0" y="25"/>
                  </a:lnTo>
                  <a:lnTo>
                    <a:pt x="0" y="0"/>
                  </a:lnTo>
                  <a:lnTo>
                    <a:pt x="29" y="24"/>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417" name="Freeform 296">
              <a:extLst>
                <a:ext uri="{FF2B5EF4-FFF2-40B4-BE49-F238E27FC236}">
                  <a16:creationId xmlns:a16="http://schemas.microsoft.com/office/drawing/2014/main" id="{5F93C1E6-0805-D44E-B0C0-8C275882E66C}"/>
                </a:ext>
              </a:extLst>
            </p:cNvPr>
            <p:cNvSpPr>
              <a:spLocks/>
            </p:cNvSpPr>
            <p:nvPr/>
          </p:nvSpPr>
          <p:spPr bwMode="auto">
            <a:xfrm>
              <a:off x="2676" y="3344"/>
              <a:ext cx="40" cy="64"/>
            </a:xfrm>
            <a:custGeom>
              <a:avLst/>
              <a:gdLst>
                <a:gd name="T0" fmla="*/ 40 w 40"/>
                <a:gd name="T1" fmla="*/ 35 h 64"/>
                <a:gd name="T2" fmla="*/ 40 w 40"/>
                <a:gd name="T3" fmla="*/ 64 h 64"/>
                <a:gd name="T4" fmla="*/ 0 w 40"/>
                <a:gd name="T5" fmla="*/ 30 h 64"/>
                <a:gd name="T6" fmla="*/ 0 w 40"/>
                <a:gd name="T7" fmla="*/ 0 h 64"/>
                <a:gd name="T8" fmla="*/ 40 w 40"/>
                <a:gd name="T9" fmla="*/ 35 h 64"/>
                <a:gd name="T10" fmla="*/ 0 60000 65536"/>
                <a:gd name="T11" fmla="*/ 0 60000 65536"/>
                <a:gd name="T12" fmla="*/ 0 60000 65536"/>
                <a:gd name="T13" fmla="*/ 0 60000 65536"/>
                <a:gd name="T14" fmla="*/ 0 60000 65536"/>
                <a:gd name="T15" fmla="*/ 0 w 40"/>
                <a:gd name="T16" fmla="*/ 0 h 64"/>
                <a:gd name="T17" fmla="*/ 40 w 40"/>
                <a:gd name="T18" fmla="*/ 64 h 64"/>
              </a:gdLst>
              <a:ahLst/>
              <a:cxnLst>
                <a:cxn ang="T10">
                  <a:pos x="T0" y="T1"/>
                </a:cxn>
                <a:cxn ang="T11">
                  <a:pos x="T2" y="T3"/>
                </a:cxn>
                <a:cxn ang="T12">
                  <a:pos x="T4" y="T5"/>
                </a:cxn>
                <a:cxn ang="T13">
                  <a:pos x="T6" y="T7"/>
                </a:cxn>
                <a:cxn ang="T14">
                  <a:pos x="T8" y="T9"/>
                </a:cxn>
              </a:cxnLst>
              <a:rect l="T15" t="T16" r="T17" b="T18"/>
              <a:pathLst>
                <a:path w="40" h="64">
                  <a:moveTo>
                    <a:pt x="40" y="35"/>
                  </a:moveTo>
                  <a:lnTo>
                    <a:pt x="40" y="64"/>
                  </a:lnTo>
                  <a:lnTo>
                    <a:pt x="0" y="30"/>
                  </a:lnTo>
                  <a:lnTo>
                    <a:pt x="0" y="0"/>
                  </a:lnTo>
                  <a:lnTo>
                    <a:pt x="40" y="35"/>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418" name="Freeform 297">
              <a:extLst>
                <a:ext uri="{FF2B5EF4-FFF2-40B4-BE49-F238E27FC236}">
                  <a16:creationId xmlns:a16="http://schemas.microsoft.com/office/drawing/2014/main" id="{0A3A7493-78E9-3B45-86AA-DEA7A5A1EE71}"/>
                </a:ext>
              </a:extLst>
            </p:cNvPr>
            <p:cNvSpPr>
              <a:spLocks/>
            </p:cNvSpPr>
            <p:nvPr/>
          </p:nvSpPr>
          <p:spPr bwMode="auto">
            <a:xfrm>
              <a:off x="2642" y="3313"/>
              <a:ext cx="32" cy="60"/>
            </a:xfrm>
            <a:custGeom>
              <a:avLst/>
              <a:gdLst>
                <a:gd name="T0" fmla="*/ 32 w 32"/>
                <a:gd name="T1" fmla="*/ 29 h 60"/>
                <a:gd name="T2" fmla="*/ 32 w 32"/>
                <a:gd name="T3" fmla="*/ 60 h 60"/>
                <a:gd name="T4" fmla="*/ 0 w 32"/>
                <a:gd name="T5" fmla="*/ 29 h 60"/>
                <a:gd name="T6" fmla="*/ 0 w 32"/>
                <a:gd name="T7" fmla="*/ 0 h 60"/>
                <a:gd name="T8" fmla="*/ 32 w 32"/>
                <a:gd name="T9" fmla="*/ 29 h 60"/>
                <a:gd name="T10" fmla="*/ 0 60000 65536"/>
                <a:gd name="T11" fmla="*/ 0 60000 65536"/>
                <a:gd name="T12" fmla="*/ 0 60000 65536"/>
                <a:gd name="T13" fmla="*/ 0 60000 65536"/>
                <a:gd name="T14" fmla="*/ 0 60000 65536"/>
                <a:gd name="T15" fmla="*/ 0 w 32"/>
                <a:gd name="T16" fmla="*/ 0 h 60"/>
                <a:gd name="T17" fmla="*/ 32 w 32"/>
                <a:gd name="T18" fmla="*/ 60 h 60"/>
              </a:gdLst>
              <a:ahLst/>
              <a:cxnLst>
                <a:cxn ang="T10">
                  <a:pos x="T0" y="T1"/>
                </a:cxn>
                <a:cxn ang="T11">
                  <a:pos x="T2" y="T3"/>
                </a:cxn>
                <a:cxn ang="T12">
                  <a:pos x="T4" y="T5"/>
                </a:cxn>
                <a:cxn ang="T13">
                  <a:pos x="T6" y="T7"/>
                </a:cxn>
                <a:cxn ang="T14">
                  <a:pos x="T8" y="T9"/>
                </a:cxn>
              </a:cxnLst>
              <a:rect l="T15" t="T16" r="T17" b="T18"/>
              <a:pathLst>
                <a:path w="32" h="60">
                  <a:moveTo>
                    <a:pt x="32" y="29"/>
                  </a:moveTo>
                  <a:lnTo>
                    <a:pt x="32" y="60"/>
                  </a:lnTo>
                  <a:lnTo>
                    <a:pt x="0" y="29"/>
                  </a:lnTo>
                  <a:lnTo>
                    <a:pt x="0" y="0"/>
                  </a:lnTo>
                  <a:lnTo>
                    <a:pt x="32" y="29"/>
                  </a:lnTo>
                  <a:close/>
                </a:path>
              </a:pathLst>
            </a:custGeom>
            <a:solidFill>
              <a:srgbClr val="6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419" name="Freeform 298">
              <a:extLst>
                <a:ext uri="{FF2B5EF4-FFF2-40B4-BE49-F238E27FC236}">
                  <a16:creationId xmlns:a16="http://schemas.microsoft.com/office/drawing/2014/main" id="{BE2EE843-2148-B742-81F4-58DC52653BBD}"/>
                </a:ext>
              </a:extLst>
            </p:cNvPr>
            <p:cNvSpPr>
              <a:spLocks/>
            </p:cNvSpPr>
            <p:nvPr/>
          </p:nvSpPr>
          <p:spPr bwMode="auto">
            <a:xfrm>
              <a:off x="2606" y="3280"/>
              <a:ext cx="34" cy="60"/>
            </a:xfrm>
            <a:custGeom>
              <a:avLst/>
              <a:gdLst>
                <a:gd name="T0" fmla="*/ 34 w 34"/>
                <a:gd name="T1" fmla="*/ 32 h 60"/>
                <a:gd name="T2" fmla="*/ 34 w 34"/>
                <a:gd name="T3" fmla="*/ 60 h 60"/>
                <a:gd name="T4" fmla="*/ 0 w 34"/>
                <a:gd name="T5" fmla="*/ 30 h 60"/>
                <a:gd name="T6" fmla="*/ 0 w 34"/>
                <a:gd name="T7" fmla="*/ 0 h 60"/>
                <a:gd name="T8" fmla="*/ 34 w 34"/>
                <a:gd name="T9" fmla="*/ 32 h 60"/>
                <a:gd name="T10" fmla="*/ 0 60000 65536"/>
                <a:gd name="T11" fmla="*/ 0 60000 65536"/>
                <a:gd name="T12" fmla="*/ 0 60000 65536"/>
                <a:gd name="T13" fmla="*/ 0 60000 65536"/>
                <a:gd name="T14" fmla="*/ 0 60000 65536"/>
                <a:gd name="T15" fmla="*/ 0 w 34"/>
                <a:gd name="T16" fmla="*/ 0 h 60"/>
                <a:gd name="T17" fmla="*/ 34 w 34"/>
                <a:gd name="T18" fmla="*/ 60 h 60"/>
              </a:gdLst>
              <a:ahLst/>
              <a:cxnLst>
                <a:cxn ang="T10">
                  <a:pos x="T0" y="T1"/>
                </a:cxn>
                <a:cxn ang="T11">
                  <a:pos x="T2" y="T3"/>
                </a:cxn>
                <a:cxn ang="T12">
                  <a:pos x="T4" y="T5"/>
                </a:cxn>
                <a:cxn ang="T13">
                  <a:pos x="T6" y="T7"/>
                </a:cxn>
                <a:cxn ang="T14">
                  <a:pos x="T8" y="T9"/>
                </a:cxn>
              </a:cxnLst>
              <a:rect l="T15" t="T16" r="T17" b="T18"/>
              <a:pathLst>
                <a:path w="34" h="60">
                  <a:moveTo>
                    <a:pt x="34" y="32"/>
                  </a:moveTo>
                  <a:lnTo>
                    <a:pt x="34" y="60"/>
                  </a:lnTo>
                  <a:lnTo>
                    <a:pt x="0" y="30"/>
                  </a:lnTo>
                  <a:lnTo>
                    <a:pt x="0" y="0"/>
                  </a:lnTo>
                  <a:lnTo>
                    <a:pt x="34" y="32"/>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420" name="Freeform 299">
              <a:extLst>
                <a:ext uri="{FF2B5EF4-FFF2-40B4-BE49-F238E27FC236}">
                  <a16:creationId xmlns:a16="http://schemas.microsoft.com/office/drawing/2014/main" id="{D589251C-2043-BD49-AE92-6CAC10570045}"/>
                </a:ext>
              </a:extLst>
            </p:cNvPr>
            <p:cNvSpPr>
              <a:spLocks/>
            </p:cNvSpPr>
            <p:nvPr/>
          </p:nvSpPr>
          <p:spPr bwMode="auto">
            <a:xfrm>
              <a:off x="2575" y="3318"/>
              <a:ext cx="29" cy="56"/>
            </a:xfrm>
            <a:custGeom>
              <a:avLst/>
              <a:gdLst>
                <a:gd name="T0" fmla="*/ 29 w 29"/>
                <a:gd name="T1" fmla="*/ 29 h 56"/>
                <a:gd name="T2" fmla="*/ 29 w 29"/>
                <a:gd name="T3" fmla="*/ 56 h 56"/>
                <a:gd name="T4" fmla="*/ 0 w 29"/>
                <a:gd name="T5" fmla="*/ 28 h 56"/>
                <a:gd name="T6" fmla="*/ 0 w 29"/>
                <a:gd name="T7" fmla="*/ 0 h 56"/>
                <a:gd name="T8" fmla="*/ 29 w 29"/>
                <a:gd name="T9" fmla="*/ 29 h 56"/>
                <a:gd name="T10" fmla="*/ 0 60000 65536"/>
                <a:gd name="T11" fmla="*/ 0 60000 65536"/>
                <a:gd name="T12" fmla="*/ 0 60000 65536"/>
                <a:gd name="T13" fmla="*/ 0 60000 65536"/>
                <a:gd name="T14" fmla="*/ 0 60000 65536"/>
                <a:gd name="T15" fmla="*/ 0 w 29"/>
                <a:gd name="T16" fmla="*/ 0 h 56"/>
                <a:gd name="T17" fmla="*/ 29 w 29"/>
                <a:gd name="T18" fmla="*/ 56 h 56"/>
              </a:gdLst>
              <a:ahLst/>
              <a:cxnLst>
                <a:cxn ang="T10">
                  <a:pos x="T0" y="T1"/>
                </a:cxn>
                <a:cxn ang="T11">
                  <a:pos x="T2" y="T3"/>
                </a:cxn>
                <a:cxn ang="T12">
                  <a:pos x="T4" y="T5"/>
                </a:cxn>
                <a:cxn ang="T13">
                  <a:pos x="T6" y="T7"/>
                </a:cxn>
                <a:cxn ang="T14">
                  <a:pos x="T8" y="T9"/>
                </a:cxn>
              </a:cxnLst>
              <a:rect l="T15" t="T16" r="T17" b="T18"/>
              <a:pathLst>
                <a:path w="29" h="56">
                  <a:moveTo>
                    <a:pt x="29" y="29"/>
                  </a:moveTo>
                  <a:lnTo>
                    <a:pt x="29" y="56"/>
                  </a:lnTo>
                  <a:lnTo>
                    <a:pt x="0" y="28"/>
                  </a:lnTo>
                  <a:lnTo>
                    <a:pt x="0" y="0"/>
                  </a:lnTo>
                  <a:lnTo>
                    <a:pt x="29" y="29"/>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421" name="Freeform 300">
              <a:extLst>
                <a:ext uri="{FF2B5EF4-FFF2-40B4-BE49-F238E27FC236}">
                  <a16:creationId xmlns:a16="http://schemas.microsoft.com/office/drawing/2014/main" id="{E8881049-AEC2-1142-8BB9-0FE812E5205B}"/>
                </a:ext>
              </a:extLst>
            </p:cNvPr>
            <p:cNvSpPr>
              <a:spLocks/>
            </p:cNvSpPr>
            <p:nvPr/>
          </p:nvSpPr>
          <p:spPr bwMode="auto">
            <a:xfrm>
              <a:off x="2676" y="3415"/>
              <a:ext cx="40" cy="70"/>
            </a:xfrm>
            <a:custGeom>
              <a:avLst/>
              <a:gdLst>
                <a:gd name="T0" fmla="*/ 40 w 40"/>
                <a:gd name="T1" fmla="*/ 38 h 70"/>
                <a:gd name="T2" fmla="*/ 40 w 40"/>
                <a:gd name="T3" fmla="*/ 70 h 70"/>
                <a:gd name="T4" fmla="*/ 0 w 40"/>
                <a:gd name="T5" fmla="*/ 31 h 70"/>
                <a:gd name="T6" fmla="*/ 0 w 40"/>
                <a:gd name="T7" fmla="*/ 0 h 70"/>
                <a:gd name="T8" fmla="*/ 40 w 40"/>
                <a:gd name="T9" fmla="*/ 38 h 70"/>
                <a:gd name="T10" fmla="*/ 0 60000 65536"/>
                <a:gd name="T11" fmla="*/ 0 60000 65536"/>
                <a:gd name="T12" fmla="*/ 0 60000 65536"/>
                <a:gd name="T13" fmla="*/ 0 60000 65536"/>
                <a:gd name="T14" fmla="*/ 0 60000 65536"/>
                <a:gd name="T15" fmla="*/ 0 w 40"/>
                <a:gd name="T16" fmla="*/ 0 h 70"/>
                <a:gd name="T17" fmla="*/ 40 w 40"/>
                <a:gd name="T18" fmla="*/ 70 h 70"/>
              </a:gdLst>
              <a:ahLst/>
              <a:cxnLst>
                <a:cxn ang="T10">
                  <a:pos x="T0" y="T1"/>
                </a:cxn>
                <a:cxn ang="T11">
                  <a:pos x="T2" y="T3"/>
                </a:cxn>
                <a:cxn ang="T12">
                  <a:pos x="T4" y="T5"/>
                </a:cxn>
                <a:cxn ang="T13">
                  <a:pos x="T6" y="T7"/>
                </a:cxn>
                <a:cxn ang="T14">
                  <a:pos x="T8" y="T9"/>
                </a:cxn>
              </a:cxnLst>
              <a:rect l="T15" t="T16" r="T17" b="T18"/>
              <a:pathLst>
                <a:path w="40" h="70">
                  <a:moveTo>
                    <a:pt x="40" y="38"/>
                  </a:moveTo>
                  <a:lnTo>
                    <a:pt x="40" y="70"/>
                  </a:lnTo>
                  <a:lnTo>
                    <a:pt x="0" y="31"/>
                  </a:lnTo>
                  <a:lnTo>
                    <a:pt x="0" y="0"/>
                  </a:lnTo>
                  <a:lnTo>
                    <a:pt x="40" y="38"/>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422" name="Freeform 301">
              <a:extLst>
                <a:ext uri="{FF2B5EF4-FFF2-40B4-BE49-F238E27FC236}">
                  <a16:creationId xmlns:a16="http://schemas.microsoft.com/office/drawing/2014/main" id="{AA1D9281-D0F9-D54C-8511-39F1F29EB346}"/>
                </a:ext>
              </a:extLst>
            </p:cNvPr>
            <p:cNvSpPr>
              <a:spLocks/>
            </p:cNvSpPr>
            <p:nvPr/>
          </p:nvSpPr>
          <p:spPr bwMode="auto">
            <a:xfrm>
              <a:off x="2642" y="3383"/>
              <a:ext cx="32" cy="62"/>
            </a:xfrm>
            <a:custGeom>
              <a:avLst/>
              <a:gdLst>
                <a:gd name="T0" fmla="*/ 32 w 32"/>
                <a:gd name="T1" fmla="*/ 31 h 62"/>
                <a:gd name="T2" fmla="*/ 32 w 32"/>
                <a:gd name="T3" fmla="*/ 62 h 62"/>
                <a:gd name="T4" fmla="*/ 0 w 32"/>
                <a:gd name="T5" fmla="*/ 30 h 62"/>
                <a:gd name="T6" fmla="*/ 0 w 32"/>
                <a:gd name="T7" fmla="*/ 0 h 62"/>
                <a:gd name="T8" fmla="*/ 32 w 32"/>
                <a:gd name="T9" fmla="*/ 31 h 62"/>
                <a:gd name="T10" fmla="*/ 0 60000 65536"/>
                <a:gd name="T11" fmla="*/ 0 60000 65536"/>
                <a:gd name="T12" fmla="*/ 0 60000 65536"/>
                <a:gd name="T13" fmla="*/ 0 60000 65536"/>
                <a:gd name="T14" fmla="*/ 0 60000 65536"/>
                <a:gd name="T15" fmla="*/ 0 w 32"/>
                <a:gd name="T16" fmla="*/ 0 h 62"/>
                <a:gd name="T17" fmla="*/ 32 w 32"/>
                <a:gd name="T18" fmla="*/ 62 h 62"/>
              </a:gdLst>
              <a:ahLst/>
              <a:cxnLst>
                <a:cxn ang="T10">
                  <a:pos x="T0" y="T1"/>
                </a:cxn>
                <a:cxn ang="T11">
                  <a:pos x="T2" y="T3"/>
                </a:cxn>
                <a:cxn ang="T12">
                  <a:pos x="T4" y="T5"/>
                </a:cxn>
                <a:cxn ang="T13">
                  <a:pos x="T6" y="T7"/>
                </a:cxn>
                <a:cxn ang="T14">
                  <a:pos x="T8" y="T9"/>
                </a:cxn>
              </a:cxnLst>
              <a:rect l="T15" t="T16" r="T17" b="T18"/>
              <a:pathLst>
                <a:path w="32" h="62">
                  <a:moveTo>
                    <a:pt x="32" y="31"/>
                  </a:moveTo>
                  <a:lnTo>
                    <a:pt x="32" y="62"/>
                  </a:lnTo>
                  <a:lnTo>
                    <a:pt x="0" y="30"/>
                  </a:lnTo>
                  <a:lnTo>
                    <a:pt x="0" y="0"/>
                  </a:lnTo>
                  <a:lnTo>
                    <a:pt x="32" y="31"/>
                  </a:lnTo>
                  <a:close/>
                </a:path>
              </a:pathLst>
            </a:custGeom>
            <a:solidFill>
              <a:srgbClr val="6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423" name="Freeform 302">
              <a:extLst>
                <a:ext uri="{FF2B5EF4-FFF2-40B4-BE49-F238E27FC236}">
                  <a16:creationId xmlns:a16="http://schemas.microsoft.com/office/drawing/2014/main" id="{E70744E3-7E4D-AC47-9046-7DFD6298804E}"/>
                </a:ext>
              </a:extLst>
            </p:cNvPr>
            <p:cNvSpPr>
              <a:spLocks/>
            </p:cNvSpPr>
            <p:nvPr/>
          </p:nvSpPr>
          <p:spPr bwMode="auto">
            <a:xfrm>
              <a:off x="2606" y="3348"/>
              <a:ext cx="34" cy="62"/>
            </a:xfrm>
            <a:custGeom>
              <a:avLst/>
              <a:gdLst>
                <a:gd name="T0" fmla="*/ 34 w 34"/>
                <a:gd name="T1" fmla="*/ 34 h 62"/>
                <a:gd name="T2" fmla="*/ 34 w 34"/>
                <a:gd name="T3" fmla="*/ 62 h 62"/>
                <a:gd name="T4" fmla="*/ 0 w 34"/>
                <a:gd name="T5" fmla="*/ 28 h 62"/>
                <a:gd name="T6" fmla="*/ 0 w 34"/>
                <a:gd name="T7" fmla="*/ 0 h 62"/>
                <a:gd name="T8" fmla="*/ 34 w 34"/>
                <a:gd name="T9" fmla="*/ 34 h 62"/>
                <a:gd name="T10" fmla="*/ 0 60000 65536"/>
                <a:gd name="T11" fmla="*/ 0 60000 65536"/>
                <a:gd name="T12" fmla="*/ 0 60000 65536"/>
                <a:gd name="T13" fmla="*/ 0 60000 65536"/>
                <a:gd name="T14" fmla="*/ 0 60000 65536"/>
                <a:gd name="T15" fmla="*/ 0 w 34"/>
                <a:gd name="T16" fmla="*/ 0 h 62"/>
                <a:gd name="T17" fmla="*/ 34 w 34"/>
                <a:gd name="T18" fmla="*/ 62 h 62"/>
              </a:gdLst>
              <a:ahLst/>
              <a:cxnLst>
                <a:cxn ang="T10">
                  <a:pos x="T0" y="T1"/>
                </a:cxn>
                <a:cxn ang="T11">
                  <a:pos x="T2" y="T3"/>
                </a:cxn>
                <a:cxn ang="T12">
                  <a:pos x="T4" y="T5"/>
                </a:cxn>
                <a:cxn ang="T13">
                  <a:pos x="T6" y="T7"/>
                </a:cxn>
                <a:cxn ang="T14">
                  <a:pos x="T8" y="T9"/>
                </a:cxn>
              </a:cxnLst>
              <a:rect l="T15" t="T16" r="T17" b="T18"/>
              <a:pathLst>
                <a:path w="34" h="62">
                  <a:moveTo>
                    <a:pt x="34" y="34"/>
                  </a:moveTo>
                  <a:lnTo>
                    <a:pt x="34" y="62"/>
                  </a:lnTo>
                  <a:lnTo>
                    <a:pt x="0" y="28"/>
                  </a:lnTo>
                  <a:lnTo>
                    <a:pt x="0" y="0"/>
                  </a:lnTo>
                  <a:lnTo>
                    <a:pt x="34" y="34"/>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424" name="Freeform 303">
              <a:extLst>
                <a:ext uri="{FF2B5EF4-FFF2-40B4-BE49-F238E27FC236}">
                  <a16:creationId xmlns:a16="http://schemas.microsoft.com/office/drawing/2014/main" id="{858E178E-538F-1E47-B21D-12072B14EB7C}"/>
                </a:ext>
              </a:extLst>
            </p:cNvPr>
            <p:cNvSpPr>
              <a:spLocks/>
            </p:cNvSpPr>
            <p:nvPr/>
          </p:nvSpPr>
          <p:spPr bwMode="auto">
            <a:xfrm>
              <a:off x="2677" y="3057"/>
              <a:ext cx="38" cy="54"/>
            </a:xfrm>
            <a:custGeom>
              <a:avLst/>
              <a:gdLst>
                <a:gd name="T0" fmla="*/ 38 w 38"/>
                <a:gd name="T1" fmla="*/ 23 h 54"/>
                <a:gd name="T2" fmla="*/ 38 w 38"/>
                <a:gd name="T3" fmla="*/ 54 h 54"/>
                <a:gd name="T4" fmla="*/ 0 w 38"/>
                <a:gd name="T5" fmla="*/ 31 h 54"/>
                <a:gd name="T6" fmla="*/ 0 w 38"/>
                <a:gd name="T7" fmla="*/ 0 h 54"/>
                <a:gd name="T8" fmla="*/ 38 w 38"/>
                <a:gd name="T9" fmla="*/ 23 h 54"/>
                <a:gd name="T10" fmla="*/ 0 60000 65536"/>
                <a:gd name="T11" fmla="*/ 0 60000 65536"/>
                <a:gd name="T12" fmla="*/ 0 60000 65536"/>
                <a:gd name="T13" fmla="*/ 0 60000 65536"/>
                <a:gd name="T14" fmla="*/ 0 60000 65536"/>
                <a:gd name="T15" fmla="*/ 0 w 38"/>
                <a:gd name="T16" fmla="*/ 0 h 54"/>
                <a:gd name="T17" fmla="*/ 38 w 38"/>
                <a:gd name="T18" fmla="*/ 54 h 54"/>
              </a:gdLst>
              <a:ahLst/>
              <a:cxnLst>
                <a:cxn ang="T10">
                  <a:pos x="T0" y="T1"/>
                </a:cxn>
                <a:cxn ang="T11">
                  <a:pos x="T2" y="T3"/>
                </a:cxn>
                <a:cxn ang="T12">
                  <a:pos x="T4" y="T5"/>
                </a:cxn>
                <a:cxn ang="T13">
                  <a:pos x="T6" y="T7"/>
                </a:cxn>
                <a:cxn ang="T14">
                  <a:pos x="T8" y="T9"/>
                </a:cxn>
              </a:cxnLst>
              <a:rect l="T15" t="T16" r="T17" b="T18"/>
              <a:pathLst>
                <a:path w="38" h="54">
                  <a:moveTo>
                    <a:pt x="38" y="23"/>
                  </a:moveTo>
                  <a:lnTo>
                    <a:pt x="38" y="54"/>
                  </a:lnTo>
                  <a:lnTo>
                    <a:pt x="0" y="31"/>
                  </a:lnTo>
                  <a:lnTo>
                    <a:pt x="0" y="0"/>
                  </a:lnTo>
                  <a:lnTo>
                    <a:pt x="38" y="23"/>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425" name="Freeform 304">
              <a:extLst>
                <a:ext uri="{FF2B5EF4-FFF2-40B4-BE49-F238E27FC236}">
                  <a16:creationId xmlns:a16="http://schemas.microsoft.com/office/drawing/2014/main" id="{F2A89E84-123D-CC44-A843-0E15B897B9E8}"/>
                </a:ext>
              </a:extLst>
            </p:cNvPr>
            <p:cNvSpPr>
              <a:spLocks/>
            </p:cNvSpPr>
            <p:nvPr/>
          </p:nvSpPr>
          <p:spPr bwMode="auto">
            <a:xfrm>
              <a:off x="2704" y="3110"/>
              <a:ext cx="12" cy="38"/>
            </a:xfrm>
            <a:custGeom>
              <a:avLst/>
              <a:gdLst>
                <a:gd name="T0" fmla="*/ 12 w 12"/>
                <a:gd name="T1" fmla="*/ 8 h 38"/>
                <a:gd name="T2" fmla="*/ 12 w 12"/>
                <a:gd name="T3" fmla="*/ 38 h 38"/>
                <a:gd name="T4" fmla="*/ 0 w 12"/>
                <a:gd name="T5" fmla="*/ 30 h 38"/>
                <a:gd name="T6" fmla="*/ 0 w 12"/>
                <a:gd name="T7" fmla="*/ 0 h 38"/>
                <a:gd name="T8" fmla="*/ 12 w 12"/>
                <a:gd name="T9" fmla="*/ 8 h 38"/>
                <a:gd name="T10" fmla="*/ 0 60000 65536"/>
                <a:gd name="T11" fmla="*/ 0 60000 65536"/>
                <a:gd name="T12" fmla="*/ 0 60000 65536"/>
                <a:gd name="T13" fmla="*/ 0 60000 65536"/>
                <a:gd name="T14" fmla="*/ 0 60000 65536"/>
                <a:gd name="T15" fmla="*/ 0 w 12"/>
                <a:gd name="T16" fmla="*/ 0 h 38"/>
                <a:gd name="T17" fmla="*/ 12 w 12"/>
                <a:gd name="T18" fmla="*/ 38 h 38"/>
              </a:gdLst>
              <a:ahLst/>
              <a:cxnLst>
                <a:cxn ang="T10">
                  <a:pos x="T0" y="T1"/>
                </a:cxn>
                <a:cxn ang="T11">
                  <a:pos x="T2" y="T3"/>
                </a:cxn>
                <a:cxn ang="T12">
                  <a:pos x="T4" y="T5"/>
                </a:cxn>
                <a:cxn ang="T13">
                  <a:pos x="T6" y="T7"/>
                </a:cxn>
                <a:cxn ang="T14">
                  <a:pos x="T8" y="T9"/>
                </a:cxn>
              </a:cxnLst>
              <a:rect l="T15" t="T16" r="T17" b="T18"/>
              <a:pathLst>
                <a:path w="12" h="38">
                  <a:moveTo>
                    <a:pt x="12" y="8"/>
                  </a:moveTo>
                  <a:lnTo>
                    <a:pt x="12" y="38"/>
                  </a:lnTo>
                  <a:lnTo>
                    <a:pt x="0" y="30"/>
                  </a:lnTo>
                  <a:lnTo>
                    <a:pt x="0" y="0"/>
                  </a:lnTo>
                  <a:lnTo>
                    <a:pt x="12" y="8"/>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426" name="Freeform 305">
              <a:extLst>
                <a:ext uri="{FF2B5EF4-FFF2-40B4-BE49-F238E27FC236}">
                  <a16:creationId xmlns:a16="http://schemas.microsoft.com/office/drawing/2014/main" id="{CDB6BC52-BD65-594E-A12F-9C3646076045}"/>
                </a:ext>
              </a:extLst>
            </p:cNvPr>
            <p:cNvSpPr>
              <a:spLocks/>
            </p:cNvSpPr>
            <p:nvPr/>
          </p:nvSpPr>
          <p:spPr bwMode="auto">
            <a:xfrm>
              <a:off x="2677" y="3201"/>
              <a:ext cx="38" cy="58"/>
            </a:xfrm>
            <a:custGeom>
              <a:avLst/>
              <a:gdLst>
                <a:gd name="T0" fmla="*/ 38 w 38"/>
                <a:gd name="T1" fmla="*/ 27 h 58"/>
                <a:gd name="T2" fmla="*/ 38 w 38"/>
                <a:gd name="T3" fmla="*/ 58 h 58"/>
                <a:gd name="T4" fmla="*/ 0 w 38"/>
                <a:gd name="T5" fmla="*/ 30 h 58"/>
                <a:gd name="T6" fmla="*/ 0 w 38"/>
                <a:gd name="T7" fmla="*/ 0 h 58"/>
                <a:gd name="T8" fmla="*/ 38 w 38"/>
                <a:gd name="T9" fmla="*/ 27 h 58"/>
                <a:gd name="T10" fmla="*/ 0 60000 65536"/>
                <a:gd name="T11" fmla="*/ 0 60000 65536"/>
                <a:gd name="T12" fmla="*/ 0 60000 65536"/>
                <a:gd name="T13" fmla="*/ 0 60000 65536"/>
                <a:gd name="T14" fmla="*/ 0 60000 65536"/>
                <a:gd name="T15" fmla="*/ 0 w 38"/>
                <a:gd name="T16" fmla="*/ 0 h 58"/>
                <a:gd name="T17" fmla="*/ 38 w 38"/>
                <a:gd name="T18" fmla="*/ 58 h 58"/>
              </a:gdLst>
              <a:ahLst/>
              <a:cxnLst>
                <a:cxn ang="T10">
                  <a:pos x="T0" y="T1"/>
                </a:cxn>
                <a:cxn ang="T11">
                  <a:pos x="T2" y="T3"/>
                </a:cxn>
                <a:cxn ang="T12">
                  <a:pos x="T4" y="T5"/>
                </a:cxn>
                <a:cxn ang="T13">
                  <a:pos x="T6" y="T7"/>
                </a:cxn>
                <a:cxn ang="T14">
                  <a:pos x="T8" y="T9"/>
                </a:cxn>
              </a:cxnLst>
              <a:rect l="T15" t="T16" r="T17" b="T18"/>
              <a:pathLst>
                <a:path w="38" h="58">
                  <a:moveTo>
                    <a:pt x="38" y="27"/>
                  </a:moveTo>
                  <a:lnTo>
                    <a:pt x="38" y="58"/>
                  </a:lnTo>
                  <a:lnTo>
                    <a:pt x="0" y="30"/>
                  </a:lnTo>
                  <a:lnTo>
                    <a:pt x="0" y="0"/>
                  </a:lnTo>
                  <a:lnTo>
                    <a:pt x="38" y="27"/>
                  </a:lnTo>
                  <a:close/>
                </a:path>
              </a:pathLst>
            </a:custGeom>
            <a:solidFill>
              <a:srgbClr val="8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427" name="Rectangle 306">
              <a:extLst>
                <a:ext uri="{FF2B5EF4-FFF2-40B4-BE49-F238E27FC236}">
                  <a16:creationId xmlns:a16="http://schemas.microsoft.com/office/drawing/2014/main" id="{47EA2648-9935-D945-AA73-B9FE2B7B75C6}"/>
                </a:ext>
              </a:extLst>
            </p:cNvPr>
            <p:cNvSpPr>
              <a:spLocks noChangeArrowheads="1"/>
            </p:cNvSpPr>
            <p:nvPr/>
          </p:nvSpPr>
          <p:spPr bwMode="auto">
            <a:xfrm>
              <a:off x="2715" y="3379"/>
              <a:ext cx="18" cy="32"/>
            </a:xfrm>
            <a:prstGeom prst="rect">
              <a:avLst/>
            </a:prstGeom>
            <a:solidFill>
              <a:srgbClr val="6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428" name="Freeform 307">
              <a:extLst>
                <a:ext uri="{FF2B5EF4-FFF2-40B4-BE49-F238E27FC236}">
                  <a16:creationId xmlns:a16="http://schemas.microsoft.com/office/drawing/2014/main" id="{D6E8BD15-86C4-3C4D-BC4F-36815F3BA27D}"/>
                </a:ext>
              </a:extLst>
            </p:cNvPr>
            <p:cNvSpPr>
              <a:spLocks/>
            </p:cNvSpPr>
            <p:nvPr/>
          </p:nvSpPr>
          <p:spPr bwMode="auto">
            <a:xfrm>
              <a:off x="2550" y="2912"/>
              <a:ext cx="278" cy="79"/>
            </a:xfrm>
            <a:custGeom>
              <a:avLst/>
              <a:gdLst>
                <a:gd name="T0" fmla="*/ 0 w 278"/>
                <a:gd name="T1" fmla="*/ 0 h 79"/>
                <a:gd name="T2" fmla="*/ 119 w 278"/>
                <a:gd name="T3" fmla="*/ 6 h 79"/>
                <a:gd name="T4" fmla="*/ 278 w 278"/>
                <a:gd name="T5" fmla="*/ 75 h 79"/>
                <a:gd name="T6" fmla="*/ 168 w 278"/>
                <a:gd name="T7" fmla="*/ 79 h 79"/>
                <a:gd name="T8" fmla="*/ 0 w 278"/>
                <a:gd name="T9" fmla="*/ 0 h 79"/>
                <a:gd name="T10" fmla="*/ 0 60000 65536"/>
                <a:gd name="T11" fmla="*/ 0 60000 65536"/>
                <a:gd name="T12" fmla="*/ 0 60000 65536"/>
                <a:gd name="T13" fmla="*/ 0 60000 65536"/>
                <a:gd name="T14" fmla="*/ 0 60000 65536"/>
                <a:gd name="T15" fmla="*/ 0 w 278"/>
                <a:gd name="T16" fmla="*/ 0 h 79"/>
                <a:gd name="T17" fmla="*/ 278 w 278"/>
                <a:gd name="T18" fmla="*/ 79 h 79"/>
              </a:gdLst>
              <a:ahLst/>
              <a:cxnLst>
                <a:cxn ang="T10">
                  <a:pos x="T0" y="T1"/>
                </a:cxn>
                <a:cxn ang="T11">
                  <a:pos x="T2" y="T3"/>
                </a:cxn>
                <a:cxn ang="T12">
                  <a:pos x="T4" y="T5"/>
                </a:cxn>
                <a:cxn ang="T13">
                  <a:pos x="T6" y="T7"/>
                </a:cxn>
                <a:cxn ang="T14">
                  <a:pos x="T8" y="T9"/>
                </a:cxn>
              </a:cxnLst>
              <a:rect l="T15" t="T16" r="T17" b="T18"/>
              <a:pathLst>
                <a:path w="278" h="79">
                  <a:moveTo>
                    <a:pt x="0" y="0"/>
                  </a:moveTo>
                  <a:lnTo>
                    <a:pt x="119" y="6"/>
                  </a:lnTo>
                  <a:lnTo>
                    <a:pt x="278" y="75"/>
                  </a:lnTo>
                  <a:lnTo>
                    <a:pt x="168" y="79"/>
                  </a:lnTo>
                  <a:lnTo>
                    <a:pt x="0" y="0"/>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429" name="Freeform 308">
              <a:extLst>
                <a:ext uri="{FF2B5EF4-FFF2-40B4-BE49-F238E27FC236}">
                  <a16:creationId xmlns:a16="http://schemas.microsoft.com/office/drawing/2014/main" id="{93ACF64F-80DA-0D4E-90A0-FF508C3D956D}"/>
                </a:ext>
              </a:extLst>
            </p:cNvPr>
            <p:cNvSpPr>
              <a:spLocks/>
            </p:cNvSpPr>
            <p:nvPr/>
          </p:nvSpPr>
          <p:spPr bwMode="auto">
            <a:xfrm>
              <a:off x="2719" y="2985"/>
              <a:ext cx="108" cy="59"/>
            </a:xfrm>
            <a:custGeom>
              <a:avLst/>
              <a:gdLst>
                <a:gd name="T0" fmla="*/ 1 w 108"/>
                <a:gd name="T1" fmla="*/ 1 h 59"/>
                <a:gd name="T2" fmla="*/ 108 w 108"/>
                <a:gd name="T3" fmla="*/ 0 h 59"/>
                <a:gd name="T4" fmla="*/ 108 w 108"/>
                <a:gd name="T5" fmla="*/ 59 h 59"/>
                <a:gd name="T6" fmla="*/ 0 w 108"/>
                <a:gd name="T7" fmla="*/ 59 h 59"/>
                <a:gd name="T8" fmla="*/ 1 w 108"/>
                <a:gd name="T9" fmla="*/ 1 h 59"/>
                <a:gd name="T10" fmla="*/ 0 60000 65536"/>
                <a:gd name="T11" fmla="*/ 0 60000 65536"/>
                <a:gd name="T12" fmla="*/ 0 60000 65536"/>
                <a:gd name="T13" fmla="*/ 0 60000 65536"/>
                <a:gd name="T14" fmla="*/ 0 60000 65536"/>
                <a:gd name="T15" fmla="*/ 0 w 108"/>
                <a:gd name="T16" fmla="*/ 0 h 59"/>
                <a:gd name="T17" fmla="*/ 108 w 108"/>
                <a:gd name="T18" fmla="*/ 59 h 59"/>
              </a:gdLst>
              <a:ahLst/>
              <a:cxnLst>
                <a:cxn ang="T10">
                  <a:pos x="T0" y="T1"/>
                </a:cxn>
                <a:cxn ang="T11">
                  <a:pos x="T2" y="T3"/>
                </a:cxn>
                <a:cxn ang="T12">
                  <a:pos x="T4" y="T5"/>
                </a:cxn>
                <a:cxn ang="T13">
                  <a:pos x="T6" y="T7"/>
                </a:cxn>
                <a:cxn ang="T14">
                  <a:pos x="T8" y="T9"/>
                </a:cxn>
              </a:cxnLst>
              <a:rect l="T15" t="T16" r="T17" b="T18"/>
              <a:pathLst>
                <a:path w="108" h="59">
                  <a:moveTo>
                    <a:pt x="1" y="1"/>
                  </a:moveTo>
                  <a:lnTo>
                    <a:pt x="108" y="0"/>
                  </a:lnTo>
                  <a:lnTo>
                    <a:pt x="108" y="59"/>
                  </a:lnTo>
                  <a:lnTo>
                    <a:pt x="0" y="59"/>
                  </a:lnTo>
                  <a:lnTo>
                    <a:pt x="1" y="1"/>
                  </a:lnTo>
                  <a:close/>
                </a:path>
              </a:pathLst>
            </a:custGeom>
            <a:solidFill>
              <a:srgbClr val="E0E0E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430" name="Freeform 309">
              <a:extLst>
                <a:ext uri="{FF2B5EF4-FFF2-40B4-BE49-F238E27FC236}">
                  <a16:creationId xmlns:a16="http://schemas.microsoft.com/office/drawing/2014/main" id="{7896FAD6-94BE-4047-9790-2ACCAA67D432}"/>
                </a:ext>
              </a:extLst>
            </p:cNvPr>
            <p:cNvSpPr>
              <a:spLocks/>
            </p:cNvSpPr>
            <p:nvPr/>
          </p:nvSpPr>
          <p:spPr bwMode="auto">
            <a:xfrm>
              <a:off x="2551" y="2912"/>
              <a:ext cx="172" cy="131"/>
            </a:xfrm>
            <a:custGeom>
              <a:avLst/>
              <a:gdLst>
                <a:gd name="T0" fmla="*/ 0 w 172"/>
                <a:gd name="T1" fmla="*/ 0 h 131"/>
                <a:gd name="T2" fmla="*/ 0 w 172"/>
                <a:gd name="T3" fmla="*/ 45 h 131"/>
                <a:gd name="T4" fmla="*/ 172 w 172"/>
                <a:gd name="T5" fmla="*/ 131 h 131"/>
                <a:gd name="T6" fmla="*/ 172 w 172"/>
                <a:gd name="T7" fmla="*/ 73 h 131"/>
                <a:gd name="T8" fmla="*/ 0 w 172"/>
                <a:gd name="T9" fmla="*/ 0 h 131"/>
                <a:gd name="T10" fmla="*/ 0 60000 65536"/>
                <a:gd name="T11" fmla="*/ 0 60000 65536"/>
                <a:gd name="T12" fmla="*/ 0 60000 65536"/>
                <a:gd name="T13" fmla="*/ 0 60000 65536"/>
                <a:gd name="T14" fmla="*/ 0 60000 65536"/>
                <a:gd name="T15" fmla="*/ 0 w 172"/>
                <a:gd name="T16" fmla="*/ 0 h 131"/>
                <a:gd name="T17" fmla="*/ 172 w 172"/>
                <a:gd name="T18" fmla="*/ 131 h 131"/>
              </a:gdLst>
              <a:ahLst/>
              <a:cxnLst>
                <a:cxn ang="T10">
                  <a:pos x="T0" y="T1"/>
                </a:cxn>
                <a:cxn ang="T11">
                  <a:pos x="T2" y="T3"/>
                </a:cxn>
                <a:cxn ang="T12">
                  <a:pos x="T4" y="T5"/>
                </a:cxn>
                <a:cxn ang="T13">
                  <a:pos x="T6" y="T7"/>
                </a:cxn>
                <a:cxn ang="T14">
                  <a:pos x="T8" y="T9"/>
                </a:cxn>
              </a:cxnLst>
              <a:rect l="T15" t="T16" r="T17" b="T18"/>
              <a:pathLst>
                <a:path w="172" h="131">
                  <a:moveTo>
                    <a:pt x="0" y="0"/>
                  </a:moveTo>
                  <a:lnTo>
                    <a:pt x="0" y="45"/>
                  </a:lnTo>
                  <a:lnTo>
                    <a:pt x="172" y="131"/>
                  </a:lnTo>
                  <a:lnTo>
                    <a:pt x="172" y="73"/>
                  </a:lnTo>
                  <a:lnTo>
                    <a:pt x="0" y="0"/>
                  </a:lnTo>
                  <a:close/>
                </a:path>
              </a:pathLst>
            </a:custGeom>
            <a:solidFill>
              <a:srgbClr val="A0A0A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grpSp>
      <p:grpSp>
        <p:nvGrpSpPr>
          <p:cNvPr id="654" name="Group 653">
            <a:extLst>
              <a:ext uri="{FF2B5EF4-FFF2-40B4-BE49-F238E27FC236}">
                <a16:creationId xmlns:a16="http://schemas.microsoft.com/office/drawing/2014/main" id="{0EE5CE87-D9CD-804E-8BB5-810810C00048}"/>
              </a:ext>
            </a:extLst>
          </p:cNvPr>
          <p:cNvGrpSpPr/>
          <p:nvPr/>
        </p:nvGrpSpPr>
        <p:grpSpPr>
          <a:xfrm>
            <a:off x="5983411" y="4080435"/>
            <a:ext cx="600237" cy="305947"/>
            <a:chOff x="3668110" y="2448910"/>
            <a:chExt cx="3794234" cy="2165130"/>
          </a:xfrm>
        </p:grpSpPr>
        <p:sp>
          <p:nvSpPr>
            <p:cNvPr id="655" name="Rectangle 654">
              <a:extLst>
                <a:ext uri="{FF2B5EF4-FFF2-40B4-BE49-F238E27FC236}">
                  <a16:creationId xmlns:a16="http://schemas.microsoft.com/office/drawing/2014/main" id="{CB97A6BC-86D2-EA4A-9A9D-7BD65D38AC57}"/>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56" name="Freeform 655">
              <a:extLst>
                <a:ext uri="{FF2B5EF4-FFF2-40B4-BE49-F238E27FC236}">
                  <a16:creationId xmlns:a16="http://schemas.microsoft.com/office/drawing/2014/main" id="{33024C5B-C334-C04F-86FD-B3520496B01D}"/>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657" name="Group 656">
              <a:extLst>
                <a:ext uri="{FF2B5EF4-FFF2-40B4-BE49-F238E27FC236}">
                  <a16:creationId xmlns:a16="http://schemas.microsoft.com/office/drawing/2014/main" id="{1E71FDD7-8921-BE44-92B2-871221FC4D5C}"/>
                </a:ext>
              </a:extLst>
            </p:cNvPr>
            <p:cNvGrpSpPr/>
            <p:nvPr/>
          </p:nvGrpSpPr>
          <p:grpSpPr>
            <a:xfrm>
              <a:off x="3941378" y="2603243"/>
              <a:ext cx="3202061" cy="1066110"/>
              <a:chOff x="7939341" y="3037317"/>
              <a:chExt cx="897649" cy="353919"/>
            </a:xfrm>
          </p:grpSpPr>
          <p:sp>
            <p:nvSpPr>
              <p:cNvPr id="658" name="Freeform 657">
                <a:extLst>
                  <a:ext uri="{FF2B5EF4-FFF2-40B4-BE49-F238E27FC236}">
                    <a16:creationId xmlns:a16="http://schemas.microsoft.com/office/drawing/2014/main" id="{38CFD6E8-D42C-C247-A5EF-D4E5772BE5E7}"/>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59" name="Freeform 658">
                <a:extLst>
                  <a:ext uri="{FF2B5EF4-FFF2-40B4-BE49-F238E27FC236}">
                    <a16:creationId xmlns:a16="http://schemas.microsoft.com/office/drawing/2014/main" id="{05B57EAF-4F38-5D42-88F0-4BC42BC740B0}"/>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60" name="Freeform 659">
                <a:extLst>
                  <a:ext uri="{FF2B5EF4-FFF2-40B4-BE49-F238E27FC236}">
                    <a16:creationId xmlns:a16="http://schemas.microsoft.com/office/drawing/2014/main" id="{8ADD04D4-584D-224D-9633-33A09F3F1051}"/>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61" name="Freeform 660">
                <a:extLst>
                  <a:ext uri="{FF2B5EF4-FFF2-40B4-BE49-F238E27FC236}">
                    <a16:creationId xmlns:a16="http://schemas.microsoft.com/office/drawing/2014/main" id="{B89351A1-0972-3242-A22B-B59D0FE4D6C5}"/>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3955365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126</a:t>
            </a:fld>
            <a:endParaRPr lang="en-US" dirty="0"/>
          </a:p>
        </p:txBody>
      </p:sp>
      <p:sp>
        <p:nvSpPr>
          <p:cNvPr id="10" name="Title 1">
            <a:extLst>
              <a:ext uri="{FF2B5EF4-FFF2-40B4-BE49-F238E27FC236}">
                <a16:creationId xmlns:a16="http://schemas.microsoft.com/office/drawing/2014/main" id="{F35EEEAD-4869-A944-A582-22F817FC6DE2}"/>
              </a:ext>
            </a:extLst>
          </p:cNvPr>
          <p:cNvSpPr txBox="1">
            <a:spLocks/>
          </p:cNvSpPr>
          <p:nvPr/>
        </p:nvSpPr>
        <p:spPr>
          <a:xfrm>
            <a:off x="871653" y="398813"/>
            <a:ext cx="10515600" cy="8946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a:lstStyle>
          <a:p>
            <a:r>
              <a:rPr lang="en-US" b="0" dirty="0">
                <a:latin typeface="+mn-lt"/>
              </a:rPr>
              <a:t>Network Security (summary)</a:t>
            </a:r>
          </a:p>
        </p:txBody>
      </p:sp>
      <p:sp>
        <p:nvSpPr>
          <p:cNvPr id="431" name="Rectangle 3">
            <a:extLst>
              <a:ext uri="{FF2B5EF4-FFF2-40B4-BE49-F238E27FC236}">
                <a16:creationId xmlns:a16="http://schemas.microsoft.com/office/drawing/2014/main" id="{C6E6E1DB-EF62-1F44-9963-3A1C21989417}"/>
              </a:ext>
            </a:extLst>
          </p:cNvPr>
          <p:cNvSpPr txBox="1">
            <a:spLocks noChangeArrowheads="1"/>
          </p:cNvSpPr>
          <p:nvPr/>
        </p:nvSpPr>
        <p:spPr>
          <a:xfrm>
            <a:off x="845635" y="1377872"/>
            <a:ext cx="8148638" cy="502292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0"/>
              <a:buNone/>
            </a:pPr>
            <a:r>
              <a:rPr lang="en-US" sz="3200" dirty="0">
                <a:solidFill>
                  <a:srgbClr val="CC0000"/>
                </a:solidFill>
              </a:rPr>
              <a:t>basic techniques…...</a:t>
            </a:r>
          </a:p>
          <a:p>
            <a:pPr lvl="1">
              <a:buClr>
                <a:srgbClr val="0012A0"/>
              </a:buClr>
              <a:buFont typeface="Wingdings" pitchFamily="2" charset="2"/>
              <a:buChar char="§"/>
            </a:pPr>
            <a:r>
              <a:rPr lang="en-US" sz="2800" dirty="0"/>
              <a:t>cryptography (symmetric and public key)</a:t>
            </a:r>
          </a:p>
          <a:p>
            <a:pPr lvl="1">
              <a:buClr>
                <a:srgbClr val="0012A0"/>
              </a:buClr>
              <a:buFont typeface="Wingdings" pitchFamily="2" charset="2"/>
              <a:buChar char="§"/>
            </a:pPr>
            <a:r>
              <a:rPr lang="en-US" sz="2800" dirty="0"/>
              <a:t>message integrity</a:t>
            </a:r>
          </a:p>
          <a:p>
            <a:pPr lvl="1">
              <a:buClr>
                <a:srgbClr val="0012A0"/>
              </a:buClr>
              <a:buFont typeface="Wingdings" pitchFamily="2" charset="2"/>
              <a:buChar char="§"/>
            </a:pPr>
            <a:r>
              <a:rPr lang="en-US" sz="2800" dirty="0"/>
              <a:t>end-point authentication</a:t>
            </a:r>
          </a:p>
          <a:p>
            <a:pPr>
              <a:buFont typeface="Wingdings" charset="0"/>
              <a:buNone/>
            </a:pPr>
            <a:r>
              <a:rPr lang="en-US" sz="3200" dirty="0">
                <a:solidFill>
                  <a:srgbClr val="CC0000"/>
                </a:solidFill>
              </a:rPr>
              <a:t>…. used in many different security scenarios</a:t>
            </a:r>
          </a:p>
          <a:p>
            <a:pPr lvl="1">
              <a:buClr>
                <a:srgbClr val="0012A0"/>
              </a:buClr>
              <a:buFont typeface="Wingdings" pitchFamily="2" charset="2"/>
              <a:buChar char="§"/>
            </a:pPr>
            <a:r>
              <a:rPr lang="en-US" sz="2800" dirty="0"/>
              <a:t>secure email</a:t>
            </a:r>
          </a:p>
          <a:p>
            <a:pPr lvl="1">
              <a:buClr>
                <a:srgbClr val="0012A0"/>
              </a:buClr>
              <a:buFont typeface="Wingdings" pitchFamily="2" charset="2"/>
              <a:buChar char="§"/>
            </a:pPr>
            <a:r>
              <a:rPr lang="en-US" sz="2800" dirty="0"/>
              <a:t>secure transport (TLS)</a:t>
            </a:r>
          </a:p>
          <a:p>
            <a:pPr lvl="1">
              <a:buClr>
                <a:srgbClr val="0012A0"/>
              </a:buClr>
              <a:buFont typeface="Wingdings" pitchFamily="2" charset="2"/>
              <a:buChar char="§"/>
            </a:pPr>
            <a:r>
              <a:rPr lang="en-US" sz="2800" dirty="0"/>
              <a:t>IP sec</a:t>
            </a:r>
          </a:p>
          <a:p>
            <a:pPr lvl="1">
              <a:buClr>
                <a:srgbClr val="0012A0"/>
              </a:buClr>
              <a:buFont typeface="Wingdings" pitchFamily="2" charset="2"/>
              <a:buChar char="§"/>
            </a:pPr>
            <a:r>
              <a:rPr lang="en-US" sz="2800" dirty="0"/>
              <a:t>802.11, 4G/5G</a:t>
            </a:r>
          </a:p>
          <a:p>
            <a:pPr>
              <a:buFont typeface="Wingdings" charset="0"/>
              <a:buNone/>
            </a:pPr>
            <a:r>
              <a:rPr lang="en-US" sz="3200" dirty="0">
                <a:solidFill>
                  <a:srgbClr val="CC0000"/>
                </a:solidFill>
              </a:rPr>
              <a:t>operational security: firewalls and IDS</a:t>
            </a:r>
          </a:p>
          <a:p>
            <a:pPr lvl="1"/>
            <a:endParaRPr lang="en-US" dirty="0">
              <a:latin typeface="Gill Sans MT" charset="0"/>
            </a:endParaRPr>
          </a:p>
        </p:txBody>
      </p:sp>
      <p:pic>
        <p:nvPicPr>
          <p:cNvPr id="439" name="Picture 438" descr="A train crossing a bridge over a body of water&#10;&#10;Description automatically generated">
            <a:extLst>
              <a:ext uri="{FF2B5EF4-FFF2-40B4-BE49-F238E27FC236}">
                <a16:creationId xmlns:a16="http://schemas.microsoft.com/office/drawing/2014/main" id="{957784D3-47F5-F74E-A1AC-B09C73767788}"/>
              </a:ext>
            </a:extLst>
          </p:cNvPr>
          <p:cNvPicPr>
            <a:picLocks noChangeAspect="1"/>
          </p:cNvPicPr>
          <p:nvPr/>
        </p:nvPicPr>
        <p:blipFill>
          <a:blip r:embed="rId3"/>
          <a:stretch>
            <a:fillRect/>
          </a:stretch>
        </p:blipFill>
        <p:spPr>
          <a:xfrm>
            <a:off x="8332372" y="570101"/>
            <a:ext cx="3102316" cy="2326737"/>
          </a:xfrm>
          <a:prstGeom prst="rect">
            <a:avLst/>
          </a:prstGeom>
          <a:effectLst>
            <a:outerShdw blurRad="50800" dist="38100" dir="18900000" algn="bl" rotWithShape="0">
              <a:prstClr val="black">
                <a:alpha val="40000"/>
              </a:prstClr>
            </a:outerShdw>
          </a:effectLst>
        </p:spPr>
      </p:pic>
    </p:spTree>
    <p:extLst>
      <p:ext uri="{BB962C8B-B14F-4D97-AF65-F5344CB8AC3E}">
        <p14:creationId xmlns:p14="http://schemas.microsoft.com/office/powerpoint/2010/main" val="3254761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0E1AE-3F1B-43C4-ABAD-372126BBFC17}"/>
              </a:ext>
            </a:extLst>
          </p:cNvPr>
          <p:cNvSpPr>
            <a:spLocks noGrp="1"/>
          </p:cNvSpPr>
          <p:nvPr>
            <p:ph type="title"/>
          </p:nvPr>
        </p:nvSpPr>
        <p:spPr/>
        <p:txBody>
          <a:bodyPr/>
          <a:lstStyle/>
          <a:p>
            <a:r>
              <a:rPr lang="en-US" dirty="0"/>
              <a:t>Active attack (1) - spoofing</a:t>
            </a:r>
          </a:p>
        </p:txBody>
      </p:sp>
      <p:pic>
        <p:nvPicPr>
          <p:cNvPr id="5" name="Content Placeholder 4" descr="Diagram&#10;&#10;Description automatically generated">
            <a:extLst>
              <a:ext uri="{FF2B5EF4-FFF2-40B4-BE49-F238E27FC236}">
                <a16:creationId xmlns:a16="http://schemas.microsoft.com/office/drawing/2014/main" id="{6E750FCB-F2A8-49CD-A908-2A9D25079F8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99806" y="2076192"/>
            <a:ext cx="7087589" cy="3696216"/>
          </a:xfrm>
        </p:spPr>
      </p:pic>
    </p:spTree>
    <p:extLst>
      <p:ext uri="{BB962C8B-B14F-4D97-AF65-F5344CB8AC3E}">
        <p14:creationId xmlns:p14="http://schemas.microsoft.com/office/powerpoint/2010/main" val="802342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1E8F0-6F7A-477E-AE4A-5C0DD7A39A1F}"/>
              </a:ext>
            </a:extLst>
          </p:cNvPr>
          <p:cNvSpPr>
            <a:spLocks noGrp="1"/>
          </p:cNvSpPr>
          <p:nvPr>
            <p:ph type="title"/>
          </p:nvPr>
        </p:nvSpPr>
        <p:spPr/>
        <p:txBody>
          <a:bodyPr/>
          <a:lstStyle/>
          <a:p>
            <a:r>
              <a:rPr lang="en-US" dirty="0"/>
              <a:t>Email Spoofing Attack</a:t>
            </a:r>
          </a:p>
        </p:txBody>
      </p:sp>
      <p:pic>
        <p:nvPicPr>
          <p:cNvPr id="5" name="Content Placeholder 4" descr="Diagram&#10;&#10;Description automatically generated with low confidence">
            <a:extLst>
              <a:ext uri="{FF2B5EF4-FFF2-40B4-BE49-F238E27FC236}">
                <a16:creationId xmlns:a16="http://schemas.microsoft.com/office/drawing/2014/main" id="{04E8D37F-BE19-43BA-8A9A-9AEFD219DA37}"/>
              </a:ext>
            </a:extLst>
          </p:cNvPr>
          <p:cNvPicPr>
            <a:picLocks noGrp="1" noChangeAspect="1"/>
          </p:cNvPicPr>
          <p:nvPr>
            <p:ph idx="1"/>
          </p:nvPr>
        </p:nvPicPr>
        <p:blipFill>
          <a:blip r:embed="rId3" cstate="email">
            <a:extLst>
              <a:ext uri="{28A0092B-C50C-407E-A947-70E740481C1C}">
                <a14:useLocalDpi xmlns:a14="http://schemas.microsoft.com/office/drawing/2010/main" val="0"/>
              </a:ext>
            </a:extLst>
          </a:blip>
          <a:stretch>
            <a:fillRect/>
          </a:stretch>
        </p:blipFill>
        <p:spPr>
          <a:xfrm>
            <a:off x="1625548" y="2851540"/>
            <a:ext cx="4982760" cy="2209337"/>
          </a:xfrm>
        </p:spPr>
      </p:pic>
      <p:pic>
        <p:nvPicPr>
          <p:cNvPr id="7" name="Picture 6" descr="Timeline&#10;&#10;Description automatically generated">
            <a:extLst>
              <a:ext uri="{FF2B5EF4-FFF2-40B4-BE49-F238E27FC236}">
                <a16:creationId xmlns:a16="http://schemas.microsoft.com/office/drawing/2014/main" id="{2C4B836B-967C-415C-BED1-F0F0C387E47F}"/>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6608308" y="3174133"/>
            <a:ext cx="4059692" cy="1625059"/>
          </a:xfrm>
          <a:prstGeom prst="rect">
            <a:avLst/>
          </a:prstGeom>
        </p:spPr>
      </p:pic>
      <p:sp>
        <p:nvSpPr>
          <p:cNvPr id="9" name="TextBox 8">
            <a:extLst>
              <a:ext uri="{FF2B5EF4-FFF2-40B4-BE49-F238E27FC236}">
                <a16:creationId xmlns:a16="http://schemas.microsoft.com/office/drawing/2014/main" id="{0C849F3B-C7CA-478B-914D-1354E998E21B}"/>
              </a:ext>
            </a:extLst>
          </p:cNvPr>
          <p:cNvSpPr txBox="1"/>
          <p:nvPr/>
        </p:nvSpPr>
        <p:spPr>
          <a:xfrm>
            <a:off x="2057400" y="1427793"/>
            <a:ext cx="8245736" cy="369332"/>
          </a:xfrm>
          <a:prstGeom prst="rect">
            <a:avLst/>
          </a:prstGeom>
          <a:noFill/>
        </p:spPr>
        <p:txBody>
          <a:bodyPr wrap="square">
            <a:spAutoFit/>
          </a:bodyPr>
          <a:lstStyle/>
          <a:p>
            <a:r>
              <a:rPr lang="en-US" dirty="0"/>
              <a:t>End-to-End Measurements of Email Spoofing Attacks, UsenixSecurity’18</a:t>
            </a:r>
          </a:p>
        </p:txBody>
      </p:sp>
      <p:sp>
        <p:nvSpPr>
          <p:cNvPr id="11" name="TextBox 10">
            <a:extLst>
              <a:ext uri="{FF2B5EF4-FFF2-40B4-BE49-F238E27FC236}">
                <a16:creationId xmlns:a16="http://schemas.microsoft.com/office/drawing/2014/main" id="{D602D41F-685C-4A89-8618-3B3E33591BED}"/>
              </a:ext>
            </a:extLst>
          </p:cNvPr>
          <p:cNvSpPr txBox="1"/>
          <p:nvPr/>
        </p:nvSpPr>
        <p:spPr>
          <a:xfrm>
            <a:off x="2674260" y="5224716"/>
            <a:ext cx="7012016" cy="923330"/>
          </a:xfrm>
          <a:prstGeom prst="rect">
            <a:avLst/>
          </a:prstGeom>
          <a:noFill/>
        </p:spPr>
        <p:txBody>
          <a:bodyPr wrap="square">
            <a:spAutoFit/>
          </a:bodyPr>
          <a:lstStyle/>
          <a:p>
            <a:r>
              <a:rPr lang="en-US" dirty="0"/>
              <a:t>Conclusion: We demonstrate that most email providers allow forged emails to get to user inbox, while lacking the necessary warning mechanism to notify users (particularly on mobile apps).</a:t>
            </a:r>
          </a:p>
        </p:txBody>
      </p:sp>
    </p:spTree>
    <p:extLst>
      <p:ext uri="{BB962C8B-B14F-4D97-AF65-F5344CB8AC3E}">
        <p14:creationId xmlns:p14="http://schemas.microsoft.com/office/powerpoint/2010/main" val="3524209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786C2-814D-456F-ACC1-F0605FCF6CD2}"/>
              </a:ext>
            </a:extLst>
          </p:cNvPr>
          <p:cNvSpPr>
            <a:spLocks noGrp="1"/>
          </p:cNvSpPr>
          <p:nvPr>
            <p:ph type="title"/>
          </p:nvPr>
        </p:nvSpPr>
        <p:spPr/>
        <p:txBody>
          <a:bodyPr>
            <a:normAutofit fontScale="90000"/>
          </a:bodyPr>
          <a:lstStyle/>
          <a:p>
            <a:r>
              <a:rPr lang="en-US" dirty="0"/>
              <a:t>Active (2) – replay (similar to man in the middle attack)</a:t>
            </a:r>
          </a:p>
        </p:txBody>
      </p:sp>
      <p:pic>
        <p:nvPicPr>
          <p:cNvPr id="5" name="Content Placeholder 4" descr="Diagram&#10;&#10;Description automatically generated">
            <a:extLst>
              <a:ext uri="{FF2B5EF4-FFF2-40B4-BE49-F238E27FC236}">
                <a16:creationId xmlns:a16="http://schemas.microsoft.com/office/drawing/2014/main" id="{43A60018-4489-44D1-97B0-ED36064468C5}"/>
              </a:ext>
            </a:extLst>
          </p:cNvPr>
          <p:cNvPicPr>
            <a:picLocks noGrp="1" noChangeAspect="1"/>
          </p:cNvPicPr>
          <p:nvPr>
            <p:ph idx="1"/>
          </p:nvPr>
        </p:nvPicPr>
        <p:blipFill>
          <a:blip r:embed="rId3" cstate="email">
            <a:extLst>
              <a:ext uri="{28A0092B-C50C-407E-A947-70E740481C1C}">
                <a14:useLocalDpi xmlns:a14="http://schemas.microsoft.com/office/drawing/2010/main" val="0"/>
              </a:ext>
            </a:extLst>
          </a:blip>
          <a:stretch>
            <a:fillRect/>
          </a:stretch>
        </p:blipFill>
        <p:spPr>
          <a:xfrm>
            <a:off x="2057400" y="1801154"/>
            <a:ext cx="7772400" cy="4246293"/>
          </a:xfrm>
        </p:spPr>
      </p:pic>
    </p:spTree>
    <p:extLst>
      <p:ext uri="{BB962C8B-B14F-4D97-AF65-F5344CB8AC3E}">
        <p14:creationId xmlns:p14="http://schemas.microsoft.com/office/powerpoint/2010/main" val="1325128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98E76-1D3B-4BBB-BFDC-41CBF646FACA}"/>
              </a:ext>
            </a:extLst>
          </p:cNvPr>
          <p:cNvSpPr>
            <a:spLocks noGrp="1"/>
          </p:cNvSpPr>
          <p:nvPr>
            <p:ph type="title"/>
          </p:nvPr>
        </p:nvSpPr>
        <p:spPr/>
        <p:txBody>
          <a:bodyPr/>
          <a:lstStyle/>
          <a:p>
            <a:r>
              <a:rPr lang="en-US" dirty="0"/>
              <a:t>Replay Attacks</a:t>
            </a:r>
          </a:p>
        </p:txBody>
      </p:sp>
      <p:sp>
        <p:nvSpPr>
          <p:cNvPr id="6" name="TextBox 5">
            <a:extLst>
              <a:ext uri="{FF2B5EF4-FFF2-40B4-BE49-F238E27FC236}">
                <a16:creationId xmlns:a16="http://schemas.microsoft.com/office/drawing/2014/main" id="{FE7F8BDF-E99A-4AA7-B042-B1D292897EC4}"/>
              </a:ext>
            </a:extLst>
          </p:cNvPr>
          <p:cNvSpPr txBox="1"/>
          <p:nvPr/>
        </p:nvSpPr>
        <p:spPr>
          <a:xfrm>
            <a:off x="2161568" y="1687983"/>
            <a:ext cx="7012016" cy="369332"/>
          </a:xfrm>
          <a:prstGeom prst="rect">
            <a:avLst/>
          </a:prstGeom>
          <a:noFill/>
        </p:spPr>
        <p:txBody>
          <a:bodyPr wrap="square">
            <a:spAutoFit/>
          </a:bodyPr>
          <a:lstStyle/>
          <a:p>
            <a:r>
              <a:rPr lang="en-US" dirty="0"/>
              <a:t>Usually integrated with Sniffing (</a:t>
            </a:r>
            <a:r>
              <a:rPr lang="en-US" dirty="0">
                <a:solidFill>
                  <a:srgbClr val="EA4335"/>
                </a:solidFill>
                <a:latin typeface="arial" panose="020B0604020202020204" pitchFamily="34" charset="0"/>
              </a:rPr>
              <a:t>eavesdropping</a:t>
            </a:r>
            <a:r>
              <a:rPr lang="en-US" dirty="0">
                <a:solidFill>
                  <a:srgbClr val="202124"/>
                </a:solidFill>
                <a:latin typeface="arial" panose="020B0604020202020204" pitchFamily="34" charset="0"/>
              </a:rPr>
              <a:t> )</a:t>
            </a:r>
            <a:endParaRPr lang="en-US" dirty="0"/>
          </a:p>
        </p:txBody>
      </p:sp>
      <p:pic>
        <p:nvPicPr>
          <p:cNvPr id="1026" name="Picture 2">
            <a:extLst>
              <a:ext uri="{FF2B5EF4-FFF2-40B4-BE49-F238E27FC236}">
                <a16:creationId xmlns:a16="http://schemas.microsoft.com/office/drawing/2014/main" id="{9DC52D90-1385-4A15-865D-3A67BEB4BF37}"/>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816276" y="2455177"/>
            <a:ext cx="6013525" cy="40351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2158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D31A8-1DCF-4650-B52F-4D97F7F926E4}"/>
              </a:ext>
            </a:extLst>
          </p:cNvPr>
          <p:cNvSpPr>
            <a:spLocks noGrp="1"/>
          </p:cNvSpPr>
          <p:nvPr>
            <p:ph type="title"/>
          </p:nvPr>
        </p:nvSpPr>
        <p:spPr/>
        <p:txBody>
          <a:bodyPr/>
          <a:lstStyle/>
          <a:p>
            <a:r>
              <a:rPr lang="en-US" dirty="0"/>
              <a:t>Active (3) – intercept &amp; modify</a:t>
            </a:r>
          </a:p>
        </p:txBody>
      </p:sp>
      <p:pic>
        <p:nvPicPr>
          <p:cNvPr id="5" name="Content Placeholder 4" descr="Diagram&#10;&#10;Description automatically generated">
            <a:extLst>
              <a:ext uri="{FF2B5EF4-FFF2-40B4-BE49-F238E27FC236}">
                <a16:creationId xmlns:a16="http://schemas.microsoft.com/office/drawing/2014/main" id="{9B542AC3-9D21-4DF2-84BD-FDEF96CA315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72871" y="2322091"/>
            <a:ext cx="7001852" cy="3991532"/>
          </a:xfrm>
        </p:spPr>
      </p:pic>
      <p:sp>
        <p:nvSpPr>
          <p:cNvPr id="6" name="TextBox 5">
            <a:extLst>
              <a:ext uri="{FF2B5EF4-FFF2-40B4-BE49-F238E27FC236}">
                <a16:creationId xmlns:a16="http://schemas.microsoft.com/office/drawing/2014/main" id="{8362EFB4-CC0E-4BDB-B08A-41EE8F61E6FE}"/>
              </a:ext>
            </a:extLst>
          </p:cNvPr>
          <p:cNvSpPr txBox="1"/>
          <p:nvPr/>
        </p:nvSpPr>
        <p:spPr>
          <a:xfrm>
            <a:off x="2572871" y="1515268"/>
            <a:ext cx="4572000" cy="369332"/>
          </a:xfrm>
          <a:prstGeom prst="rect">
            <a:avLst/>
          </a:prstGeom>
          <a:noFill/>
        </p:spPr>
        <p:txBody>
          <a:bodyPr wrap="square">
            <a:spAutoFit/>
          </a:bodyPr>
          <a:lstStyle/>
          <a:p>
            <a:r>
              <a:rPr lang="en-US" dirty="0"/>
              <a:t>Man in the middle attack!</a:t>
            </a:r>
          </a:p>
        </p:txBody>
      </p:sp>
    </p:spTree>
    <p:extLst>
      <p:ext uri="{BB962C8B-B14F-4D97-AF65-F5344CB8AC3E}">
        <p14:creationId xmlns:p14="http://schemas.microsoft.com/office/powerpoint/2010/main" val="3937014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A13B1-BB98-4D05-9F0D-A554198973E6}"/>
              </a:ext>
            </a:extLst>
          </p:cNvPr>
          <p:cNvSpPr>
            <a:spLocks noGrp="1"/>
          </p:cNvSpPr>
          <p:nvPr>
            <p:ph type="title"/>
          </p:nvPr>
        </p:nvSpPr>
        <p:spPr/>
        <p:txBody>
          <a:bodyPr/>
          <a:lstStyle/>
          <a:p>
            <a:r>
              <a:rPr lang="en-US" sz="3600" dirty="0"/>
              <a:t>Man in the </a:t>
            </a:r>
            <a:r>
              <a:rPr lang="en-US" altLang="zh-CN" sz="3600" dirty="0"/>
              <a:t>M</a:t>
            </a:r>
            <a:r>
              <a:rPr lang="en-US" sz="3600" dirty="0"/>
              <a:t>iddle Attack</a:t>
            </a:r>
          </a:p>
        </p:txBody>
      </p:sp>
      <p:sp>
        <p:nvSpPr>
          <p:cNvPr id="3" name="Content Placeholder 2">
            <a:extLst>
              <a:ext uri="{FF2B5EF4-FFF2-40B4-BE49-F238E27FC236}">
                <a16:creationId xmlns:a16="http://schemas.microsoft.com/office/drawing/2014/main" id="{EB0ED915-EBE8-45E1-AC28-29EE43DF7DE4}"/>
              </a:ext>
            </a:extLst>
          </p:cNvPr>
          <p:cNvSpPr>
            <a:spLocks noGrp="1"/>
          </p:cNvSpPr>
          <p:nvPr>
            <p:ph idx="1"/>
          </p:nvPr>
        </p:nvSpPr>
        <p:spPr/>
        <p:txBody>
          <a:bodyPr/>
          <a:lstStyle/>
          <a:p>
            <a:r>
              <a:rPr lang="en-US" dirty="0"/>
              <a:t>Attacker pretends to be the sender/receiver</a:t>
            </a:r>
          </a:p>
        </p:txBody>
      </p:sp>
      <p:pic>
        <p:nvPicPr>
          <p:cNvPr id="2050" name="Picture 2" descr="CS111 Winter 2013 Lecture 17: Introduction to Security">
            <a:extLst>
              <a:ext uri="{FF2B5EF4-FFF2-40B4-BE49-F238E27FC236}">
                <a16:creationId xmlns:a16="http://schemas.microsoft.com/office/drawing/2014/main" id="{6A9E8F6B-35D7-4CAF-872D-CD42DD6DED8D}"/>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027830" y="2073089"/>
            <a:ext cx="6136341" cy="4602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5775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6492D-FAA0-4647-850E-E7E3F43D27A0}"/>
              </a:ext>
            </a:extLst>
          </p:cNvPr>
          <p:cNvSpPr>
            <a:spLocks noGrp="1"/>
          </p:cNvSpPr>
          <p:nvPr>
            <p:ph type="title"/>
          </p:nvPr>
        </p:nvSpPr>
        <p:spPr/>
        <p:txBody>
          <a:bodyPr/>
          <a:lstStyle/>
          <a:p>
            <a:r>
              <a:rPr lang="en-US" dirty="0"/>
              <a:t>Is this right?</a:t>
            </a:r>
          </a:p>
        </p:txBody>
      </p:sp>
      <p:sp>
        <p:nvSpPr>
          <p:cNvPr id="3" name="Text Placeholder 2">
            <a:extLst>
              <a:ext uri="{FF2B5EF4-FFF2-40B4-BE49-F238E27FC236}">
                <a16:creationId xmlns:a16="http://schemas.microsoft.com/office/drawing/2014/main" id="{F452C5F1-E8C9-461B-839C-4F1ED40AE6AA}"/>
              </a:ext>
            </a:extLst>
          </p:cNvPr>
          <p:cNvSpPr>
            <a:spLocks noGrp="1"/>
          </p:cNvSpPr>
          <p:nvPr>
            <p:ph type="body" sz="half" idx="1"/>
          </p:nvPr>
        </p:nvSpPr>
        <p:spPr>
          <a:xfrm>
            <a:off x="1828800" y="1559859"/>
            <a:ext cx="8839201" cy="4648200"/>
          </a:xfrm>
        </p:spPr>
        <p:txBody>
          <a:bodyPr/>
          <a:lstStyle/>
          <a:p>
            <a:r>
              <a:rPr lang="en-US" dirty="0">
                <a:latin typeface="Gill Sans MT" charset="0"/>
              </a:rPr>
              <a:t>What is the difference between MITM &amp; Eavesdropping?</a:t>
            </a:r>
          </a:p>
          <a:p>
            <a:endParaRPr lang="en-US" dirty="0"/>
          </a:p>
        </p:txBody>
      </p:sp>
      <p:pic>
        <p:nvPicPr>
          <p:cNvPr id="4098" name="Picture 2" descr="Learn Man in the Middle Attack From Scratch - Ehacking">
            <a:extLst>
              <a:ext uri="{FF2B5EF4-FFF2-40B4-BE49-F238E27FC236}">
                <a16:creationId xmlns:a16="http://schemas.microsoft.com/office/drawing/2014/main" id="{1DA76A9A-8D3C-4509-BEEC-0DFA75A680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5370" y="2344664"/>
            <a:ext cx="7617311" cy="4284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1216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sz="4400" dirty="0">
                <a:cs typeface="Calibri" panose="020F0502020204030204" pitchFamily="34" charset="0"/>
              </a:rPr>
              <a:t>Security: overview</a:t>
            </a:r>
            <a:endParaRPr lang="en-US" sz="4400" dirty="0"/>
          </a:p>
        </p:txBody>
      </p:sp>
      <p:sp>
        <p:nvSpPr>
          <p:cNvPr id="6" name="Slide Number Placeholder 2">
            <a:extLst>
              <a:ext uri="{FF2B5EF4-FFF2-40B4-BE49-F238E27FC236}">
                <a16:creationId xmlns:a16="http://schemas.microsoft.com/office/drawing/2014/main" id="{009DA679-1707-7346-B163-C91B0D75381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2</a:t>
            </a:fld>
            <a:endParaRPr lang="en-US" dirty="0"/>
          </a:p>
        </p:txBody>
      </p:sp>
      <p:sp>
        <p:nvSpPr>
          <p:cNvPr id="11" name="Rectangle 3">
            <a:extLst>
              <a:ext uri="{FF2B5EF4-FFF2-40B4-BE49-F238E27FC236}">
                <a16:creationId xmlns:a16="http://schemas.microsoft.com/office/drawing/2014/main" id="{E708D807-71AD-3B4B-9781-46E36F32C0D1}"/>
              </a:ext>
            </a:extLst>
          </p:cNvPr>
          <p:cNvSpPr txBox="1">
            <a:spLocks noChangeArrowheads="1"/>
          </p:cNvSpPr>
          <p:nvPr/>
        </p:nvSpPr>
        <p:spPr>
          <a:xfrm>
            <a:off x="867032" y="1295400"/>
            <a:ext cx="8321675" cy="497205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0"/>
              <a:buNone/>
            </a:pPr>
            <a:r>
              <a:rPr lang="en-US" sz="3200" dirty="0">
                <a:solidFill>
                  <a:srgbClr val="C00000"/>
                </a:solidFill>
              </a:rPr>
              <a:t>Chapter goals: </a:t>
            </a:r>
          </a:p>
          <a:p>
            <a:r>
              <a:rPr lang="en-US" dirty="0"/>
              <a:t>understand principles of network security:</a:t>
            </a:r>
            <a:r>
              <a:rPr lang="en-US" sz="2400" dirty="0"/>
              <a:t> </a:t>
            </a:r>
          </a:p>
          <a:p>
            <a:pPr lvl="1"/>
            <a:r>
              <a:rPr lang="en-US" dirty="0"/>
              <a:t>cryptography and its </a:t>
            </a:r>
            <a:r>
              <a:rPr lang="en-US" i="1" dirty="0"/>
              <a:t>many</a:t>
            </a:r>
            <a:r>
              <a:rPr lang="en-US" dirty="0"/>
              <a:t> uses beyond “</a:t>
            </a:r>
            <a:r>
              <a:rPr lang="en-US" altLang="ja-JP" dirty="0"/>
              <a:t>confidentiality”</a:t>
            </a:r>
          </a:p>
          <a:p>
            <a:pPr lvl="1"/>
            <a:r>
              <a:rPr lang="en-US" dirty="0"/>
              <a:t>authentication</a:t>
            </a:r>
          </a:p>
          <a:p>
            <a:pPr lvl="1"/>
            <a:r>
              <a:rPr lang="en-US" dirty="0"/>
              <a:t>message integrity</a:t>
            </a:r>
          </a:p>
          <a:p>
            <a:r>
              <a:rPr lang="en-US" dirty="0"/>
              <a:t>security in practice:</a:t>
            </a:r>
          </a:p>
          <a:p>
            <a:pPr lvl="1"/>
            <a:r>
              <a:rPr lang="en-US" dirty="0"/>
              <a:t>firewalls and intrusion detection systems</a:t>
            </a:r>
          </a:p>
          <a:p>
            <a:pPr lvl="1"/>
            <a:r>
              <a:rPr lang="en-US" dirty="0"/>
              <a:t>security in application, transport, network, link layers</a:t>
            </a:r>
          </a:p>
        </p:txBody>
      </p:sp>
    </p:spTree>
    <p:extLst>
      <p:ext uri="{BB962C8B-B14F-4D97-AF65-F5344CB8AC3E}">
        <p14:creationId xmlns:p14="http://schemas.microsoft.com/office/powerpoint/2010/main" val="2101736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
                                            <p:txEl>
                                              <p:pRg st="5" end="5"/>
                                            </p:txEl>
                                          </p:spTgt>
                                        </p:tgtEl>
                                        <p:attrNameLst>
                                          <p:attrName>style.visibility</p:attrName>
                                        </p:attrNameLst>
                                      </p:cBhvr>
                                      <p:to>
                                        <p:strVal val="visible"/>
                                      </p:to>
                                    </p:set>
                                    <p:animEffect transition="in" filter="dissolve">
                                      <p:cBhvr>
                                        <p:cTn id="7" dur="500"/>
                                        <p:tgtEl>
                                          <p:spTgt spid="11">
                                            <p:txEl>
                                              <p:pRg st="5" end="5"/>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1">
                                            <p:txEl>
                                              <p:pRg st="6" end="6"/>
                                            </p:txEl>
                                          </p:spTgt>
                                        </p:tgtEl>
                                        <p:attrNameLst>
                                          <p:attrName>style.visibility</p:attrName>
                                        </p:attrNameLst>
                                      </p:cBhvr>
                                      <p:to>
                                        <p:strVal val="visible"/>
                                      </p:to>
                                    </p:set>
                                    <p:animEffect transition="in" filter="dissolve">
                                      <p:cBhvr>
                                        <p:cTn id="10" dur="500"/>
                                        <p:tgtEl>
                                          <p:spTgt spid="11">
                                            <p:txEl>
                                              <p:pRg st="6" end="6"/>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11">
                                            <p:txEl>
                                              <p:pRg st="7" end="7"/>
                                            </p:txEl>
                                          </p:spTgt>
                                        </p:tgtEl>
                                        <p:attrNameLst>
                                          <p:attrName>style.visibility</p:attrName>
                                        </p:attrNameLst>
                                      </p:cBhvr>
                                      <p:to>
                                        <p:strVal val="visible"/>
                                      </p:to>
                                    </p:set>
                                    <p:animEffect transition="in" filter="dissolve">
                                      <p:cBhvr>
                                        <p:cTn id="13" dur="500"/>
                                        <p:tgtEl>
                                          <p:spTgt spid="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8050C-0C0C-44BE-98E8-738EC2968628}"/>
              </a:ext>
            </a:extLst>
          </p:cNvPr>
          <p:cNvSpPr>
            <a:spLocks noGrp="1"/>
          </p:cNvSpPr>
          <p:nvPr>
            <p:ph type="title"/>
          </p:nvPr>
        </p:nvSpPr>
        <p:spPr/>
        <p:txBody>
          <a:bodyPr/>
          <a:lstStyle/>
          <a:p>
            <a:r>
              <a:rPr lang="en-US" dirty="0"/>
              <a:t>Active (4) - DoS </a:t>
            </a:r>
          </a:p>
        </p:txBody>
      </p:sp>
      <p:pic>
        <p:nvPicPr>
          <p:cNvPr id="5" name="Content Placeholder 4" descr="Diagram&#10;&#10;Description automatically generated">
            <a:extLst>
              <a:ext uri="{FF2B5EF4-FFF2-40B4-BE49-F238E27FC236}">
                <a16:creationId xmlns:a16="http://schemas.microsoft.com/office/drawing/2014/main" id="{7398270A-EC4E-448C-AE85-7009333D8205}"/>
              </a:ext>
            </a:extLst>
          </p:cNvPr>
          <p:cNvPicPr>
            <a:picLocks noGrp="1" noChangeAspect="1"/>
          </p:cNvPicPr>
          <p:nvPr>
            <p:ph idx="1"/>
          </p:nvPr>
        </p:nvPicPr>
        <p:blipFill>
          <a:blip r:embed="rId3" cstate="email">
            <a:extLst>
              <a:ext uri="{28A0092B-C50C-407E-A947-70E740481C1C}">
                <a14:useLocalDpi xmlns:a14="http://schemas.microsoft.com/office/drawing/2010/main" val="0"/>
              </a:ext>
            </a:extLst>
          </a:blip>
          <a:stretch>
            <a:fillRect/>
          </a:stretch>
        </p:blipFill>
        <p:spPr>
          <a:xfrm>
            <a:off x="1766644" y="1463214"/>
            <a:ext cx="4572000" cy="2667584"/>
          </a:xfrm>
        </p:spPr>
      </p:pic>
      <p:pic>
        <p:nvPicPr>
          <p:cNvPr id="2050" name="Picture 2">
            <a:extLst>
              <a:ext uri="{FF2B5EF4-FFF2-40B4-BE49-F238E27FC236}">
                <a16:creationId xmlns:a16="http://schemas.microsoft.com/office/drawing/2014/main" id="{2C137BC3-639E-464E-910C-CE8163DCDC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15100" y="3861996"/>
            <a:ext cx="6752900" cy="2996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5116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11391" y="429025"/>
            <a:ext cx="10515600" cy="894622"/>
          </a:xfrm>
        </p:spPr>
        <p:txBody>
          <a:bodyPr>
            <a:normAutofit/>
          </a:bodyPr>
          <a:lstStyle/>
          <a:p>
            <a:r>
              <a:rPr lang="en-US" altLang="en-US" dirty="0">
                <a:cs typeface="Calibri" panose="020F0502020204030204" pitchFamily="34" charset="0"/>
              </a:rPr>
              <a:t>Chapter 8 outline</a:t>
            </a:r>
            <a:endParaRPr lang="en-US" sz="4400" dirty="0"/>
          </a:p>
        </p:txBody>
      </p:sp>
      <p:pic>
        <p:nvPicPr>
          <p:cNvPr id="6" name="Picture 5" descr="A train crossing a bridge over a body of water&#10;&#10;Description automatically generated">
            <a:extLst>
              <a:ext uri="{FF2B5EF4-FFF2-40B4-BE49-F238E27FC236}">
                <a16:creationId xmlns:a16="http://schemas.microsoft.com/office/drawing/2014/main" id="{8B05C88C-8150-3A41-8E34-0D407B652F32}"/>
              </a:ext>
            </a:extLst>
          </p:cNvPr>
          <p:cNvPicPr>
            <a:picLocks noChangeAspect="1"/>
          </p:cNvPicPr>
          <p:nvPr/>
        </p:nvPicPr>
        <p:blipFill>
          <a:blip r:embed="rId3"/>
          <a:stretch>
            <a:fillRect/>
          </a:stretch>
        </p:blipFill>
        <p:spPr>
          <a:xfrm>
            <a:off x="8008986" y="2253935"/>
            <a:ext cx="3102316" cy="2326737"/>
          </a:xfrm>
          <a:prstGeom prst="rect">
            <a:avLst/>
          </a:prstGeom>
          <a:effectLst>
            <a:outerShdw blurRad="50800" dist="38100" dir="18900000" algn="bl" rotWithShape="0">
              <a:prstClr val="black">
                <a:alpha val="40000"/>
              </a:prstClr>
            </a:outerShdw>
          </a:effectLst>
        </p:spPr>
      </p:pic>
      <p:sp>
        <p:nvSpPr>
          <p:cNvPr id="12" name="Rectangle 3">
            <a:extLst>
              <a:ext uri="{FF2B5EF4-FFF2-40B4-BE49-F238E27FC236}">
                <a16:creationId xmlns:a16="http://schemas.microsoft.com/office/drawing/2014/main" id="{8AF9942C-CE7E-1647-9220-5E37ACEF9D89}"/>
              </a:ext>
            </a:extLst>
          </p:cNvPr>
          <p:cNvSpPr txBox="1">
            <a:spLocks noChangeArrowheads="1"/>
          </p:cNvSpPr>
          <p:nvPr/>
        </p:nvSpPr>
        <p:spPr>
          <a:xfrm>
            <a:off x="799156" y="1544896"/>
            <a:ext cx="7772400"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bg1">
                  <a:lumMod val="75000"/>
                </a:schemeClr>
              </a:buClr>
            </a:pPr>
            <a:r>
              <a:rPr lang="en-US" dirty="0">
                <a:solidFill>
                  <a:schemeClr val="bg1">
                    <a:lumMod val="75000"/>
                  </a:schemeClr>
                </a:solidFill>
              </a:rPr>
              <a:t>What is network security?</a:t>
            </a:r>
          </a:p>
          <a:p>
            <a:pPr>
              <a:buClr>
                <a:srgbClr val="011199"/>
              </a:buClr>
            </a:pPr>
            <a:r>
              <a:rPr lang="en-US" dirty="0"/>
              <a:t>Principles of cryptography</a:t>
            </a:r>
          </a:p>
          <a:p>
            <a:pPr>
              <a:buClr>
                <a:schemeClr val="bg1">
                  <a:lumMod val="75000"/>
                </a:schemeClr>
              </a:buClr>
            </a:pPr>
            <a:r>
              <a:rPr lang="en-US" dirty="0">
                <a:solidFill>
                  <a:schemeClr val="bg1">
                    <a:lumMod val="75000"/>
                  </a:schemeClr>
                </a:solidFill>
              </a:rPr>
              <a:t>Message integrity, authentication</a:t>
            </a:r>
          </a:p>
          <a:p>
            <a:pPr>
              <a:buClr>
                <a:schemeClr val="bg1">
                  <a:lumMod val="75000"/>
                </a:schemeClr>
              </a:buClr>
            </a:pPr>
            <a:r>
              <a:rPr lang="en-US" dirty="0">
                <a:solidFill>
                  <a:schemeClr val="bg1">
                    <a:lumMod val="75000"/>
                  </a:schemeClr>
                </a:solidFill>
              </a:rPr>
              <a:t>Securing e-mail</a:t>
            </a:r>
          </a:p>
          <a:p>
            <a:pPr>
              <a:buClr>
                <a:schemeClr val="bg1">
                  <a:lumMod val="75000"/>
                </a:schemeClr>
              </a:buClr>
            </a:pPr>
            <a:r>
              <a:rPr lang="en-US" dirty="0">
                <a:solidFill>
                  <a:schemeClr val="bg1">
                    <a:lumMod val="75000"/>
                  </a:schemeClr>
                </a:solidFill>
              </a:rPr>
              <a:t>Securing TCP connections: TLS</a:t>
            </a:r>
          </a:p>
          <a:p>
            <a:pPr>
              <a:buClr>
                <a:schemeClr val="bg1">
                  <a:lumMod val="75000"/>
                </a:schemeClr>
              </a:buClr>
            </a:pPr>
            <a:r>
              <a:rPr lang="en-US" dirty="0">
                <a:solidFill>
                  <a:schemeClr val="bg1">
                    <a:lumMod val="75000"/>
                  </a:schemeClr>
                </a:solidFill>
              </a:rPr>
              <a:t>Network layer security: IPsec</a:t>
            </a:r>
          </a:p>
          <a:p>
            <a:pPr>
              <a:buClr>
                <a:schemeClr val="bg1">
                  <a:lumMod val="75000"/>
                </a:schemeClr>
              </a:buClr>
            </a:pPr>
            <a:r>
              <a:rPr lang="en-US" dirty="0">
                <a:solidFill>
                  <a:schemeClr val="bg1">
                    <a:lumMod val="75000"/>
                  </a:schemeClr>
                </a:solidFill>
              </a:rPr>
              <a:t>Security in wireless and mobile networks</a:t>
            </a:r>
          </a:p>
          <a:p>
            <a:pPr>
              <a:buClr>
                <a:schemeClr val="bg1">
                  <a:lumMod val="75000"/>
                </a:schemeClr>
              </a:buClr>
            </a:pPr>
            <a:r>
              <a:rPr lang="en-US" dirty="0">
                <a:solidFill>
                  <a:schemeClr val="bg1">
                    <a:lumMod val="75000"/>
                  </a:schemeClr>
                </a:solidFill>
              </a:rPr>
              <a:t>Operational security: firewalls and IDS</a:t>
            </a:r>
          </a:p>
        </p:txBody>
      </p:sp>
      <p:sp>
        <p:nvSpPr>
          <p:cNvPr id="13" name="Slide Number Placeholder 2">
            <a:extLst>
              <a:ext uri="{FF2B5EF4-FFF2-40B4-BE49-F238E27FC236}">
                <a16:creationId xmlns:a16="http://schemas.microsoft.com/office/drawing/2014/main" id="{ED5A4EB8-C36E-EF4A-A53F-6E75EE0AB65A}"/>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21</a:t>
            </a:fld>
            <a:endParaRPr lang="en-US" dirty="0"/>
          </a:p>
        </p:txBody>
      </p:sp>
    </p:spTree>
    <p:extLst>
      <p:ext uri="{BB962C8B-B14F-4D97-AF65-F5344CB8AC3E}">
        <p14:creationId xmlns:p14="http://schemas.microsoft.com/office/powerpoint/2010/main" val="2473816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dirty="0">
                <a:cs typeface="Calibri" panose="020F0502020204030204" pitchFamily="34" charset="0"/>
              </a:rPr>
              <a:t>The language of cryptography</a:t>
            </a:r>
            <a:endParaRPr lang="en-US" sz="4400" dirty="0"/>
          </a:p>
        </p:txBody>
      </p:sp>
      <p:sp>
        <p:nvSpPr>
          <p:cNvPr id="4" name="Rectangle 3">
            <a:extLst>
              <a:ext uri="{FF2B5EF4-FFF2-40B4-BE49-F238E27FC236}">
                <a16:creationId xmlns:a16="http://schemas.microsoft.com/office/drawing/2014/main" id="{3742457F-FF73-744F-B4C8-89563BF1DA4D}"/>
              </a:ext>
            </a:extLst>
          </p:cNvPr>
          <p:cNvSpPr txBox="1">
            <a:spLocks noChangeArrowheads="1"/>
          </p:cNvSpPr>
          <p:nvPr/>
        </p:nvSpPr>
        <p:spPr>
          <a:xfrm>
            <a:off x="1519721" y="4692444"/>
            <a:ext cx="8218488" cy="1589087"/>
          </a:xfrm>
          <a:prstGeom prst="rect">
            <a:avLst/>
          </a:prstGeom>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0"/>
              <a:buNone/>
            </a:pPr>
            <a:r>
              <a:rPr lang="en-US" dirty="0">
                <a:solidFill>
                  <a:srgbClr val="C00000"/>
                </a:solidFill>
              </a:rPr>
              <a:t>m:</a:t>
            </a:r>
            <a:r>
              <a:rPr lang="en-US" dirty="0">
                <a:solidFill>
                  <a:srgbClr val="FF0000"/>
                </a:solidFill>
              </a:rPr>
              <a:t> </a:t>
            </a:r>
            <a:r>
              <a:rPr lang="en-US" dirty="0"/>
              <a:t>plaintext message</a:t>
            </a:r>
          </a:p>
          <a:p>
            <a:pPr>
              <a:buFont typeface="Wingdings" charset="0"/>
              <a:buNone/>
            </a:pPr>
            <a:r>
              <a:rPr lang="en-US" dirty="0">
                <a:solidFill>
                  <a:srgbClr val="C00000"/>
                </a:solidFill>
              </a:rPr>
              <a:t>K</a:t>
            </a:r>
            <a:r>
              <a:rPr lang="en-US" baseline="-25000" dirty="0">
                <a:solidFill>
                  <a:srgbClr val="C00000"/>
                </a:solidFill>
              </a:rPr>
              <a:t>A</a:t>
            </a:r>
            <a:r>
              <a:rPr lang="en-US" dirty="0">
                <a:solidFill>
                  <a:srgbClr val="C00000"/>
                </a:solidFill>
              </a:rPr>
              <a:t>(m): </a:t>
            </a:r>
            <a:r>
              <a:rPr lang="en-US" dirty="0"/>
              <a:t>ciphertext, encrypted with key K</a:t>
            </a:r>
            <a:r>
              <a:rPr lang="en-US" baseline="-25000" dirty="0"/>
              <a:t>A</a:t>
            </a:r>
            <a:endParaRPr lang="en-US" dirty="0"/>
          </a:p>
          <a:p>
            <a:pPr>
              <a:buFont typeface="Wingdings" charset="0"/>
              <a:buNone/>
            </a:pPr>
            <a:r>
              <a:rPr lang="en-US" dirty="0">
                <a:solidFill>
                  <a:srgbClr val="C00000"/>
                </a:solidFill>
              </a:rPr>
              <a:t>m = K</a:t>
            </a:r>
            <a:r>
              <a:rPr lang="en-US" baseline="-25000" dirty="0">
                <a:solidFill>
                  <a:srgbClr val="C00000"/>
                </a:solidFill>
              </a:rPr>
              <a:t>B</a:t>
            </a:r>
            <a:r>
              <a:rPr lang="en-US" dirty="0">
                <a:solidFill>
                  <a:srgbClr val="C00000"/>
                </a:solidFill>
              </a:rPr>
              <a:t>(K</a:t>
            </a:r>
            <a:r>
              <a:rPr lang="en-US" baseline="-25000" dirty="0">
                <a:solidFill>
                  <a:srgbClr val="C00000"/>
                </a:solidFill>
              </a:rPr>
              <a:t>A</a:t>
            </a:r>
            <a:r>
              <a:rPr lang="en-US" dirty="0">
                <a:solidFill>
                  <a:srgbClr val="C00000"/>
                </a:solidFill>
              </a:rPr>
              <a:t>(m))</a:t>
            </a:r>
            <a:endParaRPr lang="en-US" baseline="-25000" dirty="0">
              <a:solidFill>
                <a:srgbClr val="C00000"/>
              </a:solidFill>
            </a:endParaRPr>
          </a:p>
          <a:p>
            <a:pPr>
              <a:buFont typeface="Wingdings" charset="0"/>
              <a:buNone/>
            </a:pPr>
            <a:endParaRPr lang="en-US" sz="2400" dirty="0"/>
          </a:p>
        </p:txBody>
      </p:sp>
      <p:sp>
        <p:nvSpPr>
          <p:cNvPr id="6" name="Text Box 5">
            <a:extLst>
              <a:ext uri="{FF2B5EF4-FFF2-40B4-BE49-F238E27FC236}">
                <a16:creationId xmlns:a16="http://schemas.microsoft.com/office/drawing/2014/main" id="{D734669E-61CB-D549-AB3B-9FA516F17AB0}"/>
              </a:ext>
            </a:extLst>
          </p:cNvPr>
          <p:cNvSpPr txBox="1">
            <a:spLocks noChangeArrowheads="1"/>
          </p:cNvSpPr>
          <p:nvPr/>
        </p:nvSpPr>
        <p:spPr bwMode="auto">
          <a:xfrm>
            <a:off x="1585013" y="2641910"/>
            <a:ext cx="1279525" cy="461963"/>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solidFill>
                  <a:srgbClr val="C00000"/>
                </a:solidFill>
                <a:latin typeface="+mn-lt"/>
                <a:cs typeface="Arial" charset="0"/>
              </a:rPr>
              <a:t>plaintext</a:t>
            </a:r>
          </a:p>
        </p:txBody>
      </p:sp>
      <p:sp>
        <p:nvSpPr>
          <p:cNvPr id="7" name="Text Box 6">
            <a:extLst>
              <a:ext uri="{FF2B5EF4-FFF2-40B4-BE49-F238E27FC236}">
                <a16:creationId xmlns:a16="http://schemas.microsoft.com/office/drawing/2014/main" id="{4339D451-1A35-EA43-A191-2CBFB5AB1988}"/>
              </a:ext>
            </a:extLst>
          </p:cNvPr>
          <p:cNvSpPr txBox="1">
            <a:spLocks noChangeArrowheads="1"/>
          </p:cNvSpPr>
          <p:nvPr/>
        </p:nvSpPr>
        <p:spPr bwMode="auto">
          <a:xfrm>
            <a:off x="8469521" y="2644056"/>
            <a:ext cx="1279525" cy="461963"/>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solidFill>
                  <a:srgbClr val="C00000"/>
                </a:solidFill>
                <a:latin typeface="+mn-lt"/>
                <a:cs typeface="Arial" charset="0"/>
              </a:rPr>
              <a:t>plaintext</a:t>
            </a:r>
          </a:p>
        </p:txBody>
      </p:sp>
      <p:sp>
        <p:nvSpPr>
          <p:cNvPr id="8" name="Text Box 7">
            <a:extLst>
              <a:ext uri="{FF2B5EF4-FFF2-40B4-BE49-F238E27FC236}">
                <a16:creationId xmlns:a16="http://schemas.microsoft.com/office/drawing/2014/main" id="{F0757022-6774-C94A-BAA4-D350B1EA728A}"/>
              </a:ext>
            </a:extLst>
          </p:cNvPr>
          <p:cNvSpPr txBox="1">
            <a:spLocks noChangeArrowheads="1"/>
          </p:cNvSpPr>
          <p:nvPr/>
        </p:nvSpPr>
        <p:spPr bwMode="auto">
          <a:xfrm>
            <a:off x="4834627" y="2648985"/>
            <a:ext cx="1455738" cy="461963"/>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solidFill>
                  <a:srgbClr val="C00000"/>
                </a:solidFill>
                <a:latin typeface="+mn-lt"/>
                <a:cs typeface="Arial" charset="0"/>
              </a:rPr>
              <a:t>ciphertext</a:t>
            </a:r>
          </a:p>
        </p:txBody>
      </p:sp>
      <p:grpSp>
        <p:nvGrpSpPr>
          <p:cNvPr id="9" name="Group 8">
            <a:extLst>
              <a:ext uri="{FF2B5EF4-FFF2-40B4-BE49-F238E27FC236}">
                <a16:creationId xmlns:a16="http://schemas.microsoft.com/office/drawing/2014/main" id="{27D16B6C-3FBA-664E-8508-1CA0809480B5}"/>
              </a:ext>
            </a:extLst>
          </p:cNvPr>
          <p:cNvGrpSpPr>
            <a:grpSpLocks/>
          </p:cNvGrpSpPr>
          <p:nvPr/>
        </p:nvGrpSpPr>
        <p:grpSpPr bwMode="auto">
          <a:xfrm>
            <a:off x="3193706" y="1762818"/>
            <a:ext cx="509588" cy="582613"/>
            <a:chOff x="203" y="1789"/>
            <a:chExt cx="321" cy="367"/>
          </a:xfrm>
        </p:grpSpPr>
        <p:sp>
          <p:nvSpPr>
            <p:cNvPr id="31" name="Text Box 9">
              <a:extLst>
                <a:ext uri="{FF2B5EF4-FFF2-40B4-BE49-F238E27FC236}">
                  <a16:creationId xmlns:a16="http://schemas.microsoft.com/office/drawing/2014/main" id="{A6D7B9C7-CE2B-2E4F-B690-78DA63F083BD}"/>
                </a:ext>
              </a:extLst>
            </p:cNvPr>
            <p:cNvSpPr txBox="1">
              <a:spLocks noChangeArrowheads="1"/>
            </p:cNvSpPr>
            <p:nvPr/>
          </p:nvSpPr>
          <p:spPr bwMode="auto">
            <a:xfrm>
              <a:off x="203" y="1789"/>
              <a:ext cx="217" cy="291"/>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solidFill>
                    <a:srgbClr val="C00000"/>
                  </a:solidFill>
                  <a:latin typeface="+mn-lt"/>
                  <a:cs typeface="Arial" charset="0"/>
                </a:rPr>
                <a:t>K</a:t>
              </a:r>
            </a:p>
          </p:txBody>
        </p:sp>
        <p:sp>
          <p:nvSpPr>
            <p:cNvPr id="33" name="Text Box 10">
              <a:extLst>
                <a:ext uri="{FF2B5EF4-FFF2-40B4-BE49-F238E27FC236}">
                  <a16:creationId xmlns:a16="http://schemas.microsoft.com/office/drawing/2014/main" id="{CF36D666-0D47-A340-A5EE-2F56800D40B6}"/>
                </a:ext>
              </a:extLst>
            </p:cNvPr>
            <p:cNvSpPr txBox="1">
              <a:spLocks noChangeArrowheads="1"/>
            </p:cNvSpPr>
            <p:nvPr/>
          </p:nvSpPr>
          <p:spPr bwMode="auto">
            <a:xfrm>
              <a:off x="296" y="1865"/>
              <a:ext cx="228"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solidFill>
                    <a:srgbClr val="C00000"/>
                  </a:solidFill>
                  <a:latin typeface="+mn-lt"/>
                  <a:cs typeface="Arial" charset="0"/>
                </a:rPr>
                <a:t>A</a:t>
              </a:r>
            </a:p>
          </p:txBody>
        </p:sp>
      </p:grpSp>
      <p:pic>
        <p:nvPicPr>
          <p:cNvPr id="10" name="Picture 11" descr="Alice">
            <a:extLst>
              <a:ext uri="{FF2B5EF4-FFF2-40B4-BE49-F238E27FC236}">
                <a16:creationId xmlns:a16="http://schemas.microsoft.com/office/drawing/2014/main" id="{0452868E-2DCB-044D-8E12-3E12E0509C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0787" y="1706149"/>
            <a:ext cx="698500" cy="8620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 name="Picture 12" descr="Eve">
            <a:extLst>
              <a:ext uri="{FF2B5EF4-FFF2-40B4-BE49-F238E27FC236}">
                <a16:creationId xmlns:a16="http://schemas.microsoft.com/office/drawing/2014/main" id="{5FB61849-AF28-B748-AC63-D36BB6A424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27344" y="3555104"/>
            <a:ext cx="1082675" cy="1295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 name="Rectangle 13">
            <a:extLst>
              <a:ext uri="{FF2B5EF4-FFF2-40B4-BE49-F238E27FC236}">
                <a16:creationId xmlns:a16="http://schemas.microsoft.com/office/drawing/2014/main" id="{AD1F12B2-FF58-C84A-9FEE-E90ECF217085}"/>
              </a:ext>
            </a:extLst>
          </p:cNvPr>
          <p:cNvSpPr>
            <a:spLocks noChangeArrowheads="1"/>
          </p:cNvSpPr>
          <p:nvPr/>
        </p:nvSpPr>
        <p:spPr bwMode="auto">
          <a:xfrm>
            <a:off x="3033369" y="2691503"/>
            <a:ext cx="1433513" cy="860425"/>
          </a:xfrm>
          <a:prstGeom prst="rect">
            <a:avLst/>
          </a:prstGeom>
          <a:solidFill>
            <a:srgbClr val="0012A0"/>
          </a:solidFill>
          <a:ln w="9525">
            <a:solidFill>
              <a:schemeClr val="tx1"/>
            </a:solidFill>
            <a:miter lim="800000"/>
            <a:headEnd/>
            <a:tailEnd/>
          </a:ln>
          <a:effectLst>
            <a:outerShdw blurRad="50800" dist="38100" dir="18900000" algn="bl" rotWithShape="0">
              <a:prstClr val="black">
                <a:alpha val="40000"/>
              </a:prstClr>
            </a:outerShdw>
          </a:effectLst>
        </p:spPr>
        <p:txBody>
          <a:bodyPr wrap="none" anchor="ctr"/>
          <a:lstStyle/>
          <a:p>
            <a:endParaRPr lang="en-US" sz="2000" dirty="0">
              <a:cs typeface="Arial" charset="0"/>
            </a:endParaRPr>
          </a:p>
        </p:txBody>
      </p:sp>
      <p:sp>
        <p:nvSpPr>
          <p:cNvPr id="13" name="Text Box 14">
            <a:extLst>
              <a:ext uri="{FF2B5EF4-FFF2-40B4-BE49-F238E27FC236}">
                <a16:creationId xmlns:a16="http://schemas.microsoft.com/office/drawing/2014/main" id="{D91A2ABD-8921-C24C-B9A7-FD940B03116B}"/>
              </a:ext>
            </a:extLst>
          </p:cNvPr>
          <p:cNvSpPr txBox="1">
            <a:spLocks noChangeArrowheads="1"/>
          </p:cNvSpPr>
          <p:nvPr/>
        </p:nvSpPr>
        <p:spPr bwMode="auto">
          <a:xfrm>
            <a:off x="2966694" y="2759766"/>
            <a:ext cx="1536700" cy="7572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90000"/>
              </a:lnSpc>
            </a:pPr>
            <a:r>
              <a:rPr lang="en-US" sz="2400" dirty="0">
                <a:solidFill>
                  <a:schemeClr val="bg1"/>
                </a:solidFill>
                <a:latin typeface="+mn-lt"/>
                <a:cs typeface="Arial" charset="0"/>
              </a:rPr>
              <a:t>encryption</a:t>
            </a:r>
          </a:p>
          <a:p>
            <a:pPr algn="ctr">
              <a:lnSpc>
                <a:spcPct val="90000"/>
              </a:lnSpc>
            </a:pPr>
            <a:r>
              <a:rPr lang="en-US" sz="2400" dirty="0">
                <a:solidFill>
                  <a:schemeClr val="bg1"/>
                </a:solidFill>
                <a:latin typeface="+mn-lt"/>
                <a:cs typeface="Arial" charset="0"/>
              </a:rPr>
              <a:t>algorithm</a:t>
            </a:r>
          </a:p>
        </p:txBody>
      </p:sp>
      <p:sp>
        <p:nvSpPr>
          <p:cNvPr id="14" name="Rectangle 15">
            <a:extLst>
              <a:ext uri="{FF2B5EF4-FFF2-40B4-BE49-F238E27FC236}">
                <a16:creationId xmlns:a16="http://schemas.microsoft.com/office/drawing/2014/main" id="{330108AB-253A-2F4F-B115-B277A156989D}"/>
              </a:ext>
            </a:extLst>
          </p:cNvPr>
          <p:cNvSpPr>
            <a:spLocks noChangeArrowheads="1"/>
          </p:cNvSpPr>
          <p:nvPr/>
        </p:nvSpPr>
        <p:spPr bwMode="auto">
          <a:xfrm>
            <a:off x="6775106" y="2705791"/>
            <a:ext cx="1460500" cy="854075"/>
          </a:xfrm>
          <a:prstGeom prst="rect">
            <a:avLst/>
          </a:prstGeom>
          <a:solidFill>
            <a:srgbClr val="0012A0"/>
          </a:solidFill>
          <a:ln w="9525">
            <a:solidFill>
              <a:schemeClr val="tx1"/>
            </a:solidFill>
            <a:miter lim="800000"/>
            <a:headEnd/>
            <a:tailEnd/>
          </a:ln>
          <a:effectLst>
            <a:outerShdw blurRad="50800" dist="38100" dir="18900000" algn="bl" rotWithShape="0">
              <a:prstClr val="black">
                <a:alpha val="40000"/>
              </a:prstClr>
            </a:outerShdw>
          </a:effectLst>
        </p:spPr>
        <p:txBody>
          <a:bodyPr wrap="none" anchor="ctr"/>
          <a:lstStyle/>
          <a:p>
            <a:endParaRPr lang="en-US" sz="2000" dirty="0">
              <a:cs typeface="Arial" charset="0"/>
            </a:endParaRPr>
          </a:p>
        </p:txBody>
      </p:sp>
      <p:sp>
        <p:nvSpPr>
          <p:cNvPr id="15" name="Text Box 16">
            <a:extLst>
              <a:ext uri="{FF2B5EF4-FFF2-40B4-BE49-F238E27FC236}">
                <a16:creationId xmlns:a16="http://schemas.microsoft.com/office/drawing/2014/main" id="{38440821-15F2-844A-8721-2FD8A32BBB5F}"/>
              </a:ext>
            </a:extLst>
          </p:cNvPr>
          <p:cNvSpPr txBox="1">
            <a:spLocks noChangeArrowheads="1"/>
          </p:cNvSpPr>
          <p:nvPr/>
        </p:nvSpPr>
        <p:spPr bwMode="auto">
          <a:xfrm>
            <a:off x="6702081" y="2770878"/>
            <a:ext cx="1604963" cy="757238"/>
          </a:xfrm>
          <a:prstGeom prst="rect">
            <a:avLst/>
          </a:prstGeom>
          <a:noFill/>
          <a:ln>
            <a:noFill/>
          </a:ln>
          <a:effectLst>
            <a:outerShdw blurRad="50800" dist="38100" dir="18900000" algn="bl" rotWithShape="0">
              <a:prstClr val="black">
                <a:alpha val="40000"/>
              </a:prst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90000"/>
              </a:lnSpc>
            </a:pPr>
            <a:r>
              <a:rPr lang="en-US" sz="2400" dirty="0">
                <a:solidFill>
                  <a:schemeClr val="bg1"/>
                </a:solidFill>
                <a:latin typeface="+mn-lt"/>
                <a:cs typeface="Arial" charset="0"/>
              </a:rPr>
              <a:t>decryption </a:t>
            </a:r>
          </a:p>
          <a:p>
            <a:pPr algn="ctr">
              <a:lnSpc>
                <a:spcPct val="90000"/>
              </a:lnSpc>
            </a:pPr>
            <a:r>
              <a:rPr lang="en-US" sz="2400" dirty="0">
                <a:solidFill>
                  <a:schemeClr val="bg1"/>
                </a:solidFill>
                <a:latin typeface="+mn-lt"/>
                <a:cs typeface="Arial" charset="0"/>
              </a:rPr>
              <a:t>algorithm</a:t>
            </a:r>
          </a:p>
        </p:txBody>
      </p:sp>
      <p:sp>
        <p:nvSpPr>
          <p:cNvPr id="17" name="Freeform 18">
            <a:extLst>
              <a:ext uri="{FF2B5EF4-FFF2-40B4-BE49-F238E27FC236}">
                <a16:creationId xmlns:a16="http://schemas.microsoft.com/office/drawing/2014/main" id="{D7A11F5F-767A-EC4C-B0AA-6D4085AF7666}"/>
              </a:ext>
            </a:extLst>
          </p:cNvPr>
          <p:cNvSpPr>
            <a:spLocks/>
          </p:cNvSpPr>
          <p:nvPr/>
        </p:nvSpPr>
        <p:spPr bwMode="auto">
          <a:xfrm>
            <a:off x="4933606" y="3156641"/>
            <a:ext cx="573088" cy="914400"/>
          </a:xfrm>
          <a:custGeom>
            <a:avLst/>
            <a:gdLst>
              <a:gd name="T0" fmla="*/ 0 w 344"/>
              <a:gd name="T1" fmla="*/ 0 h 789"/>
              <a:gd name="T2" fmla="*/ 458 w 344"/>
              <a:gd name="T3" fmla="*/ 11 h 789"/>
              <a:gd name="T4" fmla="*/ 484 w 344"/>
              <a:gd name="T5" fmla="*/ 64 h 789"/>
              <a:gd name="T6" fmla="*/ 0 60000 65536"/>
              <a:gd name="T7" fmla="*/ 0 60000 65536"/>
              <a:gd name="T8" fmla="*/ 0 60000 65536"/>
              <a:gd name="T9" fmla="*/ 0 w 344"/>
              <a:gd name="T10" fmla="*/ 0 h 789"/>
              <a:gd name="T11" fmla="*/ 344 w 344"/>
              <a:gd name="T12" fmla="*/ 789 h 789"/>
            </a:gdLst>
            <a:ahLst/>
            <a:cxnLst>
              <a:cxn ang="T6">
                <a:pos x="T0" y="T1"/>
              </a:cxn>
              <a:cxn ang="T7">
                <a:pos x="T2" y="T3"/>
              </a:cxn>
              <a:cxn ang="T8">
                <a:pos x="T4" y="T5"/>
              </a:cxn>
            </a:cxnLst>
            <a:rect l="T9" t="T10" r="T11" b="T12"/>
            <a:pathLst>
              <a:path w="344" h="789">
                <a:moveTo>
                  <a:pt x="0" y="0"/>
                </a:moveTo>
                <a:cubicBezTo>
                  <a:pt x="52" y="24"/>
                  <a:pt x="255" y="10"/>
                  <a:pt x="310" y="142"/>
                </a:cubicBezTo>
                <a:cubicBezTo>
                  <a:pt x="344" y="248"/>
                  <a:pt x="324" y="654"/>
                  <a:pt x="328" y="789"/>
                </a:cubicBezTo>
              </a:path>
            </a:pathLst>
          </a:custGeom>
          <a:noFill/>
          <a:ln w="19050">
            <a:solidFill>
              <a:schemeClr val="tx1"/>
            </a:solidFill>
            <a:round/>
            <a:headEnd type="triangle" w="med" len="med"/>
            <a:tailEnd type="triangle" w="med" len="med"/>
          </a:ln>
          <a:extLst>
            <a:ext uri="{909E8E84-426E-40dd-AFC4-6F175D3DCCD1}">
              <a14:hiddenFill xmlns="" xmlns:a14="http://schemas.microsoft.com/office/drawing/2010/main">
                <a:solidFill>
                  <a:srgbClr val="FFFFFF"/>
                </a:solidFill>
              </a14:hiddenFill>
            </a:ext>
          </a:extLst>
        </p:spPr>
        <p:txBody>
          <a:bodyPr/>
          <a:lstStyle/>
          <a:p>
            <a:endParaRPr lang="en-US" sz="2000" dirty="0"/>
          </a:p>
        </p:txBody>
      </p:sp>
      <p:sp>
        <p:nvSpPr>
          <p:cNvPr id="18" name="Freeform 19">
            <a:extLst>
              <a:ext uri="{FF2B5EF4-FFF2-40B4-BE49-F238E27FC236}">
                <a16:creationId xmlns:a16="http://schemas.microsoft.com/office/drawing/2014/main" id="{9570F99C-C488-E54E-B34B-F9DE1A458E77}"/>
              </a:ext>
            </a:extLst>
          </p:cNvPr>
          <p:cNvSpPr>
            <a:spLocks/>
          </p:cNvSpPr>
          <p:nvPr/>
        </p:nvSpPr>
        <p:spPr bwMode="auto">
          <a:xfrm flipH="1">
            <a:off x="5608294" y="3155054"/>
            <a:ext cx="573088" cy="914400"/>
          </a:xfrm>
          <a:custGeom>
            <a:avLst/>
            <a:gdLst>
              <a:gd name="T0" fmla="*/ 0 w 344"/>
              <a:gd name="T1" fmla="*/ 0 h 789"/>
              <a:gd name="T2" fmla="*/ 458 w 344"/>
              <a:gd name="T3" fmla="*/ 11 h 789"/>
              <a:gd name="T4" fmla="*/ 484 w 344"/>
              <a:gd name="T5" fmla="*/ 64 h 789"/>
              <a:gd name="T6" fmla="*/ 0 60000 65536"/>
              <a:gd name="T7" fmla="*/ 0 60000 65536"/>
              <a:gd name="T8" fmla="*/ 0 60000 65536"/>
              <a:gd name="T9" fmla="*/ 0 w 344"/>
              <a:gd name="T10" fmla="*/ 0 h 789"/>
              <a:gd name="T11" fmla="*/ 344 w 344"/>
              <a:gd name="T12" fmla="*/ 789 h 789"/>
            </a:gdLst>
            <a:ahLst/>
            <a:cxnLst>
              <a:cxn ang="T6">
                <a:pos x="T0" y="T1"/>
              </a:cxn>
              <a:cxn ang="T7">
                <a:pos x="T2" y="T3"/>
              </a:cxn>
              <a:cxn ang="T8">
                <a:pos x="T4" y="T5"/>
              </a:cxn>
            </a:cxnLst>
            <a:rect l="T9" t="T10" r="T11" b="T12"/>
            <a:pathLst>
              <a:path w="344" h="789">
                <a:moveTo>
                  <a:pt x="0" y="0"/>
                </a:moveTo>
                <a:cubicBezTo>
                  <a:pt x="52" y="24"/>
                  <a:pt x="255" y="10"/>
                  <a:pt x="310" y="142"/>
                </a:cubicBezTo>
                <a:cubicBezTo>
                  <a:pt x="344" y="248"/>
                  <a:pt x="324" y="654"/>
                  <a:pt x="328" y="789"/>
                </a:cubicBezTo>
              </a:path>
            </a:pathLst>
          </a:custGeom>
          <a:noFill/>
          <a:ln w="19050">
            <a:solidFill>
              <a:schemeClr val="tx1"/>
            </a:solidFill>
            <a:round/>
            <a:headEnd type="triangle" w="med" len="med"/>
            <a:tailEnd type="triangle" w="med" len="med"/>
          </a:ln>
          <a:extLst>
            <a:ext uri="{909E8E84-426E-40dd-AFC4-6F175D3DCCD1}">
              <a14:hiddenFill xmlns="" xmlns:a14="http://schemas.microsoft.com/office/drawing/2010/main">
                <a:solidFill>
                  <a:srgbClr val="FFFFFF"/>
                </a:solidFill>
              </a14:hiddenFill>
            </a:ext>
          </a:extLst>
        </p:spPr>
        <p:txBody>
          <a:bodyPr/>
          <a:lstStyle/>
          <a:p>
            <a:endParaRPr lang="en-US" sz="2000" dirty="0"/>
          </a:p>
        </p:txBody>
      </p:sp>
      <p:sp>
        <p:nvSpPr>
          <p:cNvPr id="21" name="Text Box 22">
            <a:extLst>
              <a:ext uri="{FF2B5EF4-FFF2-40B4-BE49-F238E27FC236}">
                <a16:creationId xmlns:a16="http://schemas.microsoft.com/office/drawing/2014/main" id="{C0B23DD9-B76B-B44C-8FA0-D0B4E6E00583}"/>
              </a:ext>
            </a:extLst>
          </p:cNvPr>
          <p:cNvSpPr txBox="1">
            <a:spLocks noChangeArrowheads="1"/>
          </p:cNvSpPr>
          <p:nvPr/>
        </p:nvSpPr>
        <p:spPr bwMode="auto">
          <a:xfrm>
            <a:off x="3674719" y="1529453"/>
            <a:ext cx="1824038" cy="985838"/>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nSpc>
                <a:spcPct val="80000"/>
              </a:lnSpc>
            </a:pPr>
            <a:r>
              <a:rPr lang="en-US" sz="2400" dirty="0">
                <a:latin typeface="+mn-lt"/>
                <a:cs typeface="Arial" charset="0"/>
              </a:rPr>
              <a:t>Alice’</a:t>
            </a:r>
            <a:r>
              <a:rPr lang="en-US" altLang="ja-JP" sz="2400" dirty="0">
                <a:latin typeface="+mn-lt"/>
                <a:cs typeface="Arial" charset="0"/>
              </a:rPr>
              <a:t>s </a:t>
            </a:r>
          </a:p>
          <a:p>
            <a:pPr>
              <a:lnSpc>
                <a:spcPct val="80000"/>
              </a:lnSpc>
            </a:pPr>
            <a:r>
              <a:rPr lang="en-US" sz="2400" dirty="0">
                <a:latin typeface="+mn-lt"/>
                <a:cs typeface="Arial" charset="0"/>
              </a:rPr>
              <a:t>encryption</a:t>
            </a:r>
          </a:p>
          <a:p>
            <a:pPr>
              <a:lnSpc>
                <a:spcPct val="80000"/>
              </a:lnSpc>
            </a:pPr>
            <a:r>
              <a:rPr lang="en-US" sz="2400" dirty="0">
                <a:latin typeface="+mn-lt"/>
                <a:cs typeface="Arial" charset="0"/>
              </a:rPr>
              <a:t>key</a:t>
            </a:r>
          </a:p>
        </p:txBody>
      </p:sp>
      <p:sp>
        <p:nvSpPr>
          <p:cNvPr id="22" name="Text Box 23">
            <a:extLst>
              <a:ext uri="{FF2B5EF4-FFF2-40B4-BE49-F238E27FC236}">
                <a16:creationId xmlns:a16="http://schemas.microsoft.com/office/drawing/2014/main" id="{809532EF-4B73-154F-9DF4-49771781082B}"/>
              </a:ext>
            </a:extLst>
          </p:cNvPr>
          <p:cNvSpPr txBox="1">
            <a:spLocks noChangeArrowheads="1"/>
          </p:cNvSpPr>
          <p:nvPr/>
        </p:nvSpPr>
        <p:spPr bwMode="auto">
          <a:xfrm>
            <a:off x="7327556" y="1597716"/>
            <a:ext cx="1657350" cy="985838"/>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nSpc>
                <a:spcPct val="80000"/>
              </a:lnSpc>
            </a:pPr>
            <a:r>
              <a:rPr lang="en-US" sz="2400" dirty="0">
                <a:latin typeface="+mn-lt"/>
                <a:cs typeface="Arial" charset="0"/>
              </a:rPr>
              <a:t>Bob</a:t>
            </a:r>
            <a:r>
              <a:rPr lang="en-US" altLang="ja-JP" sz="2400" dirty="0">
                <a:latin typeface="+mn-lt"/>
                <a:cs typeface="Arial" charset="0"/>
              </a:rPr>
              <a:t>’s </a:t>
            </a:r>
          </a:p>
          <a:p>
            <a:pPr>
              <a:lnSpc>
                <a:spcPct val="80000"/>
              </a:lnSpc>
            </a:pPr>
            <a:r>
              <a:rPr lang="en-US" sz="2400" dirty="0">
                <a:latin typeface="+mn-lt"/>
                <a:cs typeface="Arial" charset="0"/>
              </a:rPr>
              <a:t>decryption</a:t>
            </a:r>
          </a:p>
          <a:p>
            <a:pPr>
              <a:lnSpc>
                <a:spcPct val="80000"/>
              </a:lnSpc>
            </a:pPr>
            <a:r>
              <a:rPr lang="en-US" sz="2400" dirty="0">
                <a:latin typeface="+mn-lt"/>
                <a:cs typeface="Arial" charset="0"/>
              </a:rPr>
              <a:t>key</a:t>
            </a:r>
          </a:p>
        </p:txBody>
      </p:sp>
      <p:pic>
        <p:nvPicPr>
          <p:cNvPr id="23" name="Picture 24" descr="Bob">
            <a:extLst>
              <a:ext uri="{FF2B5EF4-FFF2-40B4-BE49-F238E27FC236}">
                <a16:creationId xmlns:a16="http://schemas.microsoft.com/office/drawing/2014/main" id="{B7CDFDA3-AD05-5641-9F13-C959774E7ED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80583" y="1802434"/>
            <a:ext cx="812800" cy="830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24" name="Group 25">
            <a:extLst>
              <a:ext uri="{FF2B5EF4-FFF2-40B4-BE49-F238E27FC236}">
                <a16:creationId xmlns:a16="http://schemas.microsoft.com/office/drawing/2014/main" id="{06D5526A-A0B2-5B43-ABCA-4D728897DE04}"/>
              </a:ext>
            </a:extLst>
          </p:cNvPr>
          <p:cNvGrpSpPr>
            <a:grpSpLocks/>
          </p:cNvGrpSpPr>
          <p:nvPr/>
        </p:nvGrpSpPr>
        <p:grpSpPr bwMode="auto">
          <a:xfrm>
            <a:off x="6867181" y="1892991"/>
            <a:ext cx="501650" cy="568325"/>
            <a:chOff x="203" y="1789"/>
            <a:chExt cx="316" cy="358"/>
          </a:xfrm>
        </p:grpSpPr>
        <p:sp>
          <p:nvSpPr>
            <p:cNvPr id="29" name="Text Box 26">
              <a:extLst>
                <a:ext uri="{FF2B5EF4-FFF2-40B4-BE49-F238E27FC236}">
                  <a16:creationId xmlns:a16="http://schemas.microsoft.com/office/drawing/2014/main" id="{D458364F-30A7-7344-97AF-28982E1826D1}"/>
                </a:ext>
              </a:extLst>
            </p:cNvPr>
            <p:cNvSpPr txBox="1">
              <a:spLocks noChangeArrowheads="1"/>
            </p:cNvSpPr>
            <p:nvPr/>
          </p:nvSpPr>
          <p:spPr bwMode="auto">
            <a:xfrm>
              <a:off x="203" y="1789"/>
              <a:ext cx="217" cy="291"/>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solidFill>
                    <a:srgbClr val="C00000"/>
                  </a:solidFill>
                  <a:latin typeface="+mn-lt"/>
                  <a:cs typeface="Arial" charset="0"/>
                </a:rPr>
                <a:t>K</a:t>
              </a:r>
            </a:p>
          </p:txBody>
        </p:sp>
        <p:sp>
          <p:nvSpPr>
            <p:cNvPr id="30" name="Text Box 27">
              <a:extLst>
                <a:ext uri="{FF2B5EF4-FFF2-40B4-BE49-F238E27FC236}">
                  <a16:creationId xmlns:a16="http://schemas.microsoft.com/office/drawing/2014/main" id="{4388AB91-D971-914B-AF4F-86973D7BE759}"/>
                </a:ext>
              </a:extLst>
            </p:cNvPr>
            <p:cNvSpPr txBox="1">
              <a:spLocks noChangeArrowheads="1"/>
            </p:cNvSpPr>
            <p:nvPr/>
          </p:nvSpPr>
          <p:spPr bwMode="auto">
            <a:xfrm>
              <a:off x="298" y="1856"/>
              <a:ext cx="221"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solidFill>
                    <a:srgbClr val="C00000"/>
                  </a:solidFill>
                  <a:latin typeface="+mn-lt"/>
                  <a:cs typeface="Arial" charset="0"/>
                </a:rPr>
                <a:t>B</a:t>
              </a:r>
            </a:p>
          </p:txBody>
        </p:sp>
      </p:grpSp>
      <p:pic>
        <p:nvPicPr>
          <p:cNvPr id="27" name="Picture 30" descr="BS00768_[1]">
            <a:extLst>
              <a:ext uri="{FF2B5EF4-FFF2-40B4-BE49-F238E27FC236}">
                <a16:creationId xmlns:a16="http://schemas.microsoft.com/office/drawing/2014/main" id="{C0A58FD0-B1BA-6943-8103-EA9945A1A4C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flipV="1">
            <a:off x="3227044" y="1540566"/>
            <a:ext cx="465138" cy="241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8" name="Picture 31" descr="BS00768_[1]">
            <a:extLst>
              <a:ext uri="{FF2B5EF4-FFF2-40B4-BE49-F238E27FC236}">
                <a16:creationId xmlns:a16="http://schemas.microsoft.com/office/drawing/2014/main" id="{79041123-EFD9-1349-B259-90D4031AD3C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flipV="1">
            <a:off x="6805269" y="1634228"/>
            <a:ext cx="465138" cy="241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34" name="Straight Arrow Connector 33">
            <a:extLst>
              <a:ext uri="{FF2B5EF4-FFF2-40B4-BE49-F238E27FC236}">
                <a16:creationId xmlns:a16="http://schemas.microsoft.com/office/drawing/2014/main" id="{D857C3A9-AC99-194E-85B8-BD0A22FA2997}"/>
              </a:ext>
            </a:extLst>
          </p:cNvPr>
          <p:cNvCxnSpPr>
            <a:cxnSpLocks/>
          </p:cNvCxnSpPr>
          <p:nvPr/>
        </p:nvCxnSpPr>
        <p:spPr>
          <a:xfrm>
            <a:off x="7027307" y="2279113"/>
            <a:ext cx="0" cy="31805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58AE3B5-3946-E448-9D70-EEE25B9A2AAA}"/>
              </a:ext>
            </a:extLst>
          </p:cNvPr>
          <p:cNvCxnSpPr>
            <a:cxnSpLocks/>
          </p:cNvCxnSpPr>
          <p:nvPr/>
        </p:nvCxnSpPr>
        <p:spPr>
          <a:xfrm>
            <a:off x="3346434" y="2238402"/>
            <a:ext cx="0" cy="31805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33E9D92B-A75B-A241-89FA-02F2039EE03C}"/>
              </a:ext>
            </a:extLst>
          </p:cNvPr>
          <p:cNvCxnSpPr/>
          <p:nvPr/>
        </p:nvCxnSpPr>
        <p:spPr>
          <a:xfrm>
            <a:off x="2081048" y="3144094"/>
            <a:ext cx="851338"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0115FF13-B579-1348-9B44-398AED47D510}"/>
              </a:ext>
            </a:extLst>
          </p:cNvPr>
          <p:cNvCxnSpPr/>
          <p:nvPr/>
        </p:nvCxnSpPr>
        <p:spPr>
          <a:xfrm>
            <a:off x="8355952" y="3124216"/>
            <a:ext cx="851338"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4FC48485-D587-5C49-BD51-2D1EDE649A05}"/>
              </a:ext>
            </a:extLst>
          </p:cNvPr>
          <p:cNvCxnSpPr>
            <a:cxnSpLocks/>
          </p:cNvCxnSpPr>
          <p:nvPr/>
        </p:nvCxnSpPr>
        <p:spPr>
          <a:xfrm>
            <a:off x="4550646" y="3089705"/>
            <a:ext cx="2172900"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Slide Number Placeholder 2">
            <a:extLst>
              <a:ext uri="{FF2B5EF4-FFF2-40B4-BE49-F238E27FC236}">
                <a16:creationId xmlns:a16="http://schemas.microsoft.com/office/drawing/2014/main" id="{18CDF60A-5D15-834D-BFE1-94FFE10C1D4C}"/>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22</a:t>
            </a:fld>
            <a:endParaRPr lang="en-US" dirty="0"/>
          </a:p>
        </p:txBody>
      </p:sp>
    </p:spTree>
    <p:extLst>
      <p:ext uri="{BB962C8B-B14F-4D97-AF65-F5344CB8AC3E}">
        <p14:creationId xmlns:p14="http://schemas.microsoft.com/office/powerpoint/2010/main" val="3429546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dirty="0">
                <a:cs typeface="Calibri" panose="020F0502020204030204" pitchFamily="34" charset="0"/>
              </a:rPr>
              <a:t>Breaking an encryption scheme</a:t>
            </a:r>
            <a:endParaRPr lang="en-US" sz="4400" dirty="0"/>
          </a:p>
        </p:txBody>
      </p:sp>
      <p:sp>
        <p:nvSpPr>
          <p:cNvPr id="32" name="Rectangle 3">
            <a:extLst>
              <a:ext uri="{FF2B5EF4-FFF2-40B4-BE49-F238E27FC236}">
                <a16:creationId xmlns:a16="http://schemas.microsoft.com/office/drawing/2014/main" id="{B9FFFFE1-D802-1748-BFAC-D0920ABBEBAF}"/>
              </a:ext>
            </a:extLst>
          </p:cNvPr>
          <p:cNvSpPr txBox="1">
            <a:spLocks noChangeArrowheads="1"/>
          </p:cNvSpPr>
          <p:nvPr/>
        </p:nvSpPr>
        <p:spPr>
          <a:xfrm>
            <a:off x="758686" y="1586949"/>
            <a:ext cx="5006009"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solidFill>
                  <a:srgbClr val="C00000"/>
                </a:solidFill>
              </a:rPr>
              <a:t>cipher-text only attack: </a:t>
            </a:r>
            <a:r>
              <a:rPr lang="en-US" sz="3200" dirty="0"/>
              <a:t>Trudy has ciphertext she can analyze</a:t>
            </a:r>
          </a:p>
          <a:p>
            <a:r>
              <a:rPr lang="en-US" sz="3200" dirty="0">
                <a:solidFill>
                  <a:srgbClr val="C00000"/>
                </a:solidFill>
              </a:rPr>
              <a:t>two approaches:</a:t>
            </a:r>
          </a:p>
          <a:p>
            <a:pPr lvl="1"/>
            <a:r>
              <a:rPr lang="en-US" sz="3200" dirty="0"/>
              <a:t>brute force: search through all </a:t>
            </a:r>
            <a:r>
              <a:rPr lang="en-US" sz="2800" dirty="0"/>
              <a:t>keys </a:t>
            </a:r>
          </a:p>
          <a:p>
            <a:pPr lvl="1"/>
            <a:r>
              <a:rPr lang="en-US" sz="2800" dirty="0"/>
              <a:t>statistical analysis</a:t>
            </a:r>
          </a:p>
        </p:txBody>
      </p:sp>
      <p:sp>
        <p:nvSpPr>
          <p:cNvPr id="35" name="Rectangle 4">
            <a:extLst>
              <a:ext uri="{FF2B5EF4-FFF2-40B4-BE49-F238E27FC236}">
                <a16:creationId xmlns:a16="http://schemas.microsoft.com/office/drawing/2014/main" id="{42A404FF-A272-674C-BE1D-A2017B786F34}"/>
              </a:ext>
            </a:extLst>
          </p:cNvPr>
          <p:cNvSpPr txBox="1">
            <a:spLocks noChangeArrowheads="1"/>
          </p:cNvSpPr>
          <p:nvPr/>
        </p:nvSpPr>
        <p:spPr>
          <a:xfrm>
            <a:off x="6374295" y="1586950"/>
            <a:ext cx="5181601"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solidFill>
                  <a:srgbClr val="C00000"/>
                </a:solidFill>
              </a:rPr>
              <a:t>known-plaintext attack: </a:t>
            </a:r>
            <a:r>
              <a:rPr lang="en-US" sz="3200" dirty="0"/>
              <a:t>Trudy has plaintext corresponding to ciphertext</a:t>
            </a:r>
          </a:p>
          <a:p>
            <a:pPr lvl="1"/>
            <a:r>
              <a:rPr lang="en-US" sz="2800" i="1" dirty="0"/>
              <a:t>e.g., </a:t>
            </a:r>
            <a:r>
              <a:rPr lang="en-US" sz="2800" dirty="0"/>
              <a:t>in monoalphabetic cipher, Trudy determines pairings for a,l,i,c,e,b,o,</a:t>
            </a:r>
          </a:p>
          <a:p>
            <a:r>
              <a:rPr lang="en-US" sz="3200" dirty="0">
                <a:solidFill>
                  <a:srgbClr val="C00000"/>
                </a:solidFill>
              </a:rPr>
              <a:t>chosen-plaintext attack: </a:t>
            </a:r>
            <a:r>
              <a:rPr lang="en-US" sz="3200" dirty="0"/>
              <a:t>Trudy can get ciphertext for chosen plaintext</a:t>
            </a:r>
          </a:p>
          <a:p>
            <a:pPr>
              <a:buFont typeface="Wingdings" charset="0"/>
              <a:buNone/>
            </a:pPr>
            <a:endParaRPr lang="en-US" dirty="0"/>
          </a:p>
        </p:txBody>
      </p:sp>
      <p:sp>
        <p:nvSpPr>
          <p:cNvPr id="37" name="Slide Number Placeholder 2">
            <a:extLst>
              <a:ext uri="{FF2B5EF4-FFF2-40B4-BE49-F238E27FC236}">
                <a16:creationId xmlns:a16="http://schemas.microsoft.com/office/drawing/2014/main" id="{EA96C7A9-2CD0-BA4E-803F-B253CD6DEB00}"/>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23</a:t>
            </a:fld>
            <a:endParaRPr lang="en-US" dirty="0"/>
          </a:p>
        </p:txBody>
      </p:sp>
    </p:spTree>
    <p:extLst>
      <p:ext uri="{BB962C8B-B14F-4D97-AF65-F5344CB8AC3E}">
        <p14:creationId xmlns:p14="http://schemas.microsoft.com/office/powerpoint/2010/main" val="3385524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dirty="0">
                <a:cs typeface="Calibri" panose="020F0502020204030204" pitchFamily="34" charset="0"/>
              </a:rPr>
              <a:t>Symmetric key cryptography</a:t>
            </a:r>
            <a:endParaRPr lang="en-US" sz="4400" dirty="0"/>
          </a:p>
        </p:txBody>
      </p:sp>
      <p:sp>
        <p:nvSpPr>
          <p:cNvPr id="6" name="Text Box 5">
            <a:extLst>
              <a:ext uri="{FF2B5EF4-FFF2-40B4-BE49-F238E27FC236}">
                <a16:creationId xmlns:a16="http://schemas.microsoft.com/office/drawing/2014/main" id="{D734669E-61CB-D549-AB3B-9FA516F17AB0}"/>
              </a:ext>
            </a:extLst>
          </p:cNvPr>
          <p:cNvSpPr txBox="1">
            <a:spLocks noChangeArrowheads="1"/>
          </p:cNvSpPr>
          <p:nvPr/>
        </p:nvSpPr>
        <p:spPr bwMode="auto">
          <a:xfrm>
            <a:off x="1585013" y="2469633"/>
            <a:ext cx="1279525" cy="461963"/>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solidFill>
                  <a:srgbClr val="C00000"/>
                </a:solidFill>
                <a:latin typeface="+mn-lt"/>
                <a:cs typeface="Arial" charset="0"/>
              </a:rPr>
              <a:t>plaintext</a:t>
            </a:r>
          </a:p>
        </p:txBody>
      </p:sp>
      <p:sp>
        <p:nvSpPr>
          <p:cNvPr id="7" name="Text Box 6">
            <a:extLst>
              <a:ext uri="{FF2B5EF4-FFF2-40B4-BE49-F238E27FC236}">
                <a16:creationId xmlns:a16="http://schemas.microsoft.com/office/drawing/2014/main" id="{4339D451-1A35-EA43-A191-2CBFB5AB1988}"/>
              </a:ext>
            </a:extLst>
          </p:cNvPr>
          <p:cNvSpPr txBox="1">
            <a:spLocks noChangeArrowheads="1"/>
          </p:cNvSpPr>
          <p:nvPr/>
        </p:nvSpPr>
        <p:spPr bwMode="auto">
          <a:xfrm>
            <a:off x="8469521" y="2471779"/>
            <a:ext cx="1279525" cy="461963"/>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solidFill>
                  <a:srgbClr val="C00000"/>
                </a:solidFill>
                <a:latin typeface="+mn-lt"/>
                <a:cs typeface="Arial" charset="0"/>
              </a:rPr>
              <a:t>plaintext</a:t>
            </a:r>
          </a:p>
        </p:txBody>
      </p:sp>
      <p:grpSp>
        <p:nvGrpSpPr>
          <p:cNvPr id="9" name="Group 8">
            <a:extLst>
              <a:ext uri="{FF2B5EF4-FFF2-40B4-BE49-F238E27FC236}">
                <a16:creationId xmlns:a16="http://schemas.microsoft.com/office/drawing/2014/main" id="{27D16B6C-3FBA-664E-8508-1CA0809480B5}"/>
              </a:ext>
            </a:extLst>
          </p:cNvPr>
          <p:cNvGrpSpPr>
            <a:grpSpLocks/>
          </p:cNvGrpSpPr>
          <p:nvPr/>
        </p:nvGrpSpPr>
        <p:grpSpPr bwMode="auto">
          <a:xfrm>
            <a:off x="3697289" y="1564035"/>
            <a:ext cx="490538" cy="582613"/>
            <a:chOff x="203" y="1789"/>
            <a:chExt cx="309" cy="367"/>
          </a:xfrm>
        </p:grpSpPr>
        <p:sp>
          <p:nvSpPr>
            <p:cNvPr id="31" name="Text Box 9">
              <a:extLst>
                <a:ext uri="{FF2B5EF4-FFF2-40B4-BE49-F238E27FC236}">
                  <a16:creationId xmlns:a16="http://schemas.microsoft.com/office/drawing/2014/main" id="{A6D7B9C7-CE2B-2E4F-B690-78DA63F083BD}"/>
                </a:ext>
              </a:extLst>
            </p:cNvPr>
            <p:cNvSpPr txBox="1">
              <a:spLocks noChangeArrowheads="1"/>
            </p:cNvSpPr>
            <p:nvPr/>
          </p:nvSpPr>
          <p:spPr bwMode="auto">
            <a:xfrm>
              <a:off x="203" y="1789"/>
              <a:ext cx="217" cy="291"/>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solidFill>
                    <a:srgbClr val="C00000"/>
                  </a:solidFill>
                  <a:latin typeface="+mn-lt"/>
                  <a:cs typeface="Arial" charset="0"/>
                </a:rPr>
                <a:t>K</a:t>
              </a:r>
            </a:p>
          </p:txBody>
        </p:sp>
        <p:sp>
          <p:nvSpPr>
            <p:cNvPr id="33" name="Text Box 10">
              <a:extLst>
                <a:ext uri="{FF2B5EF4-FFF2-40B4-BE49-F238E27FC236}">
                  <a16:creationId xmlns:a16="http://schemas.microsoft.com/office/drawing/2014/main" id="{CF36D666-0D47-A340-A5EE-2F56800D40B6}"/>
                </a:ext>
              </a:extLst>
            </p:cNvPr>
            <p:cNvSpPr txBox="1">
              <a:spLocks noChangeArrowheads="1"/>
            </p:cNvSpPr>
            <p:nvPr/>
          </p:nvSpPr>
          <p:spPr bwMode="auto">
            <a:xfrm>
              <a:off x="307" y="1865"/>
              <a:ext cx="205"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solidFill>
                    <a:srgbClr val="C00000"/>
                  </a:solidFill>
                  <a:latin typeface="+mn-lt"/>
                  <a:cs typeface="Arial" charset="0"/>
                </a:rPr>
                <a:t>S</a:t>
              </a:r>
            </a:p>
          </p:txBody>
        </p:sp>
      </p:grpSp>
      <p:pic>
        <p:nvPicPr>
          <p:cNvPr id="10" name="Picture 11" descr="Alice">
            <a:extLst>
              <a:ext uri="{FF2B5EF4-FFF2-40B4-BE49-F238E27FC236}">
                <a16:creationId xmlns:a16="http://schemas.microsoft.com/office/drawing/2014/main" id="{0452868E-2DCB-044D-8E12-3E12E0509C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0787" y="1533872"/>
            <a:ext cx="698500" cy="8620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 name="Rectangle 13">
            <a:extLst>
              <a:ext uri="{FF2B5EF4-FFF2-40B4-BE49-F238E27FC236}">
                <a16:creationId xmlns:a16="http://schemas.microsoft.com/office/drawing/2014/main" id="{AD1F12B2-FF58-C84A-9FEE-E90ECF217085}"/>
              </a:ext>
            </a:extLst>
          </p:cNvPr>
          <p:cNvSpPr>
            <a:spLocks noChangeArrowheads="1"/>
          </p:cNvSpPr>
          <p:nvPr/>
        </p:nvSpPr>
        <p:spPr bwMode="auto">
          <a:xfrm>
            <a:off x="3033369" y="2519226"/>
            <a:ext cx="1433513" cy="860425"/>
          </a:xfrm>
          <a:prstGeom prst="rect">
            <a:avLst/>
          </a:prstGeom>
          <a:solidFill>
            <a:srgbClr val="0012A0"/>
          </a:solidFill>
          <a:ln w="9525">
            <a:solidFill>
              <a:schemeClr val="tx1"/>
            </a:solidFill>
            <a:miter lim="800000"/>
            <a:headEnd/>
            <a:tailEnd/>
          </a:ln>
          <a:effectLst>
            <a:outerShdw blurRad="50800" dist="38100" dir="18900000" algn="bl" rotWithShape="0">
              <a:prstClr val="black">
                <a:alpha val="40000"/>
              </a:prstClr>
            </a:outerShdw>
          </a:effectLst>
        </p:spPr>
        <p:txBody>
          <a:bodyPr wrap="none" anchor="ctr"/>
          <a:lstStyle/>
          <a:p>
            <a:endParaRPr lang="en-US" sz="2000" dirty="0">
              <a:cs typeface="Arial" charset="0"/>
            </a:endParaRPr>
          </a:p>
        </p:txBody>
      </p:sp>
      <p:sp>
        <p:nvSpPr>
          <p:cNvPr id="13" name="Text Box 14">
            <a:extLst>
              <a:ext uri="{FF2B5EF4-FFF2-40B4-BE49-F238E27FC236}">
                <a16:creationId xmlns:a16="http://schemas.microsoft.com/office/drawing/2014/main" id="{D91A2ABD-8921-C24C-B9A7-FD940B03116B}"/>
              </a:ext>
            </a:extLst>
          </p:cNvPr>
          <p:cNvSpPr txBox="1">
            <a:spLocks noChangeArrowheads="1"/>
          </p:cNvSpPr>
          <p:nvPr/>
        </p:nvSpPr>
        <p:spPr bwMode="auto">
          <a:xfrm>
            <a:off x="2966694" y="2587489"/>
            <a:ext cx="1536700" cy="7572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90000"/>
              </a:lnSpc>
            </a:pPr>
            <a:r>
              <a:rPr lang="en-US" sz="2400" dirty="0">
                <a:solidFill>
                  <a:schemeClr val="bg1"/>
                </a:solidFill>
                <a:latin typeface="+mn-lt"/>
                <a:cs typeface="Arial" charset="0"/>
              </a:rPr>
              <a:t>encryption</a:t>
            </a:r>
          </a:p>
          <a:p>
            <a:pPr algn="ctr">
              <a:lnSpc>
                <a:spcPct val="90000"/>
              </a:lnSpc>
            </a:pPr>
            <a:r>
              <a:rPr lang="en-US" sz="2400" dirty="0">
                <a:solidFill>
                  <a:schemeClr val="bg1"/>
                </a:solidFill>
                <a:latin typeface="+mn-lt"/>
                <a:cs typeface="Arial" charset="0"/>
              </a:rPr>
              <a:t>algorithm</a:t>
            </a:r>
          </a:p>
        </p:txBody>
      </p:sp>
      <p:sp>
        <p:nvSpPr>
          <p:cNvPr id="14" name="Rectangle 15">
            <a:extLst>
              <a:ext uri="{FF2B5EF4-FFF2-40B4-BE49-F238E27FC236}">
                <a16:creationId xmlns:a16="http://schemas.microsoft.com/office/drawing/2014/main" id="{330108AB-253A-2F4F-B115-B277A156989D}"/>
              </a:ext>
            </a:extLst>
          </p:cNvPr>
          <p:cNvSpPr>
            <a:spLocks noChangeArrowheads="1"/>
          </p:cNvSpPr>
          <p:nvPr/>
        </p:nvSpPr>
        <p:spPr bwMode="auto">
          <a:xfrm>
            <a:off x="6775106" y="2533514"/>
            <a:ext cx="1460500" cy="854075"/>
          </a:xfrm>
          <a:prstGeom prst="rect">
            <a:avLst/>
          </a:prstGeom>
          <a:solidFill>
            <a:srgbClr val="0012A0"/>
          </a:solidFill>
          <a:ln w="9525">
            <a:solidFill>
              <a:schemeClr val="tx1"/>
            </a:solidFill>
            <a:miter lim="800000"/>
            <a:headEnd/>
            <a:tailEnd/>
          </a:ln>
          <a:effectLst>
            <a:outerShdw blurRad="50800" dist="38100" dir="18900000" algn="bl" rotWithShape="0">
              <a:prstClr val="black">
                <a:alpha val="40000"/>
              </a:prstClr>
            </a:outerShdw>
          </a:effectLst>
        </p:spPr>
        <p:txBody>
          <a:bodyPr wrap="none" anchor="ctr"/>
          <a:lstStyle/>
          <a:p>
            <a:endParaRPr lang="en-US" sz="2000" dirty="0">
              <a:cs typeface="Arial" charset="0"/>
            </a:endParaRPr>
          </a:p>
        </p:txBody>
      </p:sp>
      <p:sp>
        <p:nvSpPr>
          <p:cNvPr id="15" name="Text Box 16">
            <a:extLst>
              <a:ext uri="{FF2B5EF4-FFF2-40B4-BE49-F238E27FC236}">
                <a16:creationId xmlns:a16="http://schemas.microsoft.com/office/drawing/2014/main" id="{38440821-15F2-844A-8721-2FD8A32BBB5F}"/>
              </a:ext>
            </a:extLst>
          </p:cNvPr>
          <p:cNvSpPr txBox="1">
            <a:spLocks noChangeArrowheads="1"/>
          </p:cNvSpPr>
          <p:nvPr/>
        </p:nvSpPr>
        <p:spPr bwMode="auto">
          <a:xfrm>
            <a:off x="6702081" y="2598601"/>
            <a:ext cx="1604963" cy="757238"/>
          </a:xfrm>
          <a:prstGeom prst="rect">
            <a:avLst/>
          </a:prstGeom>
          <a:noFill/>
          <a:ln>
            <a:noFill/>
          </a:ln>
          <a:effectLst>
            <a:outerShdw blurRad="50800" dist="38100" dir="18900000" algn="bl" rotWithShape="0">
              <a:prstClr val="black">
                <a:alpha val="40000"/>
              </a:prst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90000"/>
              </a:lnSpc>
            </a:pPr>
            <a:r>
              <a:rPr lang="en-US" sz="2400" dirty="0">
                <a:solidFill>
                  <a:schemeClr val="bg1"/>
                </a:solidFill>
                <a:latin typeface="+mn-lt"/>
                <a:cs typeface="Arial" charset="0"/>
              </a:rPr>
              <a:t>decryption </a:t>
            </a:r>
          </a:p>
          <a:p>
            <a:pPr algn="ctr">
              <a:lnSpc>
                <a:spcPct val="90000"/>
              </a:lnSpc>
            </a:pPr>
            <a:r>
              <a:rPr lang="en-US" sz="2400" dirty="0">
                <a:solidFill>
                  <a:schemeClr val="bg1"/>
                </a:solidFill>
                <a:latin typeface="+mn-lt"/>
                <a:cs typeface="Arial" charset="0"/>
              </a:rPr>
              <a:t>algorithm</a:t>
            </a:r>
          </a:p>
        </p:txBody>
      </p:sp>
      <p:pic>
        <p:nvPicPr>
          <p:cNvPr id="23" name="Picture 24" descr="Bob">
            <a:extLst>
              <a:ext uri="{FF2B5EF4-FFF2-40B4-BE49-F238E27FC236}">
                <a16:creationId xmlns:a16="http://schemas.microsoft.com/office/drawing/2014/main" id="{B7CDFDA3-AD05-5641-9F13-C959774E7ED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80583" y="1630157"/>
            <a:ext cx="812800" cy="830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24" name="Group 25">
            <a:extLst>
              <a:ext uri="{FF2B5EF4-FFF2-40B4-BE49-F238E27FC236}">
                <a16:creationId xmlns:a16="http://schemas.microsoft.com/office/drawing/2014/main" id="{06D5526A-A0B2-5B43-ABCA-4D728897DE04}"/>
              </a:ext>
            </a:extLst>
          </p:cNvPr>
          <p:cNvGrpSpPr>
            <a:grpSpLocks/>
          </p:cNvGrpSpPr>
          <p:nvPr/>
        </p:nvGrpSpPr>
        <p:grpSpPr bwMode="auto">
          <a:xfrm>
            <a:off x="7437023" y="1561686"/>
            <a:ext cx="488950" cy="568325"/>
            <a:chOff x="203" y="1789"/>
            <a:chExt cx="308" cy="358"/>
          </a:xfrm>
        </p:grpSpPr>
        <p:sp>
          <p:nvSpPr>
            <p:cNvPr id="29" name="Text Box 26">
              <a:extLst>
                <a:ext uri="{FF2B5EF4-FFF2-40B4-BE49-F238E27FC236}">
                  <a16:creationId xmlns:a16="http://schemas.microsoft.com/office/drawing/2014/main" id="{D458364F-30A7-7344-97AF-28982E1826D1}"/>
                </a:ext>
              </a:extLst>
            </p:cNvPr>
            <p:cNvSpPr txBox="1">
              <a:spLocks noChangeArrowheads="1"/>
            </p:cNvSpPr>
            <p:nvPr/>
          </p:nvSpPr>
          <p:spPr bwMode="auto">
            <a:xfrm>
              <a:off x="203" y="1789"/>
              <a:ext cx="217" cy="291"/>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solidFill>
                    <a:srgbClr val="C00000"/>
                  </a:solidFill>
                  <a:latin typeface="+mn-lt"/>
                  <a:cs typeface="Arial" charset="0"/>
                </a:rPr>
                <a:t>K</a:t>
              </a:r>
            </a:p>
          </p:txBody>
        </p:sp>
        <p:sp>
          <p:nvSpPr>
            <p:cNvPr id="30" name="Text Box 27">
              <a:extLst>
                <a:ext uri="{FF2B5EF4-FFF2-40B4-BE49-F238E27FC236}">
                  <a16:creationId xmlns:a16="http://schemas.microsoft.com/office/drawing/2014/main" id="{4388AB91-D971-914B-AF4F-86973D7BE759}"/>
                </a:ext>
              </a:extLst>
            </p:cNvPr>
            <p:cNvSpPr txBox="1">
              <a:spLocks noChangeArrowheads="1"/>
            </p:cNvSpPr>
            <p:nvPr/>
          </p:nvSpPr>
          <p:spPr bwMode="auto">
            <a:xfrm>
              <a:off x="306" y="1856"/>
              <a:ext cx="205"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solidFill>
                    <a:srgbClr val="C00000"/>
                  </a:solidFill>
                  <a:latin typeface="+mn-lt"/>
                  <a:cs typeface="Arial" charset="0"/>
                </a:rPr>
                <a:t>S</a:t>
              </a:r>
            </a:p>
          </p:txBody>
        </p:sp>
      </p:grpSp>
      <p:pic>
        <p:nvPicPr>
          <p:cNvPr id="27" name="Picture 30" descr="BS00768_[1]">
            <a:extLst>
              <a:ext uri="{FF2B5EF4-FFF2-40B4-BE49-F238E27FC236}">
                <a16:creationId xmlns:a16="http://schemas.microsoft.com/office/drawing/2014/main" id="{C0A58FD0-B1BA-6943-8103-EA9945A1A4C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flipV="1">
            <a:off x="3227044" y="1686340"/>
            <a:ext cx="465138" cy="241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8" name="Picture 31" descr="BS00768_[1]">
            <a:extLst>
              <a:ext uri="{FF2B5EF4-FFF2-40B4-BE49-F238E27FC236}">
                <a16:creationId xmlns:a16="http://schemas.microsoft.com/office/drawing/2014/main" id="{79041123-EFD9-1349-B259-90D4031AD3C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flipV="1">
            <a:off x="6898033" y="1740245"/>
            <a:ext cx="465138" cy="241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34" name="Straight Arrow Connector 33">
            <a:extLst>
              <a:ext uri="{FF2B5EF4-FFF2-40B4-BE49-F238E27FC236}">
                <a16:creationId xmlns:a16="http://schemas.microsoft.com/office/drawing/2014/main" id="{D857C3A9-AC99-194E-85B8-BD0A22FA2997}"/>
              </a:ext>
            </a:extLst>
          </p:cNvPr>
          <p:cNvCxnSpPr>
            <a:cxnSpLocks/>
          </p:cNvCxnSpPr>
          <p:nvPr/>
        </p:nvCxnSpPr>
        <p:spPr>
          <a:xfrm>
            <a:off x="7027307" y="2106836"/>
            <a:ext cx="0" cy="31805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58AE3B5-3946-E448-9D70-EEE25B9A2AAA}"/>
              </a:ext>
            </a:extLst>
          </p:cNvPr>
          <p:cNvCxnSpPr>
            <a:cxnSpLocks/>
          </p:cNvCxnSpPr>
          <p:nvPr/>
        </p:nvCxnSpPr>
        <p:spPr>
          <a:xfrm>
            <a:off x="3346434" y="2066125"/>
            <a:ext cx="0" cy="31805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33E9D92B-A75B-A241-89FA-02F2039EE03C}"/>
              </a:ext>
            </a:extLst>
          </p:cNvPr>
          <p:cNvCxnSpPr/>
          <p:nvPr/>
        </p:nvCxnSpPr>
        <p:spPr>
          <a:xfrm>
            <a:off x="2081048" y="2971817"/>
            <a:ext cx="851338"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0115FF13-B579-1348-9B44-398AED47D510}"/>
              </a:ext>
            </a:extLst>
          </p:cNvPr>
          <p:cNvCxnSpPr/>
          <p:nvPr/>
        </p:nvCxnSpPr>
        <p:spPr>
          <a:xfrm>
            <a:off x="8355952" y="2951939"/>
            <a:ext cx="851338"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4FC48485-D587-5C49-BD51-2D1EDE649A05}"/>
              </a:ext>
            </a:extLst>
          </p:cNvPr>
          <p:cNvCxnSpPr>
            <a:cxnSpLocks/>
          </p:cNvCxnSpPr>
          <p:nvPr/>
        </p:nvCxnSpPr>
        <p:spPr>
          <a:xfrm>
            <a:off x="4550646" y="2917428"/>
            <a:ext cx="2172900"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 Box 7">
            <a:extLst>
              <a:ext uri="{FF2B5EF4-FFF2-40B4-BE49-F238E27FC236}">
                <a16:creationId xmlns:a16="http://schemas.microsoft.com/office/drawing/2014/main" id="{23D78889-5D58-7B49-852E-A4D7CE204213}"/>
              </a:ext>
            </a:extLst>
          </p:cNvPr>
          <p:cNvSpPr txBox="1">
            <a:spLocks noChangeArrowheads="1"/>
          </p:cNvSpPr>
          <p:nvPr/>
        </p:nvSpPr>
        <p:spPr bwMode="auto">
          <a:xfrm>
            <a:off x="4834627" y="2476708"/>
            <a:ext cx="1455738" cy="461963"/>
          </a:xfrm>
          <a:prstGeom prst="rect">
            <a:avLst/>
          </a:prstGeom>
          <a:no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solidFill>
                  <a:srgbClr val="C00000"/>
                </a:solidFill>
                <a:latin typeface="+mn-lt"/>
                <a:cs typeface="Arial" charset="0"/>
              </a:rPr>
              <a:t>ciphertext</a:t>
            </a:r>
          </a:p>
        </p:txBody>
      </p:sp>
      <p:sp>
        <p:nvSpPr>
          <p:cNvPr id="37" name="Text Box 27">
            <a:extLst>
              <a:ext uri="{FF2B5EF4-FFF2-40B4-BE49-F238E27FC236}">
                <a16:creationId xmlns:a16="http://schemas.microsoft.com/office/drawing/2014/main" id="{2F4A5A09-FA83-434F-92C3-28E1DB3EE65E}"/>
              </a:ext>
            </a:extLst>
          </p:cNvPr>
          <p:cNvSpPr txBox="1">
            <a:spLocks noChangeArrowheads="1"/>
          </p:cNvSpPr>
          <p:nvPr/>
        </p:nvSpPr>
        <p:spPr bwMode="auto">
          <a:xfrm>
            <a:off x="4942640" y="2924315"/>
            <a:ext cx="1039067"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800" dirty="0">
                <a:solidFill>
                  <a:srgbClr val="C00000"/>
                </a:solidFill>
                <a:latin typeface="+mn-lt"/>
                <a:cs typeface="Arial" charset="0"/>
              </a:rPr>
              <a:t>K  (m)</a:t>
            </a:r>
          </a:p>
        </p:txBody>
      </p:sp>
      <p:sp>
        <p:nvSpPr>
          <p:cNvPr id="41" name="Text Box 28">
            <a:extLst>
              <a:ext uri="{FF2B5EF4-FFF2-40B4-BE49-F238E27FC236}">
                <a16:creationId xmlns:a16="http://schemas.microsoft.com/office/drawing/2014/main" id="{B230A58D-9373-144C-92D9-84B3F53C7B42}"/>
              </a:ext>
            </a:extLst>
          </p:cNvPr>
          <p:cNvSpPr txBox="1">
            <a:spLocks noChangeArrowheads="1"/>
          </p:cNvSpPr>
          <p:nvPr/>
        </p:nvSpPr>
        <p:spPr bwMode="auto">
          <a:xfrm>
            <a:off x="5160333" y="3116403"/>
            <a:ext cx="32573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solidFill>
                  <a:srgbClr val="C00000"/>
                </a:solidFill>
                <a:latin typeface="+mn-lt"/>
                <a:cs typeface="Arial" charset="0"/>
              </a:rPr>
              <a:t>S</a:t>
            </a:r>
          </a:p>
        </p:txBody>
      </p:sp>
      <p:sp>
        <p:nvSpPr>
          <p:cNvPr id="42" name="Rectangle 3">
            <a:extLst>
              <a:ext uri="{FF2B5EF4-FFF2-40B4-BE49-F238E27FC236}">
                <a16:creationId xmlns:a16="http://schemas.microsoft.com/office/drawing/2014/main" id="{D5E2051B-B645-DE43-BBCC-96C0307D24AE}"/>
              </a:ext>
            </a:extLst>
          </p:cNvPr>
          <p:cNvSpPr txBox="1">
            <a:spLocks noChangeArrowheads="1"/>
          </p:cNvSpPr>
          <p:nvPr/>
        </p:nvSpPr>
        <p:spPr>
          <a:xfrm>
            <a:off x="990600" y="3968128"/>
            <a:ext cx="10538791" cy="2432671"/>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indent="0">
              <a:buFont typeface="Wingdings" charset="0"/>
              <a:buNone/>
            </a:pPr>
            <a:r>
              <a:rPr lang="en-US" sz="3200" dirty="0">
                <a:solidFill>
                  <a:srgbClr val="C00000"/>
                </a:solidFill>
              </a:rPr>
              <a:t>symmetric key crypto</a:t>
            </a:r>
            <a:r>
              <a:rPr lang="en-US" sz="3200" dirty="0"/>
              <a:t>: Bob and Alice share same (symmetric) key: K</a:t>
            </a:r>
          </a:p>
          <a:p>
            <a:r>
              <a:rPr lang="en-US" i="1" dirty="0"/>
              <a:t>e.g., </a:t>
            </a:r>
            <a:r>
              <a:rPr lang="en-US" dirty="0"/>
              <a:t>key is knowing substitution pattern in mono alphabetic substitution cipher</a:t>
            </a:r>
            <a:endParaRPr lang="en-US" sz="3200" dirty="0"/>
          </a:p>
          <a:p>
            <a:pPr>
              <a:buFont typeface="Wingdings" charset="0"/>
              <a:buNone/>
            </a:pPr>
            <a:r>
              <a:rPr lang="en-US" sz="3200" i="1" u="sng" dirty="0">
                <a:solidFill>
                  <a:srgbClr val="C00000"/>
                </a:solidFill>
              </a:rPr>
              <a:t>Q:</a:t>
            </a:r>
            <a:r>
              <a:rPr lang="en-US" sz="3200" i="1" dirty="0">
                <a:solidFill>
                  <a:srgbClr val="C00000"/>
                </a:solidFill>
              </a:rPr>
              <a:t> </a:t>
            </a:r>
            <a:r>
              <a:rPr lang="en-US" sz="3200" dirty="0"/>
              <a:t>how do Bob and Alice agree on key value?</a:t>
            </a:r>
            <a:endParaRPr lang="en-US" sz="3200" i="1" dirty="0"/>
          </a:p>
        </p:txBody>
      </p:sp>
      <p:sp>
        <p:nvSpPr>
          <p:cNvPr id="43" name="Slide Number Placeholder 2">
            <a:extLst>
              <a:ext uri="{FF2B5EF4-FFF2-40B4-BE49-F238E27FC236}">
                <a16:creationId xmlns:a16="http://schemas.microsoft.com/office/drawing/2014/main" id="{98A2B4F2-C89B-C344-A03B-58164B0C8E99}"/>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24</a:t>
            </a:fld>
            <a:endParaRPr lang="en-US" dirty="0"/>
          </a:p>
        </p:txBody>
      </p:sp>
    </p:spTree>
    <p:extLst>
      <p:ext uri="{BB962C8B-B14F-4D97-AF65-F5344CB8AC3E}">
        <p14:creationId xmlns:p14="http://schemas.microsoft.com/office/powerpoint/2010/main" val="2951079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dirty="0">
                <a:cs typeface="Calibri" panose="020F0502020204030204" pitchFamily="34" charset="0"/>
              </a:rPr>
              <a:t>Simple encryption scheme (Caesar Cypher)</a:t>
            </a:r>
            <a:endParaRPr lang="en-US" sz="4400" dirty="0"/>
          </a:p>
        </p:txBody>
      </p:sp>
      <p:sp>
        <p:nvSpPr>
          <p:cNvPr id="35" name="Rectangle 3">
            <a:extLst>
              <a:ext uri="{FF2B5EF4-FFF2-40B4-BE49-F238E27FC236}">
                <a16:creationId xmlns:a16="http://schemas.microsoft.com/office/drawing/2014/main" id="{38AC6FFB-FD32-C146-AB47-7F7B20F2D6AA}"/>
              </a:ext>
            </a:extLst>
          </p:cNvPr>
          <p:cNvSpPr txBox="1">
            <a:spLocks noChangeArrowheads="1"/>
          </p:cNvSpPr>
          <p:nvPr/>
        </p:nvSpPr>
        <p:spPr>
          <a:xfrm>
            <a:off x="809556" y="1199806"/>
            <a:ext cx="10680078" cy="121443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0"/>
              <a:buNone/>
            </a:pPr>
            <a:r>
              <a:rPr lang="en-US" sz="3200" i="1" dirty="0">
                <a:solidFill>
                  <a:srgbClr val="C00000"/>
                </a:solidFill>
              </a:rPr>
              <a:t>substitution cipher: </a:t>
            </a:r>
            <a:r>
              <a:rPr lang="en-US" dirty="0"/>
              <a:t>substituting one thing for another</a:t>
            </a:r>
          </a:p>
          <a:p>
            <a:pPr lvl="1">
              <a:buFont typeface="Wingdings" charset="2"/>
              <a:buChar char="§"/>
            </a:pPr>
            <a:r>
              <a:rPr lang="en-US" sz="2800" dirty="0"/>
              <a:t>monoalphabetic cipher: substitute one letter for another</a:t>
            </a:r>
            <a:endParaRPr lang="en-US" sz="3200" dirty="0"/>
          </a:p>
        </p:txBody>
      </p:sp>
      <p:sp>
        <p:nvSpPr>
          <p:cNvPr id="43" name="Rectangle 4">
            <a:extLst>
              <a:ext uri="{FF2B5EF4-FFF2-40B4-BE49-F238E27FC236}">
                <a16:creationId xmlns:a16="http://schemas.microsoft.com/office/drawing/2014/main" id="{B3412139-8CBB-DD4E-91B7-450CC2CAAB2C}"/>
              </a:ext>
            </a:extLst>
          </p:cNvPr>
          <p:cNvSpPr>
            <a:spLocks noChangeArrowheads="1"/>
          </p:cNvSpPr>
          <p:nvPr/>
        </p:nvSpPr>
        <p:spPr bwMode="auto">
          <a:xfrm>
            <a:off x="1730304" y="2463180"/>
            <a:ext cx="7203114"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r>
              <a:rPr lang="en-US" sz="2400" b="1" dirty="0">
                <a:latin typeface="Courier New" charset="0"/>
              </a:rPr>
              <a:t>plaintext:  abcdefghijklmnopqrstuvwxyz</a:t>
            </a:r>
          </a:p>
        </p:txBody>
      </p:sp>
      <p:sp>
        <p:nvSpPr>
          <p:cNvPr id="44" name="Rectangle 5">
            <a:extLst>
              <a:ext uri="{FF2B5EF4-FFF2-40B4-BE49-F238E27FC236}">
                <a16:creationId xmlns:a16="http://schemas.microsoft.com/office/drawing/2014/main" id="{F6BD0E9A-C7F8-5F4E-AE93-E336351F1A52}"/>
              </a:ext>
            </a:extLst>
          </p:cNvPr>
          <p:cNvSpPr>
            <a:spLocks noChangeArrowheads="1"/>
          </p:cNvSpPr>
          <p:nvPr/>
        </p:nvSpPr>
        <p:spPr bwMode="auto">
          <a:xfrm>
            <a:off x="1565725" y="3242642"/>
            <a:ext cx="738781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r>
              <a:rPr lang="en-US" sz="2400" b="1" dirty="0">
                <a:latin typeface="Courier New" charset="0"/>
              </a:rPr>
              <a:t>ciphertext:  mnbvcxzasdfghjklpoiuytrewq</a:t>
            </a:r>
          </a:p>
        </p:txBody>
      </p:sp>
      <p:sp>
        <p:nvSpPr>
          <p:cNvPr id="45" name="Line 6">
            <a:extLst>
              <a:ext uri="{FF2B5EF4-FFF2-40B4-BE49-F238E27FC236}">
                <a16:creationId xmlns:a16="http://schemas.microsoft.com/office/drawing/2014/main" id="{4A7E4B0C-B805-8D45-B761-B5546DF09DA0}"/>
              </a:ext>
            </a:extLst>
          </p:cNvPr>
          <p:cNvSpPr>
            <a:spLocks noChangeShapeType="1"/>
          </p:cNvSpPr>
          <p:nvPr/>
        </p:nvSpPr>
        <p:spPr bwMode="auto">
          <a:xfrm>
            <a:off x="4133298" y="2872755"/>
            <a:ext cx="0" cy="493712"/>
          </a:xfrm>
          <a:prstGeom prst="line">
            <a:avLst/>
          </a:prstGeom>
          <a:noFill/>
          <a:ln w="19050">
            <a:solidFill>
              <a:srgbClr val="FF0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46" name="Line 7">
            <a:extLst>
              <a:ext uri="{FF2B5EF4-FFF2-40B4-BE49-F238E27FC236}">
                <a16:creationId xmlns:a16="http://schemas.microsoft.com/office/drawing/2014/main" id="{15944278-71E1-604D-A12B-C3FC18367DCF}"/>
              </a:ext>
            </a:extLst>
          </p:cNvPr>
          <p:cNvSpPr>
            <a:spLocks noChangeShapeType="1"/>
          </p:cNvSpPr>
          <p:nvPr/>
        </p:nvSpPr>
        <p:spPr bwMode="auto">
          <a:xfrm>
            <a:off x="8706886" y="2836242"/>
            <a:ext cx="0" cy="493713"/>
          </a:xfrm>
          <a:prstGeom prst="line">
            <a:avLst/>
          </a:prstGeom>
          <a:noFill/>
          <a:ln w="19050">
            <a:solidFill>
              <a:srgbClr val="FF0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47" name="Rectangle 8">
            <a:extLst>
              <a:ext uri="{FF2B5EF4-FFF2-40B4-BE49-F238E27FC236}">
                <a16:creationId xmlns:a16="http://schemas.microsoft.com/office/drawing/2014/main" id="{39C5A038-5B82-9445-AEB5-8EB6B0C16304}"/>
              </a:ext>
            </a:extLst>
          </p:cNvPr>
          <p:cNvSpPr>
            <a:spLocks noChangeArrowheads="1"/>
          </p:cNvSpPr>
          <p:nvPr/>
        </p:nvSpPr>
        <p:spPr bwMode="auto">
          <a:xfrm>
            <a:off x="2681788" y="4014167"/>
            <a:ext cx="6279634"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r>
              <a:rPr lang="en-US" sz="2400" b="1" dirty="0">
                <a:latin typeface="Courier New" charset="0"/>
              </a:rPr>
              <a:t>Plaintext: bob. i love you. alice</a:t>
            </a:r>
          </a:p>
        </p:txBody>
      </p:sp>
      <p:sp>
        <p:nvSpPr>
          <p:cNvPr id="48" name="Rectangle 9">
            <a:extLst>
              <a:ext uri="{FF2B5EF4-FFF2-40B4-BE49-F238E27FC236}">
                <a16:creationId xmlns:a16="http://schemas.microsoft.com/office/drawing/2014/main" id="{80D4BCB1-BB8B-1140-8F2A-FE5981733B47}"/>
              </a:ext>
            </a:extLst>
          </p:cNvPr>
          <p:cNvSpPr>
            <a:spLocks noChangeArrowheads="1"/>
          </p:cNvSpPr>
          <p:nvPr/>
        </p:nvSpPr>
        <p:spPr bwMode="auto">
          <a:xfrm>
            <a:off x="2525146" y="4439617"/>
            <a:ext cx="646433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r>
              <a:rPr lang="en-US" sz="2400" b="1" dirty="0">
                <a:latin typeface="Courier New" charset="0"/>
              </a:rPr>
              <a:t>ciphertext: nkn. s gktc wky. mgsbc</a:t>
            </a:r>
          </a:p>
        </p:txBody>
      </p:sp>
      <p:sp>
        <p:nvSpPr>
          <p:cNvPr id="49" name="Text Box 10">
            <a:extLst>
              <a:ext uri="{FF2B5EF4-FFF2-40B4-BE49-F238E27FC236}">
                <a16:creationId xmlns:a16="http://schemas.microsoft.com/office/drawing/2014/main" id="{9653B653-82E5-3F44-AD23-2BB86DB4F5AC}"/>
              </a:ext>
            </a:extLst>
          </p:cNvPr>
          <p:cNvSpPr txBox="1">
            <a:spLocks noChangeArrowheads="1"/>
          </p:cNvSpPr>
          <p:nvPr/>
        </p:nvSpPr>
        <p:spPr bwMode="auto">
          <a:xfrm>
            <a:off x="1780623" y="3949080"/>
            <a:ext cx="782638" cy="460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solidFill>
                  <a:srgbClr val="000099"/>
                </a:solidFill>
                <a:latin typeface="Arial" charset="0"/>
                <a:cs typeface="Arial" charset="0"/>
              </a:rPr>
              <a:t>e.g.:</a:t>
            </a:r>
          </a:p>
        </p:txBody>
      </p:sp>
      <p:sp>
        <p:nvSpPr>
          <p:cNvPr id="50" name="Text Box 12">
            <a:extLst>
              <a:ext uri="{FF2B5EF4-FFF2-40B4-BE49-F238E27FC236}">
                <a16:creationId xmlns:a16="http://schemas.microsoft.com/office/drawing/2014/main" id="{3163F96C-C81B-A24C-BA43-B755712B6DE1}"/>
              </a:ext>
            </a:extLst>
          </p:cNvPr>
          <p:cNvSpPr txBox="1">
            <a:spLocks noChangeArrowheads="1"/>
          </p:cNvSpPr>
          <p:nvPr/>
        </p:nvSpPr>
        <p:spPr bwMode="auto">
          <a:xfrm>
            <a:off x="2142573" y="5279405"/>
            <a:ext cx="9545844" cy="10772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indent="-1554163">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3200" i="1" dirty="0">
                <a:solidFill>
                  <a:srgbClr val="C00000"/>
                </a:solidFill>
                <a:latin typeface="+mn-lt"/>
              </a:rPr>
              <a:t>Encryption key: </a:t>
            </a:r>
            <a:r>
              <a:rPr lang="en-US" sz="3200" dirty="0">
                <a:latin typeface="+mn-lt"/>
              </a:rPr>
              <a:t>mapping from set of 26 letters</a:t>
            </a:r>
          </a:p>
          <a:p>
            <a:r>
              <a:rPr lang="en-US" sz="3200" dirty="0">
                <a:latin typeface="+mn-lt"/>
              </a:rPr>
              <a:t>                     to set of 26 letters</a:t>
            </a:r>
          </a:p>
        </p:txBody>
      </p:sp>
      <p:pic>
        <p:nvPicPr>
          <p:cNvPr id="51" name="Picture 25" descr="BS00768_[1]">
            <a:extLst>
              <a:ext uri="{FF2B5EF4-FFF2-40B4-BE49-F238E27FC236}">
                <a16:creationId xmlns:a16="http://schemas.microsoft.com/office/drawing/2014/main" id="{59C2FE99-CEC9-D44D-82A0-374E79D852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1623461" y="5422280"/>
            <a:ext cx="465137" cy="241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25</a:t>
            </a:fld>
            <a:endParaRPr lang="en-US" dirty="0"/>
          </a:p>
        </p:txBody>
      </p:sp>
    </p:spTree>
    <p:extLst>
      <p:ext uri="{BB962C8B-B14F-4D97-AF65-F5344CB8AC3E}">
        <p14:creationId xmlns:p14="http://schemas.microsoft.com/office/powerpoint/2010/main" val="3011407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dirty="0">
                <a:cs typeface="Calibri" panose="020F0502020204030204" pitchFamily="34" charset="0"/>
              </a:rPr>
              <a:t>A more sophisticated encryption approach</a:t>
            </a:r>
            <a:endParaRPr lang="en-US" sz="4400" dirty="0"/>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26</a:t>
            </a:fld>
            <a:endParaRPr lang="en-US" dirty="0"/>
          </a:p>
        </p:txBody>
      </p:sp>
      <p:sp>
        <p:nvSpPr>
          <p:cNvPr id="14" name="Rectangle 3">
            <a:extLst>
              <a:ext uri="{FF2B5EF4-FFF2-40B4-BE49-F238E27FC236}">
                <a16:creationId xmlns:a16="http://schemas.microsoft.com/office/drawing/2014/main" id="{A107A275-985F-8F45-B664-34A810FD7A1C}"/>
              </a:ext>
            </a:extLst>
          </p:cNvPr>
          <p:cNvSpPr txBox="1">
            <a:spLocks noChangeArrowheads="1"/>
          </p:cNvSpPr>
          <p:nvPr/>
        </p:nvSpPr>
        <p:spPr>
          <a:xfrm>
            <a:off x="890173" y="1203947"/>
            <a:ext cx="10612713"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t>n substitution ciphers, M</a:t>
            </a:r>
            <a:r>
              <a:rPr lang="en-US" sz="3200" baseline="-25000" dirty="0"/>
              <a:t>1</a:t>
            </a:r>
            <a:r>
              <a:rPr lang="en-US" sz="3200" dirty="0"/>
              <a:t>,M</a:t>
            </a:r>
            <a:r>
              <a:rPr lang="en-US" sz="3200" baseline="-25000" dirty="0"/>
              <a:t>2</a:t>
            </a:r>
            <a:r>
              <a:rPr lang="en-US" sz="3200" dirty="0"/>
              <a:t>,…,M</a:t>
            </a:r>
            <a:r>
              <a:rPr lang="en-US" sz="3200" baseline="-25000" dirty="0"/>
              <a:t>n</a:t>
            </a:r>
          </a:p>
          <a:p>
            <a:r>
              <a:rPr lang="en-US" sz="3200" dirty="0"/>
              <a:t>cycling pattern:</a:t>
            </a:r>
          </a:p>
          <a:p>
            <a:pPr lvl="1"/>
            <a:r>
              <a:rPr lang="en-US" dirty="0">
                <a:solidFill>
                  <a:srgbClr val="008000"/>
                </a:solidFill>
              </a:rPr>
              <a:t>e.g., n=4: M</a:t>
            </a:r>
            <a:r>
              <a:rPr lang="en-US" baseline="-25000" dirty="0">
                <a:solidFill>
                  <a:srgbClr val="008000"/>
                </a:solidFill>
              </a:rPr>
              <a:t>1</a:t>
            </a:r>
            <a:r>
              <a:rPr lang="en-US" dirty="0">
                <a:solidFill>
                  <a:srgbClr val="008000"/>
                </a:solidFill>
              </a:rPr>
              <a:t>,M</a:t>
            </a:r>
            <a:r>
              <a:rPr lang="en-US" baseline="-25000" dirty="0">
                <a:solidFill>
                  <a:srgbClr val="008000"/>
                </a:solidFill>
              </a:rPr>
              <a:t>3</a:t>
            </a:r>
            <a:r>
              <a:rPr lang="en-US" dirty="0">
                <a:solidFill>
                  <a:srgbClr val="008000"/>
                </a:solidFill>
              </a:rPr>
              <a:t>,M</a:t>
            </a:r>
            <a:r>
              <a:rPr lang="en-US" baseline="-25000" dirty="0">
                <a:solidFill>
                  <a:srgbClr val="008000"/>
                </a:solidFill>
              </a:rPr>
              <a:t>4</a:t>
            </a:r>
            <a:r>
              <a:rPr lang="en-US" dirty="0">
                <a:solidFill>
                  <a:srgbClr val="008000"/>
                </a:solidFill>
              </a:rPr>
              <a:t>,M</a:t>
            </a:r>
            <a:r>
              <a:rPr lang="en-US" baseline="-25000" dirty="0">
                <a:solidFill>
                  <a:srgbClr val="008000"/>
                </a:solidFill>
              </a:rPr>
              <a:t>3</a:t>
            </a:r>
            <a:r>
              <a:rPr lang="en-US" dirty="0">
                <a:solidFill>
                  <a:srgbClr val="008000"/>
                </a:solidFill>
              </a:rPr>
              <a:t>,M</a:t>
            </a:r>
            <a:r>
              <a:rPr lang="en-US" baseline="-25000" dirty="0">
                <a:solidFill>
                  <a:srgbClr val="008000"/>
                </a:solidFill>
              </a:rPr>
              <a:t>2</a:t>
            </a:r>
            <a:r>
              <a:rPr lang="en-US" dirty="0">
                <a:solidFill>
                  <a:srgbClr val="008000"/>
                </a:solidFill>
              </a:rPr>
              <a:t>;   M</a:t>
            </a:r>
            <a:r>
              <a:rPr lang="en-US" baseline="-25000" dirty="0">
                <a:solidFill>
                  <a:srgbClr val="008000"/>
                </a:solidFill>
              </a:rPr>
              <a:t>1</a:t>
            </a:r>
            <a:r>
              <a:rPr lang="en-US" dirty="0">
                <a:solidFill>
                  <a:srgbClr val="008000"/>
                </a:solidFill>
              </a:rPr>
              <a:t>,M</a:t>
            </a:r>
            <a:r>
              <a:rPr lang="en-US" baseline="-25000" dirty="0">
                <a:solidFill>
                  <a:srgbClr val="008000"/>
                </a:solidFill>
              </a:rPr>
              <a:t>3</a:t>
            </a:r>
            <a:r>
              <a:rPr lang="en-US" dirty="0">
                <a:solidFill>
                  <a:srgbClr val="008000"/>
                </a:solidFill>
              </a:rPr>
              <a:t>,M</a:t>
            </a:r>
            <a:r>
              <a:rPr lang="en-US" baseline="-25000" dirty="0">
                <a:solidFill>
                  <a:srgbClr val="008000"/>
                </a:solidFill>
              </a:rPr>
              <a:t>4</a:t>
            </a:r>
            <a:r>
              <a:rPr lang="en-US" dirty="0">
                <a:solidFill>
                  <a:srgbClr val="008000"/>
                </a:solidFill>
              </a:rPr>
              <a:t>,M</a:t>
            </a:r>
            <a:r>
              <a:rPr lang="en-US" baseline="-25000" dirty="0">
                <a:solidFill>
                  <a:srgbClr val="008000"/>
                </a:solidFill>
              </a:rPr>
              <a:t>3</a:t>
            </a:r>
            <a:r>
              <a:rPr lang="en-US" dirty="0">
                <a:solidFill>
                  <a:srgbClr val="008000"/>
                </a:solidFill>
              </a:rPr>
              <a:t>,M</a:t>
            </a:r>
            <a:r>
              <a:rPr lang="en-US" baseline="-25000" dirty="0">
                <a:solidFill>
                  <a:srgbClr val="008000"/>
                </a:solidFill>
              </a:rPr>
              <a:t>2</a:t>
            </a:r>
            <a:r>
              <a:rPr lang="en-US" dirty="0">
                <a:solidFill>
                  <a:srgbClr val="008000"/>
                </a:solidFill>
              </a:rPr>
              <a:t>;</a:t>
            </a:r>
            <a:r>
              <a:rPr lang="en-US" dirty="0"/>
              <a:t> ..</a:t>
            </a:r>
          </a:p>
          <a:p>
            <a:r>
              <a:rPr lang="en-US" sz="3200" dirty="0"/>
              <a:t>for each new plaintext symbol, use subsequent substitution pattern in cyclic pattern</a:t>
            </a:r>
          </a:p>
          <a:p>
            <a:pPr lvl="1"/>
            <a:r>
              <a:rPr lang="en-US" dirty="0">
                <a:solidFill>
                  <a:srgbClr val="008000"/>
                </a:solidFill>
              </a:rPr>
              <a:t>dog: d from M</a:t>
            </a:r>
            <a:r>
              <a:rPr lang="en-US" baseline="-25000" dirty="0">
                <a:solidFill>
                  <a:srgbClr val="008000"/>
                </a:solidFill>
              </a:rPr>
              <a:t>1</a:t>
            </a:r>
            <a:r>
              <a:rPr lang="en-US" dirty="0">
                <a:solidFill>
                  <a:srgbClr val="008000"/>
                </a:solidFill>
              </a:rPr>
              <a:t>, o from M</a:t>
            </a:r>
            <a:r>
              <a:rPr lang="en-US" baseline="-25000" dirty="0">
                <a:solidFill>
                  <a:srgbClr val="008000"/>
                </a:solidFill>
              </a:rPr>
              <a:t>3</a:t>
            </a:r>
            <a:r>
              <a:rPr lang="en-US" dirty="0">
                <a:solidFill>
                  <a:srgbClr val="008000"/>
                </a:solidFill>
              </a:rPr>
              <a:t>, g from M</a:t>
            </a:r>
            <a:r>
              <a:rPr lang="en-US" baseline="-25000" dirty="0">
                <a:solidFill>
                  <a:srgbClr val="008000"/>
                </a:solidFill>
              </a:rPr>
              <a:t>4</a:t>
            </a:r>
          </a:p>
          <a:p>
            <a:pPr lvl="1">
              <a:buFont typeface="Wingdings" charset="0"/>
              <a:buNone/>
            </a:pPr>
            <a:endParaRPr lang="en-US" baseline="-25000" dirty="0">
              <a:solidFill>
                <a:srgbClr val="008000"/>
              </a:solidFill>
              <a:latin typeface="Gill Sans MT" charset="0"/>
            </a:endParaRPr>
          </a:p>
          <a:p>
            <a:pPr lvl="1">
              <a:buFont typeface="Wingdings" charset="0"/>
              <a:buNone/>
            </a:pPr>
            <a:r>
              <a:rPr lang="en-US" sz="3200" i="1" dirty="0">
                <a:solidFill>
                  <a:srgbClr val="C00000"/>
                </a:solidFill>
              </a:rPr>
              <a:t>Encryption key: </a:t>
            </a:r>
            <a:r>
              <a:rPr lang="en-US" sz="3200" dirty="0"/>
              <a:t>n substitution ciphers, and cyclic pattern</a:t>
            </a:r>
          </a:p>
          <a:p>
            <a:pPr lvl="1"/>
            <a:r>
              <a:rPr lang="en-US" sz="2800" dirty="0"/>
              <a:t>key need not be just n-bit pattern</a:t>
            </a:r>
          </a:p>
        </p:txBody>
      </p:sp>
      <p:pic>
        <p:nvPicPr>
          <p:cNvPr id="15" name="Picture 25" descr="BS00768_[1]">
            <a:extLst>
              <a:ext uri="{FF2B5EF4-FFF2-40B4-BE49-F238E27FC236}">
                <a16:creationId xmlns:a16="http://schemas.microsoft.com/office/drawing/2014/main" id="{0AEAE18D-B61A-BC45-AE08-B0E69B12A1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807624" y="4524997"/>
            <a:ext cx="465137" cy="241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969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dirty="0">
                <a:cs typeface="Calibri" panose="020F0502020204030204" pitchFamily="34" charset="0"/>
              </a:rPr>
              <a:t>Symmetric key crypto: DES</a:t>
            </a:r>
            <a:endParaRPr lang="en-US" sz="4400" dirty="0"/>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27</a:t>
            </a:fld>
            <a:endParaRPr lang="en-US" dirty="0"/>
          </a:p>
        </p:txBody>
      </p:sp>
      <p:sp>
        <p:nvSpPr>
          <p:cNvPr id="6" name="Rectangle 3">
            <a:extLst>
              <a:ext uri="{FF2B5EF4-FFF2-40B4-BE49-F238E27FC236}">
                <a16:creationId xmlns:a16="http://schemas.microsoft.com/office/drawing/2014/main" id="{5937BF43-2D44-0746-9CC6-CB87B013203F}"/>
              </a:ext>
            </a:extLst>
          </p:cNvPr>
          <p:cNvSpPr txBox="1">
            <a:spLocks noChangeArrowheads="1"/>
          </p:cNvSpPr>
          <p:nvPr/>
        </p:nvSpPr>
        <p:spPr>
          <a:xfrm>
            <a:off x="910743" y="1233004"/>
            <a:ext cx="11055970" cy="500877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0"/>
              <a:buNone/>
            </a:pPr>
            <a:r>
              <a:rPr lang="en-US" sz="3200" dirty="0">
                <a:solidFill>
                  <a:srgbClr val="C00000"/>
                </a:solidFill>
              </a:rPr>
              <a:t>DES: Data Encryption Standard</a:t>
            </a:r>
            <a:endParaRPr lang="en-US" dirty="0">
              <a:solidFill>
                <a:srgbClr val="C00000"/>
              </a:solidFill>
            </a:endParaRPr>
          </a:p>
          <a:p>
            <a:r>
              <a:rPr lang="en-US" dirty="0"/>
              <a:t>US encryption standard [NIST 1993]</a:t>
            </a:r>
          </a:p>
          <a:p>
            <a:r>
              <a:rPr lang="en-US" dirty="0"/>
              <a:t>56-bit symmetric key, 64-bit plaintext input</a:t>
            </a:r>
          </a:p>
          <a:p>
            <a:r>
              <a:rPr lang="en-US" dirty="0"/>
              <a:t>block cipher with cipher block chaining</a:t>
            </a:r>
          </a:p>
          <a:p>
            <a:r>
              <a:rPr lang="en-US" dirty="0"/>
              <a:t>how secure is DES?</a:t>
            </a:r>
          </a:p>
          <a:p>
            <a:pPr lvl="1"/>
            <a:r>
              <a:rPr lang="en-US" sz="2800" dirty="0"/>
              <a:t>DES Challenge: 56-bit-key-encrypted phrase  decrypted (brute force) in less than a day</a:t>
            </a:r>
          </a:p>
          <a:p>
            <a:pPr lvl="1"/>
            <a:r>
              <a:rPr lang="en-US" sz="2800" dirty="0"/>
              <a:t>no known good analytic attack</a:t>
            </a:r>
          </a:p>
          <a:p>
            <a:r>
              <a:rPr lang="en-US" dirty="0"/>
              <a:t>making DES more secure:</a:t>
            </a:r>
          </a:p>
          <a:p>
            <a:pPr lvl="1"/>
            <a:r>
              <a:rPr lang="en-US" sz="2800" dirty="0"/>
              <a:t>3DES: encrypt 3 times with 3 different keys</a:t>
            </a:r>
            <a:endParaRPr lang="en-US" dirty="0"/>
          </a:p>
        </p:txBody>
      </p:sp>
    </p:spTree>
    <p:extLst>
      <p:ext uri="{BB962C8B-B14F-4D97-AF65-F5344CB8AC3E}">
        <p14:creationId xmlns:p14="http://schemas.microsoft.com/office/powerpoint/2010/main" val="4038952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dirty="0">
                <a:cs typeface="Calibri" panose="020F0502020204030204" pitchFamily="34" charset="0"/>
              </a:rPr>
              <a:t>AES: Advanced Encryption Standard</a:t>
            </a:r>
            <a:endParaRPr lang="en-US" sz="4400" dirty="0"/>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28</a:t>
            </a:fld>
            <a:endParaRPr lang="en-US" dirty="0"/>
          </a:p>
        </p:txBody>
      </p:sp>
      <p:sp>
        <p:nvSpPr>
          <p:cNvPr id="11" name="Rectangle 3">
            <a:extLst>
              <a:ext uri="{FF2B5EF4-FFF2-40B4-BE49-F238E27FC236}">
                <a16:creationId xmlns:a16="http://schemas.microsoft.com/office/drawing/2014/main" id="{7D667AF7-BF48-5243-985F-E9DDCE1AFF39}"/>
              </a:ext>
            </a:extLst>
          </p:cNvPr>
          <p:cNvSpPr txBox="1">
            <a:spLocks noChangeArrowheads="1"/>
          </p:cNvSpPr>
          <p:nvPr/>
        </p:nvSpPr>
        <p:spPr>
          <a:xfrm>
            <a:off x="851452" y="1524000"/>
            <a:ext cx="10677939"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t>symmetric-key NIST standard, replaced DES (Nov 2001)</a:t>
            </a:r>
          </a:p>
          <a:p>
            <a:r>
              <a:rPr lang="en-US" sz="3200" dirty="0"/>
              <a:t>processes data in 128 bit blocks</a:t>
            </a:r>
          </a:p>
          <a:p>
            <a:r>
              <a:rPr lang="en-US" sz="3200" dirty="0"/>
              <a:t>128, 192, or 256 bit keys</a:t>
            </a:r>
          </a:p>
          <a:p>
            <a:r>
              <a:rPr lang="en-US" sz="3200" dirty="0"/>
              <a:t>brute force decryption (try each key) taking 1 sec on DES, takes 149 trillion years for AES</a:t>
            </a:r>
          </a:p>
        </p:txBody>
      </p:sp>
    </p:spTree>
    <p:extLst>
      <p:ext uri="{BB962C8B-B14F-4D97-AF65-F5344CB8AC3E}">
        <p14:creationId xmlns:p14="http://schemas.microsoft.com/office/powerpoint/2010/main" val="99215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dirty="0">
                <a:cs typeface="Calibri" panose="020F0502020204030204" pitchFamily="34" charset="0"/>
              </a:rPr>
              <a:t>Public Key Cryptography</a:t>
            </a:r>
            <a:endParaRPr lang="en-US" sz="4400" dirty="0"/>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29</a:t>
            </a:fld>
            <a:endParaRPr lang="en-US" dirty="0"/>
          </a:p>
        </p:txBody>
      </p:sp>
      <p:sp>
        <p:nvSpPr>
          <p:cNvPr id="5" name="Rectangle 4">
            <a:extLst>
              <a:ext uri="{FF2B5EF4-FFF2-40B4-BE49-F238E27FC236}">
                <a16:creationId xmlns:a16="http://schemas.microsoft.com/office/drawing/2014/main" id="{E132F46A-C2D7-5E49-984A-D460665213E2}"/>
              </a:ext>
            </a:extLst>
          </p:cNvPr>
          <p:cNvSpPr txBox="1">
            <a:spLocks noChangeArrowheads="1"/>
          </p:cNvSpPr>
          <p:nvPr/>
        </p:nvSpPr>
        <p:spPr>
          <a:xfrm>
            <a:off x="889070" y="1614418"/>
            <a:ext cx="4491314"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0"/>
              <a:buNone/>
            </a:pPr>
            <a:r>
              <a:rPr lang="en-US" sz="3200" dirty="0">
                <a:solidFill>
                  <a:srgbClr val="C00000"/>
                </a:solidFill>
              </a:rPr>
              <a:t>symmetric key crypto:</a:t>
            </a:r>
          </a:p>
          <a:p>
            <a:r>
              <a:rPr lang="en-US" dirty="0"/>
              <a:t>requires sender, receiver know shared secret key</a:t>
            </a:r>
          </a:p>
          <a:p>
            <a:r>
              <a:rPr lang="en-US" dirty="0"/>
              <a:t>Q: how to agree on key in first place (particularly if never “</a:t>
            </a:r>
            <a:r>
              <a:rPr lang="en-US" altLang="ja-JP" dirty="0"/>
              <a:t>met”)?</a:t>
            </a:r>
          </a:p>
          <a:p>
            <a:endParaRPr lang="en-US" sz="2400" dirty="0">
              <a:latin typeface="Gill Sans MT" charset="0"/>
            </a:endParaRPr>
          </a:p>
        </p:txBody>
      </p:sp>
      <p:grpSp>
        <p:nvGrpSpPr>
          <p:cNvPr id="6" name="Group 5">
            <a:extLst>
              <a:ext uri="{FF2B5EF4-FFF2-40B4-BE49-F238E27FC236}">
                <a16:creationId xmlns:a16="http://schemas.microsoft.com/office/drawing/2014/main" id="{2890F077-6365-434B-92DA-B7BC950B9B38}"/>
              </a:ext>
            </a:extLst>
          </p:cNvPr>
          <p:cNvGrpSpPr>
            <a:grpSpLocks/>
          </p:cNvGrpSpPr>
          <p:nvPr/>
        </p:nvGrpSpPr>
        <p:grpSpPr bwMode="auto">
          <a:xfrm>
            <a:off x="5971277" y="1520105"/>
            <a:ext cx="4935261" cy="4235170"/>
            <a:chOff x="4354280" y="1621875"/>
            <a:chExt cx="4934985" cy="4234639"/>
          </a:xfrm>
        </p:grpSpPr>
        <p:sp>
          <p:nvSpPr>
            <p:cNvPr id="7" name="Rectangle 2">
              <a:extLst>
                <a:ext uri="{FF2B5EF4-FFF2-40B4-BE49-F238E27FC236}">
                  <a16:creationId xmlns:a16="http://schemas.microsoft.com/office/drawing/2014/main" id="{5ED939E3-371E-0442-85E2-498E647028D5}"/>
                </a:ext>
              </a:extLst>
            </p:cNvPr>
            <p:cNvSpPr>
              <a:spLocks noChangeArrowheads="1"/>
            </p:cNvSpPr>
            <p:nvPr/>
          </p:nvSpPr>
          <p:spPr bwMode="auto">
            <a:xfrm>
              <a:off x="4354280" y="1926771"/>
              <a:ext cx="4934985" cy="3929743"/>
            </a:xfrm>
            <a:prstGeom prst="rect">
              <a:avLst/>
            </a:prstGeom>
            <a:solidFill>
              <a:schemeClr val="bg1"/>
            </a:solidFill>
            <a:ln w="19050">
              <a:solidFill>
                <a:srgbClr val="C00000"/>
              </a:solidFill>
              <a:miter lim="800000"/>
              <a:headEnd/>
              <a:tailEnd/>
            </a:ln>
          </p:spPr>
          <p:txBody>
            <a:bodyPr wrap="none" anchor="ctr"/>
            <a:lstStyle/>
            <a:p>
              <a:endParaRPr lang="en-US" dirty="0"/>
            </a:p>
          </p:txBody>
        </p:sp>
        <p:sp>
          <p:nvSpPr>
            <p:cNvPr id="9" name="Rectangle 1">
              <a:extLst>
                <a:ext uri="{FF2B5EF4-FFF2-40B4-BE49-F238E27FC236}">
                  <a16:creationId xmlns:a16="http://schemas.microsoft.com/office/drawing/2014/main" id="{91C2D504-3A54-3C4D-809A-D37AD4FB5E2A}"/>
                </a:ext>
              </a:extLst>
            </p:cNvPr>
            <p:cNvSpPr>
              <a:spLocks noChangeArrowheads="1"/>
            </p:cNvSpPr>
            <p:nvPr/>
          </p:nvSpPr>
          <p:spPr bwMode="auto">
            <a:xfrm>
              <a:off x="4528457" y="1665514"/>
              <a:ext cx="3528425" cy="500743"/>
            </a:xfrm>
            <a:prstGeom prst="rect">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10" name="Rectangle 5">
              <a:extLst>
                <a:ext uri="{FF2B5EF4-FFF2-40B4-BE49-F238E27FC236}">
                  <a16:creationId xmlns:a16="http://schemas.microsoft.com/office/drawing/2014/main" id="{DCF795C7-4649-A34D-90C2-E8F51820F373}"/>
                </a:ext>
              </a:extLst>
            </p:cNvPr>
            <p:cNvSpPr>
              <a:spLocks noChangeArrowheads="1"/>
            </p:cNvSpPr>
            <p:nvPr/>
          </p:nvSpPr>
          <p:spPr bwMode="auto">
            <a:xfrm>
              <a:off x="4611512" y="1621875"/>
              <a:ext cx="4664503" cy="7194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accent2"/>
                </a:buClr>
                <a:buSzPct val="85000"/>
                <a:buFont typeface="ZapfDingbats" charset="0"/>
                <a:buNone/>
              </a:pPr>
              <a:r>
                <a:rPr lang="en-US" sz="3200" dirty="0">
                  <a:solidFill>
                    <a:srgbClr val="C00000"/>
                  </a:solidFill>
                </a:rPr>
                <a:t>public key crypto</a:t>
              </a:r>
            </a:p>
            <a:p>
              <a:pPr marL="277813" indent="-277813">
                <a:spcBef>
                  <a:spcPct val="20000"/>
                </a:spcBef>
                <a:buClr>
                  <a:schemeClr val="accent2"/>
                </a:buClr>
                <a:buSzPct val="100000"/>
                <a:buFont typeface="Wingdings" charset="2"/>
                <a:buChar char="§"/>
              </a:pPr>
              <a:endParaRPr lang="en-US" sz="2800" dirty="0"/>
            </a:p>
          </p:txBody>
        </p:sp>
        <p:sp>
          <p:nvSpPr>
            <p:cNvPr id="12" name="Rectangle 5">
              <a:extLst>
                <a:ext uri="{FF2B5EF4-FFF2-40B4-BE49-F238E27FC236}">
                  <a16:creationId xmlns:a16="http://schemas.microsoft.com/office/drawing/2014/main" id="{1BD70911-26B3-7644-9304-E1027136ABBC}"/>
                </a:ext>
              </a:extLst>
            </p:cNvPr>
            <p:cNvSpPr>
              <a:spLocks noChangeArrowheads="1"/>
            </p:cNvSpPr>
            <p:nvPr/>
          </p:nvSpPr>
          <p:spPr bwMode="auto">
            <a:xfrm>
              <a:off x="4485623" y="2284400"/>
              <a:ext cx="4664503" cy="3356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409575" indent="-238125">
                <a:lnSpc>
                  <a:spcPct val="90000"/>
                </a:lnSpc>
                <a:spcBef>
                  <a:spcPts val="500"/>
                </a:spcBef>
                <a:buClr>
                  <a:srgbClr val="000099"/>
                </a:buClr>
                <a:buSzPct val="100000"/>
                <a:buFont typeface="Wingdings" charset="2"/>
                <a:buChar char="§"/>
              </a:pPr>
              <a:r>
                <a:rPr lang="en-US" sz="2800" i="1" dirty="0"/>
                <a:t>radically </a:t>
              </a:r>
              <a:r>
                <a:rPr lang="en-US" sz="2800" dirty="0"/>
                <a:t>different approach [Diffie-Hellman76, RSA78]</a:t>
              </a:r>
            </a:p>
            <a:p>
              <a:pPr marL="409575" indent="-238125">
                <a:lnSpc>
                  <a:spcPct val="90000"/>
                </a:lnSpc>
                <a:spcBef>
                  <a:spcPts val="500"/>
                </a:spcBef>
                <a:buClr>
                  <a:srgbClr val="000099"/>
                </a:buClr>
                <a:buSzPct val="100000"/>
                <a:buFont typeface="Wingdings" charset="2"/>
                <a:buChar char="§"/>
              </a:pPr>
              <a:r>
                <a:rPr lang="en-US" sz="2800" dirty="0"/>
                <a:t>sender, receiver do </a:t>
              </a:r>
              <a:r>
                <a:rPr lang="en-US" sz="2800" i="1" dirty="0">
                  <a:solidFill>
                    <a:srgbClr val="000099"/>
                  </a:solidFill>
                </a:rPr>
                <a:t>not</a:t>
              </a:r>
              <a:r>
                <a:rPr lang="en-US" sz="2800" dirty="0"/>
                <a:t> share secret key</a:t>
              </a:r>
            </a:p>
            <a:p>
              <a:pPr marL="409575" indent="-238125">
                <a:lnSpc>
                  <a:spcPct val="90000"/>
                </a:lnSpc>
                <a:spcBef>
                  <a:spcPts val="500"/>
                </a:spcBef>
                <a:buClr>
                  <a:srgbClr val="000099"/>
                </a:buClr>
                <a:buSzPct val="100000"/>
                <a:buFont typeface="Wingdings" charset="2"/>
                <a:buChar char="§"/>
              </a:pPr>
              <a:r>
                <a:rPr lang="en-US" sz="2800" i="1" dirty="0">
                  <a:solidFill>
                    <a:srgbClr val="000099"/>
                  </a:solidFill>
                </a:rPr>
                <a:t>public</a:t>
              </a:r>
              <a:r>
                <a:rPr lang="en-US" sz="2800" i="1" dirty="0">
                  <a:solidFill>
                    <a:schemeClr val="accent2"/>
                  </a:solidFill>
                </a:rPr>
                <a:t> </a:t>
              </a:r>
              <a:r>
                <a:rPr lang="en-US" sz="2800" dirty="0"/>
                <a:t>encryption key </a:t>
              </a:r>
              <a:r>
                <a:rPr lang="en-US" sz="2800" i="1" dirty="0">
                  <a:solidFill>
                    <a:schemeClr val="accent2"/>
                  </a:solidFill>
                </a:rPr>
                <a:t> </a:t>
              </a:r>
              <a:r>
                <a:rPr lang="en-US" sz="2800" dirty="0"/>
                <a:t>known to</a:t>
              </a:r>
              <a:r>
                <a:rPr lang="en-US" sz="2800" i="1" dirty="0">
                  <a:solidFill>
                    <a:schemeClr val="accent2"/>
                  </a:solidFill>
                </a:rPr>
                <a:t> </a:t>
              </a:r>
              <a:r>
                <a:rPr lang="en-US" sz="2800" i="1" dirty="0">
                  <a:solidFill>
                    <a:srgbClr val="000099"/>
                  </a:solidFill>
                </a:rPr>
                <a:t>all</a:t>
              </a:r>
            </a:p>
            <a:p>
              <a:pPr marL="409575" indent="-238125">
                <a:lnSpc>
                  <a:spcPct val="90000"/>
                </a:lnSpc>
                <a:spcBef>
                  <a:spcPts val="500"/>
                </a:spcBef>
                <a:buClr>
                  <a:srgbClr val="000099"/>
                </a:buClr>
                <a:buSzPct val="100000"/>
                <a:buFont typeface="Wingdings" charset="2"/>
                <a:buChar char="§"/>
              </a:pPr>
              <a:r>
                <a:rPr lang="en-US" sz="2800" i="1" dirty="0">
                  <a:solidFill>
                    <a:srgbClr val="000099"/>
                  </a:solidFill>
                </a:rPr>
                <a:t>private</a:t>
              </a:r>
              <a:r>
                <a:rPr lang="en-US" sz="2800" dirty="0"/>
                <a:t> decryption key known only to receiver</a:t>
              </a:r>
              <a:endParaRPr lang="en-US" sz="3200" dirty="0"/>
            </a:p>
            <a:p>
              <a:pPr marL="277813" indent="-277813">
                <a:spcBef>
                  <a:spcPct val="20000"/>
                </a:spcBef>
                <a:buClr>
                  <a:schemeClr val="accent2"/>
                </a:buClr>
                <a:buSzPct val="100000"/>
                <a:buFont typeface="Wingdings" charset="2"/>
                <a:buChar char="§"/>
              </a:pPr>
              <a:endParaRPr lang="en-US" sz="2800" dirty="0"/>
            </a:p>
          </p:txBody>
        </p:sp>
      </p:grpSp>
      <p:pic>
        <p:nvPicPr>
          <p:cNvPr id="14" name="Picture 13" descr="A close up of a logo&#10;&#10;Description automatically generated">
            <a:extLst>
              <a:ext uri="{FF2B5EF4-FFF2-40B4-BE49-F238E27FC236}">
                <a16:creationId xmlns:a16="http://schemas.microsoft.com/office/drawing/2014/main" id="{47F25EB4-710A-844A-BC86-13A5F562BE9E}"/>
              </a:ext>
            </a:extLst>
          </p:cNvPr>
          <p:cNvPicPr>
            <a:picLocks noChangeAspect="1"/>
          </p:cNvPicPr>
          <p:nvPr/>
        </p:nvPicPr>
        <p:blipFill>
          <a:blip r:embed="rId3"/>
          <a:stretch>
            <a:fillRect/>
          </a:stretch>
        </p:blipFill>
        <p:spPr>
          <a:xfrm>
            <a:off x="8494644" y="0"/>
            <a:ext cx="4744730" cy="4175362"/>
          </a:xfrm>
          <a:prstGeom prst="rect">
            <a:avLst/>
          </a:prstGeom>
        </p:spPr>
      </p:pic>
    </p:spTree>
    <p:extLst>
      <p:ext uri="{BB962C8B-B14F-4D97-AF65-F5344CB8AC3E}">
        <p14:creationId xmlns:p14="http://schemas.microsoft.com/office/powerpoint/2010/main" val="2319382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dissolve">
                                      <p:cBhvr>
                                        <p:cTn id="1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11391" y="429025"/>
            <a:ext cx="10515600" cy="894622"/>
          </a:xfrm>
        </p:spPr>
        <p:txBody>
          <a:bodyPr>
            <a:normAutofit/>
          </a:bodyPr>
          <a:lstStyle/>
          <a:p>
            <a:r>
              <a:rPr lang="en-US" altLang="en-US" dirty="0">
                <a:cs typeface="Calibri" panose="020F0502020204030204" pitchFamily="34" charset="0"/>
              </a:rPr>
              <a:t>Chapter 8 outline</a:t>
            </a:r>
            <a:endParaRPr lang="en-US" sz="4400" dirty="0"/>
          </a:p>
        </p:txBody>
      </p:sp>
      <p:pic>
        <p:nvPicPr>
          <p:cNvPr id="6" name="Picture 5" descr="A train crossing a bridge over a body of water&#10;&#10;Description automatically generated">
            <a:extLst>
              <a:ext uri="{FF2B5EF4-FFF2-40B4-BE49-F238E27FC236}">
                <a16:creationId xmlns:a16="http://schemas.microsoft.com/office/drawing/2014/main" id="{8B05C88C-8150-3A41-8E34-0D407B652F32}"/>
              </a:ext>
            </a:extLst>
          </p:cNvPr>
          <p:cNvPicPr>
            <a:picLocks noChangeAspect="1"/>
          </p:cNvPicPr>
          <p:nvPr/>
        </p:nvPicPr>
        <p:blipFill>
          <a:blip r:embed="rId3"/>
          <a:stretch>
            <a:fillRect/>
          </a:stretch>
        </p:blipFill>
        <p:spPr>
          <a:xfrm>
            <a:off x="8008986" y="2253935"/>
            <a:ext cx="3102316" cy="2326737"/>
          </a:xfrm>
          <a:prstGeom prst="rect">
            <a:avLst/>
          </a:prstGeom>
          <a:effectLst>
            <a:outerShdw blurRad="50800" dist="38100" dir="18900000" algn="bl" rotWithShape="0">
              <a:prstClr val="black">
                <a:alpha val="40000"/>
              </a:prstClr>
            </a:outerShdw>
          </a:effectLst>
        </p:spPr>
      </p:pic>
      <p:sp>
        <p:nvSpPr>
          <p:cNvPr id="12" name="Rectangle 3">
            <a:extLst>
              <a:ext uri="{FF2B5EF4-FFF2-40B4-BE49-F238E27FC236}">
                <a16:creationId xmlns:a16="http://schemas.microsoft.com/office/drawing/2014/main" id="{8AF9942C-CE7E-1647-9220-5E37ACEF9D89}"/>
              </a:ext>
            </a:extLst>
          </p:cNvPr>
          <p:cNvSpPr txBox="1">
            <a:spLocks noChangeArrowheads="1"/>
          </p:cNvSpPr>
          <p:nvPr/>
        </p:nvSpPr>
        <p:spPr>
          <a:xfrm>
            <a:off x="799156" y="1544896"/>
            <a:ext cx="7772400"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011199"/>
              </a:buClr>
            </a:pPr>
            <a:r>
              <a:rPr lang="en-US" sz="3600" dirty="0">
                <a:solidFill>
                  <a:srgbClr val="C00000"/>
                </a:solidFill>
              </a:rPr>
              <a:t>What is network security?</a:t>
            </a:r>
          </a:p>
          <a:p>
            <a:pPr>
              <a:buClr>
                <a:srgbClr val="011199"/>
              </a:buClr>
            </a:pPr>
            <a:r>
              <a:rPr lang="en-US" dirty="0"/>
              <a:t>Principles of cryptography</a:t>
            </a:r>
          </a:p>
          <a:p>
            <a:pPr>
              <a:buClr>
                <a:srgbClr val="011199"/>
              </a:buClr>
            </a:pPr>
            <a:r>
              <a:rPr lang="en-US" dirty="0"/>
              <a:t>Message integrity, authentication</a:t>
            </a:r>
          </a:p>
          <a:p>
            <a:pPr>
              <a:buClr>
                <a:srgbClr val="011199"/>
              </a:buClr>
            </a:pPr>
            <a:r>
              <a:rPr lang="en-US" dirty="0"/>
              <a:t>Securing e-mail</a:t>
            </a:r>
          </a:p>
          <a:p>
            <a:pPr>
              <a:buClr>
                <a:srgbClr val="011199"/>
              </a:buClr>
            </a:pPr>
            <a:r>
              <a:rPr lang="en-US" dirty="0"/>
              <a:t>Securing TCP connections: TLS</a:t>
            </a:r>
          </a:p>
          <a:p>
            <a:pPr>
              <a:buClr>
                <a:srgbClr val="011199"/>
              </a:buClr>
            </a:pPr>
            <a:r>
              <a:rPr lang="en-US" dirty="0"/>
              <a:t>Network layer security: IPsec</a:t>
            </a:r>
          </a:p>
          <a:p>
            <a:pPr>
              <a:buClr>
                <a:srgbClr val="011199"/>
              </a:buClr>
            </a:pPr>
            <a:r>
              <a:rPr lang="en-US" dirty="0"/>
              <a:t>Security in wireless and mobile networks</a:t>
            </a:r>
          </a:p>
          <a:p>
            <a:pPr>
              <a:buClr>
                <a:srgbClr val="011199"/>
              </a:buClr>
            </a:pPr>
            <a:r>
              <a:rPr lang="en-US" dirty="0"/>
              <a:t>Operational security: firewalls and IDS</a:t>
            </a:r>
          </a:p>
        </p:txBody>
      </p:sp>
      <p:sp>
        <p:nvSpPr>
          <p:cNvPr id="13" name="Slide Number Placeholder 2">
            <a:extLst>
              <a:ext uri="{FF2B5EF4-FFF2-40B4-BE49-F238E27FC236}">
                <a16:creationId xmlns:a16="http://schemas.microsoft.com/office/drawing/2014/main" id="{ED5A4EB8-C36E-EF4A-A53F-6E75EE0AB65A}"/>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3</a:t>
            </a:fld>
            <a:endParaRPr lang="en-US" dirty="0"/>
          </a:p>
        </p:txBody>
      </p:sp>
    </p:spTree>
    <p:extLst>
      <p:ext uri="{BB962C8B-B14F-4D97-AF65-F5344CB8AC3E}">
        <p14:creationId xmlns:p14="http://schemas.microsoft.com/office/powerpoint/2010/main" val="679897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dirty="0">
                <a:cs typeface="Calibri" panose="020F0502020204030204" pitchFamily="34" charset="0"/>
              </a:rPr>
              <a:t>Public Key Cryptography</a:t>
            </a:r>
            <a:endParaRPr lang="en-US" sz="4400" dirty="0"/>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30</a:t>
            </a:fld>
            <a:endParaRPr lang="en-US" dirty="0"/>
          </a:p>
        </p:txBody>
      </p:sp>
      <p:pic>
        <p:nvPicPr>
          <p:cNvPr id="49" name="Picture 5" descr="Alice">
            <a:extLst>
              <a:ext uri="{FF2B5EF4-FFF2-40B4-BE49-F238E27FC236}">
                <a16:creationId xmlns:a16="http://schemas.microsoft.com/office/drawing/2014/main" id="{DA4FFCE3-3AE4-544C-8D5B-C3BA43672B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6539" y="2922312"/>
            <a:ext cx="511175" cy="6302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7" name="Picture 12" descr="Bob">
            <a:extLst>
              <a:ext uri="{FF2B5EF4-FFF2-40B4-BE49-F238E27FC236}">
                <a16:creationId xmlns:a16="http://schemas.microsoft.com/office/drawing/2014/main" id="{C0216B91-AA56-D447-82C5-145B19963B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83291" y="2939774"/>
            <a:ext cx="665162" cy="6778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74" name="Group 29">
            <a:extLst>
              <a:ext uri="{FF2B5EF4-FFF2-40B4-BE49-F238E27FC236}">
                <a16:creationId xmlns:a16="http://schemas.microsoft.com/office/drawing/2014/main" id="{7BD7980D-FCF0-3C4A-93D5-EAE9F1C3020E}"/>
              </a:ext>
            </a:extLst>
          </p:cNvPr>
          <p:cNvGrpSpPr>
            <a:grpSpLocks/>
          </p:cNvGrpSpPr>
          <p:nvPr/>
        </p:nvGrpSpPr>
        <p:grpSpPr bwMode="auto">
          <a:xfrm>
            <a:off x="8642834" y="4080981"/>
            <a:ext cx="1885950" cy="636588"/>
            <a:chOff x="2413" y="3394"/>
            <a:chExt cx="1188" cy="401"/>
          </a:xfrm>
        </p:grpSpPr>
        <p:sp>
          <p:nvSpPr>
            <p:cNvPr id="75" name="Text Box 30">
              <a:extLst>
                <a:ext uri="{FF2B5EF4-FFF2-40B4-BE49-F238E27FC236}">
                  <a16:creationId xmlns:a16="http://schemas.microsoft.com/office/drawing/2014/main" id="{E2514AB3-88CA-4541-9CE9-713B944F4B58}"/>
                </a:ext>
              </a:extLst>
            </p:cNvPr>
            <p:cNvSpPr txBox="1">
              <a:spLocks noChangeArrowheads="1"/>
            </p:cNvSpPr>
            <p:nvPr/>
          </p:nvSpPr>
          <p:spPr bwMode="auto">
            <a:xfrm>
              <a:off x="2413" y="3434"/>
              <a:ext cx="1188"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pPr>
              <a:r>
                <a:rPr lang="en-US" dirty="0">
                  <a:solidFill>
                    <a:srgbClr val="C00000"/>
                  </a:solidFill>
                  <a:latin typeface="Arial" charset="0"/>
                  <a:cs typeface="Arial" charset="0"/>
                </a:rPr>
                <a:t>m = K  </a:t>
              </a:r>
              <a:r>
                <a:rPr lang="en-US" sz="2400" dirty="0">
                  <a:solidFill>
                    <a:srgbClr val="C00000"/>
                  </a:solidFill>
                  <a:latin typeface="Arial" charset="0"/>
                  <a:cs typeface="Arial" charset="0"/>
                </a:rPr>
                <a:t>(</a:t>
              </a:r>
              <a:r>
                <a:rPr lang="en-US" dirty="0">
                  <a:solidFill>
                    <a:srgbClr val="C00000"/>
                  </a:solidFill>
                  <a:latin typeface="Arial" charset="0"/>
                  <a:cs typeface="Arial" charset="0"/>
                </a:rPr>
                <a:t>K  (m)</a:t>
              </a:r>
              <a:r>
                <a:rPr lang="en-US" sz="2400" dirty="0">
                  <a:solidFill>
                    <a:srgbClr val="C00000"/>
                  </a:solidFill>
                  <a:latin typeface="Arial" charset="0"/>
                  <a:cs typeface="Arial" charset="0"/>
                </a:rPr>
                <a:t>)</a:t>
              </a:r>
            </a:p>
          </p:txBody>
        </p:sp>
        <p:sp>
          <p:nvSpPr>
            <p:cNvPr id="76" name="Text Box 31">
              <a:extLst>
                <a:ext uri="{FF2B5EF4-FFF2-40B4-BE49-F238E27FC236}">
                  <a16:creationId xmlns:a16="http://schemas.microsoft.com/office/drawing/2014/main" id="{4153A745-501E-0545-A470-D433A0EAE7E3}"/>
                </a:ext>
              </a:extLst>
            </p:cNvPr>
            <p:cNvSpPr txBox="1">
              <a:spLocks noChangeArrowheads="1"/>
            </p:cNvSpPr>
            <p:nvPr/>
          </p:nvSpPr>
          <p:spPr bwMode="auto">
            <a:xfrm>
              <a:off x="3090" y="3582"/>
              <a:ext cx="202" cy="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pPr>
              <a:r>
                <a:rPr lang="en-US" sz="1600" dirty="0">
                  <a:solidFill>
                    <a:srgbClr val="C00000"/>
                  </a:solidFill>
                  <a:latin typeface="Arial" charset="0"/>
                  <a:cs typeface="Arial" charset="0"/>
                </a:rPr>
                <a:t>B</a:t>
              </a:r>
            </a:p>
          </p:txBody>
        </p:sp>
        <p:sp>
          <p:nvSpPr>
            <p:cNvPr id="77" name="Text Box 32">
              <a:extLst>
                <a:ext uri="{FF2B5EF4-FFF2-40B4-BE49-F238E27FC236}">
                  <a16:creationId xmlns:a16="http://schemas.microsoft.com/office/drawing/2014/main" id="{5A82004A-529C-F540-B693-8746316239FA}"/>
                </a:ext>
              </a:extLst>
            </p:cNvPr>
            <p:cNvSpPr txBox="1">
              <a:spLocks noChangeArrowheads="1"/>
            </p:cNvSpPr>
            <p:nvPr/>
          </p:nvSpPr>
          <p:spPr bwMode="auto">
            <a:xfrm>
              <a:off x="3092" y="3400"/>
              <a:ext cx="192" cy="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pPr>
              <a:r>
                <a:rPr lang="en-US" sz="1600" dirty="0">
                  <a:solidFill>
                    <a:srgbClr val="C00000"/>
                  </a:solidFill>
                  <a:latin typeface="Arial" charset="0"/>
                  <a:cs typeface="Arial" charset="0"/>
                </a:rPr>
                <a:t>+</a:t>
              </a:r>
            </a:p>
          </p:txBody>
        </p:sp>
        <p:sp>
          <p:nvSpPr>
            <p:cNvPr id="78" name="Text Box 33">
              <a:extLst>
                <a:ext uri="{FF2B5EF4-FFF2-40B4-BE49-F238E27FC236}">
                  <a16:creationId xmlns:a16="http://schemas.microsoft.com/office/drawing/2014/main" id="{FC50E53E-9F9B-654F-9FA8-ECCEF77A777D}"/>
                </a:ext>
              </a:extLst>
            </p:cNvPr>
            <p:cNvSpPr txBox="1">
              <a:spLocks noChangeArrowheads="1"/>
            </p:cNvSpPr>
            <p:nvPr/>
          </p:nvSpPr>
          <p:spPr bwMode="auto">
            <a:xfrm>
              <a:off x="2829" y="3570"/>
              <a:ext cx="202" cy="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pPr>
              <a:r>
                <a:rPr lang="en-US" sz="1600" dirty="0">
                  <a:solidFill>
                    <a:srgbClr val="C00000"/>
                  </a:solidFill>
                  <a:latin typeface="Arial" charset="0"/>
                  <a:cs typeface="Arial" charset="0"/>
                </a:rPr>
                <a:t>B</a:t>
              </a:r>
            </a:p>
          </p:txBody>
        </p:sp>
        <p:sp>
          <p:nvSpPr>
            <p:cNvPr id="79" name="Text Box 34">
              <a:extLst>
                <a:ext uri="{FF2B5EF4-FFF2-40B4-BE49-F238E27FC236}">
                  <a16:creationId xmlns:a16="http://schemas.microsoft.com/office/drawing/2014/main" id="{EDF2B244-5719-2F45-A42A-402B66223E28}"/>
                </a:ext>
              </a:extLst>
            </p:cNvPr>
            <p:cNvSpPr txBox="1">
              <a:spLocks noChangeArrowheads="1"/>
            </p:cNvSpPr>
            <p:nvPr/>
          </p:nvSpPr>
          <p:spPr bwMode="auto">
            <a:xfrm>
              <a:off x="2856" y="3394"/>
              <a:ext cx="160" cy="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pPr>
              <a:r>
                <a:rPr lang="en-US" sz="1600" dirty="0">
                  <a:solidFill>
                    <a:srgbClr val="C00000"/>
                  </a:solidFill>
                  <a:latin typeface="Arial" charset="0"/>
                  <a:cs typeface="Arial" charset="0"/>
                </a:rPr>
                <a:t>-</a:t>
              </a:r>
            </a:p>
          </p:txBody>
        </p:sp>
      </p:grpSp>
      <p:sp>
        <p:nvSpPr>
          <p:cNvPr id="83" name="Text Box 6">
            <a:extLst>
              <a:ext uri="{FF2B5EF4-FFF2-40B4-BE49-F238E27FC236}">
                <a16:creationId xmlns:a16="http://schemas.microsoft.com/office/drawing/2014/main" id="{6CC01E21-09EC-DC40-8599-EEA1BC508605}"/>
              </a:ext>
            </a:extLst>
          </p:cNvPr>
          <p:cNvSpPr txBox="1">
            <a:spLocks noChangeArrowheads="1"/>
          </p:cNvSpPr>
          <p:nvPr/>
        </p:nvSpPr>
        <p:spPr bwMode="auto">
          <a:xfrm>
            <a:off x="8602043" y="3584964"/>
            <a:ext cx="1279525" cy="461963"/>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solidFill>
                  <a:srgbClr val="C00000"/>
                </a:solidFill>
                <a:latin typeface="+mn-lt"/>
                <a:cs typeface="Arial" charset="0"/>
              </a:rPr>
              <a:t>plaintext</a:t>
            </a:r>
          </a:p>
        </p:txBody>
      </p:sp>
      <p:sp>
        <p:nvSpPr>
          <p:cNvPr id="84" name="Rectangle 13">
            <a:extLst>
              <a:ext uri="{FF2B5EF4-FFF2-40B4-BE49-F238E27FC236}">
                <a16:creationId xmlns:a16="http://schemas.microsoft.com/office/drawing/2014/main" id="{889B7A33-37EE-4D46-B817-164D2D6B64D9}"/>
              </a:ext>
            </a:extLst>
          </p:cNvPr>
          <p:cNvSpPr>
            <a:spLocks noChangeArrowheads="1"/>
          </p:cNvSpPr>
          <p:nvPr/>
        </p:nvSpPr>
        <p:spPr bwMode="auto">
          <a:xfrm>
            <a:off x="3165891" y="3632411"/>
            <a:ext cx="1433513" cy="860425"/>
          </a:xfrm>
          <a:prstGeom prst="rect">
            <a:avLst/>
          </a:prstGeom>
          <a:solidFill>
            <a:srgbClr val="0012A0"/>
          </a:solidFill>
          <a:ln w="9525">
            <a:solidFill>
              <a:schemeClr val="tx1"/>
            </a:solidFill>
            <a:miter lim="800000"/>
            <a:headEnd/>
            <a:tailEnd/>
          </a:ln>
          <a:effectLst>
            <a:outerShdw blurRad="50800" dist="38100" dir="18900000" algn="bl" rotWithShape="0">
              <a:prstClr val="black">
                <a:alpha val="40000"/>
              </a:prstClr>
            </a:outerShdw>
          </a:effectLst>
        </p:spPr>
        <p:txBody>
          <a:bodyPr wrap="none" anchor="ctr"/>
          <a:lstStyle/>
          <a:p>
            <a:endParaRPr lang="en-US" sz="2000" dirty="0">
              <a:cs typeface="Arial" charset="0"/>
            </a:endParaRPr>
          </a:p>
        </p:txBody>
      </p:sp>
      <p:sp>
        <p:nvSpPr>
          <p:cNvPr id="85" name="Text Box 14">
            <a:extLst>
              <a:ext uri="{FF2B5EF4-FFF2-40B4-BE49-F238E27FC236}">
                <a16:creationId xmlns:a16="http://schemas.microsoft.com/office/drawing/2014/main" id="{ECBBD5A2-07AE-1344-92CC-97064DC6F33D}"/>
              </a:ext>
            </a:extLst>
          </p:cNvPr>
          <p:cNvSpPr txBox="1">
            <a:spLocks noChangeArrowheads="1"/>
          </p:cNvSpPr>
          <p:nvPr/>
        </p:nvSpPr>
        <p:spPr bwMode="auto">
          <a:xfrm>
            <a:off x="3099216" y="3700674"/>
            <a:ext cx="1536700" cy="7572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90000"/>
              </a:lnSpc>
            </a:pPr>
            <a:r>
              <a:rPr lang="en-US" sz="2400" dirty="0">
                <a:solidFill>
                  <a:schemeClr val="bg1"/>
                </a:solidFill>
                <a:latin typeface="+mn-lt"/>
                <a:cs typeface="Arial" charset="0"/>
              </a:rPr>
              <a:t>encryption</a:t>
            </a:r>
          </a:p>
          <a:p>
            <a:pPr algn="ctr">
              <a:lnSpc>
                <a:spcPct val="90000"/>
              </a:lnSpc>
            </a:pPr>
            <a:r>
              <a:rPr lang="en-US" sz="2400" dirty="0">
                <a:solidFill>
                  <a:schemeClr val="bg1"/>
                </a:solidFill>
                <a:latin typeface="+mn-lt"/>
                <a:cs typeface="Arial" charset="0"/>
              </a:rPr>
              <a:t>algorithm</a:t>
            </a:r>
          </a:p>
        </p:txBody>
      </p:sp>
      <p:sp>
        <p:nvSpPr>
          <p:cNvPr id="86" name="Rectangle 15">
            <a:extLst>
              <a:ext uri="{FF2B5EF4-FFF2-40B4-BE49-F238E27FC236}">
                <a16:creationId xmlns:a16="http://schemas.microsoft.com/office/drawing/2014/main" id="{60AEB48B-8CF1-8E42-A0B2-02C05B89BCA7}"/>
              </a:ext>
            </a:extLst>
          </p:cNvPr>
          <p:cNvSpPr>
            <a:spLocks noChangeArrowheads="1"/>
          </p:cNvSpPr>
          <p:nvPr/>
        </p:nvSpPr>
        <p:spPr bwMode="auto">
          <a:xfrm>
            <a:off x="6907628" y="3646699"/>
            <a:ext cx="1460500" cy="854075"/>
          </a:xfrm>
          <a:prstGeom prst="rect">
            <a:avLst/>
          </a:prstGeom>
          <a:solidFill>
            <a:srgbClr val="0012A0"/>
          </a:solidFill>
          <a:ln w="9525">
            <a:solidFill>
              <a:schemeClr val="tx1"/>
            </a:solidFill>
            <a:miter lim="800000"/>
            <a:headEnd/>
            <a:tailEnd/>
          </a:ln>
          <a:effectLst>
            <a:outerShdw blurRad="50800" dist="38100" dir="18900000" algn="bl" rotWithShape="0">
              <a:prstClr val="black">
                <a:alpha val="40000"/>
              </a:prstClr>
            </a:outerShdw>
          </a:effectLst>
        </p:spPr>
        <p:txBody>
          <a:bodyPr wrap="none" anchor="ctr"/>
          <a:lstStyle/>
          <a:p>
            <a:endParaRPr lang="en-US" sz="2000" dirty="0">
              <a:cs typeface="Arial" charset="0"/>
            </a:endParaRPr>
          </a:p>
        </p:txBody>
      </p:sp>
      <p:sp>
        <p:nvSpPr>
          <p:cNvPr id="87" name="Text Box 16">
            <a:extLst>
              <a:ext uri="{FF2B5EF4-FFF2-40B4-BE49-F238E27FC236}">
                <a16:creationId xmlns:a16="http://schemas.microsoft.com/office/drawing/2014/main" id="{638D795E-2C6D-CB48-9019-7A6554CD359D}"/>
              </a:ext>
            </a:extLst>
          </p:cNvPr>
          <p:cNvSpPr txBox="1">
            <a:spLocks noChangeArrowheads="1"/>
          </p:cNvSpPr>
          <p:nvPr/>
        </p:nvSpPr>
        <p:spPr bwMode="auto">
          <a:xfrm>
            <a:off x="6834603" y="3711786"/>
            <a:ext cx="1604963" cy="757238"/>
          </a:xfrm>
          <a:prstGeom prst="rect">
            <a:avLst/>
          </a:prstGeom>
          <a:noFill/>
          <a:ln>
            <a:noFill/>
          </a:ln>
          <a:effectLst>
            <a:outerShdw blurRad="50800" dist="38100" dir="18900000" algn="bl" rotWithShape="0">
              <a:prstClr val="black">
                <a:alpha val="40000"/>
              </a:prst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90000"/>
              </a:lnSpc>
            </a:pPr>
            <a:r>
              <a:rPr lang="en-US" sz="2400" dirty="0">
                <a:solidFill>
                  <a:schemeClr val="bg1"/>
                </a:solidFill>
                <a:latin typeface="+mn-lt"/>
                <a:cs typeface="Arial" charset="0"/>
              </a:rPr>
              <a:t>decryption </a:t>
            </a:r>
          </a:p>
          <a:p>
            <a:pPr algn="ctr">
              <a:lnSpc>
                <a:spcPct val="90000"/>
              </a:lnSpc>
            </a:pPr>
            <a:r>
              <a:rPr lang="en-US" sz="2400" dirty="0">
                <a:solidFill>
                  <a:schemeClr val="bg1"/>
                </a:solidFill>
                <a:latin typeface="+mn-lt"/>
                <a:cs typeface="Arial" charset="0"/>
              </a:rPr>
              <a:t>algorithm</a:t>
            </a:r>
          </a:p>
        </p:txBody>
      </p:sp>
      <p:cxnSp>
        <p:nvCxnSpPr>
          <p:cNvPr id="88" name="Straight Arrow Connector 87">
            <a:extLst>
              <a:ext uri="{FF2B5EF4-FFF2-40B4-BE49-F238E27FC236}">
                <a16:creationId xmlns:a16="http://schemas.microsoft.com/office/drawing/2014/main" id="{9426637B-377D-7B4D-99F1-F721A3FF4606}"/>
              </a:ext>
            </a:extLst>
          </p:cNvPr>
          <p:cNvCxnSpPr/>
          <p:nvPr/>
        </p:nvCxnSpPr>
        <p:spPr>
          <a:xfrm>
            <a:off x="2213570" y="4085002"/>
            <a:ext cx="851338"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9108EBEE-85B2-AD4A-ACE2-254B3FCAB316}"/>
              </a:ext>
            </a:extLst>
          </p:cNvPr>
          <p:cNvCxnSpPr/>
          <p:nvPr/>
        </p:nvCxnSpPr>
        <p:spPr>
          <a:xfrm>
            <a:off x="8488474" y="4065124"/>
            <a:ext cx="851338"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1AA03BC1-BA79-2B42-9CE7-DBF51217C896}"/>
              </a:ext>
            </a:extLst>
          </p:cNvPr>
          <p:cNvCxnSpPr>
            <a:cxnSpLocks/>
          </p:cNvCxnSpPr>
          <p:nvPr/>
        </p:nvCxnSpPr>
        <p:spPr>
          <a:xfrm>
            <a:off x="4683168" y="4030613"/>
            <a:ext cx="2172900"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07" name="Group 106">
            <a:extLst>
              <a:ext uri="{FF2B5EF4-FFF2-40B4-BE49-F238E27FC236}">
                <a16:creationId xmlns:a16="http://schemas.microsoft.com/office/drawing/2014/main" id="{00A1163E-E166-654E-B7B1-EF42611270BE}"/>
              </a:ext>
            </a:extLst>
          </p:cNvPr>
          <p:cNvGrpSpPr/>
          <p:nvPr/>
        </p:nvGrpSpPr>
        <p:grpSpPr>
          <a:xfrm>
            <a:off x="4967149" y="3589893"/>
            <a:ext cx="1455738" cy="1044298"/>
            <a:chOff x="4967149" y="3589893"/>
            <a:chExt cx="1455738" cy="1044298"/>
          </a:xfrm>
        </p:grpSpPr>
        <p:grpSp>
          <p:nvGrpSpPr>
            <p:cNvPr id="62" name="Group 17">
              <a:extLst>
                <a:ext uri="{FF2B5EF4-FFF2-40B4-BE49-F238E27FC236}">
                  <a16:creationId xmlns:a16="http://schemas.microsoft.com/office/drawing/2014/main" id="{BF5A27BD-7C5D-CD46-AACC-04980CD415EA}"/>
                </a:ext>
              </a:extLst>
            </p:cNvPr>
            <p:cNvGrpSpPr>
              <a:grpSpLocks/>
            </p:cNvGrpSpPr>
            <p:nvPr/>
          </p:nvGrpSpPr>
          <p:grpSpPr bwMode="auto">
            <a:xfrm>
              <a:off x="5266429" y="4016653"/>
              <a:ext cx="876300" cy="617538"/>
              <a:chOff x="2351" y="2077"/>
              <a:chExt cx="552" cy="389"/>
            </a:xfrm>
          </p:grpSpPr>
          <p:sp>
            <p:nvSpPr>
              <p:cNvPr id="63" name="Text Box 18">
                <a:extLst>
                  <a:ext uri="{FF2B5EF4-FFF2-40B4-BE49-F238E27FC236}">
                    <a16:creationId xmlns:a16="http://schemas.microsoft.com/office/drawing/2014/main" id="{6A92BBF9-E8F3-DF4A-ADAE-98CEF3966B61}"/>
                  </a:ext>
                </a:extLst>
              </p:cNvPr>
              <p:cNvSpPr txBox="1">
                <a:spLocks noChangeArrowheads="1"/>
              </p:cNvSpPr>
              <p:nvPr/>
            </p:nvSpPr>
            <p:spPr bwMode="auto">
              <a:xfrm>
                <a:off x="2351" y="2132"/>
                <a:ext cx="552"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pPr>
                <a:r>
                  <a:rPr lang="en-US" dirty="0">
                    <a:solidFill>
                      <a:srgbClr val="C00000"/>
                    </a:solidFill>
                    <a:latin typeface="Arial" charset="0"/>
                    <a:cs typeface="Arial" charset="0"/>
                  </a:rPr>
                  <a:t>K  (m)</a:t>
                </a:r>
              </a:p>
            </p:txBody>
          </p:sp>
          <p:sp>
            <p:nvSpPr>
              <p:cNvPr id="64" name="Text Box 19">
                <a:extLst>
                  <a:ext uri="{FF2B5EF4-FFF2-40B4-BE49-F238E27FC236}">
                    <a16:creationId xmlns:a16="http://schemas.microsoft.com/office/drawing/2014/main" id="{3E5AC652-46D8-0349-9928-222C0A8437DF}"/>
                  </a:ext>
                </a:extLst>
              </p:cNvPr>
              <p:cNvSpPr txBox="1">
                <a:spLocks noChangeArrowheads="1"/>
              </p:cNvSpPr>
              <p:nvPr/>
            </p:nvSpPr>
            <p:spPr bwMode="auto">
              <a:xfrm>
                <a:off x="2463" y="2253"/>
                <a:ext cx="202" cy="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pPr>
                <a:r>
                  <a:rPr lang="en-US" sz="1600" dirty="0">
                    <a:solidFill>
                      <a:srgbClr val="C00000"/>
                    </a:solidFill>
                    <a:latin typeface="Arial" charset="0"/>
                    <a:cs typeface="Arial" charset="0"/>
                  </a:rPr>
                  <a:t>B</a:t>
                </a:r>
              </a:p>
            </p:txBody>
          </p:sp>
          <p:sp>
            <p:nvSpPr>
              <p:cNvPr id="65" name="Text Box 20">
                <a:extLst>
                  <a:ext uri="{FF2B5EF4-FFF2-40B4-BE49-F238E27FC236}">
                    <a16:creationId xmlns:a16="http://schemas.microsoft.com/office/drawing/2014/main" id="{D038288E-5776-3D44-97D8-AA1FCEB5AE3A}"/>
                  </a:ext>
                </a:extLst>
              </p:cNvPr>
              <p:cNvSpPr txBox="1">
                <a:spLocks noChangeArrowheads="1"/>
              </p:cNvSpPr>
              <p:nvPr/>
            </p:nvSpPr>
            <p:spPr bwMode="auto">
              <a:xfrm>
                <a:off x="2468" y="2077"/>
                <a:ext cx="192" cy="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pPr>
                <a:r>
                  <a:rPr lang="en-US" sz="1600" dirty="0">
                    <a:solidFill>
                      <a:srgbClr val="C00000"/>
                    </a:solidFill>
                    <a:latin typeface="Arial" charset="0"/>
                    <a:cs typeface="Arial" charset="0"/>
                  </a:rPr>
                  <a:t>+</a:t>
                </a:r>
              </a:p>
            </p:txBody>
          </p:sp>
        </p:grpSp>
        <p:sp>
          <p:nvSpPr>
            <p:cNvPr id="91" name="Text Box 7">
              <a:extLst>
                <a:ext uri="{FF2B5EF4-FFF2-40B4-BE49-F238E27FC236}">
                  <a16:creationId xmlns:a16="http://schemas.microsoft.com/office/drawing/2014/main" id="{D5A73CC5-A226-834C-9D98-B404C12AFAEF}"/>
                </a:ext>
              </a:extLst>
            </p:cNvPr>
            <p:cNvSpPr txBox="1">
              <a:spLocks noChangeArrowheads="1"/>
            </p:cNvSpPr>
            <p:nvPr/>
          </p:nvSpPr>
          <p:spPr bwMode="auto">
            <a:xfrm>
              <a:off x="4967149" y="3589893"/>
              <a:ext cx="1455738" cy="461963"/>
            </a:xfrm>
            <a:prstGeom prst="rect">
              <a:avLst/>
            </a:prstGeom>
            <a:no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solidFill>
                    <a:srgbClr val="C00000"/>
                  </a:solidFill>
                  <a:latin typeface="+mn-lt"/>
                  <a:cs typeface="Arial" charset="0"/>
                </a:rPr>
                <a:t>ciphertext</a:t>
              </a:r>
            </a:p>
          </p:txBody>
        </p:sp>
      </p:grpSp>
      <p:sp>
        <p:nvSpPr>
          <p:cNvPr id="94" name="Text Box 3">
            <a:extLst>
              <a:ext uri="{FF2B5EF4-FFF2-40B4-BE49-F238E27FC236}">
                <a16:creationId xmlns:a16="http://schemas.microsoft.com/office/drawing/2014/main" id="{A06E7808-C2D2-D044-B709-E24B5275C3C4}"/>
              </a:ext>
            </a:extLst>
          </p:cNvPr>
          <p:cNvSpPr txBox="1">
            <a:spLocks noChangeArrowheads="1"/>
          </p:cNvSpPr>
          <p:nvPr/>
        </p:nvSpPr>
        <p:spPr bwMode="auto">
          <a:xfrm>
            <a:off x="1322224" y="3626817"/>
            <a:ext cx="1661032" cy="830997"/>
          </a:xfrm>
          <a:prstGeom prst="rect">
            <a:avLst/>
          </a:prstGeom>
          <a:no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algn="r" defTabSz="91440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C00000"/>
                </a:solidFill>
                <a:effectLst/>
                <a:uLnTx/>
                <a:uFillTx/>
                <a:latin typeface="+mn-lt"/>
                <a:ea typeface="ＭＳ Ｐゴシック" charset="0"/>
                <a:cs typeface="Arial" charset="0"/>
              </a:rPr>
              <a:t>plaintext</a:t>
            </a:r>
          </a:p>
          <a:p>
            <a:pPr marL="0" marR="0" lvl="0" indent="0" algn="r" defTabSz="91440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C00000"/>
                </a:solidFill>
                <a:effectLst/>
                <a:uLnTx/>
                <a:uFillTx/>
                <a:latin typeface="+mn-lt"/>
                <a:ea typeface="ＭＳ Ｐゴシック" charset="0"/>
                <a:cs typeface="Arial" charset="0"/>
              </a:rPr>
              <a:t>message, m</a:t>
            </a:r>
          </a:p>
        </p:txBody>
      </p:sp>
      <p:grpSp>
        <p:nvGrpSpPr>
          <p:cNvPr id="106" name="Group 105">
            <a:extLst>
              <a:ext uri="{FF2B5EF4-FFF2-40B4-BE49-F238E27FC236}">
                <a16:creationId xmlns:a16="http://schemas.microsoft.com/office/drawing/2014/main" id="{C1E97B71-D008-454C-9F25-22FF4C7E0BB4}"/>
              </a:ext>
            </a:extLst>
          </p:cNvPr>
          <p:cNvGrpSpPr/>
          <p:nvPr/>
        </p:nvGrpSpPr>
        <p:grpSpPr>
          <a:xfrm>
            <a:off x="4104379" y="1485072"/>
            <a:ext cx="6487083" cy="2066511"/>
            <a:chOff x="4104379" y="1485072"/>
            <a:chExt cx="6487083" cy="2066511"/>
          </a:xfrm>
        </p:grpSpPr>
        <p:pic>
          <p:nvPicPr>
            <p:cNvPr id="60" name="Picture 15" descr="BS00768_[1]">
              <a:extLst>
                <a:ext uri="{FF2B5EF4-FFF2-40B4-BE49-F238E27FC236}">
                  <a16:creationId xmlns:a16="http://schemas.microsoft.com/office/drawing/2014/main" id="{2560A757-A38F-AC4E-B091-353015A35D7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flipV="1">
              <a:off x="6934543" y="1680887"/>
              <a:ext cx="458787" cy="2365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6" name="Text Box 21">
              <a:extLst>
                <a:ext uri="{FF2B5EF4-FFF2-40B4-BE49-F238E27FC236}">
                  <a16:creationId xmlns:a16="http://schemas.microsoft.com/office/drawing/2014/main" id="{50806497-41D8-2E4E-B50D-F7BB60F0F4A9}"/>
                </a:ext>
              </a:extLst>
            </p:cNvPr>
            <p:cNvSpPr txBox="1">
              <a:spLocks noChangeArrowheads="1"/>
            </p:cNvSpPr>
            <p:nvPr/>
          </p:nvSpPr>
          <p:spPr bwMode="auto">
            <a:xfrm>
              <a:off x="7404926" y="1585085"/>
              <a:ext cx="42545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pPr>
              <a:r>
                <a:rPr lang="en-US" dirty="0">
                  <a:solidFill>
                    <a:srgbClr val="C00000"/>
                  </a:solidFill>
                  <a:latin typeface="Arial" charset="0"/>
                  <a:cs typeface="Arial" charset="0"/>
                </a:rPr>
                <a:t>K </a:t>
              </a:r>
            </a:p>
          </p:txBody>
        </p:sp>
        <p:sp>
          <p:nvSpPr>
            <p:cNvPr id="67" name="Text Box 22">
              <a:extLst>
                <a:ext uri="{FF2B5EF4-FFF2-40B4-BE49-F238E27FC236}">
                  <a16:creationId xmlns:a16="http://schemas.microsoft.com/office/drawing/2014/main" id="{CE859CC3-670B-FC49-A3AF-C82F3C2E734A}"/>
                </a:ext>
              </a:extLst>
            </p:cNvPr>
            <p:cNvSpPr txBox="1">
              <a:spLocks noChangeArrowheads="1"/>
            </p:cNvSpPr>
            <p:nvPr/>
          </p:nvSpPr>
          <p:spPr bwMode="auto">
            <a:xfrm>
              <a:off x="7549389" y="1764472"/>
              <a:ext cx="322262"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pPr>
              <a:r>
                <a:rPr lang="en-US" sz="1600" dirty="0">
                  <a:solidFill>
                    <a:srgbClr val="C00000"/>
                  </a:solidFill>
                  <a:latin typeface="Arial" charset="0"/>
                  <a:cs typeface="Arial" charset="0"/>
                </a:rPr>
                <a:t>B</a:t>
              </a:r>
            </a:p>
          </p:txBody>
        </p:sp>
        <p:sp>
          <p:nvSpPr>
            <p:cNvPr id="68" name="Text Box 23">
              <a:extLst>
                <a:ext uri="{FF2B5EF4-FFF2-40B4-BE49-F238E27FC236}">
                  <a16:creationId xmlns:a16="http://schemas.microsoft.com/office/drawing/2014/main" id="{598ECE34-7F25-8C4E-BDB3-B5BFD35BB96A}"/>
                </a:ext>
              </a:extLst>
            </p:cNvPr>
            <p:cNvSpPr txBox="1">
              <a:spLocks noChangeArrowheads="1"/>
            </p:cNvSpPr>
            <p:nvPr/>
          </p:nvSpPr>
          <p:spPr bwMode="auto">
            <a:xfrm>
              <a:off x="7557326" y="1485072"/>
              <a:ext cx="304800"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pPr>
              <a:r>
                <a:rPr lang="en-US" sz="1600" dirty="0">
                  <a:solidFill>
                    <a:srgbClr val="C00000"/>
                  </a:solidFill>
                  <a:latin typeface="Arial" charset="0"/>
                  <a:cs typeface="Arial" charset="0"/>
                </a:rPr>
                <a:t>+</a:t>
              </a:r>
            </a:p>
          </p:txBody>
        </p:sp>
        <p:grpSp>
          <p:nvGrpSpPr>
            <p:cNvPr id="104" name="Group 103">
              <a:extLst>
                <a:ext uri="{FF2B5EF4-FFF2-40B4-BE49-F238E27FC236}">
                  <a16:creationId xmlns:a16="http://schemas.microsoft.com/office/drawing/2014/main" id="{45947757-0EAA-384F-AF69-755E3F48343B}"/>
                </a:ext>
              </a:extLst>
            </p:cNvPr>
            <p:cNvGrpSpPr/>
            <p:nvPr/>
          </p:nvGrpSpPr>
          <p:grpSpPr>
            <a:xfrm>
              <a:off x="4104379" y="1524760"/>
              <a:ext cx="6487083" cy="2026823"/>
              <a:chOff x="4104379" y="1524760"/>
              <a:chExt cx="6487083" cy="2026823"/>
            </a:xfrm>
          </p:grpSpPr>
          <p:sp>
            <p:nvSpPr>
              <p:cNvPr id="56" name="Text Box 11">
                <a:extLst>
                  <a:ext uri="{FF2B5EF4-FFF2-40B4-BE49-F238E27FC236}">
                    <a16:creationId xmlns:a16="http://schemas.microsoft.com/office/drawing/2014/main" id="{EC4974E1-78D0-CA46-A1E0-4780A77AB36D}"/>
                  </a:ext>
                </a:extLst>
              </p:cNvPr>
              <p:cNvSpPr txBox="1">
                <a:spLocks noChangeArrowheads="1"/>
              </p:cNvSpPr>
              <p:nvPr/>
            </p:nvSpPr>
            <p:spPr bwMode="auto">
              <a:xfrm>
                <a:off x="7855026" y="1524760"/>
                <a:ext cx="2736436" cy="46166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mn-lt"/>
                    <a:ea typeface="ＭＳ Ｐゴシック" charset="0"/>
                    <a:cs typeface="Arial" charset="0"/>
                  </a:rPr>
                  <a:t>Bob</a:t>
                </a:r>
                <a:r>
                  <a:rPr lang="en-US" sz="2400" kern="0" dirty="0">
                    <a:solidFill>
                      <a:srgbClr val="000000"/>
                    </a:solidFill>
                    <a:latin typeface="+mn-lt"/>
                    <a:cs typeface="Arial" charset="0"/>
                  </a:rPr>
                  <a:t>’</a:t>
                </a:r>
                <a:r>
                  <a:rPr kumimoji="0" lang="en-US" altLang="ja-JP" sz="2400" b="0" i="0" u="none" strike="noStrike" kern="0" cap="none" spc="0" normalizeH="0" baseline="0" noProof="0" dirty="0">
                    <a:ln>
                      <a:noFill/>
                    </a:ln>
                    <a:solidFill>
                      <a:srgbClr val="000000"/>
                    </a:solidFill>
                    <a:effectLst/>
                    <a:uLnTx/>
                    <a:uFillTx/>
                    <a:latin typeface="+mn-lt"/>
                    <a:ea typeface="ＭＳ Ｐゴシック" charset="0"/>
                    <a:cs typeface="Arial" charset="0"/>
                  </a:rPr>
                  <a:t>s </a:t>
                </a:r>
                <a:r>
                  <a:rPr kumimoji="0" lang="en-US" altLang="ja-JP" sz="2400" b="0" i="1" strike="noStrike" kern="0" cap="none" spc="0" normalizeH="0" baseline="0" noProof="0" dirty="0">
                    <a:ln>
                      <a:noFill/>
                    </a:ln>
                    <a:solidFill>
                      <a:srgbClr val="C00000"/>
                    </a:solidFill>
                    <a:effectLst/>
                    <a:uLnTx/>
                    <a:uFillTx/>
                    <a:latin typeface="+mn-lt"/>
                    <a:ea typeface="ＭＳ Ｐゴシック" charset="0"/>
                    <a:cs typeface="Arial" charset="0"/>
                  </a:rPr>
                  <a:t>public</a:t>
                </a:r>
                <a:r>
                  <a:rPr kumimoji="0" lang="en-US" sz="2400" b="0" i="0" u="none" strike="noStrike" kern="0" cap="none" spc="0" normalizeH="0" baseline="0" noProof="0" dirty="0">
                    <a:ln>
                      <a:noFill/>
                    </a:ln>
                    <a:solidFill>
                      <a:srgbClr val="000000"/>
                    </a:solidFill>
                    <a:effectLst/>
                    <a:uLnTx/>
                    <a:uFillTx/>
                    <a:latin typeface="+mn-lt"/>
                    <a:ea typeface="ＭＳ Ｐゴシック" charset="0"/>
                    <a:cs typeface="Arial" charset="0"/>
                  </a:rPr>
                  <a:t> key </a:t>
                </a:r>
              </a:p>
            </p:txBody>
          </p:sp>
          <p:cxnSp>
            <p:nvCxnSpPr>
              <p:cNvPr id="4" name="Straight Arrow Connector 3">
                <a:extLst>
                  <a:ext uri="{FF2B5EF4-FFF2-40B4-BE49-F238E27FC236}">
                    <a16:creationId xmlns:a16="http://schemas.microsoft.com/office/drawing/2014/main" id="{70DAC614-E588-2544-93E7-C7BF64B0D197}"/>
                  </a:ext>
                </a:extLst>
              </p:cNvPr>
              <p:cNvCxnSpPr>
                <a:cxnSpLocks/>
              </p:cNvCxnSpPr>
              <p:nvPr/>
            </p:nvCxnSpPr>
            <p:spPr>
              <a:xfrm>
                <a:off x="4115146" y="1800985"/>
                <a:ext cx="19532" cy="1750598"/>
              </a:xfrm>
              <a:prstGeom prst="straightConnector1">
                <a:avLst/>
              </a:prstGeom>
              <a:ln w="285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71B6B11D-ECAA-4143-AB7E-D47E640789E1}"/>
                  </a:ext>
                </a:extLst>
              </p:cNvPr>
              <p:cNvCxnSpPr>
                <a:cxnSpLocks/>
              </p:cNvCxnSpPr>
              <p:nvPr/>
            </p:nvCxnSpPr>
            <p:spPr>
              <a:xfrm flipH="1">
                <a:off x="4104379" y="1804781"/>
                <a:ext cx="2654230" cy="0"/>
              </a:xfrm>
              <a:prstGeom prst="straightConnector1">
                <a:avLst/>
              </a:prstGeom>
              <a:ln w="28575">
                <a:solidFill>
                  <a:schemeClr val="tx1"/>
                </a:solidFill>
                <a:prstDash val="sysDash"/>
                <a:tailEnd type="none"/>
              </a:ln>
            </p:spPr>
            <p:style>
              <a:lnRef idx="1">
                <a:schemeClr val="accent1"/>
              </a:lnRef>
              <a:fillRef idx="0">
                <a:schemeClr val="accent1"/>
              </a:fillRef>
              <a:effectRef idx="0">
                <a:schemeClr val="accent1"/>
              </a:effectRef>
              <a:fontRef idx="minor">
                <a:schemeClr val="tx1"/>
              </a:fontRef>
            </p:style>
          </p:cxnSp>
        </p:grpSp>
      </p:grpSp>
      <p:grpSp>
        <p:nvGrpSpPr>
          <p:cNvPr id="105" name="Group 104">
            <a:extLst>
              <a:ext uri="{FF2B5EF4-FFF2-40B4-BE49-F238E27FC236}">
                <a16:creationId xmlns:a16="http://schemas.microsoft.com/office/drawing/2014/main" id="{A1CBC244-80B9-8045-8AAB-052208AAFCAF}"/>
              </a:ext>
            </a:extLst>
          </p:cNvPr>
          <p:cNvGrpSpPr/>
          <p:nvPr/>
        </p:nvGrpSpPr>
        <p:grpSpPr>
          <a:xfrm>
            <a:off x="6971125" y="2188335"/>
            <a:ext cx="4120946" cy="1363247"/>
            <a:chOff x="6971125" y="2188335"/>
            <a:chExt cx="4120946" cy="1363247"/>
          </a:xfrm>
        </p:grpSpPr>
        <p:sp>
          <p:nvSpPr>
            <p:cNvPr id="69" name="Text Box 24">
              <a:extLst>
                <a:ext uri="{FF2B5EF4-FFF2-40B4-BE49-F238E27FC236}">
                  <a16:creationId xmlns:a16="http://schemas.microsoft.com/office/drawing/2014/main" id="{10A72390-FCE4-7743-B879-430BA64CF0E4}"/>
                </a:ext>
              </a:extLst>
            </p:cNvPr>
            <p:cNvSpPr txBox="1">
              <a:spLocks noChangeArrowheads="1"/>
            </p:cNvSpPr>
            <p:nvPr/>
          </p:nvSpPr>
          <p:spPr bwMode="auto">
            <a:xfrm>
              <a:off x="7928387" y="2202622"/>
              <a:ext cx="3163684" cy="46166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mn-lt"/>
                  <a:ea typeface="ＭＳ Ｐゴシック" charset="0"/>
                  <a:cs typeface="Arial" charset="0"/>
                </a:rPr>
                <a:t>Bob</a:t>
              </a:r>
              <a:r>
                <a:rPr kumimoji="0" lang="en-US" altLang="ja-JP" sz="2400" b="0" i="0" u="none" strike="noStrike" kern="0" cap="none" spc="0" normalizeH="0" baseline="0" noProof="0" dirty="0">
                  <a:ln>
                    <a:noFill/>
                  </a:ln>
                  <a:solidFill>
                    <a:srgbClr val="000000"/>
                  </a:solidFill>
                  <a:effectLst/>
                  <a:uLnTx/>
                  <a:uFillTx/>
                  <a:latin typeface="+mn-lt"/>
                  <a:ea typeface="ＭＳ Ｐゴシック" charset="0"/>
                  <a:cs typeface="Arial" charset="0"/>
                </a:rPr>
                <a:t>’s </a:t>
              </a:r>
              <a:r>
                <a:rPr kumimoji="0" lang="en-US" altLang="ja-JP" sz="2400" b="0" i="1" strike="noStrike" kern="0" cap="none" spc="0" normalizeH="0" baseline="0" noProof="0" dirty="0">
                  <a:ln>
                    <a:noFill/>
                  </a:ln>
                  <a:solidFill>
                    <a:srgbClr val="C00000"/>
                  </a:solidFill>
                  <a:effectLst/>
                  <a:uLnTx/>
                  <a:uFillTx/>
                  <a:latin typeface="+mn-lt"/>
                  <a:ea typeface="ＭＳ Ｐゴシック" charset="0"/>
                  <a:cs typeface="Arial" charset="0"/>
                </a:rPr>
                <a:t>private</a:t>
              </a:r>
              <a:r>
                <a:rPr kumimoji="0" lang="en-US" sz="2400" b="0" i="0" u="none" strike="noStrike" kern="0" cap="none" spc="0" normalizeH="0" baseline="0" noProof="0" dirty="0">
                  <a:ln>
                    <a:noFill/>
                  </a:ln>
                  <a:solidFill>
                    <a:srgbClr val="000000"/>
                  </a:solidFill>
                  <a:effectLst/>
                  <a:uLnTx/>
                  <a:uFillTx/>
                  <a:latin typeface="+mn-lt"/>
                  <a:ea typeface="ＭＳ Ｐゴシック" charset="0"/>
                  <a:cs typeface="Arial" charset="0"/>
                </a:rPr>
                <a:t> key </a:t>
              </a:r>
            </a:p>
          </p:txBody>
        </p:sp>
        <p:pic>
          <p:nvPicPr>
            <p:cNvPr id="70" name="Picture 25" descr="BS00768_[1]">
              <a:extLst>
                <a:ext uri="{FF2B5EF4-FFF2-40B4-BE49-F238E27FC236}">
                  <a16:creationId xmlns:a16="http://schemas.microsoft.com/office/drawing/2014/main" id="{E5AF231D-A446-4C40-90CA-324AE831D6C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flipV="1">
              <a:off x="6971125" y="2340735"/>
              <a:ext cx="542925" cy="279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1" name="Text Box 26">
              <a:extLst>
                <a:ext uri="{FF2B5EF4-FFF2-40B4-BE49-F238E27FC236}">
                  <a16:creationId xmlns:a16="http://schemas.microsoft.com/office/drawing/2014/main" id="{1FAC5085-46DD-834E-AC5E-9F54BBD89B96}"/>
                </a:ext>
              </a:extLst>
            </p:cNvPr>
            <p:cNvSpPr txBox="1">
              <a:spLocks noChangeArrowheads="1"/>
            </p:cNvSpPr>
            <p:nvPr/>
          </p:nvSpPr>
          <p:spPr bwMode="auto">
            <a:xfrm>
              <a:off x="7480712" y="2275647"/>
              <a:ext cx="42545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pPr>
              <a:r>
                <a:rPr lang="en-US" dirty="0">
                  <a:solidFill>
                    <a:srgbClr val="C00000"/>
                  </a:solidFill>
                  <a:latin typeface="Arial" charset="0"/>
                  <a:cs typeface="Arial" charset="0"/>
                </a:rPr>
                <a:t>K </a:t>
              </a:r>
            </a:p>
          </p:txBody>
        </p:sp>
        <p:sp>
          <p:nvSpPr>
            <p:cNvPr id="72" name="Text Box 27">
              <a:extLst>
                <a:ext uri="{FF2B5EF4-FFF2-40B4-BE49-F238E27FC236}">
                  <a16:creationId xmlns:a16="http://schemas.microsoft.com/office/drawing/2014/main" id="{B741F65D-D85A-BA44-A0EC-45B50137B17B}"/>
                </a:ext>
              </a:extLst>
            </p:cNvPr>
            <p:cNvSpPr txBox="1">
              <a:spLocks noChangeArrowheads="1"/>
            </p:cNvSpPr>
            <p:nvPr/>
          </p:nvSpPr>
          <p:spPr bwMode="auto">
            <a:xfrm>
              <a:off x="7768187" y="2467735"/>
              <a:ext cx="322262" cy="338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pPr>
              <a:r>
                <a:rPr lang="en-US" sz="1600" dirty="0">
                  <a:solidFill>
                    <a:srgbClr val="C00000"/>
                  </a:solidFill>
                  <a:latin typeface="Arial" charset="0"/>
                  <a:cs typeface="Arial" charset="0"/>
                </a:rPr>
                <a:t>B</a:t>
              </a:r>
            </a:p>
          </p:txBody>
        </p:sp>
        <p:sp>
          <p:nvSpPr>
            <p:cNvPr id="73" name="Text Box 28">
              <a:extLst>
                <a:ext uri="{FF2B5EF4-FFF2-40B4-BE49-F238E27FC236}">
                  <a16:creationId xmlns:a16="http://schemas.microsoft.com/office/drawing/2014/main" id="{B9C2DED2-A012-704E-B1B5-9CEE4CCC6AEA}"/>
                </a:ext>
              </a:extLst>
            </p:cNvPr>
            <p:cNvSpPr txBox="1">
              <a:spLocks noChangeArrowheads="1"/>
            </p:cNvSpPr>
            <p:nvPr/>
          </p:nvSpPr>
          <p:spPr bwMode="auto">
            <a:xfrm>
              <a:off x="7722012" y="2188335"/>
              <a:ext cx="252413" cy="338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pPr>
              <a:r>
                <a:rPr lang="en-US" sz="1600" dirty="0">
                  <a:solidFill>
                    <a:srgbClr val="C00000"/>
                  </a:solidFill>
                  <a:latin typeface="Arial" charset="0"/>
                  <a:cs typeface="Arial" charset="0"/>
                </a:rPr>
                <a:t>-</a:t>
              </a:r>
            </a:p>
          </p:txBody>
        </p:sp>
        <p:cxnSp>
          <p:nvCxnSpPr>
            <p:cNvPr id="100" name="Straight Arrow Connector 99">
              <a:extLst>
                <a:ext uri="{FF2B5EF4-FFF2-40B4-BE49-F238E27FC236}">
                  <a16:creationId xmlns:a16="http://schemas.microsoft.com/office/drawing/2014/main" id="{6633644F-66D9-7E4F-AA09-88F31F1C5629}"/>
                </a:ext>
              </a:extLst>
            </p:cNvPr>
            <p:cNvCxnSpPr>
              <a:cxnSpLocks/>
            </p:cNvCxnSpPr>
            <p:nvPr/>
          </p:nvCxnSpPr>
          <p:spPr>
            <a:xfrm>
              <a:off x="7075344" y="2729947"/>
              <a:ext cx="0" cy="821635"/>
            </a:xfrm>
            <a:prstGeom prst="straightConnector1">
              <a:avLst/>
            </a:prstGeom>
            <a:ln w="285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grpSp>
      <p:sp>
        <p:nvSpPr>
          <p:cNvPr id="108" name="TextBox 107">
            <a:extLst>
              <a:ext uri="{FF2B5EF4-FFF2-40B4-BE49-F238E27FC236}">
                <a16:creationId xmlns:a16="http://schemas.microsoft.com/office/drawing/2014/main" id="{B885D9E5-7152-6747-B8FD-477ED3BBE526}"/>
              </a:ext>
            </a:extLst>
          </p:cNvPr>
          <p:cNvSpPr txBox="1"/>
          <p:nvPr/>
        </p:nvSpPr>
        <p:spPr>
          <a:xfrm>
            <a:off x="914400" y="4942583"/>
            <a:ext cx="11396870" cy="1446550"/>
          </a:xfrm>
          <a:prstGeom prst="rect">
            <a:avLst/>
          </a:prstGeom>
          <a:noFill/>
        </p:spPr>
        <p:txBody>
          <a:bodyPr wrap="square" rtlCol="0">
            <a:spAutoFit/>
          </a:bodyPr>
          <a:lstStyle/>
          <a:p>
            <a:r>
              <a:rPr lang="en-US" sz="3600" i="1" dirty="0">
                <a:solidFill>
                  <a:srgbClr val="C00000"/>
                </a:solidFill>
              </a:rPr>
              <a:t>Wow</a:t>
            </a:r>
            <a:r>
              <a:rPr lang="en-US" sz="2800" dirty="0"/>
              <a:t> - public key cryptography revolutionized 2000-year-old (previously only symmetric key) cryptography!</a:t>
            </a:r>
          </a:p>
          <a:p>
            <a:pPr marL="457200" indent="-219075">
              <a:buClr>
                <a:srgbClr val="0012A0"/>
              </a:buClr>
              <a:buFont typeface="Arial" panose="020B0604020202020204" pitchFamily="34" charset="0"/>
              <a:buChar char="•"/>
            </a:pPr>
            <a:r>
              <a:rPr lang="en-US" sz="2400" dirty="0"/>
              <a:t>similar ideas emerged at roughly same time, independently in US and UK (classified)</a:t>
            </a:r>
          </a:p>
        </p:txBody>
      </p:sp>
    </p:spTree>
    <p:extLst>
      <p:ext uri="{BB962C8B-B14F-4D97-AF65-F5344CB8AC3E}">
        <p14:creationId xmlns:p14="http://schemas.microsoft.com/office/powerpoint/2010/main" val="3364260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dissolve">
                                      <p:cBhvr>
                                        <p:cTn id="7" dur="500"/>
                                        <p:tgtEl>
                                          <p:spTgt spid="10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7"/>
                                        </p:tgtEl>
                                        <p:attrNameLst>
                                          <p:attrName>style.visibility</p:attrName>
                                        </p:attrNameLst>
                                      </p:cBhvr>
                                      <p:to>
                                        <p:strVal val="visible"/>
                                      </p:to>
                                    </p:set>
                                    <p:animEffect transition="in" filter="dissolve">
                                      <p:cBhvr>
                                        <p:cTn id="12" dur="500"/>
                                        <p:tgtEl>
                                          <p:spTgt spid="10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5"/>
                                        </p:tgtEl>
                                        <p:attrNameLst>
                                          <p:attrName>style.visibility</p:attrName>
                                        </p:attrNameLst>
                                      </p:cBhvr>
                                      <p:to>
                                        <p:strVal val="visible"/>
                                      </p:to>
                                    </p:set>
                                    <p:animEffect transition="in" filter="dissolve">
                                      <p:cBhvr>
                                        <p:cTn id="17" dur="500"/>
                                        <p:tgtEl>
                                          <p:spTgt spid="10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74"/>
                                        </p:tgtEl>
                                        <p:attrNameLst>
                                          <p:attrName>style.visibility</p:attrName>
                                        </p:attrNameLst>
                                      </p:cBhvr>
                                      <p:to>
                                        <p:strVal val="visible"/>
                                      </p:to>
                                    </p:set>
                                    <p:animEffect transition="in" filter="dissolve">
                                      <p:cBhvr>
                                        <p:cTn id="22" dur="500"/>
                                        <p:tgtEl>
                                          <p:spTgt spid="74"/>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08"/>
                                        </p:tgtEl>
                                        <p:attrNameLst>
                                          <p:attrName>style.visibility</p:attrName>
                                        </p:attrNameLst>
                                      </p:cBhvr>
                                      <p:to>
                                        <p:strVal val="visible"/>
                                      </p:to>
                                    </p:set>
                                    <p:animEffect transition="in" filter="dissolve">
                                      <p:cBhvr>
                                        <p:cTn id="27"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dirty="0">
                <a:cs typeface="Calibri" panose="020F0502020204030204" pitchFamily="34" charset="0"/>
              </a:rPr>
              <a:t>Public key encryption algorithms</a:t>
            </a:r>
            <a:endParaRPr lang="en-US" sz="4400" dirty="0"/>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31</a:t>
            </a:fld>
            <a:endParaRPr lang="en-US" dirty="0"/>
          </a:p>
        </p:txBody>
      </p:sp>
      <p:sp>
        <p:nvSpPr>
          <p:cNvPr id="54" name="Text Box 11">
            <a:extLst>
              <a:ext uri="{FF2B5EF4-FFF2-40B4-BE49-F238E27FC236}">
                <a16:creationId xmlns:a16="http://schemas.microsoft.com/office/drawing/2014/main" id="{68E03A47-9B3A-794E-BFF5-44DDE4859D40}"/>
              </a:ext>
            </a:extLst>
          </p:cNvPr>
          <p:cNvSpPr txBox="1">
            <a:spLocks noChangeArrowheads="1"/>
          </p:cNvSpPr>
          <p:nvPr/>
        </p:nvSpPr>
        <p:spPr bwMode="auto">
          <a:xfrm>
            <a:off x="1589892" y="1419225"/>
            <a:ext cx="2547365" cy="584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3200" dirty="0">
                <a:latin typeface="+mn-lt"/>
                <a:cs typeface="Arial" charset="0"/>
              </a:rPr>
              <a:t>requirements:</a:t>
            </a:r>
            <a:endParaRPr lang="en-US" sz="2800" dirty="0">
              <a:latin typeface="+mn-lt"/>
              <a:cs typeface="Arial" charset="0"/>
            </a:endParaRPr>
          </a:p>
        </p:txBody>
      </p:sp>
      <p:sp>
        <p:nvSpPr>
          <p:cNvPr id="81" name="Text Box 18">
            <a:extLst>
              <a:ext uri="{FF2B5EF4-FFF2-40B4-BE49-F238E27FC236}">
                <a16:creationId xmlns:a16="http://schemas.microsoft.com/office/drawing/2014/main" id="{16426DFD-7F5D-9146-B5B8-6BE82E3AC606}"/>
              </a:ext>
            </a:extLst>
          </p:cNvPr>
          <p:cNvSpPr txBox="1">
            <a:spLocks noChangeArrowheads="1"/>
          </p:cNvSpPr>
          <p:nvPr/>
        </p:nvSpPr>
        <p:spPr bwMode="auto">
          <a:xfrm>
            <a:off x="2401267" y="5138599"/>
            <a:ext cx="6710363"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3600" dirty="0">
                <a:solidFill>
                  <a:srgbClr val="C00000"/>
                </a:solidFill>
                <a:latin typeface="+mn-lt"/>
              </a:rPr>
              <a:t>RSA: </a:t>
            </a:r>
            <a:r>
              <a:rPr lang="en-US" sz="3200" dirty="0">
                <a:latin typeface="+mn-lt"/>
              </a:rPr>
              <a:t>Rivest, Shamir, Adelson algorithm</a:t>
            </a:r>
            <a:endParaRPr lang="en-US" sz="2800" dirty="0">
              <a:latin typeface="+mn-lt"/>
            </a:endParaRPr>
          </a:p>
        </p:txBody>
      </p:sp>
      <p:grpSp>
        <p:nvGrpSpPr>
          <p:cNvPr id="5" name="Group 4">
            <a:extLst>
              <a:ext uri="{FF2B5EF4-FFF2-40B4-BE49-F238E27FC236}">
                <a16:creationId xmlns:a16="http://schemas.microsoft.com/office/drawing/2014/main" id="{871C51F8-6912-1D42-B41F-94408FFBF31D}"/>
              </a:ext>
            </a:extLst>
          </p:cNvPr>
          <p:cNvGrpSpPr/>
          <p:nvPr/>
        </p:nvGrpSpPr>
        <p:grpSpPr>
          <a:xfrm>
            <a:off x="2577341" y="1856339"/>
            <a:ext cx="6131823" cy="1761575"/>
            <a:chOff x="2577341" y="1856339"/>
            <a:chExt cx="6131823" cy="1761575"/>
          </a:xfrm>
        </p:grpSpPr>
        <p:sp>
          <p:nvSpPr>
            <p:cNvPr id="55" name="Oval 13">
              <a:extLst>
                <a:ext uri="{FF2B5EF4-FFF2-40B4-BE49-F238E27FC236}">
                  <a16:creationId xmlns:a16="http://schemas.microsoft.com/office/drawing/2014/main" id="{8759335D-10E6-8E46-9BB4-AB2699D2E5F3}"/>
                </a:ext>
              </a:extLst>
            </p:cNvPr>
            <p:cNvSpPr>
              <a:spLocks noChangeArrowheads="1"/>
            </p:cNvSpPr>
            <p:nvPr/>
          </p:nvSpPr>
          <p:spPr bwMode="auto">
            <a:xfrm>
              <a:off x="2577341" y="2179085"/>
              <a:ext cx="552450" cy="517525"/>
            </a:xfrm>
            <a:prstGeom prst="ellipse">
              <a:avLst/>
            </a:prstGeom>
            <a:solidFill>
              <a:srgbClr val="FFFFFF"/>
            </a:solidFill>
            <a:ln w="34925">
              <a:solidFill>
                <a:srgbClr val="0012A0"/>
              </a:solidFill>
              <a:round/>
              <a:headEnd/>
              <a:tailEnd/>
            </a:ln>
          </p:spPr>
          <p:txBody>
            <a:bodyPr wrap="none" anchor="ctr"/>
            <a:lstStyle/>
            <a:p>
              <a:endParaRPr lang="en-US" dirty="0">
                <a:solidFill>
                  <a:srgbClr val="000099"/>
                </a:solidFill>
                <a:cs typeface="Arial" charset="0"/>
              </a:endParaRPr>
            </a:p>
          </p:txBody>
        </p:sp>
        <p:sp>
          <p:nvSpPr>
            <p:cNvPr id="58" name="Text Box 14">
              <a:extLst>
                <a:ext uri="{FF2B5EF4-FFF2-40B4-BE49-F238E27FC236}">
                  <a16:creationId xmlns:a16="http://schemas.microsoft.com/office/drawing/2014/main" id="{C92F4D5F-E3F2-414D-9260-894C3CB63397}"/>
                </a:ext>
              </a:extLst>
            </p:cNvPr>
            <p:cNvSpPr txBox="1">
              <a:spLocks noChangeArrowheads="1"/>
            </p:cNvSpPr>
            <p:nvPr/>
          </p:nvSpPr>
          <p:spPr bwMode="auto">
            <a:xfrm>
              <a:off x="2671449" y="2179085"/>
              <a:ext cx="367408"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99"/>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800" dirty="0">
                  <a:solidFill>
                    <a:srgbClr val="0012A0"/>
                  </a:solidFill>
                  <a:latin typeface="+mn-lt"/>
                  <a:cs typeface="Arial" charset="0"/>
                </a:rPr>
                <a:t>1</a:t>
              </a:r>
              <a:endParaRPr lang="en-US" sz="2400" dirty="0">
                <a:solidFill>
                  <a:srgbClr val="0012A0"/>
                </a:solidFill>
                <a:latin typeface="+mn-lt"/>
                <a:cs typeface="Arial" charset="0"/>
              </a:endParaRPr>
            </a:p>
          </p:txBody>
        </p:sp>
        <p:grpSp>
          <p:nvGrpSpPr>
            <p:cNvPr id="3" name="Group 2">
              <a:extLst>
                <a:ext uri="{FF2B5EF4-FFF2-40B4-BE49-F238E27FC236}">
                  <a16:creationId xmlns:a16="http://schemas.microsoft.com/office/drawing/2014/main" id="{B47C5FB7-A5B2-B344-AFD6-9E724B658B39}"/>
                </a:ext>
              </a:extLst>
            </p:cNvPr>
            <p:cNvGrpSpPr/>
            <p:nvPr/>
          </p:nvGrpSpPr>
          <p:grpSpPr>
            <a:xfrm>
              <a:off x="3089414" y="1856339"/>
              <a:ext cx="5619750" cy="1761575"/>
              <a:chOff x="3155674" y="1856339"/>
              <a:chExt cx="5619750" cy="1761575"/>
            </a:xfrm>
          </p:grpSpPr>
          <p:sp>
            <p:nvSpPr>
              <p:cNvPr id="44" name="Rectangle 3">
                <a:extLst>
                  <a:ext uri="{FF2B5EF4-FFF2-40B4-BE49-F238E27FC236}">
                    <a16:creationId xmlns:a16="http://schemas.microsoft.com/office/drawing/2014/main" id="{CA2DA16D-E37C-234A-A7B1-3797CF3FF0BC}"/>
                  </a:ext>
                </a:extLst>
              </p:cNvPr>
              <p:cNvSpPr txBox="1">
                <a:spLocks noChangeArrowheads="1"/>
              </p:cNvSpPr>
              <p:nvPr/>
            </p:nvSpPr>
            <p:spPr>
              <a:xfrm>
                <a:off x="3155674" y="2182812"/>
                <a:ext cx="5619750" cy="625475"/>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0"/>
                  <a:buNone/>
                </a:pPr>
                <a:r>
                  <a:rPr lang="en-US" sz="3200" dirty="0">
                    <a:cs typeface="Arial" charset="0"/>
                  </a:rPr>
                  <a:t>need K  ( ) and K  ( ) such that</a:t>
                </a:r>
              </a:p>
            </p:txBody>
          </p:sp>
          <p:sp>
            <p:nvSpPr>
              <p:cNvPr id="45" name="Text Box 4">
                <a:extLst>
                  <a:ext uri="{FF2B5EF4-FFF2-40B4-BE49-F238E27FC236}">
                    <a16:creationId xmlns:a16="http://schemas.microsoft.com/office/drawing/2014/main" id="{95278E0E-E4B9-CE4C-B839-ED5B84E6F5AC}"/>
                  </a:ext>
                </a:extLst>
              </p:cNvPr>
              <p:cNvSpPr txBox="1">
                <a:spLocks noChangeArrowheads="1"/>
              </p:cNvSpPr>
              <p:nvPr/>
            </p:nvSpPr>
            <p:spPr bwMode="auto">
              <a:xfrm>
                <a:off x="4287291" y="2406650"/>
                <a:ext cx="351378"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latin typeface="+mn-lt"/>
                    <a:cs typeface="Arial" charset="0"/>
                  </a:rPr>
                  <a:t>B</a:t>
                </a:r>
              </a:p>
            </p:txBody>
          </p:sp>
          <p:sp>
            <p:nvSpPr>
              <p:cNvPr id="46" name="Text Box 5">
                <a:extLst>
                  <a:ext uri="{FF2B5EF4-FFF2-40B4-BE49-F238E27FC236}">
                    <a16:creationId xmlns:a16="http://schemas.microsoft.com/office/drawing/2014/main" id="{107916C1-001A-F244-A971-628BF84CD7C8}"/>
                  </a:ext>
                </a:extLst>
              </p:cNvPr>
              <p:cNvSpPr txBox="1">
                <a:spLocks noChangeArrowheads="1"/>
              </p:cNvSpPr>
              <p:nvPr/>
            </p:nvSpPr>
            <p:spPr bwMode="auto">
              <a:xfrm>
                <a:off x="5889079" y="2444750"/>
                <a:ext cx="351378"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latin typeface="+mn-lt"/>
                    <a:cs typeface="Arial" charset="0"/>
                  </a:rPr>
                  <a:t>B</a:t>
                </a:r>
              </a:p>
            </p:txBody>
          </p:sp>
          <p:sp>
            <p:nvSpPr>
              <p:cNvPr id="47" name="Text Box 6">
                <a:extLst>
                  <a:ext uri="{FF2B5EF4-FFF2-40B4-BE49-F238E27FC236}">
                    <a16:creationId xmlns:a16="http://schemas.microsoft.com/office/drawing/2014/main" id="{F9C7534C-C712-0C4D-826C-FA84E56AAFEE}"/>
                  </a:ext>
                </a:extLst>
              </p:cNvPr>
              <p:cNvSpPr txBox="1">
                <a:spLocks noChangeArrowheads="1"/>
              </p:cNvSpPr>
              <p:nvPr/>
            </p:nvSpPr>
            <p:spPr bwMode="auto">
              <a:xfrm>
                <a:off x="4693401" y="1856339"/>
                <a:ext cx="340157"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4800" dirty="0">
                    <a:latin typeface="+mn-lt"/>
                    <a:cs typeface="Arial" charset="0"/>
                  </a:rPr>
                  <a:t>.</a:t>
                </a:r>
                <a:endParaRPr lang="en-US" sz="2400" dirty="0">
                  <a:latin typeface="+mn-lt"/>
                  <a:cs typeface="Arial" charset="0"/>
                </a:endParaRPr>
              </a:p>
            </p:txBody>
          </p:sp>
          <p:sp>
            <p:nvSpPr>
              <p:cNvPr id="48" name="Text Box 7">
                <a:extLst>
                  <a:ext uri="{FF2B5EF4-FFF2-40B4-BE49-F238E27FC236}">
                    <a16:creationId xmlns:a16="http://schemas.microsoft.com/office/drawing/2014/main" id="{130DAE2D-652A-D64A-A8CF-1577E0BDD244}"/>
                  </a:ext>
                </a:extLst>
              </p:cNvPr>
              <p:cNvSpPr txBox="1">
                <a:spLocks noChangeArrowheads="1"/>
              </p:cNvSpPr>
              <p:nvPr/>
            </p:nvSpPr>
            <p:spPr bwMode="auto">
              <a:xfrm>
                <a:off x="6237968" y="1881187"/>
                <a:ext cx="340157"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4800" dirty="0">
                    <a:latin typeface="+mn-lt"/>
                    <a:cs typeface="Arial" charset="0"/>
                  </a:rPr>
                  <a:t>.</a:t>
                </a:r>
                <a:endParaRPr lang="en-US" sz="2400" dirty="0">
                  <a:latin typeface="+mn-lt"/>
                  <a:cs typeface="Arial" charset="0"/>
                </a:endParaRPr>
              </a:p>
            </p:txBody>
          </p:sp>
          <p:sp>
            <p:nvSpPr>
              <p:cNvPr id="82" name="Text Box 19">
                <a:extLst>
                  <a:ext uri="{FF2B5EF4-FFF2-40B4-BE49-F238E27FC236}">
                    <a16:creationId xmlns:a16="http://schemas.microsoft.com/office/drawing/2014/main" id="{7113FF55-E386-0E45-AEE7-2E3FA7DA34FD}"/>
                  </a:ext>
                </a:extLst>
              </p:cNvPr>
              <p:cNvSpPr txBox="1">
                <a:spLocks noChangeArrowheads="1"/>
              </p:cNvSpPr>
              <p:nvPr/>
            </p:nvSpPr>
            <p:spPr bwMode="auto">
              <a:xfrm>
                <a:off x="4472089" y="1943100"/>
                <a:ext cx="338554"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latin typeface="+mn-lt"/>
                    <a:cs typeface="Arial" charset="0"/>
                  </a:rPr>
                  <a:t>+</a:t>
                </a:r>
              </a:p>
            </p:txBody>
          </p:sp>
          <p:sp>
            <p:nvSpPr>
              <p:cNvPr id="92" name="Text Box 20">
                <a:extLst>
                  <a:ext uri="{FF2B5EF4-FFF2-40B4-BE49-F238E27FC236}">
                    <a16:creationId xmlns:a16="http://schemas.microsoft.com/office/drawing/2014/main" id="{F00B9A6A-EC0B-3346-8BFB-801B41933E76}"/>
                  </a:ext>
                </a:extLst>
              </p:cNvPr>
              <p:cNvSpPr txBox="1">
                <a:spLocks noChangeArrowheads="1"/>
              </p:cNvSpPr>
              <p:nvPr/>
            </p:nvSpPr>
            <p:spPr bwMode="auto">
              <a:xfrm>
                <a:off x="6000129" y="1943100"/>
                <a:ext cx="295274"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800" dirty="0">
                    <a:latin typeface="+mn-lt"/>
                    <a:cs typeface="Arial" charset="0"/>
                  </a:rPr>
                  <a:t>-</a:t>
                </a:r>
              </a:p>
            </p:txBody>
          </p:sp>
          <p:grpSp>
            <p:nvGrpSpPr>
              <p:cNvPr id="93" name="Group 21">
                <a:extLst>
                  <a:ext uri="{FF2B5EF4-FFF2-40B4-BE49-F238E27FC236}">
                    <a16:creationId xmlns:a16="http://schemas.microsoft.com/office/drawing/2014/main" id="{575E144C-05EB-1D4D-B765-49E6255B1C7F}"/>
                  </a:ext>
                </a:extLst>
              </p:cNvPr>
              <p:cNvGrpSpPr>
                <a:grpSpLocks/>
              </p:cNvGrpSpPr>
              <p:nvPr/>
            </p:nvGrpSpPr>
            <p:grpSpPr bwMode="auto">
              <a:xfrm>
                <a:off x="4262162" y="2605088"/>
                <a:ext cx="2903539" cy="1012826"/>
                <a:chOff x="1317" y="1706"/>
                <a:chExt cx="1829" cy="638"/>
              </a:xfrm>
            </p:grpSpPr>
            <p:grpSp>
              <p:nvGrpSpPr>
                <p:cNvPr id="95" name="Group 22">
                  <a:extLst>
                    <a:ext uri="{FF2B5EF4-FFF2-40B4-BE49-F238E27FC236}">
                      <a16:creationId xmlns:a16="http://schemas.microsoft.com/office/drawing/2014/main" id="{DD517EF7-D86B-F54D-A42C-9E0AB21DAA51}"/>
                    </a:ext>
                  </a:extLst>
                </p:cNvPr>
                <p:cNvGrpSpPr>
                  <a:grpSpLocks/>
                </p:cNvGrpSpPr>
                <p:nvPr/>
              </p:nvGrpSpPr>
              <p:grpSpPr bwMode="auto">
                <a:xfrm>
                  <a:off x="1317" y="1841"/>
                  <a:ext cx="1829" cy="503"/>
                  <a:chOff x="1688" y="1463"/>
                  <a:chExt cx="1829" cy="503"/>
                </a:xfrm>
              </p:grpSpPr>
              <p:sp>
                <p:nvSpPr>
                  <p:cNvPr id="99" name="Text Box 23">
                    <a:extLst>
                      <a:ext uri="{FF2B5EF4-FFF2-40B4-BE49-F238E27FC236}">
                        <a16:creationId xmlns:a16="http://schemas.microsoft.com/office/drawing/2014/main" id="{9C8D92BF-6B25-834E-B350-8B4E945BA405}"/>
                      </a:ext>
                    </a:extLst>
                  </p:cNvPr>
                  <p:cNvSpPr txBox="1">
                    <a:spLocks noChangeArrowheads="1"/>
                  </p:cNvSpPr>
                  <p:nvPr/>
                </p:nvSpPr>
                <p:spPr bwMode="auto">
                  <a:xfrm>
                    <a:off x="1688" y="1463"/>
                    <a:ext cx="1829" cy="3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3200" dirty="0">
                        <a:solidFill>
                          <a:srgbClr val="C00000"/>
                        </a:solidFill>
                        <a:latin typeface="+mn-lt"/>
                        <a:cs typeface="Arial" charset="0"/>
                      </a:rPr>
                      <a:t>K  (K   (m))  =  m </a:t>
                    </a:r>
                  </a:p>
                </p:txBody>
              </p:sp>
              <p:sp>
                <p:nvSpPr>
                  <p:cNvPr id="101" name="Text Box 24">
                    <a:extLst>
                      <a:ext uri="{FF2B5EF4-FFF2-40B4-BE49-F238E27FC236}">
                        <a16:creationId xmlns:a16="http://schemas.microsoft.com/office/drawing/2014/main" id="{9882DCB3-D7A7-F041-A7C4-765BE0D36173}"/>
                      </a:ext>
                    </a:extLst>
                  </p:cNvPr>
                  <p:cNvSpPr txBox="1">
                    <a:spLocks noChangeArrowheads="1"/>
                  </p:cNvSpPr>
                  <p:nvPr/>
                </p:nvSpPr>
                <p:spPr bwMode="auto">
                  <a:xfrm>
                    <a:off x="2181" y="1634"/>
                    <a:ext cx="240" cy="3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800" dirty="0">
                        <a:solidFill>
                          <a:srgbClr val="C00000"/>
                        </a:solidFill>
                        <a:latin typeface="+mn-lt"/>
                        <a:cs typeface="Arial" charset="0"/>
                      </a:rPr>
                      <a:t>B</a:t>
                    </a:r>
                    <a:endParaRPr lang="en-US" sz="3200" dirty="0">
                      <a:solidFill>
                        <a:srgbClr val="C00000"/>
                      </a:solidFill>
                      <a:latin typeface="+mn-lt"/>
                      <a:cs typeface="Arial" charset="0"/>
                    </a:endParaRPr>
                  </a:p>
                </p:txBody>
              </p:sp>
              <p:sp>
                <p:nvSpPr>
                  <p:cNvPr id="102" name="Text Box 25">
                    <a:extLst>
                      <a:ext uri="{FF2B5EF4-FFF2-40B4-BE49-F238E27FC236}">
                        <a16:creationId xmlns:a16="http://schemas.microsoft.com/office/drawing/2014/main" id="{53A078BB-04F6-AD4C-8010-FB1C4E866300}"/>
                      </a:ext>
                    </a:extLst>
                  </p:cNvPr>
                  <p:cNvSpPr txBox="1">
                    <a:spLocks noChangeArrowheads="1"/>
                  </p:cNvSpPr>
                  <p:nvPr/>
                </p:nvSpPr>
                <p:spPr bwMode="auto">
                  <a:xfrm>
                    <a:off x="1839" y="1636"/>
                    <a:ext cx="240" cy="3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800" dirty="0">
                        <a:solidFill>
                          <a:srgbClr val="C00000"/>
                        </a:solidFill>
                        <a:latin typeface="+mn-lt"/>
                        <a:cs typeface="Arial" charset="0"/>
                      </a:rPr>
                      <a:t>B</a:t>
                    </a:r>
                    <a:endParaRPr lang="en-US" sz="3200" dirty="0">
                      <a:solidFill>
                        <a:srgbClr val="C00000"/>
                      </a:solidFill>
                      <a:latin typeface="+mn-lt"/>
                      <a:cs typeface="Arial" charset="0"/>
                    </a:endParaRPr>
                  </a:p>
                </p:txBody>
              </p:sp>
            </p:grpSp>
            <p:sp>
              <p:nvSpPr>
                <p:cNvPr id="97" name="Text Box 26">
                  <a:extLst>
                    <a:ext uri="{FF2B5EF4-FFF2-40B4-BE49-F238E27FC236}">
                      <a16:creationId xmlns:a16="http://schemas.microsoft.com/office/drawing/2014/main" id="{81B0E173-437B-944D-AFC7-1191728D2CCE}"/>
                    </a:ext>
                  </a:extLst>
                </p:cNvPr>
                <p:cNvSpPr txBox="1">
                  <a:spLocks noChangeArrowheads="1"/>
                </p:cNvSpPr>
                <p:nvPr/>
              </p:nvSpPr>
              <p:spPr bwMode="auto">
                <a:xfrm>
                  <a:off x="1519" y="1706"/>
                  <a:ext cx="186" cy="3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800" dirty="0">
                      <a:solidFill>
                        <a:srgbClr val="C00000"/>
                      </a:solidFill>
                      <a:latin typeface="+mn-lt"/>
                      <a:cs typeface="Arial" charset="0"/>
                    </a:rPr>
                    <a:t>-</a:t>
                  </a:r>
                </a:p>
              </p:txBody>
            </p:sp>
            <p:sp>
              <p:nvSpPr>
                <p:cNvPr id="98" name="Text Box 27">
                  <a:extLst>
                    <a:ext uri="{FF2B5EF4-FFF2-40B4-BE49-F238E27FC236}">
                      <a16:creationId xmlns:a16="http://schemas.microsoft.com/office/drawing/2014/main" id="{873C3E9B-7D7E-0F45-825C-CB01E679ED88}"/>
                    </a:ext>
                  </a:extLst>
                </p:cNvPr>
                <p:cNvSpPr txBox="1">
                  <a:spLocks noChangeArrowheads="1"/>
                </p:cNvSpPr>
                <p:nvPr/>
              </p:nvSpPr>
              <p:spPr bwMode="auto">
                <a:xfrm>
                  <a:off x="1828" y="1722"/>
                  <a:ext cx="229" cy="3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800" dirty="0">
                      <a:solidFill>
                        <a:srgbClr val="C00000"/>
                      </a:solidFill>
                      <a:latin typeface="+mn-lt"/>
                      <a:cs typeface="Arial" charset="0"/>
                    </a:rPr>
                    <a:t>+</a:t>
                  </a:r>
                </a:p>
              </p:txBody>
            </p:sp>
          </p:grpSp>
        </p:grpSp>
      </p:grpSp>
      <p:grpSp>
        <p:nvGrpSpPr>
          <p:cNvPr id="6" name="Group 5">
            <a:extLst>
              <a:ext uri="{FF2B5EF4-FFF2-40B4-BE49-F238E27FC236}">
                <a16:creationId xmlns:a16="http://schemas.microsoft.com/office/drawing/2014/main" id="{8AB37BF4-ADC0-7C4A-B2EE-07083244021D}"/>
              </a:ext>
            </a:extLst>
          </p:cNvPr>
          <p:cNvGrpSpPr/>
          <p:nvPr/>
        </p:nvGrpSpPr>
        <p:grpSpPr>
          <a:xfrm>
            <a:off x="2571474" y="3605764"/>
            <a:ext cx="8414577" cy="1331477"/>
            <a:chOff x="2571474" y="3605764"/>
            <a:chExt cx="8414577" cy="1331477"/>
          </a:xfrm>
        </p:grpSpPr>
        <p:sp>
          <p:nvSpPr>
            <p:cNvPr id="50" name="Rectangle 8">
              <a:extLst>
                <a:ext uri="{FF2B5EF4-FFF2-40B4-BE49-F238E27FC236}">
                  <a16:creationId xmlns:a16="http://schemas.microsoft.com/office/drawing/2014/main" id="{58F91EC6-E6B4-924D-9AB5-CE96A06FA3F7}"/>
                </a:ext>
              </a:extLst>
            </p:cNvPr>
            <p:cNvSpPr>
              <a:spLocks noChangeArrowheads="1"/>
            </p:cNvSpPr>
            <p:nvPr/>
          </p:nvSpPr>
          <p:spPr bwMode="auto">
            <a:xfrm>
              <a:off x="3177898" y="3741737"/>
              <a:ext cx="7808153" cy="625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accent2"/>
                </a:buClr>
                <a:buSzPct val="85000"/>
                <a:buFont typeface="ZapfDingbats" charset="0"/>
                <a:buNone/>
              </a:pPr>
              <a:r>
                <a:rPr lang="en-US" sz="3200" dirty="0">
                  <a:cs typeface="Arial" charset="0"/>
                </a:rPr>
                <a:t>given public key K  , it should be impossible to compute private key K  </a:t>
              </a:r>
            </a:p>
          </p:txBody>
        </p:sp>
        <p:sp>
          <p:nvSpPr>
            <p:cNvPr id="51" name="Text Box 9">
              <a:extLst>
                <a:ext uri="{FF2B5EF4-FFF2-40B4-BE49-F238E27FC236}">
                  <a16:creationId xmlns:a16="http://schemas.microsoft.com/office/drawing/2014/main" id="{9C99D718-344C-E14D-8E0F-802BD4E0DC17}"/>
                </a:ext>
              </a:extLst>
            </p:cNvPr>
            <p:cNvSpPr txBox="1">
              <a:spLocks noChangeArrowheads="1"/>
            </p:cNvSpPr>
            <p:nvPr/>
          </p:nvSpPr>
          <p:spPr bwMode="auto">
            <a:xfrm>
              <a:off x="7206392" y="4475576"/>
              <a:ext cx="351378"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latin typeface="+mn-lt"/>
                  <a:cs typeface="Arial" charset="0"/>
                </a:rPr>
                <a:t>B</a:t>
              </a:r>
            </a:p>
          </p:txBody>
        </p:sp>
        <p:sp>
          <p:nvSpPr>
            <p:cNvPr id="53" name="Text Box 10">
              <a:extLst>
                <a:ext uri="{FF2B5EF4-FFF2-40B4-BE49-F238E27FC236}">
                  <a16:creationId xmlns:a16="http://schemas.microsoft.com/office/drawing/2014/main" id="{0896A106-22CD-5A42-9112-99A6540B9EFD}"/>
                </a:ext>
              </a:extLst>
            </p:cNvPr>
            <p:cNvSpPr txBox="1">
              <a:spLocks noChangeArrowheads="1"/>
            </p:cNvSpPr>
            <p:nvPr/>
          </p:nvSpPr>
          <p:spPr bwMode="auto">
            <a:xfrm>
              <a:off x="6056037" y="3965092"/>
              <a:ext cx="433387"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latin typeface="+mn-lt"/>
                  <a:cs typeface="Arial" charset="0"/>
                </a:rPr>
                <a:t>B</a:t>
              </a:r>
            </a:p>
          </p:txBody>
        </p:sp>
        <p:grpSp>
          <p:nvGrpSpPr>
            <p:cNvPr id="59" name="Group 15">
              <a:extLst>
                <a:ext uri="{FF2B5EF4-FFF2-40B4-BE49-F238E27FC236}">
                  <a16:creationId xmlns:a16="http://schemas.microsoft.com/office/drawing/2014/main" id="{755F3E15-FB06-3341-8DFF-070377E83654}"/>
                </a:ext>
              </a:extLst>
            </p:cNvPr>
            <p:cNvGrpSpPr>
              <a:grpSpLocks/>
            </p:cNvGrpSpPr>
            <p:nvPr/>
          </p:nvGrpSpPr>
          <p:grpSpPr bwMode="auto">
            <a:xfrm>
              <a:off x="2571474" y="3773624"/>
              <a:ext cx="552450" cy="523875"/>
              <a:chOff x="481" y="1776"/>
              <a:chExt cx="348" cy="330"/>
            </a:xfrm>
          </p:grpSpPr>
          <p:sp>
            <p:nvSpPr>
              <p:cNvPr id="61" name="Oval 16">
                <a:extLst>
                  <a:ext uri="{FF2B5EF4-FFF2-40B4-BE49-F238E27FC236}">
                    <a16:creationId xmlns:a16="http://schemas.microsoft.com/office/drawing/2014/main" id="{BB89F9D0-3AC7-ED46-8A4A-CD7D6525741E}"/>
                  </a:ext>
                </a:extLst>
              </p:cNvPr>
              <p:cNvSpPr>
                <a:spLocks noChangeArrowheads="1"/>
              </p:cNvSpPr>
              <p:nvPr/>
            </p:nvSpPr>
            <p:spPr bwMode="auto">
              <a:xfrm>
                <a:off x="481" y="1778"/>
                <a:ext cx="348" cy="326"/>
              </a:xfrm>
              <a:prstGeom prst="ellipse">
                <a:avLst/>
              </a:prstGeom>
              <a:solidFill>
                <a:srgbClr val="FFFFFF"/>
              </a:solidFill>
              <a:ln w="34925">
                <a:solidFill>
                  <a:srgbClr val="000099"/>
                </a:solidFill>
                <a:round/>
                <a:headEnd/>
                <a:tailEnd/>
              </a:ln>
            </p:spPr>
            <p:txBody>
              <a:bodyPr wrap="none" anchor="ctr"/>
              <a:lstStyle/>
              <a:p>
                <a:endParaRPr lang="en-US" dirty="0">
                  <a:solidFill>
                    <a:srgbClr val="000099"/>
                  </a:solidFill>
                  <a:cs typeface="Arial" charset="0"/>
                </a:endParaRPr>
              </a:p>
            </p:txBody>
          </p:sp>
          <p:sp>
            <p:nvSpPr>
              <p:cNvPr id="80" name="Text Box 17">
                <a:extLst>
                  <a:ext uri="{FF2B5EF4-FFF2-40B4-BE49-F238E27FC236}">
                    <a16:creationId xmlns:a16="http://schemas.microsoft.com/office/drawing/2014/main" id="{3BA80475-B13A-DF44-A883-CCF63CDF220F}"/>
                  </a:ext>
                </a:extLst>
              </p:cNvPr>
              <p:cNvSpPr txBox="1">
                <a:spLocks noChangeArrowheads="1"/>
              </p:cNvSpPr>
              <p:nvPr/>
            </p:nvSpPr>
            <p:spPr bwMode="auto">
              <a:xfrm>
                <a:off x="552" y="1776"/>
                <a:ext cx="231" cy="3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99"/>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800" dirty="0">
                    <a:solidFill>
                      <a:srgbClr val="0012A0"/>
                    </a:solidFill>
                    <a:latin typeface="+mn-lt"/>
                    <a:cs typeface="Arial" charset="0"/>
                  </a:rPr>
                  <a:t>2</a:t>
                </a:r>
                <a:endParaRPr lang="en-US" sz="2400" dirty="0">
                  <a:solidFill>
                    <a:srgbClr val="0012A0"/>
                  </a:solidFill>
                  <a:latin typeface="+mn-lt"/>
                  <a:cs typeface="Arial" charset="0"/>
                </a:endParaRPr>
              </a:p>
            </p:txBody>
          </p:sp>
        </p:grpSp>
        <p:sp>
          <p:nvSpPr>
            <p:cNvPr id="103" name="Text Box 28">
              <a:extLst>
                <a:ext uri="{FF2B5EF4-FFF2-40B4-BE49-F238E27FC236}">
                  <a16:creationId xmlns:a16="http://schemas.microsoft.com/office/drawing/2014/main" id="{FDDA8894-CCE9-4F4F-B6BC-4038E8E7F64D}"/>
                </a:ext>
              </a:extLst>
            </p:cNvPr>
            <p:cNvSpPr txBox="1">
              <a:spLocks noChangeArrowheads="1"/>
            </p:cNvSpPr>
            <p:nvPr/>
          </p:nvSpPr>
          <p:spPr bwMode="auto">
            <a:xfrm>
              <a:off x="6086715" y="3605764"/>
              <a:ext cx="338554"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latin typeface="+mn-lt"/>
                  <a:cs typeface="Arial" charset="0"/>
                </a:rPr>
                <a:t>+</a:t>
              </a:r>
            </a:p>
          </p:txBody>
        </p:sp>
        <p:sp>
          <p:nvSpPr>
            <p:cNvPr id="109" name="Text Box 29">
              <a:extLst>
                <a:ext uri="{FF2B5EF4-FFF2-40B4-BE49-F238E27FC236}">
                  <a16:creationId xmlns:a16="http://schemas.microsoft.com/office/drawing/2014/main" id="{1C616302-4F70-464A-984D-28E0A0946A29}"/>
                </a:ext>
              </a:extLst>
            </p:cNvPr>
            <p:cNvSpPr txBox="1">
              <a:spLocks noChangeArrowheads="1"/>
            </p:cNvSpPr>
            <p:nvPr/>
          </p:nvSpPr>
          <p:spPr bwMode="auto">
            <a:xfrm>
              <a:off x="7185232" y="4070764"/>
              <a:ext cx="285750" cy="460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latin typeface="+mn-lt"/>
                  <a:cs typeface="Arial" charset="0"/>
                </a:rPr>
                <a:t>-</a:t>
              </a:r>
            </a:p>
          </p:txBody>
        </p:sp>
      </p:grpSp>
    </p:spTree>
    <p:extLst>
      <p:ext uri="{BB962C8B-B14F-4D97-AF65-F5344CB8AC3E}">
        <p14:creationId xmlns:p14="http://schemas.microsoft.com/office/powerpoint/2010/main" val="1631734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1"/>
                                        </p:tgtEl>
                                        <p:attrNameLst>
                                          <p:attrName>style.visibility</p:attrName>
                                        </p:attrNameLst>
                                      </p:cBhvr>
                                      <p:to>
                                        <p:strVal val="visible"/>
                                      </p:to>
                                    </p:set>
                                    <p:animEffect transition="in" filter="dissolve">
                                      <p:cBhvr>
                                        <p:cTn id="17"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dirty="0">
                <a:cs typeface="Calibri" panose="020F0502020204030204" pitchFamily="34" charset="0"/>
              </a:rPr>
              <a:t>Prerequisite: modular arithmetic</a:t>
            </a:r>
            <a:endParaRPr lang="en-US" sz="4400" dirty="0"/>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32</a:t>
            </a:fld>
            <a:endParaRPr lang="en-US" dirty="0"/>
          </a:p>
        </p:txBody>
      </p:sp>
      <p:sp>
        <p:nvSpPr>
          <p:cNvPr id="33" name="Rectangle 3">
            <a:extLst>
              <a:ext uri="{FF2B5EF4-FFF2-40B4-BE49-F238E27FC236}">
                <a16:creationId xmlns:a16="http://schemas.microsoft.com/office/drawing/2014/main" id="{08911B89-9610-2444-AA32-6F70FF90FBCC}"/>
              </a:ext>
            </a:extLst>
          </p:cNvPr>
          <p:cNvSpPr txBox="1">
            <a:spLocks noChangeArrowheads="1"/>
          </p:cNvSpPr>
          <p:nvPr/>
        </p:nvSpPr>
        <p:spPr>
          <a:xfrm>
            <a:off x="957470" y="1414670"/>
            <a:ext cx="7924800" cy="4999382"/>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7813" indent="-277813"/>
            <a:r>
              <a:rPr lang="en-US" sz="3200" dirty="0"/>
              <a:t>x mod n = remainder of x when divide by n</a:t>
            </a:r>
          </a:p>
          <a:p>
            <a:pPr marL="277813" indent="-277813"/>
            <a:r>
              <a:rPr lang="en-US" sz="3200" dirty="0"/>
              <a:t>facts:</a:t>
            </a:r>
          </a:p>
          <a:p>
            <a:pPr marL="277813" lvl="1" indent="60325">
              <a:buFont typeface="Wingdings" charset="0"/>
              <a:buNone/>
            </a:pPr>
            <a:r>
              <a:rPr lang="en-US" sz="2800" dirty="0">
                <a:solidFill>
                  <a:srgbClr val="000099"/>
                </a:solidFill>
              </a:rPr>
              <a:t>[(a mod n) + (b mod n)] mod n = (a+b) mod n</a:t>
            </a:r>
          </a:p>
          <a:p>
            <a:pPr marL="277813" lvl="1" indent="60325">
              <a:buFont typeface="Wingdings" charset="0"/>
              <a:buNone/>
            </a:pPr>
            <a:r>
              <a:rPr lang="en-US" sz="2800" dirty="0">
                <a:solidFill>
                  <a:srgbClr val="000099"/>
                </a:solidFill>
              </a:rPr>
              <a:t>[(a mod n) - (b mod n)] mod n = (a-b) mod n</a:t>
            </a:r>
          </a:p>
          <a:p>
            <a:pPr marL="277813" lvl="1" indent="60325">
              <a:buFont typeface="Wingdings" charset="0"/>
              <a:buNone/>
            </a:pPr>
            <a:r>
              <a:rPr lang="en-US" sz="2800" dirty="0">
                <a:solidFill>
                  <a:srgbClr val="000099"/>
                </a:solidFill>
              </a:rPr>
              <a:t>[(a mod n) * (b mod n)] mod n = (a*b) mod n</a:t>
            </a:r>
          </a:p>
          <a:p>
            <a:pPr marL="277813" indent="-277813"/>
            <a:r>
              <a:rPr lang="en-US" sz="3200" dirty="0"/>
              <a:t>thus</a:t>
            </a:r>
          </a:p>
          <a:p>
            <a:pPr marL="277813" indent="-277813">
              <a:buFont typeface="Wingdings" charset="0"/>
              <a:buNone/>
            </a:pPr>
            <a:r>
              <a:rPr lang="en-US" sz="3200" dirty="0"/>
              <a:t>    </a:t>
            </a:r>
            <a:r>
              <a:rPr lang="en-US" sz="3200" dirty="0">
                <a:solidFill>
                  <a:srgbClr val="000099"/>
                </a:solidFill>
              </a:rPr>
              <a:t>(a mod n)</a:t>
            </a:r>
            <a:r>
              <a:rPr lang="en-US" sz="3200" baseline="30000" dirty="0">
                <a:solidFill>
                  <a:srgbClr val="000099"/>
                </a:solidFill>
              </a:rPr>
              <a:t>d</a:t>
            </a:r>
            <a:r>
              <a:rPr lang="en-US" sz="3200" dirty="0">
                <a:solidFill>
                  <a:srgbClr val="000099"/>
                </a:solidFill>
              </a:rPr>
              <a:t> mod n = a</a:t>
            </a:r>
            <a:r>
              <a:rPr lang="en-US" sz="3200" baseline="30000" dirty="0">
                <a:solidFill>
                  <a:srgbClr val="000099"/>
                </a:solidFill>
              </a:rPr>
              <a:t>d</a:t>
            </a:r>
            <a:r>
              <a:rPr lang="en-US" sz="3200" dirty="0">
                <a:solidFill>
                  <a:srgbClr val="000099"/>
                </a:solidFill>
              </a:rPr>
              <a:t> mod n</a:t>
            </a:r>
          </a:p>
          <a:p>
            <a:pPr marL="277813" indent="-277813">
              <a:lnSpc>
                <a:spcPct val="110000"/>
              </a:lnSpc>
            </a:pPr>
            <a:r>
              <a:rPr lang="en-US" sz="3200" dirty="0"/>
              <a:t>example: x=14, n=10, d=2:</a:t>
            </a:r>
            <a:br>
              <a:rPr lang="en-US" sz="3200" dirty="0"/>
            </a:br>
            <a:r>
              <a:rPr lang="en-US" sz="3200" dirty="0"/>
              <a:t>    (x mod n)</a:t>
            </a:r>
            <a:r>
              <a:rPr lang="en-US" sz="3200" baseline="30000" dirty="0"/>
              <a:t>d</a:t>
            </a:r>
            <a:r>
              <a:rPr lang="en-US" sz="3200" dirty="0"/>
              <a:t> mod n = 4</a:t>
            </a:r>
            <a:r>
              <a:rPr lang="en-US" sz="3200" baseline="30000" dirty="0"/>
              <a:t>2</a:t>
            </a:r>
            <a:r>
              <a:rPr lang="en-US" sz="3200" dirty="0"/>
              <a:t> mod 10 = 6</a:t>
            </a:r>
            <a:br>
              <a:rPr lang="en-US" sz="3200" dirty="0"/>
            </a:br>
            <a:r>
              <a:rPr lang="en-US" sz="3200" dirty="0"/>
              <a:t>    x</a:t>
            </a:r>
            <a:r>
              <a:rPr lang="en-US" sz="3200" baseline="30000" dirty="0"/>
              <a:t>d</a:t>
            </a:r>
            <a:r>
              <a:rPr lang="en-US" sz="3200" dirty="0"/>
              <a:t> = 14</a:t>
            </a:r>
            <a:r>
              <a:rPr lang="en-US" sz="3200" baseline="30000" dirty="0"/>
              <a:t>2</a:t>
            </a:r>
            <a:r>
              <a:rPr lang="en-US" sz="3200" dirty="0"/>
              <a:t> = 196   x</a:t>
            </a:r>
            <a:r>
              <a:rPr lang="en-US" sz="3200" baseline="30000" dirty="0"/>
              <a:t>d</a:t>
            </a:r>
            <a:r>
              <a:rPr lang="en-US" sz="3200" dirty="0"/>
              <a:t> mod 10  = 6 </a:t>
            </a:r>
          </a:p>
        </p:txBody>
      </p:sp>
    </p:spTree>
    <p:extLst>
      <p:ext uri="{BB962C8B-B14F-4D97-AF65-F5344CB8AC3E}">
        <p14:creationId xmlns:p14="http://schemas.microsoft.com/office/powerpoint/2010/main" val="874796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dirty="0">
                <a:cs typeface="Calibri" panose="020F0502020204030204" pitchFamily="34" charset="0"/>
              </a:rPr>
              <a:t>RSA: getting ready</a:t>
            </a:r>
            <a:endParaRPr lang="en-US" sz="4400" dirty="0"/>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33</a:t>
            </a:fld>
            <a:endParaRPr lang="en-US" dirty="0"/>
          </a:p>
        </p:txBody>
      </p:sp>
      <p:sp>
        <p:nvSpPr>
          <p:cNvPr id="5" name="Rectangle 3">
            <a:extLst>
              <a:ext uri="{FF2B5EF4-FFF2-40B4-BE49-F238E27FC236}">
                <a16:creationId xmlns:a16="http://schemas.microsoft.com/office/drawing/2014/main" id="{65070DD6-9C23-9845-83F8-26D99BC9F34A}"/>
              </a:ext>
            </a:extLst>
          </p:cNvPr>
          <p:cNvSpPr txBox="1">
            <a:spLocks noChangeArrowheads="1"/>
          </p:cNvSpPr>
          <p:nvPr/>
        </p:nvSpPr>
        <p:spPr>
          <a:xfrm>
            <a:off x="930964" y="1348408"/>
            <a:ext cx="10783958" cy="5052391"/>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7813" indent="-277813">
              <a:lnSpc>
                <a:spcPct val="110000"/>
              </a:lnSpc>
            </a:pPr>
            <a:r>
              <a:rPr lang="en-US" sz="3200" dirty="0"/>
              <a:t>message: just a bit pattern</a:t>
            </a:r>
          </a:p>
          <a:p>
            <a:pPr marL="277813" indent="-277813">
              <a:lnSpc>
                <a:spcPct val="110000"/>
              </a:lnSpc>
            </a:pPr>
            <a:r>
              <a:rPr lang="en-US" sz="3200" dirty="0"/>
              <a:t>bit pattern can be uniquely represented by an integer number </a:t>
            </a:r>
          </a:p>
          <a:p>
            <a:pPr marL="277813" indent="-277813"/>
            <a:r>
              <a:rPr lang="en-US" sz="3200" dirty="0"/>
              <a:t>thus, encrypting a message is equivalent to encrypting a number</a:t>
            </a:r>
          </a:p>
          <a:p>
            <a:pPr>
              <a:buFont typeface="Wingdings" charset="0"/>
              <a:buNone/>
            </a:pPr>
            <a:r>
              <a:rPr lang="en-US" sz="3200" dirty="0">
                <a:solidFill>
                  <a:srgbClr val="C00000"/>
                </a:solidFill>
              </a:rPr>
              <a:t>example:</a:t>
            </a:r>
          </a:p>
          <a:p>
            <a:pPr marL="693738" indent="-223838"/>
            <a:r>
              <a:rPr lang="en-US" dirty="0"/>
              <a:t>m= 10010001. This message is uniquely represented by the decimal number 145. </a:t>
            </a:r>
          </a:p>
          <a:p>
            <a:pPr marL="693738" indent="-223838"/>
            <a:r>
              <a:rPr lang="en-US" dirty="0"/>
              <a:t>to encrypt m, we encrypt the corresponding number, which gives a new number (the ciphertext).</a:t>
            </a:r>
          </a:p>
        </p:txBody>
      </p:sp>
    </p:spTree>
    <p:extLst>
      <p:ext uri="{BB962C8B-B14F-4D97-AF65-F5344CB8AC3E}">
        <p14:creationId xmlns:p14="http://schemas.microsoft.com/office/powerpoint/2010/main" val="1585879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b="0" dirty="0">
                <a:latin typeface="+mn-lt"/>
              </a:rPr>
              <a:t>RSA: Creating public/private key pair</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34</a:t>
            </a:fld>
            <a:endParaRPr lang="en-US" dirty="0"/>
          </a:p>
        </p:txBody>
      </p:sp>
      <p:sp>
        <p:nvSpPr>
          <p:cNvPr id="6" name="Text Box 3">
            <a:extLst>
              <a:ext uri="{FF2B5EF4-FFF2-40B4-BE49-F238E27FC236}">
                <a16:creationId xmlns:a16="http://schemas.microsoft.com/office/drawing/2014/main" id="{290D8010-0A1D-6340-A10F-5D2A7174D21D}"/>
              </a:ext>
            </a:extLst>
          </p:cNvPr>
          <p:cNvSpPr txBox="1">
            <a:spLocks noChangeArrowheads="1"/>
          </p:cNvSpPr>
          <p:nvPr/>
        </p:nvSpPr>
        <p:spPr bwMode="auto">
          <a:xfrm>
            <a:off x="1115805" y="1294158"/>
            <a:ext cx="9512438"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800" dirty="0">
                <a:solidFill>
                  <a:srgbClr val="000099"/>
                </a:solidFill>
                <a:latin typeface="+mn-lt"/>
              </a:rPr>
              <a:t>1.</a:t>
            </a:r>
            <a:r>
              <a:rPr lang="en-US" sz="2800" dirty="0">
                <a:latin typeface="+mn-lt"/>
              </a:rPr>
              <a:t> choose two large prime numbers </a:t>
            </a:r>
            <a:r>
              <a:rPr lang="en-US" sz="2800" i="1" dirty="0">
                <a:latin typeface="+mn-lt"/>
              </a:rPr>
              <a:t>p, q.</a:t>
            </a:r>
            <a:r>
              <a:rPr lang="en-US" sz="2800" dirty="0">
                <a:latin typeface="+mn-lt"/>
              </a:rPr>
              <a:t>  (e.g., 1024 bits each)</a:t>
            </a:r>
          </a:p>
        </p:txBody>
      </p:sp>
      <p:sp>
        <p:nvSpPr>
          <p:cNvPr id="7" name="Text Box 4">
            <a:extLst>
              <a:ext uri="{FF2B5EF4-FFF2-40B4-BE49-F238E27FC236}">
                <a16:creationId xmlns:a16="http://schemas.microsoft.com/office/drawing/2014/main" id="{84929A20-5DDA-7E4E-B7D1-697CDB61F959}"/>
              </a:ext>
            </a:extLst>
          </p:cNvPr>
          <p:cNvSpPr txBox="1">
            <a:spLocks noChangeArrowheads="1"/>
          </p:cNvSpPr>
          <p:nvPr/>
        </p:nvSpPr>
        <p:spPr bwMode="auto">
          <a:xfrm>
            <a:off x="1101517" y="2279996"/>
            <a:ext cx="5128291"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800" dirty="0">
                <a:solidFill>
                  <a:srgbClr val="000099"/>
                </a:solidFill>
                <a:latin typeface="+mn-lt"/>
              </a:rPr>
              <a:t>2.</a:t>
            </a:r>
            <a:r>
              <a:rPr lang="en-US" sz="2800" dirty="0">
                <a:latin typeface="+mn-lt"/>
              </a:rPr>
              <a:t> compute </a:t>
            </a:r>
            <a:r>
              <a:rPr lang="en-US" sz="2800" i="1" dirty="0">
                <a:solidFill>
                  <a:srgbClr val="C00000"/>
                </a:solidFill>
                <a:latin typeface="+mn-lt"/>
              </a:rPr>
              <a:t>n </a:t>
            </a:r>
            <a:r>
              <a:rPr lang="en-US" sz="2800" i="1" dirty="0">
                <a:latin typeface="+mn-lt"/>
              </a:rPr>
              <a:t>= pq,  z = (p-1)(q-1</a:t>
            </a:r>
            <a:r>
              <a:rPr lang="en-US" sz="2800" dirty="0">
                <a:latin typeface="+mn-lt"/>
              </a:rPr>
              <a:t>)</a:t>
            </a:r>
          </a:p>
        </p:txBody>
      </p:sp>
      <p:sp>
        <p:nvSpPr>
          <p:cNvPr id="8" name="Text Box 5">
            <a:extLst>
              <a:ext uri="{FF2B5EF4-FFF2-40B4-BE49-F238E27FC236}">
                <a16:creationId xmlns:a16="http://schemas.microsoft.com/office/drawing/2014/main" id="{0ECA6D99-7D73-AA45-B5BA-F1660C93905C}"/>
              </a:ext>
            </a:extLst>
          </p:cNvPr>
          <p:cNvSpPr txBox="1">
            <a:spLocks noChangeArrowheads="1"/>
          </p:cNvSpPr>
          <p:nvPr/>
        </p:nvSpPr>
        <p:spPr bwMode="auto">
          <a:xfrm>
            <a:off x="1099930" y="2949921"/>
            <a:ext cx="9925878" cy="954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352425" indent="-352425"/>
            <a:r>
              <a:rPr lang="en-US" sz="2800" dirty="0">
                <a:solidFill>
                  <a:srgbClr val="000099"/>
                </a:solidFill>
                <a:latin typeface="+mn-lt"/>
              </a:rPr>
              <a:t>3.</a:t>
            </a:r>
            <a:r>
              <a:rPr lang="en-US" sz="2800" dirty="0">
                <a:latin typeface="+mn-lt"/>
              </a:rPr>
              <a:t> choose </a:t>
            </a:r>
            <a:r>
              <a:rPr lang="en-US" sz="2800" i="1" dirty="0">
                <a:solidFill>
                  <a:srgbClr val="C00000"/>
                </a:solidFill>
                <a:latin typeface="+mn-lt"/>
              </a:rPr>
              <a:t>e</a:t>
            </a:r>
            <a:r>
              <a:rPr lang="en-US" sz="2800" i="1" dirty="0">
                <a:latin typeface="+mn-lt"/>
              </a:rPr>
              <a:t> (</a:t>
            </a:r>
            <a:r>
              <a:rPr lang="en-US" sz="2800" dirty="0">
                <a:latin typeface="+mn-lt"/>
              </a:rPr>
              <a:t>with</a:t>
            </a:r>
            <a:r>
              <a:rPr lang="en-US" sz="2800" i="1" dirty="0">
                <a:latin typeface="+mn-lt"/>
              </a:rPr>
              <a:t> e&lt;n)</a:t>
            </a:r>
            <a:r>
              <a:rPr lang="en-US" sz="2800" dirty="0">
                <a:latin typeface="+mn-lt"/>
              </a:rPr>
              <a:t> that has no common factors  with z (</a:t>
            </a:r>
            <a:r>
              <a:rPr lang="en-US" sz="2800" i="1" dirty="0">
                <a:latin typeface="+mn-lt"/>
              </a:rPr>
              <a:t>e, z</a:t>
            </a:r>
            <a:r>
              <a:rPr lang="en-US" sz="2800" dirty="0">
                <a:latin typeface="+mn-lt"/>
              </a:rPr>
              <a:t> are “</a:t>
            </a:r>
            <a:r>
              <a:rPr lang="en-US" altLang="ja-JP" sz="2800" dirty="0">
                <a:latin typeface="+mn-lt"/>
              </a:rPr>
              <a:t>relatively prime”).</a:t>
            </a:r>
            <a:endParaRPr lang="en-US" sz="2800" dirty="0">
              <a:latin typeface="+mn-lt"/>
            </a:endParaRPr>
          </a:p>
        </p:txBody>
      </p:sp>
      <p:sp>
        <p:nvSpPr>
          <p:cNvPr id="9" name="Text Box 6">
            <a:extLst>
              <a:ext uri="{FF2B5EF4-FFF2-40B4-BE49-F238E27FC236}">
                <a16:creationId xmlns:a16="http://schemas.microsoft.com/office/drawing/2014/main" id="{5E97B724-5589-0D4C-9525-09651E11E523}"/>
              </a:ext>
            </a:extLst>
          </p:cNvPr>
          <p:cNvSpPr txBox="1">
            <a:spLocks noChangeArrowheads="1"/>
          </p:cNvSpPr>
          <p:nvPr/>
        </p:nvSpPr>
        <p:spPr bwMode="auto">
          <a:xfrm>
            <a:off x="1115805" y="3938933"/>
            <a:ext cx="10440090" cy="9540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404813" indent="-392113"/>
            <a:r>
              <a:rPr lang="en-US" sz="2800" dirty="0">
                <a:solidFill>
                  <a:srgbClr val="000099"/>
                </a:solidFill>
                <a:latin typeface="+mn-lt"/>
              </a:rPr>
              <a:t>4.</a:t>
            </a:r>
            <a:r>
              <a:rPr lang="en-US" sz="2800" dirty="0">
                <a:latin typeface="+mn-lt"/>
              </a:rPr>
              <a:t> choose </a:t>
            </a:r>
            <a:r>
              <a:rPr lang="en-US" sz="2800" i="1" dirty="0">
                <a:solidFill>
                  <a:srgbClr val="C00000"/>
                </a:solidFill>
                <a:latin typeface="+mn-lt"/>
              </a:rPr>
              <a:t>d</a:t>
            </a:r>
            <a:r>
              <a:rPr lang="en-US" sz="2800" dirty="0">
                <a:latin typeface="+mn-lt"/>
              </a:rPr>
              <a:t> such that </a:t>
            </a:r>
            <a:r>
              <a:rPr lang="en-US" sz="2800" i="1" dirty="0">
                <a:latin typeface="+mn-lt"/>
              </a:rPr>
              <a:t>ed-1</a:t>
            </a:r>
            <a:r>
              <a:rPr lang="en-US" sz="2800" dirty="0">
                <a:latin typeface="+mn-lt"/>
              </a:rPr>
              <a:t> is  exactly divisible by </a:t>
            </a:r>
            <a:r>
              <a:rPr lang="en-US" sz="2800" i="1" dirty="0">
                <a:latin typeface="+mn-lt"/>
              </a:rPr>
              <a:t>z</a:t>
            </a:r>
            <a:r>
              <a:rPr lang="en-US" sz="2800" dirty="0">
                <a:latin typeface="+mn-lt"/>
              </a:rPr>
              <a:t>.  (in other words: </a:t>
            </a:r>
            <a:r>
              <a:rPr lang="en-US" sz="2800" i="1" dirty="0">
                <a:latin typeface="+mn-lt"/>
              </a:rPr>
              <a:t>ed</a:t>
            </a:r>
            <a:r>
              <a:rPr lang="en-US" sz="2800" dirty="0">
                <a:latin typeface="+mn-lt"/>
              </a:rPr>
              <a:t> mod </a:t>
            </a:r>
            <a:r>
              <a:rPr lang="en-US" sz="2800" i="1" dirty="0">
                <a:latin typeface="+mn-lt"/>
              </a:rPr>
              <a:t>z  = 1 </a:t>
            </a:r>
            <a:r>
              <a:rPr lang="en-US" sz="2800" dirty="0">
                <a:latin typeface="+mn-lt"/>
              </a:rPr>
              <a:t>).</a:t>
            </a:r>
          </a:p>
        </p:txBody>
      </p:sp>
      <p:sp>
        <p:nvSpPr>
          <p:cNvPr id="10" name="Text Box 7">
            <a:extLst>
              <a:ext uri="{FF2B5EF4-FFF2-40B4-BE49-F238E27FC236}">
                <a16:creationId xmlns:a16="http://schemas.microsoft.com/office/drawing/2014/main" id="{51BDA10B-6C91-B24D-B490-3E27130BEB5E}"/>
              </a:ext>
            </a:extLst>
          </p:cNvPr>
          <p:cNvSpPr txBox="1">
            <a:spLocks noChangeArrowheads="1"/>
          </p:cNvSpPr>
          <p:nvPr/>
        </p:nvSpPr>
        <p:spPr bwMode="auto">
          <a:xfrm>
            <a:off x="1126918" y="5050183"/>
            <a:ext cx="6253148"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800" dirty="0">
                <a:solidFill>
                  <a:srgbClr val="000099"/>
                </a:solidFill>
                <a:latin typeface="+mn-lt"/>
              </a:rPr>
              <a:t>5.</a:t>
            </a:r>
            <a:r>
              <a:rPr lang="en-US" sz="2800" dirty="0">
                <a:latin typeface="+mn-lt"/>
              </a:rPr>
              <a:t> </a:t>
            </a:r>
            <a:r>
              <a:rPr lang="en-US" sz="2800" i="1" dirty="0">
                <a:solidFill>
                  <a:srgbClr val="0012A0"/>
                </a:solidFill>
                <a:latin typeface="+mn-lt"/>
              </a:rPr>
              <a:t>public</a:t>
            </a:r>
            <a:r>
              <a:rPr lang="en-US" sz="2800" dirty="0">
                <a:latin typeface="+mn-lt"/>
              </a:rPr>
              <a:t> key is </a:t>
            </a:r>
            <a:r>
              <a:rPr lang="en-US" sz="2800" i="1" dirty="0">
                <a:latin typeface="+mn-lt"/>
              </a:rPr>
              <a:t>(</a:t>
            </a:r>
            <a:r>
              <a:rPr lang="en-US" sz="2800" i="1" dirty="0">
                <a:solidFill>
                  <a:srgbClr val="C00000"/>
                </a:solidFill>
                <a:latin typeface="+mn-lt"/>
              </a:rPr>
              <a:t>n,e</a:t>
            </a:r>
            <a:r>
              <a:rPr lang="en-US" sz="2800" i="1" dirty="0">
                <a:latin typeface="+mn-lt"/>
              </a:rPr>
              <a:t>).</a:t>
            </a:r>
            <a:r>
              <a:rPr lang="en-US" sz="2800" dirty="0">
                <a:latin typeface="+mn-lt"/>
              </a:rPr>
              <a:t>  </a:t>
            </a:r>
            <a:r>
              <a:rPr lang="en-US" sz="2800" i="1" dirty="0">
                <a:solidFill>
                  <a:srgbClr val="0012A0"/>
                </a:solidFill>
                <a:latin typeface="+mn-lt"/>
              </a:rPr>
              <a:t>private</a:t>
            </a:r>
            <a:r>
              <a:rPr lang="en-US" sz="2800" dirty="0">
                <a:latin typeface="+mn-lt"/>
              </a:rPr>
              <a:t> key is </a:t>
            </a:r>
            <a:r>
              <a:rPr lang="en-US" sz="2800" i="1" dirty="0">
                <a:latin typeface="+mn-lt"/>
              </a:rPr>
              <a:t>(</a:t>
            </a:r>
            <a:r>
              <a:rPr lang="en-US" sz="2800" i="1" dirty="0">
                <a:solidFill>
                  <a:srgbClr val="C00000"/>
                </a:solidFill>
                <a:latin typeface="+mn-lt"/>
              </a:rPr>
              <a:t>n,d</a:t>
            </a:r>
            <a:r>
              <a:rPr lang="en-US" sz="2800" i="1" dirty="0">
                <a:latin typeface="+mn-lt"/>
              </a:rPr>
              <a:t>).</a:t>
            </a:r>
          </a:p>
        </p:txBody>
      </p:sp>
      <p:grpSp>
        <p:nvGrpSpPr>
          <p:cNvPr id="11" name="Group 8">
            <a:extLst>
              <a:ext uri="{FF2B5EF4-FFF2-40B4-BE49-F238E27FC236}">
                <a16:creationId xmlns:a16="http://schemas.microsoft.com/office/drawing/2014/main" id="{92401F63-E607-EC42-81D5-B599E298C06E}"/>
              </a:ext>
            </a:extLst>
          </p:cNvPr>
          <p:cNvGrpSpPr>
            <a:grpSpLocks/>
          </p:cNvGrpSpPr>
          <p:nvPr/>
        </p:nvGrpSpPr>
        <p:grpSpPr bwMode="auto">
          <a:xfrm>
            <a:off x="3447487" y="5578825"/>
            <a:ext cx="587736" cy="744538"/>
            <a:chOff x="1760" y="3628"/>
            <a:chExt cx="357" cy="469"/>
          </a:xfrm>
        </p:grpSpPr>
        <p:sp>
          <p:nvSpPr>
            <p:cNvPr id="12" name="Text Box 9">
              <a:extLst>
                <a:ext uri="{FF2B5EF4-FFF2-40B4-BE49-F238E27FC236}">
                  <a16:creationId xmlns:a16="http://schemas.microsoft.com/office/drawing/2014/main" id="{7974BD35-F581-2A4B-8232-EC3577D99C04}"/>
                </a:ext>
              </a:extLst>
            </p:cNvPr>
            <p:cNvSpPr txBox="1">
              <a:spLocks noChangeArrowheads="1"/>
            </p:cNvSpPr>
            <p:nvPr/>
          </p:nvSpPr>
          <p:spPr bwMode="auto">
            <a:xfrm>
              <a:off x="1760" y="3700"/>
              <a:ext cx="267" cy="3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800" dirty="0">
                  <a:solidFill>
                    <a:srgbClr val="C00000"/>
                  </a:solidFill>
                  <a:latin typeface="+mn-lt"/>
                  <a:cs typeface="Arial" charset="0"/>
                </a:rPr>
                <a:t>K</a:t>
              </a:r>
              <a:r>
                <a:rPr lang="en-US" sz="2400" dirty="0">
                  <a:solidFill>
                    <a:srgbClr val="C00000"/>
                  </a:solidFill>
                  <a:latin typeface="+mn-lt"/>
                  <a:cs typeface="Arial" charset="0"/>
                </a:rPr>
                <a:t> </a:t>
              </a:r>
            </a:p>
          </p:txBody>
        </p:sp>
        <p:sp>
          <p:nvSpPr>
            <p:cNvPr id="13" name="Text Box 10">
              <a:extLst>
                <a:ext uri="{FF2B5EF4-FFF2-40B4-BE49-F238E27FC236}">
                  <a16:creationId xmlns:a16="http://schemas.microsoft.com/office/drawing/2014/main" id="{95094613-170F-DB41-A508-D84F0D83FF61}"/>
                </a:ext>
              </a:extLst>
            </p:cNvPr>
            <p:cNvSpPr txBox="1">
              <a:spLocks noChangeArrowheads="1"/>
            </p:cNvSpPr>
            <p:nvPr/>
          </p:nvSpPr>
          <p:spPr bwMode="auto">
            <a:xfrm>
              <a:off x="1883" y="3806"/>
              <a:ext cx="213"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solidFill>
                    <a:srgbClr val="C00000"/>
                  </a:solidFill>
                  <a:latin typeface="+mn-lt"/>
                  <a:cs typeface="Arial" charset="0"/>
                </a:rPr>
                <a:t>B</a:t>
              </a:r>
            </a:p>
          </p:txBody>
        </p:sp>
        <p:sp>
          <p:nvSpPr>
            <p:cNvPr id="14" name="Text Box 11">
              <a:extLst>
                <a:ext uri="{FF2B5EF4-FFF2-40B4-BE49-F238E27FC236}">
                  <a16:creationId xmlns:a16="http://schemas.microsoft.com/office/drawing/2014/main" id="{B5BBC98D-0AD4-C843-8D5A-7499CC0AA171}"/>
                </a:ext>
              </a:extLst>
            </p:cNvPr>
            <p:cNvSpPr txBox="1">
              <a:spLocks noChangeArrowheads="1"/>
            </p:cNvSpPr>
            <p:nvPr/>
          </p:nvSpPr>
          <p:spPr bwMode="auto">
            <a:xfrm>
              <a:off x="1911" y="3628"/>
              <a:ext cx="206"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solidFill>
                    <a:srgbClr val="C00000"/>
                  </a:solidFill>
                  <a:latin typeface="+mn-lt"/>
                  <a:cs typeface="Arial" charset="0"/>
                </a:rPr>
                <a:t>+</a:t>
              </a:r>
            </a:p>
          </p:txBody>
        </p:sp>
      </p:grpSp>
      <p:grpSp>
        <p:nvGrpSpPr>
          <p:cNvPr id="15" name="Group 12">
            <a:extLst>
              <a:ext uri="{FF2B5EF4-FFF2-40B4-BE49-F238E27FC236}">
                <a16:creationId xmlns:a16="http://schemas.microsoft.com/office/drawing/2014/main" id="{49FB52D6-CC18-274A-981A-C804A9C7DB97}"/>
              </a:ext>
            </a:extLst>
          </p:cNvPr>
          <p:cNvGrpSpPr>
            <a:grpSpLocks/>
          </p:cNvGrpSpPr>
          <p:nvPr/>
        </p:nvGrpSpPr>
        <p:grpSpPr bwMode="auto">
          <a:xfrm>
            <a:off x="6214495" y="5570887"/>
            <a:ext cx="566333" cy="744538"/>
            <a:chOff x="1760" y="3628"/>
            <a:chExt cx="344" cy="469"/>
          </a:xfrm>
        </p:grpSpPr>
        <p:sp>
          <p:nvSpPr>
            <p:cNvPr id="16" name="Text Box 13">
              <a:extLst>
                <a:ext uri="{FF2B5EF4-FFF2-40B4-BE49-F238E27FC236}">
                  <a16:creationId xmlns:a16="http://schemas.microsoft.com/office/drawing/2014/main" id="{693197C3-20B4-354C-95D0-D37FF8CFBE64}"/>
                </a:ext>
              </a:extLst>
            </p:cNvPr>
            <p:cNvSpPr txBox="1">
              <a:spLocks noChangeArrowheads="1"/>
            </p:cNvSpPr>
            <p:nvPr/>
          </p:nvSpPr>
          <p:spPr bwMode="auto">
            <a:xfrm>
              <a:off x="1760" y="3700"/>
              <a:ext cx="267" cy="3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800" dirty="0">
                  <a:solidFill>
                    <a:srgbClr val="C00000"/>
                  </a:solidFill>
                  <a:latin typeface="+mn-lt"/>
                  <a:cs typeface="Arial" charset="0"/>
                </a:rPr>
                <a:t>K</a:t>
              </a:r>
              <a:r>
                <a:rPr lang="en-US" sz="2400" dirty="0">
                  <a:solidFill>
                    <a:srgbClr val="C00000"/>
                  </a:solidFill>
                  <a:latin typeface="+mn-lt"/>
                  <a:cs typeface="Arial" charset="0"/>
                </a:rPr>
                <a:t> </a:t>
              </a:r>
            </a:p>
          </p:txBody>
        </p:sp>
        <p:sp>
          <p:nvSpPr>
            <p:cNvPr id="17" name="Text Box 14">
              <a:extLst>
                <a:ext uri="{FF2B5EF4-FFF2-40B4-BE49-F238E27FC236}">
                  <a16:creationId xmlns:a16="http://schemas.microsoft.com/office/drawing/2014/main" id="{D4162E66-99EA-6641-817F-A30782A5C980}"/>
                </a:ext>
              </a:extLst>
            </p:cNvPr>
            <p:cNvSpPr txBox="1">
              <a:spLocks noChangeArrowheads="1"/>
            </p:cNvSpPr>
            <p:nvPr/>
          </p:nvSpPr>
          <p:spPr bwMode="auto">
            <a:xfrm>
              <a:off x="1891" y="3806"/>
              <a:ext cx="213"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solidFill>
                    <a:srgbClr val="C00000"/>
                  </a:solidFill>
                  <a:latin typeface="+mn-lt"/>
                  <a:cs typeface="Arial" charset="0"/>
                </a:rPr>
                <a:t>B</a:t>
              </a:r>
            </a:p>
          </p:txBody>
        </p:sp>
        <p:sp>
          <p:nvSpPr>
            <p:cNvPr id="18" name="Text Box 15">
              <a:extLst>
                <a:ext uri="{FF2B5EF4-FFF2-40B4-BE49-F238E27FC236}">
                  <a16:creationId xmlns:a16="http://schemas.microsoft.com/office/drawing/2014/main" id="{7614295A-36D3-BD40-AE97-E81A15389BE5}"/>
                </a:ext>
              </a:extLst>
            </p:cNvPr>
            <p:cNvSpPr txBox="1">
              <a:spLocks noChangeArrowheads="1"/>
            </p:cNvSpPr>
            <p:nvPr/>
          </p:nvSpPr>
          <p:spPr bwMode="auto">
            <a:xfrm>
              <a:off x="1924" y="3628"/>
              <a:ext cx="170"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solidFill>
                    <a:srgbClr val="C00000"/>
                  </a:solidFill>
                  <a:latin typeface="+mn-lt"/>
                  <a:cs typeface="Arial" charset="0"/>
                </a:rPr>
                <a:t>-</a:t>
              </a:r>
            </a:p>
          </p:txBody>
        </p:sp>
      </p:grpSp>
      <p:sp>
        <p:nvSpPr>
          <p:cNvPr id="19" name="AutoShape 16">
            <a:extLst>
              <a:ext uri="{FF2B5EF4-FFF2-40B4-BE49-F238E27FC236}">
                <a16:creationId xmlns:a16="http://schemas.microsoft.com/office/drawing/2014/main" id="{C8E63AC6-2EC5-1C45-BD35-68B79810907F}"/>
              </a:ext>
            </a:extLst>
          </p:cNvPr>
          <p:cNvSpPr>
            <a:spLocks/>
          </p:cNvSpPr>
          <p:nvPr/>
        </p:nvSpPr>
        <p:spPr bwMode="auto">
          <a:xfrm rot="5400000">
            <a:off x="3569087" y="5227389"/>
            <a:ext cx="165100" cy="788588"/>
          </a:xfrm>
          <a:prstGeom prst="rightBrace">
            <a:avLst>
              <a:gd name="adj1" fmla="val 38381"/>
              <a:gd name="adj2" fmla="val 50000"/>
            </a:avLst>
          </a:prstGeom>
          <a:noFill/>
          <a:ln w="28575">
            <a:solidFill>
              <a:srgbClr val="C00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2000" dirty="0"/>
          </a:p>
        </p:txBody>
      </p:sp>
      <p:sp>
        <p:nvSpPr>
          <p:cNvPr id="20" name="AutoShape 17">
            <a:extLst>
              <a:ext uri="{FF2B5EF4-FFF2-40B4-BE49-F238E27FC236}">
                <a16:creationId xmlns:a16="http://schemas.microsoft.com/office/drawing/2014/main" id="{765E3246-B890-1944-AECE-AF673B857899}"/>
              </a:ext>
            </a:extLst>
          </p:cNvPr>
          <p:cNvSpPr>
            <a:spLocks/>
          </p:cNvSpPr>
          <p:nvPr/>
        </p:nvSpPr>
        <p:spPr bwMode="auto">
          <a:xfrm rot="5400000">
            <a:off x="6348800" y="5197226"/>
            <a:ext cx="165100" cy="788589"/>
          </a:xfrm>
          <a:prstGeom prst="rightBrace">
            <a:avLst>
              <a:gd name="adj1" fmla="val 38381"/>
              <a:gd name="adj2" fmla="val 50000"/>
            </a:avLst>
          </a:prstGeom>
          <a:noFill/>
          <a:ln w="28575">
            <a:solidFill>
              <a:srgbClr val="C00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2000" dirty="0"/>
          </a:p>
        </p:txBody>
      </p:sp>
    </p:spTree>
    <p:extLst>
      <p:ext uri="{BB962C8B-B14F-4D97-AF65-F5344CB8AC3E}">
        <p14:creationId xmlns:p14="http://schemas.microsoft.com/office/powerpoint/2010/main" val="448542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b="0" dirty="0">
                <a:latin typeface="+mn-lt"/>
              </a:rPr>
              <a:t>RSA: encryption, decryption</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35</a:t>
            </a:fld>
            <a:endParaRPr lang="en-US" dirty="0"/>
          </a:p>
        </p:txBody>
      </p:sp>
      <p:sp>
        <p:nvSpPr>
          <p:cNvPr id="43" name="Text Box 3">
            <a:extLst>
              <a:ext uri="{FF2B5EF4-FFF2-40B4-BE49-F238E27FC236}">
                <a16:creationId xmlns:a16="http://schemas.microsoft.com/office/drawing/2014/main" id="{9056CA21-CF24-294A-9634-A7793AC843E7}"/>
              </a:ext>
            </a:extLst>
          </p:cNvPr>
          <p:cNvSpPr txBox="1">
            <a:spLocks noChangeArrowheads="1"/>
          </p:cNvSpPr>
          <p:nvPr/>
        </p:nvSpPr>
        <p:spPr bwMode="auto">
          <a:xfrm>
            <a:off x="1553680" y="1419225"/>
            <a:ext cx="7369261" cy="584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0" fontAlgn="base" hangingPunct="0">
              <a:spcBef>
                <a:spcPct val="0"/>
              </a:spcBef>
              <a:spcAft>
                <a:spcPct val="0"/>
              </a:spcAft>
            </a:pPr>
            <a:r>
              <a:rPr lang="en-US" sz="3200" dirty="0">
                <a:solidFill>
                  <a:srgbClr val="000099"/>
                </a:solidFill>
                <a:latin typeface="+mn-lt"/>
              </a:rPr>
              <a:t>0.</a:t>
            </a:r>
            <a:r>
              <a:rPr lang="en-US" sz="3200" dirty="0">
                <a:solidFill>
                  <a:srgbClr val="000000"/>
                </a:solidFill>
                <a:latin typeface="+mn-lt"/>
              </a:rPr>
              <a:t>  given (</a:t>
            </a:r>
            <a:r>
              <a:rPr lang="en-US" sz="3200" i="1" dirty="0">
                <a:solidFill>
                  <a:srgbClr val="C00000"/>
                </a:solidFill>
                <a:latin typeface="+mn-lt"/>
              </a:rPr>
              <a:t>n,e</a:t>
            </a:r>
            <a:r>
              <a:rPr lang="en-US" sz="3200" dirty="0">
                <a:solidFill>
                  <a:srgbClr val="000000"/>
                </a:solidFill>
                <a:latin typeface="+mn-lt"/>
              </a:rPr>
              <a:t>) and (</a:t>
            </a:r>
            <a:r>
              <a:rPr lang="en-US" sz="3200" i="1" dirty="0">
                <a:solidFill>
                  <a:srgbClr val="C00000"/>
                </a:solidFill>
                <a:latin typeface="+mn-lt"/>
              </a:rPr>
              <a:t>n,d</a:t>
            </a:r>
            <a:r>
              <a:rPr lang="en-US" sz="3200" dirty="0">
                <a:solidFill>
                  <a:srgbClr val="000000"/>
                </a:solidFill>
                <a:latin typeface="+mn-lt"/>
              </a:rPr>
              <a:t>) as computed above</a:t>
            </a:r>
          </a:p>
        </p:txBody>
      </p:sp>
      <p:grpSp>
        <p:nvGrpSpPr>
          <p:cNvPr id="44" name="Group 4">
            <a:extLst>
              <a:ext uri="{FF2B5EF4-FFF2-40B4-BE49-F238E27FC236}">
                <a16:creationId xmlns:a16="http://schemas.microsoft.com/office/drawing/2014/main" id="{A699F20C-465F-AE4E-AB75-A61EDA154B23}"/>
              </a:ext>
            </a:extLst>
          </p:cNvPr>
          <p:cNvGrpSpPr>
            <a:grpSpLocks/>
          </p:cNvGrpSpPr>
          <p:nvPr/>
        </p:nvGrpSpPr>
        <p:grpSpPr bwMode="auto">
          <a:xfrm>
            <a:off x="1610830" y="2098675"/>
            <a:ext cx="6705601" cy="1092200"/>
            <a:chOff x="407" y="1521"/>
            <a:chExt cx="4224" cy="688"/>
          </a:xfrm>
        </p:grpSpPr>
        <p:sp>
          <p:nvSpPr>
            <p:cNvPr id="45" name="Text Box 5">
              <a:extLst>
                <a:ext uri="{FF2B5EF4-FFF2-40B4-BE49-F238E27FC236}">
                  <a16:creationId xmlns:a16="http://schemas.microsoft.com/office/drawing/2014/main" id="{1E69CCAC-498E-F14E-AE4B-01A7DAE18A27}"/>
                </a:ext>
              </a:extLst>
            </p:cNvPr>
            <p:cNvSpPr txBox="1">
              <a:spLocks noChangeArrowheads="1"/>
            </p:cNvSpPr>
            <p:nvPr/>
          </p:nvSpPr>
          <p:spPr bwMode="auto">
            <a:xfrm>
              <a:off x="407" y="1521"/>
              <a:ext cx="4224" cy="3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0" fontAlgn="base" hangingPunct="0">
                <a:spcBef>
                  <a:spcPct val="0"/>
                </a:spcBef>
                <a:spcAft>
                  <a:spcPct val="0"/>
                </a:spcAft>
              </a:pPr>
              <a:r>
                <a:rPr lang="en-US" sz="3200" dirty="0">
                  <a:solidFill>
                    <a:srgbClr val="000099"/>
                  </a:solidFill>
                  <a:latin typeface="+mn-lt"/>
                </a:rPr>
                <a:t>1.</a:t>
              </a:r>
              <a:r>
                <a:rPr lang="en-US" sz="3200" dirty="0">
                  <a:solidFill>
                    <a:srgbClr val="000000"/>
                  </a:solidFill>
                  <a:latin typeface="+mn-lt"/>
                </a:rPr>
                <a:t> to encrypt message </a:t>
              </a:r>
              <a:r>
                <a:rPr lang="en-US" sz="3200" i="1" dirty="0">
                  <a:solidFill>
                    <a:srgbClr val="000000"/>
                  </a:solidFill>
                  <a:latin typeface="+mn-lt"/>
                </a:rPr>
                <a:t>m (&lt;n)</a:t>
              </a:r>
              <a:r>
                <a:rPr lang="en-US" sz="3200" dirty="0">
                  <a:solidFill>
                    <a:srgbClr val="000000"/>
                  </a:solidFill>
                  <a:latin typeface="+mn-lt"/>
                </a:rPr>
                <a:t>, compute</a:t>
              </a:r>
            </a:p>
          </p:txBody>
        </p:sp>
        <p:grpSp>
          <p:nvGrpSpPr>
            <p:cNvPr id="46" name="Group 6">
              <a:extLst>
                <a:ext uri="{FF2B5EF4-FFF2-40B4-BE49-F238E27FC236}">
                  <a16:creationId xmlns:a16="http://schemas.microsoft.com/office/drawing/2014/main" id="{931667AD-2167-4643-ACCA-FEDA340BB9D4}"/>
                </a:ext>
              </a:extLst>
            </p:cNvPr>
            <p:cNvGrpSpPr>
              <a:grpSpLocks/>
            </p:cNvGrpSpPr>
            <p:nvPr/>
          </p:nvGrpSpPr>
          <p:grpSpPr bwMode="auto">
            <a:xfrm>
              <a:off x="563" y="1768"/>
              <a:ext cx="1651" cy="441"/>
              <a:chOff x="1688" y="1812"/>
              <a:chExt cx="1651" cy="441"/>
            </a:xfrm>
          </p:grpSpPr>
          <p:sp>
            <p:nvSpPr>
              <p:cNvPr id="50" name="Text Box 7">
                <a:extLst>
                  <a:ext uri="{FF2B5EF4-FFF2-40B4-BE49-F238E27FC236}">
                    <a16:creationId xmlns:a16="http://schemas.microsoft.com/office/drawing/2014/main" id="{5C608D45-4EAE-9741-8605-B19174985913}"/>
                  </a:ext>
                </a:extLst>
              </p:cNvPr>
              <p:cNvSpPr txBox="1">
                <a:spLocks noChangeArrowheads="1"/>
              </p:cNvSpPr>
              <p:nvPr/>
            </p:nvSpPr>
            <p:spPr bwMode="auto">
              <a:xfrm>
                <a:off x="1688" y="1885"/>
                <a:ext cx="1651" cy="3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pPr>
                <a:r>
                  <a:rPr lang="en-US" sz="3200" i="1" dirty="0">
                    <a:solidFill>
                      <a:srgbClr val="C00000"/>
                    </a:solidFill>
                    <a:latin typeface="+mn-lt"/>
                  </a:rPr>
                  <a:t>c = m   </a:t>
                </a:r>
                <a:r>
                  <a:rPr lang="en-US" sz="3200" dirty="0">
                    <a:solidFill>
                      <a:srgbClr val="C00000"/>
                    </a:solidFill>
                    <a:latin typeface="+mn-lt"/>
                  </a:rPr>
                  <a:t>mod</a:t>
                </a:r>
                <a:r>
                  <a:rPr lang="en-US" sz="3200" i="1" dirty="0">
                    <a:solidFill>
                      <a:srgbClr val="C00000"/>
                    </a:solidFill>
                    <a:latin typeface="+mn-lt"/>
                  </a:rPr>
                  <a:t>  n</a:t>
                </a:r>
              </a:p>
            </p:txBody>
          </p:sp>
          <p:sp>
            <p:nvSpPr>
              <p:cNvPr id="51" name="Text Box 8">
                <a:extLst>
                  <a:ext uri="{FF2B5EF4-FFF2-40B4-BE49-F238E27FC236}">
                    <a16:creationId xmlns:a16="http://schemas.microsoft.com/office/drawing/2014/main" id="{3BDD1282-A69D-8140-8C13-F90A6D2EC925}"/>
                  </a:ext>
                </a:extLst>
              </p:cNvPr>
              <p:cNvSpPr txBox="1">
                <a:spLocks noChangeArrowheads="1"/>
              </p:cNvSpPr>
              <p:nvPr/>
            </p:nvSpPr>
            <p:spPr bwMode="auto">
              <a:xfrm>
                <a:off x="2318" y="1812"/>
                <a:ext cx="240" cy="3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pPr>
                <a:r>
                  <a:rPr lang="en-US" sz="3200" i="1" dirty="0">
                    <a:solidFill>
                      <a:srgbClr val="C00000"/>
                    </a:solidFill>
                    <a:latin typeface="+mn-lt"/>
                  </a:rPr>
                  <a:t>e</a:t>
                </a:r>
              </a:p>
            </p:txBody>
          </p:sp>
        </p:grpSp>
        <p:grpSp>
          <p:nvGrpSpPr>
            <p:cNvPr id="47" name="Group 9">
              <a:extLst>
                <a:ext uri="{FF2B5EF4-FFF2-40B4-BE49-F238E27FC236}">
                  <a16:creationId xmlns:a16="http://schemas.microsoft.com/office/drawing/2014/main" id="{A532181C-5B2B-F54F-A31A-7CB8B2ACA09C}"/>
                </a:ext>
              </a:extLst>
            </p:cNvPr>
            <p:cNvGrpSpPr>
              <a:grpSpLocks/>
            </p:cNvGrpSpPr>
            <p:nvPr/>
          </p:nvGrpSpPr>
          <p:grpSpPr bwMode="auto">
            <a:xfrm>
              <a:off x="1966" y="1724"/>
              <a:ext cx="2236" cy="477"/>
              <a:chOff x="777" y="2538"/>
              <a:chExt cx="2236" cy="477"/>
            </a:xfrm>
          </p:grpSpPr>
          <p:sp>
            <p:nvSpPr>
              <p:cNvPr id="48" name="Text Box 10">
                <a:extLst>
                  <a:ext uri="{FF2B5EF4-FFF2-40B4-BE49-F238E27FC236}">
                    <a16:creationId xmlns:a16="http://schemas.microsoft.com/office/drawing/2014/main" id="{56FC0B1F-B51B-5D49-B5E8-867272361B7A}"/>
                  </a:ext>
                </a:extLst>
              </p:cNvPr>
              <p:cNvSpPr txBox="1">
                <a:spLocks noChangeArrowheads="1"/>
              </p:cNvSpPr>
              <p:nvPr/>
            </p:nvSpPr>
            <p:spPr bwMode="auto">
              <a:xfrm>
                <a:off x="777" y="2647"/>
                <a:ext cx="116" cy="3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0" fontAlgn="base" hangingPunct="0">
                  <a:spcBef>
                    <a:spcPct val="0"/>
                  </a:spcBef>
                  <a:spcAft>
                    <a:spcPct val="0"/>
                  </a:spcAft>
                </a:pPr>
                <a:endParaRPr lang="en-US" sz="3200" dirty="0">
                  <a:solidFill>
                    <a:srgbClr val="000000"/>
                  </a:solidFill>
                  <a:latin typeface="+mn-lt"/>
                </a:endParaRPr>
              </a:p>
            </p:txBody>
          </p:sp>
          <p:sp>
            <p:nvSpPr>
              <p:cNvPr id="49" name="Text Box 11">
                <a:extLst>
                  <a:ext uri="{FF2B5EF4-FFF2-40B4-BE49-F238E27FC236}">
                    <a16:creationId xmlns:a16="http://schemas.microsoft.com/office/drawing/2014/main" id="{51D18D63-8BB0-E84D-9227-3CB61C2ADAE5}"/>
                  </a:ext>
                </a:extLst>
              </p:cNvPr>
              <p:cNvSpPr txBox="1">
                <a:spLocks noChangeArrowheads="1"/>
              </p:cNvSpPr>
              <p:nvPr/>
            </p:nvSpPr>
            <p:spPr bwMode="auto">
              <a:xfrm>
                <a:off x="2897" y="2538"/>
                <a:ext cx="116" cy="3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pPr>
                <a:endParaRPr lang="en-US" sz="3200" i="1" dirty="0">
                  <a:solidFill>
                    <a:srgbClr val="FF0000"/>
                  </a:solidFill>
                  <a:latin typeface="+mn-lt"/>
                </a:endParaRPr>
              </a:p>
            </p:txBody>
          </p:sp>
        </p:grpSp>
      </p:grpSp>
      <p:sp>
        <p:nvSpPr>
          <p:cNvPr id="53" name="Text Box 12">
            <a:extLst>
              <a:ext uri="{FF2B5EF4-FFF2-40B4-BE49-F238E27FC236}">
                <a16:creationId xmlns:a16="http://schemas.microsoft.com/office/drawing/2014/main" id="{10236FC4-064B-9D42-8E70-8161A1BF3239}"/>
              </a:ext>
            </a:extLst>
          </p:cNvPr>
          <p:cNvSpPr txBox="1">
            <a:spLocks noChangeArrowheads="1"/>
          </p:cNvSpPr>
          <p:nvPr/>
        </p:nvSpPr>
        <p:spPr bwMode="auto">
          <a:xfrm>
            <a:off x="1610830" y="3368675"/>
            <a:ext cx="7736541" cy="584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0" fontAlgn="base" hangingPunct="0">
              <a:spcBef>
                <a:spcPct val="0"/>
              </a:spcBef>
              <a:spcAft>
                <a:spcPct val="0"/>
              </a:spcAft>
            </a:pPr>
            <a:r>
              <a:rPr lang="en-US" sz="3200" dirty="0">
                <a:solidFill>
                  <a:srgbClr val="000099"/>
                </a:solidFill>
                <a:latin typeface="+mn-lt"/>
              </a:rPr>
              <a:t>2.</a:t>
            </a:r>
            <a:r>
              <a:rPr lang="en-US" sz="3200" dirty="0">
                <a:solidFill>
                  <a:srgbClr val="000000"/>
                </a:solidFill>
                <a:latin typeface="+mn-lt"/>
              </a:rPr>
              <a:t> to decrypt received bit pattern, </a:t>
            </a:r>
            <a:r>
              <a:rPr lang="en-US" sz="3200" i="1" dirty="0">
                <a:solidFill>
                  <a:srgbClr val="000000"/>
                </a:solidFill>
                <a:latin typeface="+mn-lt"/>
              </a:rPr>
              <a:t>c</a:t>
            </a:r>
            <a:r>
              <a:rPr lang="en-US" sz="3200" dirty="0">
                <a:solidFill>
                  <a:srgbClr val="000000"/>
                </a:solidFill>
                <a:latin typeface="+mn-lt"/>
              </a:rPr>
              <a:t>, compute</a:t>
            </a:r>
          </a:p>
        </p:txBody>
      </p:sp>
      <p:grpSp>
        <p:nvGrpSpPr>
          <p:cNvPr id="54" name="Group 13">
            <a:extLst>
              <a:ext uri="{FF2B5EF4-FFF2-40B4-BE49-F238E27FC236}">
                <a16:creationId xmlns:a16="http://schemas.microsoft.com/office/drawing/2014/main" id="{22E7CBF0-068F-0A41-8BBB-68965EBE48C8}"/>
              </a:ext>
            </a:extLst>
          </p:cNvPr>
          <p:cNvGrpSpPr>
            <a:grpSpLocks/>
          </p:cNvGrpSpPr>
          <p:nvPr/>
        </p:nvGrpSpPr>
        <p:grpSpPr bwMode="auto">
          <a:xfrm>
            <a:off x="1858480" y="3760787"/>
            <a:ext cx="2740024" cy="996743"/>
            <a:chOff x="1688" y="1812"/>
            <a:chExt cx="1451" cy="752"/>
          </a:xfrm>
        </p:grpSpPr>
        <p:sp>
          <p:nvSpPr>
            <p:cNvPr id="55" name="Text Box 14">
              <a:extLst>
                <a:ext uri="{FF2B5EF4-FFF2-40B4-BE49-F238E27FC236}">
                  <a16:creationId xmlns:a16="http://schemas.microsoft.com/office/drawing/2014/main" id="{CD267156-6332-8D4B-8449-03B5F8456444}"/>
                </a:ext>
              </a:extLst>
            </p:cNvPr>
            <p:cNvSpPr txBox="1">
              <a:spLocks noChangeArrowheads="1"/>
            </p:cNvSpPr>
            <p:nvPr/>
          </p:nvSpPr>
          <p:spPr bwMode="auto">
            <a:xfrm>
              <a:off x="1688" y="1885"/>
              <a:ext cx="1451" cy="67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pPr>
              <a:r>
                <a:rPr lang="en-US" sz="3200" i="1" dirty="0">
                  <a:solidFill>
                    <a:srgbClr val="C00000"/>
                  </a:solidFill>
                  <a:latin typeface="+mn-lt"/>
                </a:rPr>
                <a:t>m = c   </a:t>
              </a:r>
              <a:r>
                <a:rPr lang="en-US" sz="3200" dirty="0">
                  <a:solidFill>
                    <a:srgbClr val="C00000"/>
                  </a:solidFill>
                  <a:latin typeface="+mn-lt"/>
                </a:rPr>
                <a:t>mod</a:t>
              </a:r>
              <a:r>
                <a:rPr lang="en-US" sz="3200" i="1" dirty="0">
                  <a:solidFill>
                    <a:srgbClr val="C00000"/>
                  </a:solidFill>
                  <a:latin typeface="+mn-lt"/>
                </a:rPr>
                <a:t>  n</a:t>
              </a:r>
            </a:p>
          </p:txBody>
        </p:sp>
        <p:sp>
          <p:nvSpPr>
            <p:cNvPr id="56" name="Text Box 15">
              <a:extLst>
                <a:ext uri="{FF2B5EF4-FFF2-40B4-BE49-F238E27FC236}">
                  <a16:creationId xmlns:a16="http://schemas.microsoft.com/office/drawing/2014/main" id="{822C25EF-BAAD-254C-BAAF-B7D9FFD71423}"/>
                </a:ext>
              </a:extLst>
            </p:cNvPr>
            <p:cNvSpPr txBox="1">
              <a:spLocks noChangeArrowheads="1"/>
            </p:cNvSpPr>
            <p:nvPr/>
          </p:nvSpPr>
          <p:spPr bwMode="auto">
            <a:xfrm>
              <a:off x="2224" y="1812"/>
              <a:ext cx="250" cy="3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pPr>
              <a:r>
                <a:rPr lang="en-US" sz="3200" i="1" dirty="0">
                  <a:solidFill>
                    <a:srgbClr val="C00000"/>
                  </a:solidFill>
                  <a:latin typeface="+mn-lt"/>
                </a:rPr>
                <a:t>d</a:t>
              </a:r>
            </a:p>
          </p:txBody>
        </p:sp>
      </p:grpSp>
      <p:grpSp>
        <p:nvGrpSpPr>
          <p:cNvPr id="57" name="Group 16">
            <a:extLst>
              <a:ext uri="{FF2B5EF4-FFF2-40B4-BE49-F238E27FC236}">
                <a16:creationId xmlns:a16="http://schemas.microsoft.com/office/drawing/2014/main" id="{A1035740-363B-2345-B7B1-2001DD85CEB8}"/>
              </a:ext>
            </a:extLst>
          </p:cNvPr>
          <p:cNvGrpSpPr>
            <a:grpSpLocks/>
          </p:cNvGrpSpPr>
          <p:nvPr/>
        </p:nvGrpSpPr>
        <p:grpSpPr bwMode="auto">
          <a:xfrm>
            <a:off x="5470111" y="4921395"/>
            <a:ext cx="3935413" cy="685801"/>
            <a:chOff x="868" y="3287"/>
            <a:chExt cx="2479" cy="432"/>
          </a:xfrm>
        </p:grpSpPr>
        <p:sp>
          <p:nvSpPr>
            <p:cNvPr id="58" name="Text Box 17">
              <a:extLst>
                <a:ext uri="{FF2B5EF4-FFF2-40B4-BE49-F238E27FC236}">
                  <a16:creationId xmlns:a16="http://schemas.microsoft.com/office/drawing/2014/main" id="{21E382C2-360B-D747-92D9-5E9A861F751E}"/>
                </a:ext>
              </a:extLst>
            </p:cNvPr>
            <p:cNvSpPr txBox="1">
              <a:spLocks noChangeArrowheads="1"/>
            </p:cNvSpPr>
            <p:nvPr/>
          </p:nvSpPr>
          <p:spPr bwMode="auto">
            <a:xfrm>
              <a:off x="868" y="3388"/>
              <a:ext cx="1710" cy="3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pPr>
              <a:r>
                <a:rPr lang="en-US" sz="2800" i="1" dirty="0">
                  <a:solidFill>
                    <a:srgbClr val="000000"/>
                  </a:solidFill>
                  <a:latin typeface="+mn-lt"/>
                  <a:cs typeface="Arial" charset="0"/>
                </a:rPr>
                <a:t>m  =  (m   </a:t>
              </a:r>
              <a:r>
                <a:rPr lang="en-US" sz="2800" dirty="0">
                  <a:solidFill>
                    <a:srgbClr val="000000"/>
                  </a:solidFill>
                  <a:latin typeface="+mn-lt"/>
                  <a:cs typeface="Arial" charset="0"/>
                </a:rPr>
                <a:t>mod</a:t>
              </a:r>
              <a:r>
                <a:rPr lang="en-US" sz="2800" i="1" dirty="0">
                  <a:solidFill>
                    <a:srgbClr val="000000"/>
                  </a:solidFill>
                  <a:latin typeface="+mn-lt"/>
                  <a:cs typeface="Arial" charset="0"/>
                </a:rPr>
                <a:t>  n)</a:t>
              </a:r>
            </a:p>
          </p:txBody>
        </p:sp>
        <p:sp>
          <p:nvSpPr>
            <p:cNvPr id="59" name="Text Box 18">
              <a:extLst>
                <a:ext uri="{FF2B5EF4-FFF2-40B4-BE49-F238E27FC236}">
                  <a16:creationId xmlns:a16="http://schemas.microsoft.com/office/drawing/2014/main" id="{62237C72-69BA-0C4F-90E5-A564C691A7CF}"/>
                </a:ext>
              </a:extLst>
            </p:cNvPr>
            <p:cNvSpPr txBox="1">
              <a:spLocks noChangeArrowheads="1"/>
            </p:cNvSpPr>
            <p:nvPr/>
          </p:nvSpPr>
          <p:spPr bwMode="auto">
            <a:xfrm>
              <a:off x="1614" y="3308"/>
              <a:ext cx="224" cy="3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pPr>
              <a:r>
                <a:rPr lang="en-US" sz="2800" i="1" dirty="0">
                  <a:solidFill>
                    <a:srgbClr val="000000"/>
                  </a:solidFill>
                  <a:latin typeface="+mn-lt"/>
                  <a:cs typeface="Arial" charset="0"/>
                </a:rPr>
                <a:t>e</a:t>
              </a:r>
            </a:p>
          </p:txBody>
        </p:sp>
        <p:sp>
          <p:nvSpPr>
            <p:cNvPr id="60" name="Text Box 19">
              <a:extLst>
                <a:ext uri="{FF2B5EF4-FFF2-40B4-BE49-F238E27FC236}">
                  <a16:creationId xmlns:a16="http://schemas.microsoft.com/office/drawing/2014/main" id="{03B9FE94-17D8-7F47-B42E-A398B32AEA33}"/>
                </a:ext>
              </a:extLst>
            </p:cNvPr>
            <p:cNvSpPr txBox="1">
              <a:spLocks noChangeArrowheads="1"/>
            </p:cNvSpPr>
            <p:nvPr/>
          </p:nvSpPr>
          <p:spPr bwMode="auto">
            <a:xfrm>
              <a:off x="2533" y="3389"/>
              <a:ext cx="814" cy="3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pPr>
              <a:r>
                <a:rPr lang="en-US" sz="2800" i="1" dirty="0">
                  <a:solidFill>
                    <a:srgbClr val="000000"/>
                  </a:solidFill>
                  <a:latin typeface="+mn-lt"/>
                  <a:cs typeface="Arial" charset="0"/>
                </a:rPr>
                <a:t> </a:t>
              </a:r>
              <a:r>
                <a:rPr lang="en-US" sz="2800" dirty="0">
                  <a:solidFill>
                    <a:srgbClr val="000000"/>
                  </a:solidFill>
                  <a:latin typeface="+mn-lt"/>
                  <a:cs typeface="Arial" charset="0"/>
                </a:rPr>
                <a:t>mod</a:t>
              </a:r>
              <a:r>
                <a:rPr lang="en-US" sz="2800" i="1" dirty="0">
                  <a:solidFill>
                    <a:srgbClr val="000000"/>
                  </a:solidFill>
                  <a:latin typeface="+mn-lt"/>
                  <a:cs typeface="Arial" charset="0"/>
                </a:rPr>
                <a:t>  n</a:t>
              </a:r>
            </a:p>
          </p:txBody>
        </p:sp>
        <p:sp>
          <p:nvSpPr>
            <p:cNvPr id="61" name="Text Box 20">
              <a:extLst>
                <a:ext uri="{FF2B5EF4-FFF2-40B4-BE49-F238E27FC236}">
                  <a16:creationId xmlns:a16="http://schemas.microsoft.com/office/drawing/2014/main" id="{BABBDF2C-2DAC-174A-9933-6193C88484AA}"/>
                </a:ext>
              </a:extLst>
            </p:cNvPr>
            <p:cNvSpPr txBox="1">
              <a:spLocks noChangeArrowheads="1"/>
            </p:cNvSpPr>
            <p:nvPr/>
          </p:nvSpPr>
          <p:spPr bwMode="auto">
            <a:xfrm>
              <a:off x="2448" y="3287"/>
              <a:ext cx="232" cy="3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pPr>
              <a:r>
                <a:rPr lang="en-US" sz="2800" i="1" dirty="0">
                  <a:solidFill>
                    <a:srgbClr val="000000"/>
                  </a:solidFill>
                  <a:latin typeface="+mn-lt"/>
                  <a:cs typeface="Arial" charset="0"/>
                </a:rPr>
                <a:t>d</a:t>
              </a:r>
            </a:p>
          </p:txBody>
        </p:sp>
      </p:grpSp>
      <p:sp>
        <p:nvSpPr>
          <p:cNvPr id="62" name="Text Box 21">
            <a:extLst>
              <a:ext uri="{FF2B5EF4-FFF2-40B4-BE49-F238E27FC236}">
                <a16:creationId xmlns:a16="http://schemas.microsoft.com/office/drawing/2014/main" id="{C0266B1E-F960-E548-8AB2-60F2F2967F11}"/>
              </a:ext>
            </a:extLst>
          </p:cNvPr>
          <p:cNvSpPr txBox="1">
            <a:spLocks noChangeArrowheads="1"/>
          </p:cNvSpPr>
          <p:nvPr/>
        </p:nvSpPr>
        <p:spPr bwMode="auto">
          <a:xfrm>
            <a:off x="2202951" y="5027958"/>
            <a:ext cx="3044909" cy="584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r" eaLnBrk="0" fontAlgn="base" hangingPunct="0">
              <a:spcBef>
                <a:spcPct val="0"/>
              </a:spcBef>
              <a:spcAft>
                <a:spcPct val="0"/>
              </a:spcAft>
            </a:pPr>
            <a:r>
              <a:rPr lang="en-US" sz="3200" dirty="0">
                <a:solidFill>
                  <a:srgbClr val="C00000"/>
                </a:solidFill>
                <a:latin typeface="+mn-lt"/>
              </a:rPr>
              <a:t>magic happens!</a:t>
            </a:r>
          </a:p>
        </p:txBody>
      </p:sp>
      <p:sp>
        <p:nvSpPr>
          <p:cNvPr id="63" name="Rectangle 22">
            <a:extLst>
              <a:ext uri="{FF2B5EF4-FFF2-40B4-BE49-F238E27FC236}">
                <a16:creationId xmlns:a16="http://schemas.microsoft.com/office/drawing/2014/main" id="{9D1B2350-594E-3E44-A1E2-05DB52F0F56D}"/>
              </a:ext>
            </a:extLst>
          </p:cNvPr>
          <p:cNvSpPr>
            <a:spLocks noChangeArrowheads="1"/>
          </p:cNvSpPr>
          <p:nvPr/>
        </p:nvSpPr>
        <p:spPr bwMode="auto">
          <a:xfrm>
            <a:off x="2245486" y="4916556"/>
            <a:ext cx="7667141" cy="1099931"/>
          </a:xfrm>
          <a:prstGeom prst="rect">
            <a:avLst/>
          </a:prstGeom>
          <a:noFill/>
          <a:ln w="25400">
            <a:solidFill>
              <a:srgbClr val="C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en-US" sz="2000" dirty="0">
              <a:solidFill>
                <a:srgbClr val="000000"/>
              </a:solidFill>
              <a:ea typeface="ＭＳ Ｐゴシック" charset="0"/>
            </a:endParaRPr>
          </a:p>
        </p:txBody>
      </p:sp>
      <p:sp>
        <p:nvSpPr>
          <p:cNvPr id="64" name="AutoShape 23">
            <a:extLst>
              <a:ext uri="{FF2B5EF4-FFF2-40B4-BE49-F238E27FC236}">
                <a16:creationId xmlns:a16="http://schemas.microsoft.com/office/drawing/2014/main" id="{CE2EA006-139B-1845-B02F-1FEF788A185A}"/>
              </a:ext>
            </a:extLst>
          </p:cNvPr>
          <p:cNvSpPr>
            <a:spLocks/>
          </p:cNvSpPr>
          <p:nvPr/>
        </p:nvSpPr>
        <p:spPr bwMode="auto">
          <a:xfrm rot="-5400000">
            <a:off x="7193343" y="4984092"/>
            <a:ext cx="139700" cy="1223963"/>
          </a:xfrm>
          <a:prstGeom prst="leftBrace">
            <a:avLst>
              <a:gd name="adj1" fmla="val 73011"/>
              <a:gd name="adj2" fmla="val 52954"/>
            </a:avLst>
          </a:prstGeom>
          <a:noFill/>
          <a:ln w="9525">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cs typeface="Arial" charset="0"/>
            </a:endParaRPr>
          </a:p>
        </p:txBody>
      </p:sp>
      <p:sp>
        <p:nvSpPr>
          <p:cNvPr id="65" name="Text Box 24">
            <a:extLst>
              <a:ext uri="{FF2B5EF4-FFF2-40B4-BE49-F238E27FC236}">
                <a16:creationId xmlns:a16="http://schemas.microsoft.com/office/drawing/2014/main" id="{28C77BF7-7E4E-CE43-9481-0A97EF77D833}"/>
              </a:ext>
            </a:extLst>
          </p:cNvPr>
          <p:cNvSpPr txBox="1">
            <a:spLocks noChangeArrowheads="1"/>
          </p:cNvSpPr>
          <p:nvPr/>
        </p:nvSpPr>
        <p:spPr bwMode="auto">
          <a:xfrm>
            <a:off x="7160799" y="5583374"/>
            <a:ext cx="436562"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50000"/>
              </a:spcBef>
              <a:spcAft>
                <a:spcPct val="0"/>
              </a:spcAft>
            </a:pPr>
            <a:r>
              <a:rPr lang="en-US" sz="2800" dirty="0">
                <a:solidFill>
                  <a:srgbClr val="000000"/>
                </a:solidFill>
                <a:latin typeface="+mn-lt"/>
                <a:cs typeface="Arial" charset="0"/>
              </a:rPr>
              <a:t>c</a:t>
            </a:r>
          </a:p>
        </p:txBody>
      </p:sp>
    </p:spTree>
    <p:extLst>
      <p:ext uri="{BB962C8B-B14F-4D97-AF65-F5344CB8AC3E}">
        <p14:creationId xmlns:p14="http://schemas.microsoft.com/office/powerpoint/2010/main" val="3344678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b="0" dirty="0">
                <a:latin typeface="+mn-lt"/>
              </a:rPr>
              <a:t>RSA example:</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36</a:t>
            </a:fld>
            <a:endParaRPr lang="en-US" dirty="0"/>
          </a:p>
        </p:txBody>
      </p:sp>
      <p:sp>
        <p:nvSpPr>
          <p:cNvPr id="84" name="Text Box 3">
            <a:extLst>
              <a:ext uri="{FF2B5EF4-FFF2-40B4-BE49-F238E27FC236}">
                <a16:creationId xmlns:a16="http://schemas.microsoft.com/office/drawing/2014/main" id="{FB0DD009-6BF8-9B41-9C00-98FA2E9C0496}"/>
              </a:ext>
            </a:extLst>
          </p:cNvPr>
          <p:cNvSpPr txBox="1">
            <a:spLocks noChangeArrowheads="1"/>
          </p:cNvSpPr>
          <p:nvPr/>
        </p:nvSpPr>
        <p:spPr bwMode="auto">
          <a:xfrm>
            <a:off x="1994966" y="1313415"/>
            <a:ext cx="6112572"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pPr>
            <a:r>
              <a:rPr lang="en-US" sz="2800" dirty="0">
                <a:solidFill>
                  <a:srgbClr val="000000"/>
                </a:solidFill>
                <a:latin typeface="+mn-lt"/>
                <a:cs typeface="Arial" charset="0"/>
              </a:rPr>
              <a:t>Bob chooses </a:t>
            </a:r>
            <a:r>
              <a:rPr lang="en-US" sz="2800" i="1" dirty="0">
                <a:solidFill>
                  <a:srgbClr val="000000"/>
                </a:solidFill>
                <a:latin typeface="+mn-lt"/>
                <a:cs typeface="Arial" charset="0"/>
              </a:rPr>
              <a:t>p=5, q=7</a:t>
            </a:r>
            <a:r>
              <a:rPr lang="en-US" sz="2800" dirty="0">
                <a:solidFill>
                  <a:srgbClr val="000000"/>
                </a:solidFill>
                <a:latin typeface="+mn-lt"/>
                <a:cs typeface="Arial" charset="0"/>
              </a:rPr>
              <a:t>.  Then </a:t>
            </a:r>
            <a:r>
              <a:rPr lang="en-US" sz="2800" i="1" dirty="0">
                <a:solidFill>
                  <a:srgbClr val="000000"/>
                </a:solidFill>
                <a:latin typeface="+mn-lt"/>
                <a:cs typeface="Arial" charset="0"/>
              </a:rPr>
              <a:t>n=35, z=24</a:t>
            </a:r>
            <a:r>
              <a:rPr lang="en-US" sz="2800" dirty="0">
                <a:solidFill>
                  <a:srgbClr val="000000"/>
                </a:solidFill>
                <a:latin typeface="+mn-lt"/>
                <a:cs typeface="Arial" charset="0"/>
              </a:rPr>
              <a:t>.</a:t>
            </a:r>
          </a:p>
        </p:txBody>
      </p:sp>
      <p:sp>
        <p:nvSpPr>
          <p:cNvPr id="85" name="Text Box 4">
            <a:extLst>
              <a:ext uri="{FF2B5EF4-FFF2-40B4-BE49-F238E27FC236}">
                <a16:creationId xmlns:a16="http://schemas.microsoft.com/office/drawing/2014/main" id="{9C293842-DC20-4B4C-B1AD-4749A530D568}"/>
              </a:ext>
            </a:extLst>
          </p:cNvPr>
          <p:cNvSpPr txBox="1">
            <a:spLocks noChangeArrowheads="1"/>
          </p:cNvSpPr>
          <p:nvPr/>
        </p:nvSpPr>
        <p:spPr bwMode="auto">
          <a:xfrm>
            <a:off x="3889996" y="1737277"/>
            <a:ext cx="5379165" cy="138499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0" fontAlgn="base" hangingPunct="0">
              <a:spcBef>
                <a:spcPct val="0"/>
              </a:spcBef>
              <a:spcAft>
                <a:spcPct val="0"/>
              </a:spcAft>
            </a:pPr>
            <a:r>
              <a:rPr lang="en-US" sz="2800" i="1" dirty="0">
                <a:solidFill>
                  <a:srgbClr val="000000"/>
                </a:solidFill>
                <a:latin typeface="+mn-lt"/>
                <a:cs typeface="Arial" charset="0"/>
              </a:rPr>
              <a:t>e=5</a:t>
            </a:r>
            <a:r>
              <a:rPr lang="en-US" sz="2800" dirty="0">
                <a:solidFill>
                  <a:srgbClr val="000000"/>
                </a:solidFill>
                <a:latin typeface="+mn-lt"/>
                <a:cs typeface="Arial" charset="0"/>
              </a:rPr>
              <a:t>  (so </a:t>
            </a:r>
            <a:r>
              <a:rPr lang="en-US" sz="2800" i="1" dirty="0">
                <a:solidFill>
                  <a:srgbClr val="000000"/>
                </a:solidFill>
                <a:latin typeface="+mn-lt"/>
                <a:cs typeface="Arial" charset="0"/>
              </a:rPr>
              <a:t>e, z</a:t>
            </a:r>
            <a:r>
              <a:rPr lang="en-US" sz="2800" dirty="0">
                <a:solidFill>
                  <a:srgbClr val="000000"/>
                </a:solidFill>
                <a:latin typeface="+mn-lt"/>
                <a:cs typeface="Arial" charset="0"/>
              </a:rPr>
              <a:t>  relatively prime).</a:t>
            </a:r>
          </a:p>
          <a:p>
            <a:pPr eaLnBrk="0" fontAlgn="base" hangingPunct="0">
              <a:spcBef>
                <a:spcPct val="0"/>
              </a:spcBef>
              <a:spcAft>
                <a:spcPct val="0"/>
              </a:spcAft>
            </a:pPr>
            <a:r>
              <a:rPr lang="en-US" sz="2800" i="1" dirty="0">
                <a:solidFill>
                  <a:srgbClr val="000000"/>
                </a:solidFill>
                <a:latin typeface="+mn-lt"/>
                <a:cs typeface="Arial" charset="0"/>
              </a:rPr>
              <a:t>d=29</a:t>
            </a:r>
            <a:r>
              <a:rPr lang="en-US" sz="2800" dirty="0">
                <a:solidFill>
                  <a:srgbClr val="000000"/>
                </a:solidFill>
                <a:latin typeface="+mn-lt"/>
                <a:cs typeface="Arial" charset="0"/>
              </a:rPr>
              <a:t> (so </a:t>
            </a:r>
            <a:r>
              <a:rPr lang="en-US" sz="2800" i="1" dirty="0">
                <a:solidFill>
                  <a:srgbClr val="000000"/>
                </a:solidFill>
                <a:latin typeface="+mn-lt"/>
                <a:cs typeface="Arial" charset="0"/>
              </a:rPr>
              <a:t>ed-1</a:t>
            </a:r>
            <a:r>
              <a:rPr lang="en-US" sz="2800" dirty="0">
                <a:solidFill>
                  <a:srgbClr val="000000"/>
                </a:solidFill>
                <a:latin typeface="+mn-lt"/>
                <a:cs typeface="Arial" charset="0"/>
              </a:rPr>
              <a:t> exactly divisible by z).</a:t>
            </a:r>
          </a:p>
          <a:p>
            <a:pPr eaLnBrk="0" fontAlgn="base" hangingPunct="0">
              <a:spcBef>
                <a:spcPct val="0"/>
              </a:spcBef>
              <a:spcAft>
                <a:spcPct val="0"/>
              </a:spcAft>
            </a:pPr>
            <a:r>
              <a:rPr lang="en-US" sz="2800" dirty="0">
                <a:solidFill>
                  <a:srgbClr val="000000"/>
                </a:solidFill>
                <a:latin typeface="+mn-lt"/>
                <a:cs typeface="Arial" charset="0"/>
              </a:rPr>
              <a:t> </a:t>
            </a:r>
          </a:p>
        </p:txBody>
      </p:sp>
      <p:sp>
        <p:nvSpPr>
          <p:cNvPr id="86" name="Text Box 5">
            <a:extLst>
              <a:ext uri="{FF2B5EF4-FFF2-40B4-BE49-F238E27FC236}">
                <a16:creationId xmlns:a16="http://schemas.microsoft.com/office/drawing/2014/main" id="{2FBF81FF-D042-0E4E-BE40-EB560CEC1427}"/>
              </a:ext>
            </a:extLst>
          </p:cNvPr>
          <p:cNvSpPr txBox="1">
            <a:spLocks noChangeArrowheads="1"/>
          </p:cNvSpPr>
          <p:nvPr/>
        </p:nvSpPr>
        <p:spPr bwMode="auto">
          <a:xfrm>
            <a:off x="3439025" y="3478765"/>
            <a:ext cx="1738554"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pPr>
            <a:r>
              <a:rPr lang="en-US" sz="2800" dirty="0">
                <a:solidFill>
                  <a:srgbClr val="000000"/>
                </a:solidFill>
                <a:latin typeface="+mn-lt"/>
                <a:cs typeface="Arial" charset="0"/>
              </a:rPr>
              <a:t>bit pattern</a:t>
            </a:r>
          </a:p>
        </p:txBody>
      </p:sp>
      <p:sp>
        <p:nvSpPr>
          <p:cNvPr id="87" name="Text Box 6">
            <a:extLst>
              <a:ext uri="{FF2B5EF4-FFF2-40B4-BE49-F238E27FC236}">
                <a16:creationId xmlns:a16="http://schemas.microsoft.com/office/drawing/2014/main" id="{1E8319D7-A62A-7B4C-A347-CD7574E56E01}"/>
              </a:ext>
            </a:extLst>
          </p:cNvPr>
          <p:cNvSpPr txBox="1">
            <a:spLocks noChangeArrowheads="1"/>
          </p:cNvSpPr>
          <p:nvPr/>
        </p:nvSpPr>
        <p:spPr bwMode="auto">
          <a:xfrm>
            <a:off x="5371869" y="3454952"/>
            <a:ext cx="471604"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pPr>
            <a:r>
              <a:rPr lang="en-US" sz="2800" dirty="0">
                <a:solidFill>
                  <a:srgbClr val="000000"/>
                </a:solidFill>
                <a:latin typeface="+mn-lt"/>
                <a:cs typeface="Arial" charset="0"/>
              </a:rPr>
              <a:t>m</a:t>
            </a:r>
          </a:p>
        </p:txBody>
      </p:sp>
      <p:sp>
        <p:nvSpPr>
          <p:cNvPr id="88" name="Text Box 7">
            <a:extLst>
              <a:ext uri="{FF2B5EF4-FFF2-40B4-BE49-F238E27FC236}">
                <a16:creationId xmlns:a16="http://schemas.microsoft.com/office/drawing/2014/main" id="{4F445430-8120-FB43-B18D-70F17C4BD669}"/>
              </a:ext>
            </a:extLst>
          </p:cNvPr>
          <p:cNvSpPr txBox="1">
            <a:spLocks noChangeArrowheads="1"/>
          </p:cNvSpPr>
          <p:nvPr/>
        </p:nvSpPr>
        <p:spPr bwMode="auto">
          <a:xfrm>
            <a:off x="6639488" y="3475590"/>
            <a:ext cx="471604"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pPr>
            <a:r>
              <a:rPr lang="en-US" sz="2800" dirty="0">
                <a:solidFill>
                  <a:srgbClr val="000000"/>
                </a:solidFill>
                <a:latin typeface="+mn-lt"/>
                <a:cs typeface="Arial" charset="0"/>
              </a:rPr>
              <a:t>m</a:t>
            </a:r>
          </a:p>
        </p:txBody>
      </p:sp>
      <p:sp>
        <p:nvSpPr>
          <p:cNvPr id="89" name="Text Box 8">
            <a:extLst>
              <a:ext uri="{FF2B5EF4-FFF2-40B4-BE49-F238E27FC236}">
                <a16:creationId xmlns:a16="http://schemas.microsoft.com/office/drawing/2014/main" id="{8E6A7F1C-7108-5449-8193-1321ACFABA11}"/>
              </a:ext>
            </a:extLst>
          </p:cNvPr>
          <p:cNvSpPr txBox="1">
            <a:spLocks noChangeArrowheads="1"/>
          </p:cNvSpPr>
          <p:nvPr/>
        </p:nvSpPr>
        <p:spPr bwMode="auto">
          <a:xfrm>
            <a:off x="6881314" y="3323190"/>
            <a:ext cx="362600"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pPr>
            <a:r>
              <a:rPr lang="en-US" sz="2800" dirty="0">
                <a:solidFill>
                  <a:srgbClr val="000000"/>
                </a:solidFill>
                <a:latin typeface="+mn-lt"/>
                <a:cs typeface="Arial" charset="0"/>
              </a:rPr>
              <a:t>e</a:t>
            </a:r>
          </a:p>
        </p:txBody>
      </p:sp>
      <p:grpSp>
        <p:nvGrpSpPr>
          <p:cNvPr id="90" name="Group 9">
            <a:extLst>
              <a:ext uri="{FF2B5EF4-FFF2-40B4-BE49-F238E27FC236}">
                <a16:creationId xmlns:a16="http://schemas.microsoft.com/office/drawing/2014/main" id="{1A927CF2-FBEE-C949-ACEF-A5C2A74C9C6F}"/>
              </a:ext>
            </a:extLst>
          </p:cNvPr>
          <p:cNvGrpSpPr>
            <a:grpSpLocks/>
          </p:cNvGrpSpPr>
          <p:nvPr/>
        </p:nvGrpSpPr>
        <p:grpSpPr bwMode="auto">
          <a:xfrm>
            <a:off x="8234984" y="3356529"/>
            <a:ext cx="2147887" cy="652463"/>
            <a:chOff x="2679" y="1773"/>
            <a:chExt cx="1353" cy="411"/>
          </a:xfrm>
        </p:grpSpPr>
        <p:sp>
          <p:nvSpPr>
            <p:cNvPr id="91" name="Text Box 10">
              <a:extLst>
                <a:ext uri="{FF2B5EF4-FFF2-40B4-BE49-F238E27FC236}">
                  <a16:creationId xmlns:a16="http://schemas.microsoft.com/office/drawing/2014/main" id="{19C1075F-254D-0B48-9778-9E9562D027FF}"/>
                </a:ext>
              </a:extLst>
            </p:cNvPr>
            <p:cNvSpPr txBox="1">
              <a:spLocks noChangeArrowheads="1"/>
            </p:cNvSpPr>
            <p:nvPr/>
          </p:nvSpPr>
          <p:spPr bwMode="auto">
            <a:xfrm>
              <a:off x="2679" y="1854"/>
              <a:ext cx="1353" cy="3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pPr>
              <a:r>
                <a:rPr lang="en-US" sz="2800" dirty="0">
                  <a:solidFill>
                    <a:srgbClr val="000000"/>
                  </a:solidFill>
                  <a:latin typeface="+mn-lt"/>
                  <a:cs typeface="Arial" charset="0"/>
                </a:rPr>
                <a:t>c = m  mod  n</a:t>
              </a:r>
            </a:p>
          </p:txBody>
        </p:sp>
        <p:sp>
          <p:nvSpPr>
            <p:cNvPr id="92" name="Text Box 11">
              <a:extLst>
                <a:ext uri="{FF2B5EF4-FFF2-40B4-BE49-F238E27FC236}">
                  <a16:creationId xmlns:a16="http://schemas.microsoft.com/office/drawing/2014/main" id="{E4D271F5-00DA-E94B-AD49-5AF427F139DD}"/>
                </a:ext>
              </a:extLst>
            </p:cNvPr>
            <p:cNvSpPr txBox="1">
              <a:spLocks noChangeArrowheads="1"/>
            </p:cNvSpPr>
            <p:nvPr/>
          </p:nvSpPr>
          <p:spPr bwMode="auto">
            <a:xfrm>
              <a:off x="3165" y="1773"/>
              <a:ext cx="228" cy="3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pPr>
              <a:r>
                <a:rPr lang="en-US" sz="2800" dirty="0">
                  <a:solidFill>
                    <a:srgbClr val="000000"/>
                  </a:solidFill>
                  <a:latin typeface="+mn-lt"/>
                  <a:cs typeface="Arial" charset="0"/>
                </a:rPr>
                <a:t>e</a:t>
              </a:r>
            </a:p>
          </p:txBody>
        </p:sp>
      </p:grpSp>
      <p:sp>
        <p:nvSpPr>
          <p:cNvPr id="93" name="Text Box 12">
            <a:extLst>
              <a:ext uri="{FF2B5EF4-FFF2-40B4-BE49-F238E27FC236}">
                <a16:creationId xmlns:a16="http://schemas.microsoft.com/office/drawing/2014/main" id="{86499D3F-2848-0748-A706-290A93EF1C1E}"/>
              </a:ext>
            </a:extLst>
          </p:cNvPr>
          <p:cNvSpPr txBox="1">
            <a:spLocks noChangeArrowheads="1"/>
          </p:cNvSpPr>
          <p:nvPr/>
        </p:nvSpPr>
        <p:spPr bwMode="auto">
          <a:xfrm>
            <a:off x="3531525" y="4018515"/>
            <a:ext cx="1545616"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pPr>
            <a:r>
              <a:rPr lang="en-US" sz="2800" dirty="0">
                <a:solidFill>
                  <a:srgbClr val="C00000"/>
                </a:solidFill>
                <a:latin typeface="+mn-lt"/>
              </a:rPr>
              <a:t>0000l000</a:t>
            </a:r>
          </a:p>
        </p:txBody>
      </p:sp>
      <p:sp>
        <p:nvSpPr>
          <p:cNvPr id="94" name="Text Box 13">
            <a:extLst>
              <a:ext uri="{FF2B5EF4-FFF2-40B4-BE49-F238E27FC236}">
                <a16:creationId xmlns:a16="http://schemas.microsoft.com/office/drawing/2014/main" id="{21EA5B24-1503-1343-BEB8-1B4FE1C013DA}"/>
              </a:ext>
            </a:extLst>
          </p:cNvPr>
          <p:cNvSpPr txBox="1">
            <a:spLocks noChangeArrowheads="1"/>
          </p:cNvSpPr>
          <p:nvPr/>
        </p:nvSpPr>
        <p:spPr bwMode="auto">
          <a:xfrm>
            <a:off x="5305608" y="4008990"/>
            <a:ext cx="550152"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pPr>
            <a:r>
              <a:rPr lang="en-US" sz="2800" dirty="0">
                <a:solidFill>
                  <a:srgbClr val="C00000"/>
                </a:solidFill>
                <a:latin typeface="+mn-lt"/>
              </a:rPr>
              <a:t>12</a:t>
            </a:r>
          </a:p>
        </p:txBody>
      </p:sp>
      <p:sp>
        <p:nvSpPr>
          <p:cNvPr id="95" name="Text Box 14">
            <a:extLst>
              <a:ext uri="{FF2B5EF4-FFF2-40B4-BE49-F238E27FC236}">
                <a16:creationId xmlns:a16="http://schemas.microsoft.com/office/drawing/2014/main" id="{506F66DC-AD7F-0E4E-A0BB-4A6279D55BF3}"/>
              </a:ext>
            </a:extLst>
          </p:cNvPr>
          <p:cNvSpPr txBox="1">
            <a:spLocks noChangeArrowheads="1"/>
          </p:cNvSpPr>
          <p:nvPr/>
        </p:nvSpPr>
        <p:spPr bwMode="auto">
          <a:xfrm>
            <a:off x="6327688" y="4001052"/>
            <a:ext cx="1098378"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pPr>
            <a:r>
              <a:rPr lang="en-US" sz="2800" dirty="0">
                <a:solidFill>
                  <a:srgbClr val="C00000"/>
                </a:solidFill>
                <a:latin typeface="+mn-lt"/>
              </a:rPr>
              <a:t>24832</a:t>
            </a:r>
          </a:p>
        </p:txBody>
      </p:sp>
      <p:sp>
        <p:nvSpPr>
          <p:cNvPr id="96" name="Text Box 15">
            <a:extLst>
              <a:ext uri="{FF2B5EF4-FFF2-40B4-BE49-F238E27FC236}">
                <a16:creationId xmlns:a16="http://schemas.microsoft.com/office/drawing/2014/main" id="{E746DBFE-0909-1D47-A24F-4CF5FE322A1A}"/>
              </a:ext>
            </a:extLst>
          </p:cNvPr>
          <p:cNvSpPr txBox="1">
            <a:spLocks noChangeArrowheads="1"/>
          </p:cNvSpPr>
          <p:nvPr/>
        </p:nvSpPr>
        <p:spPr bwMode="auto">
          <a:xfrm>
            <a:off x="9201333" y="3999465"/>
            <a:ext cx="550152"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pPr>
            <a:r>
              <a:rPr lang="en-US" sz="2800" dirty="0">
                <a:solidFill>
                  <a:srgbClr val="C00000"/>
                </a:solidFill>
                <a:latin typeface="+mn-lt"/>
              </a:rPr>
              <a:t>17</a:t>
            </a:r>
          </a:p>
        </p:txBody>
      </p:sp>
      <p:sp>
        <p:nvSpPr>
          <p:cNvPr id="97" name="Text Box 28">
            <a:extLst>
              <a:ext uri="{FF2B5EF4-FFF2-40B4-BE49-F238E27FC236}">
                <a16:creationId xmlns:a16="http://schemas.microsoft.com/office/drawing/2014/main" id="{EFF46EF4-7BA8-8949-B84B-E9B1E64467F8}"/>
              </a:ext>
            </a:extLst>
          </p:cNvPr>
          <p:cNvSpPr txBox="1">
            <a:spLocks noChangeArrowheads="1"/>
          </p:cNvSpPr>
          <p:nvPr/>
        </p:nvSpPr>
        <p:spPr bwMode="auto">
          <a:xfrm>
            <a:off x="2005801" y="3780390"/>
            <a:ext cx="1396665"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pPr>
            <a:r>
              <a:rPr lang="en-US" sz="2800" dirty="0">
                <a:solidFill>
                  <a:srgbClr val="000099"/>
                </a:solidFill>
                <a:latin typeface="+mn-lt"/>
                <a:cs typeface="Arial" charset="0"/>
              </a:rPr>
              <a:t>encrypt:</a:t>
            </a:r>
          </a:p>
        </p:txBody>
      </p:sp>
      <p:sp>
        <p:nvSpPr>
          <p:cNvPr id="98" name="Text Box 31">
            <a:extLst>
              <a:ext uri="{FF2B5EF4-FFF2-40B4-BE49-F238E27FC236}">
                <a16:creationId xmlns:a16="http://schemas.microsoft.com/office/drawing/2014/main" id="{11939F08-D7FB-D941-9914-067FA0FF27B2}"/>
              </a:ext>
            </a:extLst>
          </p:cNvPr>
          <p:cNvSpPr txBox="1">
            <a:spLocks noChangeArrowheads="1"/>
          </p:cNvSpPr>
          <p:nvPr/>
        </p:nvSpPr>
        <p:spPr bwMode="auto">
          <a:xfrm>
            <a:off x="2080246" y="2680252"/>
            <a:ext cx="4081951"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0" fontAlgn="base" hangingPunct="0">
              <a:spcBef>
                <a:spcPct val="0"/>
              </a:spcBef>
              <a:spcAft>
                <a:spcPct val="0"/>
              </a:spcAft>
            </a:pPr>
            <a:r>
              <a:rPr lang="en-US" sz="2800" dirty="0">
                <a:solidFill>
                  <a:srgbClr val="000000"/>
                </a:solidFill>
                <a:latin typeface="+mn-lt"/>
                <a:cs typeface="Arial" charset="0"/>
              </a:rPr>
              <a:t>encrypting 8-bit messages.</a:t>
            </a:r>
          </a:p>
        </p:txBody>
      </p:sp>
      <p:sp>
        <p:nvSpPr>
          <p:cNvPr id="99" name="Right Brace 1">
            <a:extLst>
              <a:ext uri="{FF2B5EF4-FFF2-40B4-BE49-F238E27FC236}">
                <a16:creationId xmlns:a16="http://schemas.microsoft.com/office/drawing/2014/main" id="{E98DD281-14BA-E246-B6C3-6B66EF2CC6C1}"/>
              </a:ext>
            </a:extLst>
          </p:cNvPr>
          <p:cNvSpPr>
            <a:spLocks/>
          </p:cNvSpPr>
          <p:nvPr/>
        </p:nvSpPr>
        <p:spPr bwMode="auto">
          <a:xfrm rot="5400000">
            <a:off x="4202733" y="3216828"/>
            <a:ext cx="180975" cy="1403350"/>
          </a:xfrm>
          <a:prstGeom prst="rightBrace">
            <a:avLst>
              <a:gd name="adj1" fmla="val 8257"/>
              <a:gd name="adj2" fmla="val 50000"/>
            </a:avLst>
          </a:prstGeom>
          <a:noFill/>
          <a:ln w="9525">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endParaRPr>
          </a:p>
        </p:txBody>
      </p:sp>
      <p:sp>
        <p:nvSpPr>
          <p:cNvPr id="100" name="Right Brace 31">
            <a:extLst>
              <a:ext uri="{FF2B5EF4-FFF2-40B4-BE49-F238E27FC236}">
                <a16:creationId xmlns:a16="http://schemas.microsoft.com/office/drawing/2014/main" id="{2307264E-9C5B-5A43-AFD8-13406440796F}"/>
              </a:ext>
            </a:extLst>
          </p:cNvPr>
          <p:cNvSpPr>
            <a:spLocks/>
          </p:cNvSpPr>
          <p:nvPr/>
        </p:nvSpPr>
        <p:spPr bwMode="auto">
          <a:xfrm rot="5400000">
            <a:off x="5525120" y="3689903"/>
            <a:ext cx="169863" cy="468312"/>
          </a:xfrm>
          <a:prstGeom prst="rightBrace">
            <a:avLst>
              <a:gd name="adj1" fmla="val 8284"/>
              <a:gd name="adj2" fmla="val 50000"/>
            </a:avLst>
          </a:prstGeom>
          <a:noFill/>
          <a:ln w="9525">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endParaRPr>
          </a:p>
        </p:txBody>
      </p:sp>
      <p:sp>
        <p:nvSpPr>
          <p:cNvPr id="101" name="Right Brace 32">
            <a:extLst>
              <a:ext uri="{FF2B5EF4-FFF2-40B4-BE49-F238E27FC236}">
                <a16:creationId xmlns:a16="http://schemas.microsoft.com/office/drawing/2014/main" id="{877E4C41-AB3C-E740-BA48-3E574A17A614}"/>
              </a:ext>
            </a:extLst>
          </p:cNvPr>
          <p:cNvSpPr>
            <a:spLocks/>
          </p:cNvSpPr>
          <p:nvPr/>
        </p:nvSpPr>
        <p:spPr bwMode="auto">
          <a:xfrm rot="5400000">
            <a:off x="6772102" y="3695458"/>
            <a:ext cx="168275" cy="468313"/>
          </a:xfrm>
          <a:prstGeom prst="rightBrace">
            <a:avLst>
              <a:gd name="adj1" fmla="val 8362"/>
              <a:gd name="adj2" fmla="val 50000"/>
            </a:avLst>
          </a:prstGeom>
          <a:noFill/>
          <a:ln w="9525">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endParaRPr>
          </a:p>
        </p:txBody>
      </p:sp>
      <p:sp>
        <p:nvSpPr>
          <p:cNvPr id="102" name="Right Brace 33">
            <a:extLst>
              <a:ext uri="{FF2B5EF4-FFF2-40B4-BE49-F238E27FC236}">
                <a16:creationId xmlns:a16="http://schemas.microsoft.com/office/drawing/2014/main" id="{1C88363E-5034-0A4B-A052-583195F4E9F2}"/>
              </a:ext>
            </a:extLst>
          </p:cNvPr>
          <p:cNvSpPr>
            <a:spLocks/>
          </p:cNvSpPr>
          <p:nvPr/>
        </p:nvSpPr>
        <p:spPr bwMode="auto">
          <a:xfrm rot="5400000">
            <a:off x="9314483" y="2905677"/>
            <a:ext cx="179388" cy="2046288"/>
          </a:xfrm>
          <a:prstGeom prst="rightBrace">
            <a:avLst>
              <a:gd name="adj1" fmla="val 8344"/>
              <a:gd name="adj2" fmla="val 50000"/>
            </a:avLst>
          </a:prstGeom>
          <a:noFill/>
          <a:ln w="9525">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endParaRPr>
          </a:p>
        </p:txBody>
      </p:sp>
      <p:grpSp>
        <p:nvGrpSpPr>
          <p:cNvPr id="103" name="Group 102">
            <a:extLst>
              <a:ext uri="{FF2B5EF4-FFF2-40B4-BE49-F238E27FC236}">
                <a16:creationId xmlns:a16="http://schemas.microsoft.com/office/drawing/2014/main" id="{848CF0B2-3182-EF47-B3D7-985E8B8AFB67}"/>
              </a:ext>
            </a:extLst>
          </p:cNvPr>
          <p:cNvGrpSpPr>
            <a:grpSpLocks/>
          </p:cNvGrpSpPr>
          <p:nvPr/>
        </p:nvGrpSpPr>
        <p:grpSpPr bwMode="auto">
          <a:xfrm>
            <a:off x="2062944" y="4742415"/>
            <a:ext cx="7669046" cy="1216684"/>
            <a:chOff x="485146" y="4729396"/>
            <a:chExt cx="7669849" cy="1215969"/>
          </a:xfrm>
        </p:grpSpPr>
        <p:sp>
          <p:nvSpPr>
            <p:cNvPr id="104" name="Text Box 16">
              <a:extLst>
                <a:ext uri="{FF2B5EF4-FFF2-40B4-BE49-F238E27FC236}">
                  <a16:creationId xmlns:a16="http://schemas.microsoft.com/office/drawing/2014/main" id="{55FD3CE7-0885-8446-8200-9A0EEE48B883}"/>
                </a:ext>
              </a:extLst>
            </p:cNvPr>
            <p:cNvSpPr txBox="1">
              <a:spLocks noChangeArrowheads="1"/>
            </p:cNvSpPr>
            <p:nvPr/>
          </p:nvSpPr>
          <p:spPr bwMode="auto">
            <a:xfrm>
              <a:off x="2361193" y="4873856"/>
              <a:ext cx="336987" cy="5229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2800" b="0" i="0" u="none" strike="noStrike" kern="0" cap="none" spc="0" normalizeH="0" baseline="0" noProof="0" dirty="0">
                  <a:ln>
                    <a:noFill/>
                  </a:ln>
                  <a:solidFill>
                    <a:srgbClr val="000000"/>
                  </a:solidFill>
                  <a:effectLst/>
                  <a:uLnTx/>
                  <a:uFillTx/>
                  <a:latin typeface="+mn-lt"/>
                  <a:ea typeface="ＭＳ Ｐゴシック" charset="0"/>
                  <a:cs typeface="Arial" charset="0"/>
                </a:rPr>
                <a:t>c</a:t>
              </a:r>
            </a:p>
          </p:txBody>
        </p:sp>
        <p:grpSp>
          <p:nvGrpSpPr>
            <p:cNvPr id="105" name="Group 17">
              <a:extLst>
                <a:ext uri="{FF2B5EF4-FFF2-40B4-BE49-F238E27FC236}">
                  <a16:creationId xmlns:a16="http://schemas.microsoft.com/office/drawing/2014/main" id="{F7AFF9D6-B4A1-9E43-B57B-496703EDA7BF}"/>
                </a:ext>
              </a:extLst>
            </p:cNvPr>
            <p:cNvGrpSpPr>
              <a:grpSpLocks/>
            </p:cNvGrpSpPr>
            <p:nvPr/>
          </p:nvGrpSpPr>
          <p:grpSpPr bwMode="auto">
            <a:xfrm>
              <a:off x="6007107" y="4766587"/>
              <a:ext cx="2147888" cy="650876"/>
              <a:chOff x="2679" y="1773"/>
              <a:chExt cx="1353" cy="410"/>
            </a:xfrm>
          </p:grpSpPr>
          <p:sp>
            <p:nvSpPr>
              <p:cNvPr id="116" name="Text Box 18">
                <a:extLst>
                  <a:ext uri="{FF2B5EF4-FFF2-40B4-BE49-F238E27FC236}">
                    <a16:creationId xmlns:a16="http://schemas.microsoft.com/office/drawing/2014/main" id="{EDB87C99-05D3-7F4D-AC08-ECF06ECA05F1}"/>
                  </a:ext>
                </a:extLst>
              </p:cNvPr>
              <p:cNvSpPr txBox="1">
                <a:spLocks noChangeArrowheads="1"/>
              </p:cNvSpPr>
              <p:nvPr/>
            </p:nvSpPr>
            <p:spPr bwMode="auto">
              <a:xfrm>
                <a:off x="2679" y="1854"/>
                <a:ext cx="1353" cy="3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2800" b="0" i="0" u="none" strike="noStrike" kern="0" cap="none" spc="0" normalizeH="0" baseline="0" noProof="0" dirty="0">
                    <a:ln>
                      <a:noFill/>
                    </a:ln>
                    <a:solidFill>
                      <a:srgbClr val="000000"/>
                    </a:solidFill>
                    <a:effectLst/>
                    <a:uLnTx/>
                    <a:uFillTx/>
                    <a:latin typeface="+mn-lt"/>
                    <a:ea typeface="ＭＳ Ｐゴシック" charset="0"/>
                    <a:cs typeface="Arial" charset="0"/>
                  </a:rPr>
                  <a:t>m = c  mod  n</a:t>
                </a:r>
              </a:p>
            </p:txBody>
          </p:sp>
          <p:sp>
            <p:nvSpPr>
              <p:cNvPr id="117" name="Text Box 19">
                <a:extLst>
                  <a:ext uri="{FF2B5EF4-FFF2-40B4-BE49-F238E27FC236}">
                    <a16:creationId xmlns:a16="http://schemas.microsoft.com/office/drawing/2014/main" id="{8DE61BF2-BDC1-1542-9084-C17039C475D5}"/>
                  </a:ext>
                </a:extLst>
              </p:cNvPr>
              <p:cNvSpPr txBox="1">
                <a:spLocks noChangeArrowheads="1"/>
              </p:cNvSpPr>
              <p:nvPr/>
            </p:nvSpPr>
            <p:spPr bwMode="auto">
              <a:xfrm>
                <a:off x="3162" y="1773"/>
                <a:ext cx="236" cy="3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2800" b="0" i="0" u="none" strike="noStrike" kern="0" cap="none" spc="0" normalizeH="0" baseline="0" noProof="0" dirty="0">
                    <a:ln>
                      <a:noFill/>
                    </a:ln>
                    <a:solidFill>
                      <a:srgbClr val="000000"/>
                    </a:solidFill>
                    <a:effectLst/>
                    <a:uLnTx/>
                    <a:uFillTx/>
                    <a:latin typeface="+mn-lt"/>
                    <a:ea typeface="ＭＳ Ｐゴシック" charset="0"/>
                    <a:cs typeface="Arial" charset="0"/>
                  </a:rPr>
                  <a:t>d</a:t>
                </a:r>
              </a:p>
            </p:txBody>
          </p:sp>
        </p:grpSp>
        <p:sp>
          <p:nvSpPr>
            <p:cNvPr id="106" name="Text Box 20">
              <a:extLst>
                <a:ext uri="{FF2B5EF4-FFF2-40B4-BE49-F238E27FC236}">
                  <a16:creationId xmlns:a16="http://schemas.microsoft.com/office/drawing/2014/main" id="{1F8625A9-6775-A54A-A7DF-25E164F01E51}"/>
                </a:ext>
              </a:extLst>
            </p:cNvPr>
            <p:cNvSpPr txBox="1">
              <a:spLocks noChangeArrowheads="1"/>
            </p:cNvSpPr>
            <p:nvPr/>
          </p:nvSpPr>
          <p:spPr bwMode="auto">
            <a:xfrm>
              <a:off x="2195052" y="5409753"/>
              <a:ext cx="550210" cy="5229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2800" b="0" i="0" u="none" strike="noStrike" kern="0" cap="none" spc="0" normalizeH="0" baseline="0" noProof="0" dirty="0">
                  <a:ln>
                    <a:noFill/>
                  </a:ln>
                  <a:solidFill>
                    <a:srgbClr val="C00000"/>
                  </a:solidFill>
                  <a:effectLst/>
                  <a:uLnTx/>
                  <a:uFillTx/>
                  <a:latin typeface="+mn-lt"/>
                  <a:ea typeface="ＭＳ Ｐゴシック" charset="0"/>
                  <a:cs typeface="Arial" charset="0"/>
                </a:rPr>
                <a:t>17</a:t>
              </a:r>
            </a:p>
          </p:txBody>
        </p:sp>
        <p:sp>
          <p:nvSpPr>
            <p:cNvPr id="107" name="Text Box 21">
              <a:extLst>
                <a:ext uri="{FF2B5EF4-FFF2-40B4-BE49-F238E27FC236}">
                  <a16:creationId xmlns:a16="http://schemas.microsoft.com/office/drawing/2014/main" id="{E3D9D933-964F-B246-9386-8B8396975F96}"/>
                </a:ext>
              </a:extLst>
            </p:cNvPr>
            <p:cNvSpPr txBox="1">
              <a:spLocks noChangeArrowheads="1"/>
            </p:cNvSpPr>
            <p:nvPr/>
          </p:nvSpPr>
          <p:spPr bwMode="auto">
            <a:xfrm>
              <a:off x="2738653" y="5541062"/>
              <a:ext cx="3474393" cy="3075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C00000"/>
                  </a:solidFill>
                  <a:effectLst/>
                  <a:uLnTx/>
                  <a:uFillTx/>
                  <a:latin typeface="+mn-lt"/>
                  <a:ea typeface="ＭＳ Ｐゴシック" charset="0"/>
                  <a:cs typeface="Arial" charset="0"/>
                </a:rPr>
                <a:t>481968572106750915091411825223071697</a:t>
              </a:r>
            </a:p>
          </p:txBody>
        </p:sp>
        <p:sp>
          <p:nvSpPr>
            <p:cNvPr id="108" name="Text Box 22">
              <a:extLst>
                <a:ext uri="{FF2B5EF4-FFF2-40B4-BE49-F238E27FC236}">
                  <a16:creationId xmlns:a16="http://schemas.microsoft.com/office/drawing/2014/main" id="{D9BF4DD4-D8B3-E841-9716-E4DB33C532EF}"/>
                </a:ext>
              </a:extLst>
            </p:cNvPr>
            <p:cNvSpPr txBox="1">
              <a:spLocks noChangeArrowheads="1"/>
            </p:cNvSpPr>
            <p:nvPr/>
          </p:nvSpPr>
          <p:spPr bwMode="auto">
            <a:xfrm>
              <a:off x="6795627" y="5422453"/>
              <a:ext cx="550210" cy="5229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2800" b="0" i="0" u="none" strike="noStrike" kern="0" cap="none" spc="0" normalizeH="0" baseline="0" noProof="0" dirty="0">
                  <a:ln>
                    <a:noFill/>
                  </a:ln>
                  <a:solidFill>
                    <a:srgbClr val="C00000"/>
                  </a:solidFill>
                  <a:effectLst/>
                  <a:uLnTx/>
                  <a:uFillTx/>
                  <a:latin typeface="+mn-lt"/>
                  <a:ea typeface="ＭＳ Ｐゴシック" charset="0"/>
                  <a:cs typeface="Arial" charset="0"/>
                </a:rPr>
                <a:t>12</a:t>
              </a:r>
            </a:p>
          </p:txBody>
        </p:sp>
        <p:grpSp>
          <p:nvGrpSpPr>
            <p:cNvPr id="109" name="Group 23">
              <a:extLst>
                <a:ext uri="{FF2B5EF4-FFF2-40B4-BE49-F238E27FC236}">
                  <a16:creationId xmlns:a16="http://schemas.microsoft.com/office/drawing/2014/main" id="{8885D463-FAA8-9140-9A84-C0EDE70EF42E}"/>
                </a:ext>
              </a:extLst>
            </p:cNvPr>
            <p:cNvGrpSpPr>
              <a:grpSpLocks/>
            </p:cNvGrpSpPr>
            <p:nvPr/>
          </p:nvGrpSpPr>
          <p:grpSpPr bwMode="auto">
            <a:xfrm>
              <a:off x="3490928" y="4729396"/>
              <a:ext cx="517526" cy="676276"/>
              <a:chOff x="3035" y="2876"/>
              <a:chExt cx="326" cy="426"/>
            </a:xfrm>
          </p:grpSpPr>
          <p:sp>
            <p:nvSpPr>
              <p:cNvPr id="114" name="Text Box 24">
                <a:extLst>
                  <a:ext uri="{FF2B5EF4-FFF2-40B4-BE49-F238E27FC236}">
                    <a16:creationId xmlns:a16="http://schemas.microsoft.com/office/drawing/2014/main" id="{6D72F36B-148A-AA4C-8FE5-CC456C4F9A5B}"/>
                  </a:ext>
                </a:extLst>
              </p:cNvPr>
              <p:cNvSpPr txBox="1">
                <a:spLocks noChangeArrowheads="1"/>
              </p:cNvSpPr>
              <p:nvPr/>
            </p:nvSpPr>
            <p:spPr bwMode="auto">
              <a:xfrm>
                <a:off x="3035" y="2973"/>
                <a:ext cx="212" cy="3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2800" b="0" i="0" u="none" strike="noStrike" kern="0" cap="none" spc="0" normalizeH="0" baseline="0" noProof="0" dirty="0">
                    <a:ln>
                      <a:noFill/>
                    </a:ln>
                    <a:solidFill>
                      <a:srgbClr val="000000"/>
                    </a:solidFill>
                    <a:effectLst/>
                    <a:uLnTx/>
                    <a:uFillTx/>
                    <a:latin typeface="+mn-lt"/>
                    <a:ea typeface="ＭＳ Ｐゴシック" charset="0"/>
                    <a:cs typeface="Arial" charset="0"/>
                  </a:rPr>
                  <a:t>c</a:t>
                </a:r>
              </a:p>
            </p:txBody>
          </p:sp>
          <p:sp>
            <p:nvSpPr>
              <p:cNvPr id="115" name="Text Box 25">
                <a:extLst>
                  <a:ext uri="{FF2B5EF4-FFF2-40B4-BE49-F238E27FC236}">
                    <a16:creationId xmlns:a16="http://schemas.microsoft.com/office/drawing/2014/main" id="{678A0FE0-D6EC-FC46-B048-C1C5F1AFE360}"/>
                  </a:ext>
                </a:extLst>
              </p:cNvPr>
              <p:cNvSpPr txBox="1">
                <a:spLocks noChangeArrowheads="1"/>
              </p:cNvSpPr>
              <p:nvPr/>
            </p:nvSpPr>
            <p:spPr bwMode="auto">
              <a:xfrm>
                <a:off x="3125" y="2876"/>
                <a:ext cx="236" cy="3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2800" b="0" i="0" u="none" strike="noStrike" kern="0" cap="none" spc="0" normalizeH="0" baseline="0" noProof="0" dirty="0">
                    <a:ln>
                      <a:noFill/>
                    </a:ln>
                    <a:solidFill>
                      <a:srgbClr val="000000"/>
                    </a:solidFill>
                    <a:effectLst/>
                    <a:uLnTx/>
                    <a:uFillTx/>
                    <a:latin typeface="+mn-lt"/>
                    <a:ea typeface="ＭＳ Ｐゴシック" charset="0"/>
                    <a:cs typeface="Arial" charset="0"/>
                  </a:rPr>
                  <a:t>d</a:t>
                </a:r>
              </a:p>
            </p:txBody>
          </p:sp>
        </p:grpSp>
        <p:sp>
          <p:nvSpPr>
            <p:cNvPr id="110" name="Text Box 29">
              <a:extLst>
                <a:ext uri="{FF2B5EF4-FFF2-40B4-BE49-F238E27FC236}">
                  <a16:creationId xmlns:a16="http://schemas.microsoft.com/office/drawing/2014/main" id="{9263726D-66BD-4840-925A-32F3F8E7CA94}"/>
                </a:ext>
              </a:extLst>
            </p:cNvPr>
            <p:cNvSpPr txBox="1">
              <a:spLocks noChangeArrowheads="1"/>
            </p:cNvSpPr>
            <p:nvPr/>
          </p:nvSpPr>
          <p:spPr bwMode="auto">
            <a:xfrm>
              <a:off x="485146" y="5059140"/>
              <a:ext cx="1396682" cy="5229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2800" b="0" i="0" u="none" strike="noStrike" kern="0" cap="none" spc="0" normalizeH="0" baseline="0" noProof="0" dirty="0">
                  <a:ln>
                    <a:noFill/>
                  </a:ln>
                  <a:solidFill>
                    <a:srgbClr val="000099"/>
                  </a:solidFill>
                  <a:effectLst/>
                  <a:uLnTx/>
                  <a:uFillTx/>
                  <a:latin typeface="+mn-lt"/>
                  <a:ea typeface="ＭＳ Ｐゴシック" charset="0"/>
                  <a:cs typeface="Arial" charset="0"/>
                </a:rPr>
                <a:t>decrypt:</a:t>
              </a:r>
            </a:p>
          </p:txBody>
        </p:sp>
        <p:sp>
          <p:nvSpPr>
            <p:cNvPr id="111" name="Right Brace 36">
              <a:extLst>
                <a:ext uri="{FF2B5EF4-FFF2-40B4-BE49-F238E27FC236}">
                  <a16:creationId xmlns:a16="http://schemas.microsoft.com/office/drawing/2014/main" id="{806B4247-52E0-F94A-A51F-3FF58755CFC4}"/>
                </a:ext>
              </a:extLst>
            </p:cNvPr>
            <p:cNvSpPr>
              <a:spLocks/>
            </p:cNvSpPr>
            <p:nvPr/>
          </p:nvSpPr>
          <p:spPr bwMode="auto">
            <a:xfrm rot="5400000">
              <a:off x="2446575" y="5102686"/>
              <a:ext cx="168727" cy="468086"/>
            </a:xfrm>
            <a:prstGeom prst="rightBrace">
              <a:avLst>
                <a:gd name="adj1" fmla="val 8336"/>
                <a:gd name="adj2" fmla="val 50000"/>
              </a:avLst>
            </a:prstGeom>
            <a:noFill/>
            <a:ln w="9525">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endParaRPr>
            </a:p>
          </p:txBody>
        </p:sp>
        <p:sp>
          <p:nvSpPr>
            <p:cNvPr id="112" name="Right Brace 37">
              <a:extLst>
                <a:ext uri="{FF2B5EF4-FFF2-40B4-BE49-F238E27FC236}">
                  <a16:creationId xmlns:a16="http://schemas.microsoft.com/office/drawing/2014/main" id="{780C030B-9AB8-4A41-9DF9-D8B492D150D9}"/>
                </a:ext>
              </a:extLst>
            </p:cNvPr>
            <p:cNvSpPr>
              <a:spLocks/>
            </p:cNvSpPr>
            <p:nvPr/>
          </p:nvSpPr>
          <p:spPr bwMode="auto">
            <a:xfrm rot="5400000">
              <a:off x="3605907" y="5108131"/>
              <a:ext cx="168727" cy="468086"/>
            </a:xfrm>
            <a:prstGeom prst="rightBrace">
              <a:avLst>
                <a:gd name="adj1" fmla="val 8336"/>
                <a:gd name="adj2" fmla="val 50000"/>
              </a:avLst>
            </a:prstGeom>
            <a:noFill/>
            <a:ln w="9525">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endParaRPr>
            </a:p>
          </p:txBody>
        </p:sp>
        <p:sp>
          <p:nvSpPr>
            <p:cNvPr id="113" name="Right Brace 38">
              <a:extLst>
                <a:ext uri="{FF2B5EF4-FFF2-40B4-BE49-F238E27FC236}">
                  <a16:creationId xmlns:a16="http://schemas.microsoft.com/office/drawing/2014/main" id="{B97D913A-A8C6-074F-AC8F-39F524A3F81C}"/>
                </a:ext>
              </a:extLst>
            </p:cNvPr>
            <p:cNvSpPr>
              <a:spLocks/>
            </p:cNvSpPr>
            <p:nvPr/>
          </p:nvSpPr>
          <p:spPr bwMode="auto">
            <a:xfrm rot="5400000">
              <a:off x="6964140" y="4340683"/>
              <a:ext cx="179612" cy="2046514"/>
            </a:xfrm>
            <a:prstGeom prst="rightBrace">
              <a:avLst>
                <a:gd name="adj1" fmla="val 8335"/>
                <a:gd name="adj2" fmla="val 50000"/>
              </a:avLst>
            </a:prstGeom>
            <a:noFill/>
            <a:ln w="9525">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endParaRPr>
            </a:p>
          </p:txBody>
        </p:sp>
      </p:grpSp>
      <p:sp>
        <p:nvSpPr>
          <p:cNvPr id="118" name="Left-Right Arrow 117">
            <a:extLst>
              <a:ext uri="{FF2B5EF4-FFF2-40B4-BE49-F238E27FC236}">
                <a16:creationId xmlns:a16="http://schemas.microsoft.com/office/drawing/2014/main" id="{7E5EB329-6AAF-B24A-AEA1-CE46E0712404}"/>
              </a:ext>
            </a:extLst>
          </p:cNvPr>
          <p:cNvSpPr>
            <a:spLocks noChangeArrowheads="1"/>
          </p:cNvSpPr>
          <p:nvPr/>
        </p:nvSpPr>
        <p:spPr bwMode="auto">
          <a:xfrm rot="1604466">
            <a:off x="5690221" y="4840840"/>
            <a:ext cx="2944812" cy="246062"/>
          </a:xfrm>
          <a:prstGeom prst="leftRightArrow">
            <a:avLst>
              <a:gd name="adj1" fmla="val 50000"/>
              <a:gd name="adj2" fmla="val 50032"/>
            </a:avLst>
          </a:prstGeom>
          <a:solidFill>
            <a:srgbClr val="3333CC"/>
          </a:solidFill>
          <a:ln w="9525">
            <a:solidFill>
              <a:srgbClr val="FFFFFF"/>
            </a:solidFill>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ea typeface="ＭＳ Ｐゴシック" charset="0"/>
            </a:endParaRPr>
          </a:p>
        </p:txBody>
      </p:sp>
    </p:spTree>
    <p:extLst>
      <p:ext uri="{BB962C8B-B14F-4D97-AF65-F5344CB8AC3E}">
        <p14:creationId xmlns:p14="http://schemas.microsoft.com/office/powerpoint/2010/main" val="660981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3"/>
                                        </p:tgtEl>
                                        <p:attrNameLst>
                                          <p:attrName>style.visibility</p:attrName>
                                        </p:attrNameLst>
                                      </p:cBhvr>
                                      <p:to>
                                        <p:strVal val="visible"/>
                                      </p:to>
                                    </p:set>
                                    <p:animEffect transition="in" filter="fade">
                                      <p:cBhvr>
                                        <p:cTn id="7" dur="500"/>
                                        <p:tgtEl>
                                          <p:spTgt spid="10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8"/>
                                        </p:tgtEl>
                                        <p:attrNameLst>
                                          <p:attrName>style.visibility</p:attrName>
                                        </p:attrNameLst>
                                      </p:cBhvr>
                                      <p:to>
                                        <p:strVal val="visible"/>
                                      </p:to>
                                    </p:set>
                                    <p:animEffect transition="in" filter="fade">
                                      <p:cBhvr>
                                        <p:cTn id="12" dur="5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b="0" dirty="0">
                <a:latin typeface="+mn-lt"/>
              </a:rPr>
              <a:t>Why does RSA work?</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37</a:t>
            </a:fld>
            <a:endParaRPr lang="en-US" dirty="0"/>
          </a:p>
        </p:txBody>
      </p:sp>
      <p:sp>
        <p:nvSpPr>
          <p:cNvPr id="39" name="Rectangle 3">
            <a:extLst>
              <a:ext uri="{FF2B5EF4-FFF2-40B4-BE49-F238E27FC236}">
                <a16:creationId xmlns:a16="http://schemas.microsoft.com/office/drawing/2014/main" id="{5F5DD7F8-21FC-134D-BADA-5441DF2BCD61}"/>
              </a:ext>
            </a:extLst>
          </p:cNvPr>
          <p:cNvSpPr txBox="1">
            <a:spLocks noChangeArrowheads="1"/>
          </p:cNvSpPr>
          <p:nvPr/>
        </p:nvSpPr>
        <p:spPr>
          <a:xfrm>
            <a:off x="1063486" y="1560443"/>
            <a:ext cx="10121348" cy="4648200"/>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339725"/>
            <a:r>
              <a:rPr lang="en-US" sz="3200" dirty="0"/>
              <a:t>must show that c</a:t>
            </a:r>
            <a:r>
              <a:rPr lang="en-US" sz="3200" baseline="30000" dirty="0"/>
              <a:t>d</a:t>
            </a:r>
            <a:r>
              <a:rPr lang="en-US" sz="3200" dirty="0"/>
              <a:t> mod n = m,  where c = m</a:t>
            </a:r>
            <a:r>
              <a:rPr lang="en-US" sz="3200" baseline="30000" dirty="0"/>
              <a:t>e</a:t>
            </a:r>
            <a:r>
              <a:rPr lang="en-US" sz="3200" dirty="0"/>
              <a:t> mod n</a:t>
            </a:r>
          </a:p>
          <a:p>
            <a:pPr indent="-339725"/>
            <a:r>
              <a:rPr lang="en-US" sz="3200" dirty="0"/>
              <a:t>fact: for any x and y: x</a:t>
            </a:r>
            <a:r>
              <a:rPr lang="en-US" sz="3200" baseline="30000" dirty="0"/>
              <a:t>y</a:t>
            </a:r>
            <a:r>
              <a:rPr lang="en-US" sz="3200" dirty="0"/>
              <a:t> mod n = x</a:t>
            </a:r>
            <a:r>
              <a:rPr lang="en-US" sz="3200" baseline="30000" dirty="0"/>
              <a:t>(y mod z)</a:t>
            </a:r>
            <a:r>
              <a:rPr lang="en-US" sz="3200" dirty="0"/>
              <a:t> mod n</a:t>
            </a:r>
          </a:p>
          <a:p>
            <a:pPr marL="574675" lvl="1" indent="-222250"/>
            <a:r>
              <a:rPr lang="en-US" sz="2800" dirty="0"/>
              <a:t>where n= pq and z = (p-1)(q-1)</a:t>
            </a:r>
          </a:p>
          <a:p>
            <a:pPr indent="-339725"/>
            <a:r>
              <a:rPr lang="en-US" sz="3200" dirty="0"/>
              <a:t>thus, </a:t>
            </a:r>
            <a:br>
              <a:rPr lang="en-US" sz="3200" dirty="0"/>
            </a:br>
            <a:r>
              <a:rPr lang="en-US" sz="3200" dirty="0"/>
              <a:t> c</a:t>
            </a:r>
            <a:r>
              <a:rPr lang="en-US" sz="3200" baseline="30000" dirty="0"/>
              <a:t>d</a:t>
            </a:r>
            <a:r>
              <a:rPr lang="en-US" sz="3200" dirty="0"/>
              <a:t> mod n = (m</a:t>
            </a:r>
            <a:r>
              <a:rPr lang="en-US" sz="3200" baseline="30000" dirty="0"/>
              <a:t>e</a:t>
            </a:r>
            <a:r>
              <a:rPr lang="en-US" sz="3200" dirty="0"/>
              <a:t> mod n)</a:t>
            </a:r>
            <a:r>
              <a:rPr lang="en-US" sz="3200" baseline="30000" dirty="0"/>
              <a:t>d</a:t>
            </a:r>
            <a:r>
              <a:rPr lang="en-US" sz="3200" dirty="0"/>
              <a:t> mod n</a:t>
            </a:r>
          </a:p>
          <a:p>
            <a:pPr>
              <a:buFont typeface="Wingdings" charset="0"/>
              <a:buNone/>
            </a:pPr>
            <a:r>
              <a:rPr lang="en-US" sz="3200" dirty="0"/>
              <a:t>                  = m</a:t>
            </a:r>
            <a:r>
              <a:rPr lang="en-US" sz="3200" baseline="30000" dirty="0"/>
              <a:t>ed</a:t>
            </a:r>
            <a:r>
              <a:rPr lang="en-US" sz="3200" dirty="0"/>
              <a:t> mod n </a:t>
            </a:r>
          </a:p>
          <a:p>
            <a:pPr>
              <a:buFont typeface="Wingdings" charset="0"/>
              <a:buNone/>
            </a:pPr>
            <a:r>
              <a:rPr lang="en-US" sz="3200" dirty="0"/>
              <a:t>                  = m</a:t>
            </a:r>
            <a:r>
              <a:rPr lang="en-US" sz="3200" baseline="30000" dirty="0"/>
              <a:t>(ed mod z)</a:t>
            </a:r>
            <a:r>
              <a:rPr lang="en-US" sz="3200" dirty="0"/>
              <a:t> mod n</a:t>
            </a:r>
          </a:p>
          <a:p>
            <a:pPr>
              <a:buFont typeface="Wingdings" charset="0"/>
              <a:buNone/>
            </a:pPr>
            <a:r>
              <a:rPr lang="en-US" sz="3200" dirty="0"/>
              <a:t>                  = m</a:t>
            </a:r>
            <a:r>
              <a:rPr lang="en-US" sz="3200" baseline="30000" dirty="0"/>
              <a:t>1</a:t>
            </a:r>
            <a:r>
              <a:rPr lang="en-US" sz="3200" dirty="0"/>
              <a:t> mod n</a:t>
            </a:r>
          </a:p>
          <a:p>
            <a:pPr>
              <a:buFont typeface="Wingdings" charset="0"/>
              <a:buNone/>
            </a:pPr>
            <a:r>
              <a:rPr lang="en-US" sz="3200" dirty="0"/>
              <a:t>                  = m</a:t>
            </a:r>
          </a:p>
        </p:txBody>
      </p:sp>
      <p:grpSp>
        <p:nvGrpSpPr>
          <p:cNvPr id="40" name="Group 8">
            <a:extLst>
              <a:ext uri="{FF2B5EF4-FFF2-40B4-BE49-F238E27FC236}">
                <a16:creationId xmlns:a16="http://schemas.microsoft.com/office/drawing/2014/main" id="{854DF921-3E50-E048-A33A-4941BF48FC38}"/>
              </a:ext>
            </a:extLst>
          </p:cNvPr>
          <p:cNvGrpSpPr>
            <a:grpSpLocks/>
          </p:cNvGrpSpPr>
          <p:nvPr/>
        </p:nvGrpSpPr>
        <p:grpSpPr bwMode="auto">
          <a:xfrm>
            <a:off x="4708732" y="1916596"/>
            <a:ext cx="4951414" cy="2735263"/>
            <a:chOff x="2507" y="1402"/>
            <a:chExt cx="3119" cy="1723"/>
          </a:xfrm>
        </p:grpSpPr>
        <p:sp>
          <p:nvSpPr>
            <p:cNvPr id="41" name="Oval 6">
              <a:extLst>
                <a:ext uri="{FF2B5EF4-FFF2-40B4-BE49-F238E27FC236}">
                  <a16:creationId xmlns:a16="http://schemas.microsoft.com/office/drawing/2014/main" id="{F9A81EDD-9C78-4D40-BBF1-D502F1E676E2}"/>
                </a:ext>
              </a:extLst>
            </p:cNvPr>
            <p:cNvSpPr>
              <a:spLocks noChangeArrowheads="1"/>
            </p:cNvSpPr>
            <p:nvPr/>
          </p:nvSpPr>
          <p:spPr bwMode="auto">
            <a:xfrm>
              <a:off x="2507" y="1402"/>
              <a:ext cx="3119" cy="481"/>
            </a:xfrm>
            <a:prstGeom prst="ellipse">
              <a:avLst/>
            </a:prstGeom>
            <a:noFill/>
            <a:ln w="25400">
              <a:solidFill>
                <a:srgbClr val="C0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000" dirty="0">
                <a:cs typeface="+mn-cs"/>
              </a:endParaRPr>
            </a:p>
          </p:txBody>
        </p:sp>
        <p:sp>
          <p:nvSpPr>
            <p:cNvPr id="42" name="Freeform 7">
              <a:extLst>
                <a:ext uri="{FF2B5EF4-FFF2-40B4-BE49-F238E27FC236}">
                  <a16:creationId xmlns:a16="http://schemas.microsoft.com/office/drawing/2014/main" id="{00F77348-56A4-5C4D-805A-F10A82434C6E}"/>
                </a:ext>
              </a:extLst>
            </p:cNvPr>
            <p:cNvSpPr>
              <a:spLocks/>
            </p:cNvSpPr>
            <p:nvPr/>
          </p:nvSpPr>
          <p:spPr bwMode="auto">
            <a:xfrm>
              <a:off x="3306" y="1889"/>
              <a:ext cx="740" cy="1236"/>
            </a:xfrm>
            <a:custGeom>
              <a:avLst/>
              <a:gdLst>
                <a:gd name="T0" fmla="*/ 1260 w 1260"/>
                <a:gd name="T1" fmla="*/ 0 h 847"/>
                <a:gd name="T2" fmla="*/ 1260 w 1260"/>
                <a:gd name="T3" fmla="*/ 847 h 847"/>
                <a:gd name="T4" fmla="*/ 0 w 1260"/>
                <a:gd name="T5" fmla="*/ 847 h 847"/>
                <a:gd name="T6" fmla="*/ 0 60000 65536"/>
                <a:gd name="T7" fmla="*/ 0 60000 65536"/>
                <a:gd name="T8" fmla="*/ 0 60000 65536"/>
              </a:gdLst>
              <a:ahLst/>
              <a:cxnLst>
                <a:cxn ang="T6">
                  <a:pos x="T0" y="T1"/>
                </a:cxn>
                <a:cxn ang="T7">
                  <a:pos x="T2" y="T3"/>
                </a:cxn>
                <a:cxn ang="T8">
                  <a:pos x="T4" y="T5"/>
                </a:cxn>
              </a:cxnLst>
              <a:rect l="0" t="0" r="r" b="b"/>
              <a:pathLst>
                <a:path w="1260" h="847">
                  <a:moveTo>
                    <a:pt x="1260" y="0"/>
                  </a:moveTo>
                  <a:lnTo>
                    <a:pt x="1260" y="847"/>
                  </a:lnTo>
                  <a:lnTo>
                    <a:pt x="0" y="847"/>
                  </a:lnTo>
                </a:path>
              </a:pathLst>
            </a:custGeom>
            <a:noFill/>
            <a:ln w="25400" cap="flat" cmpd="sng">
              <a:solidFill>
                <a:srgbClr val="C00000"/>
              </a:solidFill>
              <a:prstDash val="solid"/>
              <a:round/>
              <a:headEnd type="non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sz="2000" dirty="0"/>
            </a:p>
          </p:txBody>
        </p:sp>
      </p:grpSp>
    </p:spTree>
    <p:extLst>
      <p:ext uri="{BB962C8B-B14F-4D97-AF65-F5344CB8AC3E}">
        <p14:creationId xmlns:p14="http://schemas.microsoft.com/office/powerpoint/2010/main" val="3123279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b="0" dirty="0">
                <a:latin typeface="+mn-lt"/>
              </a:rPr>
              <a:t>RSA: another important property</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38</a:t>
            </a:fld>
            <a:endParaRPr lang="en-US" dirty="0"/>
          </a:p>
        </p:txBody>
      </p:sp>
      <p:sp>
        <p:nvSpPr>
          <p:cNvPr id="8" name="Text Box 3">
            <a:extLst>
              <a:ext uri="{FF2B5EF4-FFF2-40B4-BE49-F238E27FC236}">
                <a16:creationId xmlns:a16="http://schemas.microsoft.com/office/drawing/2014/main" id="{A0E1F4A0-78B0-BD4D-A91E-EC5C08916BD1}"/>
              </a:ext>
            </a:extLst>
          </p:cNvPr>
          <p:cNvSpPr txBox="1">
            <a:spLocks noChangeArrowheads="1"/>
          </p:cNvSpPr>
          <p:nvPr/>
        </p:nvSpPr>
        <p:spPr bwMode="auto">
          <a:xfrm>
            <a:off x="1581180" y="1358325"/>
            <a:ext cx="8040214" cy="584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3200" dirty="0">
                <a:latin typeface="+mn-lt"/>
              </a:rPr>
              <a:t>The following property will be </a:t>
            </a:r>
            <a:r>
              <a:rPr lang="en-US" sz="3200" i="1" dirty="0">
                <a:solidFill>
                  <a:srgbClr val="0012A0"/>
                </a:solidFill>
                <a:latin typeface="+mn-lt"/>
              </a:rPr>
              <a:t>very</a:t>
            </a:r>
            <a:r>
              <a:rPr lang="en-US" sz="3200" dirty="0">
                <a:solidFill>
                  <a:srgbClr val="C00000"/>
                </a:solidFill>
                <a:latin typeface="+mn-lt"/>
              </a:rPr>
              <a:t> </a:t>
            </a:r>
            <a:r>
              <a:rPr lang="en-US" sz="3200" dirty="0">
                <a:latin typeface="+mn-lt"/>
              </a:rPr>
              <a:t>useful later:</a:t>
            </a:r>
            <a:endParaRPr lang="en-US" sz="2800" dirty="0">
              <a:latin typeface="+mn-lt"/>
            </a:endParaRPr>
          </a:p>
        </p:txBody>
      </p:sp>
      <p:grpSp>
        <p:nvGrpSpPr>
          <p:cNvPr id="9" name="Group 4">
            <a:extLst>
              <a:ext uri="{FF2B5EF4-FFF2-40B4-BE49-F238E27FC236}">
                <a16:creationId xmlns:a16="http://schemas.microsoft.com/office/drawing/2014/main" id="{8016FCB0-4AEE-864B-90F8-703500D61B3D}"/>
              </a:ext>
            </a:extLst>
          </p:cNvPr>
          <p:cNvGrpSpPr>
            <a:grpSpLocks/>
          </p:cNvGrpSpPr>
          <p:nvPr/>
        </p:nvGrpSpPr>
        <p:grpSpPr bwMode="auto">
          <a:xfrm>
            <a:off x="2754104" y="2193351"/>
            <a:ext cx="5206997" cy="1008063"/>
            <a:chOff x="512" y="1586"/>
            <a:chExt cx="3280" cy="635"/>
          </a:xfrm>
        </p:grpSpPr>
        <p:grpSp>
          <p:nvGrpSpPr>
            <p:cNvPr id="10" name="Group 5">
              <a:extLst>
                <a:ext uri="{FF2B5EF4-FFF2-40B4-BE49-F238E27FC236}">
                  <a16:creationId xmlns:a16="http://schemas.microsoft.com/office/drawing/2014/main" id="{B4185EBA-7292-654A-9C55-3FD6DFE33D1E}"/>
                </a:ext>
              </a:extLst>
            </p:cNvPr>
            <p:cNvGrpSpPr>
              <a:grpSpLocks/>
            </p:cNvGrpSpPr>
            <p:nvPr/>
          </p:nvGrpSpPr>
          <p:grpSpPr bwMode="auto">
            <a:xfrm>
              <a:off x="512" y="1586"/>
              <a:ext cx="1788" cy="633"/>
              <a:chOff x="1339" y="1706"/>
              <a:chExt cx="1788" cy="633"/>
            </a:xfrm>
          </p:grpSpPr>
          <p:grpSp>
            <p:nvGrpSpPr>
              <p:cNvPr id="17" name="Group 6">
                <a:extLst>
                  <a:ext uri="{FF2B5EF4-FFF2-40B4-BE49-F238E27FC236}">
                    <a16:creationId xmlns:a16="http://schemas.microsoft.com/office/drawing/2014/main" id="{4DEA9E7F-3063-C44A-8BA6-2D10AAC9CAF3}"/>
                  </a:ext>
                </a:extLst>
              </p:cNvPr>
              <p:cNvGrpSpPr>
                <a:grpSpLocks/>
              </p:cNvGrpSpPr>
              <p:nvPr/>
            </p:nvGrpSpPr>
            <p:grpSpPr bwMode="auto">
              <a:xfrm>
                <a:off x="1339" y="1811"/>
                <a:ext cx="1788" cy="528"/>
                <a:chOff x="1710" y="1433"/>
                <a:chExt cx="1788" cy="528"/>
              </a:xfrm>
            </p:grpSpPr>
            <p:sp>
              <p:nvSpPr>
                <p:cNvPr id="20" name="Text Box 7">
                  <a:extLst>
                    <a:ext uri="{FF2B5EF4-FFF2-40B4-BE49-F238E27FC236}">
                      <a16:creationId xmlns:a16="http://schemas.microsoft.com/office/drawing/2014/main" id="{7CA309C3-F398-7342-B829-761DD9380ED8}"/>
                    </a:ext>
                  </a:extLst>
                </p:cNvPr>
                <p:cNvSpPr txBox="1">
                  <a:spLocks noChangeArrowheads="1"/>
                </p:cNvSpPr>
                <p:nvPr/>
              </p:nvSpPr>
              <p:spPr bwMode="auto">
                <a:xfrm>
                  <a:off x="1710" y="1433"/>
                  <a:ext cx="1788"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3200" dirty="0">
                      <a:solidFill>
                        <a:srgbClr val="C00000"/>
                      </a:solidFill>
                      <a:latin typeface="+mn-lt"/>
                      <a:cs typeface="Arial" charset="0"/>
                    </a:rPr>
                    <a:t>K  </a:t>
                  </a:r>
                  <a:r>
                    <a:rPr lang="en-US" sz="3600" dirty="0">
                      <a:solidFill>
                        <a:srgbClr val="C00000"/>
                      </a:solidFill>
                      <a:latin typeface="+mn-lt"/>
                      <a:cs typeface="Arial" charset="0"/>
                    </a:rPr>
                    <a:t>(</a:t>
                  </a:r>
                  <a:r>
                    <a:rPr lang="en-US" sz="3200" dirty="0">
                      <a:solidFill>
                        <a:srgbClr val="C00000"/>
                      </a:solidFill>
                      <a:latin typeface="+mn-lt"/>
                      <a:cs typeface="Arial" charset="0"/>
                    </a:rPr>
                    <a:t>K  (m)</a:t>
                  </a:r>
                  <a:r>
                    <a:rPr lang="en-US" sz="3600" dirty="0">
                      <a:solidFill>
                        <a:srgbClr val="C00000"/>
                      </a:solidFill>
                      <a:latin typeface="+mn-lt"/>
                      <a:cs typeface="Arial" charset="0"/>
                    </a:rPr>
                    <a:t>)</a:t>
                  </a:r>
                  <a:r>
                    <a:rPr lang="en-US" sz="3200" dirty="0">
                      <a:solidFill>
                        <a:srgbClr val="C00000"/>
                      </a:solidFill>
                      <a:latin typeface="+mn-lt"/>
                      <a:cs typeface="Arial" charset="0"/>
                    </a:rPr>
                    <a:t>  =  m </a:t>
                  </a:r>
                </a:p>
              </p:txBody>
            </p:sp>
            <p:sp>
              <p:nvSpPr>
                <p:cNvPr id="21" name="Text Box 8">
                  <a:extLst>
                    <a:ext uri="{FF2B5EF4-FFF2-40B4-BE49-F238E27FC236}">
                      <a16:creationId xmlns:a16="http://schemas.microsoft.com/office/drawing/2014/main" id="{4BE4A247-397C-4B49-A0FE-B01CAD55C6FD}"/>
                    </a:ext>
                  </a:extLst>
                </p:cNvPr>
                <p:cNvSpPr txBox="1">
                  <a:spLocks noChangeArrowheads="1"/>
                </p:cNvSpPr>
                <p:nvPr/>
              </p:nvSpPr>
              <p:spPr bwMode="auto">
                <a:xfrm>
                  <a:off x="2184" y="1631"/>
                  <a:ext cx="240" cy="3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800" dirty="0">
                      <a:solidFill>
                        <a:srgbClr val="C00000"/>
                      </a:solidFill>
                      <a:latin typeface="+mn-lt"/>
                      <a:cs typeface="Arial" charset="0"/>
                    </a:rPr>
                    <a:t>B</a:t>
                  </a:r>
                  <a:endParaRPr lang="en-US" sz="3200" dirty="0">
                    <a:solidFill>
                      <a:srgbClr val="C00000"/>
                    </a:solidFill>
                    <a:latin typeface="+mn-lt"/>
                    <a:cs typeface="Arial" charset="0"/>
                  </a:endParaRPr>
                </a:p>
              </p:txBody>
            </p:sp>
            <p:sp>
              <p:nvSpPr>
                <p:cNvPr id="22" name="Text Box 9">
                  <a:extLst>
                    <a:ext uri="{FF2B5EF4-FFF2-40B4-BE49-F238E27FC236}">
                      <a16:creationId xmlns:a16="http://schemas.microsoft.com/office/drawing/2014/main" id="{AE701ACD-F994-B443-8676-C896D17D9C71}"/>
                    </a:ext>
                  </a:extLst>
                </p:cNvPr>
                <p:cNvSpPr txBox="1">
                  <a:spLocks noChangeArrowheads="1"/>
                </p:cNvSpPr>
                <p:nvPr/>
              </p:nvSpPr>
              <p:spPr bwMode="auto">
                <a:xfrm>
                  <a:off x="1854" y="1620"/>
                  <a:ext cx="240" cy="3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800" dirty="0">
                      <a:solidFill>
                        <a:srgbClr val="C00000"/>
                      </a:solidFill>
                      <a:latin typeface="+mn-lt"/>
                      <a:cs typeface="Arial" charset="0"/>
                    </a:rPr>
                    <a:t>B</a:t>
                  </a:r>
                  <a:endParaRPr lang="en-US" sz="3200" dirty="0">
                    <a:solidFill>
                      <a:srgbClr val="C00000"/>
                    </a:solidFill>
                    <a:latin typeface="+mn-lt"/>
                    <a:cs typeface="Arial" charset="0"/>
                  </a:endParaRPr>
                </a:p>
              </p:txBody>
            </p:sp>
          </p:grpSp>
          <p:sp>
            <p:nvSpPr>
              <p:cNvPr id="18" name="Text Box 10">
                <a:extLst>
                  <a:ext uri="{FF2B5EF4-FFF2-40B4-BE49-F238E27FC236}">
                    <a16:creationId xmlns:a16="http://schemas.microsoft.com/office/drawing/2014/main" id="{E794409D-DEC5-A249-803E-48D183B57B20}"/>
                  </a:ext>
                </a:extLst>
              </p:cNvPr>
              <p:cNvSpPr txBox="1">
                <a:spLocks noChangeArrowheads="1"/>
              </p:cNvSpPr>
              <p:nvPr/>
            </p:nvSpPr>
            <p:spPr bwMode="auto">
              <a:xfrm>
                <a:off x="1494" y="1706"/>
                <a:ext cx="186" cy="3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800" dirty="0">
                    <a:solidFill>
                      <a:srgbClr val="C00000"/>
                    </a:solidFill>
                    <a:latin typeface="+mn-lt"/>
                    <a:cs typeface="Arial" charset="0"/>
                  </a:rPr>
                  <a:t>-</a:t>
                </a:r>
              </a:p>
            </p:txBody>
          </p:sp>
          <p:sp>
            <p:nvSpPr>
              <p:cNvPr id="19" name="Text Box 11">
                <a:extLst>
                  <a:ext uri="{FF2B5EF4-FFF2-40B4-BE49-F238E27FC236}">
                    <a16:creationId xmlns:a16="http://schemas.microsoft.com/office/drawing/2014/main" id="{CC2E8FA6-62C9-B64C-B493-1F6F047233F4}"/>
                  </a:ext>
                </a:extLst>
              </p:cNvPr>
              <p:cNvSpPr txBox="1">
                <a:spLocks noChangeArrowheads="1"/>
              </p:cNvSpPr>
              <p:nvPr/>
            </p:nvSpPr>
            <p:spPr bwMode="auto">
              <a:xfrm>
                <a:off x="1812" y="1722"/>
                <a:ext cx="229" cy="3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800" dirty="0">
                    <a:solidFill>
                      <a:srgbClr val="C00000"/>
                    </a:solidFill>
                    <a:latin typeface="+mn-lt"/>
                    <a:cs typeface="Arial" charset="0"/>
                  </a:rPr>
                  <a:t>+</a:t>
                </a:r>
              </a:p>
            </p:txBody>
          </p:sp>
        </p:grpSp>
        <p:sp>
          <p:nvSpPr>
            <p:cNvPr id="11" name="Text Box 12">
              <a:extLst>
                <a:ext uri="{FF2B5EF4-FFF2-40B4-BE49-F238E27FC236}">
                  <a16:creationId xmlns:a16="http://schemas.microsoft.com/office/drawing/2014/main" id="{3FD29B7F-090A-A44F-9DB5-BC9E17EDE593}"/>
                </a:ext>
              </a:extLst>
            </p:cNvPr>
            <p:cNvSpPr txBox="1">
              <a:spLocks noChangeArrowheads="1"/>
            </p:cNvSpPr>
            <p:nvPr/>
          </p:nvSpPr>
          <p:spPr bwMode="auto">
            <a:xfrm>
              <a:off x="2515" y="1704"/>
              <a:ext cx="1277"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3200" dirty="0">
                  <a:solidFill>
                    <a:srgbClr val="C00000"/>
                  </a:solidFill>
                  <a:latin typeface="+mn-lt"/>
                  <a:cs typeface="Arial" charset="0"/>
                </a:rPr>
                <a:t>K  </a:t>
              </a:r>
              <a:r>
                <a:rPr lang="en-US" sz="3600" dirty="0">
                  <a:solidFill>
                    <a:srgbClr val="C00000"/>
                  </a:solidFill>
                  <a:latin typeface="+mn-lt"/>
                  <a:cs typeface="Arial" charset="0"/>
                </a:rPr>
                <a:t>(</a:t>
              </a:r>
              <a:r>
                <a:rPr lang="en-US" sz="3200" dirty="0">
                  <a:solidFill>
                    <a:srgbClr val="C00000"/>
                  </a:solidFill>
                  <a:latin typeface="+mn-lt"/>
                  <a:cs typeface="Arial" charset="0"/>
                </a:rPr>
                <a:t>K  (m)</a:t>
              </a:r>
              <a:r>
                <a:rPr lang="en-US" sz="3600" dirty="0">
                  <a:solidFill>
                    <a:srgbClr val="C00000"/>
                  </a:solidFill>
                  <a:latin typeface="+mn-lt"/>
                  <a:cs typeface="Arial" charset="0"/>
                </a:rPr>
                <a:t>)</a:t>
              </a:r>
              <a:r>
                <a:rPr lang="en-US" sz="3200" dirty="0">
                  <a:solidFill>
                    <a:srgbClr val="C00000"/>
                  </a:solidFill>
                  <a:latin typeface="+mn-lt"/>
                  <a:cs typeface="Arial" charset="0"/>
                </a:rPr>
                <a:t>  </a:t>
              </a:r>
            </a:p>
          </p:txBody>
        </p:sp>
        <p:sp>
          <p:nvSpPr>
            <p:cNvPr id="12" name="Text Box 13">
              <a:extLst>
                <a:ext uri="{FF2B5EF4-FFF2-40B4-BE49-F238E27FC236}">
                  <a16:creationId xmlns:a16="http://schemas.microsoft.com/office/drawing/2014/main" id="{23894D50-3F7E-414D-9D50-733406DA17D3}"/>
                </a:ext>
              </a:extLst>
            </p:cNvPr>
            <p:cNvSpPr txBox="1">
              <a:spLocks noChangeArrowheads="1"/>
            </p:cNvSpPr>
            <p:nvPr/>
          </p:nvSpPr>
          <p:spPr bwMode="auto">
            <a:xfrm>
              <a:off x="2990" y="1890"/>
              <a:ext cx="240" cy="3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800" dirty="0">
                  <a:solidFill>
                    <a:srgbClr val="C00000"/>
                  </a:solidFill>
                  <a:latin typeface="+mn-lt"/>
                  <a:cs typeface="Arial" charset="0"/>
                </a:rPr>
                <a:t>B</a:t>
              </a:r>
              <a:endParaRPr lang="en-US" sz="3200" dirty="0">
                <a:solidFill>
                  <a:srgbClr val="C00000"/>
                </a:solidFill>
                <a:latin typeface="+mn-lt"/>
                <a:cs typeface="Arial" charset="0"/>
              </a:endParaRPr>
            </a:p>
          </p:txBody>
        </p:sp>
        <p:sp>
          <p:nvSpPr>
            <p:cNvPr id="13" name="Text Box 14">
              <a:extLst>
                <a:ext uri="{FF2B5EF4-FFF2-40B4-BE49-F238E27FC236}">
                  <a16:creationId xmlns:a16="http://schemas.microsoft.com/office/drawing/2014/main" id="{D89D2D53-9991-9F4F-ACA1-CE73046CA7A1}"/>
                </a:ext>
              </a:extLst>
            </p:cNvPr>
            <p:cNvSpPr txBox="1">
              <a:spLocks noChangeArrowheads="1"/>
            </p:cNvSpPr>
            <p:nvPr/>
          </p:nvSpPr>
          <p:spPr bwMode="auto">
            <a:xfrm>
              <a:off x="2653" y="1891"/>
              <a:ext cx="240" cy="3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800" dirty="0">
                  <a:solidFill>
                    <a:srgbClr val="C00000"/>
                  </a:solidFill>
                  <a:latin typeface="+mn-lt"/>
                  <a:cs typeface="Arial" charset="0"/>
                </a:rPr>
                <a:t>B</a:t>
              </a:r>
              <a:endParaRPr lang="en-US" sz="3200" dirty="0">
                <a:solidFill>
                  <a:srgbClr val="C00000"/>
                </a:solidFill>
                <a:latin typeface="+mn-lt"/>
                <a:cs typeface="Arial" charset="0"/>
              </a:endParaRPr>
            </a:p>
          </p:txBody>
        </p:sp>
        <p:sp>
          <p:nvSpPr>
            <p:cNvPr id="14" name="Text Box 15">
              <a:extLst>
                <a:ext uri="{FF2B5EF4-FFF2-40B4-BE49-F238E27FC236}">
                  <a16:creationId xmlns:a16="http://schemas.microsoft.com/office/drawing/2014/main" id="{30F1D5B7-EC19-7B4D-95C1-F2494D51F7EF}"/>
                </a:ext>
              </a:extLst>
            </p:cNvPr>
            <p:cNvSpPr txBox="1">
              <a:spLocks noChangeArrowheads="1"/>
            </p:cNvSpPr>
            <p:nvPr/>
          </p:nvSpPr>
          <p:spPr bwMode="auto">
            <a:xfrm>
              <a:off x="2655" y="1636"/>
              <a:ext cx="229" cy="3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800" dirty="0">
                  <a:solidFill>
                    <a:srgbClr val="C00000"/>
                  </a:solidFill>
                  <a:latin typeface="+mn-lt"/>
                  <a:cs typeface="Arial" charset="0"/>
                </a:rPr>
                <a:t>+</a:t>
              </a:r>
            </a:p>
          </p:txBody>
        </p:sp>
        <p:sp>
          <p:nvSpPr>
            <p:cNvPr id="15" name="Text Box 16">
              <a:extLst>
                <a:ext uri="{FF2B5EF4-FFF2-40B4-BE49-F238E27FC236}">
                  <a16:creationId xmlns:a16="http://schemas.microsoft.com/office/drawing/2014/main" id="{84D77053-58F4-9548-BA15-30800CD9FC0C}"/>
                </a:ext>
              </a:extLst>
            </p:cNvPr>
            <p:cNvSpPr txBox="1">
              <a:spLocks noChangeArrowheads="1"/>
            </p:cNvSpPr>
            <p:nvPr/>
          </p:nvSpPr>
          <p:spPr bwMode="auto">
            <a:xfrm>
              <a:off x="3017" y="1615"/>
              <a:ext cx="186" cy="3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800" dirty="0">
                  <a:solidFill>
                    <a:srgbClr val="C00000"/>
                  </a:solidFill>
                  <a:latin typeface="+mn-lt"/>
                  <a:cs typeface="Arial" charset="0"/>
                </a:rPr>
                <a:t>-</a:t>
              </a:r>
            </a:p>
          </p:txBody>
        </p:sp>
        <p:sp>
          <p:nvSpPr>
            <p:cNvPr id="16" name="Text Box 17">
              <a:extLst>
                <a:ext uri="{FF2B5EF4-FFF2-40B4-BE49-F238E27FC236}">
                  <a16:creationId xmlns:a16="http://schemas.microsoft.com/office/drawing/2014/main" id="{D8FA4809-100F-6F42-B949-08EFA64CE5E5}"/>
                </a:ext>
              </a:extLst>
            </p:cNvPr>
            <p:cNvSpPr txBox="1">
              <a:spLocks noChangeArrowheads="1"/>
            </p:cNvSpPr>
            <p:nvPr/>
          </p:nvSpPr>
          <p:spPr bwMode="auto">
            <a:xfrm>
              <a:off x="2253" y="1755"/>
              <a:ext cx="229" cy="3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800" dirty="0">
                  <a:solidFill>
                    <a:srgbClr val="C00000"/>
                  </a:solidFill>
                  <a:latin typeface="+mn-lt"/>
                  <a:cs typeface="Arial" charset="0"/>
                </a:rPr>
                <a:t>=</a:t>
              </a:r>
            </a:p>
          </p:txBody>
        </p:sp>
      </p:grpSp>
      <p:sp>
        <p:nvSpPr>
          <p:cNvPr id="23" name="Text Box 18">
            <a:extLst>
              <a:ext uri="{FF2B5EF4-FFF2-40B4-BE49-F238E27FC236}">
                <a16:creationId xmlns:a16="http://schemas.microsoft.com/office/drawing/2014/main" id="{340CC0E8-B62C-504E-AEB1-6848700A4E1C}"/>
              </a:ext>
            </a:extLst>
          </p:cNvPr>
          <p:cNvSpPr txBox="1">
            <a:spLocks noChangeArrowheads="1"/>
          </p:cNvSpPr>
          <p:nvPr/>
        </p:nvSpPr>
        <p:spPr bwMode="auto">
          <a:xfrm>
            <a:off x="2263568" y="3423663"/>
            <a:ext cx="2917825" cy="15696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3200" dirty="0">
                <a:latin typeface="+mn-lt"/>
              </a:rPr>
              <a:t>use public key first, followed by private key </a:t>
            </a:r>
            <a:endParaRPr lang="en-US" sz="2800" dirty="0">
              <a:latin typeface="+mn-lt"/>
            </a:endParaRPr>
          </a:p>
        </p:txBody>
      </p:sp>
      <p:sp>
        <p:nvSpPr>
          <p:cNvPr id="24" name="Text Box 19">
            <a:extLst>
              <a:ext uri="{FF2B5EF4-FFF2-40B4-BE49-F238E27FC236}">
                <a16:creationId xmlns:a16="http://schemas.microsoft.com/office/drawing/2014/main" id="{E3A42832-F508-B343-8C8C-BEF9E3FFA5B5}"/>
              </a:ext>
            </a:extLst>
          </p:cNvPr>
          <p:cNvSpPr txBox="1">
            <a:spLocks noChangeArrowheads="1"/>
          </p:cNvSpPr>
          <p:nvPr/>
        </p:nvSpPr>
        <p:spPr bwMode="auto">
          <a:xfrm>
            <a:off x="5594143" y="3415725"/>
            <a:ext cx="2917825" cy="15696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3200" dirty="0">
                <a:latin typeface="+mn-lt"/>
              </a:rPr>
              <a:t>use private key first, followed by public key </a:t>
            </a:r>
            <a:endParaRPr lang="en-US" sz="2800" dirty="0">
              <a:latin typeface="+mn-lt"/>
            </a:endParaRPr>
          </a:p>
        </p:txBody>
      </p:sp>
      <p:sp>
        <p:nvSpPr>
          <p:cNvPr id="25" name="AutoShape 20">
            <a:extLst>
              <a:ext uri="{FF2B5EF4-FFF2-40B4-BE49-F238E27FC236}">
                <a16:creationId xmlns:a16="http://schemas.microsoft.com/office/drawing/2014/main" id="{02AA67A9-2B3D-0D41-9805-A055EFEABF26}"/>
              </a:ext>
            </a:extLst>
          </p:cNvPr>
          <p:cNvSpPr>
            <a:spLocks/>
          </p:cNvSpPr>
          <p:nvPr/>
        </p:nvSpPr>
        <p:spPr bwMode="auto">
          <a:xfrm rot="5400000">
            <a:off x="3581193" y="2445763"/>
            <a:ext cx="138112" cy="1509712"/>
          </a:xfrm>
          <a:prstGeom prst="rightBrace">
            <a:avLst>
              <a:gd name="adj1" fmla="val 91092"/>
              <a:gd name="adj2" fmla="val 50000"/>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2000" dirty="0">
              <a:solidFill>
                <a:srgbClr val="C00000"/>
              </a:solidFill>
              <a:cs typeface="Arial" charset="0"/>
            </a:endParaRPr>
          </a:p>
        </p:txBody>
      </p:sp>
      <p:sp>
        <p:nvSpPr>
          <p:cNvPr id="26" name="AutoShape 21">
            <a:extLst>
              <a:ext uri="{FF2B5EF4-FFF2-40B4-BE49-F238E27FC236}">
                <a16:creationId xmlns:a16="http://schemas.microsoft.com/office/drawing/2014/main" id="{635B218B-7A80-474D-B6FE-1FEED4F297EF}"/>
              </a:ext>
            </a:extLst>
          </p:cNvPr>
          <p:cNvSpPr>
            <a:spLocks/>
          </p:cNvSpPr>
          <p:nvPr/>
        </p:nvSpPr>
        <p:spPr bwMode="auto">
          <a:xfrm rot="5400000">
            <a:off x="6853030" y="2437825"/>
            <a:ext cx="138113" cy="1509713"/>
          </a:xfrm>
          <a:prstGeom prst="rightBrace">
            <a:avLst>
              <a:gd name="adj1" fmla="val 91092"/>
              <a:gd name="adj2" fmla="val 50000"/>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2000" dirty="0">
              <a:solidFill>
                <a:srgbClr val="C00000"/>
              </a:solidFill>
              <a:cs typeface="Arial" charset="0"/>
            </a:endParaRPr>
          </a:p>
        </p:txBody>
      </p:sp>
      <p:sp>
        <p:nvSpPr>
          <p:cNvPr id="27" name="Text Box 22">
            <a:extLst>
              <a:ext uri="{FF2B5EF4-FFF2-40B4-BE49-F238E27FC236}">
                <a16:creationId xmlns:a16="http://schemas.microsoft.com/office/drawing/2014/main" id="{133B9DA1-4813-804A-BDEB-BC6F62E808E0}"/>
              </a:ext>
            </a:extLst>
          </p:cNvPr>
          <p:cNvSpPr txBox="1">
            <a:spLocks noChangeArrowheads="1"/>
          </p:cNvSpPr>
          <p:nvPr/>
        </p:nvSpPr>
        <p:spPr bwMode="auto">
          <a:xfrm>
            <a:off x="3314700" y="5255845"/>
            <a:ext cx="4699691"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3600" i="1" dirty="0">
                <a:solidFill>
                  <a:srgbClr val="C00000"/>
                </a:solidFill>
                <a:latin typeface="+mn-lt"/>
              </a:rPr>
              <a:t>result is the same!</a:t>
            </a:r>
            <a:r>
              <a:rPr lang="en-US" sz="3600" dirty="0">
                <a:solidFill>
                  <a:srgbClr val="C00000"/>
                </a:solidFill>
                <a:latin typeface="+mn-lt"/>
              </a:rPr>
              <a:t> </a:t>
            </a:r>
          </a:p>
        </p:txBody>
      </p:sp>
    </p:spTree>
    <p:extLst>
      <p:ext uri="{BB962C8B-B14F-4D97-AF65-F5344CB8AC3E}">
        <p14:creationId xmlns:p14="http://schemas.microsoft.com/office/powerpoint/2010/main" val="260700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39</a:t>
            </a:fld>
            <a:endParaRPr lang="en-US" dirty="0"/>
          </a:p>
        </p:txBody>
      </p:sp>
      <p:sp>
        <p:nvSpPr>
          <p:cNvPr id="28" name="Rectangle 3">
            <a:extLst>
              <a:ext uri="{FF2B5EF4-FFF2-40B4-BE49-F238E27FC236}">
                <a16:creationId xmlns:a16="http://schemas.microsoft.com/office/drawing/2014/main" id="{C01C5215-2055-6645-B2A2-7E90E6DD7C1D}"/>
              </a:ext>
            </a:extLst>
          </p:cNvPr>
          <p:cNvSpPr txBox="1">
            <a:spLocks noChangeArrowheads="1"/>
          </p:cNvSpPr>
          <p:nvPr/>
        </p:nvSpPr>
        <p:spPr>
          <a:xfrm>
            <a:off x="1052375" y="1213540"/>
            <a:ext cx="7772400"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0"/>
              <a:buNone/>
            </a:pPr>
            <a:endParaRPr lang="en-US" dirty="0">
              <a:latin typeface="Gill Sans MT" charset="0"/>
            </a:endParaRPr>
          </a:p>
          <a:p>
            <a:pPr>
              <a:buFont typeface="Wingdings" charset="0"/>
              <a:buNone/>
            </a:pPr>
            <a:r>
              <a:rPr lang="en-US" sz="3200" dirty="0"/>
              <a:t>follows directly from modular arithmetic:</a:t>
            </a:r>
          </a:p>
          <a:p>
            <a:pPr>
              <a:buFont typeface="Wingdings" charset="0"/>
              <a:buNone/>
            </a:pPr>
            <a:endParaRPr lang="en-US" sz="3200" dirty="0"/>
          </a:p>
          <a:p>
            <a:pPr>
              <a:buFont typeface="Wingdings" charset="0"/>
              <a:buNone/>
            </a:pPr>
            <a:r>
              <a:rPr lang="en-US" sz="3200" dirty="0"/>
              <a:t>(m</a:t>
            </a:r>
            <a:r>
              <a:rPr lang="en-US" sz="3200" baseline="30000" dirty="0"/>
              <a:t>e</a:t>
            </a:r>
            <a:r>
              <a:rPr lang="en-US" sz="3200" dirty="0"/>
              <a:t> mod n)</a:t>
            </a:r>
            <a:r>
              <a:rPr lang="en-US" sz="3200" baseline="30000" dirty="0"/>
              <a:t>d</a:t>
            </a:r>
            <a:r>
              <a:rPr lang="en-US" sz="3200" dirty="0"/>
              <a:t> mod n = m</a:t>
            </a:r>
            <a:r>
              <a:rPr lang="en-US" sz="3200" baseline="30000" dirty="0"/>
              <a:t>ed</a:t>
            </a:r>
            <a:r>
              <a:rPr lang="en-US" sz="3200" dirty="0"/>
              <a:t> mod n</a:t>
            </a:r>
          </a:p>
          <a:p>
            <a:pPr>
              <a:buFont typeface="Wingdings" charset="0"/>
              <a:buNone/>
            </a:pPr>
            <a:r>
              <a:rPr lang="en-US" sz="3200" dirty="0"/>
              <a:t>                             = m</a:t>
            </a:r>
            <a:r>
              <a:rPr lang="en-US" sz="3200" baseline="30000" dirty="0"/>
              <a:t>de</a:t>
            </a:r>
            <a:r>
              <a:rPr lang="en-US" sz="3200" dirty="0"/>
              <a:t> mod n</a:t>
            </a:r>
          </a:p>
          <a:p>
            <a:pPr>
              <a:buFont typeface="Wingdings" charset="0"/>
              <a:buNone/>
            </a:pPr>
            <a:r>
              <a:rPr lang="en-US" sz="3200" dirty="0"/>
              <a:t>                             = (m</a:t>
            </a:r>
            <a:r>
              <a:rPr lang="en-US" sz="3200" baseline="30000" dirty="0"/>
              <a:t>d</a:t>
            </a:r>
            <a:r>
              <a:rPr lang="en-US" sz="3200" dirty="0"/>
              <a:t> mod n)</a:t>
            </a:r>
            <a:r>
              <a:rPr lang="en-US" sz="3200" baseline="30000" dirty="0"/>
              <a:t>e</a:t>
            </a:r>
            <a:r>
              <a:rPr lang="en-US" sz="3200" dirty="0"/>
              <a:t> mod n </a:t>
            </a:r>
          </a:p>
          <a:p>
            <a:pPr>
              <a:buFont typeface="Wingdings" charset="0"/>
              <a:buNone/>
            </a:pPr>
            <a:endParaRPr lang="en-US" dirty="0">
              <a:latin typeface="Gill Sans MT" charset="0"/>
            </a:endParaRPr>
          </a:p>
        </p:txBody>
      </p:sp>
      <p:sp>
        <p:nvSpPr>
          <p:cNvPr id="31" name="Text Box 33">
            <a:extLst>
              <a:ext uri="{FF2B5EF4-FFF2-40B4-BE49-F238E27FC236}">
                <a16:creationId xmlns:a16="http://schemas.microsoft.com/office/drawing/2014/main" id="{A05BA737-B1A7-9E44-9589-2517A92B17B2}"/>
              </a:ext>
            </a:extLst>
          </p:cNvPr>
          <p:cNvSpPr txBox="1">
            <a:spLocks noChangeArrowheads="1"/>
          </p:cNvSpPr>
          <p:nvPr/>
        </p:nvSpPr>
        <p:spPr bwMode="auto">
          <a:xfrm>
            <a:off x="940697" y="474238"/>
            <a:ext cx="1227387" cy="76944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4400" dirty="0">
                <a:solidFill>
                  <a:srgbClr val="000099"/>
                </a:solidFill>
                <a:latin typeface="+mn-lt"/>
              </a:rPr>
              <a:t>Why</a:t>
            </a:r>
          </a:p>
        </p:txBody>
      </p:sp>
      <p:sp>
        <p:nvSpPr>
          <p:cNvPr id="32" name="Text Box 34">
            <a:extLst>
              <a:ext uri="{FF2B5EF4-FFF2-40B4-BE49-F238E27FC236}">
                <a16:creationId xmlns:a16="http://schemas.microsoft.com/office/drawing/2014/main" id="{BEC6564A-7ECB-C449-9E44-F7AE43F71531}"/>
              </a:ext>
            </a:extLst>
          </p:cNvPr>
          <p:cNvSpPr txBox="1">
            <a:spLocks noChangeArrowheads="1"/>
          </p:cNvSpPr>
          <p:nvPr/>
        </p:nvSpPr>
        <p:spPr bwMode="auto">
          <a:xfrm>
            <a:off x="7119648" y="597610"/>
            <a:ext cx="412349" cy="584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3200" dirty="0">
                <a:solidFill>
                  <a:srgbClr val="C00000"/>
                </a:solidFill>
                <a:latin typeface="Arial" charset="0"/>
                <a:cs typeface="Arial" charset="0"/>
              </a:rPr>
              <a:t>?</a:t>
            </a:r>
          </a:p>
        </p:txBody>
      </p:sp>
      <p:grpSp>
        <p:nvGrpSpPr>
          <p:cNvPr id="47" name="Group 4">
            <a:extLst>
              <a:ext uri="{FF2B5EF4-FFF2-40B4-BE49-F238E27FC236}">
                <a16:creationId xmlns:a16="http://schemas.microsoft.com/office/drawing/2014/main" id="{8536CA01-0A05-2040-B9E9-70C1D7FF1EE8}"/>
              </a:ext>
            </a:extLst>
          </p:cNvPr>
          <p:cNvGrpSpPr>
            <a:grpSpLocks/>
          </p:cNvGrpSpPr>
          <p:nvPr/>
        </p:nvGrpSpPr>
        <p:grpSpPr bwMode="auto">
          <a:xfrm>
            <a:off x="2118000" y="377803"/>
            <a:ext cx="5206997" cy="1008063"/>
            <a:chOff x="512" y="1586"/>
            <a:chExt cx="3280" cy="635"/>
          </a:xfrm>
        </p:grpSpPr>
        <p:grpSp>
          <p:nvGrpSpPr>
            <p:cNvPr id="48" name="Group 5">
              <a:extLst>
                <a:ext uri="{FF2B5EF4-FFF2-40B4-BE49-F238E27FC236}">
                  <a16:creationId xmlns:a16="http://schemas.microsoft.com/office/drawing/2014/main" id="{6E379951-E11F-D84F-AE4B-3E03B60F87CB}"/>
                </a:ext>
              </a:extLst>
            </p:cNvPr>
            <p:cNvGrpSpPr>
              <a:grpSpLocks/>
            </p:cNvGrpSpPr>
            <p:nvPr/>
          </p:nvGrpSpPr>
          <p:grpSpPr bwMode="auto">
            <a:xfrm>
              <a:off x="512" y="1586"/>
              <a:ext cx="1788" cy="633"/>
              <a:chOff x="1339" y="1706"/>
              <a:chExt cx="1788" cy="633"/>
            </a:xfrm>
          </p:grpSpPr>
          <p:grpSp>
            <p:nvGrpSpPr>
              <p:cNvPr id="56" name="Group 6">
                <a:extLst>
                  <a:ext uri="{FF2B5EF4-FFF2-40B4-BE49-F238E27FC236}">
                    <a16:creationId xmlns:a16="http://schemas.microsoft.com/office/drawing/2014/main" id="{AD7E7E0C-2F26-8748-9DB0-0A4018ACBB29}"/>
                  </a:ext>
                </a:extLst>
              </p:cNvPr>
              <p:cNvGrpSpPr>
                <a:grpSpLocks/>
              </p:cNvGrpSpPr>
              <p:nvPr/>
            </p:nvGrpSpPr>
            <p:grpSpPr bwMode="auto">
              <a:xfrm>
                <a:off x="1339" y="1811"/>
                <a:ext cx="1788" cy="528"/>
                <a:chOff x="1710" y="1433"/>
                <a:chExt cx="1788" cy="528"/>
              </a:xfrm>
            </p:grpSpPr>
            <p:sp>
              <p:nvSpPr>
                <p:cNvPr id="59" name="Text Box 7">
                  <a:extLst>
                    <a:ext uri="{FF2B5EF4-FFF2-40B4-BE49-F238E27FC236}">
                      <a16:creationId xmlns:a16="http://schemas.microsoft.com/office/drawing/2014/main" id="{94C94DD1-CB16-EC44-AF5B-8946009CADC7}"/>
                    </a:ext>
                  </a:extLst>
                </p:cNvPr>
                <p:cNvSpPr txBox="1">
                  <a:spLocks noChangeArrowheads="1"/>
                </p:cNvSpPr>
                <p:nvPr/>
              </p:nvSpPr>
              <p:spPr bwMode="auto">
                <a:xfrm>
                  <a:off x="1710" y="1433"/>
                  <a:ext cx="1788"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3200" dirty="0">
                      <a:solidFill>
                        <a:srgbClr val="C00000"/>
                      </a:solidFill>
                      <a:latin typeface="+mn-lt"/>
                      <a:cs typeface="Arial" charset="0"/>
                    </a:rPr>
                    <a:t>K  </a:t>
                  </a:r>
                  <a:r>
                    <a:rPr lang="en-US" sz="3600" dirty="0">
                      <a:solidFill>
                        <a:srgbClr val="C00000"/>
                      </a:solidFill>
                      <a:latin typeface="+mn-lt"/>
                      <a:cs typeface="Arial" charset="0"/>
                    </a:rPr>
                    <a:t>(</a:t>
                  </a:r>
                  <a:r>
                    <a:rPr lang="en-US" sz="3200" dirty="0">
                      <a:solidFill>
                        <a:srgbClr val="C00000"/>
                      </a:solidFill>
                      <a:latin typeface="+mn-lt"/>
                      <a:cs typeface="Arial" charset="0"/>
                    </a:rPr>
                    <a:t>K  (m)</a:t>
                  </a:r>
                  <a:r>
                    <a:rPr lang="en-US" sz="3600" dirty="0">
                      <a:solidFill>
                        <a:srgbClr val="C00000"/>
                      </a:solidFill>
                      <a:latin typeface="+mn-lt"/>
                      <a:cs typeface="Arial" charset="0"/>
                    </a:rPr>
                    <a:t>)</a:t>
                  </a:r>
                  <a:r>
                    <a:rPr lang="en-US" sz="3200" dirty="0">
                      <a:solidFill>
                        <a:srgbClr val="C00000"/>
                      </a:solidFill>
                      <a:latin typeface="+mn-lt"/>
                      <a:cs typeface="Arial" charset="0"/>
                    </a:rPr>
                    <a:t>  =  m </a:t>
                  </a:r>
                </a:p>
              </p:txBody>
            </p:sp>
            <p:sp>
              <p:nvSpPr>
                <p:cNvPr id="60" name="Text Box 8">
                  <a:extLst>
                    <a:ext uri="{FF2B5EF4-FFF2-40B4-BE49-F238E27FC236}">
                      <a16:creationId xmlns:a16="http://schemas.microsoft.com/office/drawing/2014/main" id="{096DF2BA-5704-A84D-A3D6-88351D80C374}"/>
                    </a:ext>
                  </a:extLst>
                </p:cNvPr>
                <p:cNvSpPr txBox="1">
                  <a:spLocks noChangeArrowheads="1"/>
                </p:cNvSpPr>
                <p:nvPr/>
              </p:nvSpPr>
              <p:spPr bwMode="auto">
                <a:xfrm>
                  <a:off x="2184" y="1631"/>
                  <a:ext cx="240" cy="3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800" dirty="0">
                      <a:solidFill>
                        <a:srgbClr val="C00000"/>
                      </a:solidFill>
                      <a:latin typeface="+mn-lt"/>
                      <a:cs typeface="Arial" charset="0"/>
                    </a:rPr>
                    <a:t>B</a:t>
                  </a:r>
                  <a:endParaRPr lang="en-US" sz="3200" dirty="0">
                    <a:solidFill>
                      <a:srgbClr val="C00000"/>
                    </a:solidFill>
                    <a:latin typeface="+mn-lt"/>
                    <a:cs typeface="Arial" charset="0"/>
                  </a:endParaRPr>
                </a:p>
              </p:txBody>
            </p:sp>
            <p:sp>
              <p:nvSpPr>
                <p:cNvPr id="61" name="Text Box 9">
                  <a:extLst>
                    <a:ext uri="{FF2B5EF4-FFF2-40B4-BE49-F238E27FC236}">
                      <a16:creationId xmlns:a16="http://schemas.microsoft.com/office/drawing/2014/main" id="{6AA81AA7-43CE-784A-8D0D-3ADEBA89F668}"/>
                    </a:ext>
                  </a:extLst>
                </p:cNvPr>
                <p:cNvSpPr txBox="1">
                  <a:spLocks noChangeArrowheads="1"/>
                </p:cNvSpPr>
                <p:nvPr/>
              </p:nvSpPr>
              <p:spPr bwMode="auto">
                <a:xfrm>
                  <a:off x="1854" y="1620"/>
                  <a:ext cx="240" cy="3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800" dirty="0">
                      <a:solidFill>
                        <a:srgbClr val="C00000"/>
                      </a:solidFill>
                      <a:latin typeface="+mn-lt"/>
                      <a:cs typeface="Arial" charset="0"/>
                    </a:rPr>
                    <a:t>B</a:t>
                  </a:r>
                  <a:endParaRPr lang="en-US" sz="3200" dirty="0">
                    <a:solidFill>
                      <a:srgbClr val="C00000"/>
                    </a:solidFill>
                    <a:latin typeface="+mn-lt"/>
                    <a:cs typeface="Arial" charset="0"/>
                  </a:endParaRPr>
                </a:p>
              </p:txBody>
            </p:sp>
          </p:grpSp>
          <p:sp>
            <p:nvSpPr>
              <p:cNvPr id="57" name="Text Box 10">
                <a:extLst>
                  <a:ext uri="{FF2B5EF4-FFF2-40B4-BE49-F238E27FC236}">
                    <a16:creationId xmlns:a16="http://schemas.microsoft.com/office/drawing/2014/main" id="{42C5AC87-8B91-D549-A18F-3823C61C9F64}"/>
                  </a:ext>
                </a:extLst>
              </p:cNvPr>
              <p:cNvSpPr txBox="1">
                <a:spLocks noChangeArrowheads="1"/>
              </p:cNvSpPr>
              <p:nvPr/>
            </p:nvSpPr>
            <p:spPr bwMode="auto">
              <a:xfrm>
                <a:off x="1494" y="1706"/>
                <a:ext cx="186" cy="3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800" dirty="0">
                    <a:solidFill>
                      <a:srgbClr val="C00000"/>
                    </a:solidFill>
                    <a:latin typeface="+mn-lt"/>
                    <a:cs typeface="Arial" charset="0"/>
                  </a:rPr>
                  <a:t>-</a:t>
                </a:r>
              </a:p>
            </p:txBody>
          </p:sp>
          <p:sp>
            <p:nvSpPr>
              <p:cNvPr id="58" name="Text Box 11">
                <a:extLst>
                  <a:ext uri="{FF2B5EF4-FFF2-40B4-BE49-F238E27FC236}">
                    <a16:creationId xmlns:a16="http://schemas.microsoft.com/office/drawing/2014/main" id="{9A5B81AD-CE77-5B4E-896E-695978519679}"/>
                  </a:ext>
                </a:extLst>
              </p:cNvPr>
              <p:cNvSpPr txBox="1">
                <a:spLocks noChangeArrowheads="1"/>
              </p:cNvSpPr>
              <p:nvPr/>
            </p:nvSpPr>
            <p:spPr bwMode="auto">
              <a:xfrm>
                <a:off x="1812" y="1722"/>
                <a:ext cx="229" cy="3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800" dirty="0">
                    <a:solidFill>
                      <a:srgbClr val="C00000"/>
                    </a:solidFill>
                    <a:latin typeface="+mn-lt"/>
                    <a:cs typeface="Arial" charset="0"/>
                  </a:rPr>
                  <a:t>+</a:t>
                </a:r>
              </a:p>
            </p:txBody>
          </p:sp>
        </p:grpSp>
        <p:sp>
          <p:nvSpPr>
            <p:cNvPr id="49" name="Text Box 12">
              <a:extLst>
                <a:ext uri="{FF2B5EF4-FFF2-40B4-BE49-F238E27FC236}">
                  <a16:creationId xmlns:a16="http://schemas.microsoft.com/office/drawing/2014/main" id="{36B2E6A2-F23D-DB49-AB69-90BEB6070419}"/>
                </a:ext>
              </a:extLst>
            </p:cNvPr>
            <p:cNvSpPr txBox="1">
              <a:spLocks noChangeArrowheads="1"/>
            </p:cNvSpPr>
            <p:nvPr/>
          </p:nvSpPr>
          <p:spPr bwMode="auto">
            <a:xfrm>
              <a:off x="2515" y="1704"/>
              <a:ext cx="1277"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3200" dirty="0">
                  <a:solidFill>
                    <a:srgbClr val="C00000"/>
                  </a:solidFill>
                  <a:latin typeface="+mn-lt"/>
                  <a:cs typeface="Arial" charset="0"/>
                </a:rPr>
                <a:t>K  </a:t>
              </a:r>
              <a:r>
                <a:rPr lang="en-US" sz="3600" dirty="0">
                  <a:solidFill>
                    <a:srgbClr val="C00000"/>
                  </a:solidFill>
                  <a:latin typeface="+mn-lt"/>
                  <a:cs typeface="Arial" charset="0"/>
                </a:rPr>
                <a:t>(</a:t>
              </a:r>
              <a:r>
                <a:rPr lang="en-US" sz="3200" dirty="0">
                  <a:solidFill>
                    <a:srgbClr val="C00000"/>
                  </a:solidFill>
                  <a:latin typeface="+mn-lt"/>
                  <a:cs typeface="Arial" charset="0"/>
                </a:rPr>
                <a:t>K  (m)</a:t>
              </a:r>
              <a:r>
                <a:rPr lang="en-US" sz="3600" dirty="0">
                  <a:solidFill>
                    <a:srgbClr val="C00000"/>
                  </a:solidFill>
                  <a:latin typeface="+mn-lt"/>
                  <a:cs typeface="Arial" charset="0"/>
                </a:rPr>
                <a:t>)</a:t>
              </a:r>
              <a:r>
                <a:rPr lang="en-US" sz="3200" dirty="0">
                  <a:solidFill>
                    <a:srgbClr val="C00000"/>
                  </a:solidFill>
                  <a:latin typeface="+mn-lt"/>
                  <a:cs typeface="Arial" charset="0"/>
                </a:rPr>
                <a:t>  </a:t>
              </a:r>
            </a:p>
          </p:txBody>
        </p:sp>
        <p:sp>
          <p:nvSpPr>
            <p:cNvPr id="50" name="Text Box 13">
              <a:extLst>
                <a:ext uri="{FF2B5EF4-FFF2-40B4-BE49-F238E27FC236}">
                  <a16:creationId xmlns:a16="http://schemas.microsoft.com/office/drawing/2014/main" id="{28004FB0-749E-DA48-A7C0-B15CEAA6F13F}"/>
                </a:ext>
              </a:extLst>
            </p:cNvPr>
            <p:cNvSpPr txBox="1">
              <a:spLocks noChangeArrowheads="1"/>
            </p:cNvSpPr>
            <p:nvPr/>
          </p:nvSpPr>
          <p:spPr bwMode="auto">
            <a:xfrm>
              <a:off x="2990" y="1890"/>
              <a:ext cx="240" cy="3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800" dirty="0">
                  <a:solidFill>
                    <a:srgbClr val="C00000"/>
                  </a:solidFill>
                  <a:latin typeface="+mn-lt"/>
                  <a:cs typeface="Arial" charset="0"/>
                </a:rPr>
                <a:t>B</a:t>
              </a:r>
              <a:endParaRPr lang="en-US" sz="3200" dirty="0">
                <a:solidFill>
                  <a:srgbClr val="C00000"/>
                </a:solidFill>
                <a:latin typeface="+mn-lt"/>
                <a:cs typeface="Arial" charset="0"/>
              </a:endParaRPr>
            </a:p>
          </p:txBody>
        </p:sp>
        <p:sp>
          <p:nvSpPr>
            <p:cNvPr id="51" name="Text Box 14">
              <a:extLst>
                <a:ext uri="{FF2B5EF4-FFF2-40B4-BE49-F238E27FC236}">
                  <a16:creationId xmlns:a16="http://schemas.microsoft.com/office/drawing/2014/main" id="{B727BAD1-AC6B-AD4C-BE92-314207D9501A}"/>
                </a:ext>
              </a:extLst>
            </p:cNvPr>
            <p:cNvSpPr txBox="1">
              <a:spLocks noChangeArrowheads="1"/>
            </p:cNvSpPr>
            <p:nvPr/>
          </p:nvSpPr>
          <p:spPr bwMode="auto">
            <a:xfrm>
              <a:off x="2653" y="1891"/>
              <a:ext cx="240" cy="3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800" dirty="0">
                  <a:solidFill>
                    <a:srgbClr val="C00000"/>
                  </a:solidFill>
                  <a:latin typeface="+mn-lt"/>
                  <a:cs typeface="Arial" charset="0"/>
                </a:rPr>
                <a:t>B</a:t>
              </a:r>
              <a:endParaRPr lang="en-US" sz="3200" dirty="0">
                <a:solidFill>
                  <a:srgbClr val="C00000"/>
                </a:solidFill>
                <a:latin typeface="+mn-lt"/>
                <a:cs typeface="Arial" charset="0"/>
              </a:endParaRPr>
            </a:p>
          </p:txBody>
        </p:sp>
        <p:sp>
          <p:nvSpPr>
            <p:cNvPr id="53" name="Text Box 15">
              <a:extLst>
                <a:ext uri="{FF2B5EF4-FFF2-40B4-BE49-F238E27FC236}">
                  <a16:creationId xmlns:a16="http://schemas.microsoft.com/office/drawing/2014/main" id="{0434FBA1-64EE-564E-87E8-5154C80B9AD6}"/>
                </a:ext>
              </a:extLst>
            </p:cNvPr>
            <p:cNvSpPr txBox="1">
              <a:spLocks noChangeArrowheads="1"/>
            </p:cNvSpPr>
            <p:nvPr/>
          </p:nvSpPr>
          <p:spPr bwMode="auto">
            <a:xfrm>
              <a:off x="2655" y="1636"/>
              <a:ext cx="229" cy="3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800" dirty="0">
                  <a:solidFill>
                    <a:srgbClr val="C00000"/>
                  </a:solidFill>
                  <a:latin typeface="+mn-lt"/>
                  <a:cs typeface="Arial" charset="0"/>
                </a:rPr>
                <a:t>+</a:t>
              </a:r>
            </a:p>
          </p:txBody>
        </p:sp>
        <p:sp>
          <p:nvSpPr>
            <p:cNvPr id="54" name="Text Box 16">
              <a:extLst>
                <a:ext uri="{FF2B5EF4-FFF2-40B4-BE49-F238E27FC236}">
                  <a16:creationId xmlns:a16="http://schemas.microsoft.com/office/drawing/2014/main" id="{D2F24B3D-FEEA-BE4A-AF8F-1170CCAD9CCB}"/>
                </a:ext>
              </a:extLst>
            </p:cNvPr>
            <p:cNvSpPr txBox="1">
              <a:spLocks noChangeArrowheads="1"/>
            </p:cNvSpPr>
            <p:nvPr/>
          </p:nvSpPr>
          <p:spPr bwMode="auto">
            <a:xfrm>
              <a:off x="3017" y="1615"/>
              <a:ext cx="186" cy="3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800" dirty="0">
                  <a:solidFill>
                    <a:srgbClr val="C00000"/>
                  </a:solidFill>
                  <a:latin typeface="+mn-lt"/>
                  <a:cs typeface="Arial" charset="0"/>
                </a:rPr>
                <a:t>-</a:t>
              </a:r>
            </a:p>
          </p:txBody>
        </p:sp>
        <p:sp>
          <p:nvSpPr>
            <p:cNvPr id="55" name="Text Box 17">
              <a:extLst>
                <a:ext uri="{FF2B5EF4-FFF2-40B4-BE49-F238E27FC236}">
                  <a16:creationId xmlns:a16="http://schemas.microsoft.com/office/drawing/2014/main" id="{B12BE81F-2742-3E43-A16D-9AF31D72C883}"/>
                </a:ext>
              </a:extLst>
            </p:cNvPr>
            <p:cNvSpPr txBox="1">
              <a:spLocks noChangeArrowheads="1"/>
            </p:cNvSpPr>
            <p:nvPr/>
          </p:nvSpPr>
          <p:spPr bwMode="auto">
            <a:xfrm>
              <a:off x="2253" y="1755"/>
              <a:ext cx="229" cy="3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800" dirty="0">
                  <a:solidFill>
                    <a:srgbClr val="C00000"/>
                  </a:solidFill>
                  <a:latin typeface="+mn-lt"/>
                  <a:cs typeface="Arial" charset="0"/>
                </a:rPr>
                <a:t>=</a:t>
              </a:r>
            </a:p>
          </p:txBody>
        </p:sp>
      </p:grpSp>
    </p:spTree>
    <p:extLst>
      <p:ext uri="{BB962C8B-B14F-4D97-AF65-F5344CB8AC3E}">
        <p14:creationId xmlns:p14="http://schemas.microsoft.com/office/powerpoint/2010/main" val="3208244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dirty="0">
                <a:cs typeface="Calibri" panose="020F0502020204030204" pitchFamily="34" charset="0"/>
              </a:rPr>
              <a:t>What is network security?</a:t>
            </a:r>
            <a:endParaRPr lang="en-US" sz="4400" dirty="0"/>
          </a:p>
        </p:txBody>
      </p:sp>
      <p:sp>
        <p:nvSpPr>
          <p:cNvPr id="6" name="Slide Number Placeholder 2">
            <a:extLst>
              <a:ext uri="{FF2B5EF4-FFF2-40B4-BE49-F238E27FC236}">
                <a16:creationId xmlns:a16="http://schemas.microsoft.com/office/drawing/2014/main" id="{009DA679-1707-7346-B163-C91B0D75381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4</a:t>
            </a:fld>
            <a:endParaRPr lang="en-US" dirty="0"/>
          </a:p>
        </p:txBody>
      </p:sp>
      <p:sp>
        <p:nvSpPr>
          <p:cNvPr id="11" name="Rectangle 3">
            <a:extLst>
              <a:ext uri="{FF2B5EF4-FFF2-40B4-BE49-F238E27FC236}">
                <a16:creationId xmlns:a16="http://schemas.microsoft.com/office/drawing/2014/main" id="{E708D807-71AD-3B4B-9781-46E36F32C0D1}"/>
              </a:ext>
            </a:extLst>
          </p:cNvPr>
          <p:cNvSpPr txBox="1">
            <a:spLocks noChangeArrowheads="1"/>
          </p:cNvSpPr>
          <p:nvPr/>
        </p:nvSpPr>
        <p:spPr>
          <a:xfrm>
            <a:off x="768178" y="1333500"/>
            <a:ext cx="10562431" cy="497205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0"/>
              <a:buNone/>
            </a:pPr>
            <a:r>
              <a:rPr lang="en-US" sz="3200" dirty="0">
                <a:solidFill>
                  <a:srgbClr val="C00000"/>
                </a:solidFill>
              </a:rPr>
              <a:t>confidentiality: </a:t>
            </a:r>
            <a:r>
              <a:rPr lang="en-US" dirty="0"/>
              <a:t>only sender, intended receiver should “</a:t>
            </a:r>
            <a:r>
              <a:rPr lang="en-US" altLang="ja-JP" dirty="0"/>
              <a:t>understand” message contents</a:t>
            </a:r>
          </a:p>
          <a:p>
            <a:pPr lvl="1"/>
            <a:r>
              <a:rPr lang="en-US" sz="2800" dirty="0"/>
              <a:t>sender encrypts message</a:t>
            </a:r>
          </a:p>
          <a:p>
            <a:pPr lvl="1"/>
            <a:r>
              <a:rPr lang="en-US" sz="2800" dirty="0"/>
              <a:t>receiver decrypts message</a:t>
            </a:r>
          </a:p>
          <a:p>
            <a:pPr>
              <a:buFont typeface="Wingdings" charset="0"/>
              <a:buNone/>
            </a:pPr>
            <a:r>
              <a:rPr lang="en-US" sz="3200" dirty="0">
                <a:solidFill>
                  <a:srgbClr val="C00000"/>
                </a:solidFill>
              </a:rPr>
              <a:t>authentication: </a:t>
            </a:r>
            <a:r>
              <a:rPr lang="en-US" dirty="0"/>
              <a:t>sender, receiver want to confirm identity of each other </a:t>
            </a:r>
          </a:p>
          <a:p>
            <a:pPr>
              <a:buFont typeface="Wingdings" charset="0"/>
              <a:buNone/>
            </a:pPr>
            <a:r>
              <a:rPr lang="en-US" sz="3200" dirty="0">
                <a:solidFill>
                  <a:srgbClr val="C00000"/>
                </a:solidFill>
              </a:rPr>
              <a:t>message integrity: </a:t>
            </a:r>
            <a:r>
              <a:rPr lang="en-US" dirty="0"/>
              <a:t>sender, receiver want to ensure message not altered (in transit, or afterwards) without detection</a:t>
            </a:r>
          </a:p>
          <a:p>
            <a:pPr>
              <a:buFont typeface="Wingdings" charset="0"/>
              <a:buNone/>
            </a:pPr>
            <a:r>
              <a:rPr lang="en-US" sz="3200" dirty="0">
                <a:solidFill>
                  <a:srgbClr val="C00000"/>
                </a:solidFill>
              </a:rPr>
              <a:t>access and availability</a:t>
            </a:r>
            <a:r>
              <a:rPr lang="en-US" dirty="0">
                <a:solidFill>
                  <a:srgbClr val="C00000"/>
                </a:solidFill>
              </a:rPr>
              <a:t>: </a:t>
            </a:r>
            <a:r>
              <a:rPr lang="en-US" dirty="0"/>
              <a:t>services must be accessible and available to users</a:t>
            </a:r>
          </a:p>
        </p:txBody>
      </p:sp>
      <p:pic>
        <p:nvPicPr>
          <p:cNvPr id="3" name="Picture 2" descr="Central-Intelligence-Agency-CIA-Special-Agent-Protective-Staff-Challenge-Coin">
            <a:extLst>
              <a:ext uri="{FF2B5EF4-FFF2-40B4-BE49-F238E27FC236}">
                <a16:creationId xmlns:a16="http://schemas.microsoft.com/office/drawing/2014/main" id="{32265974-C055-4B17-8DFB-B4F04E58242C}"/>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9030886" y="289325"/>
            <a:ext cx="1172987" cy="115187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0071732-69AC-136C-4EE0-7786E0A57047}"/>
              </a:ext>
            </a:extLst>
          </p:cNvPr>
          <p:cNvSpPr txBox="1"/>
          <p:nvPr/>
        </p:nvSpPr>
        <p:spPr>
          <a:xfrm>
            <a:off x="10341552" y="736636"/>
            <a:ext cx="828675" cy="369332"/>
          </a:xfrm>
          <a:prstGeom prst="rect">
            <a:avLst/>
          </a:prstGeom>
          <a:noFill/>
        </p:spPr>
        <p:txBody>
          <a:bodyPr wrap="square">
            <a:spAutoFit/>
          </a:bodyPr>
          <a:lstStyle/>
          <a:p>
            <a:r>
              <a:rPr lang="en-US" altLang="zh-CN" b="1" dirty="0">
                <a:solidFill>
                  <a:srgbClr val="FF0000"/>
                </a:solidFill>
                <a:cs typeface="Calibri" panose="020F0502020204030204" pitchFamily="34" charset="0"/>
              </a:rPr>
              <a:t>CIA</a:t>
            </a:r>
            <a:endParaRPr lang="en-US" b="1" dirty="0">
              <a:solidFill>
                <a:srgbClr val="FF0000"/>
              </a:solidFill>
            </a:endParaRPr>
          </a:p>
        </p:txBody>
      </p:sp>
    </p:spTree>
    <p:extLst>
      <p:ext uri="{BB962C8B-B14F-4D97-AF65-F5344CB8AC3E}">
        <p14:creationId xmlns:p14="http://schemas.microsoft.com/office/powerpoint/2010/main" val="401150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dissolve">
                                      <p:cBhvr>
                                        <p:cTn id="7" dur="500"/>
                                        <p:tgtEl>
                                          <p:spTgt spid="11">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1">
                                            <p:txEl>
                                              <p:pRg st="1" end="1"/>
                                            </p:txEl>
                                          </p:spTgt>
                                        </p:tgtEl>
                                        <p:attrNameLst>
                                          <p:attrName>style.visibility</p:attrName>
                                        </p:attrNameLst>
                                      </p:cBhvr>
                                      <p:to>
                                        <p:strVal val="visible"/>
                                      </p:to>
                                    </p:set>
                                    <p:animEffect transition="in" filter="dissolve">
                                      <p:cBhvr>
                                        <p:cTn id="10" dur="500"/>
                                        <p:tgtEl>
                                          <p:spTgt spid="11">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animEffect transition="in" filter="dissolve">
                                      <p:cBhvr>
                                        <p:cTn id="13" dur="500"/>
                                        <p:tgtEl>
                                          <p:spTgt spid="11">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11">
                                            <p:txEl>
                                              <p:pRg st="3" end="3"/>
                                            </p:txEl>
                                          </p:spTgt>
                                        </p:tgtEl>
                                        <p:attrNameLst>
                                          <p:attrName>style.visibility</p:attrName>
                                        </p:attrNameLst>
                                      </p:cBhvr>
                                      <p:to>
                                        <p:strVal val="visible"/>
                                      </p:to>
                                    </p:set>
                                    <p:animEffect transition="in" filter="dissolve">
                                      <p:cBhvr>
                                        <p:cTn id="18" dur="500"/>
                                        <p:tgtEl>
                                          <p:spTgt spid="11">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animEffect transition="in" filter="dissolve">
                                      <p:cBhvr>
                                        <p:cTn id="23" dur="500"/>
                                        <p:tgtEl>
                                          <p:spTgt spid="11">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11">
                                            <p:txEl>
                                              <p:pRg st="5" end="5"/>
                                            </p:txEl>
                                          </p:spTgt>
                                        </p:tgtEl>
                                        <p:attrNameLst>
                                          <p:attrName>style.visibility</p:attrName>
                                        </p:attrNameLst>
                                      </p:cBhvr>
                                      <p:to>
                                        <p:strVal val="visible"/>
                                      </p:to>
                                    </p:set>
                                    <p:animEffect transition="in" filter="dissolve">
                                      <p:cBhvr>
                                        <p:cTn id="28" dur="500"/>
                                        <p:tgtEl>
                                          <p:spTgt spid="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b="0" dirty="0">
                <a:latin typeface="+mn-lt"/>
              </a:rPr>
              <a:t>Why is RSA secure?</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40</a:t>
            </a:fld>
            <a:endParaRPr lang="en-US" dirty="0"/>
          </a:p>
        </p:txBody>
      </p:sp>
      <p:sp>
        <p:nvSpPr>
          <p:cNvPr id="28" name="Rectangle 3">
            <a:extLst>
              <a:ext uri="{FF2B5EF4-FFF2-40B4-BE49-F238E27FC236}">
                <a16:creationId xmlns:a16="http://schemas.microsoft.com/office/drawing/2014/main" id="{531E5408-C987-264E-9C9C-5C63DC5B66BA}"/>
              </a:ext>
            </a:extLst>
          </p:cNvPr>
          <p:cNvSpPr txBox="1">
            <a:spLocks noChangeArrowheads="1"/>
          </p:cNvSpPr>
          <p:nvPr/>
        </p:nvSpPr>
        <p:spPr>
          <a:xfrm>
            <a:off x="1040296" y="1464364"/>
            <a:ext cx="11019182" cy="351845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339725">
              <a:lnSpc>
                <a:spcPct val="100000"/>
              </a:lnSpc>
            </a:pPr>
            <a:r>
              <a:rPr lang="en-US" sz="3200" dirty="0"/>
              <a:t>suppose you know Bob’</a:t>
            </a:r>
            <a:r>
              <a:rPr lang="en-US" altLang="ja-JP" sz="3200" dirty="0"/>
              <a:t>s public key (n,e). How hard is it to determine d?</a:t>
            </a:r>
          </a:p>
          <a:p>
            <a:pPr indent="-339725">
              <a:lnSpc>
                <a:spcPct val="100000"/>
              </a:lnSpc>
            </a:pPr>
            <a:r>
              <a:rPr lang="en-US" sz="3200" dirty="0"/>
              <a:t>essentially need to find factors of n without knowing the two factors p and q </a:t>
            </a:r>
          </a:p>
          <a:p>
            <a:pPr lvl="1">
              <a:lnSpc>
                <a:spcPct val="100000"/>
              </a:lnSpc>
            </a:pPr>
            <a:r>
              <a:rPr lang="en-US" sz="3200" dirty="0"/>
              <a:t>fact: factoring a big number is hard</a:t>
            </a:r>
          </a:p>
          <a:p>
            <a:pPr>
              <a:buFont typeface="Wingdings" charset="0"/>
              <a:buNone/>
            </a:pPr>
            <a:endParaRPr lang="en-US" dirty="0">
              <a:latin typeface="Gill Sans MT" charset="0"/>
            </a:endParaRPr>
          </a:p>
        </p:txBody>
      </p:sp>
    </p:spTree>
    <p:extLst>
      <p:ext uri="{BB962C8B-B14F-4D97-AF65-F5344CB8AC3E}">
        <p14:creationId xmlns:p14="http://schemas.microsoft.com/office/powerpoint/2010/main" val="231746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b="0" dirty="0">
                <a:latin typeface="+mn-lt"/>
              </a:rPr>
              <a:t>RSA in practice: session keys</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41</a:t>
            </a:fld>
            <a:endParaRPr lang="en-US" dirty="0"/>
          </a:p>
        </p:txBody>
      </p:sp>
      <p:sp>
        <p:nvSpPr>
          <p:cNvPr id="5" name="Rectangle 3">
            <a:extLst>
              <a:ext uri="{FF2B5EF4-FFF2-40B4-BE49-F238E27FC236}">
                <a16:creationId xmlns:a16="http://schemas.microsoft.com/office/drawing/2014/main" id="{DB9CF750-12CC-3F42-84BE-176B87ACB504}"/>
              </a:ext>
            </a:extLst>
          </p:cNvPr>
          <p:cNvSpPr txBox="1">
            <a:spLocks noChangeArrowheads="1"/>
          </p:cNvSpPr>
          <p:nvPr/>
        </p:nvSpPr>
        <p:spPr>
          <a:xfrm>
            <a:off x="959608" y="1354068"/>
            <a:ext cx="10424009"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339725"/>
            <a:r>
              <a:rPr lang="en-US" sz="3200" dirty="0"/>
              <a:t>exponentiation in RSA is computationally intensive</a:t>
            </a:r>
          </a:p>
          <a:p>
            <a:pPr indent="-339725"/>
            <a:r>
              <a:rPr lang="en-US" sz="3200" dirty="0"/>
              <a:t>DES is at least 100 times faster than RSA</a:t>
            </a:r>
          </a:p>
          <a:p>
            <a:pPr indent="-339725"/>
            <a:r>
              <a:rPr lang="en-US" sz="3200" dirty="0"/>
              <a:t>use public key crypto to establish secure connection, then establish second key – symmetric session key – for encrypting data</a:t>
            </a:r>
          </a:p>
          <a:p>
            <a:pPr>
              <a:spcBef>
                <a:spcPct val="60000"/>
              </a:spcBef>
              <a:buFont typeface="Wingdings" charset="0"/>
              <a:buNone/>
            </a:pPr>
            <a:r>
              <a:rPr lang="en-US" sz="3200" dirty="0">
                <a:solidFill>
                  <a:srgbClr val="0012A0"/>
                </a:solidFill>
              </a:rPr>
              <a:t>session key, K</a:t>
            </a:r>
            <a:r>
              <a:rPr lang="en-US" sz="3200" baseline="-25000" dirty="0">
                <a:solidFill>
                  <a:srgbClr val="0012A0"/>
                </a:solidFill>
              </a:rPr>
              <a:t>S</a:t>
            </a:r>
          </a:p>
          <a:p>
            <a:pPr marL="457200"/>
            <a:r>
              <a:rPr lang="en-US" dirty="0"/>
              <a:t>Bob and Alice use RSA to exchange a symmetric session key K</a:t>
            </a:r>
            <a:r>
              <a:rPr lang="en-US" baseline="-25000" dirty="0"/>
              <a:t>S</a:t>
            </a:r>
          </a:p>
          <a:p>
            <a:pPr marL="457200"/>
            <a:r>
              <a:rPr lang="en-US" dirty="0"/>
              <a:t>once both have K</a:t>
            </a:r>
            <a:r>
              <a:rPr lang="en-US" baseline="-25000" dirty="0"/>
              <a:t>S</a:t>
            </a:r>
            <a:r>
              <a:rPr lang="en-US" dirty="0"/>
              <a:t>, they use symmetric key cryptography</a:t>
            </a:r>
          </a:p>
          <a:p>
            <a:endParaRPr lang="en-US" dirty="0">
              <a:latin typeface="Gill Sans MT" charset="0"/>
            </a:endParaRPr>
          </a:p>
        </p:txBody>
      </p:sp>
    </p:spTree>
    <p:extLst>
      <p:ext uri="{BB962C8B-B14F-4D97-AF65-F5344CB8AC3E}">
        <p14:creationId xmlns:p14="http://schemas.microsoft.com/office/powerpoint/2010/main" val="1684520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11391" y="429025"/>
            <a:ext cx="10515600" cy="894622"/>
          </a:xfrm>
        </p:spPr>
        <p:txBody>
          <a:bodyPr>
            <a:normAutofit/>
          </a:bodyPr>
          <a:lstStyle/>
          <a:p>
            <a:r>
              <a:rPr lang="en-US" altLang="en-US" dirty="0">
                <a:cs typeface="Calibri" panose="020F0502020204030204" pitchFamily="34" charset="0"/>
              </a:rPr>
              <a:t>Chapter 8 outline</a:t>
            </a:r>
            <a:endParaRPr lang="en-US" sz="4400" dirty="0"/>
          </a:p>
        </p:txBody>
      </p:sp>
      <p:pic>
        <p:nvPicPr>
          <p:cNvPr id="6" name="Picture 5" descr="A train crossing a bridge over a body of water&#10;&#10;Description automatically generated">
            <a:extLst>
              <a:ext uri="{FF2B5EF4-FFF2-40B4-BE49-F238E27FC236}">
                <a16:creationId xmlns:a16="http://schemas.microsoft.com/office/drawing/2014/main" id="{8B05C88C-8150-3A41-8E34-0D407B652F32}"/>
              </a:ext>
            </a:extLst>
          </p:cNvPr>
          <p:cNvPicPr>
            <a:picLocks noChangeAspect="1"/>
          </p:cNvPicPr>
          <p:nvPr/>
        </p:nvPicPr>
        <p:blipFill>
          <a:blip r:embed="rId3"/>
          <a:stretch>
            <a:fillRect/>
          </a:stretch>
        </p:blipFill>
        <p:spPr>
          <a:xfrm>
            <a:off x="8008986" y="2253935"/>
            <a:ext cx="3102316" cy="2326737"/>
          </a:xfrm>
          <a:prstGeom prst="rect">
            <a:avLst/>
          </a:prstGeom>
          <a:effectLst>
            <a:outerShdw blurRad="50800" dist="38100" dir="18900000" algn="bl" rotWithShape="0">
              <a:prstClr val="black">
                <a:alpha val="40000"/>
              </a:prstClr>
            </a:outerShdw>
          </a:effectLst>
        </p:spPr>
      </p:pic>
      <p:sp>
        <p:nvSpPr>
          <p:cNvPr id="12" name="Rectangle 3">
            <a:extLst>
              <a:ext uri="{FF2B5EF4-FFF2-40B4-BE49-F238E27FC236}">
                <a16:creationId xmlns:a16="http://schemas.microsoft.com/office/drawing/2014/main" id="{8AF9942C-CE7E-1647-9220-5E37ACEF9D89}"/>
              </a:ext>
            </a:extLst>
          </p:cNvPr>
          <p:cNvSpPr txBox="1">
            <a:spLocks noChangeArrowheads="1"/>
          </p:cNvSpPr>
          <p:nvPr/>
        </p:nvSpPr>
        <p:spPr>
          <a:xfrm>
            <a:off x="799156" y="1544896"/>
            <a:ext cx="7772400"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bg1">
                  <a:lumMod val="75000"/>
                </a:schemeClr>
              </a:buClr>
            </a:pPr>
            <a:r>
              <a:rPr lang="en-US" dirty="0">
                <a:solidFill>
                  <a:schemeClr val="bg1">
                    <a:lumMod val="75000"/>
                  </a:schemeClr>
                </a:solidFill>
              </a:rPr>
              <a:t>What is network security?</a:t>
            </a:r>
          </a:p>
          <a:p>
            <a:pPr>
              <a:buClr>
                <a:schemeClr val="bg1">
                  <a:lumMod val="75000"/>
                </a:schemeClr>
              </a:buClr>
            </a:pPr>
            <a:r>
              <a:rPr lang="en-US" dirty="0">
                <a:solidFill>
                  <a:schemeClr val="bg1">
                    <a:lumMod val="75000"/>
                  </a:schemeClr>
                </a:solidFill>
              </a:rPr>
              <a:t>Principles of cryptography</a:t>
            </a:r>
          </a:p>
          <a:p>
            <a:pPr>
              <a:buClr>
                <a:srgbClr val="0012A0"/>
              </a:buClr>
            </a:pPr>
            <a:r>
              <a:rPr lang="en-US" sz="3200" dirty="0"/>
              <a:t>Authentication</a:t>
            </a:r>
            <a:r>
              <a:rPr lang="en-US" dirty="0">
                <a:solidFill>
                  <a:schemeClr val="bg1">
                    <a:lumMod val="75000"/>
                  </a:schemeClr>
                </a:solidFill>
              </a:rPr>
              <a:t>, message integrity</a:t>
            </a:r>
          </a:p>
          <a:p>
            <a:pPr>
              <a:buClr>
                <a:schemeClr val="bg1">
                  <a:lumMod val="75000"/>
                </a:schemeClr>
              </a:buClr>
            </a:pPr>
            <a:r>
              <a:rPr lang="en-US" dirty="0">
                <a:solidFill>
                  <a:schemeClr val="bg1">
                    <a:lumMod val="75000"/>
                  </a:schemeClr>
                </a:solidFill>
              </a:rPr>
              <a:t>Securing e-mail</a:t>
            </a:r>
          </a:p>
          <a:p>
            <a:pPr>
              <a:buClr>
                <a:schemeClr val="bg1">
                  <a:lumMod val="75000"/>
                </a:schemeClr>
              </a:buClr>
            </a:pPr>
            <a:r>
              <a:rPr lang="en-US" dirty="0">
                <a:solidFill>
                  <a:schemeClr val="bg1">
                    <a:lumMod val="75000"/>
                  </a:schemeClr>
                </a:solidFill>
              </a:rPr>
              <a:t>Securing TCP connections: TLS</a:t>
            </a:r>
          </a:p>
          <a:p>
            <a:pPr>
              <a:buClr>
                <a:schemeClr val="bg1">
                  <a:lumMod val="75000"/>
                </a:schemeClr>
              </a:buClr>
            </a:pPr>
            <a:r>
              <a:rPr lang="en-US" dirty="0">
                <a:solidFill>
                  <a:schemeClr val="bg1">
                    <a:lumMod val="75000"/>
                  </a:schemeClr>
                </a:solidFill>
              </a:rPr>
              <a:t>Network layer security: IPsec</a:t>
            </a:r>
          </a:p>
          <a:p>
            <a:pPr>
              <a:buClr>
                <a:schemeClr val="bg1">
                  <a:lumMod val="75000"/>
                </a:schemeClr>
              </a:buClr>
            </a:pPr>
            <a:r>
              <a:rPr lang="en-US" dirty="0">
                <a:solidFill>
                  <a:schemeClr val="bg1">
                    <a:lumMod val="75000"/>
                  </a:schemeClr>
                </a:solidFill>
              </a:rPr>
              <a:t>Security in wireless and mobile networks</a:t>
            </a:r>
          </a:p>
          <a:p>
            <a:pPr>
              <a:buClr>
                <a:schemeClr val="bg1">
                  <a:lumMod val="75000"/>
                </a:schemeClr>
              </a:buClr>
            </a:pPr>
            <a:r>
              <a:rPr lang="en-US" dirty="0">
                <a:solidFill>
                  <a:schemeClr val="bg1">
                    <a:lumMod val="75000"/>
                  </a:schemeClr>
                </a:solidFill>
              </a:rPr>
              <a:t>Operational security: firewalls and IDS</a:t>
            </a:r>
          </a:p>
        </p:txBody>
      </p:sp>
      <p:sp>
        <p:nvSpPr>
          <p:cNvPr id="13" name="Slide Number Placeholder 2">
            <a:extLst>
              <a:ext uri="{FF2B5EF4-FFF2-40B4-BE49-F238E27FC236}">
                <a16:creationId xmlns:a16="http://schemas.microsoft.com/office/drawing/2014/main" id="{ED5A4EB8-C36E-EF4A-A53F-6E75EE0AB65A}"/>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42</a:t>
            </a:fld>
            <a:endParaRPr lang="en-US" dirty="0"/>
          </a:p>
        </p:txBody>
      </p:sp>
    </p:spTree>
    <p:extLst>
      <p:ext uri="{BB962C8B-B14F-4D97-AF65-F5344CB8AC3E}">
        <p14:creationId xmlns:p14="http://schemas.microsoft.com/office/powerpoint/2010/main" val="2418855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b="0" dirty="0">
                <a:latin typeface="+mn-lt"/>
              </a:rPr>
              <a:t>Authentication</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43</a:t>
            </a:fld>
            <a:endParaRPr lang="en-US" dirty="0"/>
          </a:p>
        </p:txBody>
      </p:sp>
      <p:sp>
        <p:nvSpPr>
          <p:cNvPr id="6" name="Rectangle 3">
            <a:extLst>
              <a:ext uri="{FF2B5EF4-FFF2-40B4-BE49-F238E27FC236}">
                <a16:creationId xmlns:a16="http://schemas.microsoft.com/office/drawing/2014/main" id="{5A3AC2BA-8665-FB4D-BF18-CB12A3E9A2FE}"/>
              </a:ext>
            </a:extLst>
          </p:cNvPr>
          <p:cNvSpPr txBox="1">
            <a:spLocks noChangeArrowheads="1"/>
          </p:cNvSpPr>
          <p:nvPr/>
        </p:nvSpPr>
        <p:spPr>
          <a:xfrm>
            <a:off x="758686" y="1441174"/>
            <a:ext cx="9684027" cy="966788"/>
          </a:xfrm>
          <a:prstGeom prst="rect">
            <a:avLst/>
          </a:prstGeom>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0"/>
              <a:buNone/>
            </a:pPr>
            <a:r>
              <a:rPr lang="en-US" sz="3200" dirty="0">
                <a:solidFill>
                  <a:srgbClr val="C00000"/>
                </a:solidFill>
              </a:rPr>
              <a:t>Goal: </a:t>
            </a:r>
            <a:r>
              <a:rPr lang="en-US" sz="3200" dirty="0"/>
              <a:t>Bob wants Alice to “</a:t>
            </a:r>
            <a:r>
              <a:rPr lang="en-US" altLang="ja-JP" sz="3200" dirty="0"/>
              <a:t>prove” her identity to him</a:t>
            </a:r>
            <a:endParaRPr lang="en-US" sz="3200" dirty="0"/>
          </a:p>
        </p:txBody>
      </p:sp>
      <p:sp>
        <p:nvSpPr>
          <p:cNvPr id="7" name="Text Box 4">
            <a:extLst>
              <a:ext uri="{FF2B5EF4-FFF2-40B4-BE49-F238E27FC236}">
                <a16:creationId xmlns:a16="http://schemas.microsoft.com/office/drawing/2014/main" id="{C358FB6B-F335-1447-A7D4-10C7808F4A36}"/>
              </a:ext>
            </a:extLst>
          </p:cNvPr>
          <p:cNvSpPr txBox="1">
            <a:spLocks noChangeArrowheads="1"/>
          </p:cNvSpPr>
          <p:nvPr/>
        </p:nvSpPr>
        <p:spPr bwMode="auto">
          <a:xfrm>
            <a:off x="853531" y="1997145"/>
            <a:ext cx="6547177" cy="5847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3200" dirty="0">
                <a:solidFill>
                  <a:srgbClr val="C00000"/>
                </a:solidFill>
                <a:latin typeface="+mn-lt"/>
                <a:cs typeface="+mn-cs"/>
              </a:rPr>
              <a:t>Protocol ap1.0:  </a:t>
            </a:r>
            <a:r>
              <a:rPr lang="en-US" sz="3200" dirty="0">
                <a:latin typeface="+mn-lt"/>
                <a:cs typeface="+mn-cs"/>
              </a:rPr>
              <a:t>Alice says </a:t>
            </a:r>
            <a:r>
              <a:rPr lang="en-US" altLang="ja-JP" sz="3200" dirty="0">
                <a:latin typeface="+mn-lt"/>
                <a:cs typeface="+mn-cs"/>
              </a:rPr>
              <a:t>“</a:t>
            </a:r>
            <a:r>
              <a:rPr lang="en-US" sz="3200" dirty="0">
                <a:latin typeface="+mn-lt"/>
                <a:cs typeface="+mn-cs"/>
              </a:rPr>
              <a:t>I am Alice</a:t>
            </a:r>
            <a:r>
              <a:rPr lang="en-US" altLang="ja-JP" sz="3200" dirty="0">
                <a:latin typeface="+mn-lt"/>
                <a:cs typeface="+mn-cs"/>
              </a:rPr>
              <a:t>”</a:t>
            </a:r>
            <a:endParaRPr lang="en-US" sz="3200" dirty="0">
              <a:latin typeface="+mn-lt"/>
              <a:cs typeface="+mn-cs"/>
            </a:endParaRPr>
          </a:p>
        </p:txBody>
      </p:sp>
      <p:sp>
        <p:nvSpPr>
          <p:cNvPr id="8" name="Text Box 5">
            <a:extLst>
              <a:ext uri="{FF2B5EF4-FFF2-40B4-BE49-F238E27FC236}">
                <a16:creationId xmlns:a16="http://schemas.microsoft.com/office/drawing/2014/main" id="{57C063F1-1B01-9C4C-B6DC-5164EA97A3D9}"/>
              </a:ext>
            </a:extLst>
          </p:cNvPr>
          <p:cNvSpPr txBox="1">
            <a:spLocks noChangeArrowheads="1"/>
          </p:cNvSpPr>
          <p:nvPr/>
        </p:nvSpPr>
        <p:spPr bwMode="auto">
          <a:xfrm>
            <a:off x="5840631" y="3671612"/>
            <a:ext cx="2805641" cy="52322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2800" i="1" dirty="0">
                <a:latin typeface="+mn-lt"/>
                <a:cs typeface="Arial" charset="0"/>
              </a:rPr>
              <a:t>failure scenario??</a:t>
            </a:r>
          </a:p>
        </p:txBody>
      </p:sp>
      <p:pic>
        <p:nvPicPr>
          <p:cNvPr id="9" name="Picture 6" descr="Alice">
            <a:extLst>
              <a:ext uri="{FF2B5EF4-FFF2-40B4-BE49-F238E27FC236}">
                <a16:creationId xmlns:a16="http://schemas.microsoft.com/office/drawing/2014/main" id="{CF980203-3669-914F-AFB5-70055BBF76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7231" y="3548822"/>
            <a:ext cx="698500" cy="8620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7" descr="Eve">
            <a:extLst>
              <a:ext uri="{FF2B5EF4-FFF2-40B4-BE49-F238E27FC236}">
                <a16:creationId xmlns:a16="http://schemas.microsoft.com/office/drawing/2014/main" id="{8D70E75A-B231-744B-8D16-252AE09B0B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3256" y="4810885"/>
            <a:ext cx="1082675" cy="1295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 name="Picture 8" descr="Bob">
            <a:extLst>
              <a:ext uri="{FF2B5EF4-FFF2-40B4-BE49-F238E27FC236}">
                <a16:creationId xmlns:a16="http://schemas.microsoft.com/office/drawing/2014/main" id="{EC7B8913-54DB-3C4E-BA96-DEFA0849F82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8206" y="3639310"/>
            <a:ext cx="812800" cy="830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 name="Line 9">
            <a:extLst>
              <a:ext uri="{FF2B5EF4-FFF2-40B4-BE49-F238E27FC236}">
                <a16:creationId xmlns:a16="http://schemas.microsoft.com/office/drawing/2014/main" id="{B1406D73-30A7-2643-BADF-4EEA27B2F064}"/>
              </a:ext>
            </a:extLst>
          </p:cNvPr>
          <p:cNvSpPr>
            <a:spLocks noChangeShapeType="1"/>
          </p:cNvSpPr>
          <p:nvPr/>
        </p:nvSpPr>
        <p:spPr bwMode="auto">
          <a:xfrm>
            <a:off x="2060506" y="4075872"/>
            <a:ext cx="1870075" cy="0"/>
          </a:xfrm>
          <a:prstGeom prst="line">
            <a:avLst/>
          </a:prstGeom>
          <a:noFill/>
          <a:ln w="571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3" name="Text Box 10">
            <a:extLst>
              <a:ext uri="{FF2B5EF4-FFF2-40B4-BE49-F238E27FC236}">
                <a16:creationId xmlns:a16="http://schemas.microsoft.com/office/drawing/2014/main" id="{C6581AAA-994B-4F43-B1B3-AE73B307A50A}"/>
              </a:ext>
            </a:extLst>
          </p:cNvPr>
          <p:cNvSpPr txBox="1">
            <a:spLocks noChangeArrowheads="1"/>
          </p:cNvSpPr>
          <p:nvPr/>
        </p:nvSpPr>
        <p:spPr bwMode="auto">
          <a:xfrm>
            <a:off x="1938310" y="3564145"/>
            <a:ext cx="1899879" cy="52322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2800" dirty="0">
                <a:latin typeface="+mn-lt"/>
                <a:cs typeface="Arial" charset="0"/>
              </a:rPr>
              <a:t>“I am Alice</a:t>
            </a:r>
            <a:r>
              <a:rPr lang="en-US" altLang="ja-JP" sz="2800" dirty="0">
                <a:latin typeface="+mn-lt"/>
                <a:cs typeface="Arial" charset="0"/>
              </a:rPr>
              <a:t>”</a:t>
            </a:r>
            <a:endParaRPr lang="en-US" sz="2800" dirty="0">
              <a:latin typeface="+mn-lt"/>
              <a:cs typeface="Arial" charset="0"/>
            </a:endParaRPr>
          </a:p>
        </p:txBody>
      </p:sp>
    </p:spTree>
    <p:extLst>
      <p:ext uri="{BB962C8B-B14F-4D97-AF65-F5344CB8AC3E}">
        <p14:creationId xmlns:p14="http://schemas.microsoft.com/office/powerpoint/2010/main" val="103403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b="0" dirty="0">
                <a:latin typeface="+mn-lt"/>
              </a:rPr>
              <a:t>Authentication</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44</a:t>
            </a:fld>
            <a:endParaRPr lang="en-US" dirty="0"/>
          </a:p>
        </p:txBody>
      </p:sp>
      <p:sp>
        <p:nvSpPr>
          <p:cNvPr id="6" name="Rectangle 3">
            <a:extLst>
              <a:ext uri="{FF2B5EF4-FFF2-40B4-BE49-F238E27FC236}">
                <a16:creationId xmlns:a16="http://schemas.microsoft.com/office/drawing/2014/main" id="{5A3AC2BA-8665-FB4D-BF18-CB12A3E9A2FE}"/>
              </a:ext>
            </a:extLst>
          </p:cNvPr>
          <p:cNvSpPr txBox="1">
            <a:spLocks noChangeArrowheads="1"/>
          </p:cNvSpPr>
          <p:nvPr/>
        </p:nvSpPr>
        <p:spPr>
          <a:xfrm>
            <a:off x="758686" y="1441174"/>
            <a:ext cx="9684027" cy="966788"/>
          </a:xfrm>
          <a:prstGeom prst="rect">
            <a:avLst/>
          </a:prstGeom>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0"/>
              <a:buNone/>
            </a:pPr>
            <a:r>
              <a:rPr lang="en-US" sz="3200" dirty="0">
                <a:solidFill>
                  <a:srgbClr val="C00000"/>
                </a:solidFill>
              </a:rPr>
              <a:t>Goal: </a:t>
            </a:r>
            <a:r>
              <a:rPr lang="en-US" sz="3200" dirty="0"/>
              <a:t>Bob wants Alice to “</a:t>
            </a:r>
            <a:r>
              <a:rPr lang="en-US" altLang="ja-JP" sz="3200" dirty="0"/>
              <a:t>prove” her identity to him</a:t>
            </a:r>
            <a:endParaRPr lang="en-US" sz="3200" dirty="0"/>
          </a:p>
        </p:txBody>
      </p:sp>
      <p:sp>
        <p:nvSpPr>
          <p:cNvPr id="7" name="Text Box 4">
            <a:extLst>
              <a:ext uri="{FF2B5EF4-FFF2-40B4-BE49-F238E27FC236}">
                <a16:creationId xmlns:a16="http://schemas.microsoft.com/office/drawing/2014/main" id="{C358FB6B-F335-1447-A7D4-10C7808F4A36}"/>
              </a:ext>
            </a:extLst>
          </p:cNvPr>
          <p:cNvSpPr txBox="1">
            <a:spLocks noChangeArrowheads="1"/>
          </p:cNvSpPr>
          <p:nvPr/>
        </p:nvSpPr>
        <p:spPr bwMode="auto">
          <a:xfrm>
            <a:off x="853531" y="1997145"/>
            <a:ext cx="6547177" cy="5847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3200" dirty="0">
                <a:solidFill>
                  <a:srgbClr val="C00000"/>
                </a:solidFill>
                <a:latin typeface="+mn-lt"/>
                <a:cs typeface="+mn-cs"/>
              </a:rPr>
              <a:t>Protocol ap1.0:  </a:t>
            </a:r>
            <a:r>
              <a:rPr lang="en-US" sz="3200" dirty="0">
                <a:latin typeface="+mn-lt"/>
                <a:cs typeface="+mn-cs"/>
              </a:rPr>
              <a:t>Alice says </a:t>
            </a:r>
            <a:r>
              <a:rPr lang="en-US" altLang="ja-JP" sz="3200" dirty="0">
                <a:latin typeface="+mn-lt"/>
                <a:cs typeface="+mn-cs"/>
              </a:rPr>
              <a:t>“</a:t>
            </a:r>
            <a:r>
              <a:rPr lang="en-US" sz="3200" dirty="0">
                <a:latin typeface="+mn-lt"/>
                <a:cs typeface="+mn-cs"/>
              </a:rPr>
              <a:t>I am Alice</a:t>
            </a:r>
            <a:r>
              <a:rPr lang="en-US" altLang="ja-JP" sz="3200" dirty="0">
                <a:latin typeface="+mn-lt"/>
                <a:cs typeface="+mn-cs"/>
              </a:rPr>
              <a:t>”</a:t>
            </a:r>
            <a:endParaRPr lang="en-US" sz="3200" dirty="0">
              <a:latin typeface="+mn-lt"/>
              <a:cs typeface="+mn-cs"/>
            </a:endParaRPr>
          </a:p>
        </p:txBody>
      </p:sp>
      <p:pic>
        <p:nvPicPr>
          <p:cNvPr id="9" name="Picture 6" descr="Alice">
            <a:extLst>
              <a:ext uri="{FF2B5EF4-FFF2-40B4-BE49-F238E27FC236}">
                <a16:creationId xmlns:a16="http://schemas.microsoft.com/office/drawing/2014/main" id="{CF980203-3669-914F-AFB5-70055BBF76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7231" y="3548822"/>
            <a:ext cx="698500" cy="8620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7" descr="Eve">
            <a:extLst>
              <a:ext uri="{FF2B5EF4-FFF2-40B4-BE49-F238E27FC236}">
                <a16:creationId xmlns:a16="http://schemas.microsoft.com/office/drawing/2014/main" id="{8D70E75A-B231-744B-8D16-252AE09B0B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3256" y="4810885"/>
            <a:ext cx="1082675" cy="1295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 name="Picture 8" descr="Bob">
            <a:extLst>
              <a:ext uri="{FF2B5EF4-FFF2-40B4-BE49-F238E27FC236}">
                <a16:creationId xmlns:a16="http://schemas.microsoft.com/office/drawing/2014/main" id="{EC7B8913-54DB-3C4E-BA96-DEFA0849F82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8206" y="3639310"/>
            <a:ext cx="812800" cy="830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4" name="Text Box 5">
            <a:extLst>
              <a:ext uri="{FF2B5EF4-FFF2-40B4-BE49-F238E27FC236}">
                <a16:creationId xmlns:a16="http://schemas.microsoft.com/office/drawing/2014/main" id="{65C1FDF6-1546-0A4A-9B22-9D9CCA784978}"/>
              </a:ext>
            </a:extLst>
          </p:cNvPr>
          <p:cNvSpPr txBox="1">
            <a:spLocks noChangeArrowheads="1"/>
          </p:cNvSpPr>
          <p:nvPr/>
        </p:nvSpPr>
        <p:spPr bwMode="auto">
          <a:xfrm>
            <a:off x="5817858" y="3568133"/>
            <a:ext cx="2419693" cy="19389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defRPr/>
            </a:pPr>
            <a:r>
              <a:rPr lang="en-US" sz="2400" i="1" dirty="0">
                <a:latin typeface="+mn-lt"/>
                <a:cs typeface="Arial" charset="0"/>
              </a:rPr>
              <a:t>in a network, Bob can not </a:t>
            </a:r>
            <a:r>
              <a:rPr lang="en-US" altLang="ja-JP" sz="2400" i="1" dirty="0">
                <a:latin typeface="+mn-lt"/>
                <a:cs typeface="Arial" charset="0"/>
              </a:rPr>
              <a:t>“</a:t>
            </a:r>
            <a:r>
              <a:rPr lang="en-US" sz="2400" i="1" dirty="0">
                <a:latin typeface="+mn-lt"/>
                <a:cs typeface="Arial" charset="0"/>
              </a:rPr>
              <a:t>see</a:t>
            </a:r>
            <a:r>
              <a:rPr lang="en-US" altLang="ja-JP" sz="2400" i="1" dirty="0">
                <a:latin typeface="+mn-lt"/>
                <a:cs typeface="Arial" charset="0"/>
              </a:rPr>
              <a:t>”</a:t>
            </a:r>
            <a:r>
              <a:rPr lang="en-US" sz="2400" i="1" dirty="0">
                <a:latin typeface="+mn-lt"/>
                <a:cs typeface="Arial" charset="0"/>
              </a:rPr>
              <a:t> Alice, so Trudy simply declares herself to be Alice</a:t>
            </a:r>
          </a:p>
        </p:txBody>
      </p:sp>
      <p:sp>
        <p:nvSpPr>
          <p:cNvPr id="15" name="Line 9">
            <a:extLst>
              <a:ext uri="{FF2B5EF4-FFF2-40B4-BE49-F238E27FC236}">
                <a16:creationId xmlns:a16="http://schemas.microsoft.com/office/drawing/2014/main" id="{08D195E9-D0C5-1447-B41F-4771B5A058EB}"/>
              </a:ext>
            </a:extLst>
          </p:cNvPr>
          <p:cNvSpPr>
            <a:spLocks noChangeShapeType="1"/>
          </p:cNvSpPr>
          <p:nvPr/>
        </p:nvSpPr>
        <p:spPr bwMode="auto">
          <a:xfrm flipV="1">
            <a:off x="3460336" y="4301297"/>
            <a:ext cx="773113" cy="1027113"/>
          </a:xfrm>
          <a:prstGeom prst="line">
            <a:avLst/>
          </a:prstGeom>
          <a:noFill/>
          <a:ln w="571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r>
              <a:rPr lang="en-US" sz="2000" dirty="0">
                <a:cs typeface="+mn-cs"/>
              </a:rPr>
              <a:t> </a:t>
            </a:r>
          </a:p>
        </p:txBody>
      </p:sp>
      <p:sp>
        <p:nvSpPr>
          <p:cNvPr id="16" name="Text Box 10">
            <a:extLst>
              <a:ext uri="{FF2B5EF4-FFF2-40B4-BE49-F238E27FC236}">
                <a16:creationId xmlns:a16="http://schemas.microsoft.com/office/drawing/2014/main" id="{C14E974A-5022-614B-8E01-236452893AB9}"/>
              </a:ext>
            </a:extLst>
          </p:cNvPr>
          <p:cNvSpPr txBox="1">
            <a:spLocks noChangeArrowheads="1"/>
          </p:cNvSpPr>
          <p:nvPr/>
        </p:nvSpPr>
        <p:spPr bwMode="auto">
          <a:xfrm>
            <a:off x="3669786" y="4829935"/>
            <a:ext cx="1957587" cy="52322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altLang="ja-JP" sz="2800" dirty="0">
                <a:latin typeface="+mn-lt"/>
                <a:cs typeface="Arial" charset="0"/>
              </a:rPr>
              <a:t>“</a:t>
            </a:r>
            <a:r>
              <a:rPr lang="en-US" sz="2800" dirty="0">
                <a:latin typeface="+mn-lt"/>
                <a:cs typeface="Arial" charset="0"/>
              </a:rPr>
              <a:t>I am Alice</a:t>
            </a:r>
            <a:r>
              <a:rPr lang="en-US" altLang="ja-JP" sz="2800" dirty="0">
                <a:latin typeface="+mn-lt"/>
                <a:cs typeface="Arial" charset="0"/>
              </a:rPr>
              <a:t>”</a:t>
            </a:r>
            <a:endParaRPr lang="en-US" sz="2800" dirty="0">
              <a:latin typeface="+mn-lt"/>
              <a:cs typeface="Arial" charset="0"/>
            </a:endParaRPr>
          </a:p>
        </p:txBody>
      </p:sp>
      <p:pic>
        <p:nvPicPr>
          <p:cNvPr id="1026" name="Picture 2">
            <a:extLst>
              <a:ext uri="{FF2B5EF4-FFF2-40B4-BE49-F238E27FC236}">
                <a16:creationId xmlns:a16="http://schemas.microsoft.com/office/drawing/2014/main" id="{0E8E5351-9AD4-834D-8CEE-AD5E09FB2DB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40482" y="2548273"/>
            <a:ext cx="3256024"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1516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par>
                                <p:cTn id="8" presetID="9" presetClass="entr" presetSubtype="0"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dissolve">
                                      <p:cBhvr>
                                        <p:cTn id="10"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b="0" dirty="0">
                <a:latin typeface="+mn-lt"/>
              </a:rPr>
              <a:t>Authentication: another try</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45</a:t>
            </a:fld>
            <a:endParaRPr lang="en-US" dirty="0"/>
          </a:p>
        </p:txBody>
      </p:sp>
      <p:sp>
        <p:nvSpPr>
          <p:cNvPr id="6" name="Rectangle 3">
            <a:extLst>
              <a:ext uri="{FF2B5EF4-FFF2-40B4-BE49-F238E27FC236}">
                <a16:creationId xmlns:a16="http://schemas.microsoft.com/office/drawing/2014/main" id="{5A3AC2BA-8665-FB4D-BF18-CB12A3E9A2FE}"/>
              </a:ext>
            </a:extLst>
          </p:cNvPr>
          <p:cNvSpPr txBox="1">
            <a:spLocks noChangeArrowheads="1"/>
          </p:cNvSpPr>
          <p:nvPr/>
        </p:nvSpPr>
        <p:spPr>
          <a:xfrm>
            <a:off x="758686" y="1441174"/>
            <a:ext cx="9684027" cy="966788"/>
          </a:xfrm>
          <a:prstGeom prst="rect">
            <a:avLst/>
          </a:prstGeom>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0"/>
              <a:buNone/>
            </a:pPr>
            <a:r>
              <a:rPr lang="en-US" sz="3200" dirty="0">
                <a:solidFill>
                  <a:srgbClr val="C00000"/>
                </a:solidFill>
              </a:rPr>
              <a:t>Goal: </a:t>
            </a:r>
            <a:r>
              <a:rPr lang="en-US" sz="3200" dirty="0"/>
              <a:t>Bob wants Alice to “</a:t>
            </a:r>
            <a:r>
              <a:rPr lang="en-US" altLang="ja-JP" sz="3200" dirty="0"/>
              <a:t>prove” her identity to him</a:t>
            </a:r>
            <a:endParaRPr lang="en-US" sz="3200" dirty="0"/>
          </a:p>
        </p:txBody>
      </p:sp>
      <p:pic>
        <p:nvPicPr>
          <p:cNvPr id="9" name="Picture 6" descr="Alice">
            <a:extLst>
              <a:ext uri="{FF2B5EF4-FFF2-40B4-BE49-F238E27FC236}">
                <a16:creationId xmlns:a16="http://schemas.microsoft.com/office/drawing/2014/main" id="{CF980203-3669-914F-AFB5-70055BBF76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7231" y="3906631"/>
            <a:ext cx="698500" cy="8620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7" descr="Eve">
            <a:extLst>
              <a:ext uri="{FF2B5EF4-FFF2-40B4-BE49-F238E27FC236}">
                <a16:creationId xmlns:a16="http://schemas.microsoft.com/office/drawing/2014/main" id="{8D70E75A-B231-744B-8D16-252AE09B0B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3256" y="5168694"/>
            <a:ext cx="1082675" cy="1295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 name="Picture 8" descr="Bob">
            <a:extLst>
              <a:ext uri="{FF2B5EF4-FFF2-40B4-BE49-F238E27FC236}">
                <a16:creationId xmlns:a16="http://schemas.microsoft.com/office/drawing/2014/main" id="{EC7B8913-54DB-3C4E-BA96-DEFA0849F82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26276" y="3838093"/>
            <a:ext cx="812800" cy="830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7" name="Text Box 3">
            <a:extLst>
              <a:ext uri="{FF2B5EF4-FFF2-40B4-BE49-F238E27FC236}">
                <a16:creationId xmlns:a16="http://schemas.microsoft.com/office/drawing/2014/main" id="{70AF5D30-6B50-7E40-8DA4-071881343745}"/>
              </a:ext>
            </a:extLst>
          </p:cNvPr>
          <p:cNvSpPr txBox="1">
            <a:spLocks noChangeArrowheads="1"/>
          </p:cNvSpPr>
          <p:nvPr/>
        </p:nvSpPr>
        <p:spPr bwMode="auto">
          <a:xfrm>
            <a:off x="884514" y="2022407"/>
            <a:ext cx="10923173" cy="107721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defRPr/>
            </a:pPr>
            <a:r>
              <a:rPr lang="en-US" sz="3200" dirty="0">
                <a:solidFill>
                  <a:srgbClr val="C00000"/>
                </a:solidFill>
                <a:latin typeface="+mn-lt"/>
                <a:cs typeface="Arial" charset="0"/>
              </a:rPr>
              <a:t>Protocol ap2.0: </a:t>
            </a:r>
            <a:r>
              <a:rPr lang="en-US" sz="3200" dirty="0">
                <a:latin typeface="+mn-lt"/>
                <a:cs typeface="Arial" charset="0"/>
              </a:rPr>
              <a:t>Alice says </a:t>
            </a:r>
            <a:r>
              <a:rPr lang="en-US" altLang="ja-JP" sz="3200" dirty="0">
                <a:latin typeface="+mn-lt"/>
                <a:cs typeface="Arial" charset="0"/>
              </a:rPr>
              <a:t>“</a:t>
            </a:r>
            <a:r>
              <a:rPr lang="en-US" sz="3200" dirty="0">
                <a:latin typeface="+mn-lt"/>
                <a:cs typeface="Arial" charset="0"/>
              </a:rPr>
              <a:t>I am Alice</a:t>
            </a:r>
            <a:r>
              <a:rPr lang="en-US" altLang="ja-JP" sz="3200" dirty="0">
                <a:latin typeface="+mn-lt"/>
                <a:cs typeface="Arial" charset="0"/>
              </a:rPr>
              <a:t>”</a:t>
            </a:r>
            <a:r>
              <a:rPr lang="en-US" sz="3200" dirty="0">
                <a:latin typeface="+mn-lt"/>
                <a:cs typeface="Arial" charset="0"/>
              </a:rPr>
              <a:t> in an IP packet containing her source IP address </a:t>
            </a:r>
          </a:p>
        </p:txBody>
      </p:sp>
      <p:sp>
        <p:nvSpPr>
          <p:cNvPr id="18" name="Line 8">
            <a:extLst>
              <a:ext uri="{FF2B5EF4-FFF2-40B4-BE49-F238E27FC236}">
                <a16:creationId xmlns:a16="http://schemas.microsoft.com/office/drawing/2014/main" id="{D3E1B23E-A094-B04D-98F5-3714A273D9B2}"/>
              </a:ext>
            </a:extLst>
          </p:cNvPr>
          <p:cNvSpPr>
            <a:spLocks noChangeShapeType="1"/>
          </p:cNvSpPr>
          <p:nvPr/>
        </p:nvSpPr>
        <p:spPr bwMode="auto">
          <a:xfrm>
            <a:off x="1967119" y="4434716"/>
            <a:ext cx="3798888" cy="0"/>
          </a:xfrm>
          <a:prstGeom prst="line">
            <a:avLst/>
          </a:prstGeom>
          <a:noFill/>
          <a:ln w="571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19" name="Group 9">
            <a:extLst>
              <a:ext uri="{FF2B5EF4-FFF2-40B4-BE49-F238E27FC236}">
                <a16:creationId xmlns:a16="http://schemas.microsoft.com/office/drawing/2014/main" id="{F3CF6344-6161-A648-90CB-9A5298C3B7A3}"/>
              </a:ext>
            </a:extLst>
          </p:cNvPr>
          <p:cNvGrpSpPr>
            <a:grpSpLocks/>
          </p:cNvGrpSpPr>
          <p:nvPr/>
        </p:nvGrpSpPr>
        <p:grpSpPr bwMode="auto">
          <a:xfrm>
            <a:off x="2317957" y="3710816"/>
            <a:ext cx="2855913" cy="541337"/>
            <a:chOff x="540" y="1857"/>
            <a:chExt cx="1799" cy="341"/>
          </a:xfrm>
        </p:grpSpPr>
        <p:sp>
          <p:nvSpPr>
            <p:cNvPr id="20" name="Rectangle 10">
              <a:extLst>
                <a:ext uri="{FF2B5EF4-FFF2-40B4-BE49-F238E27FC236}">
                  <a16:creationId xmlns:a16="http://schemas.microsoft.com/office/drawing/2014/main" id="{957F85BF-1C79-E240-87AC-8BC4754F66F3}"/>
                </a:ext>
              </a:extLst>
            </p:cNvPr>
            <p:cNvSpPr>
              <a:spLocks noChangeArrowheads="1"/>
            </p:cNvSpPr>
            <p:nvPr/>
          </p:nvSpPr>
          <p:spPr bwMode="auto">
            <a:xfrm>
              <a:off x="540" y="1857"/>
              <a:ext cx="1799" cy="333"/>
            </a:xfrm>
            <a:prstGeom prst="rect">
              <a:avLst/>
            </a:prstGeom>
            <a:solidFill>
              <a:schemeClr val="bg1"/>
            </a:solidFill>
            <a:ln w="9525">
              <a:solidFill>
                <a:schemeClr val="tx1"/>
              </a:solidFill>
              <a:miter lim="800000"/>
              <a:headEnd/>
              <a:tailEnd/>
            </a:ln>
            <a:effectLst>
              <a:outerShdw blurRad="50800" dist="38100" dir="18900000" algn="bl" rotWithShape="0">
                <a:prstClr val="black">
                  <a:alpha val="40000"/>
                </a:prstClr>
              </a:outerShdw>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sp>
          <p:nvSpPr>
            <p:cNvPr id="21" name="Text Box 11">
              <a:extLst>
                <a:ext uri="{FF2B5EF4-FFF2-40B4-BE49-F238E27FC236}">
                  <a16:creationId xmlns:a16="http://schemas.microsoft.com/office/drawing/2014/main" id="{1489DC97-999B-1143-8A23-B8B6F0C67F06}"/>
                </a:ext>
              </a:extLst>
            </p:cNvPr>
            <p:cNvSpPr txBox="1">
              <a:spLocks noChangeArrowheads="1"/>
            </p:cNvSpPr>
            <p:nvPr/>
          </p:nvSpPr>
          <p:spPr bwMode="auto">
            <a:xfrm>
              <a:off x="1386" y="1909"/>
              <a:ext cx="890" cy="25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altLang="ja-JP" dirty="0">
                  <a:latin typeface="+mn-lt"/>
                  <a:cs typeface="Arial" charset="0"/>
                </a:rPr>
                <a:t>“</a:t>
              </a:r>
              <a:r>
                <a:rPr lang="en-US" dirty="0">
                  <a:latin typeface="+mn-lt"/>
                  <a:cs typeface="Arial" charset="0"/>
                </a:rPr>
                <a:t>I am Alice</a:t>
              </a:r>
              <a:r>
                <a:rPr lang="en-US" altLang="ja-JP" dirty="0">
                  <a:latin typeface="+mn-lt"/>
                  <a:cs typeface="Arial" charset="0"/>
                </a:rPr>
                <a:t>”</a:t>
              </a:r>
              <a:endParaRPr lang="en-US" dirty="0">
                <a:latin typeface="+mn-lt"/>
                <a:cs typeface="Arial" charset="0"/>
              </a:endParaRPr>
            </a:p>
          </p:txBody>
        </p:sp>
        <p:sp>
          <p:nvSpPr>
            <p:cNvPr id="22" name="Text Box 12">
              <a:extLst>
                <a:ext uri="{FF2B5EF4-FFF2-40B4-BE49-F238E27FC236}">
                  <a16:creationId xmlns:a16="http://schemas.microsoft.com/office/drawing/2014/main" id="{72208579-1FD4-1D4F-932D-56E99A10BD20}"/>
                </a:ext>
              </a:extLst>
            </p:cNvPr>
            <p:cNvSpPr txBox="1">
              <a:spLocks noChangeArrowheads="1"/>
            </p:cNvSpPr>
            <p:nvPr/>
          </p:nvSpPr>
          <p:spPr bwMode="auto">
            <a:xfrm>
              <a:off x="576" y="1857"/>
              <a:ext cx="718" cy="34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80000"/>
                </a:lnSpc>
                <a:defRPr/>
              </a:pPr>
              <a:r>
                <a:rPr lang="en-US" sz="1800" dirty="0">
                  <a:latin typeface="+mn-lt"/>
                  <a:cs typeface="Arial" charset="0"/>
                </a:rPr>
                <a:t>Alice’s </a:t>
              </a:r>
            </a:p>
            <a:p>
              <a:pPr algn="ctr">
                <a:lnSpc>
                  <a:spcPct val="80000"/>
                </a:lnSpc>
                <a:defRPr/>
              </a:pPr>
              <a:r>
                <a:rPr lang="en-US" sz="1800" dirty="0">
                  <a:latin typeface="+mn-lt"/>
                  <a:cs typeface="Arial" charset="0"/>
                </a:rPr>
                <a:t>IP address</a:t>
              </a:r>
            </a:p>
          </p:txBody>
        </p:sp>
        <p:sp>
          <p:nvSpPr>
            <p:cNvPr id="23" name="Line 13">
              <a:extLst>
                <a:ext uri="{FF2B5EF4-FFF2-40B4-BE49-F238E27FC236}">
                  <a16:creationId xmlns:a16="http://schemas.microsoft.com/office/drawing/2014/main" id="{6C098466-4768-CE4A-B1EE-25DAD7DB3A70}"/>
                </a:ext>
              </a:extLst>
            </p:cNvPr>
            <p:cNvSpPr>
              <a:spLocks noChangeShapeType="1"/>
            </p:cNvSpPr>
            <p:nvPr/>
          </p:nvSpPr>
          <p:spPr bwMode="auto">
            <a:xfrm flipH="1">
              <a:off x="1336" y="1857"/>
              <a:ext cx="0" cy="33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sp>
        <p:nvSpPr>
          <p:cNvPr id="24" name="Text Box 5">
            <a:extLst>
              <a:ext uri="{FF2B5EF4-FFF2-40B4-BE49-F238E27FC236}">
                <a16:creationId xmlns:a16="http://schemas.microsoft.com/office/drawing/2014/main" id="{2FEFAAB4-6162-2944-8B86-984F45930547}"/>
              </a:ext>
            </a:extLst>
          </p:cNvPr>
          <p:cNvSpPr txBox="1">
            <a:spLocks noChangeArrowheads="1"/>
          </p:cNvSpPr>
          <p:nvPr/>
        </p:nvSpPr>
        <p:spPr bwMode="auto">
          <a:xfrm>
            <a:off x="7722440" y="3910151"/>
            <a:ext cx="2805641" cy="52322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2800" i="1" dirty="0">
                <a:latin typeface="+mn-lt"/>
                <a:cs typeface="Arial" charset="0"/>
              </a:rPr>
              <a:t>failure scenario??</a:t>
            </a:r>
          </a:p>
        </p:txBody>
      </p:sp>
    </p:spTree>
    <p:extLst>
      <p:ext uri="{BB962C8B-B14F-4D97-AF65-F5344CB8AC3E}">
        <p14:creationId xmlns:p14="http://schemas.microsoft.com/office/powerpoint/2010/main" val="2154876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b="0" dirty="0">
                <a:latin typeface="+mn-lt"/>
              </a:rPr>
              <a:t>Authentication: another try</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46</a:t>
            </a:fld>
            <a:endParaRPr lang="en-US" dirty="0"/>
          </a:p>
        </p:txBody>
      </p:sp>
      <p:sp>
        <p:nvSpPr>
          <p:cNvPr id="6" name="Rectangle 3">
            <a:extLst>
              <a:ext uri="{FF2B5EF4-FFF2-40B4-BE49-F238E27FC236}">
                <a16:creationId xmlns:a16="http://schemas.microsoft.com/office/drawing/2014/main" id="{5A3AC2BA-8665-FB4D-BF18-CB12A3E9A2FE}"/>
              </a:ext>
            </a:extLst>
          </p:cNvPr>
          <p:cNvSpPr txBox="1">
            <a:spLocks noChangeArrowheads="1"/>
          </p:cNvSpPr>
          <p:nvPr/>
        </p:nvSpPr>
        <p:spPr>
          <a:xfrm>
            <a:off x="758686" y="1441174"/>
            <a:ext cx="9684027" cy="966788"/>
          </a:xfrm>
          <a:prstGeom prst="rect">
            <a:avLst/>
          </a:prstGeom>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0"/>
              <a:buNone/>
            </a:pPr>
            <a:r>
              <a:rPr lang="en-US" sz="3200" dirty="0">
                <a:solidFill>
                  <a:srgbClr val="C00000"/>
                </a:solidFill>
              </a:rPr>
              <a:t>Goal: </a:t>
            </a:r>
            <a:r>
              <a:rPr lang="en-US" sz="3200" dirty="0"/>
              <a:t>Bob wants Alice to “</a:t>
            </a:r>
            <a:r>
              <a:rPr lang="en-US" altLang="ja-JP" sz="3200" dirty="0"/>
              <a:t>prove” her identity to him</a:t>
            </a:r>
            <a:endParaRPr lang="en-US" sz="3200" dirty="0"/>
          </a:p>
        </p:txBody>
      </p:sp>
      <p:pic>
        <p:nvPicPr>
          <p:cNvPr id="9" name="Picture 6" descr="Alice">
            <a:extLst>
              <a:ext uri="{FF2B5EF4-FFF2-40B4-BE49-F238E27FC236}">
                <a16:creationId xmlns:a16="http://schemas.microsoft.com/office/drawing/2014/main" id="{CF980203-3669-914F-AFB5-70055BBF76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7231" y="3906631"/>
            <a:ext cx="698500" cy="8620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7" descr="Eve">
            <a:extLst>
              <a:ext uri="{FF2B5EF4-FFF2-40B4-BE49-F238E27FC236}">
                <a16:creationId xmlns:a16="http://schemas.microsoft.com/office/drawing/2014/main" id="{8D70E75A-B231-744B-8D16-252AE09B0B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3256" y="5168694"/>
            <a:ext cx="1082675" cy="1295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 name="Picture 8" descr="Bob">
            <a:extLst>
              <a:ext uri="{FF2B5EF4-FFF2-40B4-BE49-F238E27FC236}">
                <a16:creationId xmlns:a16="http://schemas.microsoft.com/office/drawing/2014/main" id="{EC7B8913-54DB-3C4E-BA96-DEFA0849F82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26276" y="3838093"/>
            <a:ext cx="812800" cy="830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7" name="Text Box 3">
            <a:extLst>
              <a:ext uri="{FF2B5EF4-FFF2-40B4-BE49-F238E27FC236}">
                <a16:creationId xmlns:a16="http://schemas.microsoft.com/office/drawing/2014/main" id="{70AF5D30-6B50-7E40-8DA4-071881343745}"/>
              </a:ext>
            </a:extLst>
          </p:cNvPr>
          <p:cNvSpPr txBox="1">
            <a:spLocks noChangeArrowheads="1"/>
          </p:cNvSpPr>
          <p:nvPr/>
        </p:nvSpPr>
        <p:spPr bwMode="auto">
          <a:xfrm>
            <a:off x="884514" y="2022407"/>
            <a:ext cx="10923173" cy="107721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defRPr/>
            </a:pPr>
            <a:r>
              <a:rPr lang="en-US" sz="3200" dirty="0">
                <a:solidFill>
                  <a:srgbClr val="C00000"/>
                </a:solidFill>
                <a:latin typeface="+mn-lt"/>
                <a:cs typeface="Arial" charset="0"/>
              </a:rPr>
              <a:t>Protocol ap2.0: </a:t>
            </a:r>
            <a:r>
              <a:rPr lang="en-US" sz="3200" dirty="0">
                <a:latin typeface="+mn-lt"/>
                <a:cs typeface="Arial" charset="0"/>
              </a:rPr>
              <a:t>Alice says </a:t>
            </a:r>
            <a:r>
              <a:rPr lang="en-US" altLang="ja-JP" sz="3200" dirty="0">
                <a:latin typeface="+mn-lt"/>
                <a:cs typeface="Arial" charset="0"/>
              </a:rPr>
              <a:t>“</a:t>
            </a:r>
            <a:r>
              <a:rPr lang="en-US" sz="3200" dirty="0">
                <a:latin typeface="+mn-lt"/>
                <a:cs typeface="Arial" charset="0"/>
              </a:rPr>
              <a:t>I am Alice</a:t>
            </a:r>
            <a:r>
              <a:rPr lang="en-US" altLang="ja-JP" sz="3200" dirty="0">
                <a:latin typeface="+mn-lt"/>
                <a:cs typeface="Arial" charset="0"/>
              </a:rPr>
              <a:t>”</a:t>
            </a:r>
            <a:r>
              <a:rPr lang="en-US" sz="3200" dirty="0">
                <a:latin typeface="+mn-lt"/>
                <a:cs typeface="Arial" charset="0"/>
              </a:rPr>
              <a:t> in an IP packet containing her source IP address </a:t>
            </a:r>
          </a:p>
        </p:txBody>
      </p:sp>
      <p:sp>
        <p:nvSpPr>
          <p:cNvPr id="18" name="Line 8">
            <a:extLst>
              <a:ext uri="{FF2B5EF4-FFF2-40B4-BE49-F238E27FC236}">
                <a16:creationId xmlns:a16="http://schemas.microsoft.com/office/drawing/2014/main" id="{D3E1B23E-A094-B04D-98F5-3714A273D9B2}"/>
              </a:ext>
            </a:extLst>
          </p:cNvPr>
          <p:cNvSpPr>
            <a:spLocks noChangeShapeType="1"/>
          </p:cNvSpPr>
          <p:nvPr/>
        </p:nvSpPr>
        <p:spPr bwMode="auto">
          <a:xfrm flipV="1">
            <a:off x="3631094" y="4572000"/>
            <a:ext cx="2267433" cy="1025180"/>
          </a:xfrm>
          <a:prstGeom prst="line">
            <a:avLst/>
          </a:prstGeom>
          <a:noFill/>
          <a:ln w="571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19" name="Group 9">
            <a:extLst>
              <a:ext uri="{FF2B5EF4-FFF2-40B4-BE49-F238E27FC236}">
                <a16:creationId xmlns:a16="http://schemas.microsoft.com/office/drawing/2014/main" id="{F3CF6344-6161-A648-90CB-9A5298C3B7A3}"/>
              </a:ext>
            </a:extLst>
          </p:cNvPr>
          <p:cNvGrpSpPr>
            <a:grpSpLocks/>
          </p:cNvGrpSpPr>
          <p:nvPr/>
        </p:nvGrpSpPr>
        <p:grpSpPr bwMode="auto">
          <a:xfrm>
            <a:off x="4332287" y="5075789"/>
            <a:ext cx="2855913" cy="541337"/>
            <a:chOff x="540" y="1857"/>
            <a:chExt cx="1799" cy="341"/>
          </a:xfrm>
        </p:grpSpPr>
        <p:sp>
          <p:nvSpPr>
            <p:cNvPr id="20" name="Rectangle 10">
              <a:extLst>
                <a:ext uri="{FF2B5EF4-FFF2-40B4-BE49-F238E27FC236}">
                  <a16:creationId xmlns:a16="http://schemas.microsoft.com/office/drawing/2014/main" id="{957F85BF-1C79-E240-87AC-8BC4754F66F3}"/>
                </a:ext>
              </a:extLst>
            </p:cNvPr>
            <p:cNvSpPr>
              <a:spLocks noChangeArrowheads="1"/>
            </p:cNvSpPr>
            <p:nvPr/>
          </p:nvSpPr>
          <p:spPr bwMode="auto">
            <a:xfrm>
              <a:off x="540" y="1857"/>
              <a:ext cx="1799" cy="333"/>
            </a:xfrm>
            <a:prstGeom prst="rect">
              <a:avLst/>
            </a:prstGeom>
            <a:solidFill>
              <a:schemeClr val="bg1"/>
            </a:solidFill>
            <a:ln w="9525">
              <a:solidFill>
                <a:schemeClr val="tx1"/>
              </a:solidFill>
              <a:miter lim="800000"/>
              <a:headEnd/>
              <a:tailEnd/>
            </a:ln>
            <a:effectLst>
              <a:outerShdw blurRad="50800" dist="38100" dir="18900000" algn="bl" rotWithShape="0">
                <a:prstClr val="black">
                  <a:alpha val="40000"/>
                </a:prstClr>
              </a:outerShdw>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sp>
          <p:nvSpPr>
            <p:cNvPr id="21" name="Text Box 11">
              <a:extLst>
                <a:ext uri="{FF2B5EF4-FFF2-40B4-BE49-F238E27FC236}">
                  <a16:creationId xmlns:a16="http://schemas.microsoft.com/office/drawing/2014/main" id="{1489DC97-999B-1143-8A23-B8B6F0C67F06}"/>
                </a:ext>
              </a:extLst>
            </p:cNvPr>
            <p:cNvSpPr txBox="1">
              <a:spLocks noChangeArrowheads="1"/>
            </p:cNvSpPr>
            <p:nvPr/>
          </p:nvSpPr>
          <p:spPr bwMode="auto">
            <a:xfrm>
              <a:off x="1386" y="1909"/>
              <a:ext cx="890" cy="25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altLang="ja-JP" dirty="0">
                  <a:latin typeface="+mn-lt"/>
                  <a:cs typeface="Arial" charset="0"/>
                </a:rPr>
                <a:t>“</a:t>
              </a:r>
              <a:r>
                <a:rPr lang="en-US" dirty="0">
                  <a:latin typeface="+mn-lt"/>
                  <a:cs typeface="Arial" charset="0"/>
                </a:rPr>
                <a:t>I am Alice</a:t>
              </a:r>
              <a:r>
                <a:rPr lang="en-US" altLang="ja-JP" dirty="0">
                  <a:latin typeface="+mn-lt"/>
                  <a:cs typeface="Arial" charset="0"/>
                </a:rPr>
                <a:t>”</a:t>
              </a:r>
              <a:endParaRPr lang="en-US" dirty="0">
                <a:latin typeface="+mn-lt"/>
                <a:cs typeface="Arial" charset="0"/>
              </a:endParaRPr>
            </a:p>
          </p:txBody>
        </p:sp>
        <p:sp>
          <p:nvSpPr>
            <p:cNvPr id="22" name="Text Box 12">
              <a:extLst>
                <a:ext uri="{FF2B5EF4-FFF2-40B4-BE49-F238E27FC236}">
                  <a16:creationId xmlns:a16="http://schemas.microsoft.com/office/drawing/2014/main" id="{72208579-1FD4-1D4F-932D-56E99A10BD20}"/>
                </a:ext>
              </a:extLst>
            </p:cNvPr>
            <p:cNvSpPr txBox="1">
              <a:spLocks noChangeArrowheads="1"/>
            </p:cNvSpPr>
            <p:nvPr/>
          </p:nvSpPr>
          <p:spPr bwMode="auto">
            <a:xfrm>
              <a:off x="576" y="1857"/>
              <a:ext cx="718" cy="34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80000"/>
                </a:lnSpc>
                <a:defRPr/>
              </a:pPr>
              <a:r>
                <a:rPr lang="en-US" sz="1800" dirty="0">
                  <a:latin typeface="+mn-lt"/>
                  <a:cs typeface="Arial" charset="0"/>
                </a:rPr>
                <a:t>Alice’s </a:t>
              </a:r>
            </a:p>
            <a:p>
              <a:pPr algn="ctr">
                <a:lnSpc>
                  <a:spcPct val="80000"/>
                </a:lnSpc>
                <a:defRPr/>
              </a:pPr>
              <a:r>
                <a:rPr lang="en-US" sz="1800" dirty="0">
                  <a:latin typeface="+mn-lt"/>
                  <a:cs typeface="Arial" charset="0"/>
                </a:rPr>
                <a:t>IP address</a:t>
              </a:r>
            </a:p>
          </p:txBody>
        </p:sp>
        <p:sp>
          <p:nvSpPr>
            <p:cNvPr id="23" name="Line 13">
              <a:extLst>
                <a:ext uri="{FF2B5EF4-FFF2-40B4-BE49-F238E27FC236}">
                  <a16:creationId xmlns:a16="http://schemas.microsoft.com/office/drawing/2014/main" id="{6C098466-4768-CE4A-B1EE-25DAD7DB3A70}"/>
                </a:ext>
              </a:extLst>
            </p:cNvPr>
            <p:cNvSpPr>
              <a:spLocks noChangeShapeType="1"/>
            </p:cNvSpPr>
            <p:nvPr/>
          </p:nvSpPr>
          <p:spPr bwMode="auto">
            <a:xfrm flipH="1">
              <a:off x="1336" y="1857"/>
              <a:ext cx="0" cy="33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sp>
        <p:nvSpPr>
          <p:cNvPr id="24" name="Text Box 5">
            <a:extLst>
              <a:ext uri="{FF2B5EF4-FFF2-40B4-BE49-F238E27FC236}">
                <a16:creationId xmlns:a16="http://schemas.microsoft.com/office/drawing/2014/main" id="{2FEFAAB4-6162-2944-8B86-984F45930547}"/>
              </a:ext>
            </a:extLst>
          </p:cNvPr>
          <p:cNvSpPr txBox="1">
            <a:spLocks noChangeArrowheads="1"/>
          </p:cNvSpPr>
          <p:nvPr/>
        </p:nvSpPr>
        <p:spPr bwMode="auto">
          <a:xfrm>
            <a:off x="7605743" y="3910151"/>
            <a:ext cx="3039037" cy="138499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2800" i="1" dirty="0">
                <a:latin typeface="+mn-lt"/>
                <a:cs typeface="Arial" charset="0"/>
              </a:rPr>
              <a:t>Trudy can create</a:t>
            </a:r>
          </a:p>
          <a:p>
            <a:pPr algn="ctr">
              <a:defRPr/>
            </a:pPr>
            <a:r>
              <a:rPr lang="en-US" sz="2800" i="1" dirty="0">
                <a:latin typeface="+mn-lt"/>
                <a:cs typeface="Arial" charset="0"/>
              </a:rPr>
              <a:t>a packet “spoofing”</a:t>
            </a:r>
          </a:p>
          <a:p>
            <a:pPr algn="ctr">
              <a:defRPr/>
            </a:pPr>
            <a:r>
              <a:rPr lang="en-US" sz="2800" i="1" dirty="0">
                <a:latin typeface="+mn-lt"/>
                <a:cs typeface="Arial" charset="0"/>
              </a:rPr>
              <a:t>Alice’s address</a:t>
            </a:r>
          </a:p>
        </p:txBody>
      </p:sp>
    </p:spTree>
    <p:extLst>
      <p:ext uri="{BB962C8B-B14F-4D97-AF65-F5344CB8AC3E}">
        <p14:creationId xmlns:p14="http://schemas.microsoft.com/office/powerpoint/2010/main" val="41974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b="0" dirty="0">
                <a:latin typeface="+mn-lt"/>
              </a:rPr>
              <a:t>Authentication: a third try</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47</a:t>
            </a:fld>
            <a:endParaRPr lang="en-US" dirty="0"/>
          </a:p>
        </p:txBody>
      </p:sp>
      <p:sp>
        <p:nvSpPr>
          <p:cNvPr id="6" name="Rectangle 3">
            <a:extLst>
              <a:ext uri="{FF2B5EF4-FFF2-40B4-BE49-F238E27FC236}">
                <a16:creationId xmlns:a16="http://schemas.microsoft.com/office/drawing/2014/main" id="{5A3AC2BA-8665-FB4D-BF18-CB12A3E9A2FE}"/>
              </a:ext>
            </a:extLst>
          </p:cNvPr>
          <p:cNvSpPr txBox="1">
            <a:spLocks noChangeArrowheads="1"/>
          </p:cNvSpPr>
          <p:nvPr/>
        </p:nvSpPr>
        <p:spPr>
          <a:xfrm>
            <a:off x="758686" y="1441174"/>
            <a:ext cx="9684027" cy="966788"/>
          </a:xfrm>
          <a:prstGeom prst="rect">
            <a:avLst/>
          </a:prstGeom>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0"/>
              <a:buNone/>
            </a:pPr>
            <a:r>
              <a:rPr lang="en-US" sz="3200" dirty="0">
                <a:solidFill>
                  <a:srgbClr val="C00000"/>
                </a:solidFill>
              </a:rPr>
              <a:t>Goal: </a:t>
            </a:r>
            <a:r>
              <a:rPr lang="en-US" sz="3200" dirty="0"/>
              <a:t>Bob wants Alice to “</a:t>
            </a:r>
            <a:r>
              <a:rPr lang="en-US" altLang="ja-JP" sz="3200" dirty="0"/>
              <a:t>prove” her identity to him</a:t>
            </a:r>
            <a:endParaRPr lang="en-US" sz="3200" dirty="0"/>
          </a:p>
        </p:txBody>
      </p:sp>
      <p:pic>
        <p:nvPicPr>
          <p:cNvPr id="9" name="Picture 6" descr="Alice">
            <a:extLst>
              <a:ext uri="{FF2B5EF4-FFF2-40B4-BE49-F238E27FC236}">
                <a16:creationId xmlns:a16="http://schemas.microsoft.com/office/drawing/2014/main" id="{CF980203-3669-914F-AFB5-70055BBF76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7231" y="3906631"/>
            <a:ext cx="698500" cy="8620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7" descr="Eve">
            <a:extLst>
              <a:ext uri="{FF2B5EF4-FFF2-40B4-BE49-F238E27FC236}">
                <a16:creationId xmlns:a16="http://schemas.microsoft.com/office/drawing/2014/main" id="{8D70E75A-B231-744B-8D16-252AE09B0B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3256" y="5168694"/>
            <a:ext cx="1082675" cy="1295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 name="Picture 8" descr="Bob">
            <a:extLst>
              <a:ext uri="{FF2B5EF4-FFF2-40B4-BE49-F238E27FC236}">
                <a16:creationId xmlns:a16="http://schemas.microsoft.com/office/drawing/2014/main" id="{EC7B8913-54DB-3C4E-BA96-DEFA0849F82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0676" y="3741738"/>
            <a:ext cx="812800" cy="830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7" name="Text Box 3">
            <a:extLst>
              <a:ext uri="{FF2B5EF4-FFF2-40B4-BE49-F238E27FC236}">
                <a16:creationId xmlns:a16="http://schemas.microsoft.com/office/drawing/2014/main" id="{70AF5D30-6B50-7E40-8DA4-071881343745}"/>
              </a:ext>
            </a:extLst>
          </p:cNvPr>
          <p:cNvSpPr txBox="1">
            <a:spLocks noChangeArrowheads="1"/>
          </p:cNvSpPr>
          <p:nvPr/>
        </p:nvSpPr>
        <p:spPr bwMode="auto">
          <a:xfrm>
            <a:off x="884514" y="2022407"/>
            <a:ext cx="10923173" cy="206210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defRPr/>
            </a:pPr>
            <a:r>
              <a:rPr lang="en-US" sz="3200" dirty="0">
                <a:solidFill>
                  <a:srgbClr val="C00000"/>
                </a:solidFill>
                <a:latin typeface="+mn-lt"/>
                <a:cs typeface="Arial" charset="0"/>
              </a:rPr>
              <a:t>Protocol ap3.0: </a:t>
            </a:r>
            <a:r>
              <a:rPr lang="en-US" sz="3200" dirty="0">
                <a:latin typeface="+mn-lt"/>
                <a:cs typeface="Arial" charset="0"/>
              </a:rPr>
              <a:t>Alice says </a:t>
            </a:r>
            <a:r>
              <a:rPr lang="en-US" altLang="ja-JP" sz="3200" dirty="0">
                <a:latin typeface="+mn-lt"/>
                <a:cs typeface="Arial" charset="0"/>
              </a:rPr>
              <a:t>“</a:t>
            </a:r>
            <a:r>
              <a:rPr lang="en-US" sz="3200" dirty="0">
                <a:latin typeface="+mn-lt"/>
                <a:cs typeface="Arial" charset="0"/>
              </a:rPr>
              <a:t>I am Alice</a:t>
            </a:r>
            <a:r>
              <a:rPr lang="en-US" altLang="ja-JP" sz="3200" dirty="0">
                <a:latin typeface="+mn-lt"/>
                <a:cs typeface="Arial" charset="0"/>
              </a:rPr>
              <a:t>”</a:t>
            </a:r>
            <a:r>
              <a:rPr lang="en-US" sz="3200" dirty="0">
                <a:latin typeface="+mn-lt"/>
                <a:cs typeface="Arial" charset="0"/>
              </a:rPr>
              <a:t> Alice says “I am Alice” and sends her secret password to “prove” it.</a:t>
            </a:r>
          </a:p>
          <a:p>
            <a:pPr>
              <a:defRPr/>
            </a:pPr>
            <a:endParaRPr lang="en-US" sz="3200" dirty="0">
              <a:latin typeface="+mn-lt"/>
              <a:cs typeface="Arial" charset="0"/>
            </a:endParaRPr>
          </a:p>
          <a:p>
            <a:pPr>
              <a:defRPr/>
            </a:pPr>
            <a:endParaRPr lang="en-US" sz="3200" dirty="0">
              <a:latin typeface="+mn-lt"/>
              <a:cs typeface="Arial" charset="0"/>
            </a:endParaRPr>
          </a:p>
        </p:txBody>
      </p:sp>
      <p:sp>
        <p:nvSpPr>
          <p:cNvPr id="16" name="Line 8">
            <a:extLst>
              <a:ext uri="{FF2B5EF4-FFF2-40B4-BE49-F238E27FC236}">
                <a16:creationId xmlns:a16="http://schemas.microsoft.com/office/drawing/2014/main" id="{F2F81167-112C-594B-9733-07B61B934395}"/>
              </a:ext>
            </a:extLst>
          </p:cNvPr>
          <p:cNvSpPr>
            <a:spLocks noChangeShapeType="1"/>
          </p:cNvSpPr>
          <p:nvPr/>
        </p:nvSpPr>
        <p:spPr bwMode="auto">
          <a:xfrm>
            <a:off x="1967119" y="4434716"/>
            <a:ext cx="5096290" cy="0"/>
          </a:xfrm>
          <a:prstGeom prst="line">
            <a:avLst/>
          </a:prstGeom>
          <a:noFill/>
          <a:ln w="571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7" name="Group 6">
            <a:extLst>
              <a:ext uri="{FF2B5EF4-FFF2-40B4-BE49-F238E27FC236}">
                <a16:creationId xmlns:a16="http://schemas.microsoft.com/office/drawing/2014/main" id="{05D297D8-FA6B-994F-AA4B-BD4F49ED5D88}"/>
              </a:ext>
            </a:extLst>
          </p:cNvPr>
          <p:cNvGrpSpPr/>
          <p:nvPr/>
        </p:nvGrpSpPr>
        <p:grpSpPr>
          <a:xfrm>
            <a:off x="2287795" y="3617843"/>
            <a:ext cx="3476900" cy="643835"/>
            <a:chOff x="2287795" y="3617843"/>
            <a:chExt cx="3476900" cy="643835"/>
          </a:xfrm>
        </p:grpSpPr>
        <p:grpSp>
          <p:nvGrpSpPr>
            <p:cNvPr id="25" name="Group 9">
              <a:extLst>
                <a:ext uri="{FF2B5EF4-FFF2-40B4-BE49-F238E27FC236}">
                  <a16:creationId xmlns:a16="http://schemas.microsoft.com/office/drawing/2014/main" id="{00A7A01E-CFEC-4245-843A-9FC4478561BE}"/>
                </a:ext>
              </a:extLst>
            </p:cNvPr>
            <p:cNvGrpSpPr>
              <a:grpSpLocks/>
            </p:cNvGrpSpPr>
            <p:nvPr/>
          </p:nvGrpSpPr>
          <p:grpSpPr bwMode="auto">
            <a:xfrm>
              <a:off x="2287795" y="3710816"/>
              <a:ext cx="3267076" cy="550862"/>
              <a:chOff x="521" y="1857"/>
              <a:chExt cx="2058" cy="347"/>
            </a:xfrm>
          </p:grpSpPr>
          <p:sp>
            <p:nvSpPr>
              <p:cNvPr id="26" name="Rectangle 10">
                <a:extLst>
                  <a:ext uri="{FF2B5EF4-FFF2-40B4-BE49-F238E27FC236}">
                    <a16:creationId xmlns:a16="http://schemas.microsoft.com/office/drawing/2014/main" id="{7DF38783-9083-8046-8914-FBECAA795F9A}"/>
                  </a:ext>
                </a:extLst>
              </p:cNvPr>
              <p:cNvSpPr>
                <a:spLocks noChangeArrowheads="1"/>
              </p:cNvSpPr>
              <p:nvPr/>
            </p:nvSpPr>
            <p:spPr bwMode="auto">
              <a:xfrm>
                <a:off x="540" y="1857"/>
                <a:ext cx="2039" cy="333"/>
              </a:xfrm>
              <a:prstGeom prst="rect">
                <a:avLst/>
              </a:prstGeom>
              <a:solidFill>
                <a:schemeClr val="bg1"/>
              </a:solidFill>
              <a:ln w="9525">
                <a:solidFill>
                  <a:schemeClr val="tx1"/>
                </a:solidFill>
                <a:miter lim="800000"/>
                <a:headEnd/>
                <a:tailEnd/>
              </a:ln>
              <a:effectLst>
                <a:outerShdw blurRad="50800" dist="38100" dir="18900000" algn="bl" rotWithShape="0">
                  <a:prstClr val="black">
                    <a:alpha val="40000"/>
                  </a:prstClr>
                </a:outerShdw>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sp>
            <p:nvSpPr>
              <p:cNvPr id="27" name="Text Box 11">
                <a:extLst>
                  <a:ext uri="{FF2B5EF4-FFF2-40B4-BE49-F238E27FC236}">
                    <a16:creationId xmlns:a16="http://schemas.microsoft.com/office/drawing/2014/main" id="{63B92D8A-F6CA-5644-9CF4-76063E951603}"/>
                  </a:ext>
                </a:extLst>
              </p:cNvPr>
              <p:cNvSpPr txBox="1">
                <a:spLocks noChangeArrowheads="1"/>
              </p:cNvSpPr>
              <p:nvPr/>
            </p:nvSpPr>
            <p:spPr bwMode="auto">
              <a:xfrm>
                <a:off x="1689" y="1904"/>
                <a:ext cx="890" cy="25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altLang="ja-JP" dirty="0">
                    <a:latin typeface="+mn-lt"/>
                    <a:cs typeface="Arial" charset="0"/>
                  </a:rPr>
                  <a:t>“</a:t>
                </a:r>
                <a:r>
                  <a:rPr lang="en-US" dirty="0">
                    <a:latin typeface="+mn-lt"/>
                    <a:cs typeface="Arial" charset="0"/>
                  </a:rPr>
                  <a:t>I am Alice</a:t>
                </a:r>
                <a:r>
                  <a:rPr lang="en-US" altLang="ja-JP" dirty="0">
                    <a:latin typeface="+mn-lt"/>
                    <a:cs typeface="Arial" charset="0"/>
                  </a:rPr>
                  <a:t>”</a:t>
                </a:r>
                <a:endParaRPr lang="en-US" dirty="0">
                  <a:latin typeface="+mn-lt"/>
                  <a:cs typeface="Arial" charset="0"/>
                </a:endParaRPr>
              </a:p>
            </p:txBody>
          </p:sp>
          <p:sp>
            <p:nvSpPr>
              <p:cNvPr id="28" name="Text Box 12">
                <a:extLst>
                  <a:ext uri="{FF2B5EF4-FFF2-40B4-BE49-F238E27FC236}">
                    <a16:creationId xmlns:a16="http://schemas.microsoft.com/office/drawing/2014/main" id="{C2BA01DF-25FE-124B-84A2-3AB15FD8D4FB}"/>
                  </a:ext>
                </a:extLst>
              </p:cNvPr>
              <p:cNvSpPr txBox="1">
                <a:spLocks noChangeArrowheads="1"/>
              </p:cNvSpPr>
              <p:nvPr/>
            </p:nvSpPr>
            <p:spPr bwMode="auto">
              <a:xfrm>
                <a:off x="521" y="1863"/>
                <a:ext cx="534" cy="34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80000"/>
                  </a:lnSpc>
                  <a:defRPr/>
                </a:pPr>
                <a:r>
                  <a:rPr lang="en-US" sz="1800" dirty="0">
                    <a:latin typeface="+mn-lt"/>
                    <a:cs typeface="Arial" charset="0"/>
                  </a:rPr>
                  <a:t>Alice’s </a:t>
                </a:r>
              </a:p>
              <a:p>
                <a:pPr algn="ctr">
                  <a:lnSpc>
                    <a:spcPct val="80000"/>
                  </a:lnSpc>
                  <a:defRPr/>
                </a:pPr>
                <a:r>
                  <a:rPr lang="en-US" sz="1800" dirty="0">
                    <a:latin typeface="+mn-lt"/>
                    <a:cs typeface="Arial" charset="0"/>
                  </a:rPr>
                  <a:t>IP addr</a:t>
                </a:r>
              </a:p>
            </p:txBody>
          </p:sp>
          <p:sp>
            <p:nvSpPr>
              <p:cNvPr id="29" name="Line 13">
                <a:extLst>
                  <a:ext uri="{FF2B5EF4-FFF2-40B4-BE49-F238E27FC236}">
                    <a16:creationId xmlns:a16="http://schemas.microsoft.com/office/drawing/2014/main" id="{9E21A2CB-844F-C243-B491-09B4FE309ACF}"/>
                  </a:ext>
                </a:extLst>
              </p:cNvPr>
              <p:cNvSpPr>
                <a:spLocks noChangeShapeType="1"/>
              </p:cNvSpPr>
              <p:nvPr/>
            </p:nvSpPr>
            <p:spPr bwMode="auto">
              <a:xfrm flipH="1">
                <a:off x="1725" y="1857"/>
                <a:ext cx="0" cy="33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0" name="Line 13">
                <a:extLst>
                  <a:ext uri="{FF2B5EF4-FFF2-40B4-BE49-F238E27FC236}">
                    <a16:creationId xmlns:a16="http://schemas.microsoft.com/office/drawing/2014/main" id="{DAA829E2-B4F2-DB41-9427-09BB45010794}"/>
                  </a:ext>
                </a:extLst>
              </p:cNvPr>
              <p:cNvSpPr>
                <a:spLocks noChangeShapeType="1"/>
              </p:cNvSpPr>
              <p:nvPr/>
            </p:nvSpPr>
            <p:spPr bwMode="auto">
              <a:xfrm flipH="1">
                <a:off x="1061" y="1857"/>
                <a:ext cx="0" cy="33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1" name="Text Box 12">
                <a:extLst>
                  <a:ext uri="{FF2B5EF4-FFF2-40B4-BE49-F238E27FC236}">
                    <a16:creationId xmlns:a16="http://schemas.microsoft.com/office/drawing/2014/main" id="{268B165E-0156-1A4D-8EFB-5B346BB0028A}"/>
                  </a:ext>
                </a:extLst>
              </p:cNvPr>
              <p:cNvSpPr txBox="1">
                <a:spLocks noChangeArrowheads="1"/>
              </p:cNvSpPr>
              <p:nvPr/>
            </p:nvSpPr>
            <p:spPr bwMode="auto">
              <a:xfrm>
                <a:off x="1059" y="1863"/>
                <a:ext cx="680" cy="34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80000"/>
                  </a:lnSpc>
                  <a:defRPr/>
                </a:pPr>
                <a:r>
                  <a:rPr lang="en-US" sz="1800" dirty="0">
                    <a:latin typeface="+mn-lt"/>
                    <a:cs typeface="Arial" charset="0"/>
                  </a:rPr>
                  <a:t>Alice’s </a:t>
                </a:r>
              </a:p>
              <a:p>
                <a:pPr algn="ctr">
                  <a:lnSpc>
                    <a:spcPct val="80000"/>
                  </a:lnSpc>
                  <a:defRPr/>
                </a:pPr>
                <a:r>
                  <a:rPr lang="en-US" sz="1800" dirty="0">
                    <a:latin typeface="+mn-lt"/>
                    <a:cs typeface="Arial" charset="0"/>
                  </a:rPr>
                  <a:t>password</a:t>
                </a:r>
              </a:p>
            </p:txBody>
          </p:sp>
        </p:grpSp>
        <p:cxnSp>
          <p:nvCxnSpPr>
            <p:cNvPr id="4" name="Straight Arrow Connector 3">
              <a:extLst>
                <a:ext uri="{FF2B5EF4-FFF2-40B4-BE49-F238E27FC236}">
                  <a16:creationId xmlns:a16="http://schemas.microsoft.com/office/drawing/2014/main" id="{C4853043-B781-1B4E-8A97-C5C850DB3857}"/>
                </a:ext>
              </a:extLst>
            </p:cNvPr>
            <p:cNvCxnSpPr/>
            <p:nvPr/>
          </p:nvCxnSpPr>
          <p:spPr>
            <a:xfrm>
              <a:off x="5274365" y="3617843"/>
              <a:ext cx="49033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55" name="Text Box 5">
            <a:extLst>
              <a:ext uri="{FF2B5EF4-FFF2-40B4-BE49-F238E27FC236}">
                <a16:creationId xmlns:a16="http://schemas.microsoft.com/office/drawing/2014/main" id="{35FB98DB-97C9-CB48-BABC-5F388AC9EE23}"/>
              </a:ext>
            </a:extLst>
          </p:cNvPr>
          <p:cNvSpPr txBox="1">
            <a:spLocks noChangeArrowheads="1"/>
          </p:cNvSpPr>
          <p:nvPr/>
        </p:nvSpPr>
        <p:spPr bwMode="auto">
          <a:xfrm>
            <a:off x="8557327" y="3817386"/>
            <a:ext cx="2805641" cy="52322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2800" i="1" dirty="0">
                <a:latin typeface="+mn-lt"/>
                <a:cs typeface="Arial" charset="0"/>
              </a:rPr>
              <a:t>failure scenario??</a:t>
            </a:r>
          </a:p>
        </p:txBody>
      </p:sp>
      <p:grpSp>
        <p:nvGrpSpPr>
          <p:cNvPr id="56" name="Group 9">
            <a:extLst>
              <a:ext uri="{FF2B5EF4-FFF2-40B4-BE49-F238E27FC236}">
                <a16:creationId xmlns:a16="http://schemas.microsoft.com/office/drawing/2014/main" id="{BF58E489-CED0-9142-9100-8F7A6F2DA4DE}"/>
              </a:ext>
            </a:extLst>
          </p:cNvPr>
          <p:cNvGrpSpPr>
            <a:grpSpLocks/>
          </p:cNvGrpSpPr>
          <p:nvPr/>
        </p:nvGrpSpPr>
        <p:grpSpPr bwMode="auto">
          <a:xfrm>
            <a:off x="4997866" y="4572000"/>
            <a:ext cx="1549400" cy="550862"/>
            <a:chOff x="521" y="1857"/>
            <a:chExt cx="976" cy="347"/>
          </a:xfrm>
        </p:grpSpPr>
        <p:sp>
          <p:nvSpPr>
            <p:cNvPr id="57" name="Rectangle 10">
              <a:extLst>
                <a:ext uri="{FF2B5EF4-FFF2-40B4-BE49-F238E27FC236}">
                  <a16:creationId xmlns:a16="http://schemas.microsoft.com/office/drawing/2014/main" id="{E97F38F7-FEA3-4743-B826-058C065A2BFE}"/>
                </a:ext>
              </a:extLst>
            </p:cNvPr>
            <p:cNvSpPr>
              <a:spLocks noChangeArrowheads="1"/>
            </p:cNvSpPr>
            <p:nvPr/>
          </p:nvSpPr>
          <p:spPr bwMode="auto">
            <a:xfrm>
              <a:off x="540" y="1857"/>
              <a:ext cx="957" cy="333"/>
            </a:xfrm>
            <a:prstGeom prst="rect">
              <a:avLst/>
            </a:prstGeom>
            <a:solidFill>
              <a:schemeClr val="bg1"/>
            </a:solidFill>
            <a:ln w="9525">
              <a:solidFill>
                <a:schemeClr val="tx1"/>
              </a:solidFill>
              <a:miter lim="800000"/>
              <a:headEnd/>
              <a:tailEnd/>
            </a:ln>
            <a:effectLst>
              <a:outerShdw blurRad="50800" dist="38100" dir="18900000" algn="bl" rotWithShape="0">
                <a:prstClr val="black">
                  <a:alpha val="40000"/>
                </a:prstClr>
              </a:outerShdw>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sp>
          <p:nvSpPr>
            <p:cNvPr id="58" name="Text Box 12">
              <a:extLst>
                <a:ext uri="{FF2B5EF4-FFF2-40B4-BE49-F238E27FC236}">
                  <a16:creationId xmlns:a16="http://schemas.microsoft.com/office/drawing/2014/main" id="{CBD74911-522D-364C-B1B7-305DF42E7C0B}"/>
                </a:ext>
              </a:extLst>
            </p:cNvPr>
            <p:cNvSpPr txBox="1">
              <a:spLocks noChangeArrowheads="1"/>
            </p:cNvSpPr>
            <p:nvPr/>
          </p:nvSpPr>
          <p:spPr bwMode="auto">
            <a:xfrm>
              <a:off x="521" y="1863"/>
              <a:ext cx="534" cy="34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80000"/>
                </a:lnSpc>
                <a:defRPr/>
              </a:pPr>
              <a:r>
                <a:rPr lang="en-US" sz="1800" dirty="0">
                  <a:latin typeface="+mn-lt"/>
                  <a:cs typeface="Arial" charset="0"/>
                </a:rPr>
                <a:t>Alice’s </a:t>
              </a:r>
            </a:p>
            <a:p>
              <a:pPr algn="ctr">
                <a:lnSpc>
                  <a:spcPct val="80000"/>
                </a:lnSpc>
                <a:defRPr/>
              </a:pPr>
              <a:r>
                <a:rPr lang="en-US" sz="1800" dirty="0">
                  <a:latin typeface="+mn-lt"/>
                  <a:cs typeface="Arial" charset="0"/>
                </a:rPr>
                <a:t>IP addr</a:t>
              </a:r>
            </a:p>
          </p:txBody>
        </p:sp>
        <p:sp>
          <p:nvSpPr>
            <p:cNvPr id="59" name="Line 13">
              <a:extLst>
                <a:ext uri="{FF2B5EF4-FFF2-40B4-BE49-F238E27FC236}">
                  <a16:creationId xmlns:a16="http://schemas.microsoft.com/office/drawing/2014/main" id="{509AFA78-6EE3-7B4D-8E2A-27FBECE020A8}"/>
                </a:ext>
              </a:extLst>
            </p:cNvPr>
            <p:cNvSpPr>
              <a:spLocks noChangeShapeType="1"/>
            </p:cNvSpPr>
            <p:nvPr/>
          </p:nvSpPr>
          <p:spPr bwMode="auto">
            <a:xfrm flipH="1">
              <a:off x="1061" y="1857"/>
              <a:ext cx="0" cy="33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60" name="Text Box 12">
              <a:extLst>
                <a:ext uri="{FF2B5EF4-FFF2-40B4-BE49-F238E27FC236}">
                  <a16:creationId xmlns:a16="http://schemas.microsoft.com/office/drawing/2014/main" id="{BBF41554-058A-6F47-995D-B2F8203C8617}"/>
                </a:ext>
              </a:extLst>
            </p:cNvPr>
            <p:cNvSpPr txBox="1">
              <a:spLocks noChangeArrowheads="1"/>
            </p:cNvSpPr>
            <p:nvPr/>
          </p:nvSpPr>
          <p:spPr bwMode="auto">
            <a:xfrm>
              <a:off x="1129" y="1929"/>
              <a:ext cx="288" cy="20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80000"/>
                </a:lnSpc>
                <a:defRPr/>
              </a:pPr>
              <a:r>
                <a:rPr lang="en-US" sz="1800" dirty="0">
                  <a:latin typeface="+mn-lt"/>
                  <a:cs typeface="Arial" charset="0"/>
                </a:rPr>
                <a:t>OK</a:t>
              </a:r>
            </a:p>
          </p:txBody>
        </p:sp>
      </p:grpSp>
      <p:cxnSp>
        <p:nvCxnSpPr>
          <p:cNvPr id="61" name="Straight Arrow Connector 60">
            <a:extLst>
              <a:ext uri="{FF2B5EF4-FFF2-40B4-BE49-F238E27FC236}">
                <a16:creationId xmlns:a16="http://schemas.microsoft.com/office/drawing/2014/main" id="{C6C1D0D4-E3ED-F742-A8D6-2A2EE7935F59}"/>
              </a:ext>
            </a:extLst>
          </p:cNvPr>
          <p:cNvCxnSpPr>
            <a:cxnSpLocks/>
          </p:cNvCxnSpPr>
          <p:nvPr/>
        </p:nvCxnSpPr>
        <p:spPr>
          <a:xfrm flipH="1">
            <a:off x="4638262" y="5168348"/>
            <a:ext cx="88789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0123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b="0" dirty="0">
                <a:latin typeface="+mn-lt"/>
              </a:rPr>
              <a:t>Authentication: a third try</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48</a:t>
            </a:fld>
            <a:endParaRPr lang="en-US" dirty="0"/>
          </a:p>
        </p:txBody>
      </p:sp>
      <p:sp>
        <p:nvSpPr>
          <p:cNvPr id="6" name="Rectangle 3">
            <a:extLst>
              <a:ext uri="{FF2B5EF4-FFF2-40B4-BE49-F238E27FC236}">
                <a16:creationId xmlns:a16="http://schemas.microsoft.com/office/drawing/2014/main" id="{5A3AC2BA-8665-FB4D-BF18-CB12A3E9A2FE}"/>
              </a:ext>
            </a:extLst>
          </p:cNvPr>
          <p:cNvSpPr txBox="1">
            <a:spLocks noChangeArrowheads="1"/>
          </p:cNvSpPr>
          <p:nvPr/>
        </p:nvSpPr>
        <p:spPr>
          <a:xfrm>
            <a:off x="758686" y="1441174"/>
            <a:ext cx="9684027" cy="966788"/>
          </a:xfrm>
          <a:prstGeom prst="rect">
            <a:avLst/>
          </a:prstGeom>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0"/>
              <a:buNone/>
            </a:pPr>
            <a:r>
              <a:rPr lang="en-US" sz="3200" dirty="0">
                <a:solidFill>
                  <a:srgbClr val="C00000"/>
                </a:solidFill>
              </a:rPr>
              <a:t>Goal: </a:t>
            </a:r>
            <a:r>
              <a:rPr lang="en-US" sz="3200" dirty="0"/>
              <a:t>Bob wants Alice to “</a:t>
            </a:r>
            <a:r>
              <a:rPr lang="en-US" altLang="ja-JP" sz="3200" dirty="0"/>
              <a:t>prove” her identity to him</a:t>
            </a:r>
            <a:endParaRPr lang="en-US" sz="3200" dirty="0"/>
          </a:p>
        </p:txBody>
      </p:sp>
      <p:pic>
        <p:nvPicPr>
          <p:cNvPr id="9" name="Picture 6" descr="Alice">
            <a:extLst>
              <a:ext uri="{FF2B5EF4-FFF2-40B4-BE49-F238E27FC236}">
                <a16:creationId xmlns:a16="http://schemas.microsoft.com/office/drawing/2014/main" id="{CF980203-3669-914F-AFB5-70055BBF76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7231" y="3906631"/>
            <a:ext cx="698500" cy="8620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7" descr="Eve">
            <a:extLst>
              <a:ext uri="{FF2B5EF4-FFF2-40B4-BE49-F238E27FC236}">
                <a16:creationId xmlns:a16="http://schemas.microsoft.com/office/drawing/2014/main" id="{8D70E75A-B231-744B-8D16-252AE09B0B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3256" y="5168694"/>
            <a:ext cx="1082675" cy="1295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 name="Picture 8" descr="Bob">
            <a:extLst>
              <a:ext uri="{FF2B5EF4-FFF2-40B4-BE49-F238E27FC236}">
                <a16:creationId xmlns:a16="http://schemas.microsoft.com/office/drawing/2014/main" id="{EC7B8913-54DB-3C4E-BA96-DEFA0849F82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0676" y="3741738"/>
            <a:ext cx="812800" cy="830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7" name="Text Box 3">
            <a:extLst>
              <a:ext uri="{FF2B5EF4-FFF2-40B4-BE49-F238E27FC236}">
                <a16:creationId xmlns:a16="http://schemas.microsoft.com/office/drawing/2014/main" id="{70AF5D30-6B50-7E40-8DA4-071881343745}"/>
              </a:ext>
            </a:extLst>
          </p:cNvPr>
          <p:cNvSpPr txBox="1">
            <a:spLocks noChangeArrowheads="1"/>
          </p:cNvSpPr>
          <p:nvPr/>
        </p:nvSpPr>
        <p:spPr bwMode="auto">
          <a:xfrm>
            <a:off x="884514" y="2022407"/>
            <a:ext cx="10923173" cy="206210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defRPr/>
            </a:pPr>
            <a:r>
              <a:rPr lang="en-US" sz="3200" dirty="0">
                <a:solidFill>
                  <a:srgbClr val="C00000"/>
                </a:solidFill>
                <a:latin typeface="+mn-lt"/>
                <a:cs typeface="Arial" charset="0"/>
              </a:rPr>
              <a:t>Protocol ap3.0: </a:t>
            </a:r>
            <a:r>
              <a:rPr lang="en-US" sz="3200" dirty="0">
                <a:latin typeface="+mn-lt"/>
                <a:cs typeface="Arial" charset="0"/>
              </a:rPr>
              <a:t>Alice says </a:t>
            </a:r>
            <a:r>
              <a:rPr lang="en-US" altLang="ja-JP" sz="3200" dirty="0">
                <a:latin typeface="+mn-lt"/>
                <a:cs typeface="Arial" charset="0"/>
              </a:rPr>
              <a:t>“</a:t>
            </a:r>
            <a:r>
              <a:rPr lang="en-US" sz="3200" dirty="0">
                <a:latin typeface="+mn-lt"/>
                <a:cs typeface="Arial" charset="0"/>
              </a:rPr>
              <a:t>I am Alice</a:t>
            </a:r>
            <a:r>
              <a:rPr lang="en-US" altLang="ja-JP" sz="3200" dirty="0">
                <a:latin typeface="+mn-lt"/>
                <a:cs typeface="Arial" charset="0"/>
              </a:rPr>
              <a:t>”</a:t>
            </a:r>
            <a:r>
              <a:rPr lang="en-US" sz="3200" dirty="0">
                <a:latin typeface="+mn-lt"/>
                <a:cs typeface="Arial" charset="0"/>
              </a:rPr>
              <a:t> Alice says “I am Alice” and sends her secret password to “prove” it.</a:t>
            </a:r>
          </a:p>
          <a:p>
            <a:pPr>
              <a:defRPr/>
            </a:pPr>
            <a:endParaRPr lang="en-US" sz="3200" dirty="0">
              <a:latin typeface="+mn-lt"/>
              <a:cs typeface="Arial" charset="0"/>
            </a:endParaRPr>
          </a:p>
          <a:p>
            <a:pPr>
              <a:defRPr/>
            </a:pPr>
            <a:endParaRPr lang="en-US" sz="3200" dirty="0">
              <a:latin typeface="+mn-lt"/>
              <a:cs typeface="Arial" charset="0"/>
            </a:endParaRPr>
          </a:p>
        </p:txBody>
      </p:sp>
      <p:sp>
        <p:nvSpPr>
          <p:cNvPr id="16" name="Line 8">
            <a:extLst>
              <a:ext uri="{FF2B5EF4-FFF2-40B4-BE49-F238E27FC236}">
                <a16:creationId xmlns:a16="http://schemas.microsoft.com/office/drawing/2014/main" id="{F2F81167-112C-594B-9733-07B61B934395}"/>
              </a:ext>
            </a:extLst>
          </p:cNvPr>
          <p:cNvSpPr>
            <a:spLocks noChangeShapeType="1"/>
          </p:cNvSpPr>
          <p:nvPr/>
        </p:nvSpPr>
        <p:spPr bwMode="auto">
          <a:xfrm>
            <a:off x="1967119" y="4434716"/>
            <a:ext cx="5096290" cy="0"/>
          </a:xfrm>
          <a:prstGeom prst="line">
            <a:avLst/>
          </a:prstGeom>
          <a:noFill/>
          <a:ln w="571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7" name="Group 6">
            <a:extLst>
              <a:ext uri="{FF2B5EF4-FFF2-40B4-BE49-F238E27FC236}">
                <a16:creationId xmlns:a16="http://schemas.microsoft.com/office/drawing/2014/main" id="{05D297D8-FA6B-994F-AA4B-BD4F49ED5D88}"/>
              </a:ext>
            </a:extLst>
          </p:cNvPr>
          <p:cNvGrpSpPr/>
          <p:nvPr/>
        </p:nvGrpSpPr>
        <p:grpSpPr>
          <a:xfrm>
            <a:off x="2287795" y="3617843"/>
            <a:ext cx="3476900" cy="643835"/>
            <a:chOff x="2287795" y="3617843"/>
            <a:chExt cx="3476900" cy="643835"/>
          </a:xfrm>
        </p:grpSpPr>
        <p:grpSp>
          <p:nvGrpSpPr>
            <p:cNvPr id="25" name="Group 9">
              <a:extLst>
                <a:ext uri="{FF2B5EF4-FFF2-40B4-BE49-F238E27FC236}">
                  <a16:creationId xmlns:a16="http://schemas.microsoft.com/office/drawing/2014/main" id="{00A7A01E-CFEC-4245-843A-9FC4478561BE}"/>
                </a:ext>
              </a:extLst>
            </p:cNvPr>
            <p:cNvGrpSpPr>
              <a:grpSpLocks/>
            </p:cNvGrpSpPr>
            <p:nvPr/>
          </p:nvGrpSpPr>
          <p:grpSpPr bwMode="auto">
            <a:xfrm>
              <a:off x="2287795" y="3710816"/>
              <a:ext cx="3267076" cy="550862"/>
              <a:chOff x="521" y="1857"/>
              <a:chExt cx="2058" cy="347"/>
            </a:xfrm>
          </p:grpSpPr>
          <p:sp>
            <p:nvSpPr>
              <p:cNvPr id="26" name="Rectangle 10">
                <a:extLst>
                  <a:ext uri="{FF2B5EF4-FFF2-40B4-BE49-F238E27FC236}">
                    <a16:creationId xmlns:a16="http://schemas.microsoft.com/office/drawing/2014/main" id="{7DF38783-9083-8046-8914-FBECAA795F9A}"/>
                  </a:ext>
                </a:extLst>
              </p:cNvPr>
              <p:cNvSpPr>
                <a:spLocks noChangeArrowheads="1"/>
              </p:cNvSpPr>
              <p:nvPr/>
            </p:nvSpPr>
            <p:spPr bwMode="auto">
              <a:xfrm>
                <a:off x="540" y="1857"/>
                <a:ext cx="2039" cy="333"/>
              </a:xfrm>
              <a:prstGeom prst="rect">
                <a:avLst/>
              </a:prstGeom>
              <a:solidFill>
                <a:schemeClr val="bg1"/>
              </a:solidFill>
              <a:ln w="9525">
                <a:solidFill>
                  <a:schemeClr val="tx1"/>
                </a:solidFill>
                <a:miter lim="800000"/>
                <a:headEnd/>
                <a:tailEnd/>
              </a:ln>
              <a:effectLst>
                <a:outerShdw blurRad="50800" dist="38100" dir="18900000" algn="bl" rotWithShape="0">
                  <a:prstClr val="black">
                    <a:alpha val="40000"/>
                  </a:prstClr>
                </a:outerShdw>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sp>
            <p:nvSpPr>
              <p:cNvPr id="27" name="Text Box 11">
                <a:extLst>
                  <a:ext uri="{FF2B5EF4-FFF2-40B4-BE49-F238E27FC236}">
                    <a16:creationId xmlns:a16="http://schemas.microsoft.com/office/drawing/2014/main" id="{63B92D8A-F6CA-5644-9CF4-76063E951603}"/>
                  </a:ext>
                </a:extLst>
              </p:cNvPr>
              <p:cNvSpPr txBox="1">
                <a:spLocks noChangeArrowheads="1"/>
              </p:cNvSpPr>
              <p:nvPr/>
            </p:nvSpPr>
            <p:spPr bwMode="auto">
              <a:xfrm>
                <a:off x="1689" y="1904"/>
                <a:ext cx="890" cy="25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altLang="ja-JP" dirty="0">
                    <a:latin typeface="+mn-lt"/>
                    <a:cs typeface="Arial" charset="0"/>
                  </a:rPr>
                  <a:t>“</a:t>
                </a:r>
                <a:r>
                  <a:rPr lang="en-US" dirty="0">
                    <a:latin typeface="+mn-lt"/>
                    <a:cs typeface="Arial" charset="0"/>
                  </a:rPr>
                  <a:t>I am Alice</a:t>
                </a:r>
                <a:r>
                  <a:rPr lang="en-US" altLang="ja-JP" dirty="0">
                    <a:latin typeface="+mn-lt"/>
                    <a:cs typeface="Arial" charset="0"/>
                  </a:rPr>
                  <a:t>”</a:t>
                </a:r>
                <a:endParaRPr lang="en-US" dirty="0">
                  <a:latin typeface="+mn-lt"/>
                  <a:cs typeface="Arial" charset="0"/>
                </a:endParaRPr>
              </a:p>
            </p:txBody>
          </p:sp>
          <p:sp>
            <p:nvSpPr>
              <p:cNvPr id="28" name="Text Box 12">
                <a:extLst>
                  <a:ext uri="{FF2B5EF4-FFF2-40B4-BE49-F238E27FC236}">
                    <a16:creationId xmlns:a16="http://schemas.microsoft.com/office/drawing/2014/main" id="{C2BA01DF-25FE-124B-84A2-3AB15FD8D4FB}"/>
                  </a:ext>
                </a:extLst>
              </p:cNvPr>
              <p:cNvSpPr txBox="1">
                <a:spLocks noChangeArrowheads="1"/>
              </p:cNvSpPr>
              <p:nvPr/>
            </p:nvSpPr>
            <p:spPr bwMode="auto">
              <a:xfrm>
                <a:off x="521" y="1863"/>
                <a:ext cx="534" cy="34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80000"/>
                  </a:lnSpc>
                  <a:defRPr/>
                </a:pPr>
                <a:r>
                  <a:rPr lang="en-US" sz="1800" dirty="0">
                    <a:latin typeface="+mn-lt"/>
                    <a:cs typeface="Arial" charset="0"/>
                  </a:rPr>
                  <a:t>Alice’s </a:t>
                </a:r>
              </a:p>
              <a:p>
                <a:pPr algn="ctr">
                  <a:lnSpc>
                    <a:spcPct val="80000"/>
                  </a:lnSpc>
                  <a:defRPr/>
                </a:pPr>
                <a:r>
                  <a:rPr lang="en-US" sz="1800" dirty="0">
                    <a:latin typeface="+mn-lt"/>
                    <a:cs typeface="Arial" charset="0"/>
                  </a:rPr>
                  <a:t>IP addr</a:t>
                </a:r>
              </a:p>
            </p:txBody>
          </p:sp>
          <p:sp>
            <p:nvSpPr>
              <p:cNvPr id="29" name="Line 13">
                <a:extLst>
                  <a:ext uri="{FF2B5EF4-FFF2-40B4-BE49-F238E27FC236}">
                    <a16:creationId xmlns:a16="http://schemas.microsoft.com/office/drawing/2014/main" id="{9E21A2CB-844F-C243-B491-09B4FE309ACF}"/>
                  </a:ext>
                </a:extLst>
              </p:cNvPr>
              <p:cNvSpPr>
                <a:spLocks noChangeShapeType="1"/>
              </p:cNvSpPr>
              <p:nvPr/>
            </p:nvSpPr>
            <p:spPr bwMode="auto">
              <a:xfrm flipH="1">
                <a:off x="1725" y="1857"/>
                <a:ext cx="0" cy="33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0" name="Line 13">
                <a:extLst>
                  <a:ext uri="{FF2B5EF4-FFF2-40B4-BE49-F238E27FC236}">
                    <a16:creationId xmlns:a16="http://schemas.microsoft.com/office/drawing/2014/main" id="{DAA829E2-B4F2-DB41-9427-09BB45010794}"/>
                  </a:ext>
                </a:extLst>
              </p:cNvPr>
              <p:cNvSpPr>
                <a:spLocks noChangeShapeType="1"/>
              </p:cNvSpPr>
              <p:nvPr/>
            </p:nvSpPr>
            <p:spPr bwMode="auto">
              <a:xfrm flipH="1">
                <a:off x="1061" y="1857"/>
                <a:ext cx="0" cy="33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1" name="Text Box 12">
                <a:extLst>
                  <a:ext uri="{FF2B5EF4-FFF2-40B4-BE49-F238E27FC236}">
                    <a16:creationId xmlns:a16="http://schemas.microsoft.com/office/drawing/2014/main" id="{268B165E-0156-1A4D-8EFB-5B346BB0028A}"/>
                  </a:ext>
                </a:extLst>
              </p:cNvPr>
              <p:cNvSpPr txBox="1">
                <a:spLocks noChangeArrowheads="1"/>
              </p:cNvSpPr>
              <p:nvPr/>
            </p:nvSpPr>
            <p:spPr bwMode="auto">
              <a:xfrm>
                <a:off x="1059" y="1863"/>
                <a:ext cx="680" cy="34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80000"/>
                  </a:lnSpc>
                  <a:defRPr/>
                </a:pPr>
                <a:r>
                  <a:rPr lang="en-US" sz="1800" dirty="0">
                    <a:latin typeface="+mn-lt"/>
                    <a:cs typeface="Arial" charset="0"/>
                  </a:rPr>
                  <a:t>Alice’s </a:t>
                </a:r>
              </a:p>
              <a:p>
                <a:pPr algn="ctr">
                  <a:lnSpc>
                    <a:spcPct val="80000"/>
                  </a:lnSpc>
                  <a:defRPr/>
                </a:pPr>
                <a:r>
                  <a:rPr lang="en-US" sz="1800" dirty="0">
                    <a:latin typeface="+mn-lt"/>
                    <a:cs typeface="Arial" charset="0"/>
                  </a:rPr>
                  <a:t>password</a:t>
                </a:r>
              </a:p>
            </p:txBody>
          </p:sp>
        </p:grpSp>
        <p:cxnSp>
          <p:nvCxnSpPr>
            <p:cNvPr id="4" name="Straight Arrow Connector 3">
              <a:extLst>
                <a:ext uri="{FF2B5EF4-FFF2-40B4-BE49-F238E27FC236}">
                  <a16:creationId xmlns:a16="http://schemas.microsoft.com/office/drawing/2014/main" id="{C4853043-B781-1B4E-8A97-C5C850DB3857}"/>
                </a:ext>
              </a:extLst>
            </p:cNvPr>
            <p:cNvCxnSpPr/>
            <p:nvPr/>
          </p:nvCxnSpPr>
          <p:spPr>
            <a:xfrm>
              <a:off x="5274365" y="3617843"/>
              <a:ext cx="49033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F5147353-ACF4-FB45-82C9-78EF59D1B8F5}"/>
              </a:ext>
            </a:extLst>
          </p:cNvPr>
          <p:cNvGrpSpPr/>
          <p:nvPr/>
        </p:nvGrpSpPr>
        <p:grpSpPr>
          <a:xfrm>
            <a:off x="5565917" y="5221357"/>
            <a:ext cx="1657209" cy="980453"/>
            <a:chOff x="5565917" y="5221357"/>
            <a:chExt cx="1657209" cy="980453"/>
          </a:xfrm>
        </p:grpSpPr>
        <p:grpSp>
          <p:nvGrpSpPr>
            <p:cNvPr id="32" name="Group 9">
              <a:extLst>
                <a:ext uri="{FF2B5EF4-FFF2-40B4-BE49-F238E27FC236}">
                  <a16:creationId xmlns:a16="http://schemas.microsoft.com/office/drawing/2014/main" id="{09CCB2F0-AAD0-AE40-9BFA-C3F3B505C1EA}"/>
                </a:ext>
              </a:extLst>
            </p:cNvPr>
            <p:cNvGrpSpPr>
              <a:grpSpLocks/>
            </p:cNvGrpSpPr>
            <p:nvPr/>
          </p:nvGrpSpPr>
          <p:grpSpPr bwMode="auto">
            <a:xfrm rot="20326040">
              <a:off x="5673726" y="5221357"/>
              <a:ext cx="1549400" cy="550862"/>
              <a:chOff x="521" y="1857"/>
              <a:chExt cx="976" cy="347"/>
            </a:xfrm>
          </p:grpSpPr>
          <p:sp>
            <p:nvSpPr>
              <p:cNvPr id="33" name="Rectangle 10">
                <a:extLst>
                  <a:ext uri="{FF2B5EF4-FFF2-40B4-BE49-F238E27FC236}">
                    <a16:creationId xmlns:a16="http://schemas.microsoft.com/office/drawing/2014/main" id="{BCDE87B3-8C33-454D-BC4C-966D110319DB}"/>
                  </a:ext>
                </a:extLst>
              </p:cNvPr>
              <p:cNvSpPr>
                <a:spLocks noChangeArrowheads="1"/>
              </p:cNvSpPr>
              <p:nvPr/>
            </p:nvSpPr>
            <p:spPr bwMode="auto">
              <a:xfrm>
                <a:off x="540" y="1857"/>
                <a:ext cx="957" cy="333"/>
              </a:xfrm>
              <a:prstGeom prst="rect">
                <a:avLst/>
              </a:prstGeom>
              <a:solidFill>
                <a:schemeClr val="bg1"/>
              </a:solidFill>
              <a:ln w="9525">
                <a:solidFill>
                  <a:schemeClr val="tx1"/>
                </a:solidFill>
                <a:miter lim="800000"/>
                <a:headEnd/>
                <a:tailEnd/>
              </a:ln>
              <a:effectLst>
                <a:outerShdw blurRad="50800" dist="38100" dir="18900000" algn="bl" rotWithShape="0">
                  <a:prstClr val="black">
                    <a:alpha val="40000"/>
                  </a:prstClr>
                </a:outerShdw>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sp>
            <p:nvSpPr>
              <p:cNvPr id="35" name="Text Box 12">
                <a:extLst>
                  <a:ext uri="{FF2B5EF4-FFF2-40B4-BE49-F238E27FC236}">
                    <a16:creationId xmlns:a16="http://schemas.microsoft.com/office/drawing/2014/main" id="{9D3CC4EC-3241-B748-B705-CDFF879A6909}"/>
                  </a:ext>
                </a:extLst>
              </p:cNvPr>
              <p:cNvSpPr txBox="1">
                <a:spLocks noChangeArrowheads="1"/>
              </p:cNvSpPr>
              <p:nvPr/>
            </p:nvSpPr>
            <p:spPr bwMode="auto">
              <a:xfrm>
                <a:off x="521" y="1863"/>
                <a:ext cx="534" cy="34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80000"/>
                  </a:lnSpc>
                  <a:defRPr/>
                </a:pPr>
                <a:r>
                  <a:rPr lang="en-US" sz="1800" dirty="0">
                    <a:latin typeface="+mn-lt"/>
                    <a:cs typeface="Arial" charset="0"/>
                  </a:rPr>
                  <a:t>Alice’s </a:t>
                </a:r>
              </a:p>
              <a:p>
                <a:pPr algn="ctr">
                  <a:lnSpc>
                    <a:spcPct val="80000"/>
                  </a:lnSpc>
                  <a:defRPr/>
                </a:pPr>
                <a:r>
                  <a:rPr lang="en-US" sz="1800" dirty="0">
                    <a:latin typeface="+mn-lt"/>
                    <a:cs typeface="Arial" charset="0"/>
                  </a:rPr>
                  <a:t>IP addr</a:t>
                </a:r>
              </a:p>
            </p:txBody>
          </p:sp>
          <p:sp>
            <p:nvSpPr>
              <p:cNvPr id="37" name="Line 13">
                <a:extLst>
                  <a:ext uri="{FF2B5EF4-FFF2-40B4-BE49-F238E27FC236}">
                    <a16:creationId xmlns:a16="http://schemas.microsoft.com/office/drawing/2014/main" id="{4AF6DA12-B4E4-B34F-B759-4778C678DF45}"/>
                  </a:ext>
                </a:extLst>
              </p:cNvPr>
              <p:cNvSpPr>
                <a:spLocks noChangeShapeType="1"/>
              </p:cNvSpPr>
              <p:nvPr/>
            </p:nvSpPr>
            <p:spPr bwMode="auto">
              <a:xfrm flipH="1">
                <a:off x="1061" y="1857"/>
                <a:ext cx="0" cy="33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8" name="Text Box 12">
                <a:extLst>
                  <a:ext uri="{FF2B5EF4-FFF2-40B4-BE49-F238E27FC236}">
                    <a16:creationId xmlns:a16="http://schemas.microsoft.com/office/drawing/2014/main" id="{57DC8CF6-59C4-7B4F-9D40-4BD50E0B50CC}"/>
                  </a:ext>
                </a:extLst>
              </p:cNvPr>
              <p:cNvSpPr txBox="1">
                <a:spLocks noChangeArrowheads="1"/>
              </p:cNvSpPr>
              <p:nvPr/>
            </p:nvSpPr>
            <p:spPr bwMode="auto">
              <a:xfrm>
                <a:off x="1129" y="1929"/>
                <a:ext cx="288" cy="20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80000"/>
                  </a:lnSpc>
                  <a:defRPr/>
                </a:pPr>
                <a:r>
                  <a:rPr lang="en-US" sz="1800" dirty="0">
                    <a:latin typeface="+mn-lt"/>
                    <a:cs typeface="Arial" charset="0"/>
                  </a:rPr>
                  <a:t>OK</a:t>
                </a:r>
              </a:p>
            </p:txBody>
          </p:sp>
        </p:grpSp>
        <p:cxnSp>
          <p:nvCxnSpPr>
            <p:cNvPr id="39" name="Straight Arrow Connector 38">
              <a:extLst>
                <a:ext uri="{FF2B5EF4-FFF2-40B4-BE49-F238E27FC236}">
                  <a16:creationId xmlns:a16="http://schemas.microsoft.com/office/drawing/2014/main" id="{7E916E4E-72AA-BB40-9BFB-340F935506BA}"/>
                </a:ext>
              </a:extLst>
            </p:cNvPr>
            <p:cNvCxnSpPr>
              <a:cxnSpLocks/>
            </p:cNvCxnSpPr>
            <p:nvPr/>
          </p:nvCxnSpPr>
          <p:spPr>
            <a:xfrm flipH="1">
              <a:off x="5565917" y="5976730"/>
              <a:ext cx="543335" cy="2250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41" name="Picture 21" descr="EN00179_[1]">
            <a:extLst>
              <a:ext uri="{FF2B5EF4-FFF2-40B4-BE49-F238E27FC236}">
                <a16:creationId xmlns:a16="http://schemas.microsoft.com/office/drawing/2014/main" id="{35FF652E-B29F-6447-B1F0-703DCD931246}"/>
              </a:ext>
            </a:extLst>
          </p:cNvPr>
          <p:cNvPicPr>
            <a:picLocks noGrp="1" noChangeAspect="1" noChangeArrowheads="1"/>
          </p:cNvPicPr>
          <p:nvPr>
            <p:ph idx="1"/>
          </p:nvPr>
        </p:nvPicPr>
        <p:blipFill>
          <a:blip r:embed="rId6">
            <a:extLst>
              <a:ext uri="{28A0092B-C50C-407E-A947-70E740481C1C}">
                <a14:useLocalDpi xmlns:a14="http://schemas.microsoft.com/office/drawing/2010/main" val="0"/>
              </a:ext>
            </a:extLst>
          </a:blip>
          <a:srcRect/>
          <a:stretch>
            <a:fillRect/>
          </a:stretch>
        </p:blipFill>
        <p:spPr>
          <a:xfrm rot="21300331">
            <a:off x="2148232" y="5668479"/>
            <a:ext cx="862013" cy="668338"/>
          </a:xfrm>
          <a:noFill/>
          <a:extLst>
            <a:ext uri="{AF507438-7753-43e0-B8FC-AC1667EBCBE1}">
              <a14:hiddenEffects xmlns="" xmlns:a14="http://schemas.microsoft.com/office/drawing/2010/main">
                <a:effectLst>
                  <a:outerShdw dist="35921" dir="2700000" algn="ctr" rotWithShape="0">
                    <a:srgbClr val="808080"/>
                  </a:outerShdw>
                </a:effectLst>
              </a14:hiddenEffects>
            </a:ext>
          </a:extLst>
        </p:spPr>
      </p:pic>
      <p:sp>
        <p:nvSpPr>
          <p:cNvPr id="42" name="Line 22">
            <a:extLst>
              <a:ext uri="{FF2B5EF4-FFF2-40B4-BE49-F238E27FC236}">
                <a16:creationId xmlns:a16="http://schemas.microsoft.com/office/drawing/2014/main" id="{2EA47872-83E5-3543-89FE-E2FD72C303D7}"/>
              </a:ext>
            </a:extLst>
          </p:cNvPr>
          <p:cNvSpPr>
            <a:spLocks noChangeShapeType="1"/>
          </p:cNvSpPr>
          <p:nvPr/>
        </p:nvSpPr>
        <p:spPr bwMode="auto">
          <a:xfrm rot="21300331">
            <a:off x="2056157" y="4438167"/>
            <a:ext cx="623888" cy="1292225"/>
          </a:xfrm>
          <a:prstGeom prst="line">
            <a:avLst/>
          </a:prstGeom>
          <a:noFill/>
          <a:ln w="571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3" name="Line 8">
            <a:extLst>
              <a:ext uri="{FF2B5EF4-FFF2-40B4-BE49-F238E27FC236}">
                <a16:creationId xmlns:a16="http://schemas.microsoft.com/office/drawing/2014/main" id="{3989B27E-4CAE-8949-8492-E6712F57AC01}"/>
              </a:ext>
            </a:extLst>
          </p:cNvPr>
          <p:cNvSpPr>
            <a:spLocks noChangeShapeType="1"/>
          </p:cNvSpPr>
          <p:nvPr/>
        </p:nvSpPr>
        <p:spPr bwMode="auto">
          <a:xfrm flipV="1">
            <a:off x="3314701" y="4572000"/>
            <a:ext cx="3814970" cy="1298713"/>
          </a:xfrm>
          <a:prstGeom prst="line">
            <a:avLst/>
          </a:prstGeom>
          <a:noFill/>
          <a:ln w="571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44" name="Group 43">
            <a:extLst>
              <a:ext uri="{FF2B5EF4-FFF2-40B4-BE49-F238E27FC236}">
                <a16:creationId xmlns:a16="http://schemas.microsoft.com/office/drawing/2014/main" id="{FFADE59F-2754-3448-A342-E05C216B7117}"/>
              </a:ext>
            </a:extLst>
          </p:cNvPr>
          <p:cNvGrpSpPr/>
          <p:nvPr/>
        </p:nvGrpSpPr>
        <p:grpSpPr>
          <a:xfrm rot="20405712">
            <a:off x="3467313" y="4951901"/>
            <a:ext cx="3267076" cy="641277"/>
            <a:chOff x="2287795" y="3620401"/>
            <a:chExt cx="3267076" cy="641277"/>
          </a:xfrm>
        </p:grpSpPr>
        <p:grpSp>
          <p:nvGrpSpPr>
            <p:cNvPr id="45" name="Group 9">
              <a:extLst>
                <a:ext uri="{FF2B5EF4-FFF2-40B4-BE49-F238E27FC236}">
                  <a16:creationId xmlns:a16="http://schemas.microsoft.com/office/drawing/2014/main" id="{296F5FF0-F4A3-274B-9B0B-20DCD24663DA}"/>
                </a:ext>
              </a:extLst>
            </p:cNvPr>
            <p:cNvGrpSpPr>
              <a:grpSpLocks/>
            </p:cNvGrpSpPr>
            <p:nvPr/>
          </p:nvGrpSpPr>
          <p:grpSpPr bwMode="auto">
            <a:xfrm>
              <a:off x="2287795" y="3710816"/>
              <a:ext cx="3267076" cy="550862"/>
              <a:chOff x="521" y="1857"/>
              <a:chExt cx="2058" cy="347"/>
            </a:xfrm>
          </p:grpSpPr>
          <p:sp>
            <p:nvSpPr>
              <p:cNvPr id="47" name="Rectangle 10">
                <a:extLst>
                  <a:ext uri="{FF2B5EF4-FFF2-40B4-BE49-F238E27FC236}">
                    <a16:creationId xmlns:a16="http://schemas.microsoft.com/office/drawing/2014/main" id="{8293C750-D2C1-EF47-B1DF-1E52585168E6}"/>
                  </a:ext>
                </a:extLst>
              </p:cNvPr>
              <p:cNvSpPr>
                <a:spLocks noChangeArrowheads="1"/>
              </p:cNvSpPr>
              <p:nvPr/>
            </p:nvSpPr>
            <p:spPr bwMode="auto">
              <a:xfrm>
                <a:off x="540" y="1857"/>
                <a:ext cx="2039" cy="333"/>
              </a:xfrm>
              <a:prstGeom prst="rect">
                <a:avLst/>
              </a:prstGeom>
              <a:solidFill>
                <a:schemeClr val="bg1"/>
              </a:solidFill>
              <a:ln w="9525">
                <a:solidFill>
                  <a:schemeClr val="tx1"/>
                </a:solidFill>
                <a:miter lim="800000"/>
                <a:headEnd/>
                <a:tailEnd/>
              </a:ln>
              <a:effectLst>
                <a:outerShdw blurRad="50800" dist="38100" dir="18900000" algn="bl" rotWithShape="0">
                  <a:prstClr val="black">
                    <a:alpha val="40000"/>
                  </a:prstClr>
                </a:outerShdw>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sp>
            <p:nvSpPr>
              <p:cNvPr id="48" name="Text Box 11">
                <a:extLst>
                  <a:ext uri="{FF2B5EF4-FFF2-40B4-BE49-F238E27FC236}">
                    <a16:creationId xmlns:a16="http://schemas.microsoft.com/office/drawing/2014/main" id="{93A8BDC0-DFE5-E84A-B7B5-3D5F4745FAB1}"/>
                  </a:ext>
                </a:extLst>
              </p:cNvPr>
              <p:cNvSpPr txBox="1">
                <a:spLocks noChangeArrowheads="1"/>
              </p:cNvSpPr>
              <p:nvPr/>
            </p:nvSpPr>
            <p:spPr bwMode="auto">
              <a:xfrm>
                <a:off x="1689" y="1904"/>
                <a:ext cx="890" cy="25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altLang="ja-JP" dirty="0">
                    <a:latin typeface="+mn-lt"/>
                    <a:cs typeface="Arial" charset="0"/>
                  </a:rPr>
                  <a:t>“</a:t>
                </a:r>
                <a:r>
                  <a:rPr lang="en-US" dirty="0">
                    <a:latin typeface="+mn-lt"/>
                    <a:cs typeface="Arial" charset="0"/>
                  </a:rPr>
                  <a:t>I am Alice</a:t>
                </a:r>
                <a:r>
                  <a:rPr lang="en-US" altLang="ja-JP" dirty="0">
                    <a:latin typeface="+mn-lt"/>
                    <a:cs typeface="Arial" charset="0"/>
                  </a:rPr>
                  <a:t>”</a:t>
                </a:r>
                <a:endParaRPr lang="en-US" dirty="0">
                  <a:latin typeface="+mn-lt"/>
                  <a:cs typeface="Arial" charset="0"/>
                </a:endParaRPr>
              </a:p>
            </p:txBody>
          </p:sp>
          <p:sp>
            <p:nvSpPr>
              <p:cNvPr id="49" name="Text Box 12">
                <a:extLst>
                  <a:ext uri="{FF2B5EF4-FFF2-40B4-BE49-F238E27FC236}">
                    <a16:creationId xmlns:a16="http://schemas.microsoft.com/office/drawing/2014/main" id="{C7E17E93-E0A9-F346-A5E4-74629DD1D32E}"/>
                  </a:ext>
                </a:extLst>
              </p:cNvPr>
              <p:cNvSpPr txBox="1">
                <a:spLocks noChangeArrowheads="1"/>
              </p:cNvSpPr>
              <p:nvPr/>
            </p:nvSpPr>
            <p:spPr bwMode="auto">
              <a:xfrm>
                <a:off x="521" y="1863"/>
                <a:ext cx="534" cy="34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80000"/>
                  </a:lnSpc>
                  <a:defRPr/>
                </a:pPr>
                <a:r>
                  <a:rPr lang="en-US" sz="1800" dirty="0">
                    <a:latin typeface="+mn-lt"/>
                    <a:cs typeface="Arial" charset="0"/>
                  </a:rPr>
                  <a:t>Alice’s </a:t>
                </a:r>
              </a:p>
              <a:p>
                <a:pPr algn="ctr">
                  <a:lnSpc>
                    <a:spcPct val="80000"/>
                  </a:lnSpc>
                  <a:defRPr/>
                </a:pPr>
                <a:r>
                  <a:rPr lang="en-US" sz="1800" dirty="0">
                    <a:latin typeface="+mn-lt"/>
                    <a:cs typeface="Arial" charset="0"/>
                  </a:rPr>
                  <a:t>IP addr</a:t>
                </a:r>
              </a:p>
            </p:txBody>
          </p:sp>
          <p:sp>
            <p:nvSpPr>
              <p:cNvPr id="50" name="Line 13">
                <a:extLst>
                  <a:ext uri="{FF2B5EF4-FFF2-40B4-BE49-F238E27FC236}">
                    <a16:creationId xmlns:a16="http://schemas.microsoft.com/office/drawing/2014/main" id="{A717D8D2-B3F6-9C42-AC1D-B1866ECE9B01}"/>
                  </a:ext>
                </a:extLst>
              </p:cNvPr>
              <p:cNvSpPr>
                <a:spLocks noChangeShapeType="1"/>
              </p:cNvSpPr>
              <p:nvPr/>
            </p:nvSpPr>
            <p:spPr bwMode="auto">
              <a:xfrm flipH="1">
                <a:off x="1725" y="1857"/>
                <a:ext cx="0" cy="33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51" name="Line 13">
                <a:extLst>
                  <a:ext uri="{FF2B5EF4-FFF2-40B4-BE49-F238E27FC236}">
                    <a16:creationId xmlns:a16="http://schemas.microsoft.com/office/drawing/2014/main" id="{C566C9D9-7133-DD43-BDAA-A02F894C3C84}"/>
                  </a:ext>
                </a:extLst>
              </p:cNvPr>
              <p:cNvSpPr>
                <a:spLocks noChangeShapeType="1"/>
              </p:cNvSpPr>
              <p:nvPr/>
            </p:nvSpPr>
            <p:spPr bwMode="auto">
              <a:xfrm flipH="1">
                <a:off x="1061" y="1857"/>
                <a:ext cx="0" cy="33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53" name="Text Box 12">
                <a:extLst>
                  <a:ext uri="{FF2B5EF4-FFF2-40B4-BE49-F238E27FC236}">
                    <a16:creationId xmlns:a16="http://schemas.microsoft.com/office/drawing/2014/main" id="{366596C4-9035-2B47-918F-5C0797F07218}"/>
                  </a:ext>
                </a:extLst>
              </p:cNvPr>
              <p:cNvSpPr txBox="1">
                <a:spLocks noChangeArrowheads="1"/>
              </p:cNvSpPr>
              <p:nvPr/>
            </p:nvSpPr>
            <p:spPr bwMode="auto">
              <a:xfrm>
                <a:off x="1059" y="1863"/>
                <a:ext cx="680" cy="34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80000"/>
                  </a:lnSpc>
                  <a:defRPr/>
                </a:pPr>
                <a:r>
                  <a:rPr lang="en-US" sz="1800" dirty="0">
                    <a:latin typeface="+mn-lt"/>
                    <a:cs typeface="Arial" charset="0"/>
                  </a:rPr>
                  <a:t>Alice’s </a:t>
                </a:r>
              </a:p>
              <a:p>
                <a:pPr algn="ctr">
                  <a:lnSpc>
                    <a:spcPct val="80000"/>
                  </a:lnSpc>
                  <a:defRPr/>
                </a:pPr>
                <a:r>
                  <a:rPr lang="en-US" sz="1800" dirty="0">
                    <a:latin typeface="+mn-lt"/>
                    <a:cs typeface="Arial" charset="0"/>
                  </a:rPr>
                  <a:t>password</a:t>
                </a:r>
              </a:p>
            </p:txBody>
          </p:sp>
        </p:grpSp>
        <p:cxnSp>
          <p:nvCxnSpPr>
            <p:cNvPr id="46" name="Straight Arrow Connector 45">
              <a:extLst>
                <a:ext uri="{FF2B5EF4-FFF2-40B4-BE49-F238E27FC236}">
                  <a16:creationId xmlns:a16="http://schemas.microsoft.com/office/drawing/2014/main" id="{19EE7CDA-3A80-7C41-BDDF-3F09073D1C5A}"/>
                </a:ext>
              </a:extLst>
            </p:cNvPr>
            <p:cNvCxnSpPr/>
            <p:nvPr/>
          </p:nvCxnSpPr>
          <p:spPr>
            <a:xfrm>
              <a:off x="4230470" y="3620401"/>
              <a:ext cx="49033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54" name="Text Box 4">
            <a:extLst>
              <a:ext uri="{FF2B5EF4-FFF2-40B4-BE49-F238E27FC236}">
                <a16:creationId xmlns:a16="http://schemas.microsoft.com/office/drawing/2014/main" id="{0017FBE4-4309-6340-A583-A4158457D440}"/>
              </a:ext>
            </a:extLst>
          </p:cNvPr>
          <p:cNvSpPr txBox="1">
            <a:spLocks noChangeArrowheads="1"/>
          </p:cNvSpPr>
          <p:nvPr/>
        </p:nvSpPr>
        <p:spPr bwMode="auto">
          <a:xfrm>
            <a:off x="8554348" y="3335476"/>
            <a:ext cx="3001962" cy="280692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90000"/>
              </a:lnSpc>
              <a:defRPr/>
            </a:pPr>
            <a:r>
              <a:rPr lang="en-US" sz="2800" i="1" dirty="0">
                <a:solidFill>
                  <a:srgbClr val="C00000"/>
                </a:solidFill>
                <a:latin typeface="+mn-lt"/>
                <a:cs typeface="Arial" charset="0"/>
              </a:rPr>
              <a:t>playback attack: </a:t>
            </a:r>
            <a:r>
              <a:rPr lang="en-US" sz="2800" i="1" dirty="0">
                <a:latin typeface="+mn-lt"/>
                <a:cs typeface="Arial" charset="0"/>
              </a:rPr>
              <a:t>Trudy records Alice’s packet</a:t>
            </a:r>
          </a:p>
          <a:p>
            <a:pPr algn="ctr">
              <a:lnSpc>
                <a:spcPct val="90000"/>
              </a:lnSpc>
              <a:defRPr/>
            </a:pPr>
            <a:r>
              <a:rPr lang="en-US" sz="2800" i="1" dirty="0">
                <a:latin typeface="+mn-lt"/>
                <a:cs typeface="Arial" charset="0"/>
              </a:rPr>
              <a:t>and later</a:t>
            </a:r>
          </a:p>
          <a:p>
            <a:pPr algn="ctr">
              <a:lnSpc>
                <a:spcPct val="90000"/>
              </a:lnSpc>
              <a:defRPr/>
            </a:pPr>
            <a:r>
              <a:rPr lang="en-US" sz="2800" i="1" dirty="0">
                <a:latin typeface="+mn-lt"/>
                <a:cs typeface="Arial" charset="0"/>
              </a:rPr>
              <a:t>plays it back to Bob; now Trudy can still spoof.</a:t>
            </a:r>
          </a:p>
        </p:txBody>
      </p:sp>
    </p:spTree>
    <p:extLst>
      <p:ext uri="{BB962C8B-B14F-4D97-AF65-F5344CB8AC3E}">
        <p14:creationId xmlns:p14="http://schemas.microsoft.com/office/powerpoint/2010/main" val="3068980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wipe(left)">
                                      <p:cBhvr>
                                        <p:cTn id="12" dur="500"/>
                                        <p:tgtEl>
                                          <p:spTgt spid="4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righ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4"/>
                                        </p:tgtEl>
                                        <p:attrNameLst>
                                          <p:attrName>style.visibility</p:attrName>
                                        </p:attrNameLst>
                                      </p:cBhvr>
                                      <p:to>
                                        <p:strVal val="visible"/>
                                      </p:to>
                                    </p:set>
                                    <p:animEffect transition="in" filter="dissolve">
                                      <p:cBhvr>
                                        <p:cTn id="22"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b="0" dirty="0">
                <a:latin typeface="+mn-lt"/>
              </a:rPr>
              <a:t>Authentication: a modified third try</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49</a:t>
            </a:fld>
            <a:endParaRPr lang="en-US" dirty="0"/>
          </a:p>
        </p:txBody>
      </p:sp>
      <p:sp>
        <p:nvSpPr>
          <p:cNvPr id="6" name="Rectangle 3">
            <a:extLst>
              <a:ext uri="{FF2B5EF4-FFF2-40B4-BE49-F238E27FC236}">
                <a16:creationId xmlns:a16="http://schemas.microsoft.com/office/drawing/2014/main" id="{5A3AC2BA-8665-FB4D-BF18-CB12A3E9A2FE}"/>
              </a:ext>
            </a:extLst>
          </p:cNvPr>
          <p:cNvSpPr txBox="1">
            <a:spLocks noChangeArrowheads="1"/>
          </p:cNvSpPr>
          <p:nvPr/>
        </p:nvSpPr>
        <p:spPr>
          <a:xfrm>
            <a:off x="758686" y="1441174"/>
            <a:ext cx="9684027" cy="966788"/>
          </a:xfrm>
          <a:prstGeom prst="rect">
            <a:avLst/>
          </a:prstGeom>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0"/>
              <a:buNone/>
            </a:pPr>
            <a:r>
              <a:rPr lang="en-US" sz="3200" dirty="0">
                <a:solidFill>
                  <a:srgbClr val="C00000"/>
                </a:solidFill>
              </a:rPr>
              <a:t>Goal: </a:t>
            </a:r>
            <a:r>
              <a:rPr lang="en-US" sz="3200" dirty="0"/>
              <a:t>Bob wants Alice to “</a:t>
            </a:r>
            <a:r>
              <a:rPr lang="en-US" altLang="ja-JP" sz="3200" dirty="0"/>
              <a:t>prove” her identity to him</a:t>
            </a:r>
            <a:endParaRPr lang="en-US" sz="3200" dirty="0"/>
          </a:p>
        </p:txBody>
      </p:sp>
      <p:pic>
        <p:nvPicPr>
          <p:cNvPr id="9" name="Picture 6" descr="Alice">
            <a:extLst>
              <a:ext uri="{FF2B5EF4-FFF2-40B4-BE49-F238E27FC236}">
                <a16:creationId xmlns:a16="http://schemas.microsoft.com/office/drawing/2014/main" id="{CF980203-3669-914F-AFB5-70055BBF76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7231" y="3906631"/>
            <a:ext cx="698500" cy="8620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7" descr="Eve">
            <a:extLst>
              <a:ext uri="{FF2B5EF4-FFF2-40B4-BE49-F238E27FC236}">
                <a16:creationId xmlns:a16="http://schemas.microsoft.com/office/drawing/2014/main" id="{8D70E75A-B231-744B-8D16-252AE09B0B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3256" y="5168694"/>
            <a:ext cx="1082675" cy="1295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 name="Picture 8" descr="Bob">
            <a:extLst>
              <a:ext uri="{FF2B5EF4-FFF2-40B4-BE49-F238E27FC236}">
                <a16:creationId xmlns:a16="http://schemas.microsoft.com/office/drawing/2014/main" id="{EC7B8913-54DB-3C4E-BA96-DEFA0849F82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0676" y="3741738"/>
            <a:ext cx="812800" cy="830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7" name="Text Box 3">
            <a:extLst>
              <a:ext uri="{FF2B5EF4-FFF2-40B4-BE49-F238E27FC236}">
                <a16:creationId xmlns:a16="http://schemas.microsoft.com/office/drawing/2014/main" id="{70AF5D30-6B50-7E40-8DA4-071881343745}"/>
              </a:ext>
            </a:extLst>
          </p:cNvPr>
          <p:cNvSpPr txBox="1">
            <a:spLocks noChangeArrowheads="1"/>
          </p:cNvSpPr>
          <p:nvPr/>
        </p:nvSpPr>
        <p:spPr bwMode="auto">
          <a:xfrm>
            <a:off x="884514" y="2022407"/>
            <a:ext cx="10923173" cy="206210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defRPr/>
            </a:pPr>
            <a:r>
              <a:rPr lang="en-US" sz="3200" dirty="0">
                <a:solidFill>
                  <a:srgbClr val="C00000"/>
                </a:solidFill>
                <a:latin typeface="+mn-lt"/>
                <a:cs typeface="Arial" charset="0"/>
              </a:rPr>
              <a:t>Protocol ap3.0: </a:t>
            </a:r>
            <a:r>
              <a:rPr lang="en-US" sz="3200" dirty="0">
                <a:latin typeface="+mn-lt"/>
                <a:cs typeface="Arial" charset="0"/>
              </a:rPr>
              <a:t>Alice says </a:t>
            </a:r>
            <a:r>
              <a:rPr lang="en-US" altLang="ja-JP" sz="3200" dirty="0">
                <a:latin typeface="+mn-lt"/>
                <a:cs typeface="Arial" charset="0"/>
              </a:rPr>
              <a:t>“</a:t>
            </a:r>
            <a:r>
              <a:rPr lang="en-US" sz="3200" dirty="0">
                <a:latin typeface="+mn-lt"/>
                <a:cs typeface="Arial" charset="0"/>
              </a:rPr>
              <a:t>I am Alice</a:t>
            </a:r>
            <a:r>
              <a:rPr lang="en-US" altLang="ja-JP" sz="3200" dirty="0">
                <a:latin typeface="+mn-lt"/>
                <a:cs typeface="Arial" charset="0"/>
              </a:rPr>
              <a:t>”</a:t>
            </a:r>
            <a:r>
              <a:rPr lang="en-US" sz="3200" dirty="0">
                <a:latin typeface="+mn-lt"/>
                <a:cs typeface="Arial" charset="0"/>
              </a:rPr>
              <a:t> Alice says “I am Alice” and sends her encrypted secret password to “prove” it.</a:t>
            </a:r>
          </a:p>
          <a:p>
            <a:pPr>
              <a:defRPr/>
            </a:pPr>
            <a:endParaRPr lang="en-US" sz="3200" dirty="0">
              <a:latin typeface="+mn-lt"/>
              <a:cs typeface="Arial" charset="0"/>
            </a:endParaRPr>
          </a:p>
          <a:p>
            <a:pPr>
              <a:defRPr/>
            </a:pPr>
            <a:endParaRPr lang="en-US" sz="3200" dirty="0">
              <a:latin typeface="+mn-lt"/>
              <a:cs typeface="Arial" charset="0"/>
            </a:endParaRPr>
          </a:p>
        </p:txBody>
      </p:sp>
      <p:sp>
        <p:nvSpPr>
          <p:cNvPr id="16" name="Line 8">
            <a:extLst>
              <a:ext uri="{FF2B5EF4-FFF2-40B4-BE49-F238E27FC236}">
                <a16:creationId xmlns:a16="http://schemas.microsoft.com/office/drawing/2014/main" id="{F2F81167-112C-594B-9733-07B61B934395}"/>
              </a:ext>
            </a:extLst>
          </p:cNvPr>
          <p:cNvSpPr>
            <a:spLocks noChangeShapeType="1"/>
          </p:cNvSpPr>
          <p:nvPr/>
        </p:nvSpPr>
        <p:spPr bwMode="auto">
          <a:xfrm>
            <a:off x="1967119" y="4434716"/>
            <a:ext cx="5096290" cy="0"/>
          </a:xfrm>
          <a:prstGeom prst="line">
            <a:avLst/>
          </a:prstGeom>
          <a:noFill/>
          <a:ln w="571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7" name="Group 6">
            <a:extLst>
              <a:ext uri="{FF2B5EF4-FFF2-40B4-BE49-F238E27FC236}">
                <a16:creationId xmlns:a16="http://schemas.microsoft.com/office/drawing/2014/main" id="{05D297D8-FA6B-994F-AA4B-BD4F49ED5D88}"/>
              </a:ext>
            </a:extLst>
          </p:cNvPr>
          <p:cNvGrpSpPr/>
          <p:nvPr/>
        </p:nvGrpSpPr>
        <p:grpSpPr>
          <a:xfrm>
            <a:off x="2287795" y="3617843"/>
            <a:ext cx="3476900" cy="643835"/>
            <a:chOff x="2287795" y="3617843"/>
            <a:chExt cx="3476900" cy="643835"/>
          </a:xfrm>
        </p:grpSpPr>
        <p:grpSp>
          <p:nvGrpSpPr>
            <p:cNvPr id="25" name="Group 9">
              <a:extLst>
                <a:ext uri="{FF2B5EF4-FFF2-40B4-BE49-F238E27FC236}">
                  <a16:creationId xmlns:a16="http://schemas.microsoft.com/office/drawing/2014/main" id="{00A7A01E-CFEC-4245-843A-9FC4478561BE}"/>
                </a:ext>
              </a:extLst>
            </p:cNvPr>
            <p:cNvGrpSpPr>
              <a:grpSpLocks/>
            </p:cNvGrpSpPr>
            <p:nvPr/>
          </p:nvGrpSpPr>
          <p:grpSpPr bwMode="auto">
            <a:xfrm>
              <a:off x="2287795" y="3710816"/>
              <a:ext cx="3267076" cy="550862"/>
              <a:chOff x="521" y="1857"/>
              <a:chExt cx="2058" cy="347"/>
            </a:xfrm>
          </p:grpSpPr>
          <p:sp>
            <p:nvSpPr>
              <p:cNvPr id="26" name="Rectangle 10">
                <a:extLst>
                  <a:ext uri="{FF2B5EF4-FFF2-40B4-BE49-F238E27FC236}">
                    <a16:creationId xmlns:a16="http://schemas.microsoft.com/office/drawing/2014/main" id="{7DF38783-9083-8046-8914-FBECAA795F9A}"/>
                  </a:ext>
                </a:extLst>
              </p:cNvPr>
              <p:cNvSpPr>
                <a:spLocks noChangeArrowheads="1"/>
              </p:cNvSpPr>
              <p:nvPr/>
            </p:nvSpPr>
            <p:spPr bwMode="auto">
              <a:xfrm>
                <a:off x="540" y="1857"/>
                <a:ext cx="2039" cy="333"/>
              </a:xfrm>
              <a:prstGeom prst="rect">
                <a:avLst/>
              </a:prstGeom>
              <a:solidFill>
                <a:schemeClr val="bg1"/>
              </a:solidFill>
              <a:ln w="9525">
                <a:solidFill>
                  <a:schemeClr val="tx1"/>
                </a:solidFill>
                <a:miter lim="800000"/>
                <a:headEnd/>
                <a:tailEnd/>
              </a:ln>
              <a:effectLst>
                <a:outerShdw blurRad="50800" dist="38100" dir="18900000" algn="bl" rotWithShape="0">
                  <a:prstClr val="black">
                    <a:alpha val="40000"/>
                  </a:prstClr>
                </a:outerShdw>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sp>
            <p:nvSpPr>
              <p:cNvPr id="27" name="Text Box 11">
                <a:extLst>
                  <a:ext uri="{FF2B5EF4-FFF2-40B4-BE49-F238E27FC236}">
                    <a16:creationId xmlns:a16="http://schemas.microsoft.com/office/drawing/2014/main" id="{63B92D8A-F6CA-5644-9CF4-76063E951603}"/>
                  </a:ext>
                </a:extLst>
              </p:cNvPr>
              <p:cNvSpPr txBox="1">
                <a:spLocks noChangeArrowheads="1"/>
              </p:cNvSpPr>
              <p:nvPr/>
            </p:nvSpPr>
            <p:spPr bwMode="auto">
              <a:xfrm>
                <a:off x="1689" y="1904"/>
                <a:ext cx="890" cy="25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altLang="ja-JP" dirty="0">
                    <a:latin typeface="+mn-lt"/>
                    <a:cs typeface="Arial" charset="0"/>
                  </a:rPr>
                  <a:t>“</a:t>
                </a:r>
                <a:r>
                  <a:rPr lang="en-US" dirty="0">
                    <a:latin typeface="+mn-lt"/>
                    <a:cs typeface="Arial" charset="0"/>
                  </a:rPr>
                  <a:t>I am Alice</a:t>
                </a:r>
                <a:r>
                  <a:rPr lang="en-US" altLang="ja-JP" dirty="0">
                    <a:latin typeface="+mn-lt"/>
                    <a:cs typeface="Arial" charset="0"/>
                  </a:rPr>
                  <a:t>”</a:t>
                </a:r>
                <a:endParaRPr lang="en-US" dirty="0">
                  <a:latin typeface="+mn-lt"/>
                  <a:cs typeface="Arial" charset="0"/>
                </a:endParaRPr>
              </a:p>
            </p:txBody>
          </p:sp>
          <p:sp>
            <p:nvSpPr>
              <p:cNvPr id="28" name="Text Box 12">
                <a:extLst>
                  <a:ext uri="{FF2B5EF4-FFF2-40B4-BE49-F238E27FC236}">
                    <a16:creationId xmlns:a16="http://schemas.microsoft.com/office/drawing/2014/main" id="{C2BA01DF-25FE-124B-84A2-3AB15FD8D4FB}"/>
                  </a:ext>
                </a:extLst>
              </p:cNvPr>
              <p:cNvSpPr txBox="1">
                <a:spLocks noChangeArrowheads="1"/>
              </p:cNvSpPr>
              <p:nvPr/>
            </p:nvSpPr>
            <p:spPr bwMode="auto">
              <a:xfrm>
                <a:off x="521" y="1863"/>
                <a:ext cx="534" cy="34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80000"/>
                  </a:lnSpc>
                  <a:defRPr/>
                </a:pPr>
                <a:r>
                  <a:rPr lang="en-US" sz="1800" dirty="0">
                    <a:latin typeface="+mn-lt"/>
                    <a:cs typeface="Arial" charset="0"/>
                  </a:rPr>
                  <a:t>Alice’s </a:t>
                </a:r>
              </a:p>
              <a:p>
                <a:pPr algn="ctr">
                  <a:lnSpc>
                    <a:spcPct val="80000"/>
                  </a:lnSpc>
                  <a:defRPr/>
                </a:pPr>
                <a:r>
                  <a:rPr lang="en-US" sz="1800" dirty="0">
                    <a:latin typeface="+mn-lt"/>
                    <a:cs typeface="Arial" charset="0"/>
                  </a:rPr>
                  <a:t>IP addr</a:t>
                </a:r>
              </a:p>
            </p:txBody>
          </p:sp>
          <p:sp>
            <p:nvSpPr>
              <p:cNvPr id="29" name="Line 13">
                <a:extLst>
                  <a:ext uri="{FF2B5EF4-FFF2-40B4-BE49-F238E27FC236}">
                    <a16:creationId xmlns:a16="http://schemas.microsoft.com/office/drawing/2014/main" id="{9E21A2CB-844F-C243-B491-09B4FE309ACF}"/>
                  </a:ext>
                </a:extLst>
              </p:cNvPr>
              <p:cNvSpPr>
                <a:spLocks noChangeShapeType="1"/>
              </p:cNvSpPr>
              <p:nvPr/>
            </p:nvSpPr>
            <p:spPr bwMode="auto">
              <a:xfrm flipH="1">
                <a:off x="1725" y="1857"/>
                <a:ext cx="0" cy="33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0" name="Line 13">
                <a:extLst>
                  <a:ext uri="{FF2B5EF4-FFF2-40B4-BE49-F238E27FC236}">
                    <a16:creationId xmlns:a16="http://schemas.microsoft.com/office/drawing/2014/main" id="{DAA829E2-B4F2-DB41-9427-09BB45010794}"/>
                  </a:ext>
                </a:extLst>
              </p:cNvPr>
              <p:cNvSpPr>
                <a:spLocks noChangeShapeType="1"/>
              </p:cNvSpPr>
              <p:nvPr/>
            </p:nvSpPr>
            <p:spPr bwMode="auto">
              <a:xfrm flipH="1">
                <a:off x="1061" y="1857"/>
                <a:ext cx="0" cy="33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1" name="Text Box 12">
                <a:extLst>
                  <a:ext uri="{FF2B5EF4-FFF2-40B4-BE49-F238E27FC236}">
                    <a16:creationId xmlns:a16="http://schemas.microsoft.com/office/drawing/2014/main" id="{268B165E-0156-1A4D-8EFB-5B346BB0028A}"/>
                  </a:ext>
                </a:extLst>
              </p:cNvPr>
              <p:cNvSpPr txBox="1">
                <a:spLocks noChangeArrowheads="1"/>
              </p:cNvSpPr>
              <p:nvPr/>
            </p:nvSpPr>
            <p:spPr bwMode="auto">
              <a:xfrm>
                <a:off x="1041" y="1863"/>
                <a:ext cx="717" cy="34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80000"/>
                  </a:lnSpc>
                  <a:defRPr/>
                </a:pPr>
                <a:r>
                  <a:rPr lang="en-US" sz="1800" dirty="0">
                    <a:latin typeface="+mn-lt"/>
                    <a:cs typeface="Arial" charset="0"/>
                  </a:rPr>
                  <a:t>encrypted</a:t>
                </a:r>
              </a:p>
              <a:p>
                <a:pPr algn="ctr">
                  <a:lnSpc>
                    <a:spcPct val="80000"/>
                  </a:lnSpc>
                  <a:defRPr/>
                </a:pPr>
                <a:r>
                  <a:rPr lang="en-US" sz="1800" dirty="0">
                    <a:latin typeface="+mn-lt"/>
                    <a:cs typeface="Arial" charset="0"/>
                  </a:rPr>
                  <a:t>password</a:t>
                </a:r>
              </a:p>
            </p:txBody>
          </p:sp>
        </p:grpSp>
        <p:cxnSp>
          <p:nvCxnSpPr>
            <p:cNvPr id="4" name="Straight Arrow Connector 3">
              <a:extLst>
                <a:ext uri="{FF2B5EF4-FFF2-40B4-BE49-F238E27FC236}">
                  <a16:creationId xmlns:a16="http://schemas.microsoft.com/office/drawing/2014/main" id="{C4853043-B781-1B4E-8A97-C5C850DB3857}"/>
                </a:ext>
              </a:extLst>
            </p:cNvPr>
            <p:cNvCxnSpPr/>
            <p:nvPr/>
          </p:nvCxnSpPr>
          <p:spPr>
            <a:xfrm>
              <a:off x="5274365" y="3617843"/>
              <a:ext cx="49033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55" name="Text Box 5">
            <a:extLst>
              <a:ext uri="{FF2B5EF4-FFF2-40B4-BE49-F238E27FC236}">
                <a16:creationId xmlns:a16="http://schemas.microsoft.com/office/drawing/2014/main" id="{35FB98DB-97C9-CB48-BABC-5F388AC9EE23}"/>
              </a:ext>
            </a:extLst>
          </p:cNvPr>
          <p:cNvSpPr txBox="1">
            <a:spLocks noChangeArrowheads="1"/>
          </p:cNvSpPr>
          <p:nvPr/>
        </p:nvSpPr>
        <p:spPr bwMode="auto">
          <a:xfrm>
            <a:off x="8557327" y="3817386"/>
            <a:ext cx="2805641" cy="52322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2800" i="1" dirty="0">
                <a:latin typeface="+mn-lt"/>
                <a:cs typeface="Arial" charset="0"/>
              </a:rPr>
              <a:t>failure scenario??</a:t>
            </a:r>
          </a:p>
        </p:txBody>
      </p:sp>
      <p:grpSp>
        <p:nvGrpSpPr>
          <p:cNvPr id="56" name="Group 9">
            <a:extLst>
              <a:ext uri="{FF2B5EF4-FFF2-40B4-BE49-F238E27FC236}">
                <a16:creationId xmlns:a16="http://schemas.microsoft.com/office/drawing/2014/main" id="{BF58E489-CED0-9142-9100-8F7A6F2DA4DE}"/>
              </a:ext>
            </a:extLst>
          </p:cNvPr>
          <p:cNvGrpSpPr>
            <a:grpSpLocks/>
          </p:cNvGrpSpPr>
          <p:nvPr/>
        </p:nvGrpSpPr>
        <p:grpSpPr bwMode="auto">
          <a:xfrm>
            <a:off x="4997866" y="4572000"/>
            <a:ext cx="1549400" cy="550862"/>
            <a:chOff x="521" y="1857"/>
            <a:chExt cx="976" cy="347"/>
          </a:xfrm>
        </p:grpSpPr>
        <p:sp>
          <p:nvSpPr>
            <p:cNvPr id="57" name="Rectangle 10">
              <a:extLst>
                <a:ext uri="{FF2B5EF4-FFF2-40B4-BE49-F238E27FC236}">
                  <a16:creationId xmlns:a16="http://schemas.microsoft.com/office/drawing/2014/main" id="{E97F38F7-FEA3-4743-B826-058C065A2BFE}"/>
                </a:ext>
              </a:extLst>
            </p:cNvPr>
            <p:cNvSpPr>
              <a:spLocks noChangeArrowheads="1"/>
            </p:cNvSpPr>
            <p:nvPr/>
          </p:nvSpPr>
          <p:spPr bwMode="auto">
            <a:xfrm>
              <a:off x="540" y="1857"/>
              <a:ext cx="957" cy="333"/>
            </a:xfrm>
            <a:prstGeom prst="rect">
              <a:avLst/>
            </a:prstGeom>
            <a:solidFill>
              <a:schemeClr val="bg1"/>
            </a:solidFill>
            <a:ln w="9525">
              <a:solidFill>
                <a:schemeClr val="tx1"/>
              </a:solidFill>
              <a:miter lim="800000"/>
              <a:headEnd/>
              <a:tailEnd/>
            </a:ln>
            <a:effectLst>
              <a:outerShdw blurRad="50800" dist="38100" dir="18900000" algn="bl" rotWithShape="0">
                <a:prstClr val="black">
                  <a:alpha val="40000"/>
                </a:prstClr>
              </a:outerShdw>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sp>
          <p:nvSpPr>
            <p:cNvPr id="58" name="Text Box 12">
              <a:extLst>
                <a:ext uri="{FF2B5EF4-FFF2-40B4-BE49-F238E27FC236}">
                  <a16:creationId xmlns:a16="http://schemas.microsoft.com/office/drawing/2014/main" id="{CBD74911-522D-364C-B1B7-305DF42E7C0B}"/>
                </a:ext>
              </a:extLst>
            </p:cNvPr>
            <p:cNvSpPr txBox="1">
              <a:spLocks noChangeArrowheads="1"/>
            </p:cNvSpPr>
            <p:nvPr/>
          </p:nvSpPr>
          <p:spPr bwMode="auto">
            <a:xfrm>
              <a:off x="521" y="1863"/>
              <a:ext cx="534" cy="34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80000"/>
                </a:lnSpc>
                <a:defRPr/>
              </a:pPr>
              <a:r>
                <a:rPr lang="en-US" sz="1800" dirty="0">
                  <a:latin typeface="+mn-lt"/>
                  <a:cs typeface="Arial" charset="0"/>
                </a:rPr>
                <a:t>Alice’s </a:t>
              </a:r>
            </a:p>
            <a:p>
              <a:pPr algn="ctr">
                <a:lnSpc>
                  <a:spcPct val="80000"/>
                </a:lnSpc>
                <a:defRPr/>
              </a:pPr>
              <a:r>
                <a:rPr lang="en-US" sz="1800" dirty="0">
                  <a:latin typeface="+mn-lt"/>
                  <a:cs typeface="Arial" charset="0"/>
                </a:rPr>
                <a:t>IP addr</a:t>
              </a:r>
            </a:p>
          </p:txBody>
        </p:sp>
        <p:sp>
          <p:nvSpPr>
            <p:cNvPr id="59" name="Line 13">
              <a:extLst>
                <a:ext uri="{FF2B5EF4-FFF2-40B4-BE49-F238E27FC236}">
                  <a16:creationId xmlns:a16="http://schemas.microsoft.com/office/drawing/2014/main" id="{509AFA78-6EE3-7B4D-8E2A-27FBECE020A8}"/>
                </a:ext>
              </a:extLst>
            </p:cNvPr>
            <p:cNvSpPr>
              <a:spLocks noChangeShapeType="1"/>
            </p:cNvSpPr>
            <p:nvPr/>
          </p:nvSpPr>
          <p:spPr bwMode="auto">
            <a:xfrm flipH="1">
              <a:off x="1061" y="1857"/>
              <a:ext cx="0" cy="33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60" name="Text Box 12">
              <a:extLst>
                <a:ext uri="{FF2B5EF4-FFF2-40B4-BE49-F238E27FC236}">
                  <a16:creationId xmlns:a16="http://schemas.microsoft.com/office/drawing/2014/main" id="{BBF41554-058A-6F47-995D-B2F8203C8617}"/>
                </a:ext>
              </a:extLst>
            </p:cNvPr>
            <p:cNvSpPr txBox="1">
              <a:spLocks noChangeArrowheads="1"/>
            </p:cNvSpPr>
            <p:nvPr/>
          </p:nvSpPr>
          <p:spPr bwMode="auto">
            <a:xfrm>
              <a:off x="1129" y="1929"/>
              <a:ext cx="288" cy="20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80000"/>
                </a:lnSpc>
                <a:defRPr/>
              </a:pPr>
              <a:r>
                <a:rPr lang="en-US" sz="1800" dirty="0">
                  <a:latin typeface="+mn-lt"/>
                  <a:cs typeface="Arial" charset="0"/>
                </a:rPr>
                <a:t>OK</a:t>
              </a:r>
            </a:p>
          </p:txBody>
        </p:sp>
      </p:grpSp>
      <p:cxnSp>
        <p:nvCxnSpPr>
          <p:cNvPr id="61" name="Straight Arrow Connector 60">
            <a:extLst>
              <a:ext uri="{FF2B5EF4-FFF2-40B4-BE49-F238E27FC236}">
                <a16:creationId xmlns:a16="http://schemas.microsoft.com/office/drawing/2014/main" id="{C6C1D0D4-E3ED-F742-A8D6-2A2EE7935F59}"/>
              </a:ext>
            </a:extLst>
          </p:cNvPr>
          <p:cNvCxnSpPr>
            <a:cxnSpLocks/>
          </p:cNvCxnSpPr>
          <p:nvPr/>
        </p:nvCxnSpPr>
        <p:spPr>
          <a:xfrm flipH="1">
            <a:off x="4638262" y="5168348"/>
            <a:ext cx="88789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1985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672E102F-B559-D74C-B1F7-42B1D4330A9B}"/>
              </a:ext>
            </a:extLst>
          </p:cNvPr>
          <p:cNvGrpSpPr/>
          <p:nvPr/>
        </p:nvGrpSpPr>
        <p:grpSpPr>
          <a:xfrm>
            <a:off x="4313903" y="4515085"/>
            <a:ext cx="1909916" cy="306675"/>
            <a:chOff x="1616358" y="2551230"/>
            <a:chExt cx="2141698" cy="218510"/>
          </a:xfrm>
        </p:grpSpPr>
        <p:sp>
          <p:nvSpPr>
            <p:cNvPr id="34" name="Rectangle 33">
              <a:extLst>
                <a:ext uri="{FF2B5EF4-FFF2-40B4-BE49-F238E27FC236}">
                  <a16:creationId xmlns:a16="http://schemas.microsoft.com/office/drawing/2014/main" id="{4F546669-9553-174C-8C04-88D4B8B5E631}"/>
                </a:ext>
              </a:extLst>
            </p:cNvPr>
            <p:cNvSpPr/>
            <p:nvPr/>
          </p:nvSpPr>
          <p:spPr>
            <a:xfrm>
              <a:off x="1673508" y="2551230"/>
              <a:ext cx="2027398" cy="218510"/>
            </a:xfrm>
            <a:prstGeom prst="rect">
              <a:avLst/>
            </a:prstGeom>
            <a:gradFill>
              <a:gsLst>
                <a:gs pos="0">
                  <a:srgbClr val="011199"/>
                </a:gs>
                <a:gs pos="100000">
                  <a:srgbClr val="011199"/>
                </a:gs>
                <a:gs pos="52000">
                  <a:srgbClr val="7ACCF4"/>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p>
          </p:txBody>
        </p:sp>
        <p:sp>
          <p:nvSpPr>
            <p:cNvPr id="35" name="Oval 34">
              <a:extLst>
                <a:ext uri="{FF2B5EF4-FFF2-40B4-BE49-F238E27FC236}">
                  <a16:creationId xmlns:a16="http://schemas.microsoft.com/office/drawing/2014/main" id="{D87D9967-A24E-F544-9A59-FD2A48433B92}"/>
                </a:ext>
              </a:extLst>
            </p:cNvPr>
            <p:cNvSpPr/>
            <p:nvPr/>
          </p:nvSpPr>
          <p:spPr>
            <a:xfrm>
              <a:off x="1616358" y="2551231"/>
              <a:ext cx="114299" cy="216734"/>
            </a:xfrm>
            <a:prstGeom prst="ellipse">
              <a:avLst/>
            </a:prstGeom>
            <a:solidFill>
              <a:srgbClr val="7ACCF4"/>
            </a:solidFill>
            <a:ln w="6350">
              <a:solidFill>
                <a:srgbClr val="011199"/>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p>
          </p:txBody>
        </p:sp>
        <p:sp>
          <p:nvSpPr>
            <p:cNvPr id="36" name="Oval 35">
              <a:extLst>
                <a:ext uri="{FF2B5EF4-FFF2-40B4-BE49-F238E27FC236}">
                  <a16:creationId xmlns:a16="http://schemas.microsoft.com/office/drawing/2014/main" id="{5E93D35B-8FAD-964F-98EB-85771990F25E}"/>
                </a:ext>
              </a:extLst>
            </p:cNvPr>
            <p:cNvSpPr/>
            <p:nvPr/>
          </p:nvSpPr>
          <p:spPr>
            <a:xfrm>
              <a:off x="3643756" y="2551230"/>
              <a:ext cx="114300" cy="218510"/>
            </a:xfrm>
            <a:prstGeom prst="ellipse">
              <a:avLst/>
            </a:prstGeom>
            <a:gradFill flip="none" rotWithShape="1">
              <a:gsLst>
                <a:gs pos="0">
                  <a:srgbClr val="011199"/>
                </a:gs>
                <a:gs pos="100000">
                  <a:srgbClr val="011199"/>
                </a:gs>
                <a:gs pos="50000">
                  <a:srgbClr val="7ACCF4"/>
                </a:gs>
              </a:gsLst>
              <a:lin ang="16200000" scaled="0"/>
              <a:tileRect/>
            </a:gradFill>
            <a:ln w="6350">
              <a:solidFill>
                <a:srgbClr val="011199"/>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p>
          </p:txBody>
        </p:sp>
        <p:sp>
          <p:nvSpPr>
            <p:cNvPr id="37" name="Rectangle 36">
              <a:extLst>
                <a:ext uri="{FF2B5EF4-FFF2-40B4-BE49-F238E27FC236}">
                  <a16:creationId xmlns:a16="http://schemas.microsoft.com/office/drawing/2014/main" id="{5FC56D7B-912D-134F-A0C1-5929F034B9E3}"/>
                </a:ext>
              </a:extLst>
            </p:cNvPr>
            <p:cNvSpPr/>
            <p:nvPr/>
          </p:nvSpPr>
          <p:spPr>
            <a:xfrm>
              <a:off x="3491356" y="2551230"/>
              <a:ext cx="209550" cy="218510"/>
            </a:xfrm>
            <a:prstGeom prst="rect">
              <a:avLst/>
            </a:prstGeom>
            <a:gradFill>
              <a:gsLst>
                <a:gs pos="0">
                  <a:srgbClr val="011199"/>
                </a:gs>
                <a:gs pos="100000">
                  <a:srgbClr val="011199"/>
                </a:gs>
                <a:gs pos="52000">
                  <a:srgbClr val="7ACCF4"/>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p>
          </p:txBody>
        </p:sp>
      </p:gr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dirty="0">
                <a:cs typeface="Calibri" panose="020F0502020204030204" pitchFamily="34" charset="0"/>
              </a:rPr>
              <a:t>Friends and enemies: Alice, Bob, Trudy</a:t>
            </a:r>
            <a:endParaRPr lang="en-US" sz="4400" dirty="0"/>
          </a:p>
        </p:txBody>
      </p:sp>
      <p:sp>
        <p:nvSpPr>
          <p:cNvPr id="6" name="Slide Number Placeholder 2">
            <a:extLst>
              <a:ext uri="{FF2B5EF4-FFF2-40B4-BE49-F238E27FC236}">
                <a16:creationId xmlns:a16="http://schemas.microsoft.com/office/drawing/2014/main" id="{009DA679-1707-7346-B163-C91B0D75381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5</a:t>
            </a:fld>
            <a:endParaRPr lang="en-US" dirty="0"/>
          </a:p>
        </p:txBody>
      </p:sp>
      <p:sp>
        <p:nvSpPr>
          <p:cNvPr id="5" name="Rectangle 3">
            <a:extLst>
              <a:ext uri="{FF2B5EF4-FFF2-40B4-BE49-F238E27FC236}">
                <a16:creationId xmlns:a16="http://schemas.microsoft.com/office/drawing/2014/main" id="{8981E4A1-C985-AA48-ACBA-A6F1FCF9CA4B}"/>
              </a:ext>
            </a:extLst>
          </p:cNvPr>
          <p:cNvSpPr txBox="1">
            <a:spLocks noChangeArrowheads="1"/>
          </p:cNvSpPr>
          <p:nvPr/>
        </p:nvSpPr>
        <p:spPr>
          <a:xfrm>
            <a:off x="990600" y="1341783"/>
            <a:ext cx="8142288" cy="1617663"/>
          </a:xfrm>
          <a:prstGeom prst="rect">
            <a:avLst/>
          </a:prstGeom>
        </p:spPr>
        <p:txBody>
          <a:bodyPr vert="horz" lIns="91440" tIns="45720" rIns="91440" bIns="45720" rtlCol="0">
            <a:normAutofit fontScale="925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87338"/>
            <a:r>
              <a:rPr lang="en-US" dirty="0"/>
              <a:t>well-known in network security world</a:t>
            </a:r>
          </a:p>
          <a:p>
            <a:pPr indent="-287338"/>
            <a:r>
              <a:rPr lang="en-US" dirty="0"/>
              <a:t>Bob, Alice (lovers!) want to communicate “</a:t>
            </a:r>
            <a:r>
              <a:rPr lang="en-US" altLang="ja-JP" dirty="0"/>
              <a:t>securely”</a:t>
            </a:r>
          </a:p>
          <a:p>
            <a:pPr indent="-287338"/>
            <a:r>
              <a:rPr lang="en-US" dirty="0"/>
              <a:t>Trudy (intruder) may intercept, delete, add messages</a:t>
            </a:r>
          </a:p>
        </p:txBody>
      </p:sp>
      <p:pic>
        <p:nvPicPr>
          <p:cNvPr id="7" name="Picture 6" descr="Alice">
            <a:extLst>
              <a:ext uri="{FF2B5EF4-FFF2-40B4-BE49-F238E27FC236}">
                <a16:creationId xmlns:a16="http://schemas.microsoft.com/office/drawing/2014/main" id="{D41C01D5-C522-4441-86E3-6D530C05B8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0559" y="3421063"/>
            <a:ext cx="698500" cy="8620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 name="Picture 7" descr="Bob">
            <a:extLst>
              <a:ext uri="{FF2B5EF4-FFF2-40B4-BE49-F238E27FC236}">
                <a16:creationId xmlns:a16="http://schemas.microsoft.com/office/drawing/2014/main" id="{27314ED6-3AD0-5E4A-B3AB-B14814BF06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44434" y="3468688"/>
            <a:ext cx="812800" cy="830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9" descr="Eve">
            <a:extLst>
              <a:ext uri="{FF2B5EF4-FFF2-40B4-BE49-F238E27FC236}">
                <a16:creationId xmlns:a16="http://schemas.microsoft.com/office/drawing/2014/main" id="{C36C7116-CBC3-4246-B029-205ED76E34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a:xfrm>
            <a:off x="5071097" y="5387975"/>
            <a:ext cx="1082675" cy="1295400"/>
          </a:xfrm>
          <a:prstGeom prst="rect">
            <a:avLst/>
          </a:prstGeom>
          <a:noFill/>
        </p:spPr>
      </p:pic>
      <p:sp>
        <p:nvSpPr>
          <p:cNvPr id="10" name="Rectangle 11">
            <a:extLst>
              <a:ext uri="{FF2B5EF4-FFF2-40B4-BE49-F238E27FC236}">
                <a16:creationId xmlns:a16="http://schemas.microsoft.com/office/drawing/2014/main" id="{A92F29AA-F23F-2547-B160-DA6CE2711672}"/>
              </a:ext>
            </a:extLst>
          </p:cNvPr>
          <p:cNvSpPr>
            <a:spLocks noChangeArrowheads="1"/>
          </p:cNvSpPr>
          <p:nvPr/>
        </p:nvSpPr>
        <p:spPr bwMode="auto">
          <a:xfrm>
            <a:off x="2700959" y="4256088"/>
            <a:ext cx="1293813" cy="803275"/>
          </a:xfrm>
          <a:prstGeom prst="rect">
            <a:avLst/>
          </a:prstGeom>
          <a:solidFill>
            <a:srgbClr val="0012A0"/>
          </a:solidFill>
          <a:ln w="9525">
            <a:solidFill>
              <a:schemeClr val="tx1"/>
            </a:solidFill>
            <a:miter lim="800000"/>
            <a:headEnd/>
            <a:tailEnd/>
          </a:ln>
          <a:effectLst>
            <a:outerShdw blurRad="50800" dist="38100" dir="18900000" algn="bl" rotWithShape="0">
              <a:prstClr val="black">
                <a:alpha val="40000"/>
              </a:prstClr>
            </a:outerShdw>
          </a:effectLst>
        </p:spPr>
        <p:txBody>
          <a:bodyPr wrap="none" anchor="ctr"/>
          <a:lstStyle/>
          <a:p>
            <a:endParaRPr lang="en-US" sz="2000" dirty="0">
              <a:cs typeface="Arial" charset="0"/>
            </a:endParaRPr>
          </a:p>
        </p:txBody>
      </p:sp>
      <p:sp>
        <p:nvSpPr>
          <p:cNvPr id="12" name="Text Box 12">
            <a:extLst>
              <a:ext uri="{FF2B5EF4-FFF2-40B4-BE49-F238E27FC236}">
                <a16:creationId xmlns:a16="http://schemas.microsoft.com/office/drawing/2014/main" id="{B6E3E372-2ADE-2A43-9779-A64AB5BA3E7F}"/>
              </a:ext>
            </a:extLst>
          </p:cNvPr>
          <p:cNvSpPr txBox="1">
            <a:spLocks noChangeArrowheads="1"/>
          </p:cNvSpPr>
          <p:nvPr/>
        </p:nvSpPr>
        <p:spPr bwMode="auto">
          <a:xfrm>
            <a:off x="2828511" y="4246492"/>
            <a:ext cx="1043876"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dirty="0">
                <a:solidFill>
                  <a:schemeClr val="bg1"/>
                </a:solidFill>
                <a:latin typeface="+mn-lt"/>
                <a:cs typeface="Arial" charset="0"/>
              </a:rPr>
              <a:t>secure</a:t>
            </a:r>
          </a:p>
          <a:p>
            <a:r>
              <a:rPr lang="en-US" sz="2400" dirty="0">
                <a:solidFill>
                  <a:schemeClr val="bg1"/>
                </a:solidFill>
                <a:latin typeface="+mn-lt"/>
                <a:cs typeface="Arial" charset="0"/>
              </a:rPr>
              <a:t>sender</a:t>
            </a:r>
          </a:p>
        </p:txBody>
      </p:sp>
      <p:grpSp>
        <p:nvGrpSpPr>
          <p:cNvPr id="3" name="Group 2">
            <a:extLst>
              <a:ext uri="{FF2B5EF4-FFF2-40B4-BE49-F238E27FC236}">
                <a16:creationId xmlns:a16="http://schemas.microsoft.com/office/drawing/2014/main" id="{5A317176-141A-5F47-AE82-67DD4D8411A3}"/>
              </a:ext>
            </a:extLst>
          </p:cNvPr>
          <p:cNvGrpSpPr/>
          <p:nvPr/>
        </p:nvGrpSpPr>
        <p:grpSpPr>
          <a:xfrm>
            <a:off x="6455950" y="4272446"/>
            <a:ext cx="1293812" cy="839374"/>
            <a:chOff x="7224576" y="4365211"/>
            <a:chExt cx="1293812" cy="839374"/>
          </a:xfrm>
        </p:grpSpPr>
        <p:sp>
          <p:nvSpPr>
            <p:cNvPr id="13" name="Rectangle 13">
              <a:extLst>
                <a:ext uri="{FF2B5EF4-FFF2-40B4-BE49-F238E27FC236}">
                  <a16:creationId xmlns:a16="http://schemas.microsoft.com/office/drawing/2014/main" id="{5386017F-3A55-9C49-945C-0928FAEDA6BC}"/>
                </a:ext>
              </a:extLst>
            </p:cNvPr>
            <p:cNvSpPr>
              <a:spLocks noChangeArrowheads="1"/>
            </p:cNvSpPr>
            <p:nvPr/>
          </p:nvSpPr>
          <p:spPr bwMode="auto">
            <a:xfrm>
              <a:off x="7224576" y="4401310"/>
              <a:ext cx="1293812" cy="803275"/>
            </a:xfrm>
            <a:prstGeom prst="rect">
              <a:avLst/>
            </a:prstGeom>
            <a:solidFill>
              <a:srgbClr val="0012A0"/>
            </a:solidFill>
            <a:ln w="9525">
              <a:solidFill>
                <a:schemeClr val="tx1"/>
              </a:solidFill>
              <a:miter lim="800000"/>
              <a:headEnd/>
              <a:tailEnd/>
            </a:ln>
            <a:effectLst>
              <a:outerShdw blurRad="50800" dist="38100" dir="18900000" algn="bl" rotWithShape="0">
                <a:prstClr val="black">
                  <a:alpha val="40000"/>
                </a:prstClr>
              </a:outerShdw>
            </a:effectLst>
          </p:spPr>
          <p:txBody>
            <a:bodyPr wrap="none" anchor="ctr"/>
            <a:lstStyle/>
            <a:p>
              <a:endParaRPr lang="en-US" sz="2000" dirty="0">
                <a:cs typeface="Arial" charset="0"/>
              </a:endParaRPr>
            </a:p>
          </p:txBody>
        </p:sp>
        <p:sp>
          <p:nvSpPr>
            <p:cNvPr id="14" name="Text Box 14">
              <a:extLst>
                <a:ext uri="{FF2B5EF4-FFF2-40B4-BE49-F238E27FC236}">
                  <a16:creationId xmlns:a16="http://schemas.microsoft.com/office/drawing/2014/main" id="{1F0FE550-BD73-1149-8513-63C825B3BC74}"/>
                </a:ext>
              </a:extLst>
            </p:cNvPr>
            <p:cNvSpPr txBox="1">
              <a:spLocks noChangeArrowheads="1"/>
            </p:cNvSpPr>
            <p:nvPr/>
          </p:nvSpPr>
          <p:spPr bwMode="auto">
            <a:xfrm>
              <a:off x="7311886" y="4365211"/>
              <a:ext cx="1193917"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dirty="0">
                  <a:solidFill>
                    <a:schemeClr val="bg1"/>
                  </a:solidFill>
                  <a:latin typeface="+mn-lt"/>
                  <a:cs typeface="Arial" charset="0"/>
                </a:rPr>
                <a:t>secure</a:t>
              </a:r>
            </a:p>
            <a:p>
              <a:r>
                <a:rPr lang="en-US" sz="2400" dirty="0">
                  <a:solidFill>
                    <a:schemeClr val="bg1"/>
                  </a:solidFill>
                  <a:latin typeface="+mn-lt"/>
                  <a:cs typeface="Arial" charset="0"/>
                </a:rPr>
                <a:t>receiver</a:t>
              </a:r>
            </a:p>
          </p:txBody>
        </p:sp>
      </p:grpSp>
      <p:sp>
        <p:nvSpPr>
          <p:cNvPr id="15" name="Text Box 18">
            <a:extLst>
              <a:ext uri="{FF2B5EF4-FFF2-40B4-BE49-F238E27FC236}">
                <a16:creationId xmlns:a16="http://schemas.microsoft.com/office/drawing/2014/main" id="{2871BD83-FEA5-F04B-9AD0-59A6E9B634A2}"/>
              </a:ext>
            </a:extLst>
          </p:cNvPr>
          <p:cNvSpPr txBox="1">
            <a:spLocks noChangeArrowheads="1"/>
          </p:cNvSpPr>
          <p:nvPr/>
        </p:nvSpPr>
        <p:spPr bwMode="auto">
          <a:xfrm>
            <a:off x="3715372" y="3511550"/>
            <a:ext cx="1172116"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dirty="0">
                <a:latin typeface="+mn-lt"/>
                <a:cs typeface="Arial" charset="0"/>
              </a:rPr>
              <a:t>channel</a:t>
            </a:r>
          </a:p>
        </p:txBody>
      </p:sp>
      <p:sp>
        <p:nvSpPr>
          <p:cNvPr id="16" name="Line 19">
            <a:extLst>
              <a:ext uri="{FF2B5EF4-FFF2-40B4-BE49-F238E27FC236}">
                <a16:creationId xmlns:a16="http://schemas.microsoft.com/office/drawing/2014/main" id="{ED0D5246-4FE6-EB49-A4F4-63EFE600E966}"/>
              </a:ext>
            </a:extLst>
          </p:cNvPr>
          <p:cNvSpPr>
            <a:spLocks noChangeShapeType="1"/>
          </p:cNvSpPr>
          <p:nvPr/>
        </p:nvSpPr>
        <p:spPr bwMode="auto">
          <a:xfrm>
            <a:off x="4431334" y="3933825"/>
            <a:ext cx="238125" cy="449263"/>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sz="2000" dirty="0"/>
          </a:p>
        </p:txBody>
      </p:sp>
      <p:sp>
        <p:nvSpPr>
          <p:cNvPr id="18" name="Line 17">
            <a:extLst>
              <a:ext uri="{FF2B5EF4-FFF2-40B4-BE49-F238E27FC236}">
                <a16:creationId xmlns:a16="http://schemas.microsoft.com/office/drawing/2014/main" id="{FB737BEF-635E-0B4E-9C2B-7E984A418C0D}"/>
              </a:ext>
            </a:extLst>
          </p:cNvPr>
          <p:cNvSpPr>
            <a:spLocks noChangeShapeType="1"/>
          </p:cNvSpPr>
          <p:nvPr/>
        </p:nvSpPr>
        <p:spPr bwMode="auto">
          <a:xfrm flipV="1">
            <a:off x="4037634" y="4667250"/>
            <a:ext cx="2460625" cy="0"/>
          </a:xfrm>
          <a:prstGeom prst="line">
            <a:avLst/>
          </a:prstGeom>
          <a:noFill/>
          <a:ln w="76200">
            <a:solidFill>
              <a:schemeClr val="tx1"/>
            </a:solidFill>
            <a:round/>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en-US" sz="2000" dirty="0"/>
          </a:p>
        </p:txBody>
      </p:sp>
      <p:sp>
        <p:nvSpPr>
          <p:cNvPr id="19" name="Text Box 23">
            <a:extLst>
              <a:ext uri="{FF2B5EF4-FFF2-40B4-BE49-F238E27FC236}">
                <a16:creationId xmlns:a16="http://schemas.microsoft.com/office/drawing/2014/main" id="{A088F030-4F36-0E40-BDB5-E25C442EF185}"/>
              </a:ext>
            </a:extLst>
          </p:cNvPr>
          <p:cNvSpPr txBox="1">
            <a:spLocks noChangeArrowheads="1"/>
          </p:cNvSpPr>
          <p:nvPr/>
        </p:nvSpPr>
        <p:spPr bwMode="auto">
          <a:xfrm>
            <a:off x="4863134" y="3468688"/>
            <a:ext cx="1889125" cy="7078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dirty="0">
                <a:latin typeface="+mn-lt"/>
                <a:cs typeface="Arial" charset="0"/>
              </a:rPr>
              <a:t>data, control messages</a:t>
            </a:r>
          </a:p>
        </p:txBody>
      </p:sp>
      <p:sp>
        <p:nvSpPr>
          <p:cNvPr id="20" name="Line 24">
            <a:extLst>
              <a:ext uri="{FF2B5EF4-FFF2-40B4-BE49-F238E27FC236}">
                <a16:creationId xmlns:a16="http://schemas.microsoft.com/office/drawing/2014/main" id="{CAD963E2-1C4F-3E4B-8B7E-980218B6871C}"/>
              </a:ext>
            </a:extLst>
          </p:cNvPr>
          <p:cNvSpPr>
            <a:spLocks noChangeShapeType="1"/>
          </p:cNvSpPr>
          <p:nvPr/>
        </p:nvSpPr>
        <p:spPr bwMode="auto">
          <a:xfrm>
            <a:off x="5709272" y="4086225"/>
            <a:ext cx="223837" cy="517525"/>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sz="2000" dirty="0"/>
          </a:p>
        </p:txBody>
      </p:sp>
      <p:sp>
        <p:nvSpPr>
          <p:cNvPr id="21" name="Freeform 25">
            <a:extLst>
              <a:ext uri="{FF2B5EF4-FFF2-40B4-BE49-F238E27FC236}">
                <a16:creationId xmlns:a16="http://schemas.microsoft.com/office/drawing/2014/main" id="{AB38AEF3-BCB8-E74B-A27C-43FD3B8F6715}"/>
              </a:ext>
            </a:extLst>
          </p:cNvPr>
          <p:cNvSpPr>
            <a:spLocks/>
          </p:cNvSpPr>
          <p:nvPr/>
        </p:nvSpPr>
        <p:spPr bwMode="auto">
          <a:xfrm>
            <a:off x="4517059" y="4765930"/>
            <a:ext cx="573088" cy="914400"/>
          </a:xfrm>
          <a:custGeom>
            <a:avLst/>
            <a:gdLst>
              <a:gd name="T0" fmla="*/ 0 w 344"/>
              <a:gd name="T1" fmla="*/ 0 h 789"/>
              <a:gd name="T2" fmla="*/ 2147483647 w 344"/>
              <a:gd name="T3" fmla="*/ 2147483647 h 789"/>
              <a:gd name="T4" fmla="*/ 2147483647 w 344"/>
              <a:gd name="T5" fmla="*/ 2147483647 h 789"/>
              <a:gd name="T6" fmla="*/ 0 60000 65536"/>
              <a:gd name="T7" fmla="*/ 0 60000 65536"/>
              <a:gd name="T8" fmla="*/ 0 60000 65536"/>
              <a:gd name="T9" fmla="*/ 0 w 344"/>
              <a:gd name="T10" fmla="*/ 0 h 789"/>
              <a:gd name="T11" fmla="*/ 344 w 344"/>
              <a:gd name="T12" fmla="*/ 789 h 789"/>
            </a:gdLst>
            <a:ahLst/>
            <a:cxnLst>
              <a:cxn ang="T6">
                <a:pos x="T0" y="T1"/>
              </a:cxn>
              <a:cxn ang="T7">
                <a:pos x="T2" y="T3"/>
              </a:cxn>
              <a:cxn ang="T8">
                <a:pos x="T4" y="T5"/>
              </a:cxn>
            </a:cxnLst>
            <a:rect l="T9" t="T10" r="T11" b="T12"/>
            <a:pathLst>
              <a:path w="344" h="789">
                <a:moveTo>
                  <a:pt x="0" y="0"/>
                </a:moveTo>
                <a:cubicBezTo>
                  <a:pt x="52" y="24"/>
                  <a:pt x="255" y="10"/>
                  <a:pt x="310" y="142"/>
                </a:cubicBezTo>
                <a:cubicBezTo>
                  <a:pt x="344" y="248"/>
                  <a:pt x="324" y="654"/>
                  <a:pt x="328" y="789"/>
                </a:cubicBezTo>
              </a:path>
            </a:pathLst>
          </a:custGeom>
          <a:noFill/>
          <a:ln w="57150">
            <a:solidFill>
              <a:schemeClr val="tx1"/>
            </a:solidFill>
            <a:round/>
            <a:headEnd type="triangle" w="med" len="med"/>
            <a:tailEnd type="triangle" w="med" len="med"/>
          </a:ln>
          <a:extLst>
            <a:ext uri="{909E8E84-426E-40dd-AFC4-6F175D3DCCD1}">
              <a14:hiddenFill xmlns="" xmlns:a14="http://schemas.microsoft.com/office/drawing/2010/main">
                <a:solidFill>
                  <a:srgbClr val="FFFFFF"/>
                </a:solidFill>
              </a14:hiddenFill>
            </a:ext>
          </a:extLst>
        </p:spPr>
        <p:txBody>
          <a:bodyPr/>
          <a:lstStyle/>
          <a:p>
            <a:endParaRPr lang="en-US" sz="2000" dirty="0"/>
          </a:p>
        </p:txBody>
      </p:sp>
      <p:sp>
        <p:nvSpPr>
          <p:cNvPr id="22" name="Freeform 26">
            <a:extLst>
              <a:ext uri="{FF2B5EF4-FFF2-40B4-BE49-F238E27FC236}">
                <a16:creationId xmlns:a16="http://schemas.microsoft.com/office/drawing/2014/main" id="{7C6916B8-170A-BB43-A2C3-595906F3DF83}"/>
              </a:ext>
            </a:extLst>
          </p:cNvPr>
          <p:cNvSpPr>
            <a:spLocks/>
          </p:cNvSpPr>
          <p:nvPr/>
        </p:nvSpPr>
        <p:spPr bwMode="auto">
          <a:xfrm flipH="1">
            <a:off x="5191747" y="4779090"/>
            <a:ext cx="573087" cy="914400"/>
          </a:xfrm>
          <a:custGeom>
            <a:avLst/>
            <a:gdLst>
              <a:gd name="T0" fmla="*/ 0 w 344"/>
              <a:gd name="T1" fmla="*/ 0 h 789"/>
              <a:gd name="T2" fmla="*/ 2147483647 w 344"/>
              <a:gd name="T3" fmla="*/ 2147483647 h 789"/>
              <a:gd name="T4" fmla="*/ 2147483647 w 344"/>
              <a:gd name="T5" fmla="*/ 2147483647 h 789"/>
              <a:gd name="T6" fmla="*/ 0 60000 65536"/>
              <a:gd name="T7" fmla="*/ 0 60000 65536"/>
              <a:gd name="T8" fmla="*/ 0 60000 65536"/>
              <a:gd name="T9" fmla="*/ 0 w 344"/>
              <a:gd name="T10" fmla="*/ 0 h 789"/>
              <a:gd name="T11" fmla="*/ 344 w 344"/>
              <a:gd name="T12" fmla="*/ 789 h 789"/>
            </a:gdLst>
            <a:ahLst/>
            <a:cxnLst>
              <a:cxn ang="T6">
                <a:pos x="T0" y="T1"/>
              </a:cxn>
              <a:cxn ang="T7">
                <a:pos x="T2" y="T3"/>
              </a:cxn>
              <a:cxn ang="T8">
                <a:pos x="T4" y="T5"/>
              </a:cxn>
            </a:cxnLst>
            <a:rect l="T9" t="T10" r="T11" b="T12"/>
            <a:pathLst>
              <a:path w="344" h="789">
                <a:moveTo>
                  <a:pt x="0" y="0"/>
                </a:moveTo>
                <a:cubicBezTo>
                  <a:pt x="52" y="24"/>
                  <a:pt x="255" y="10"/>
                  <a:pt x="310" y="142"/>
                </a:cubicBezTo>
                <a:cubicBezTo>
                  <a:pt x="344" y="248"/>
                  <a:pt x="324" y="654"/>
                  <a:pt x="328" y="789"/>
                </a:cubicBezTo>
              </a:path>
            </a:pathLst>
          </a:custGeom>
          <a:noFill/>
          <a:ln w="57150">
            <a:solidFill>
              <a:schemeClr val="tx1"/>
            </a:solidFill>
            <a:round/>
            <a:headEnd type="triangle" w="med" len="med"/>
            <a:tailEnd type="triangle" w="med" len="med"/>
          </a:ln>
          <a:extLst>
            <a:ext uri="{909E8E84-426E-40dd-AFC4-6F175D3DCCD1}">
              <a14:hiddenFill xmlns="" xmlns:a14="http://schemas.microsoft.com/office/drawing/2010/main">
                <a:solidFill>
                  <a:srgbClr val="FFFFFF"/>
                </a:solidFill>
              </a14:hiddenFill>
            </a:ext>
          </a:extLst>
        </p:spPr>
        <p:txBody>
          <a:bodyPr/>
          <a:lstStyle/>
          <a:p>
            <a:endParaRPr lang="en-US" sz="2000" dirty="0"/>
          </a:p>
        </p:txBody>
      </p:sp>
      <p:sp>
        <p:nvSpPr>
          <p:cNvPr id="23" name="Line 27">
            <a:extLst>
              <a:ext uri="{FF2B5EF4-FFF2-40B4-BE49-F238E27FC236}">
                <a16:creationId xmlns:a16="http://schemas.microsoft.com/office/drawing/2014/main" id="{EF78E35C-D23D-F54E-B7D2-D0B863099E6C}"/>
              </a:ext>
            </a:extLst>
          </p:cNvPr>
          <p:cNvSpPr>
            <a:spLocks noChangeShapeType="1"/>
          </p:cNvSpPr>
          <p:nvPr/>
        </p:nvSpPr>
        <p:spPr bwMode="auto">
          <a:xfrm flipV="1">
            <a:off x="1824147" y="4644462"/>
            <a:ext cx="814388" cy="0"/>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sz="2000" dirty="0"/>
          </a:p>
        </p:txBody>
      </p:sp>
      <p:sp>
        <p:nvSpPr>
          <p:cNvPr id="24" name="Text Box 28">
            <a:extLst>
              <a:ext uri="{FF2B5EF4-FFF2-40B4-BE49-F238E27FC236}">
                <a16:creationId xmlns:a16="http://schemas.microsoft.com/office/drawing/2014/main" id="{F78D243C-DAD1-2545-8A7F-EFA469532ABC}"/>
              </a:ext>
            </a:extLst>
          </p:cNvPr>
          <p:cNvSpPr txBox="1">
            <a:spLocks noChangeArrowheads="1"/>
          </p:cNvSpPr>
          <p:nvPr/>
        </p:nvSpPr>
        <p:spPr bwMode="auto">
          <a:xfrm>
            <a:off x="1196931" y="4440955"/>
            <a:ext cx="737446"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dirty="0">
                <a:latin typeface="+mn-lt"/>
                <a:cs typeface="Arial" charset="0"/>
              </a:rPr>
              <a:t>data</a:t>
            </a:r>
          </a:p>
        </p:txBody>
      </p:sp>
      <p:sp>
        <p:nvSpPr>
          <p:cNvPr id="25" name="Line 29">
            <a:extLst>
              <a:ext uri="{FF2B5EF4-FFF2-40B4-BE49-F238E27FC236}">
                <a16:creationId xmlns:a16="http://schemas.microsoft.com/office/drawing/2014/main" id="{70EA62CC-094B-3C41-A09D-B3C2234B040E}"/>
              </a:ext>
            </a:extLst>
          </p:cNvPr>
          <p:cNvSpPr>
            <a:spLocks noChangeShapeType="1"/>
          </p:cNvSpPr>
          <p:nvPr/>
        </p:nvSpPr>
        <p:spPr bwMode="auto">
          <a:xfrm flipV="1">
            <a:off x="7852447" y="4673293"/>
            <a:ext cx="814388" cy="0"/>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sz="2000" dirty="0"/>
          </a:p>
        </p:txBody>
      </p:sp>
      <p:sp>
        <p:nvSpPr>
          <p:cNvPr id="26" name="Text Box 30">
            <a:extLst>
              <a:ext uri="{FF2B5EF4-FFF2-40B4-BE49-F238E27FC236}">
                <a16:creationId xmlns:a16="http://schemas.microsoft.com/office/drawing/2014/main" id="{6801AEE1-C5DF-2E4D-A000-7105881F062C}"/>
              </a:ext>
            </a:extLst>
          </p:cNvPr>
          <p:cNvSpPr txBox="1">
            <a:spLocks noChangeArrowheads="1"/>
          </p:cNvSpPr>
          <p:nvPr/>
        </p:nvSpPr>
        <p:spPr bwMode="auto">
          <a:xfrm>
            <a:off x="8617725" y="4462411"/>
            <a:ext cx="737446"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dirty="0">
                <a:latin typeface="+mn-lt"/>
                <a:cs typeface="Arial" charset="0"/>
              </a:rPr>
              <a:t>data</a:t>
            </a:r>
          </a:p>
        </p:txBody>
      </p:sp>
      <p:sp>
        <p:nvSpPr>
          <p:cNvPr id="27" name="Text Box 31">
            <a:extLst>
              <a:ext uri="{FF2B5EF4-FFF2-40B4-BE49-F238E27FC236}">
                <a16:creationId xmlns:a16="http://schemas.microsoft.com/office/drawing/2014/main" id="{9914A3F1-3112-2F44-A2A9-D16F0B8DE284}"/>
              </a:ext>
            </a:extLst>
          </p:cNvPr>
          <p:cNvSpPr txBox="1">
            <a:spLocks noChangeArrowheads="1"/>
          </p:cNvSpPr>
          <p:nvPr/>
        </p:nvSpPr>
        <p:spPr bwMode="auto">
          <a:xfrm>
            <a:off x="1271519" y="3564145"/>
            <a:ext cx="787395"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dirty="0">
                <a:solidFill>
                  <a:srgbClr val="0012A0"/>
                </a:solidFill>
                <a:latin typeface="+mn-lt"/>
                <a:cs typeface="Arial" charset="0"/>
              </a:rPr>
              <a:t>Alice</a:t>
            </a:r>
          </a:p>
        </p:txBody>
      </p:sp>
      <p:sp>
        <p:nvSpPr>
          <p:cNvPr id="28" name="Text Box 32">
            <a:extLst>
              <a:ext uri="{FF2B5EF4-FFF2-40B4-BE49-F238E27FC236}">
                <a16:creationId xmlns:a16="http://schemas.microsoft.com/office/drawing/2014/main" id="{43A34027-1F74-E84A-8D3E-88B03152D0BD}"/>
              </a:ext>
            </a:extLst>
          </p:cNvPr>
          <p:cNvSpPr txBox="1">
            <a:spLocks noChangeArrowheads="1"/>
          </p:cNvSpPr>
          <p:nvPr/>
        </p:nvSpPr>
        <p:spPr bwMode="auto">
          <a:xfrm>
            <a:off x="8426175" y="3548753"/>
            <a:ext cx="758541"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800" dirty="0">
                <a:solidFill>
                  <a:srgbClr val="0012A0"/>
                </a:solidFill>
                <a:latin typeface="+mn-lt"/>
                <a:cs typeface="Arial" charset="0"/>
              </a:rPr>
              <a:t>Bob</a:t>
            </a:r>
          </a:p>
        </p:txBody>
      </p:sp>
      <p:sp>
        <p:nvSpPr>
          <p:cNvPr id="29" name="Text Box 33">
            <a:extLst>
              <a:ext uri="{FF2B5EF4-FFF2-40B4-BE49-F238E27FC236}">
                <a16:creationId xmlns:a16="http://schemas.microsoft.com/office/drawing/2014/main" id="{7911D325-AAB9-0840-9130-68C94E244931}"/>
              </a:ext>
            </a:extLst>
          </p:cNvPr>
          <p:cNvSpPr txBox="1">
            <a:spLocks noChangeArrowheads="1"/>
          </p:cNvSpPr>
          <p:nvPr/>
        </p:nvSpPr>
        <p:spPr bwMode="auto">
          <a:xfrm>
            <a:off x="4021759" y="5778500"/>
            <a:ext cx="886909"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dirty="0">
                <a:solidFill>
                  <a:srgbClr val="000099"/>
                </a:solidFill>
                <a:latin typeface="+mn-lt"/>
                <a:cs typeface="Arial" charset="0"/>
              </a:rPr>
              <a:t>Trudy</a:t>
            </a:r>
          </a:p>
        </p:txBody>
      </p:sp>
    </p:spTree>
    <p:extLst>
      <p:ext uri="{BB962C8B-B14F-4D97-AF65-F5344CB8AC3E}">
        <p14:creationId xmlns:p14="http://schemas.microsoft.com/office/powerpoint/2010/main" val="2500984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b="0" dirty="0">
                <a:latin typeface="+mn-lt"/>
              </a:rPr>
              <a:t>Authentication: a modified third try</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50</a:t>
            </a:fld>
            <a:endParaRPr lang="en-US" dirty="0"/>
          </a:p>
        </p:txBody>
      </p:sp>
      <p:sp>
        <p:nvSpPr>
          <p:cNvPr id="6" name="Rectangle 3">
            <a:extLst>
              <a:ext uri="{FF2B5EF4-FFF2-40B4-BE49-F238E27FC236}">
                <a16:creationId xmlns:a16="http://schemas.microsoft.com/office/drawing/2014/main" id="{5A3AC2BA-8665-FB4D-BF18-CB12A3E9A2FE}"/>
              </a:ext>
            </a:extLst>
          </p:cNvPr>
          <p:cNvSpPr txBox="1">
            <a:spLocks noChangeArrowheads="1"/>
          </p:cNvSpPr>
          <p:nvPr/>
        </p:nvSpPr>
        <p:spPr>
          <a:xfrm>
            <a:off x="758686" y="1441174"/>
            <a:ext cx="9684027" cy="966788"/>
          </a:xfrm>
          <a:prstGeom prst="rect">
            <a:avLst/>
          </a:prstGeom>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0"/>
              <a:buNone/>
            </a:pPr>
            <a:r>
              <a:rPr lang="en-US" sz="3200" dirty="0">
                <a:solidFill>
                  <a:srgbClr val="C00000"/>
                </a:solidFill>
              </a:rPr>
              <a:t>Goal: </a:t>
            </a:r>
            <a:r>
              <a:rPr lang="en-US" sz="3200" dirty="0"/>
              <a:t>Bob wants Alice to “</a:t>
            </a:r>
            <a:r>
              <a:rPr lang="en-US" altLang="ja-JP" sz="3200" dirty="0"/>
              <a:t>prove” her identity to him</a:t>
            </a:r>
            <a:endParaRPr lang="en-US" sz="3200" dirty="0"/>
          </a:p>
        </p:txBody>
      </p:sp>
      <p:pic>
        <p:nvPicPr>
          <p:cNvPr id="9" name="Picture 6" descr="Alice">
            <a:extLst>
              <a:ext uri="{FF2B5EF4-FFF2-40B4-BE49-F238E27FC236}">
                <a16:creationId xmlns:a16="http://schemas.microsoft.com/office/drawing/2014/main" id="{CF980203-3669-914F-AFB5-70055BBF76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7231" y="3906631"/>
            <a:ext cx="698500" cy="8620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7" descr="Eve">
            <a:extLst>
              <a:ext uri="{FF2B5EF4-FFF2-40B4-BE49-F238E27FC236}">
                <a16:creationId xmlns:a16="http://schemas.microsoft.com/office/drawing/2014/main" id="{8D70E75A-B231-744B-8D16-252AE09B0B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3256" y="5168694"/>
            <a:ext cx="1082675" cy="1295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 name="Picture 8" descr="Bob">
            <a:extLst>
              <a:ext uri="{FF2B5EF4-FFF2-40B4-BE49-F238E27FC236}">
                <a16:creationId xmlns:a16="http://schemas.microsoft.com/office/drawing/2014/main" id="{EC7B8913-54DB-3C4E-BA96-DEFA0849F82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0676" y="3741738"/>
            <a:ext cx="812800" cy="830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7" name="Text Box 3">
            <a:extLst>
              <a:ext uri="{FF2B5EF4-FFF2-40B4-BE49-F238E27FC236}">
                <a16:creationId xmlns:a16="http://schemas.microsoft.com/office/drawing/2014/main" id="{70AF5D30-6B50-7E40-8DA4-071881343745}"/>
              </a:ext>
            </a:extLst>
          </p:cNvPr>
          <p:cNvSpPr txBox="1">
            <a:spLocks noChangeArrowheads="1"/>
          </p:cNvSpPr>
          <p:nvPr/>
        </p:nvSpPr>
        <p:spPr bwMode="auto">
          <a:xfrm>
            <a:off x="884514" y="2022407"/>
            <a:ext cx="10923173" cy="206210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defRPr/>
            </a:pPr>
            <a:r>
              <a:rPr lang="en-US" sz="3200" dirty="0">
                <a:solidFill>
                  <a:srgbClr val="C00000"/>
                </a:solidFill>
                <a:latin typeface="+mn-lt"/>
                <a:cs typeface="Arial" charset="0"/>
              </a:rPr>
              <a:t>Protocol ap3.0: </a:t>
            </a:r>
            <a:r>
              <a:rPr lang="en-US" sz="3200" dirty="0">
                <a:latin typeface="+mn-lt"/>
                <a:cs typeface="Arial" charset="0"/>
              </a:rPr>
              <a:t>Alice says </a:t>
            </a:r>
            <a:r>
              <a:rPr lang="en-US" altLang="ja-JP" sz="3200" dirty="0">
                <a:latin typeface="+mn-lt"/>
                <a:cs typeface="Arial" charset="0"/>
              </a:rPr>
              <a:t>“</a:t>
            </a:r>
            <a:r>
              <a:rPr lang="en-US" sz="3200" dirty="0">
                <a:latin typeface="+mn-lt"/>
                <a:cs typeface="Arial" charset="0"/>
              </a:rPr>
              <a:t>I am Alice</a:t>
            </a:r>
            <a:r>
              <a:rPr lang="en-US" altLang="ja-JP" sz="3200" dirty="0">
                <a:latin typeface="+mn-lt"/>
                <a:cs typeface="Arial" charset="0"/>
              </a:rPr>
              <a:t>”</a:t>
            </a:r>
            <a:r>
              <a:rPr lang="en-US" sz="3200" dirty="0">
                <a:latin typeface="+mn-lt"/>
                <a:cs typeface="Arial" charset="0"/>
              </a:rPr>
              <a:t> Alice says “I am Alice” and sends her encrypted secret password to “prove” it.</a:t>
            </a:r>
          </a:p>
          <a:p>
            <a:pPr>
              <a:defRPr/>
            </a:pPr>
            <a:endParaRPr lang="en-US" sz="3200" dirty="0">
              <a:latin typeface="+mn-lt"/>
              <a:cs typeface="Arial" charset="0"/>
            </a:endParaRPr>
          </a:p>
          <a:p>
            <a:pPr>
              <a:defRPr/>
            </a:pPr>
            <a:endParaRPr lang="en-US" sz="3200" dirty="0">
              <a:latin typeface="+mn-lt"/>
              <a:cs typeface="Arial" charset="0"/>
            </a:endParaRPr>
          </a:p>
        </p:txBody>
      </p:sp>
      <p:sp>
        <p:nvSpPr>
          <p:cNvPr id="16" name="Line 8">
            <a:extLst>
              <a:ext uri="{FF2B5EF4-FFF2-40B4-BE49-F238E27FC236}">
                <a16:creationId xmlns:a16="http://schemas.microsoft.com/office/drawing/2014/main" id="{F2F81167-112C-594B-9733-07B61B934395}"/>
              </a:ext>
            </a:extLst>
          </p:cNvPr>
          <p:cNvSpPr>
            <a:spLocks noChangeShapeType="1"/>
          </p:cNvSpPr>
          <p:nvPr/>
        </p:nvSpPr>
        <p:spPr bwMode="auto">
          <a:xfrm>
            <a:off x="1967119" y="4434716"/>
            <a:ext cx="5096290" cy="0"/>
          </a:xfrm>
          <a:prstGeom prst="line">
            <a:avLst/>
          </a:prstGeom>
          <a:noFill/>
          <a:ln w="571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7" name="Group 6">
            <a:extLst>
              <a:ext uri="{FF2B5EF4-FFF2-40B4-BE49-F238E27FC236}">
                <a16:creationId xmlns:a16="http://schemas.microsoft.com/office/drawing/2014/main" id="{05D297D8-FA6B-994F-AA4B-BD4F49ED5D88}"/>
              </a:ext>
            </a:extLst>
          </p:cNvPr>
          <p:cNvGrpSpPr/>
          <p:nvPr/>
        </p:nvGrpSpPr>
        <p:grpSpPr>
          <a:xfrm>
            <a:off x="2287795" y="3617843"/>
            <a:ext cx="3476900" cy="643835"/>
            <a:chOff x="2287795" y="3617843"/>
            <a:chExt cx="3476900" cy="643835"/>
          </a:xfrm>
        </p:grpSpPr>
        <p:grpSp>
          <p:nvGrpSpPr>
            <p:cNvPr id="25" name="Group 9">
              <a:extLst>
                <a:ext uri="{FF2B5EF4-FFF2-40B4-BE49-F238E27FC236}">
                  <a16:creationId xmlns:a16="http://schemas.microsoft.com/office/drawing/2014/main" id="{00A7A01E-CFEC-4245-843A-9FC4478561BE}"/>
                </a:ext>
              </a:extLst>
            </p:cNvPr>
            <p:cNvGrpSpPr>
              <a:grpSpLocks/>
            </p:cNvGrpSpPr>
            <p:nvPr/>
          </p:nvGrpSpPr>
          <p:grpSpPr bwMode="auto">
            <a:xfrm>
              <a:off x="2287795" y="3710816"/>
              <a:ext cx="3267076" cy="550862"/>
              <a:chOff x="521" y="1857"/>
              <a:chExt cx="2058" cy="347"/>
            </a:xfrm>
          </p:grpSpPr>
          <p:sp>
            <p:nvSpPr>
              <p:cNvPr id="26" name="Rectangle 10">
                <a:extLst>
                  <a:ext uri="{FF2B5EF4-FFF2-40B4-BE49-F238E27FC236}">
                    <a16:creationId xmlns:a16="http://schemas.microsoft.com/office/drawing/2014/main" id="{7DF38783-9083-8046-8914-FBECAA795F9A}"/>
                  </a:ext>
                </a:extLst>
              </p:cNvPr>
              <p:cNvSpPr>
                <a:spLocks noChangeArrowheads="1"/>
              </p:cNvSpPr>
              <p:nvPr/>
            </p:nvSpPr>
            <p:spPr bwMode="auto">
              <a:xfrm>
                <a:off x="540" y="1857"/>
                <a:ext cx="2039" cy="333"/>
              </a:xfrm>
              <a:prstGeom prst="rect">
                <a:avLst/>
              </a:prstGeom>
              <a:solidFill>
                <a:schemeClr val="bg1"/>
              </a:solidFill>
              <a:ln w="9525">
                <a:solidFill>
                  <a:schemeClr val="tx1"/>
                </a:solidFill>
                <a:miter lim="800000"/>
                <a:headEnd/>
                <a:tailEnd/>
              </a:ln>
              <a:effectLst>
                <a:outerShdw blurRad="50800" dist="38100" dir="18900000" algn="bl" rotWithShape="0">
                  <a:prstClr val="black">
                    <a:alpha val="40000"/>
                  </a:prstClr>
                </a:outerShdw>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sp>
            <p:nvSpPr>
              <p:cNvPr id="27" name="Text Box 11">
                <a:extLst>
                  <a:ext uri="{FF2B5EF4-FFF2-40B4-BE49-F238E27FC236}">
                    <a16:creationId xmlns:a16="http://schemas.microsoft.com/office/drawing/2014/main" id="{63B92D8A-F6CA-5644-9CF4-76063E951603}"/>
                  </a:ext>
                </a:extLst>
              </p:cNvPr>
              <p:cNvSpPr txBox="1">
                <a:spLocks noChangeArrowheads="1"/>
              </p:cNvSpPr>
              <p:nvPr/>
            </p:nvSpPr>
            <p:spPr bwMode="auto">
              <a:xfrm>
                <a:off x="1689" y="1904"/>
                <a:ext cx="890" cy="25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altLang="ja-JP" dirty="0">
                    <a:latin typeface="+mn-lt"/>
                    <a:cs typeface="Arial" charset="0"/>
                  </a:rPr>
                  <a:t>“</a:t>
                </a:r>
                <a:r>
                  <a:rPr lang="en-US" dirty="0">
                    <a:latin typeface="+mn-lt"/>
                    <a:cs typeface="Arial" charset="0"/>
                  </a:rPr>
                  <a:t>I am Alice</a:t>
                </a:r>
                <a:r>
                  <a:rPr lang="en-US" altLang="ja-JP" dirty="0">
                    <a:latin typeface="+mn-lt"/>
                    <a:cs typeface="Arial" charset="0"/>
                  </a:rPr>
                  <a:t>”</a:t>
                </a:r>
                <a:endParaRPr lang="en-US" dirty="0">
                  <a:latin typeface="+mn-lt"/>
                  <a:cs typeface="Arial" charset="0"/>
                </a:endParaRPr>
              </a:p>
            </p:txBody>
          </p:sp>
          <p:sp>
            <p:nvSpPr>
              <p:cNvPr id="28" name="Text Box 12">
                <a:extLst>
                  <a:ext uri="{FF2B5EF4-FFF2-40B4-BE49-F238E27FC236}">
                    <a16:creationId xmlns:a16="http://schemas.microsoft.com/office/drawing/2014/main" id="{C2BA01DF-25FE-124B-84A2-3AB15FD8D4FB}"/>
                  </a:ext>
                </a:extLst>
              </p:cNvPr>
              <p:cNvSpPr txBox="1">
                <a:spLocks noChangeArrowheads="1"/>
              </p:cNvSpPr>
              <p:nvPr/>
            </p:nvSpPr>
            <p:spPr bwMode="auto">
              <a:xfrm>
                <a:off x="521" y="1863"/>
                <a:ext cx="534" cy="34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80000"/>
                  </a:lnSpc>
                  <a:defRPr/>
                </a:pPr>
                <a:r>
                  <a:rPr lang="en-US" sz="1800" dirty="0">
                    <a:latin typeface="+mn-lt"/>
                    <a:cs typeface="Arial" charset="0"/>
                  </a:rPr>
                  <a:t>Alice’s </a:t>
                </a:r>
              </a:p>
              <a:p>
                <a:pPr algn="ctr">
                  <a:lnSpc>
                    <a:spcPct val="80000"/>
                  </a:lnSpc>
                  <a:defRPr/>
                </a:pPr>
                <a:r>
                  <a:rPr lang="en-US" sz="1800" dirty="0">
                    <a:latin typeface="+mn-lt"/>
                    <a:cs typeface="Arial" charset="0"/>
                  </a:rPr>
                  <a:t>IP addr</a:t>
                </a:r>
              </a:p>
            </p:txBody>
          </p:sp>
          <p:sp>
            <p:nvSpPr>
              <p:cNvPr id="29" name="Line 13">
                <a:extLst>
                  <a:ext uri="{FF2B5EF4-FFF2-40B4-BE49-F238E27FC236}">
                    <a16:creationId xmlns:a16="http://schemas.microsoft.com/office/drawing/2014/main" id="{9E21A2CB-844F-C243-B491-09B4FE309ACF}"/>
                  </a:ext>
                </a:extLst>
              </p:cNvPr>
              <p:cNvSpPr>
                <a:spLocks noChangeShapeType="1"/>
              </p:cNvSpPr>
              <p:nvPr/>
            </p:nvSpPr>
            <p:spPr bwMode="auto">
              <a:xfrm flipH="1">
                <a:off x="1725" y="1857"/>
                <a:ext cx="0" cy="33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0" name="Line 13">
                <a:extLst>
                  <a:ext uri="{FF2B5EF4-FFF2-40B4-BE49-F238E27FC236}">
                    <a16:creationId xmlns:a16="http://schemas.microsoft.com/office/drawing/2014/main" id="{DAA829E2-B4F2-DB41-9427-09BB45010794}"/>
                  </a:ext>
                </a:extLst>
              </p:cNvPr>
              <p:cNvSpPr>
                <a:spLocks noChangeShapeType="1"/>
              </p:cNvSpPr>
              <p:nvPr/>
            </p:nvSpPr>
            <p:spPr bwMode="auto">
              <a:xfrm flipH="1">
                <a:off x="1061" y="1857"/>
                <a:ext cx="0" cy="33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1" name="Text Box 12">
                <a:extLst>
                  <a:ext uri="{FF2B5EF4-FFF2-40B4-BE49-F238E27FC236}">
                    <a16:creationId xmlns:a16="http://schemas.microsoft.com/office/drawing/2014/main" id="{268B165E-0156-1A4D-8EFB-5B346BB0028A}"/>
                  </a:ext>
                </a:extLst>
              </p:cNvPr>
              <p:cNvSpPr txBox="1">
                <a:spLocks noChangeArrowheads="1"/>
              </p:cNvSpPr>
              <p:nvPr/>
            </p:nvSpPr>
            <p:spPr bwMode="auto">
              <a:xfrm>
                <a:off x="1041" y="1863"/>
                <a:ext cx="717" cy="34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80000"/>
                  </a:lnSpc>
                  <a:defRPr/>
                </a:pPr>
                <a:r>
                  <a:rPr lang="en-US" sz="1800" dirty="0">
                    <a:latin typeface="+mn-lt"/>
                    <a:cs typeface="Arial" charset="0"/>
                  </a:rPr>
                  <a:t>encrypted</a:t>
                </a:r>
              </a:p>
              <a:p>
                <a:pPr algn="ctr">
                  <a:lnSpc>
                    <a:spcPct val="80000"/>
                  </a:lnSpc>
                  <a:defRPr/>
                </a:pPr>
                <a:r>
                  <a:rPr lang="en-US" sz="1800" dirty="0">
                    <a:latin typeface="+mn-lt"/>
                    <a:cs typeface="Arial" charset="0"/>
                  </a:rPr>
                  <a:t>password</a:t>
                </a:r>
              </a:p>
            </p:txBody>
          </p:sp>
        </p:grpSp>
        <p:cxnSp>
          <p:nvCxnSpPr>
            <p:cNvPr id="4" name="Straight Arrow Connector 3">
              <a:extLst>
                <a:ext uri="{FF2B5EF4-FFF2-40B4-BE49-F238E27FC236}">
                  <a16:creationId xmlns:a16="http://schemas.microsoft.com/office/drawing/2014/main" id="{C4853043-B781-1B4E-8A97-C5C850DB3857}"/>
                </a:ext>
              </a:extLst>
            </p:cNvPr>
            <p:cNvCxnSpPr/>
            <p:nvPr/>
          </p:nvCxnSpPr>
          <p:spPr>
            <a:xfrm>
              <a:off x="5274365" y="3617843"/>
              <a:ext cx="49033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F5147353-ACF4-FB45-82C9-78EF59D1B8F5}"/>
              </a:ext>
            </a:extLst>
          </p:cNvPr>
          <p:cNvGrpSpPr/>
          <p:nvPr/>
        </p:nvGrpSpPr>
        <p:grpSpPr>
          <a:xfrm>
            <a:off x="5565917" y="5221357"/>
            <a:ext cx="1657209" cy="980453"/>
            <a:chOff x="5565917" y="5221357"/>
            <a:chExt cx="1657209" cy="980453"/>
          </a:xfrm>
        </p:grpSpPr>
        <p:grpSp>
          <p:nvGrpSpPr>
            <p:cNvPr id="32" name="Group 9">
              <a:extLst>
                <a:ext uri="{FF2B5EF4-FFF2-40B4-BE49-F238E27FC236}">
                  <a16:creationId xmlns:a16="http://schemas.microsoft.com/office/drawing/2014/main" id="{09CCB2F0-AAD0-AE40-9BFA-C3F3B505C1EA}"/>
                </a:ext>
              </a:extLst>
            </p:cNvPr>
            <p:cNvGrpSpPr>
              <a:grpSpLocks/>
            </p:cNvGrpSpPr>
            <p:nvPr/>
          </p:nvGrpSpPr>
          <p:grpSpPr bwMode="auto">
            <a:xfrm rot="20326040">
              <a:off x="5673726" y="5221357"/>
              <a:ext cx="1549400" cy="550862"/>
              <a:chOff x="521" y="1857"/>
              <a:chExt cx="976" cy="347"/>
            </a:xfrm>
          </p:grpSpPr>
          <p:sp>
            <p:nvSpPr>
              <p:cNvPr id="33" name="Rectangle 10">
                <a:extLst>
                  <a:ext uri="{FF2B5EF4-FFF2-40B4-BE49-F238E27FC236}">
                    <a16:creationId xmlns:a16="http://schemas.microsoft.com/office/drawing/2014/main" id="{BCDE87B3-8C33-454D-BC4C-966D110319DB}"/>
                  </a:ext>
                </a:extLst>
              </p:cNvPr>
              <p:cNvSpPr>
                <a:spLocks noChangeArrowheads="1"/>
              </p:cNvSpPr>
              <p:nvPr/>
            </p:nvSpPr>
            <p:spPr bwMode="auto">
              <a:xfrm>
                <a:off x="540" y="1857"/>
                <a:ext cx="957" cy="333"/>
              </a:xfrm>
              <a:prstGeom prst="rect">
                <a:avLst/>
              </a:prstGeom>
              <a:solidFill>
                <a:schemeClr val="bg1"/>
              </a:solidFill>
              <a:ln w="9525">
                <a:solidFill>
                  <a:schemeClr val="tx1"/>
                </a:solidFill>
                <a:miter lim="800000"/>
                <a:headEnd/>
                <a:tailEnd/>
              </a:ln>
              <a:effectLst>
                <a:outerShdw blurRad="50800" dist="38100" dir="18900000" algn="bl" rotWithShape="0">
                  <a:prstClr val="black">
                    <a:alpha val="40000"/>
                  </a:prstClr>
                </a:outerShdw>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sp>
            <p:nvSpPr>
              <p:cNvPr id="35" name="Text Box 12">
                <a:extLst>
                  <a:ext uri="{FF2B5EF4-FFF2-40B4-BE49-F238E27FC236}">
                    <a16:creationId xmlns:a16="http://schemas.microsoft.com/office/drawing/2014/main" id="{9D3CC4EC-3241-B748-B705-CDFF879A6909}"/>
                  </a:ext>
                </a:extLst>
              </p:cNvPr>
              <p:cNvSpPr txBox="1">
                <a:spLocks noChangeArrowheads="1"/>
              </p:cNvSpPr>
              <p:nvPr/>
            </p:nvSpPr>
            <p:spPr bwMode="auto">
              <a:xfrm>
                <a:off x="521" y="1863"/>
                <a:ext cx="534" cy="34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80000"/>
                  </a:lnSpc>
                  <a:defRPr/>
                </a:pPr>
                <a:r>
                  <a:rPr lang="en-US" sz="1800" dirty="0">
                    <a:latin typeface="+mn-lt"/>
                    <a:cs typeface="Arial" charset="0"/>
                  </a:rPr>
                  <a:t>Alice’s </a:t>
                </a:r>
              </a:p>
              <a:p>
                <a:pPr algn="ctr">
                  <a:lnSpc>
                    <a:spcPct val="80000"/>
                  </a:lnSpc>
                  <a:defRPr/>
                </a:pPr>
                <a:r>
                  <a:rPr lang="en-US" sz="1800" dirty="0">
                    <a:latin typeface="+mn-lt"/>
                    <a:cs typeface="Arial" charset="0"/>
                  </a:rPr>
                  <a:t>IP addr</a:t>
                </a:r>
              </a:p>
            </p:txBody>
          </p:sp>
          <p:sp>
            <p:nvSpPr>
              <p:cNvPr id="37" name="Line 13">
                <a:extLst>
                  <a:ext uri="{FF2B5EF4-FFF2-40B4-BE49-F238E27FC236}">
                    <a16:creationId xmlns:a16="http://schemas.microsoft.com/office/drawing/2014/main" id="{4AF6DA12-B4E4-B34F-B759-4778C678DF45}"/>
                  </a:ext>
                </a:extLst>
              </p:cNvPr>
              <p:cNvSpPr>
                <a:spLocks noChangeShapeType="1"/>
              </p:cNvSpPr>
              <p:nvPr/>
            </p:nvSpPr>
            <p:spPr bwMode="auto">
              <a:xfrm flipH="1">
                <a:off x="1061" y="1857"/>
                <a:ext cx="0" cy="33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8" name="Text Box 12">
                <a:extLst>
                  <a:ext uri="{FF2B5EF4-FFF2-40B4-BE49-F238E27FC236}">
                    <a16:creationId xmlns:a16="http://schemas.microsoft.com/office/drawing/2014/main" id="{57DC8CF6-59C4-7B4F-9D40-4BD50E0B50CC}"/>
                  </a:ext>
                </a:extLst>
              </p:cNvPr>
              <p:cNvSpPr txBox="1">
                <a:spLocks noChangeArrowheads="1"/>
              </p:cNvSpPr>
              <p:nvPr/>
            </p:nvSpPr>
            <p:spPr bwMode="auto">
              <a:xfrm>
                <a:off x="1129" y="1929"/>
                <a:ext cx="288" cy="20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80000"/>
                  </a:lnSpc>
                  <a:defRPr/>
                </a:pPr>
                <a:r>
                  <a:rPr lang="en-US" sz="1800" dirty="0">
                    <a:latin typeface="+mn-lt"/>
                    <a:cs typeface="Arial" charset="0"/>
                  </a:rPr>
                  <a:t>OK</a:t>
                </a:r>
              </a:p>
            </p:txBody>
          </p:sp>
        </p:grpSp>
        <p:cxnSp>
          <p:nvCxnSpPr>
            <p:cNvPr id="39" name="Straight Arrow Connector 38">
              <a:extLst>
                <a:ext uri="{FF2B5EF4-FFF2-40B4-BE49-F238E27FC236}">
                  <a16:creationId xmlns:a16="http://schemas.microsoft.com/office/drawing/2014/main" id="{7E916E4E-72AA-BB40-9BFB-340F935506BA}"/>
                </a:ext>
              </a:extLst>
            </p:cNvPr>
            <p:cNvCxnSpPr>
              <a:cxnSpLocks/>
            </p:cNvCxnSpPr>
            <p:nvPr/>
          </p:nvCxnSpPr>
          <p:spPr>
            <a:xfrm flipH="1">
              <a:off x="5565917" y="5976730"/>
              <a:ext cx="543335" cy="2250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41" name="Picture 21" descr="EN00179_[1]">
            <a:extLst>
              <a:ext uri="{FF2B5EF4-FFF2-40B4-BE49-F238E27FC236}">
                <a16:creationId xmlns:a16="http://schemas.microsoft.com/office/drawing/2014/main" id="{35FF652E-B29F-6447-B1F0-703DCD931246}"/>
              </a:ext>
            </a:extLst>
          </p:cNvPr>
          <p:cNvPicPr>
            <a:picLocks noGrp="1" noChangeAspect="1" noChangeArrowheads="1"/>
          </p:cNvPicPr>
          <p:nvPr>
            <p:ph idx="1"/>
          </p:nvPr>
        </p:nvPicPr>
        <p:blipFill>
          <a:blip r:embed="rId6">
            <a:extLst>
              <a:ext uri="{28A0092B-C50C-407E-A947-70E740481C1C}">
                <a14:useLocalDpi xmlns:a14="http://schemas.microsoft.com/office/drawing/2010/main" val="0"/>
              </a:ext>
            </a:extLst>
          </a:blip>
          <a:srcRect/>
          <a:stretch>
            <a:fillRect/>
          </a:stretch>
        </p:blipFill>
        <p:spPr>
          <a:xfrm rot="21300331">
            <a:off x="2148232" y="5668479"/>
            <a:ext cx="862013" cy="668338"/>
          </a:xfrm>
          <a:noFill/>
          <a:extLst>
            <a:ext uri="{AF507438-7753-43e0-B8FC-AC1667EBCBE1}">
              <a14:hiddenEffects xmlns="" xmlns:a14="http://schemas.microsoft.com/office/drawing/2010/main">
                <a:effectLst>
                  <a:outerShdw dist="35921" dir="2700000" algn="ctr" rotWithShape="0">
                    <a:srgbClr val="808080"/>
                  </a:outerShdw>
                </a:effectLst>
              </a14:hiddenEffects>
            </a:ext>
          </a:extLst>
        </p:spPr>
      </p:pic>
      <p:sp>
        <p:nvSpPr>
          <p:cNvPr id="42" name="Line 22">
            <a:extLst>
              <a:ext uri="{FF2B5EF4-FFF2-40B4-BE49-F238E27FC236}">
                <a16:creationId xmlns:a16="http://schemas.microsoft.com/office/drawing/2014/main" id="{2EA47872-83E5-3543-89FE-E2FD72C303D7}"/>
              </a:ext>
            </a:extLst>
          </p:cNvPr>
          <p:cNvSpPr>
            <a:spLocks noChangeShapeType="1"/>
          </p:cNvSpPr>
          <p:nvPr/>
        </p:nvSpPr>
        <p:spPr bwMode="auto">
          <a:xfrm rot="21300331">
            <a:off x="2056157" y="4438167"/>
            <a:ext cx="623888" cy="1292225"/>
          </a:xfrm>
          <a:prstGeom prst="line">
            <a:avLst/>
          </a:prstGeom>
          <a:noFill/>
          <a:ln w="571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3" name="Line 8">
            <a:extLst>
              <a:ext uri="{FF2B5EF4-FFF2-40B4-BE49-F238E27FC236}">
                <a16:creationId xmlns:a16="http://schemas.microsoft.com/office/drawing/2014/main" id="{3989B27E-4CAE-8949-8492-E6712F57AC01}"/>
              </a:ext>
            </a:extLst>
          </p:cNvPr>
          <p:cNvSpPr>
            <a:spLocks noChangeShapeType="1"/>
          </p:cNvSpPr>
          <p:nvPr/>
        </p:nvSpPr>
        <p:spPr bwMode="auto">
          <a:xfrm flipV="1">
            <a:off x="3314701" y="4572000"/>
            <a:ext cx="3814970" cy="1298713"/>
          </a:xfrm>
          <a:prstGeom prst="line">
            <a:avLst/>
          </a:prstGeom>
          <a:noFill/>
          <a:ln w="571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44" name="Group 43">
            <a:extLst>
              <a:ext uri="{FF2B5EF4-FFF2-40B4-BE49-F238E27FC236}">
                <a16:creationId xmlns:a16="http://schemas.microsoft.com/office/drawing/2014/main" id="{FFADE59F-2754-3448-A342-E05C216B7117}"/>
              </a:ext>
            </a:extLst>
          </p:cNvPr>
          <p:cNvGrpSpPr/>
          <p:nvPr/>
        </p:nvGrpSpPr>
        <p:grpSpPr>
          <a:xfrm rot="20405712">
            <a:off x="3467313" y="4951901"/>
            <a:ext cx="3267076" cy="641277"/>
            <a:chOff x="2287795" y="3620401"/>
            <a:chExt cx="3267076" cy="641277"/>
          </a:xfrm>
        </p:grpSpPr>
        <p:grpSp>
          <p:nvGrpSpPr>
            <p:cNvPr id="45" name="Group 9">
              <a:extLst>
                <a:ext uri="{FF2B5EF4-FFF2-40B4-BE49-F238E27FC236}">
                  <a16:creationId xmlns:a16="http://schemas.microsoft.com/office/drawing/2014/main" id="{296F5FF0-F4A3-274B-9B0B-20DCD24663DA}"/>
                </a:ext>
              </a:extLst>
            </p:cNvPr>
            <p:cNvGrpSpPr>
              <a:grpSpLocks/>
            </p:cNvGrpSpPr>
            <p:nvPr/>
          </p:nvGrpSpPr>
          <p:grpSpPr bwMode="auto">
            <a:xfrm>
              <a:off x="2287795" y="3710816"/>
              <a:ext cx="3267076" cy="550862"/>
              <a:chOff x="521" y="1857"/>
              <a:chExt cx="2058" cy="347"/>
            </a:xfrm>
          </p:grpSpPr>
          <p:sp>
            <p:nvSpPr>
              <p:cNvPr id="47" name="Rectangle 10">
                <a:extLst>
                  <a:ext uri="{FF2B5EF4-FFF2-40B4-BE49-F238E27FC236}">
                    <a16:creationId xmlns:a16="http://schemas.microsoft.com/office/drawing/2014/main" id="{8293C750-D2C1-EF47-B1DF-1E52585168E6}"/>
                  </a:ext>
                </a:extLst>
              </p:cNvPr>
              <p:cNvSpPr>
                <a:spLocks noChangeArrowheads="1"/>
              </p:cNvSpPr>
              <p:nvPr/>
            </p:nvSpPr>
            <p:spPr bwMode="auto">
              <a:xfrm>
                <a:off x="540" y="1857"/>
                <a:ext cx="2039" cy="333"/>
              </a:xfrm>
              <a:prstGeom prst="rect">
                <a:avLst/>
              </a:prstGeom>
              <a:solidFill>
                <a:schemeClr val="bg1"/>
              </a:solidFill>
              <a:ln w="9525">
                <a:solidFill>
                  <a:schemeClr val="tx1"/>
                </a:solidFill>
                <a:miter lim="800000"/>
                <a:headEnd/>
                <a:tailEnd/>
              </a:ln>
              <a:effectLst>
                <a:outerShdw blurRad="50800" dist="38100" dir="18900000" algn="bl" rotWithShape="0">
                  <a:prstClr val="black">
                    <a:alpha val="40000"/>
                  </a:prstClr>
                </a:outerShdw>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sp>
            <p:nvSpPr>
              <p:cNvPr id="48" name="Text Box 11">
                <a:extLst>
                  <a:ext uri="{FF2B5EF4-FFF2-40B4-BE49-F238E27FC236}">
                    <a16:creationId xmlns:a16="http://schemas.microsoft.com/office/drawing/2014/main" id="{93A8BDC0-DFE5-E84A-B7B5-3D5F4745FAB1}"/>
                  </a:ext>
                </a:extLst>
              </p:cNvPr>
              <p:cNvSpPr txBox="1">
                <a:spLocks noChangeArrowheads="1"/>
              </p:cNvSpPr>
              <p:nvPr/>
            </p:nvSpPr>
            <p:spPr bwMode="auto">
              <a:xfrm>
                <a:off x="1689" y="1904"/>
                <a:ext cx="890" cy="25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altLang="ja-JP" dirty="0">
                    <a:latin typeface="+mn-lt"/>
                    <a:cs typeface="Arial" charset="0"/>
                  </a:rPr>
                  <a:t>“</a:t>
                </a:r>
                <a:r>
                  <a:rPr lang="en-US" dirty="0">
                    <a:latin typeface="+mn-lt"/>
                    <a:cs typeface="Arial" charset="0"/>
                  </a:rPr>
                  <a:t>I am Alice</a:t>
                </a:r>
                <a:r>
                  <a:rPr lang="en-US" altLang="ja-JP" dirty="0">
                    <a:latin typeface="+mn-lt"/>
                    <a:cs typeface="Arial" charset="0"/>
                  </a:rPr>
                  <a:t>”</a:t>
                </a:r>
                <a:endParaRPr lang="en-US" dirty="0">
                  <a:latin typeface="+mn-lt"/>
                  <a:cs typeface="Arial" charset="0"/>
                </a:endParaRPr>
              </a:p>
            </p:txBody>
          </p:sp>
          <p:sp>
            <p:nvSpPr>
              <p:cNvPr id="49" name="Text Box 12">
                <a:extLst>
                  <a:ext uri="{FF2B5EF4-FFF2-40B4-BE49-F238E27FC236}">
                    <a16:creationId xmlns:a16="http://schemas.microsoft.com/office/drawing/2014/main" id="{C7E17E93-E0A9-F346-A5E4-74629DD1D32E}"/>
                  </a:ext>
                </a:extLst>
              </p:cNvPr>
              <p:cNvSpPr txBox="1">
                <a:spLocks noChangeArrowheads="1"/>
              </p:cNvSpPr>
              <p:nvPr/>
            </p:nvSpPr>
            <p:spPr bwMode="auto">
              <a:xfrm>
                <a:off x="521" y="1863"/>
                <a:ext cx="534" cy="34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80000"/>
                  </a:lnSpc>
                  <a:defRPr/>
                </a:pPr>
                <a:r>
                  <a:rPr lang="en-US" sz="1800" dirty="0">
                    <a:latin typeface="+mn-lt"/>
                    <a:cs typeface="Arial" charset="0"/>
                  </a:rPr>
                  <a:t>Alice’s </a:t>
                </a:r>
              </a:p>
              <a:p>
                <a:pPr algn="ctr">
                  <a:lnSpc>
                    <a:spcPct val="80000"/>
                  </a:lnSpc>
                  <a:defRPr/>
                </a:pPr>
                <a:r>
                  <a:rPr lang="en-US" sz="1800" dirty="0">
                    <a:latin typeface="+mn-lt"/>
                    <a:cs typeface="Arial" charset="0"/>
                  </a:rPr>
                  <a:t>IP addr</a:t>
                </a:r>
              </a:p>
            </p:txBody>
          </p:sp>
          <p:sp>
            <p:nvSpPr>
              <p:cNvPr id="50" name="Line 13">
                <a:extLst>
                  <a:ext uri="{FF2B5EF4-FFF2-40B4-BE49-F238E27FC236}">
                    <a16:creationId xmlns:a16="http://schemas.microsoft.com/office/drawing/2014/main" id="{A717D8D2-B3F6-9C42-AC1D-B1866ECE9B01}"/>
                  </a:ext>
                </a:extLst>
              </p:cNvPr>
              <p:cNvSpPr>
                <a:spLocks noChangeShapeType="1"/>
              </p:cNvSpPr>
              <p:nvPr/>
            </p:nvSpPr>
            <p:spPr bwMode="auto">
              <a:xfrm flipH="1">
                <a:off x="1725" y="1857"/>
                <a:ext cx="0" cy="33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51" name="Line 13">
                <a:extLst>
                  <a:ext uri="{FF2B5EF4-FFF2-40B4-BE49-F238E27FC236}">
                    <a16:creationId xmlns:a16="http://schemas.microsoft.com/office/drawing/2014/main" id="{C566C9D9-7133-DD43-BDAA-A02F894C3C84}"/>
                  </a:ext>
                </a:extLst>
              </p:cNvPr>
              <p:cNvSpPr>
                <a:spLocks noChangeShapeType="1"/>
              </p:cNvSpPr>
              <p:nvPr/>
            </p:nvSpPr>
            <p:spPr bwMode="auto">
              <a:xfrm flipH="1">
                <a:off x="1061" y="1857"/>
                <a:ext cx="0" cy="33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53" name="Text Box 12">
                <a:extLst>
                  <a:ext uri="{FF2B5EF4-FFF2-40B4-BE49-F238E27FC236}">
                    <a16:creationId xmlns:a16="http://schemas.microsoft.com/office/drawing/2014/main" id="{366596C4-9035-2B47-918F-5C0797F07218}"/>
                  </a:ext>
                </a:extLst>
              </p:cNvPr>
              <p:cNvSpPr txBox="1">
                <a:spLocks noChangeArrowheads="1"/>
              </p:cNvSpPr>
              <p:nvPr/>
            </p:nvSpPr>
            <p:spPr bwMode="auto">
              <a:xfrm>
                <a:off x="1024" y="1863"/>
                <a:ext cx="750" cy="34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80000"/>
                  </a:lnSpc>
                  <a:defRPr/>
                </a:pPr>
                <a:r>
                  <a:rPr lang="en-US" sz="1800" dirty="0">
                    <a:latin typeface="+mn-lt"/>
                    <a:cs typeface="Arial" charset="0"/>
                  </a:rPr>
                  <a:t>encrypted </a:t>
                </a:r>
              </a:p>
              <a:p>
                <a:pPr algn="ctr">
                  <a:lnSpc>
                    <a:spcPct val="80000"/>
                  </a:lnSpc>
                  <a:defRPr/>
                </a:pPr>
                <a:r>
                  <a:rPr lang="en-US" sz="1800" dirty="0">
                    <a:latin typeface="+mn-lt"/>
                    <a:cs typeface="Arial" charset="0"/>
                  </a:rPr>
                  <a:t>password</a:t>
                </a:r>
              </a:p>
            </p:txBody>
          </p:sp>
        </p:grpSp>
        <p:cxnSp>
          <p:nvCxnSpPr>
            <p:cNvPr id="46" name="Straight Arrow Connector 45">
              <a:extLst>
                <a:ext uri="{FF2B5EF4-FFF2-40B4-BE49-F238E27FC236}">
                  <a16:creationId xmlns:a16="http://schemas.microsoft.com/office/drawing/2014/main" id="{19EE7CDA-3A80-7C41-BDDF-3F09073D1C5A}"/>
                </a:ext>
              </a:extLst>
            </p:cNvPr>
            <p:cNvCxnSpPr/>
            <p:nvPr/>
          </p:nvCxnSpPr>
          <p:spPr>
            <a:xfrm>
              <a:off x="4230470" y="3620401"/>
              <a:ext cx="49033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54" name="Text Box 4">
            <a:extLst>
              <a:ext uri="{FF2B5EF4-FFF2-40B4-BE49-F238E27FC236}">
                <a16:creationId xmlns:a16="http://schemas.microsoft.com/office/drawing/2014/main" id="{0017FBE4-4309-6340-A583-A4158457D440}"/>
              </a:ext>
            </a:extLst>
          </p:cNvPr>
          <p:cNvSpPr txBox="1">
            <a:spLocks noChangeArrowheads="1"/>
          </p:cNvSpPr>
          <p:nvPr/>
        </p:nvSpPr>
        <p:spPr bwMode="auto">
          <a:xfrm>
            <a:off x="8146472" y="3792676"/>
            <a:ext cx="3326710" cy="20313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90000"/>
              </a:lnSpc>
              <a:defRPr/>
            </a:pPr>
            <a:r>
              <a:rPr lang="en-US" sz="2800" i="1" dirty="0">
                <a:solidFill>
                  <a:srgbClr val="C00000"/>
                </a:solidFill>
                <a:latin typeface="+mn-lt"/>
                <a:cs typeface="Arial" charset="0"/>
              </a:rPr>
              <a:t>playback attack still works: </a:t>
            </a:r>
            <a:r>
              <a:rPr lang="en-US" sz="2800" i="1" dirty="0">
                <a:latin typeface="+mn-lt"/>
                <a:cs typeface="Arial" charset="0"/>
              </a:rPr>
              <a:t>Trudy records Alice’s packet</a:t>
            </a:r>
          </a:p>
          <a:p>
            <a:pPr algn="ctr">
              <a:lnSpc>
                <a:spcPct val="90000"/>
              </a:lnSpc>
              <a:defRPr/>
            </a:pPr>
            <a:r>
              <a:rPr lang="en-US" sz="2800" i="1" dirty="0">
                <a:latin typeface="+mn-lt"/>
                <a:cs typeface="Arial" charset="0"/>
              </a:rPr>
              <a:t>and later plays it back to Bob </a:t>
            </a:r>
          </a:p>
        </p:txBody>
      </p:sp>
    </p:spTree>
    <p:extLst>
      <p:ext uri="{BB962C8B-B14F-4D97-AF65-F5344CB8AC3E}">
        <p14:creationId xmlns:p14="http://schemas.microsoft.com/office/powerpoint/2010/main" val="2487801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wipe(left)">
                                      <p:cBhvr>
                                        <p:cTn id="12" dur="500"/>
                                        <p:tgtEl>
                                          <p:spTgt spid="4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righ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4"/>
                                        </p:tgtEl>
                                        <p:attrNameLst>
                                          <p:attrName>style.visibility</p:attrName>
                                        </p:attrNameLst>
                                      </p:cBhvr>
                                      <p:to>
                                        <p:strVal val="visible"/>
                                      </p:to>
                                    </p:set>
                                    <p:animEffect transition="in" filter="dissolve">
                                      <p:cBhvr>
                                        <p:cTn id="22"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b="0" dirty="0">
                <a:latin typeface="+mn-lt"/>
              </a:rPr>
              <a:t>Authentication: a fourth try</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51</a:t>
            </a:fld>
            <a:endParaRPr lang="en-US" dirty="0"/>
          </a:p>
        </p:txBody>
      </p:sp>
      <p:sp>
        <p:nvSpPr>
          <p:cNvPr id="6" name="Rectangle 3">
            <a:extLst>
              <a:ext uri="{FF2B5EF4-FFF2-40B4-BE49-F238E27FC236}">
                <a16:creationId xmlns:a16="http://schemas.microsoft.com/office/drawing/2014/main" id="{5A3AC2BA-8665-FB4D-BF18-CB12A3E9A2FE}"/>
              </a:ext>
            </a:extLst>
          </p:cNvPr>
          <p:cNvSpPr txBox="1">
            <a:spLocks noChangeArrowheads="1"/>
          </p:cNvSpPr>
          <p:nvPr/>
        </p:nvSpPr>
        <p:spPr>
          <a:xfrm>
            <a:off x="732182" y="1255643"/>
            <a:ext cx="9684027" cy="612914"/>
          </a:xfrm>
          <a:prstGeom prst="rect">
            <a:avLst/>
          </a:prstGeom>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0"/>
              <a:buNone/>
            </a:pPr>
            <a:r>
              <a:rPr lang="en-US" sz="3200" dirty="0">
                <a:solidFill>
                  <a:srgbClr val="C00000"/>
                </a:solidFill>
              </a:rPr>
              <a:t>Goal: </a:t>
            </a:r>
            <a:r>
              <a:rPr lang="en-US" sz="3200" dirty="0"/>
              <a:t>avoid playback attack</a:t>
            </a:r>
          </a:p>
        </p:txBody>
      </p:sp>
      <p:sp>
        <p:nvSpPr>
          <p:cNvPr id="17" name="Text Box 3">
            <a:extLst>
              <a:ext uri="{FF2B5EF4-FFF2-40B4-BE49-F238E27FC236}">
                <a16:creationId xmlns:a16="http://schemas.microsoft.com/office/drawing/2014/main" id="{70AF5D30-6B50-7E40-8DA4-071881343745}"/>
              </a:ext>
            </a:extLst>
          </p:cNvPr>
          <p:cNvSpPr txBox="1">
            <a:spLocks noChangeArrowheads="1"/>
          </p:cNvSpPr>
          <p:nvPr/>
        </p:nvSpPr>
        <p:spPr bwMode="auto">
          <a:xfrm>
            <a:off x="791748" y="2247695"/>
            <a:ext cx="10923173" cy="107721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defRPr/>
            </a:pPr>
            <a:r>
              <a:rPr lang="en-US" sz="3200" dirty="0">
                <a:solidFill>
                  <a:srgbClr val="C00000"/>
                </a:solidFill>
                <a:latin typeface="+mn-lt"/>
                <a:cs typeface="Arial" charset="0"/>
              </a:rPr>
              <a:t>protocol ap4.0: </a:t>
            </a:r>
            <a:r>
              <a:rPr lang="en-US" sz="3200" dirty="0">
                <a:latin typeface="+mn-lt"/>
                <a:cs typeface="Arial" charset="0"/>
              </a:rPr>
              <a:t>to prove Alice “live”, Bob sends Alice nonce, R </a:t>
            </a:r>
          </a:p>
          <a:p>
            <a:pPr marL="457200" indent="-339725">
              <a:buClr>
                <a:srgbClr val="0012A0"/>
              </a:buClr>
              <a:buFont typeface="Wingdings" pitchFamily="2" charset="2"/>
              <a:buChar char="§"/>
              <a:defRPr/>
            </a:pPr>
            <a:r>
              <a:rPr lang="en-US" sz="3200" dirty="0">
                <a:latin typeface="+mn-lt"/>
                <a:cs typeface="Arial" charset="0"/>
              </a:rPr>
              <a:t>Alice must return R, encrypted with shared secret key</a:t>
            </a:r>
          </a:p>
        </p:txBody>
      </p:sp>
      <p:sp>
        <p:nvSpPr>
          <p:cNvPr id="40" name="Text Box 5">
            <a:extLst>
              <a:ext uri="{FF2B5EF4-FFF2-40B4-BE49-F238E27FC236}">
                <a16:creationId xmlns:a16="http://schemas.microsoft.com/office/drawing/2014/main" id="{141769FA-74DC-F04C-8E0C-274CCE2D6810}"/>
              </a:ext>
            </a:extLst>
          </p:cNvPr>
          <p:cNvSpPr txBox="1">
            <a:spLocks noChangeArrowheads="1"/>
          </p:cNvSpPr>
          <p:nvPr/>
        </p:nvSpPr>
        <p:spPr bwMode="auto">
          <a:xfrm>
            <a:off x="760358" y="1729270"/>
            <a:ext cx="8055859" cy="5847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r">
              <a:defRPr/>
            </a:pPr>
            <a:r>
              <a:rPr lang="en-US" sz="3200" dirty="0">
                <a:solidFill>
                  <a:srgbClr val="C00000"/>
                </a:solidFill>
                <a:latin typeface="+mn-lt"/>
                <a:cs typeface="+mn-cs"/>
              </a:rPr>
              <a:t>nonce: </a:t>
            </a:r>
            <a:r>
              <a:rPr lang="en-US" sz="3200" dirty="0">
                <a:latin typeface="+mn-lt"/>
                <a:cs typeface="+mn-cs"/>
              </a:rPr>
              <a:t>number (R) used only </a:t>
            </a:r>
            <a:r>
              <a:rPr lang="en-US" sz="3200" dirty="0">
                <a:solidFill>
                  <a:srgbClr val="000099"/>
                </a:solidFill>
                <a:latin typeface="+mn-lt"/>
                <a:cs typeface="+mn-cs"/>
              </a:rPr>
              <a:t>once-in-a-lifetime</a:t>
            </a:r>
          </a:p>
        </p:txBody>
      </p:sp>
      <p:sp>
        <p:nvSpPr>
          <p:cNvPr id="55" name="Text Box 4">
            <a:extLst>
              <a:ext uri="{FF2B5EF4-FFF2-40B4-BE49-F238E27FC236}">
                <a16:creationId xmlns:a16="http://schemas.microsoft.com/office/drawing/2014/main" id="{8FD904F7-9081-E447-9656-C8A098F8110C}"/>
              </a:ext>
            </a:extLst>
          </p:cNvPr>
          <p:cNvSpPr txBox="1">
            <a:spLocks noChangeArrowheads="1"/>
          </p:cNvSpPr>
          <p:nvPr/>
        </p:nvSpPr>
        <p:spPr bwMode="auto">
          <a:xfrm>
            <a:off x="1169610" y="5576266"/>
            <a:ext cx="3658566" cy="5847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3200" i="1" dirty="0">
                <a:latin typeface="+mn-lt"/>
                <a:cs typeface="Arial" charset="0"/>
              </a:rPr>
              <a:t>Failures, drawbacks?</a:t>
            </a:r>
          </a:p>
        </p:txBody>
      </p:sp>
      <p:pic>
        <p:nvPicPr>
          <p:cNvPr id="56" name="Picture 7" descr="Alice">
            <a:extLst>
              <a:ext uri="{FF2B5EF4-FFF2-40B4-BE49-F238E27FC236}">
                <a16:creationId xmlns:a16="http://schemas.microsoft.com/office/drawing/2014/main" id="{2F9AF6F6-F327-4249-8539-07CD631C79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9131" y="3458679"/>
            <a:ext cx="698500" cy="8620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7" name="Picture 8" descr="Bob">
            <a:extLst>
              <a:ext uri="{FF2B5EF4-FFF2-40B4-BE49-F238E27FC236}">
                <a16:creationId xmlns:a16="http://schemas.microsoft.com/office/drawing/2014/main" id="{39A855F0-2FE6-984A-B72E-20AA23DB55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89517" y="3792192"/>
            <a:ext cx="812800" cy="830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58" name="Group 57">
            <a:extLst>
              <a:ext uri="{FF2B5EF4-FFF2-40B4-BE49-F238E27FC236}">
                <a16:creationId xmlns:a16="http://schemas.microsoft.com/office/drawing/2014/main" id="{FC4276CD-64C3-8E4A-B50D-2C57424EE614}"/>
              </a:ext>
            </a:extLst>
          </p:cNvPr>
          <p:cNvGrpSpPr>
            <a:grpSpLocks/>
          </p:cNvGrpSpPr>
          <p:nvPr/>
        </p:nvGrpSpPr>
        <p:grpSpPr bwMode="auto">
          <a:xfrm>
            <a:off x="3966128" y="3573117"/>
            <a:ext cx="3697288" cy="614363"/>
            <a:chOff x="2733675" y="3467100"/>
            <a:chExt cx="3697288" cy="614363"/>
          </a:xfrm>
        </p:grpSpPr>
        <p:sp>
          <p:nvSpPr>
            <p:cNvPr id="59" name="Line 9">
              <a:extLst>
                <a:ext uri="{FF2B5EF4-FFF2-40B4-BE49-F238E27FC236}">
                  <a16:creationId xmlns:a16="http://schemas.microsoft.com/office/drawing/2014/main" id="{EAEA93D0-716C-3D45-9B18-D5930A67A730}"/>
                </a:ext>
              </a:extLst>
            </p:cNvPr>
            <p:cNvSpPr>
              <a:spLocks noChangeShapeType="1"/>
            </p:cNvSpPr>
            <p:nvPr/>
          </p:nvSpPr>
          <p:spPr bwMode="auto">
            <a:xfrm>
              <a:off x="2733675" y="3819525"/>
              <a:ext cx="3697288" cy="261938"/>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60" name="Text Box 10">
              <a:extLst>
                <a:ext uri="{FF2B5EF4-FFF2-40B4-BE49-F238E27FC236}">
                  <a16:creationId xmlns:a16="http://schemas.microsoft.com/office/drawing/2014/main" id="{D747AE28-31A4-5744-9AC3-9091708FB99D}"/>
                </a:ext>
              </a:extLst>
            </p:cNvPr>
            <p:cNvSpPr txBox="1">
              <a:spLocks noChangeArrowheads="1"/>
            </p:cNvSpPr>
            <p:nvPr/>
          </p:nvSpPr>
          <p:spPr bwMode="auto">
            <a:xfrm>
              <a:off x="3779654" y="3467100"/>
              <a:ext cx="1646605" cy="461665"/>
            </a:xfrm>
            <a:prstGeom prst="rect">
              <a:avLst/>
            </a:prstGeom>
            <a:noFill/>
            <a:ln>
              <a:noFill/>
            </a:ln>
            <a:effectLst/>
            <a:extLst>
              <a:ext uri="{909E8E84-426E-40dd-AFC4-6F175D3DCCD1}">
                <a14:hiddenFill xmlns="" xmlns:a14="http://schemas.microsoft.com/office/drawing/2010/main">
                  <a:solidFill>
                    <a:schemeClr val="tx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2400" dirty="0">
                  <a:latin typeface="+mn-lt"/>
                  <a:cs typeface="Arial" charset="0"/>
                </a:rPr>
                <a:t>“I am Alice”</a:t>
              </a:r>
            </a:p>
          </p:txBody>
        </p:sp>
      </p:grpSp>
      <p:grpSp>
        <p:nvGrpSpPr>
          <p:cNvPr id="61" name="Group 60">
            <a:extLst>
              <a:ext uri="{FF2B5EF4-FFF2-40B4-BE49-F238E27FC236}">
                <a16:creationId xmlns:a16="http://schemas.microsoft.com/office/drawing/2014/main" id="{1E980D71-54AB-0A4D-ADEA-EF957E0120A8}"/>
              </a:ext>
            </a:extLst>
          </p:cNvPr>
          <p:cNvGrpSpPr>
            <a:grpSpLocks/>
          </p:cNvGrpSpPr>
          <p:nvPr/>
        </p:nvGrpSpPr>
        <p:grpSpPr bwMode="auto">
          <a:xfrm>
            <a:off x="3959778" y="4247805"/>
            <a:ext cx="3697288" cy="557212"/>
            <a:chOff x="2727325" y="4141788"/>
            <a:chExt cx="3697288" cy="557212"/>
          </a:xfrm>
        </p:grpSpPr>
        <p:sp>
          <p:nvSpPr>
            <p:cNvPr id="62" name="Line 11">
              <a:extLst>
                <a:ext uri="{FF2B5EF4-FFF2-40B4-BE49-F238E27FC236}">
                  <a16:creationId xmlns:a16="http://schemas.microsoft.com/office/drawing/2014/main" id="{08698D6B-EE9C-E34D-A32F-7525934EC408}"/>
                </a:ext>
              </a:extLst>
            </p:cNvPr>
            <p:cNvSpPr>
              <a:spLocks noChangeShapeType="1"/>
            </p:cNvSpPr>
            <p:nvPr/>
          </p:nvSpPr>
          <p:spPr bwMode="auto">
            <a:xfrm flipH="1">
              <a:off x="2727325" y="4437063"/>
              <a:ext cx="3697288" cy="261937"/>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63" name="Text Box 13">
              <a:extLst>
                <a:ext uri="{FF2B5EF4-FFF2-40B4-BE49-F238E27FC236}">
                  <a16:creationId xmlns:a16="http://schemas.microsoft.com/office/drawing/2014/main" id="{E3576BAB-C966-E149-9EF7-9412FFECF1DF}"/>
                </a:ext>
              </a:extLst>
            </p:cNvPr>
            <p:cNvSpPr txBox="1">
              <a:spLocks noChangeArrowheads="1"/>
            </p:cNvSpPr>
            <p:nvPr/>
          </p:nvSpPr>
          <p:spPr bwMode="auto">
            <a:xfrm>
              <a:off x="4305030" y="4141788"/>
              <a:ext cx="351378" cy="461665"/>
            </a:xfrm>
            <a:prstGeom prst="rect">
              <a:avLst/>
            </a:prstGeom>
            <a:noFill/>
            <a:ln>
              <a:noFill/>
            </a:ln>
            <a:effectLst/>
            <a:extLst>
              <a:ext uri="{909E8E84-426E-40dd-AFC4-6F175D3DCCD1}">
                <a14:hiddenFill xmlns="" xmlns:a14="http://schemas.microsoft.com/office/drawing/2010/main">
                  <a:solidFill>
                    <a:schemeClr val="tx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2400" dirty="0">
                  <a:latin typeface="+mn-lt"/>
                  <a:cs typeface="Arial" charset="0"/>
                </a:rPr>
                <a:t>R</a:t>
              </a:r>
            </a:p>
          </p:txBody>
        </p:sp>
      </p:grpSp>
      <p:grpSp>
        <p:nvGrpSpPr>
          <p:cNvPr id="64" name="Group 63">
            <a:extLst>
              <a:ext uri="{FF2B5EF4-FFF2-40B4-BE49-F238E27FC236}">
                <a16:creationId xmlns:a16="http://schemas.microsoft.com/office/drawing/2014/main" id="{D624DDBA-586C-2246-9568-00131C0B0DBF}"/>
              </a:ext>
            </a:extLst>
          </p:cNvPr>
          <p:cNvGrpSpPr>
            <a:grpSpLocks/>
          </p:cNvGrpSpPr>
          <p:nvPr/>
        </p:nvGrpSpPr>
        <p:grpSpPr bwMode="auto">
          <a:xfrm>
            <a:off x="3967716" y="4806605"/>
            <a:ext cx="7442403" cy="1421928"/>
            <a:chOff x="2735263" y="4700588"/>
            <a:chExt cx="7442403" cy="1421928"/>
          </a:xfrm>
        </p:grpSpPr>
        <p:sp>
          <p:nvSpPr>
            <p:cNvPr id="65" name="Line 12">
              <a:extLst>
                <a:ext uri="{FF2B5EF4-FFF2-40B4-BE49-F238E27FC236}">
                  <a16:creationId xmlns:a16="http://schemas.microsoft.com/office/drawing/2014/main" id="{4D962D55-0BBF-764B-9835-8287A7D0DAE0}"/>
                </a:ext>
              </a:extLst>
            </p:cNvPr>
            <p:cNvSpPr>
              <a:spLocks noChangeShapeType="1"/>
            </p:cNvSpPr>
            <p:nvPr/>
          </p:nvSpPr>
          <p:spPr bwMode="auto">
            <a:xfrm>
              <a:off x="2735263" y="5097463"/>
              <a:ext cx="3697287" cy="261937"/>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66" name="Group 14">
              <a:extLst>
                <a:ext uri="{FF2B5EF4-FFF2-40B4-BE49-F238E27FC236}">
                  <a16:creationId xmlns:a16="http://schemas.microsoft.com/office/drawing/2014/main" id="{55E586C0-CCEB-B94D-9BF6-043B8F7FA984}"/>
                </a:ext>
              </a:extLst>
            </p:cNvPr>
            <p:cNvGrpSpPr>
              <a:grpSpLocks/>
            </p:cNvGrpSpPr>
            <p:nvPr/>
          </p:nvGrpSpPr>
          <p:grpSpPr bwMode="auto">
            <a:xfrm>
              <a:off x="4573589" y="4743450"/>
              <a:ext cx="973138" cy="581025"/>
              <a:chOff x="2726" y="3555"/>
              <a:chExt cx="613" cy="366"/>
            </a:xfrm>
          </p:grpSpPr>
          <p:sp>
            <p:nvSpPr>
              <p:cNvPr id="68" name="Text Box 15">
                <a:extLst>
                  <a:ext uri="{FF2B5EF4-FFF2-40B4-BE49-F238E27FC236}">
                    <a16:creationId xmlns:a16="http://schemas.microsoft.com/office/drawing/2014/main" id="{01536074-7B52-B048-8659-E090783CF2F8}"/>
                  </a:ext>
                </a:extLst>
              </p:cNvPr>
              <p:cNvSpPr txBox="1">
                <a:spLocks noChangeArrowheads="1"/>
              </p:cNvSpPr>
              <p:nvPr/>
            </p:nvSpPr>
            <p:spPr bwMode="auto">
              <a:xfrm>
                <a:off x="2726" y="3555"/>
                <a:ext cx="613" cy="291"/>
              </a:xfrm>
              <a:prstGeom prst="rect">
                <a:avLst/>
              </a:prstGeom>
              <a:noFill/>
              <a:ln>
                <a:noFill/>
              </a:ln>
              <a:effectLst/>
              <a:extLst>
                <a:ext uri="{909E8E84-426E-40dd-AFC4-6F175D3DCCD1}">
                  <a14:hiddenFill xmlns="" xmlns:a14="http://schemas.microsoft.com/office/drawing/2010/main">
                    <a:solidFill>
                      <a:schemeClr val="tx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2400" dirty="0">
                    <a:latin typeface="+mn-lt"/>
                    <a:cs typeface="Arial" charset="0"/>
                  </a:rPr>
                  <a:t>K    (R)</a:t>
                </a:r>
              </a:p>
            </p:txBody>
          </p:sp>
          <p:sp>
            <p:nvSpPr>
              <p:cNvPr id="69" name="Text Box 16">
                <a:extLst>
                  <a:ext uri="{FF2B5EF4-FFF2-40B4-BE49-F238E27FC236}">
                    <a16:creationId xmlns:a16="http://schemas.microsoft.com/office/drawing/2014/main" id="{D784196B-33BA-5445-9ABA-35DDC8AD7390}"/>
                  </a:ext>
                </a:extLst>
              </p:cNvPr>
              <p:cNvSpPr txBox="1">
                <a:spLocks noChangeArrowheads="1"/>
              </p:cNvSpPr>
              <p:nvPr/>
            </p:nvSpPr>
            <p:spPr bwMode="auto">
              <a:xfrm>
                <a:off x="2811" y="3688"/>
                <a:ext cx="322" cy="233"/>
              </a:xfrm>
              <a:prstGeom prst="rect">
                <a:avLst/>
              </a:prstGeom>
              <a:noFill/>
              <a:ln>
                <a:noFill/>
              </a:ln>
              <a:effectLst/>
              <a:extLst>
                <a:ext uri="{909E8E84-426E-40dd-AFC4-6F175D3DCCD1}">
                  <a14:hiddenFill xmlns="" xmlns:a14="http://schemas.microsoft.com/office/drawing/2010/main">
                    <a:solidFill>
                      <a:schemeClr val="tx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dirty="0">
                    <a:latin typeface="+mn-lt"/>
                    <a:cs typeface="Arial" charset="0"/>
                  </a:rPr>
                  <a:t>A-B</a:t>
                </a:r>
              </a:p>
            </p:txBody>
          </p:sp>
        </p:grpSp>
        <p:sp>
          <p:nvSpPr>
            <p:cNvPr id="67" name="Text Box 17">
              <a:extLst>
                <a:ext uri="{FF2B5EF4-FFF2-40B4-BE49-F238E27FC236}">
                  <a16:creationId xmlns:a16="http://schemas.microsoft.com/office/drawing/2014/main" id="{8D82095B-7548-E344-BD94-8F9CC1AF48E7}"/>
                </a:ext>
              </a:extLst>
            </p:cNvPr>
            <p:cNvSpPr txBox="1">
              <a:spLocks noChangeArrowheads="1"/>
            </p:cNvSpPr>
            <p:nvPr/>
          </p:nvSpPr>
          <p:spPr bwMode="auto">
            <a:xfrm>
              <a:off x="6501569" y="4700588"/>
              <a:ext cx="3676097" cy="142192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nSpc>
                  <a:spcPct val="90000"/>
                </a:lnSpc>
                <a:defRPr/>
              </a:pPr>
              <a:r>
                <a:rPr lang="en-US" sz="2400" dirty="0">
                  <a:latin typeface="+mn-lt"/>
                  <a:cs typeface="Arial" charset="0"/>
                </a:rPr>
                <a:t>Bob know Alice is live, and only Alice knows key to encrypt nonce, so it must be Alice!</a:t>
              </a:r>
            </a:p>
          </p:txBody>
        </p:sp>
      </p:grpSp>
    </p:spTree>
    <p:extLst>
      <p:ext uri="{BB962C8B-B14F-4D97-AF65-F5344CB8AC3E}">
        <p14:creationId xmlns:p14="http://schemas.microsoft.com/office/powerpoint/2010/main" val="1504591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left)">
                                      <p:cBhvr>
                                        <p:cTn id="7" dur="500"/>
                                        <p:tgtEl>
                                          <p:spTgt spid="5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wipe(right)">
                                      <p:cBhvr>
                                        <p:cTn id="12" dur="500"/>
                                        <p:tgtEl>
                                          <p:spTgt spid="6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4"/>
                                        </p:tgtEl>
                                        <p:attrNameLst>
                                          <p:attrName>style.visibility</p:attrName>
                                        </p:attrNameLst>
                                      </p:cBhvr>
                                      <p:to>
                                        <p:strVal val="visible"/>
                                      </p:to>
                                    </p:set>
                                    <p:animEffect transition="in" filter="wipe(left)">
                                      <p:cBhvr>
                                        <p:cTn id="17" dur="500"/>
                                        <p:tgtEl>
                                          <p:spTgt spid="64"/>
                                        </p:tgtEl>
                                      </p:cBhvr>
                                    </p:animEffect>
                                  </p:childTnLst>
                                </p:cTn>
                              </p:par>
                            </p:childTnLst>
                          </p:cTn>
                        </p:par>
                        <p:par>
                          <p:cTn id="18" fill="hold">
                            <p:stCondLst>
                              <p:cond delay="500"/>
                            </p:stCondLst>
                            <p:childTnLst>
                              <p:par>
                                <p:cTn id="19" presetID="1" presetClass="entr" presetSubtype="0" fill="hold" grpId="0" nodeType="afterEffect">
                                  <p:stCondLst>
                                    <p:cond delay="0"/>
                                  </p:stCondLst>
                                  <p:childTnLst>
                                    <p:set>
                                      <p:cBhvr>
                                        <p:cTn id="20"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b="0" dirty="0">
                <a:latin typeface="+mn-lt"/>
              </a:rPr>
              <a:t>Authentication: ap5.0</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52</a:t>
            </a:fld>
            <a:endParaRPr lang="en-US" dirty="0"/>
          </a:p>
        </p:txBody>
      </p:sp>
      <p:sp>
        <p:nvSpPr>
          <p:cNvPr id="17" name="Text Box 3">
            <a:extLst>
              <a:ext uri="{FF2B5EF4-FFF2-40B4-BE49-F238E27FC236}">
                <a16:creationId xmlns:a16="http://schemas.microsoft.com/office/drawing/2014/main" id="{70AF5D30-6B50-7E40-8DA4-071881343745}"/>
              </a:ext>
            </a:extLst>
          </p:cNvPr>
          <p:cNvSpPr txBox="1">
            <a:spLocks noChangeArrowheads="1"/>
          </p:cNvSpPr>
          <p:nvPr/>
        </p:nvSpPr>
        <p:spPr bwMode="auto">
          <a:xfrm>
            <a:off x="791749" y="1134512"/>
            <a:ext cx="10923173" cy="162506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nSpc>
                <a:spcPct val="90000"/>
              </a:lnSpc>
              <a:spcBef>
                <a:spcPts val="1200"/>
              </a:spcBef>
              <a:buFont typeface="Wingdings" charset="0"/>
              <a:buNone/>
            </a:pPr>
            <a:r>
              <a:rPr lang="en-US" sz="3200" dirty="0">
                <a:latin typeface="+mn-lt"/>
              </a:rPr>
              <a:t>ap4.0 requires shared symmetric key  - can we authenticate using public key techniques?</a:t>
            </a:r>
          </a:p>
          <a:p>
            <a:pPr>
              <a:spcBef>
                <a:spcPts val="1200"/>
              </a:spcBef>
              <a:buFont typeface="Wingdings" charset="0"/>
              <a:buNone/>
            </a:pPr>
            <a:r>
              <a:rPr lang="en-US" sz="3200" dirty="0">
                <a:solidFill>
                  <a:srgbClr val="C00000"/>
                </a:solidFill>
                <a:latin typeface="+mn-lt"/>
              </a:rPr>
              <a:t>ap5.0: </a:t>
            </a:r>
            <a:r>
              <a:rPr lang="en-US" sz="3200" dirty="0">
                <a:latin typeface="+mn-lt"/>
              </a:rPr>
              <a:t>use nonce, public key cryptography</a:t>
            </a:r>
          </a:p>
        </p:txBody>
      </p:sp>
      <p:pic>
        <p:nvPicPr>
          <p:cNvPr id="56" name="Picture 7" descr="Alice">
            <a:extLst>
              <a:ext uri="{FF2B5EF4-FFF2-40B4-BE49-F238E27FC236}">
                <a16:creationId xmlns:a16="http://schemas.microsoft.com/office/drawing/2014/main" id="{2F9AF6F6-F327-4249-8539-07CD631C79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7983" y="2875583"/>
            <a:ext cx="698500" cy="8620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7" name="Picture 8" descr="Bob">
            <a:extLst>
              <a:ext uri="{FF2B5EF4-FFF2-40B4-BE49-F238E27FC236}">
                <a16:creationId xmlns:a16="http://schemas.microsoft.com/office/drawing/2014/main" id="{39A855F0-2FE6-984A-B72E-20AA23DB55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8369" y="3209096"/>
            <a:ext cx="812800" cy="830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58" name="Group 57">
            <a:extLst>
              <a:ext uri="{FF2B5EF4-FFF2-40B4-BE49-F238E27FC236}">
                <a16:creationId xmlns:a16="http://schemas.microsoft.com/office/drawing/2014/main" id="{FC4276CD-64C3-8E4A-B50D-2C57424EE614}"/>
              </a:ext>
            </a:extLst>
          </p:cNvPr>
          <p:cNvGrpSpPr>
            <a:grpSpLocks/>
          </p:cNvGrpSpPr>
          <p:nvPr/>
        </p:nvGrpSpPr>
        <p:grpSpPr bwMode="auto">
          <a:xfrm>
            <a:off x="3064980" y="3241813"/>
            <a:ext cx="3697288" cy="461665"/>
            <a:chOff x="2733675" y="3718892"/>
            <a:chExt cx="3697288" cy="461665"/>
          </a:xfrm>
        </p:grpSpPr>
        <p:sp>
          <p:nvSpPr>
            <p:cNvPr id="59" name="Line 9">
              <a:extLst>
                <a:ext uri="{FF2B5EF4-FFF2-40B4-BE49-F238E27FC236}">
                  <a16:creationId xmlns:a16="http://schemas.microsoft.com/office/drawing/2014/main" id="{EAEA93D0-716C-3D45-9B18-D5930A67A730}"/>
                </a:ext>
              </a:extLst>
            </p:cNvPr>
            <p:cNvSpPr>
              <a:spLocks noChangeShapeType="1"/>
            </p:cNvSpPr>
            <p:nvPr/>
          </p:nvSpPr>
          <p:spPr bwMode="auto">
            <a:xfrm>
              <a:off x="2733675" y="3819525"/>
              <a:ext cx="3697288" cy="261938"/>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60" name="Text Box 10">
              <a:extLst>
                <a:ext uri="{FF2B5EF4-FFF2-40B4-BE49-F238E27FC236}">
                  <a16:creationId xmlns:a16="http://schemas.microsoft.com/office/drawing/2014/main" id="{D747AE28-31A4-5744-9AC3-9091708FB99D}"/>
                </a:ext>
              </a:extLst>
            </p:cNvPr>
            <p:cNvSpPr txBox="1">
              <a:spLocks noChangeArrowheads="1"/>
            </p:cNvSpPr>
            <p:nvPr/>
          </p:nvSpPr>
          <p:spPr bwMode="auto">
            <a:xfrm>
              <a:off x="3766402" y="3718892"/>
              <a:ext cx="1646605" cy="461665"/>
            </a:xfrm>
            <a:prstGeom prst="rect">
              <a:avLst/>
            </a:prstGeom>
            <a:solidFill>
              <a:schemeClr val="bg1"/>
            </a:solidFill>
            <a:ln>
              <a:noFill/>
            </a:ln>
            <a:effectLst/>
            <a:extLst>
              <a:ext uri="{909E8E84-426E-40dd-AFC4-6F175D3DCCD1}">
                <a14:hiddenFill xmlns="" xmlns:a14="http://schemas.microsoft.com/office/drawing/2010/main">
                  <a:solidFill>
                    <a:schemeClr val="tx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2400" dirty="0">
                  <a:latin typeface="+mn-lt"/>
                  <a:cs typeface="Arial" charset="0"/>
                </a:rPr>
                <a:t>“I am Alice”</a:t>
              </a:r>
            </a:p>
          </p:txBody>
        </p:sp>
      </p:grpSp>
      <p:grpSp>
        <p:nvGrpSpPr>
          <p:cNvPr id="61" name="Group 60">
            <a:extLst>
              <a:ext uri="{FF2B5EF4-FFF2-40B4-BE49-F238E27FC236}">
                <a16:creationId xmlns:a16="http://schemas.microsoft.com/office/drawing/2014/main" id="{1E980D71-54AB-0A4D-ADEA-EF957E0120A8}"/>
              </a:ext>
            </a:extLst>
          </p:cNvPr>
          <p:cNvGrpSpPr>
            <a:grpSpLocks/>
          </p:cNvGrpSpPr>
          <p:nvPr/>
        </p:nvGrpSpPr>
        <p:grpSpPr bwMode="auto">
          <a:xfrm>
            <a:off x="3058630" y="3757474"/>
            <a:ext cx="3697288" cy="523220"/>
            <a:chOff x="2727325" y="4234553"/>
            <a:chExt cx="3697288" cy="523220"/>
          </a:xfrm>
        </p:grpSpPr>
        <p:sp>
          <p:nvSpPr>
            <p:cNvPr id="62" name="Line 11">
              <a:extLst>
                <a:ext uri="{FF2B5EF4-FFF2-40B4-BE49-F238E27FC236}">
                  <a16:creationId xmlns:a16="http://schemas.microsoft.com/office/drawing/2014/main" id="{08698D6B-EE9C-E34D-A32F-7525934EC408}"/>
                </a:ext>
              </a:extLst>
            </p:cNvPr>
            <p:cNvSpPr>
              <a:spLocks noChangeShapeType="1"/>
            </p:cNvSpPr>
            <p:nvPr/>
          </p:nvSpPr>
          <p:spPr bwMode="auto">
            <a:xfrm flipH="1">
              <a:off x="2727325" y="4437063"/>
              <a:ext cx="3697288" cy="261937"/>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63" name="Text Box 13">
              <a:extLst>
                <a:ext uri="{FF2B5EF4-FFF2-40B4-BE49-F238E27FC236}">
                  <a16:creationId xmlns:a16="http://schemas.microsoft.com/office/drawing/2014/main" id="{E3576BAB-C966-E149-9EF7-9412FFECF1DF}"/>
                </a:ext>
              </a:extLst>
            </p:cNvPr>
            <p:cNvSpPr txBox="1">
              <a:spLocks noChangeArrowheads="1"/>
            </p:cNvSpPr>
            <p:nvPr/>
          </p:nvSpPr>
          <p:spPr bwMode="auto">
            <a:xfrm>
              <a:off x="4370115" y="4234553"/>
              <a:ext cx="380232" cy="523220"/>
            </a:xfrm>
            <a:prstGeom prst="rect">
              <a:avLst/>
            </a:prstGeom>
            <a:solidFill>
              <a:schemeClr val="bg1"/>
            </a:solidFill>
            <a:ln>
              <a:noFill/>
            </a:ln>
            <a:effectLst/>
            <a:extLst>
              <a:ext uri="{909E8E84-426E-40dd-AFC4-6F175D3DCCD1}">
                <a14:hiddenFill xmlns="" xmlns:a14="http://schemas.microsoft.com/office/drawing/2010/main">
                  <a:solidFill>
                    <a:schemeClr val="tx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2800" dirty="0">
                  <a:latin typeface="+mn-lt"/>
                  <a:cs typeface="Arial" charset="0"/>
                </a:rPr>
                <a:t>R</a:t>
              </a:r>
            </a:p>
          </p:txBody>
        </p:sp>
      </p:grpSp>
      <p:grpSp>
        <p:nvGrpSpPr>
          <p:cNvPr id="11" name="Group 10">
            <a:extLst>
              <a:ext uri="{FF2B5EF4-FFF2-40B4-BE49-F238E27FC236}">
                <a16:creationId xmlns:a16="http://schemas.microsoft.com/office/drawing/2014/main" id="{19B0819E-4D5E-5144-A5A8-E2CA9BD36E85}"/>
              </a:ext>
            </a:extLst>
          </p:cNvPr>
          <p:cNvGrpSpPr/>
          <p:nvPr/>
        </p:nvGrpSpPr>
        <p:grpSpPr>
          <a:xfrm>
            <a:off x="3086100" y="4124601"/>
            <a:ext cx="3697287" cy="676275"/>
            <a:chOff x="3086100" y="4124601"/>
            <a:chExt cx="3697287" cy="676275"/>
          </a:xfrm>
        </p:grpSpPr>
        <p:sp>
          <p:nvSpPr>
            <p:cNvPr id="65" name="Line 12">
              <a:extLst>
                <a:ext uri="{FF2B5EF4-FFF2-40B4-BE49-F238E27FC236}">
                  <a16:creationId xmlns:a16="http://schemas.microsoft.com/office/drawing/2014/main" id="{4D962D55-0BBF-764B-9835-8287A7D0DAE0}"/>
                </a:ext>
              </a:extLst>
            </p:cNvPr>
            <p:cNvSpPr>
              <a:spLocks noChangeShapeType="1"/>
            </p:cNvSpPr>
            <p:nvPr/>
          </p:nvSpPr>
          <p:spPr bwMode="auto">
            <a:xfrm>
              <a:off x="3086100" y="4408349"/>
              <a:ext cx="3697287" cy="261937"/>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3" name="Group 12">
              <a:extLst>
                <a:ext uri="{FF2B5EF4-FFF2-40B4-BE49-F238E27FC236}">
                  <a16:creationId xmlns:a16="http://schemas.microsoft.com/office/drawing/2014/main" id="{DEFF3F8A-1D3B-0940-96F5-EAAB79FA3848}"/>
                </a:ext>
              </a:extLst>
            </p:cNvPr>
            <p:cNvGrpSpPr>
              <a:grpSpLocks/>
            </p:cNvGrpSpPr>
            <p:nvPr/>
          </p:nvGrpSpPr>
          <p:grpSpPr bwMode="auto">
            <a:xfrm>
              <a:off x="4409040" y="4124601"/>
              <a:ext cx="1028700" cy="676275"/>
              <a:chOff x="2852" y="2891"/>
              <a:chExt cx="648" cy="426"/>
            </a:xfrm>
          </p:grpSpPr>
          <p:sp>
            <p:nvSpPr>
              <p:cNvPr id="24" name="Text Box 13">
                <a:extLst>
                  <a:ext uri="{FF2B5EF4-FFF2-40B4-BE49-F238E27FC236}">
                    <a16:creationId xmlns:a16="http://schemas.microsoft.com/office/drawing/2014/main" id="{0D581F6E-86B1-534F-BDAB-82E839A333F3}"/>
                  </a:ext>
                </a:extLst>
              </p:cNvPr>
              <p:cNvSpPr txBox="1">
                <a:spLocks noChangeArrowheads="1"/>
              </p:cNvSpPr>
              <p:nvPr/>
            </p:nvSpPr>
            <p:spPr bwMode="auto">
              <a:xfrm>
                <a:off x="2852" y="2979"/>
                <a:ext cx="648" cy="330"/>
              </a:xfrm>
              <a:prstGeom prst="rect">
                <a:avLst/>
              </a:prstGeom>
              <a:solidFill>
                <a:schemeClr val="bg1"/>
              </a:solidFill>
              <a:ln>
                <a:noFill/>
              </a:ln>
              <a:effectLst/>
              <a:extLst>
                <a:ext uri="{909E8E84-426E-40dd-AFC4-6F175D3DCCD1}">
                  <a14:hiddenFill xmlns="" xmlns:a14="http://schemas.microsoft.com/office/drawing/2010/main">
                    <a:solidFill>
                      <a:schemeClr val="tx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2800" dirty="0">
                    <a:latin typeface="+mn-lt"/>
                    <a:cs typeface="Arial" charset="0"/>
                  </a:rPr>
                  <a:t>K   (R)</a:t>
                </a:r>
              </a:p>
            </p:txBody>
          </p:sp>
          <p:sp>
            <p:nvSpPr>
              <p:cNvPr id="25" name="Text Box 14">
                <a:extLst>
                  <a:ext uri="{FF2B5EF4-FFF2-40B4-BE49-F238E27FC236}">
                    <a16:creationId xmlns:a16="http://schemas.microsoft.com/office/drawing/2014/main" id="{C75C26F3-0008-5949-9BEA-927DBA56F14C}"/>
                  </a:ext>
                </a:extLst>
              </p:cNvPr>
              <p:cNvSpPr txBox="1">
                <a:spLocks noChangeArrowheads="1"/>
              </p:cNvSpPr>
              <p:nvPr/>
            </p:nvSpPr>
            <p:spPr bwMode="auto">
              <a:xfrm>
                <a:off x="2989" y="3084"/>
                <a:ext cx="200" cy="233"/>
              </a:xfrm>
              <a:prstGeom prst="rect">
                <a:avLst/>
              </a:prstGeom>
              <a:noFill/>
              <a:ln>
                <a:noFill/>
              </a:ln>
              <a:effectLst/>
              <a:extLst>
                <a:ext uri="{909E8E84-426E-40dd-AFC4-6F175D3DCCD1}">
                  <a14:hiddenFill xmlns="" xmlns:a14="http://schemas.microsoft.com/office/drawing/2010/main">
                    <a:solidFill>
                      <a:schemeClr val="tx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dirty="0">
                    <a:latin typeface="+mn-lt"/>
                    <a:cs typeface="Arial" charset="0"/>
                  </a:rPr>
                  <a:t>A</a:t>
                </a:r>
              </a:p>
            </p:txBody>
          </p:sp>
          <p:sp>
            <p:nvSpPr>
              <p:cNvPr id="26" name="Text Box 15">
                <a:extLst>
                  <a:ext uri="{FF2B5EF4-FFF2-40B4-BE49-F238E27FC236}">
                    <a16:creationId xmlns:a16="http://schemas.microsoft.com/office/drawing/2014/main" id="{9C57DEA5-6B03-E348-B265-415DA783C3B3}"/>
                  </a:ext>
                </a:extLst>
              </p:cNvPr>
              <p:cNvSpPr txBox="1">
                <a:spLocks noChangeArrowheads="1"/>
              </p:cNvSpPr>
              <p:nvPr/>
            </p:nvSpPr>
            <p:spPr bwMode="auto">
              <a:xfrm>
                <a:off x="2992" y="2891"/>
                <a:ext cx="170" cy="252"/>
              </a:xfrm>
              <a:prstGeom prst="rect">
                <a:avLst/>
              </a:prstGeom>
              <a:noFill/>
              <a:ln>
                <a:noFill/>
              </a:ln>
              <a:effectLst/>
              <a:extLst>
                <a:ext uri="{909E8E84-426E-40dd-AFC4-6F175D3DCCD1}">
                  <a14:hiddenFill xmlns="" xmlns:a14="http://schemas.microsoft.com/office/drawing/2010/main">
                    <a:solidFill>
                      <a:schemeClr val="tx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latin typeface="+mn-lt"/>
                    <a:cs typeface="Arial" charset="0"/>
                  </a:rPr>
                  <a:t>-</a:t>
                </a:r>
              </a:p>
            </p:txBody>
          </p:sp>
        </p:grpSp>
      </p:grpSp>
      <p:grpSp>
        <p:nvGrpSpPr>
          <p:cNvPr id="27" name="Group 26">
            <a:extLst>
              <a:ext uri="{FF2B5EF4-FFF2-40B4-BE49-F238E27FC236}">
                <a16:creationId xmlns:a16="http://schemas.microsoft.com/office/drawing/2014/main" id="{3D2833DA-9CEF-1740-B263-141DE78DFACD}"/>
              </a:ext>
            </a:extLst>
          </p:cNvPr>
          <p:cNvGrpSpPr>
            <a:grpSpLocks/>
          </p:cNvGrpSpPr>
          <p:nvPr/>
        </p:nvGrpSpPr>
        <p:grpSpPr bwMode="auto">
          <a:xfrm>
            <a:off x="2985743" y="5009805"/>
            <a:ext cx="3697288" cy="369332"/>
            <a:chOff x="2727325" y="4380327"/>
            <a:chExt cx="3697288" cy="369332"/>
          </a:xfrm>
        </p:grpSpPr>
        <p:sp>
          <p:nvSpPr>
            <p:cNvPr id="28" name="Line 11">
              <a:extLst>
                <a:ext uri="{FF2B5EF4-FFF2-40B4-BE49-F238E27FC236}">
                  <a16:creationId xmlns:a16="http://schemas.microsoft.com/office/drawing/2014/main" id="{3C5335B3-53A9-8141-8881-70E37150C155}"/>
                </a:ext>
              </a:extLst>
            </p:cNvPr>
            <p:cNvSpPr>
              <a:spLocks noChangeShapeType="1"/>
            </p:cNvSpPr>
            <p:nvPr/>
          </p:nvSpPr>
          <p:spPr bwMode="auto">
            <a:xfrm flipH="1">
              <a:off x="2727325" y="4437063"/>
              <a:ext cx="3697288" cy="261937"/>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29" name="Text Box 13">
              <a:extLst>
                <a:ext uri="{FF2B5EF4-FFF2-40B4-BE49-F238E27FC236}">
                  <a16:creationId xmlns:a16="http://schemas.microsoft.com/office/drawing/2014/main" id="{9099361D-C78F-5D47-90E9-7A0E22532F80}"/>
                </a:ext>
              </a:extLst>
            </p:cNvPr>
            <p:cNvSpPr txBox="1">
              <a:spLocks noChangeArrowheads="1"/>
            </p:cNvSpPr>
            <p:nvPr/>
          </p:nvSpPr>
          <p:spPr bwMode="auto">
            <a:xfrm>
              <a:off x="3364913" y="4380327"/>
              <a:ext cx="2470163" cy="369332"/>
            </a:xfrm>
            <a:prstGeom prst="rect">
              <a:avLst/>
            </a:prstGeom>
            <a:solidFill>
              <a:schemeClr val="bg1"/>
            </a:solidFill>
            <a:ln>
              <a:noFill/>
            </a:ln>
            <a:effectLst/>
            <a:extLst>
              <a:ext uri="{909E8E84-426E-40dd-AFC4-6F175D3DCCD1}">
                <a14:hiddenFill xmlns="" xmlns:a14="http://schemas.microsoft.com/office/drawing/2010/main">
                  <a:solidFill>
                    <a:schemeClr val="tx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dirty="0">
                  <a:latin typeface="+mn-lt"/>
                  <a:cs typeface="Arial" charset="0"/>
                </a:rPr>
                <a:t>Send me your public key</a:t>
              </a:r>
            </a:p>
          </p:txBody>
        </p:sp>
      </p:grpSp>
      <p:grpSp>
        <p:nvGrpSpPr>
          <p:cNvPr id="12" name="Group 11">
            <a:extLst>
              <a:ext uri="{FF2B5EF4-FFF2-40B4-BE49-F238E27FC236}">
                <a16:creationId xmlns:a16="http://schemas.microsoft.com/office/drawing/2014/main" id="{CBA1B0A3-002F-BE44-A232-0C1647891076}"/>
              </a:ext>
            </a:extLst>
          </p:cNvPr>
          <p:cNvGrpSpPr/>
          <p:nvPr/>
        </p:nvGrpSpPr>
        <p:grpSpPr>
          <a:xfrm>
            <a:off x="3072848" y="5310670"/>
            <a:ext cx="3697287" cy="676275"/>
            <a:chOff x="3072848" y="5310670"/>
            <a:chExt cx="3697287" cy="676275"/>
          </a:xfrm>
        </p:grpSpPr>
        <p:sp>
          <p:nvSpPr>
            <p:cNvPr id="31" name="Line 12">
              <a:extLst>
                <a:ext uri="{FF2B5EF4-FFF2-40B4-BE49-F238E27FC236}">
                  <a16:creationId xmlns:a16="http://schemas.microsoft.com/office/drawing/2014/main" id="{D5DB138C-C974-784C-B5DF-44D22492AF1F}"/>
                </a:ext>
              </a:extLst>
            </p:cNvPr>
            <p:cNvSpPr>
              <a:spLocks noChangeShapeType="1"/>
            </p:cNvSpPr>
            <p:nvPr/>
          </p:nvSpPr>
          <p:spPr bwMode="auto">
            <a:xfrm>
              <a:off x="3072848" y="5647428"/>
              <a:ext cx="3697287" cy="261937"/>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51" name="Group 12">
              <a:extLst>
                <a:ext uri="{FF2B5EF4-FFF2-40B4-BE49-F238E27FC236}">
                  <a16:creationId xmlns:a16="http://schemas.microsoft.com/office/drawing/2014/main" id="{7B23B9D4-5ABC-6748-8A77-C2599E6870F0}"/>
                </a:ext>
              </a:extLst>
            </p:cNvPr>
            <p:cNvGrpSpPr>
              <a:grpSpLocks/>
            </p:cNvGrpSpPr>
            <p:nvPr/>
          </p:nvGrpSpPr>
          <p:grpSpPr bwMode="auto">
            <a:xfrm>
              <a:off x="4495179" y="5310670"/>
              <a:ext cx="1028700" cy="676275"/>
              <a:chOff x="2852" y="2891"/>
              <a:chExt cx="648" cy="426"/>
            </a:xfrm>
          </p:grpSpPr>
          <p:sp>
            <p:nvSpPr>
              <p:cNvPr id="53" name="Text Box 13">
                <a:extLst>
                  <a:ext uri="{FF2B5EF4-FFF2-40B4-BE49-F238E27FC236}">
                    <a16:creationId xmlns:a16="http://schemas.microsoft.com/office/drawing/2014/main" id="{32123EC4-E97B-E54F-AE15-8F511BEDB2A0}"/>
                  </a:ext>
                </a:extLst>
              </p:cNvPr>
              <p:cNvSpPr txBox="1">
                <a:spLocks noChangeArrowheads="1"/>
              </p:cNvSpPr>
              <p:nvPr/>
            </p:nvSpPr>
            <p:spPr bwMode="auto">
              <a:xfrm>
                <a:off x="2852" y="2979"/>
                <a:ext cx="648" cy="330"/>
              </a:xfrm>
              <a:prstGeom prst="rect">
                <a:avLst/>
              </a:prstGeom>
              <a:solidFill>
                <a:schemeClr val="bg1"/>
              </a:solidFill>
              <a:ln>
                <a:noFill/>
              </a:ln>
              <a:effectLst/>
              <a:extLst>
                <a:ext uri="{909E8E84-426E-40dd-AFC4-6F175D3DCCD1}">
                  <a14:hiddenFill xmlns="" xmlns:a14="http://schemas.microsoft.com/office/drawing/2010/main">
                    <a:solidFill>
                      <a:schemeClr val="tx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2800" dirty="0">
                    <a:latin typeface="+mn-lt"/>
                    <a:cs typeface="Arial" charset="0"/>
                  </a:rPr>
                  <a:t>K   (R)</a:t>
                </a:r>
              </a:p>
            </p:txBody>
          </p:sp>
          <p:sp>
            <p:nvSpPr>
              <p:cNvPr id="54" name="Text Box 14">
                <a:extLst>
                  <a:ext uri="{FF2B5EF4-FFF2-40B4-BE49-F238E27FC236}">
                    <a16:creationId xmlns:a16="http://schemas.microsoft.com/office/drawing/2014/main" id="{D9A3EB35-2155-5B4E-846A-ED5F02B7C835}"/>
                  </a:ext>
                </a:extLst>
              </p:cNvPr>
              <p:cNvSpPr txBox="1">
                <a:spLocks noChangeArrowheads="1"/>
              </p:cNvSpPr>
              <p:nvPr/>
            </p:nvSpPr>
            <p:spPr bwMode="auto">
              <a:xfrm>
                <a:off x="2989" y="3084"/>
                <a:ext cx="200" cy="233"/>
              </a:xfrm>
              <a:prstGeom prst="rect">
                <a:avLst/>
              </a:prstGeom>
              <a:noFill/>
              <a:ln>
                <a:noFill/>
              </a:ln>
              <a:effectLst/>
              <a:extLst>
                <a:ext uri="{909E8E84-426E-40dd-AFC4-6F175D3DCCD1}">
                  <a14:hiddenFill xmlns="" xmlns:a14="http://schemas.microsoft.com/office/drawing/2010/main">
                    <a:solidFill>
                      <a:schemeClr val="tx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dirty="0">
                    <a:latin typeface="+mn-lt"/>
                    <a:cs typeface="Arial" charset="0"/>
                  </a:rPr>
                  <a:t>A</a:t>
                </a:r>
              </a:p>
            </p:txBody>
          </p:sp>
          <p:sp>
            <p:nvSpPr>
              <p:cNvPr id="70" name="Text Box 15">
                <a:extLst>
                  <a:ext uri="{FF2B5EF4-FFF2-40B4-BE49-F238E27FC236}">
                    <a16:creationId xmlns:a16="http://schemas.microsoft.com/office/drawing/2014/main" id="{B0CB5623-EA61-D04C-9262-80E608464659}"/>
                  </a:ext>
                </a:extLst>
              </p:cNvPr>
              <p:cNvSpPr txBox="1">
                <a:spLocks noChangeArrowheads="1"/>
              </p:cNvSpPr>
              <p:nvPr/>
            </p:nvSpPr>
            <p:spPr bwMode="auto">
              <a:xfrm>
                <a:off x="2978" y="2891"/>
                <a:ext cx="197" cy="252"/>
              </a:xfrm>
              <a:prstGeom prst="rect">
                <a:avLst/>
              </a:prstGeom>
              <a:noFill/>
              <a:ln>
                <a:noFill/>
              </a:ln>
              <a:effectLst/>
              <a:extLst>
                <a:ext uri="{909E8E84-426E-40dd-AFC4-6F175D3DCCD1}">
                  <a14:hiddenFill xmlns="" xmlns:a14="http://schemas.microsoft.com/office/drawing/2010/main">
                    <a:solidFill>
                      <a:schemeClr val="tx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latin typeface="+mn-lt"/>
                    <a:cs typeface="Arial" charset="0"/>
                  </a:rPr>
                  <a:t>+</a:t>
                </a:r>
              </a:p>
            </p:txBody>
          </p:sp>
        </p:grpSp>
      </p:grpSp>
      <p:grpSp>
        <p:nvGrpSpPr>
          <p:cNvPr id="10" name="Group 9">
            <a:extLst>
              <a:ext uri="{FF2B5EF4-FFF2-40B4-BE49-F238E27FC236}">
                <a16:creationId xmlns:a16="http://schemas.microsoft.com/office/drawing/2014/main" id="{ECE0E366-E4FF-5D48-8B56-C779840E608F}"/>
              </a:ext>
            </a:extLst>
          </p:cNvPr>
          <p:cNvGrpSpPr/>
          <p:nvPr/>
        </p:nvGrpSpPr>
        <p:grpSpPr>
          <a:xfrm>
            <a:off x="6970643" y="3647722"/>
            <a:ext cx="4818978" cy="2819542"/>
            <a:chOff x="6970643" y="3647722"/>
            <a:chExt cx="4818978" cy="2819542"/>
          </a:xfrm>
        </p:grpSpPr>
        <p:sp>
          <p:nvSpPr>
            <p:cNvPr id="33" name="Text Box 11">
              <a:extLst>
                <a:ext uri="{FF2B5EF4-FFF2-40B4-BE49-F238E27FC236}">
                  <a16:creationId xmlns:a16="http://schemas.microsoft.com/office/drawing/2014/main" id="{85AC5181-C0FE-8D46-AE3D-B48809AF3294}"/>
                </a:ext>
              </a:extLst>
            </p:cNvPr>
            <p:cNvSpPr txBox="1">
              <a:spLocks noChangeArrowheads="1"/>
            </p:cNvSpPr>
            <p:nvPr/>
          </p:nvSpPr>
          <p:spPr bwMode="auto">
            <a:xfrm>
              <a:off x="8433479" y="3647722"/>
              <a:ext cx="2547936" cy="46166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defRPr/>
              </a:pPr>
              <a:r>
                <a:rPr lang="en-US" sz="2400" dirty="0">
                  <a:latin typeface="+mn-lt"/>
                  <a:cs typeface="Arial" charset="0"/>
                </a:rPr>
                <a:t>Bob computes</a:t>
              </a:r>
            </a:p>
          </p:txBody>
        </p:sp>
        <p:sp>
          <p:nvSpPr>
            <p:cNvPr id="43" name="Text Box 31">
              <a:extLst>
                <a:ext uri="{FF2B5EF4-FFF2-40B4-BE49-F238E27FC236}">
                  <a16:creationId xmlns:a16="http://schemas.microsoft.com/office/drawing/2014/main" id="{F167A309-060E-CB47-B167-406BAE2F32F0}"/>
                </a:ext>
              </a:extLst>
            </p:cNvPr>
            <p:cNvSpPr txBox="1">
              <a:spLocks noChangeArrowheads="1"/>
            </p:cNvSpPr>
            <p:nvPr/>
          </p:nvSpPr>
          <p:spPr bwMode="auto">
            <a:xfrm>
              <a:off x="8473314" y="4710956"/>
              <a:ext cx="3316307" cy="101566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defRPr/>
              </a:pPr>
              <a:r>
                <a:rPr lang="en-US" dirty="0">
                  <a:latin typeface="Arial" charset="0"/>
                  <a:cs typeface="Arial" charset="0"/>
                </a:rPr>
                <a:t>and knows only Alice could have the private key, that encrypted R such that</a:t>
              </a:r>
            </a:p>
          </p:txBody>
        </p:sp>
        <p:grpSp>
          <p:nvGrpSpPr>
            <p:cNvPr id="44" name="Group 32">
              <a:extLst>
                <a:ext uri="{FF2B5EF4-FFF2-40B4-BE49-F238E27FC236}">
                  <a16:creationId xmlns:a16="http://schemas.microsoft.com/office/drawing/2014/main" id="{9B8399BA-1EDD-1441-A8CF-664BAC5C89D6}"/>
                </a:ext>
              </a:extLst>
            </p:cNvPr>
            <p:cNvGrpSpPr>
              <a:grpSpLocks/>
            </p:cNvGrpSpPr>
            <p:nvPr/>
          </p:nvGrpSpPr>
          <p:grpSpPr bwMode="auto">
            <a:xfrm>
              <a:off x="8450469" y="5513107"/>
              <a:ext cx="2051879" cy="954157"/>
              <a:chOff x="942" y="3588"/>
              <a:chExt cx="1183" cy="522"/>
            </a:xfrm>
          </p:grpSpPr>
          <p:sp>
            <p:nvSpPr>
              <p:cNvPr id="45" name="Text Box 33">
                <a:extLst>
                  <a:ext uri="{FF2B5EF4-FFF2-40B4-BE49-F238E27FC236}">
                    <a16:creationId xmlns:a16="http://schemas.microsoft.com/office/drawing/2014/main" id="{F64AD157-0740-8F4A-B120-B415F19E61D5}"/>
                  </a:ext>
                </a:extLst>
              </p:cNvPr>
              <p:cNvSpPr txBox="1">
                <a:spLocks noChangeArrowheads="1"/>
              </p:cNvSpPr>
              <p:nvPr/>
            </p:nvSpPr>
            <p:spPr bwMode="auto">
              <a:xfrm>
                <a:off x="1193" y="3731"/>
                <a:ext cx="932" cy="291"/>
              </a:xfrm>
              <a:prstGeom prst="rect">
                <a:avLst/>
              </a:prstGeom>
              <a:noFill/>
              <a:ln>
                <a:noFill/>
              </a:ln>
              <a:effectLst/>
              <a:extLst>
                <a:ext uri="{909E8E84-426E-40dd-AFC4-6F175D3DCCD1}">
                  <a14:hiddenFill xmlns="" xmlns:a14="http://schemas.microsoft.com/office/drawing/2010/main">
                    <a:solidFill>
                      <a:schemeClr val="tx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2400" dirty="0">
                    <a:latin typeface="+mn-lt"/>
                    <a:cs typeface="Arial" charset="0"/>
                  </a:rPr>
                  <a:t>(K  (R)) = R</a:t>
                </a:r>
              </a:p>
            </p:txBody>
          </p:sp>
          <p:sp>
            <p:nvSpPr>
              <p:cNvPr id="46" name="Text Box 34">
                <a:extLst>
                  <a:ext uri="{FF2B5EF4-FFF2-40B4-BE49-F238E27FC236}">
                    <a16:creationId xmlns:a16="http://schemas.microsoft.com/office/drawing/2014/main" id="{0BB260CB-AF5A-2C4C-992A-1E67D6720C2C}"/>
                  </a:ext>
                </a:extLst>
              </p:cNvPr>
              <p:cNvSpPr txBox="1">
                <a:spLocks noChangeArrowheads="1"/>
              </p:cNvSpPr>
              <p:nvPr/>
            </p:nvSpPr>
            <p:spPr bwMode="auto">
              <a:xfrm>
                <a:off x="1339" y="3819"/>
                <a:ext cx="228" cy="291"/>
              </a:xfrm>
              <a:prstGeom prst="rect">
                <a:avLst/>
              </a:prstGeom>
              <a:noFill/>
              <a:ln>
                <a:noFill/>
              </a:ln>
              <a:effectLst/>
              <a:extLst>
                <a:ext uri="{909E8E84-426E-40dd-AFC4-6F175D3DCCD1}">
                  <a14:hiddenFill xmlns="" xmlns:a14="http://schemas.microsoft.com/office/drawing/2010/main">
                    <a:solidFill>
                      <a:schemeClr val="tx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2400" dirty="0">
                    <a:latin typeface="+mn-lt"/>
                    <a:cs typeface="Arial" charset="0"/>
                  </a:rPr>
                  <a:t>A</a:t>
                </a:r>
              </a:p>
            </p:txBody>
          </p:sp>
          <p:sp>
            <p:nvSpPr>
              <p:cNvPr id="47" name="Text Box 35">
                <a:extLst>
                  <a:ext uri="{FF2B5EF4-FFF2-40B4-BE49-F238E27FC236}">
                    <a16:creationId xmlns:a16="http://schemas.microsoft.com/office/drawing/2014/main" id="{AAB195AB-2054-6E42-A9EB-46D095B22B99}"/>
                  </a:ext>
                </a:extLst>
              </p:cNvPr>
              <p:cNvSpPr txBox="1">
                <a:spLocks noChangeArrowheads="1"/>
              </p:cNvSpPr>
              <p:nvPr/>
            </p:nvSpPr>
            <p:spPr bwMode="auto">
              <a:xfrm>
                <a:off x="1334" y="3588"/>
                <a:ext cx="176" cy="291"/>
              </a:xfrm>
              <a:prstGeom prst="rect">
                <a:avLst/>
              </a:prstGeom>
              <a:noFill/>
              <a:ln>
                <a:noFill/>
              </a:ln>
              <a:effectLst/>
              <a:extLst>
                <a:ext uri="{909E8E84-426E-40dd-AFC4-6F175D3DCCD1}">
                  <a14:hiddenFill xmlns="" xmlns:a14="http://schemas.microsoft.com/office/drawing/2010/main">
                    <a:solidFill>
                      <a:schemeClr val="tx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2400" dirty="0">
                    <a:latin typeface="+mn-lt"/>
                    <a:cs typeface="Arial" charset="0"/>
                  </a:rPr>
                  <a:t>-</a:t>
                </a:r>
              </a:p>
            </p:txBody>
          </p:sp>
          <p:sp>
            <p:nvSpPr>
              <p:cNvPr id="48" name="Text Box 36">
                <a:extLst>
                  <a:ext uri="{FF2B5EF4-FFF2-40B4-BE49-F238E27FC236}">
                    <a16:creationId xmlns:a16="http://schemas.microsoft.com/office/drawing/2014/main" id="{59939334-F3BC-9547-9113-1B49FAF0D442}"/>
                  </a:ext>
                </a:extLst>
              </p:cNvPr>
              <p:cNvSpPr txBox="1">
                <a:spLocks noChangeArrowheads="1"/>
              </p:cNvSpPr>
              <p:nvPr/>
            </p:nvSpPr>
            <p:spPr bwMode="auto">
              <a:xfrm>
                <a:off x="942" y="3718"/>
                <a:ext cx="304" cy="291"/>
              </a:xfrm>
              <a:prstGeom prst="rect">
                <a:avLst/>
              </a:prstGeom>
              <a:noFill/>
              <a:ln>
                <a:noFill/>
              </a:ln>
              <a:effectLst/>
              <a:extLst>
                <a:ext uri="{909E8E84-426E-40dd-AFC4-6F175D3DCCD1}">
                  <a14:hiddenFill xmlns="" xmlns:a14="http://schemas.microsoft.com/office/drawing/2010/main">
                    <a:solidFill>
                      <a:schemeClr val="tx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2400" dirty="0">
                    <a:latin typeface="+mn-lt"/>
                    <a:cs typeface="Arial" charset="0"/>
                  </a:rPr>
                  <a:t>K  </a:t>
                </a:r>
              </a:p>
            </p:txBody>
          </p:sp>
          <p:sp>
            <p:nvSpPr>
              <p:cNvPr id="49" name="Text Box 37">
                <a:extLst>
                  <a:ext uri="{FF2B5EF4-FFF2-40B4-BE49-F238E27FC236}">
                    <a16:creationId xmlns:a16="http://schemas.microsoft.com/office/drawing/2014/main" id="{8ED1822E-3198-0946-A269-EAE47B2512A4}"/>
                  </a:ext>
                </a:extLst>
              </p:cNvPr>
              <p:cNvSpPr txBox="1">
                <a:spLocks noChangeArrowheads="1"/>
              </p:cNvSpPr>
              <p:nvPr/>
            </p:nvSpPr>
            <p:spPr bwMode="auto">
              <a:xfrm>
                <a:off x="1071" y="3805"/>
                <a:ext cx="228" cy="291"/>
              </a:xfrm>
              <a:prstGeom prst="rect">
                <a:avLst/>
              </a:prstGeom>
              <a:noFill/>
              <a:ln>
                <a:noFill/>
              </a:ln>
              <a:effectLst/>
              <a:extLst>
                <a:ext uri="{909E8E84-426E-40dd-AFC4-6F175D3DCCD1}">
                  <a14:hiddenFill xmlns="" xmlns:a14="http://schemas.microsoft.com/office/drawing/2010/main">
                    <a:solidFill>
                      <a:schemeClr val="tx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2400" dirty="0">
                    <a:latin typeface="+mn-lt"/>
                    <a:cs typeface="Arial" charset="0"/>
                  </a:rPr>
                  <a:t>A</a:t>
                </a:r>
              </a:p>
            </p:txBody>
          </p:sp>
          <p:sp>
            <p:nvSpPr>
              <p:cNvPr id="50" name="Text Box 38">
                <a:extLst>
                  <a:ext uri="{FF2B5EF4-FFF2-40B4-BE49-F238E27FC236}">
                    <a16:creationId xmlns:a16="http://schemas.microsoft.com/office/drawing/2014/main" id="{D2A07B58-F8F4-764F-8083-BACA7957F0F6}"/>
                  </a:ext>
                </a:extLst>
              </p:cNvPr>
              <p:cNvSpPr txBox="1">
                <a:spLocks noChangeArrowheads="1"/>
              </p:cNvSpPr>
              <p:nvPr/>
            </p:nvSpPr>
            <p:spPr bwMode="auto">
              <a:xfrm>
                <a:off x="1078" y="3620"/>
                <a:ext cx="213" cy="291"/>
              </a:xfrm>
              <a:prstGeom prst="rect">
                <a:avLst/>
              </a:prstGeom>
              <a:noFill/>
              <a:ln>
                <a:noFill/>
              </a:ln>
              <a:effectLst/>
              <a:extLst>
                <a:ext uri="{909E8E84-426E-40dd-AFC4-6F175D3DCCD1}">
                  <a14:hiddenFill xmlns="" xmlns:a14="http://schemas.microsoft.com/office/drawing/2010/main">
                    <a:solidFill>
                      <a:schemeClr val="tx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2400" dirty="0">
                    <a:latin typeface="+mn-lt"/>
                    <a:cs typeface="Arial" charset="0"/>
                  </a:rPr>
                  <a:t>+</a:t>
                </a:r>
              </a:p>
            </p:txBody>
          </p:sp>
        </p:grpSp>
        <p:grpSp>
          <p:nvGrpSpPr>
            <p:cNvPr id="71" name="Group 32">
              <a:extLst>
                <a:ext uri="{FF2B5EF4-FFF2-40B4-BE49-F238E27FC236}">
                  <a16:creationId xmlns:a16="http://schemas.microsoft.com/office/drawing/2014/main" id="{9A9EF96A-DB45-9140-929A-C624915D8D3D}"/>
                </a:ext>
              </a:extLst>
            </p:cNvPr>
            <p:cNvGrpSpPr>
              <a:grpSpLocks/>
            </p:cNvGrpSpPr>
            <p:nvPr/>
          </p:nvGrpSpPr>
          <p:grpSpPr bwMode="auto">
            <a:xfrm>
              <a:off x="8443844" y="3896138"/>
              <a:ext cx="2051879" cy="954157"/>
              <a:chOff x="942" y="3588"/>
              <a:chExt cx="1183" cy="522"/>
            </a:xfrm>
          </p:grpSpPr>
          <p:sp>
            <p:nvSpPr>
              <p:cNvPr id="72" name="Text Box 33">
                <a:extLst>
                  <a:ext uri="{FF2B5EF4-FFF2-40B4-BE49-F238E27FC236}">
                    <a16:creationId xmlns:a16="http://schemas.microsoft.com/office/drawing/2014/main" id="{A200BBB4-00A3-2147-A532-5218A2C35890}"/>
                  </a:ext>
                </a:extLst>
              </p:cNvPr>
              <p:cNvSpPr txBox="1">
                <a:spLocks noChangeArrowheads="1"/>
              </p:cNvSpPr>
              <p:nvPr/>
            </p:nvSpPr>
            <p:spPr bwMode="auto">
              <a:xfrm>
                <a:off x="1193" y="3731"/>
                <a:ext cx="932" cy="291"/>
              </a:xfrm>
              <a:prstGeom prst="rect">
                <a:avLst/>
              </a:prstGeom>
              <a:noFill/>
              <a:ln>
                <a:noFill/>
              </a:ln>
              <a:effectLst/>
              <a:extLst>
                <a:ext uri="{909E8E84-426E-40dd-AFC4-6F175D3DCCD1}">
                  <a14:hiddenFill xmlns="" xmlns:a14="http://schemas.microsoft.com/office/drawing/2010/main">
                    <a:solidFill>
                      <a:schemeClr val="tx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2400" dirty="0">
                    <a:latin typeface="+mn-lt"/>
                    <a:cs typeface="Arial" charset="0"/>
                  </a:rPr>
                  <a:t>(K  (R)) = R</a:t>
                </a:r>
              </a:p>
            </p:txBody>
          </p:sp>
          <p:sp>
            <p:nvSpPr>
              <p:cNvPr id="73" name="Text Box 34">
                <a:extLst>
                  <a:ext uri="{FF2B5EF4-FFF2-40B4-BE49-F238E27FC236}">
                    <a16:creationId xmlns:a16="http://schemas.microsoft.com/office/drawing/2014/main" id="{4F6B97CC-6A55-5E4D-961B-7B04C268D130}"/>
                  </a:ext>
                </a:extLst>
              </p:cNvPr>
              <p:cNvSpPr txBox="1">
                <a:spLocks noChangeArrowheads="1"/>
              </p:cNvSpPr>
              <p:nvPr/>
            </p:nvSpPr>
            <p:spPr bwMode="auto">
              <a:xfrm>
                <a:off x="1339" y="3819"/>
                <a:ext cx="228" cy="291"/>
              </a:xfrm>
              <a:prstGeom prst="rect">
                <a:avLst/>
              </a:prstGeom>
              <a:noFill/>
              <a:ln>
                <a:noFill/>
              </a:ln>
              <a:effectLst/>
              <a:extLst>
                <a:ext uri="{909E8E84-426E-40dd-AFC4-6F175D3DCCD1}">
                  <a14:hiddenFill xmlns="" xmlns:a14="http://schemas.microsoft.com/office/drawing/2010/main">
                    <a:solidFill>
                      <a:schemeClr val="tx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2400" dirty="0">
                    <a:latin typeface="+mn-lt"/>
                    <a:cs typeface="Arial" charset="0"/>
                  </a:rPr>
                  <a:t>A</a:t>
                </a:r>
              </a:p>
            </p:txBody>
          </p:sp>
          <p:sp>
            <p:nvSpPr>
              <p:cNvPr id="74" name="Text Box 35">
                <a:extLst>
                  <a:ext uri="{FF2B5EF4-FFF2-40B4-BE49-F238E27FC236}">
                    <a16:creationId xmlns:a16="http://schemas.microsoft.com/office/drawing/2014/main" id="{91CEFBBB-4C73-F64A-B98C-47B2D5ECCBD9}"/>
                  </a:ext>
                </a:extLst>
              </p:cNvPr>
              <p:cNvSpPr txBox="1">
                <a:spLocks noChangeArrowheads="1"/>
              </p:cNvSpPr>
              <p:nvPr/>
            </p:nvSpPr>
            <p:spPr bwMode="auto">
              <a:xfrm>
                <a:off x="1334" y="3588"/>
                <a:ext cx="176" cy="291"/>
              </a:xfrm>
              <a:prstGeom prst="rect">
                <a:avLst/>
              </a:prstGeom>
              <a:noFill/>
              <a:ln>
                <a:noFill/>
              </a:ln>
              <a:effectLst/>
              <a:extLst>
                <a:ext uri="{909E8E84-426E-40dd-AFC4-6F175D3DCCD1}">
                  <a14:hiddenFill xmlns="" xmlns:a14="http://schemas.microsoft.com/office/drawing/2010/main">
                    <a:solidFill>
                      <a:schemeClr val="tx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2400" dirty="0">
                    <a:latin typeface="+mn-lt"/>
                    <a:cs typeface="Arial" charset="0"/>
                  </a:rPr>
                  <a:t>-</a:t>
                </a:r>
              </a:p>
            </p:txBody>
          </p:sp>
          <p:sp>
            <p:nvSpPr>
              <p:cNvPr id="75" name="Text Box 36">
                <a:extLst>
                  <a:ext uri="{FF2B5EF4-FFF2-40B4-BE49-F238E27FC236}">
                    <a16:creationId xmlns:a16="http://schemas.microsoft.com/office/drawing/2014/main" id="{37F04E6C-C5B6-D84D-B11D-0C6729C63E5C}"/>
                  </a:ext>
                </a:extLst>
              </p:cNvPr>
              <p:cNvSpPr txBox="1">
                <a:spLocks noChangeArrowheads="1"/>
              </p:cNvSpPr>
              <p:nvPr/>
            </p:nvSpPr>
            <p:spPr bwMode="auto">
              <a:xfrm>
                <a:off x="942" y="3718"/>
                <a:ext cx="304" cy="291"/>
              </a:xfrm>
              <a:prstGeom prst="rect">
                <a:avLst/>
              </a:prstGeom>
              <a:noFill/>
              <a:ln>
                <a:noFill/>
              </a:ln>
              <a:effectLst/>
              <a:extLst>
                <a:ext uri="{909E8E84-426E-40dd-AFC4-6F175D3DCCD1}">
                  <a14:hiddenFill xmlns="" xmlns:a14="http://schemas.microsoft.com/office/drawing/2010/main">
                    <a:solidFill>
                      <a:schemeClr val="tx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2400" dirty="0">
                    <a:latin typeface="+mn-lt"/>
                    <a:cs typeface="Arial" charset="0"/>
                  </a:rPr>
                  <a:t>K  </a:t>
                </a:r>
              </a:p>
            </p:txBody>
          </p:sp>
          <p:sp>
            <p:nvSpPr>
              <p:cNvPr id="76" name="Text Box 37">
                <a:extLst>
                  <a:ext uri="{FF2B5EF4-FFF2-40B4-BE49-F238E27FC236}">
                    <a16:creationId xmlns:a16="http://schemas.microsoft.com/office/drawing/2014/main" id="{8A278A51-C50D-C34B-8024-ED46F7555646}"/>
                  </a:ext>
                </a:extLst>
              </p:cNvPr>
              <p:cNvSpPr txBox="1">
                <a:spLocks noChangeArrowheads="1"/>
              </p:cNvSpPr>
              <p:nvPr/>
            </p:nvSpPr>
            <p:spPr bwMode="auto">
              <a:xfrm>
                <a:off x="1071" y="3805"/>
                <a:ext cx="228" cy="291"/>
              </a:xfrm>
              <a:prstGeom prst="rect">
                <a:avLst/>
              </a:prstGeom>
              <a:noFill/>
              <a:ln>
                <a:noFill/>
              </a:ln>
              <a:effectLst/>
              <a:extLst>
                <a:ext uri="{909E8E84-426E-40dd-AFC4-6F175D3DCCD1}">
                  <a14:hiddenFill xmlns="" xmlns:a14="http://schemas.microsoft.com/office/drawing/2010/main">
                    <a:solidFill>
                      <a:schemeClr val="tx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2400" dirty="0">
                    <a:latin typeface="+mn-lt"/>
                    <a:cs typeface="Arial" charset="0"/>
                  </a:rPr>
                  <a:t>A</a:t>
                </a:r>
              </a:p>
            </p:txBody>
          </p:sp>
          <p:sp>
            <p:nvSpPr>
              <p:cNvPr id="77" name="Text Box 38">
                <a:extLst>
                  <a:ext uri="{FF2B5EF4-FFF2-40B4-BE49-F238E27FC236}">
                    <a16:creationId xmlns:a16="http://schemas.microsoft.com/office/drawing/2014/main" id="{A60CF1AF-7A33-6740-B29B-FDEA1A0E73C5}"/>
                  </a:ext>
                </a:extLst>
              </p:cNvPr>
              <p:cNvSpPr txBox="1">
                <a:spLocks noChangeArrowheads="1"/>
              </p:cNvSpPr>
              <p:nvPr/>
            </p:nvSpPr>
            <p:spPr bwMode="auto">
              <a:xfrm>
                <a:off x="1078" y="3620"/>
                <a:ext cx="213" cy="291"/>
              </a:xfrm>
              <a:prstGeom prst="rect">
                <a:avLst/>
              </a:prstGeom>
              <a:noFill/>
              <a:ln>
                <a:noFill/>
              </a:ln>
              <a:effectLst/>
              <a:extLst>
                <a:ext uri="{909E8E84-426E-40dd-AFC4-6F175D3DCCD1}">
                  <a14:hiddenFill xmlns="" xmlns:a14="http://schemas.microsoft.com/office/drawing/2010/main">
                    <a:solidFill>
                      <a:schemeClr val="tx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2400" dirty="0">
                    <a:latin typeface="+mn-lt"/>
                    <a:cs typeface="Arial" charset="0"/>
                  </a:rPr>
                  <a:t>+</a:t>
                </a:r>
              </a:p>
            </p:txBody>
          </p:sp>
        </p:grpSp>
        <p:cxnSp>
          <p:nvCxnSpPr>
            <p:cNvPr id="5" name="Straight Connector 4">
              <a:extLst>
                <a:ext uri="{FF2B5EF4-FFF2-40B4-BE49-F238E27FC236}">
                  <a16:creationId xmlns:a16="http://schemas.microsoft.com/office/drawing/2014/main" id="{32017155-79A1-0640-B6D4-2FCD229680FC}"/>
                </a:ext>
              </a:extLst>
            </p:cNvPr>
            <p:cNvCxnSpPr>
              <a:cxnSpLocks/>
            </p:cNvCxnSpPr>
            <p:nvPr/>
          </p:nvCxnSpPr>
          <p:spPr>
            <a:xfrm>
              <a:off x="8375374" y="3806822"/>
              <a:ext cx="0" cy="2487961"/>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91C0842A-6581-4244-83F0-28D1B6C7509C}"/>
                </a:ext>
              </a:extLst>
            </p:cNvPr>
            <p:cNvCxnSpPr>
              <a:cxnSpLocks/>
            </p:cNvCxnSpPr>
            <p:nvPr/>
          </p:nvCxnSpPr>
          <p:spPr>
            <a:xfrm>
              <a:off x="6970643" y="5917096"/>
              <a:ext cx="1398105"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46177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left)">
                                      <p:cBhvr>
                                        <p:cTn id="7" dur="500"/>
                                        <p:tgtEl>
                                          <p:spTgt spid="5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wipe(right)">
                                      <p:cBhvr>
                                        <p:cTn id="12" dur="500"/>
                                        <p:tgtEl>
                                          <p:spTgt spid="6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right)">
                                      <p:cBhvr>
                                        <p:cTn id="22" dur="500"/>
                                        <p:tgtEl>
                                          <p:spTgt spid="2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dissolve">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b="0" dirty="0">
                <a:latin typeface="+mn-lt"/>
              </a:rPr>
              <a:t>Authentication: ap5.0 – there’s still a flaw!</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53</a:t>
            </a:fld>
            <a:endParaRPr lang="en-US" dirty="0"/>
          </a:p>
        </p:txBody>
      </p:sp>
      <p:sp>
        <p:nvSpPr>
          <p:cNvPr id="55" name="Rectangle 3">
            <a:extLst>
              <a:ext uri="{FF2B5EF4-FFF2-40B4-BE49-F238E27FC236}">
                <a16:creationId xmlns:a16="http://schemas.microsoft.com/office/drawing/2014/main" id="{0C1B3BC8-38A1-AC45-AA7A-CF90D202ED35}"/>
              </a:ext>
            </a:extLst>
          </p:cNvPr>
          <p:cNvSpPr txBox="1">
            <a:spLocks noChangeArrowheads="1"/>
          </p:cNvSpPr>
          <p:nvPr/>
        </p:nvSpPr>
        <p:spPr>
          <a:xfrm>
            <a:off x="533400" y="1137272"/>
            <a:ext cx="10768980" cy="919162"/>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0"/>
              <a:buNone/>
            </a:pPr>
            <a:r>
              <a:rPr lang="en-US" dirty="0">
                <a:solidFill>
                  <a:srgbClr val="C00000"/>
                </a:solidFill>
              </a:rPr>
              <a:t>man (or woman) in the middle attack: </a:t>
            </a:r>
            <a:r>
              <a:rPr lang="en-US" dirty="0"/>
              <a:t>Trudy poses as Alice (to Bob) and as Bob (to Alice)</a:t>
            </a:r>
          </a:p>
        </p:txBody>
      </p:sp>
      <p:pic>
        <p:nvPicPr>
          <p:cNvPr id="64" name="Picture 4" descr="Bob">
            <a:extLst>
              <a:ext uri="{FF2B5EF4-FFF2-40B4-BE49-F238E27FC236}">
                <a16:creationId xmlns:a16="http://schemas.microsoft.com/office/drawing/2014/main" id="{D6CDB079-52DB-9B4C-8BD8-117DDA0094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9173680" y="2346395"/>
            <a:ext cx="686620" cy="701605"/>
          </a:xfrm>
          <a:prstGeom prst="rect">
            <a:avLst/>
          </a:prstGeom>
          <a:noFill/>
          <a:extLst>
            <a:ext uri="{AF507438-7753-43e0-B8FC-AC1667EBCBE1}">
              <a14:hiddenEffects xmlns="" xmlns:a14="http://schemas.microsoft.com/office/drawing/2010/main">
                <a:effectLst>
                  <a:outerShdw dist="35921" dir="2700000" algn="ctr" rotWithShape="0">
                    <a:srgbClr val="808080"/>
                  </a:outerShdw>
                </a:effectLst>
              </a14:hiddenEffects>
            </a:ext>
          </a:extLst>
        </p:spPr>
      </p:pic>
      <p:pic>
        <p:nvPicPr>
          <p:cNvPr id="66" name="Picture 5" descr="Eve">
            <a:extLst>
              <a:ext uri="{FF2B5EF4-FFF2-40B4-BE49-F238E27FC236}">
                <a16:creationId xmlns:a16="http://schemas.microsoft.com/office/drawing/2014/main" id="{7A34C871-5A03-CF41-BB7C-A3A095B394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2203" y="2097433"/>
            <a:ext cx="954087" cy="11414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7" name="Picture 6" descr="Alice">
            <a:extLst>
              <a:ext uri="{FF2B5EF4-FFF2-40B4-BE49-F238E27FC236}">
                <a16:creationId xmlns:a16="http://schemas.microsoft.com/office/drawing/2014/main" id="{35BF2A26-939A-ED42-8C3B-750D5A28250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a:xfrm>
            <a:off x="1535532" y="2208766"/>
            <a:ext cx="605867" cy="746469"/>
          </a:xfrm>
          <a:prstGeom prst="rect">
            <a:avLst/>
          </a:prstGeom>
          <a:noFill/>
          <a:extLst>
            <a:ext uri="{AF507438-7753-43e0-B8FC-AC1667EBCBE1}">
              <a14:hiddenEffects xmlns="" xmlns:a14="http://schemas.microsoft.com/office/drawing/2010/main">
                <a:effectLst>
                  <a:outerShdw dist="35921" dir="2700000" algn="ctr" rotWithShape="0">
                    <a:srgbClr val="808080"/>
                  </a:outerShdw>
                </a:effectLst>
              </a14:hiddenEffects>
            </a:ext>
          </a:extLst>
        </p:spPr>
      </p:pic>
      <p:grpSp>
        <p:nvGrpSpPr>
          <p:cNvPr id="22" name="Group 21">
            <a:extLst>
              <a:ext uri="{FF2B5EF4-FFF2-40B4-BE49-F238E27FC236}">
                <a16:creationId xmlns:a16="http://schemas.microsoft.com/office/drawing/2014/main" id="{279437DE-57B2-5F45-AFD8-823112AD8B93}"/>
              </a:ext>
            </a:extLst>
          </p:cNvPr>
          <p:cNvGrpSpPr/>
          <p:nvPr/>
        </p:nvGrpSpPr>
        <p:grpSpPr>
          <a:xfrm>
            <a:off x="2221395" y="2408377"/>
            <a:ext cx="2600947" cy="400110"/>
            <a:chOff x="2221395" y="2408377"/>
            <a:chExt cx="2600947" cy="400110"/>
          </a:xfrm>
        </p:grpSpPr>
        <p:sp>
          <p:nvSpPr>
            <p:cNvPr id="68" name="Line 7">
              <a:extLst>
                <a:ext uri="{FF2B5EF4-FFF2-40B4-BE49-F238E27FC236}">
                  <a16:creationId xmlns:a16="http://schemas.microsoft.com/office/drawing/2014/main" id="{BAE84CEB-2188-9B49-8900-55888CE6550A}"/>
                </a:ext>
              </a:extLst>
            </p:cNvPr>
            <p:cNvSpPr>
              <a:spLocks noChangeShapeType="1"/>
            </p:cNvSpPr>
            <p:nvPr/>
          </p:nvSpPr>
          <p:spPr bwMode="auto">
            <a:xfrm>
              <a:off x="2221395" y="2638357"/>
              <a:ext cx="2600947"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2000" dirty="0">
                <a:cs typeface="+mn-cs"/>
              </a:endParaRPr>
            </a:p>
          </p:txBody>
        </p:sp>
        <p:sp>
          <p:nvSpPr>
            <p:cNvPr id="69" name="Text Box 8">
              <a:extLst>
                <a:ext uri="{FF2B5EF4-FFF2-40B4-BE49-F238E27FC236}">
                  <a16:creationId xmlns:a16="http://schemas.microsoft.com/office/drawing/2014/main" id="{EAA100F5-6829-2346-AD39-BFFCDC0479E1}"/>
                </a:ext>
              </a:extLst>
            </p:cNvPr>
            <p:cNvSpPr txBox="1">
              <a:spLocks noChangeArrowheads="1"/>
            </p:cNvSpPr>
            <p:nvPr/>
          </p:nvSpPr>
          <p:spPr bwMode="auto">
            <a:xfrm>
              <a:off x="2974235" y="2408377"/>
              <a:ext cx="1197765" cy="400110"/>
            </a:xfrm>
            <a:prstGeom prst="rect">
              <a:avLst/>
            </a:prstGeom>
            <a:solidFill>
              <a:schemeClr val="bg1"/>
            </a:solid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latin typeface="+mn-lt"/>
                  <a:cs typeface="Arial" charset="0"/>
                </a:rPr>
                <a:t>I am Alice</a:t>
              </a:r>
            </a:p>
          </p:txBody>
        </p:sp>
      </p:grpSp>
      <p:grpSp>
        <p:nvGrpSpPr>
          <p:cNvPr id="30" name="Group 29">
            <a:extLst>
              <a:ext uri="{FF2B5EF4-FFF2-40B4-BE49-F238E27FC236}">
                <a16:creationId xmlns:a16="http://schemas.microsoft.com/office/drawing/2014/main" id="{9A2AF670-7BF8-5144-BED7-C2477D0DA3B8}"/>
              </a:ext>
            </a:extLst>
          </p:cNvPr>
          <p:cNvGrpSpPr/>
          <p:nvPr/>
        </p:nvGrpSpPr>
        <p:grpSpPr>
          <a:xfrm>
            <a:off x="6760197" y="2448063"/>
            <a:ext cx="2249487" cy="400110"/>
            <a:chOff x="6760197" y="2448063"/>
            <a:chExt cx="2249487" cy="400110"/>
          </a:xfrm>
        </p:grpSpPr>
        <p:sp>
          <p:nvSpPr>
            <p:cNvPr id="79" name="Line 9">
              <a:extLst>
                <a:ext uri="{FF2B5EF4-FFF2-40B4-BE49-F238E27FC236}">
                  <a16:creationId xmlns:a16="http://schemas.microsoft.com/office/drawing/2014/main" id="{EC9876A0-DBA0-2C42-9FDC-0088EEA72088}"/>
                </a:ext>
              </a:extLst>
            </p:cNvPr>
            <p:cNvSpPr>
              <a:spLocks noChangeShapeType="1"/>
            </p:cNvSpPr>
            <p:nvPr/>
          </p:nvSpPr>
          <p:spPr bwMode="auto">
            <a:xfrm>
              <a:off x="6760197" y="2678044"/>
              <a:ext cx="2249487"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2000" dirty="0">
                <a:cs typeface="+mn-cs"/>
              </a:endParaRPr>
            </a:p>
          </p:txBody>
        </p:sp>
        <p:sp>
          <p:nvSpPr>
            <p:cNvPr id="80" name="Text Box 10">
              <a:extLst>
                <a:ext uri="{FF2B5EF4-FFF2-40B4-BE49-F238E27FC236}">
                  <a16:creationId xmlns:a16="http://schemas.microsoft.com/office/drawing/2014/main" id="{69B83F9F-D8CF-DF4A-86AD-8C610579645C}"/>
                </a:ext>
              </a:extLst>
            </p:cNvPr>
            <p:cNvSpPr txBox="1">
              <a:spLocks noChangeArrowheads="1"/>
            </p:cNvSpPr>
            <p:nvPr/>
          </p:nvSpPr>
          <p:spPr bwMode="auto">
            <a:xfrm>
              <a:off x="7068812" y="2448063"/>
              <a:ext cx="1197765" cy="400110"/>
            </a:xfrm>
            <a:prstGeom prst="rect">
              <a:avLst/>
            </a:prstGeom>
            <a:solidFill>
              <a:schemeClr val="bg1"/>
            </a:solid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latin typeface="+mn-lt"/>
                  <a:cs typeface="Arial" charset="0"/>
                </a:rPr>
                <a:t>I am Alice</a:t>
              </a:r>
            </a:p>
          </p:txBody>
        </p:sp>
      </p:grpSp>
      <p:grpSp>
        <p:nvGrpSpPr>
          <p:cNvPr id="35" name="Group 34">
            <a:extLst>
              <a:ext uri="{FF2B5EF4-FFF2-40B4-BE49-F238E27FC236}">
                <a16:creationId xmlns:a16="http://schemas.microsoft.com/office/drawing/2014/main" id="{FAF17D91-118F-0447-BE00-334C96F42171}"/>
              </a:ext>
            </a:extLst>
          </p:cNvPr>
          <p:cNvGrpSpPr/>
          <p:nvPr/>
        </p:nvGrpSpPr>
        <p:grpSpPr>
          <a:xfrm>
            <a:off x="6864626" y="3360738"/>
            <a:ext cx="2333079" cy="389626"/>
            <a:chOff x="6864626" y="3360738"/>
            <a:chExt cx="2333079" cy="389626"/>
          </a:xfrm>
        </p:grpSpPr>
        <p:sp>
          <p:nvSpPr>
            <p:cNvPr id="89" name="Line 19">
              <a:extLst>
                <a:ext uri="{FF2B5EF4-FFF2-40B4-BE49-F238E27FC236}">
                  <a16:creationId xmlns:a16="http://schemas.microsoft.com/office/drawing/2014/main" id="{A6C6A964-9580-7E4F-9884-60F6E22AC701}"/>
                </a:ext>
              </a:extLst>
            </p:cNvPr>
            <p:cNvSpPr>
              <a:spLocks noChangeShapeType="1"/>
            </p:cNvSpPr>
            <p:nvPr/>
          </p:nvSpPr>
          <p:spPr bwMode="auto">
            <a:xfrm flipH="1">
              <a:off x="6864626" y="3363843"/>
              <a:ext cx="2167283" cy="386521"/>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2000" dirty="0">
                <a:cs typeface="+mn-cs"/>
              </a:endParaRPr>
            </a:p>
          </p:txBody>
        </p:sp>
        <p:sp>
          <p:nvSpPr>
            <p:cNvPr id="90" name="Text Box 20">
              <a:extLst>
                <a:ext uri="{FF2B5EF4-FFF2-40B4-BE49-F238E27FC236}">
                  <a16:creationId xmlns:a16="http://schemas.microsoft.com/office/drawing/2014/main" id="{2FF9CBBE-857A-EF4D-AF73-E08C7695B2F8}"/>
                </a:ext>
              </a:extLst>
            </p:cNvPr>
            <p:cNvSpPr txBox="1">
              <a:spLocks noChangeArrowheads="1"/>
            </p:cNvSpPr>
            <p:nvPr/>
          </p:nvSpPr>
          <p:spPr bwMode="auto">
            <a:xfrm>
              <a:off x="6987549" y="3360738"/>
              <a:ext cx="2210156" cy="33855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600" dirty="0">
                  <a:latin typeface="+mn-lt"/>
                  <a:cs typeface="Arial" charset="0"/>
                </a:rPr>
                <a:t>Send me your public key</a:t>
              </a:r>
            </a:p>
          </p:txBody>
        </p:sp>
      </p:grpSp>
      <p:grpSp>
        <p:nvGrpSpPr>
          <p:cNvPr id="39" name="Group 38">
            <a:extLst>
              <a:ext uri="{FF2B5EF4-FFF2-40B4-BE49-F238E27FC236}">
                <a16:creationId xmlns:a16="http://schemas.microsoft.com/office/drawing/2014/main" id="{AFCF990B-2008-4D4C-BFAC-79816130E688}"/>
              </a:ext>
            </a:extLst>
          </p:cNvPr>
          <p:cNvGrpSpPr/>
          <p:nvPr/>
        </p:nvGrpSpPr>
        <p:grpSpPr>
          <a:xfrm>
            <a:off x="2221395" y="3978760"/>
            <a:ext cx="2580245" cy="434214"/>
            <a:chOff x="2221395" y="3978760"/>
            <a:chExt cx="2580245" cy="434214"/>
          </a:xfrm>
        </p:grpSpPr>
        <p:sp>
          <p:nvSpPr>
            <p:cNvPr id="104" name="Line 34">
              <a:extLst>
                <a:ext uri="{FF2B5EF4-FFF2-40B4-BE49-F238E27FC236}">
                  <a16:creationId xmlns:a16="http://schemas.microsoft.com/office/drawing/2014/main" id="{A657ABF9-4379-424D-8DBD-4923C3E8EAA7}"/>
                </a:ext>
              </a:extLst>
            </p:cNvPr>
            <p:cNvSpPr>
              <a:spLocks noChangeShapeType="1"/>
            </p:cNvSpPr>
            <p:nvPr/>
          </p:nvSpPr>
          <p:spPr bwMode="auto">
            <a:xfrm flipH="1">
              <a:off x="2221395" y="4074629"/>
              <a:ext cx="2546972" cy="338345"/>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2000" dirty="0">
                <a:cs typeface="+mn-cs"/>
              </a:endParaRPr>
            </a:p>
          </p:txBody>
        </p:sp>
        <p:sp>
          <p:nvSpPr>
            <p:cNvPr id="105" name="Text Box 35">
              <a:extLst>
                <a:ext uri="{FF2B5EF4-FFF2-40B4-BE49-F238E27FC236}">
                  <a16:creationId xmlns:a16="http://schemas.microsoft.com/office/drawing/2014/main" id="{23DC7344-6347-424A-9ADA-070D86675B8F}"/>
                </a:ext>
              </a:extLst>
            </p:cNvPr>
            <p:cNvSpPr txBox="1">
              <a:spLocks noChangeArrowheads="1"/>
            </p:cNvSpPr>
            <p:nvPr/>
          </p:nvSpPr>
          <p:spPr bwMode="auto">
            <a:xfrm>
              <a:off x="2591484" y="3978760"/>
              <a:ext cx="2210156" cy="33855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600" dirty="0">
                  <a:latin typeface="+mn-lt"/>
                  <a:cs typeface="Arial" charset="0"/>
                </a:rPr>
                <a:t>Send me your public key</a:t>
              </a:r>
            </a:p>
          </p:txBody>
        </p:sp>
      </p:grpSp>
      <p:grpSp>
        <p:nvGrpSpPr>
          <p:cNvPr id="42" name="Group 41">
            <a:extLst>
              <a:ext uri="{FF2B5EF4-FFF2-40B4-BE49-F238E27FC236}">
                <a16:creationId xmlns:a16="http://schemas.microsoft.com/office/drawing/2014/main" id="{B5A9432D-6DAF-DF41-AF7B-1ACAA7FB60B6}"/>
              </a:ext>
            </a:extLst>
          </p:cNvPr>
          <p:cNvGrpSpPr/>
          <p:nvPr/>
        </p:nvGrpSpPr>
        <p:grpSpPr>
          <a:xfrm>
            <a:off x="4877761" y="4634119"/>
            <a:ext cx="2477195" cy="1601637"/>
            <a:chOff x="4877761" y="4634119"/>
            <a:chExt cx="2477195" cy="1601637"/>
          </a:xfrm>
        </p:grpSpPr>
        <p:grpSp>
          <p:nvGrpSpPr>
            <p:cNvPr id="117" name="Group 47">
              <a:extLst>
                <a:ext uri="{FF2B5EF4-FFF2-40B4-BE49-F238E27FC236}">
                  <a16:creationId xmlns:a16="http://schemas.microsoft.com/office/drawing/2014/main" id="{1230FA28-6F88-CF44-B39D-CD6BC48DCA36}"/>
                </a:ext>
              </a:extLst>
            </p:cNvPr>
            <p:cNvGrpSpPr>
              <a:grpSpLocks/>
            </p:cNvGrpSpPr>
            <p:nvPr/>
          </p:nvGrpSpPr>
          <p:grpSpPr bwMode="auto">
            <a:xfrm>
              <a:off x="4905100" y="4794941"/>
              <a:ext cx="1708150" cy="749301"/>
              <a:chOff x="1318" y="3314"/>
              <a:chExt cx="1076" cy="472"/>
            </a:xfrm>
          </p:grpSpPr>
          <p:sp>
            <p:nvSpPr>
              <p:cNvPr id="118" name="Text Box 48">
                <a:extLst>
                  <a:ext uri="{FF2B5EF4-FFF2-40B4-BE49-F238E27FC236}">
                    <a16:creationId xmlns:a16="http://schemas.microsoft.com/office/drawing/2014/main" id="{C7DADDA6-E384-1A45-A0E0-B9D1678FAA27}"/>
                  </a:ext>
                </a:extLst>
              </p:cNvPr>
              <p:cNvSpPr txBox="1">
                <a:spLocks noChangeArrowheads="1"/>
              </p:cNvSpPr>
              <p:nvPr/>
            </p:nvSpPr>
            <p:spPr bwMode="auto">
              <a:xfrm>
                <a:off x="1666" y="3526"/>
                <a:ext cx="195"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T</a:t>
                </a:r>
              </a:p>
            </p:txBody>
          </p:sp>
          <p:sp>
            <p:nvSpPr>
              <p:cNvPr id="119" name="Text Box 49">
                <a:extLst>
                  <a:ext uri="{FF2B5EF4-FFF2-40B4-BE49-F238E27FC236}">
                    <a16:creationId xmlns:a16="http://schemas.microsoft.com/office/drawing/2014/main" id="{2B1CEE1E-449F-2A4B-B0AB-7D3D807DEB56}"/>
                  </a:ext>
                </a:extLst>
              </p:cNvPr>
              <p:cNvSpPr txBox="1">
                <a:spLocks noChangeArrowheads="1"/>
              </p:cNvSpPr>
              <p:nvPr/>
            </p:nvSpPr>
            <p:spPr bwMode="auto">
              <a:xfrm>
                <a:off x="1318" y="3414"/>
                <a:ext cx="1076"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latin typeface="+mn-lt"/>
                    <a:cs typeface="Arial" charset="0"/>
                  </a:rPr>
                  <a:t>m = K  (K   (m))</a:t>
                </a:r>
              </a:p>
            </p:txBody>
          </p:sp>
          <p:sp>
            <p:nvSpPr>
              <p:cNvPr id="120" name="Text Box 50">
                <a:extLst>
                  <a:ext uri="{FF2B5EF4-FFF2-40B4-BE49-F238E27FC236}">
                    <a16:creationId xmlns:a16="http://schemas.microsoft.com/office/drawing/2014/main" id="{6FF68A8B-B778-FC4B-B0D8-EFD30B766A2D}"/>
                  </a:ext>
                </a:extLst>
              </p:cNvPr>
              <p:cNvSpPr txBox="1">
                <a:spLocks noChangeArrowheads="1"/>
              </p:cNvSpPr>
              <p:nvPr/>
            </p:nvSpPr>
            <p:spPr bwMode="auto">
              <a:xfrm>
                <a:off x="1903" y="3332"/>
                <a:ext cx="197"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a:t>
                </a:r>
              </a:p>
            </p:txBody>
          </p:sp>
          <p:sp>
            <p:nvSpPr>
              <p:cNvPr id="121" name="Text Box 51">
                <a:extLst>
                  <a:ext uri="{FF2B5EF4-FFF2-40B4-BE49-F238E27FC236}">
                    <a16:creationId xmlns:a16="http://schemas.microsoft.com/office/drawing/2014/main" id="{B5DFE2D6-4F99-7F47-A88A-E8F85515D174}"/>
                  </a:ext>
                </a:extLst>
              </p:cNvPr>
              <p:cNvSpPr txBox="1">
                <a:spLocks noChangeArrowheads="1"/>
              </p:cNvSpPr>
              <p:nvPr/>
            </p:nvSpPr>
            <p:spPr bwMode="auto">
              <a:xfrm>
                <a:off x="1910" y="3534"/>
                <a:ext cx="195"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T</a:t>
                </a:r>
              </a:p>
            </p:txBody>
          </p:sp>
          <p:sp>
            <p:nvSpPr>
              <p:cNvPr id="122" name="Text Box 52">
                <a:extLst>
                  <a:ext uri="{FF2B5EF4-FFF2-40B4-BE49-F238E27FC236}">
                    <a16:creationId xmlns:a16="http://schemas.microsoft.com/office/drawing/2014/main" id="{AFEF1BDB-35E1-6242-A4AA-4F93CD33B0D7}"/>
                  </a:ext>
                </a:extLst>
              </p:cNvPr>
              <p:cNvSpPr txBox="1">
                <a:spLocks noChangeArrowheads="1"/>
              </p:cNvSpPr>
              <p:nvPr/>
            </p:nvSpPr>
            <p:spPr bwMode="auto">
              <a:xfrm>
                <a:off x="1688" y="3314"/>
                <a:ext cx="166"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a:t>
                </a:r>
              </a:p>
            </p:txBody>
          </p:sp>
        </p:grpSp>
        <p:sp>
          <p:nvSpPr>
            <p:cNvPr id="123" name="Text Box 53">
              <a:extLst>
                <a:ext uri="{FF2B5EF4-FFF2-40B4-BE49-F238E27FC236}">
                  <a16:creationId xmlns:a16="http://schemas.microsoft.com/office/drawing/2014/main" id="{95CBCE4C-74E4-A943-878F-093245F3DC7A}"/>
                </a:ext>
              </a:extLst>
            </p:cNvPr>
            <p:cNvSpPr txBox="1">
              <a:spLocks noChangeArrowheads="1"/>
            </p:cNvSpPr>
            <p:nvPr/>
          </p:nvSpPr>
          <p:spPr bwMode="auto">
            <a:xfrm>
              <a:off x="4877761" y="4634119"/>
              <a:ext cx="2054794"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latin typeface="+mn-lt"/>
                  <a:cs typeface="Arial" charset="0"/>
                </a:rPr>
                <a:t>Trudy recovers m:</a:t>
              </a:r>
            </a:p>
          </p:txBody>
        </p:sp>
        <p:sp>
          <p:nvSpPr>
            <p:cNvPr id="124" name="Text Box 54">
              <a:extLst>
                <a:ext uri="{FF2B5EF4-FFF2-40B4-BE49-F238E27FC236}">
                  <a16:creationId xmlns:a16="http://schemas.microsoft.com/office/drawing/2014/main" id="{4ECC7DF6-AFF2-E24B-B6D3-787C29474323}"/>
                </a:ext>
              </a:extLst>
            </p:cNvPr>
            <p:cNvSpPr txBox="1">
              <a:spLocks noChangeArrowheads="1"/>
            </p:cNvSpPr>
            <p:nvPr/>
          </p:nvSpPr>
          <p:spPr bwMode="auto">
            <a:xfrm>
              <a:off x="4933950" y="5398604"/>
              <a:ext cx="2421006" cy="8371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nSpc>
                  <a:spcPct val="80000"/>
                </a:lnSpc>
                <a:defRPr/>
              </a:pPr>
              <a:r>
                <a:rPr lang="en-US" dirty="0">
                  <a:latin typeface="+mn-lt"/>
                  <a:cs typeface="Arial" charset="0"/>
                </a:rPr>
                <a:t>sends m to Alice encrypted with Alice’s public key</a:t>
              </a:r>
            </a:p>
          </p:txBody>
        </p:sp>
      </p:grpSp>
      <p:grpSp>
        <p:nvGrpSpPr>
          <p:cNvPr id="34" name="Group 33">
            <a:extLst>
              <a:ext uri="{FF2B5EF4-FFF2-40B4-BE49-F238E27FC236}">
                <a16:creationId xmlns:a16="http://schemas.microsoft.com/office/drawing/2014/main" id="{F2F41447-836E-024C-9290-7172DDC4575F}"/>
              </a:ext>
            </a:extLst>
          </p:cNvPr>
          <p:cNvGrpSpPr/>
          <p:nvPr/>
        </p:nvGrpSpPr>
        <p:grpSpPr>
          <a:xfrm>
            <a:off x="6828459" y="2851424"/>
            <a:ext cx="2249488" cy="673654"/>
            <a:chOff x="6828459" y="2851424"/>
            <a:chExt cx="2249488" cy="673654"/>
          </a:xfrm>
        </p:grpSpPr>
        <p:sp>
          <p:nvSpPr>
            <p:cNvPr id="83" name="Line 13">
              <a:extLst>
                <a:ext uri="{FF2B5EF4-FFF2-40B4-BE49-F238E27FC236}">
                  <a16:creationId xmlns:a16="http://schemas.microsoft.com/office/drawing/2014/main" id="{2B2FCC1F-3FE7-7B46-807C-F140932F0825}"/>
                </a:ext>
              </a:extLst>
            </p:cNvPr>
            <p:cNvSpPr>
              <a:spLocks noChangeShapeType="1"/>
            </p:cNvSpPr>
            <p:nvPr/>
          </p:nvSpPr>
          <p:spPr bwMode="auto">
            <a:xfrm>
              <a:off x="6828459" y="3195569"/>
              <a:ext cx="2249488"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2000" dirty="0">
                <a:cs typeface="+mn-cs"/>
              </a:endParaRPr>
            </a:p>
          </p:txBody>
        </p:sp>
        <p:grpSp>
          <p:nvGrpSpPr>
            <p:cNvPr id="7" name="Group 6">
              <a:extLst>
                <a:ext uri="{FF2B5EF4-FFF2-40B4-BE49-F238E27FC236}">
                  <a16:creationId xmlns:a16="http://schemas.microsoft.com/office/drawing/2014/main" id="{EDE6D2A4-608E-2545-8F28-32423BB333C4}"/>
                </a:ext>
              </a:extLst>
            </p:cNvPr>
            <p:cNvGrpSpPr/>
            <p:nvPr/>
          </p:nvGrpSpPr>
          <p:grpSpPr>
            <a:xfrm>
              <a:off x="7453313" y="2851424"/>
              <a:ext cx="787400" cy="673654"/>
              <a:chOff x="10739852" y="2997198"/>
              <a:chExt cx="787400" cy="673654"/>
            </a:xfrm>
          </p:grpSpPr>
          <p:sp>
            <p:nvSpPr>
              <p:cNvPr id="3" name="Rectangle 2">
                <a:extLst>
                  <a:ext uri="{FF2B5EF4-FFF2-40B4-BE49-F238E27FC236}">
                    <a16:creationId xmlns:a16="http://schemas.microsoft.com/office/drawing/2014/main" id="{6D4D01E5-5D6F-3D4F-932E-4A5299B2BA52}"/>
                  </a:ext>
                </a:extLst>
              </p:cNvPr>
              <p:cNvSpPr/>
              <p:nvPr/>
            </p:nvSpPr>
            <p:spPr>
              <a:xfrm>
                <a:off x="10747511" y="3305865"/>
                <a:ext cx="675861" cy="1060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Text Box 15">
                <a:extLst>
                  <a:ext uri="{FF2B5EF4-FFF2-40B4-BE49-F238E27FC236}">
                    <a16:creationId xmlns:a16="http://schemas.microsoft.com/office/drawing/2014/main" id="{16C95A26-F859-E64E-BF44-C4C49359FBC5}"/>
                  </a:ext>
                </a:extLst>
              </p:cNvPr>
              <p:cNvSpPr txBox="1">
                <a:spLocks noChangeArrowheads="1"/>
              </p:cNvSpPr>
              <p:nvPr/>
            </p:nvSpPr>
            <p:spPr bwMode="auto">
              <a:xfrm>
                <a:off x="10906608" y="3270801"/>
                <a:ext cx="309563" cy="40005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T</a:t>
                </a:r>
              </a:p>
            </p:txBody>
          </p:sp>
          <p:sp>
            <p:nvSpPr>
              <p:cNvPr id="87" name="Text Box 17">
                <a:extLst>
                  <a:ext uri="{FF2B5EF4-FFF2-40B4-BE49-F238E27FC236}">
                    <a16:creationId xmlns:a16="http://schemas.microsoft.com/office/drawing/2014/main" id="{AA9C139A-0D12-3245-B88F-B48AE08E8A58}"/>
                  </a:ext>
                </a:extLst>
              </p:cNvPr>
              <p:cNvSpPr txBox="1">
                <a:spLocks noChangeArrowheads="1"/>
              </p:cNvSpPr>
              <p:nvPr/>
            </p:nvSpPr>
            <p:spPr bwMode="auto">
              <a:xfrm>
                <a:off x="10739852" y="3142972"/>
                <a:ext cx="787400" cy="40005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latin typeface="+mn-lt"/>
                    <a:cs typeface="Arial" charset="0"/>
                  </a:rPr>
                  <a:t>K   (R)</a:t>
                </a:r>
              </a:p>
            </p:txBody>
          </p:sp>
          <p:sp>
            <p:nvSpPr>
              <p:cNvPr id="88" name="Text Box 18">
                <a:extLst>
                  <a:ext uri="{FF2B5EF4-FFF2-40B4-BE49-F238E27FC236}">
                    <a16:creationId xmlns:a16="http://schemas.microsoft.com/office/drawing/2014/main" id="{562BA0BD-51AB-F849-AB37-A717937E43D5}"/>
                  </a:ext>
                </a:extLst>
              </p:cNvPr>
              <p:cNvSpPr txBox="1">
                <a:spLocks noChangeArrowheads="1"/>
              </p:cNvSpPr>
              <p:nvPr/>
            </p:nvSpPr>
            <p:spPr bwMode="auto">
              <a:xfrm>
                <a:off x="10914547" y="2997198"/>
                <a:ext cx="263525" cy="40005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a:t>
                </a:r>
              </a:p>
            </p:txBody>
          </p:sp>
        </p:grpSp>
      </p:grpSp>
      <p:grpSp>
        <p:nvGrpSpPr>
          <p:cNvPr id="32" name="Group 31">
            <a:extLst>
              <a:ext uri="{FF2B5EF4-FFF2-40B4-BE49-F238E27FC236}">
                <a16:creationId xmlns:a16="http://schemas.microsoft.com/office/drawing/2014/main" id="{3183322C-9210-6E46-A831-2524E4CE9F4C}"/>
              </a:ext>
            </a:extLst>
          </p:cNvPr>
          <p:cNvGrpSpPr/>
          <p:nvPr/>
        </p:nvGrpSpPr>
        <p:grpSpPr>
          <a:xfrm>
            <a:off x="6799884" y="2710462"/>
            <a:ext cx="2165350" cy="400110"/>
            <a:chOff x="6799884" y="2710462"/>
            <a:chExt cx="2165350" cy="400110"/>
          </a:xfrm>
        </p:grpSpPr>
        <p:sp>
          <p:nvSpPr>
            <p:cNvPr id="81" name="Line 11">
              <a:extLst>
                <a:ext uri="{FF2B5EF4-FFF2-40B4-BE49-F238E27FC236}">
                  <a16:creationId xmlns:a16="http://schemas.microsoft.com/office/drawing/2014/main" id="{431B4E0F-3CD5-444F-8127-4EAB4B153150}"/>
                </a:ext>
              </a:extLst>
            </p:cNvPr>
            <p:cNvSpPr>
              <a:spLocks noChangeShapeType="1"/>
            </p:cNvSpPr>
            <p:nvPr/>
          </p:nvSpPr>
          <p:spPr bwMode="auto">
            <a:xfrm flipH="1">
              <a:off x="6799884" y="2746307"/>
              <a:ext cx="2165350" cy="280987"/>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2000" dirty="0">
                <a:cs typeface="+mn-cs"/>
              </a:endParaRPr>
            </a:p>
          </p:txBody>
        </p:sp>
        <p:grpSp>
          <p:nvGrpSpPr>
            <p:cNvPr id="9" name="Group 8">
              <a:extLst>
                <a:ext uri="{FF2B5EF4-FFF2-40B4-BE49-F238E27FC236}">
                  <a16:creationId xmlns:a16="http://schemas.microsoft.com/office/drawing/2014/main" id="{EC69D8AC-45D3-B642-987B-D4859E76E7B1}"/>
                </a:ext>
              </a:extLst>
            </p:cNvPr>
            <p:cNvGrpSpPr/>
            <p:nvPr/>
          </p:nvGrpSpPr>
          <p:grpSpPr>
            <a:xfrm>
              <a:off x="7402788" y="2710462"/>
              <a:ext cx="559183" cy="400110"/>
              <a:chOff x="7402788" y="2710462"/>
              <a:chExt cx="559183" cy="400110"/>
            </a:xfrm>
          </p:grpSpPr>
          <p:sp>
            <p:nvSpPr>
              <p:cNvPr id="8" name="Rectangle 7">
                <a:extLst>
                  <a:ext uri="{FF2B5EF4-FFF2-40B4-BE49-F238E27FC236}">
                    <a16:creationId xmlns:a16="http://schemas.microsoft.com/office/drawing/2014/main" id="{C7332AF7-B3AA-F84A-A60D-A50A03FA89EB}"/>
                  </a:ext>
                </a:extLst>
              </p:cNvPr>
              <p:cNvSpPr/>
              <p:nvPr/>
            </p:nvSpPr>
            <p:spPr>
              <a:xfrm>
                <a:off x="7462396" y="2872554"/>
                <a:ext cx="423747" cy="624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Text Box 12">
                <a:extLst>
                  <a:ext uri="{FF2B5EF4-FFF2-40B4-BE49-F238E27FC236}">
                    <a16:creationId xmlns:a16="http://schemas.microsoft.com/office/drawing/2014/main" id="{4B5E98C2-2370-6846-8FFD-3B9BD50C8006}"/>
                  </a:ext>
                </a:extLst>
              </p:cNvPr>
              <p:cNvSpPr txBox="1">
                <a:spLocks noChangeArrowheads="1"/>
              </p:cNvSpPr>
              <p:nvPr/>
            </p:nvSpPr>
            <p:spPr bwMode="auto">
              <a:xfrm>
                <a:off x="7402788" y="2710462"/>
                <a:ext cx="559183"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latin typeface="+mn-lt"/>
                    <a:cs typeface="Arial" charset="0"/>
                  </a:rPr>
                  <a:t>R</a:t>
                </a:r>
              </a:p>
            </p:txBody>
          </p:sp>
        </p:grpSp>
      </p:grpSp>
      <p:grpSp>
        <p:nvGrpSpPr>
          <p:cNvPr id="36" name="Group 35">
            <a:extLst>
              <a:ext uri="{FF2B5EF4-FFF2-40B4-BE49-F238E27FC236}">
                <a16:creationId xmlns:a16="http://schemas.microsoft.com/office/drawing/2014/main" id="{2F392E7F-83D0-234C-A04C-71BAD4274A31}"/>
              </a:ext>
            </a:extLst>
          </p:cNvPr>
          <p:cNvGrpSpPr/>
          <p:nvPr/>
        </p:nvGrpSpPr>
        <p:grpSpPr>
          <a:xfrm>
            <a:off x="6896722" y="3520658"/>
            <a:ext cx="2249487" cy="673654"/>
            <a:chOff x="6896722" y="3520658"/>
            <a:chExt cx="2249487" cy="673654"/>
          </a:xfrm>
        </p:grpSpPr>
        <p:sp>
          <p:nvSpPr>
            <p:cNvPr id="91" name="Line 21">
              <a:extLst>
                <a:ext uri="{FF2B5EF4-FFF2-40B4-BE49-F238E27FC236}">
                  <a16:creationId xmlns:a16="http://schemas.microsoft.com/office/drawing/2014/main" id="{776730E8-9459-E447-B35A-39C21DFB4D8E}"/>
                </a:ext>
              </a:extLst>
            </p:cNvPr>
            <p:cNvSpPr>
              <a:spLocks noChangeShapeType="1"/>
            </p:cNvSpPr>
            <p:nvPr/>
          </p:nvSpPr>
          <p:spPr bwMode="auto">
            <a:xfrm>
              <a:off x="6896722" y="3882957"/>
              <a:ext cx="2249487"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2000" dirty="0">
                <a:cs typeface="+mn-cs"/>
              </a:endParaRPr>
            </a:p>
          </p:txBody>
        </p:sp>
        <p:grpSp>
          <p:nvGrpSpPr>
            <p:cNvPr id="138" name="Group 137">
              <a:extLst>
                <a:ext uri="{FF2B5EF4-FFF2-40B4-BE49-F238E27FC236}">
                  <a16:creationId xmlns:a16="http://schemas.microsoft.com/office/drawing/2014/main" id="{20153732-5F65-8143-8064-BCA70395D4ED}"/>
                </a:ext>
              </a:extLst>
            </p:cNvPr>
            <p:cNvGrpSpPr/>
            <p:nvPr/>
          </p:nvGrpSpPr>
          <p:grpSpPr>
            <a:xfrm>
              <a:off x="7507355" y="3520658"/>
              <a:ext cx="675861" cy="673654"/>
              <a:chOff x="10747511" y="2997198"/>
              <a:chExt cx="675861" cy="673654"/>
            </a:xfrm>
          </p:grpSpPr>
          <p:sp>
            <p:nvSpPr>
              <p:cNvPr id="139" name="Rectangle 138">
                <a:extLst>
                  <a:ext uri="{FF2B5EF4-FFF2-40B4-BE49-F238E27FC236}">
                    <a16:creationId xmlns:a16="http://schemas.microsoft.com/office/drawing/2014/main" id="{49A50E8E-DC4B-E442-9F99-02CD32E20F61}"/>
                  </a:ext>
                </a:extLst>
              </p:cNvPr>
              <p:cNvSpPr/>
              <p:nvPr/>
            </p:nvSpPr>
            <p:spPr>
              <a:xfrm>
                <a:off x="10747511" y="3305865"/>
                <a:ext cx="675861" cy="1060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Text Box 15">
                <a:extLst>
                  <a:ext uri="{FF2B5EF4-FFF2-40B4-BE49-F238E27FC236}">
                    <a16:creationId xmlns:a16="http://schemas.microsoft.com/office/drawing/2014/main" id="{AFB8B5B3-D1B4-6642-981D-8D71DFE13FC3}"/>
                  </a:ext>
                </a:extLst>
              </p:cNvPr>
              <p:cNvSpPr txBox="1">
                <a:spLocks noChangeArrowheads="1"/>
              </p:cNvSpPr>
              <p:nvPr/>
            </p:nvSpPr>
            <p:spPr bwMode="auto">
              <a:xfrm>
                <a:off x="10906608" y="3270801"/>
                <a:ext cx="309563" cy="40005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T</a:t>
                </a:r>
              </a:p>
            </p:txBody>
          </p:sp>
          <p:sp>
            <p:nvSpPr>
              <p:cNvPr id="141" name="Text Box 17">
                <a:extLst>
                  <a:ext uri="{FF2B5EF4-FFF2-40B4-BE49-F238E27FC236}">
                    <a16:creationId xmlns:a16="http://schemas.microsoft.com/office/drawing/2014/main" id="{90FDA7C9-CFD5-0A44-96CB-E6E570ED9696}"/>
                  </a:ext>
                </a:extLst>
              </p:cNvPr>
              <p:cNvSpPr txBox="1">
                <a:spLocks noChangeArrowheads="1"/>
              </p:cNvSpPr>
              <p:nvPr/>
            </p:nvSpPr>
            <p:spPr bwMode="auto">
              <a:xfrm>
                <a:off x="10757961" y="3142972"/>
                <a:ext cx="433131"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latin typeface="+mn-lt"/>
                    <a:cs typeface="Arial" charset="0"/>
                  </a:rPr>
                  <a:t>K  </a:t>
                </a:r>
              </a:p>
            </p:txBody>
          </p:sp>
          <p:sp>
            <p:nvSpPr>
              <p:cNvPr id="142" name="Text Box 18">
                <a:extLst>
                  <a:ext uri="{FF2B5EF4-FFF2-40B4-BE49-F238E27FC236}">
                    <a16:creationId xmlns:a16="http://schemas.microsoft.com/office/drawing/2014/main" id="{6C888B49-426C-1C44-BB59-FEB6759DA593}"/>
                  </a:ext>
                </a:extLst>
              </p:cNvPr>
              <p:cNvSpPr txBox="1">
                <a:spLocks noChangeArrowheads="1"/>
              </p:cNvSpPr>
              <p:nvPr/>
            </p:nvSpPr>
            <p:spPr bwMode="auto">
              <a:xfrm>
                <a:off x="10889856" y="2997198"/>
                <a:ext cx="312907"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a:t>
                </a:r>
              </a:p>
            </p:txBody>
          </p:sp>
        </p:grpSp>
      </p:grpSp>
      <p:grpSp>
        <p:nvGrpSpPr>
          <p:cNvPr id="14" name="Group 13">
            <a:extLst>
              <a:ext uri="{FF2B5EF4-FFF2-40B4-BE49-F238E27FC236}">
                <a16:creationId xmlns:a16="http://schemas.microsoft.com/office/drawing/2014/main" id="{4DA03911-35CC-7540-9E36-05444D837206}"/>
              </a:ext>
            </a:extLst>
          </p:cNvPr>
          <p:cNvGrpSpPr/>
          <p:nvPr/>
        </p:nvGrpSpPr>
        <p:grpSpPr>
          <a:xfrm>
            <a:off x="9501810" y="3697355"/>
            <a:ext cx="1888432" cy="1211428"/>
            <a:chOff x="9448801" y="3644347"/>
            <a:chExt cx="1888432" cy="1211428"/>
          </a:xfrm>
        </p:grpSpPr>
        <p:sp>
          <p:nvSpPr>
            <p:cNvPr id="149" name="Rectangle 148">
              <a:extLst>
                <a:ext uri="{FF2B5EF4-FFF2-40B4-BE49-F238E27FC236}">
                  <a16:creationId xmlns:a16="http://schemas.microsoft.com/office/drawing/2014/main" id="{1848FFE3-83C4-6042-96A6-D346EA18C45A}"/>
                </a:ext>
              </a:extLst>
            </p:cNvPr>
            <p:cNvSpPr/>
            <p:nvPr/>
          </p:nvSpPr>
          <p:spPr>
            <a:xfrm>
              <a:off x="10661372" y="3802821"/>
              <a:ext cx="675861" cy="1060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A06B6F46-9DE5-A246-8551-1F8B349C8CBB}"/>
                </a:ext>
              </a:extLst>
            </p:cNvPr>
            <p:cNvGrpSpPr/>
            <p:nvPr/>
          </p:nvGrpSpPr>
          <p:grpSpPr>
            <a:xfrm>
              <a:off x="9475303" y="3785702"/>
              <a:ext cx="1713735" cy="680280"/>
              <a:chOff x="9753598" y="4050745"/>
              <a:chExt cx="1713735" cy="680280"/>
            </a:xfrm>
          </p:grpSpPr>
          <p:grpSp>
            <p:nvGrpSpPr>
              <p:cNvPr id="143" name="Group 142">
                <a:extLst>
                  <a:ext uri="{FF2B5EF4-FFF2-40B4-BE49-F238E27FC236}">
                    <a16:creationId xmlns:a16="http://schemas.microsoft.com/office/drawing/2014/main" id="{38AA7B51-AD55-D24E-9277-AE28406704AD}"/>
                  </a:ext>
                </a:extLst>
              </p:cNvPr>
              <p:cNvGrpSpPr/>
              <p:nvPr/>
            </p:nvGrpSpPr>
            <p:grpSpPr>
              <a:xfrm>
                <a:off x="9753598" y="4057371"/>
                <a:ext cx="675861" cy="673654"/>
                <a:chOff x="10747511" y="2997198"/>
                <a:chExt cx="675861" cy="673654"/>
              </a:xfrm>
            </p:grpSpPr>
            <p:sp>
              <p:nvSpPr>
                <p:cNvPr id="144" name="Rectangle 143">
                  <a:extLst>
                    <a:ext uri="{FF2B5EF4-FFF2-40B4-BE49-F238E27FC236}">
                      <a16:creationId xmlns:a16="http://schemas.microsoft.com/office/drawing/2014/main" id="{76F87967-B4C9-D343-9F6C-7DB93BDA72B3}"/>
                    </a:ext>
                  </a:extLst>
                </p:cNvPr>
                <p:cNvSpPr/>
                <p:nvPr/>
              </p:nvSpPr>
              <p:spPr>
                <a:xfrm>
                  <a:off x="10747511" y="3305865"/>
                  <a:ext cx="675861" cy="1060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5" name="Text Box 15">
                  <a:extLst>
                    <a:ext uri="{FF2B5EF4-FFF2-40B4-BE49-F238E27FC236}">
                      <a16:creationId xmlns:a16="http://schemas.microsoft.com/office/drawing/2014/main" id="{4EC6D1DA-03C0-8E4C-A263-C5FCDD99B2A7}"/>
                    </a:ext>
                  </a:extLst>
                </p:cNvPr>
                <p:cNvSpPr txBox="1">
                  <a:spLocks noChangeArrowheads="1"/>
                </p:cNvSpPr>
                <p:nvPr/>
              </p:nvSpPr>
              <p:spPr bwMode="auto">
                <a:xfrm>
                  <a:off x="10906608" y="3270801"/>
                  <a:ext cx="309563" cy="40005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T</a:t>
                  </a:r>
                </a:p>
              </p:txBody>
            </p:sp>
            <p:sp>
              <p:nvSpPr>
                <p:cNvPr id="146" name="Text Box 17">
                  <a:extLst>
                    <a:ext uri="{FF2B5EF4-FFF2-40B4-BE49-F238E27FC236}">
                      <a16:creationId xmlns:a16="http://schemas.microsoft.com/office/drawing/2014/main" id="{34BF5362-E8D7-AC44-8ABC-D7C8302EC5ED}"/>
                    </a:ext>
                  </a:extLst>
                </p:cNvPr>
                <p:cNvSpPr txBox="1">
                  <a:spLocks noChangeArrowheads="1"/>
                </p:cNvSpPr>
                <p:nvPr/>
              </p:nvSpPr>
              <p:spPr bwMode="auto">
                <a:xfrm>
                  <a:off x="10757961" y="3142972"/>
                  <a:ext cx="433131"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latin typeface="+mn-lt"/>
                      <a:cs typeface="Arial" charset="0"/>
                    </a:rPr>
                    <a:t>K  </a:t>
                  </a:r>
                </a:p>
              </p:txBody>
            </p:sp>
            <p:sp>
              <p:nvSpPr>
                <p:cNvPr id="147" name="Text Box 18">
                  <a:extLst>
                    <a:ext uri="{FF2B5EF4-FFF2-40B4-BE49-F238E27FC236}">
                      <a16:creationId xmlns:a16="http://schemas.microsoft.com/office/drawing/2014/main" id="{0AEE8AEA-5E6B-9644-BA42-2D69FB60B8F3}"/>
                    </a:ext>
                  </a:extLst>
                </p:cNvPr>
                <p:cNvSpPr txBox="1">
                  <a:spLocks noChangeArrowheads="1"/>
                </p:cNvSpPr>
                <p:nvPr/>
              </p:nvSpPr>
              <p:spPr bwMode="auto">
                <a:xfrm>
                  <a:off x="10889856" y="2997198"/>
                  <a:ext cx="312907"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a:t>
                  </a:r>
                </a:p>
              </p:txBody>
            </p:sp>
          </p:grpSp>
          <p:sp>
            <p:nvSpPr>
              <p:cNvPr id="151" name="Text Box 17">
                <a:extLst>
                  <a:ext uri="{FF2B5EF4-FFF2-40B4-BE49-F238E27FC236}">
                    <a16:creationId xmlns:a16="http://schemas.microsoft.com/office/drawing/2014/main" id="{FA08C967-2B3C-D347-93CB-444CA8DF7FC6}"/>
                  </a:ext>
                </a:extLst>
              </p:cNvPr>
              <p:cNvSpPr txBox="1">
                <a:spLocks noChangeArrowheads="1"/>
              </p:cNvSpPr>
              <p:nvPr/>
            </p:nvSpPr>
            <p:spPr bwMode="auto">
              <a:xfrm>
                <a:off x="10017897" y="4171890"/>
                <a:ext cx="1449436"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latin typeface="+mn-lt"/>
                    <a:cs typeface="Arial" charset="0"/>
                  </a:rPr>
                  <a:t>(K   (R)) =  R,</a:t>
                </a:r>
              </a:p>
            </p:txBody>
          </p:sp>
          <p:grpSp>
            <p:nvGrpSpPr>
              <p:cNvPr id="11" name="Group 10">
                <a:extLst>
                  <a:ext uri="{FF2B5EF4-FFF2-40B4-BE49-F238E27FC236}">
                    <a16:creationId xmlns:a16="http://schemas.microsoft.com/office/drawing/2014/main" id="{660BFD7D-B5AE-8D4B-BC26-F96EFD5F3CA4}"/>
                  </a:ext>
                </a:extLst>
              </p:cNvPr>
              <p:cNvGrpSpPr/>
              <p:nvPr/>
            </p:nvGrpSpPr>
            <p:grpSpPr>
              <a:xfrm>
                <a:off x="10303635" y="4050745"/>
                <a:ext cx="309563" cy="673654"/>
                <a:chOff x="10820469" y="3494154"/>
                <a:chExt cx="309563" cy="673654"/>
              </a:xfrm>
            </p:grpSpPr>
            <p:sp>
              <p:nvSpPr>
                <p:cNvPr id="150" name="Text Box 15">
                  <a:extLst>
                    <a:ext uri="{FF2B5EF4-FFF2-40B4-BE49-F238E27FC236}">
                      <a16:creationId xmlns:a16="http://schemas.microsoft.com/office/drawing/2014/main" id="{BC7FE57C-4528-AC48-9333-5717C819722C}"/>
                    </a:ext>
                  </a:extLst>
                </p:cNvPr>
                <p:cNvSpPr txBox="1">
                  <a:spLocks noChangeArrowheads="1"/>
                </p:cNvSpPr>
                <p:nvPr/>
              </p:nvSpPr>
              <p:spPr bwMode="auto">
                <a:xfrm>
                  <a:off x="10820469" y="3767757"/>
                  <a:ext cx="309563" cy="40005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T</a:t>
                  </a:r>
                </a:p>
              </p:txBody>
            </p:sp>
            <p:sp>
              <p:nvSpPr>
                <p:cNvPr id="152" name="Text Box 18">
                  <a:extLst>
                    <a:ext uri="{FF2B5EF4-FFF2-40B4-BE49-F238E27FC236}">
                      <a16:creationId xmlns:a16="http://schemas.microsoft.com/office/drawing/2014/main" id="{FA1EFA76-21B9-B948-8E78-36FF1C662DF5}"/>
                    </a:ext>
                  </a:extLst>
                </p:cNvPr>
                <p:cNvSpPr txBox="1">
                  <a:spLocks noChangeArrowheads="1"/>
                </p:cNvSpPr>
                <p:nvPr/>
              </p:nvSpPr>
              <p:spPr bwMode="auto">
                <a:xfrm>
                  <a:off x="10828408" y="3494154"/>
                  <a:ext cx="263525" cy="40005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a:t>
                  </a:r>
                </a:p>
              </p:txBody>
            </p:sp>
          </p:grpSp>
        </p:grpSp>
        <p:sp>
          <p:nvSpPr>
            <p:cNvPr id="13" name="TextBox 12">
              <a:extLst>
                <a:ext uri="{FF2B5EF4-FFF2-40B4-BE49-F238E27FC236}">
                  <a16:creationId xmlns:a16="http://schemas.microsoft.com/office/drawing/2014/main" id="{5E67E0C2-A681-6745-AF69-A6AAE1C3E55E}"/>
                </a:ext>
              </a:extLst>
            </p:cNvPr>
            <p:cNvSpPr txBox="1"/>
            <p:nvPr/>
          </p:nvSpPr>
          <p:spPr>
            <a:xfrm>
              <a:off x="9448801" y="3644347"/>
              <a:ext cx="1531573" cy="369332"/>
            </a:xfrm>
            <a:prstGeom prst="rect">
              <a:avLst/>
            </a:prstGeom>
            <a:noFill/>
          </p:spPr>
          <p:txBody>
            <a:bodyPr wrap="none" rtlCol="0">
              <a:spAutoFit/>
            </a:bodyPr>
            <a:lstStyle/>
            <a:p>
              <a:r>
                <a:rPr lang="en-US" dirty="0"/>
                <a:t>Bob computes</a:t>
              </a:r>
            </a:p>
          </p:txBody>
        </p:sp>
        <p:sp>
          <p:nvSpPr>
            <p:cNvPr id="153" name="TextBox 152">
              <a:extLst>
                <a:ext uri="{FF2B5EF4-FFF2-40B4-BE49-F238E27FC236}">
                  <a16:creationId xmlns:a16="http://schemas.microsoft.com/office/drawing/2014/main" id="{6DF933CB-CA39-3147-98C2-BB61A3EB04BC}"/>
                </a:ext>
              </a:extLst>
            </p:cNvPr>
            <p:cNvSpPr txBox="1"/>
            <p:nvPr/>
          </p:nvSpPr>
          <p:spPr>
            <a:xfrm>
              <a:off x="9455426" y="4314729"/>
              <a:ext cx="1822174" cy="541046"/>
            </a:xfrm>
            <a:prstGeom prst="rect">
              <a:avLst/>
            </a:prstGeom>
            <a:noFill/>
          </p:spPr>
          <p:txBody>
            <a:bodyPr wrap="square" rtlCol="0">
              <a:spAutoFit/>
            </a:bodyPr>
            <a:lstStyle/>
            <a:p>
              <a:pPr>
                <a:lnSpc>
                  <a:spcPct val="80000"/>
                </a:lnSpc>
              </a:pPr>
              <a:r>
                <a:rPr lang="en-US" dirty="0"/>
                <a:t>authenticating</a:t>
              </a:r>
            </a:p>
            <a:p>
              <a:pPr>
                <a:lnSpc>
                  <a:spcPct val="80000"/>
                </a:lnSpc>
              </a:pPr>
              <a:r>
                <a:rPr lang="en-US" dirty="0"/>
                <a:t>Trudy as Alice</a:t>
              </a:r>
            </a:p>
          </p:txBody>
        </p:sp>
      </p:grpSp>
      <p:sp>
        <p:nvSpPr>
          <p:cNvPr id="15" name="Rectangle 14">
            <a:extLst>
              <a:ext uri="{FF2B5EF4-FFF2-40B4-BE49-F238E27FC236}">
                <a16:creationId xmlns:a16="http://schemas.microsoft.com/office/drawing/2014/main" id="{60FBBC21-85F1-2445-8B4A-BDBCF8170CA8}"/>
              </a:ext>
            </a:extLst>
          </p:cNvPr>
          <p:cNvSpPr/>
          <p:nvPr/>
        </p:nvSpPr>
        <p:spPr>
          <a:xfrm>
            <a:off x="3538330" y="3472069"/>
            <a:ext cx="238539" cy="1457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7" name="Group 36">
            <a:extLst>
              <a:ext uri="{FF2B5EF4-FFF2-40B4-BE49-F238E27FC236}">
                <a16:creationId xmlns:a16="http://schemas.microsoft.com/office/drawing/2014/main" id="{ECD2AD64-FCE1-484A-8CD8-9195FB878672}"/>
              </a:ext>
            </a:extLst>
          </p:cNvPr>
          <p:cNvGrpSpPr/>
          <p:nvPr/>
        </p:nvGrpSpPr>
        <p:grpSpPr>
          <a:xfrm>
            <a:off x="2221395" y="3318428"/>
            <a:ext cx="2480297" cy="400110"/>
            <a:chOff x="2221395" y="3318428"/>
            <a:chExt cx="2480297" cy="400110"/>
          </a:xfrm>
        </p:grpSpPr>
        <p:sp>
          <p:nvSpPr>
            <p:cNvPr id="97" name="Line 27">
              <a:extLst>
                <a:ext uri="{FF2B5EF4-FFF2-40B4-BE49-F238E27FC236}">
                  <a16:creationId xmlns:a16="http://schemas.microsoft.com/office/drawing/2014/main" id="{9984F3ED-2918-3344-B6C5-159D486AEBA7}"/>
                </a:ext>
              </a:extLst>
            </p:cNvPr>
            <p:cNvSpPr>
              <a:spLocks noChangeShapeType="1"/>
            </p:cNvSpPr>
            <p:nvPr/>
          </p:nvSpPr>
          <p:spPr bwMode="auto">
            <a:xfrm flipH="1">
              <a:off x="2221395" y="3390832"/>
              <a:ext cx="2480297" cy="321856"/>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2000" dirty="0">
                <a:cs typeface="+mn-cs"/>
              </a:endParaRPr>
            </a:p>
          </p:txBody>
        </p:sp>
        <p:sp>
          <p:nvSpPr>
            <p:cNvPr id="136" name="Text Box 66">
              <a:extLst>
                <a:ext uri="{FF2B5EF4-FFF2-40B4-BE49-F238E27FC236}">
                  <a16:creationId xmlns:a16="http://schemas.microsoft.com/office/drawing/2014/main" id="{6AA1B550-D423-7A47-9CFF-A7D87F12F83C}"/>
                </a:ext>
              </a:extLst>
            </p:cNvPr>
            <p:cNvSpPr txBox="1">
              <a:spLocks noChangeArrowheads="1"/>
            </p:cNvSpPr>
            <p:nvPr/>
          </p:nvSpPr>
          <p:spPr bwMode="auto">
            <a:xfrm>
              <a:off x="3497192" y="3318428"/>
              <a:ext cx="324128"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latin typeface="+mn-lt"/>
                  <a:cs typeface="Arial" charset="0"/>
                </a:rPr>
                <a:t>R</a:t>
              </a:r>
            </a:p>
          </p:txBody>
        </p:sp>
      </p:grpSp>
      <p:grpSp>
        <p:nvGrpSpPr>
          <p:cNvPr id="38" name="Group 37">
            <a:extLst>
              <a:ext uri="{FF2B5EF4-FFF2-40B4-BE49-F238E27FC236}">
                <a16:creationId xmlns:a16="http://schemas.microsoft.com/office/drawing/2014/main" id="{1566B28C-8D8F-F441-9A23-B17C74DD53D0}"/>
              </a:ext>
            </a:extLst>
          </p:cNvPr>
          <p:cNvGrpSpPr/>
          <p:nvPr/>
        </p:nvGrpSpPr>
        <p:grpSpPr>
          <a:xfrm>
            <a:off x="2221395" y="3479799"/>
            <a:ext cx="2593009" cy="673713"/>
            <a:chOff x="2221395" y="3479799"/>
            <a:chExt cx="2593009" cy="673713"/>
          </a:xfrm>
        </p:grpSpPr>
        <p:sp>
          <p:nvSpPr>
            <p:cNvPr id="98" name="Line 28">
              <a:extLst>
                <a:ext uri="{FF2B5EF4-FFF2-40B4-BE49-F238E27FC236}">
                  <a16:creationId xmlns:a16="http://schemas.microsoft.com/office/drawing/2014/main" id="{EE318889-5B02-7949-9701-DA4074646051}"/>
                </a:ext>
              </a:extLst>
            </p:cNvPr>
            <p:cNvSpPr>
              <a:spLocks noChangeShapeType="1"/>
            </p:cNvSpPr>
            <p:nvPr/>
          </p:nvSpPr>
          <p:spPr bwMode="auto">
            <a:xfrm>
              <a:off x="2221395" y="3840094"/>
              <a:ext cx="2593009"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2000" dirty="0">
                <a:cs typeface="+mn-cs"/>
              </a:endParaRPr>
            </a:p>
          </p:txBody>
        </p:sp>
        <p:grpSp>
          <p:nvGrpSpPr>
            <p:cNvPr id="16" name="Group 15">
              <a:extLst>
                <a:ext uri="{FF2B5EF4-FFF2-40B4-BE49-F238E27FC236}">
                  <a16:creationId xmlns:a16="http://schemas.microsoft.com/office/drawing/2014/main" id="{3DCDE299-3FF6-EA43-9F54-4F4D7B7A96D5}"/>
                </a:ext>
              </a:extLst>
            </p:cNvPr>
            <p:cNvGrpSpPr/>
            <p:nvPr/>
          </p:nvGrpSpPr>
          <p:grpSpPr>
            <a:xfrm>
              <a:off x="3351764" y="3479799"/>
              <a:ext cx="787400" cy="673713"/>
              <a:chOff x="992878" y="4235173"/>
              <a:chExt cx="787400" cy="673713"/>
            </a:xfrm>
          </p:grpSpPr>
          <p:sp>
            <p:nvSpPr>
              <p:cNvPr id="155" name="Rectangle 154">
                <a:extLst>
                  <a:ext uri="{FF2B5EF4-FFF2-40B4-BE49-F238E27FC236}">
                    <a16:creationId xmlns:a16="http://schemas.microsoft.com/office/drawing/2014/main" id="{9457704C-5356-664F-925C-1F727AA467BC}"/>
                  </a:ext>
                </a:extLst>
              </p:cNvPr>
              <p:cNvSpPr/>
              <p:nvPr/>
            </p:nvSpPr>
            <p:spPr>
              <a:xfrm>
                <a:off x="1000537" y="4543840"/>
                <a:ext cx="675861" cy="1060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6" name="Text Box 15">
                <a:extLst>
                  <a:ext uri="{FF2B5EF4-FFF2-40B4-BE49-F238E27FC236}">
                    <a16:creationId xmlns:a16="http://schemas.microsoft.com/office/drawing/2014/main" id="{B390E741-67F5-A44D-B50F-BCF5D21E4564}"/>
                  </a:ext>
                </a:extLst>
              </p:cNvPr>
              <p:cNvSpPr txBox="1">
                <a:spLocks noChangeArrowheads="1"/>
              </p:cNvSpPr>
              <p:nvPr/>
            </p:nvSpPr>
            <p:spPr bwMode="auto">
              <a:xfrm>
                <a:off x="1147543" y="4508776"/>
                <a:ext cx="333746"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A</a:t>
                </a:r>
              </a:p>
            </p:txBody>
          </p:sp>
          <p:sp>
            <p:nvSpPr>
              <p:cNvPr id="157" name="Text Box 17">
                <a:extLst>
                  <a:ext uri="{FF2B5EF4-FFF2-40B4-BE49-F238E27FC236}">
                    <a16:creationId xmlns:a16="http://schemas.microsoft.com/office/drawing/2014/main" id="{F7C9D543-5B67-BE43-915D-12D41196FF0B}"/>
                  </a:ext>
                </a:extLst>
              </p:cNvPr>
              <p:cNvSpPr txBox="1">
                <a:spLocks noChangeArrowheads="1"/>
              </p:cNvSpPr>
              <p:nvPr/>
            </p:nvSpPr>
            <p:spPr bwMode="auto">
              <a:xfrm>
                <a:off x="992878" y="4380947"/>
                <a:ext cx="787400" cy="40005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latin typeface="+mn-lt"/>
                    <a:cs typeface="Arial" charset="0"/>
                  </a:rPr>
                  <a:t>K   (R)</a:t>
                </a:r>
              </a:p>
            </p:txBody>
          </p:sp>
          <p:sp>
            <p:nvSpPr>
              <p:cNvPr id="158" name="Text Box 18">
                <a:extLst>
                  <a:ext uri="{FF2B5EF4-FFF2-40B4-BE49-F238E27FC236}">
                    <a16:creationId xmlns:a16="http://schemas.microsoft.com/office/drawing/2014/main" id="{5B8DB431-29F0-AB41-8246-D94EA76902B5}"/>
                  </a:ext>
                </a:extLst>
              </p:cNvPr>
              <p:cNvSpPr txBox="1">
                <a:spLocks noChangeArrowheads="1"/>
              </p:cNvSpPr>
              <p:nvPr/>
            </p:nvSpPr>
            <p:spPr bwMode="auto">
              <a:xfrm>
                <a:off x="1167573" y="4235173"/>
                <a:ext cx="263525" cy="40005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a:t>
                </a:r>
              </a:p>
            </p:txBody>
          </p:sp>
        </p:grpSp>
      </p:grpSp>
      <p:grpSp>
        <p:nvGrpSpPr>
          <p:cNvPr id="40" name="Group 39">
            <a:extLst>
              <a:ext uri="{FF2B5EF4-FFF2-40B4-BE49-F238E27FC236}">
                <a16:creationId xmlns:a16="http://schemas.microsoft.com/office/drawing/2014/main" id="{8FB5C290-2EFF-0A4D-B746-B484522AB717}"/>
              </a:ext>
            </a:extLst>
          </p:cNvPr>
          <p:cNvGrpSpPr/>
          <p:nvPr/>
        </p:nvGrpSpPr>
        <p:grpSpPr>
          <a:xfrm>
            <a:off x="2221395" y="4168883"/>
            <a:ext cx="2661272" cy="673713"/>
            <a:chOff x="2221395" y="4168883"/>
            <a:chExt cx="2661272" cy="673713"/>
          </a:xfrm>
        </p:grpSpPr>
        <p:sp>
          <p:nvSpPr>
            <p:cNvPr id="106" name="Line 36">
              <a:extLst>
                <a:ext uri="{FF2B5EF4-FFF2-40B4-BE49-F238E27FC236}">
                  <a16:creationId xmlns:a16="http://schemas.microsoft.com/office/drawing/2014/main" id="{160F22D0-47F2-5349-85F9-D489A964C5EE}"/>
                </a:ext>
              </a:extLst>
            </p:cNvPr>
            <p:cNvSpPr>
              <a:spLocks noChangeShapeType="1"/>
            </p:cNvSpPr>
            <p:nvPr/>
          </p:nvSpPr>
          <p:spPr bwMode="auto">
            <a:xfrm>
              <a:off x="2221395" y="4527482"/>
              <a:ext cx="2661272"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2000" dirty="0">
                <a:cs typeface="+mn-cs"/>
              </a:endParaRPr>
            </a:p>
          </p:txBody>
        </p:sp>
        <p:grpSp>
          <p:nvGrpSpPr>
            <p:cNvPr id="18" name="Group 17">
              <a:extLst>
                <a:ext uri="{FF2B5EF4-FFF2-40B4-BE49-F238E27FC236}">
                  <a16:creationId xmlns:a16="http://schemas.microsoft.com/office/drawing/2014/main" id="{C591770F-038E-CD44-B111-C45F73AD7788}"/>
                </a:ext>
              </a:extLst>
            </p:cNvPr>
            <p:cNvGrpSpPr/>
            <p:nvPr/>
          </p:nvGrpSpPr>
          <p:grpSpPr>
            <a:xfrm>
              <a:off x="3366050" y="4168883"/>
              <a:ext cx="675861" cy="673713"/>
              <a:chOff x="1842051" y="4335667"/>
              <a:chExt cx="675861" cy="673713"/>
            </a:xfrm>
          </p:grpSpPr>
          <p:sp>
            <p:nvSpPr>
              <p:cNvPr id="160" name="Rectangle 159">
                <a:extLst>
                  <a:ext uri="{FF2B5EF4-FFF2-40B4-BE49-F238E27FC236}">
                    <a16:creationId xmlns:a16="http://schemas.microsoft.com/office/drawing/2014/main" id="{E1E0E169-9AA2-8C40-A9FD-9CB2C10143A7}"/>
                  </a:ext>
                </a:extLst>
              </p:cNvPr>
              <p:cNvSpPr/>
              <p:nvPr/>
            </p:nvSpPr>
            <p:spPr>
              <a:xfrm>
                <a:off x="1842051" y="4644334"/>
                <a:ext cx="675861" cy="1060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2" name="Text Box 17">
                <a:extLst>
                  <a:ext uri="{FF2B5EF4-FFF2-40B4-BE49-F238E27FC236}">
                    <a16:creationId xmlns:a16="http://schemas.microsoft.com/office/drawing/2014/main" id="{5E1A5670-A8F3-194B-8712-4A445EDF450E}"/>
                  </a:ext>
                </a:extLst>
              </p:cNvPr>
              <p:cNvSpPr txBox="1">
                <a:spLocks noChangeArrowheads="1"/>
              </p:cNvSpPr>
              <p:nvPr/>
            </p:nvSpPr>
            <p:spPr bwMode="auto">
              <a:xfrm>
                <a:off x="1852501" y="4481441"/>
                <a:ext cx="433131"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latin typeface="+mn-lt"/>
                    <a:cs typeface="Arial" charset="0"/>
                  </a:rPr>
                  <a:t>K  </a:t>
                </a:r>
              </a:p>
            </p:txBody>
          </p:sp>
          <p:sp>
            <p:nvSpPr>
              <p:cNvPr id="163" name="Text Box 18">
                <a:extLst>
                  <a:ext uri="{FF2B5EF4-FFF2-40B4-BE49-F238E27FC236}">
                    <a16:creationId xmlns:a16="http://schemas.microsoft.com/office/drawing/2014/main" id="{F08DB7BD-7A90-7B4C-A0AB-13AF0F4EBF5E}"/>
                  </a:ext>
                </a:extLst>
              </p:cNvPr>
              <p:cNvSpPr txBox="1">
                <a:spLocks noChangeArrowheads="1"/>
              </p:cNvSpPr>
              <p:nvPr/>
            </p:nvSpPr>
            <p:spPr bwMode="auto">
              <a:xfrm>
                <a:off x="1984396" y="4335667"/>
                <a:ext cx="312907"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a:t>
                </a:r>
              </a:p>
            </p:txBody>
          </p:sp>
          <p:sp>
            <p:nvSpPr>
              <p:cNvPr id="161" name="Text Box 15">
                <a:extLst>
                  <a:ext uri="{FF2B5EF4-FFF2-40B4-BE49-F238E27FC236}">
                    <a16:creationId xmlns:a16="http://schemas.microsoft.com/office/drawing/2014/main" id="{7BBB5E8A-E5DC-4C45-9F1E-3C6C0299AC55}"/>
                  </a:ext>
                </a:extLst>
              </p:cNvPr>
              <p:cNvSpPr txBox="1">
                <a:spLocks noChangeArrowheads="1"/>
              </p:cNvSpPr>
              <p:nvPr/>
            </p:nvSpPr>
            <p:spPr bwMode="auto">
              <a:xfrm>
                <a:off x="1989057" y="4609270"/>
                <a:ext cx="333746"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A</a:t>
                </a:r>
              </a:p>
            </p:txBody>
          </p:sp>
        </p:grpSp>
      </p:grpSp>
      <p:sp>
        <p:nvSpPr>
          <p:cNvPr id="19" name="Rectangle 18">
            <a:extLst>
              <a:ext uri="{FF2B5EF4-FFF2-40B4-BE49-F238E27FC236}">
                <a16:creationId xmlns:a16="http://schemas.microsoft.com/office/drawing/2014/main" id="{6CEF5E74-1462-2240-98D6-0DFCF9C484FF}"/>
              </a:ext>
            </a:extLst>
          </p:cNvPr>
          <p:cNvSpPr/>
          <p:nvPr/>
        </p:nvSpPr>
        <p:spPr>
          <a:xfrm>
            <a:off x="7580243" y="5009322"/>
            <a:ext cx="821635" cy="1722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1" name="Group 40">
            <a:extLst>
              <a:ext uri="{FF2B5EF4-FFF2-40B4-BE49-F238E27FC236}">
                <a16:creationId xmlns:a16="http://schemas.microsoft.com/office/drawing/2014/main" id="{77CF55DB-F502-994B-93E8-DD80E269A29E}"/>
              </a:ext>
            </a:extLst>
          </p:cNvPr>
          <p:cNvGrpSpPr/>
          <p:nvPr/>
        </p:nvGrpSpPr>
        <p:grpSpPr>
          <a:xfrm>
            <a:off x="6941172" y="4727161"/>
            <a:ext cx="2168525" cy="711199"/>
            <a:chOff x="6941172" y="4727161"/>
            <a:chExt cx="2168525" cy="711199"/>
          </a:xfrm>
        </p:grpSpPr>
        <p:sp>
          <p:nvSpPr>
            <p:cNvPr id="112" name="Line 42">
              <a:extLst>
                <a:ext uri="{FF2B5EF4-FFF2-40B4-BE49-F238E27FC236}">
                  <a16:creationId xmlns:a16="http://schemas.microsoft.com/office/drawing/2014/main" id="{AE6F24D0-6C87-5E4E-A619-24CDBA038F42}"/>
                </a:ext>
              </a:extLst>
            </p:cNvPr>
            <p:cNvSpPr>
              <a:spLocks noChangeShapeType="1"/>
            </p:cNvSpPr>
            <p:nvPr/>
          </p:nvSpPr>
          <p:spPr bwMode="auto">
            <a:xfrm flipH="1" flipV="1">
              <a:off x="6941172" y="5117202"/>
              <a:ext cx="21685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2000" dirty="0">
                <a:cs typeface="+mn-cs"/>
              </a:endParaRPr>
            </a:p>
          </p:txBody>
        </p:sp>
        <p:grpSp>
          <p:nvGrpSpPr>
            <p:cNvPr id="113" name="Group 43">
              <a:extLst>
                <a:ext uri="{FF2B5EF4-FFF2-40B4-BE49-F238E27FC236}">
                  <a16:creationId xmlns:a16="http://schemas.microsoft.com/office/drawing/2014/main" id="{31A37FFA-B2FB-7E4D-A06F-68C6898002E8}"/>
                </a:ext>
              </a:extLst>
            </p:cNvPr>
            <p:cNvGrpSpPr>
              <a:grpSpLocks/>
            </p:cNvGrpSpPr>
            <p:nvPr/>
          </p:nvGrpSpPr>
          <p:grpSpPr bwMode="auto">
            <a:xfrm>
              <a:off x="7563472" y="4727161"/>
              <a:ext cx="852488" cy="711199"/>
              <a:chOff x="3677" y="3430"/>
              <a:chExt cx="537" cy="448"/>
            </a:xfrm>
          </p:grpSpPr>
          <p:sp>
            <p:nvSpPr>
              <p:cNvPr id="115" name="Text Box 45">
                <a:extLst>
                  <a:ext uri="{FF2B5EF4-FFF2-40B4-BE49-F238E27FC236}">
                    <a16:creationId xmlns:a16="http://schemas.microsoft.com/office/drawing/2014/main" id="{85D4A2E7-81C1-A64B-BC82-9DB7F4821375}"/>
                  </a:ext>
                </a:extLst>
              </p:cNvPr>
              <p:cNvSpPr txBox="1">
                <a:spLocks noChangeArrowheads="1"/>
              </p:cNvSpPr>
              <p:nvPr/>
            </p:nvSpPr>
            <p:spPr bwMode="auto">
              <a:xfrm>
                <a:off x="3677" y="3540"/>
                <a:ext cx="537"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latin typeface="+mn-lt"/>
                    <a:cs typeface="Arial" charset="0"/>
                  </a:rPr>
                  <a:t>K   (m)</a:t>
                </a:r>
              </a:p>
            </p:txBody>
          </p:sp>
          <p:sp>
            <p:nvSpPr>
              <p:cNvPr id="116" name="Text Box 46">
                <a:extLst>
                  <a:ext uri="{FF2B5EF4-FFF2-40B4-BE49-F238E27FC236}">
                    <a16:creationId xmlns:a16="http://schemas.microsoft.com/office/drawing/2014/main" id="{F94D5314-084A-054E-BECC-861CAED9361C}"/>
                  </a:ext>
                </a:extLst>
              </p:cNvPr>
              <p:cNvSpPr txBox="1">
                <a:spLocks noChangeArrowheads="1"/>
              </p:cNvSpPr>
              <p:nvPr/>
            </p:nvSpPr>
            <p:spPr bwMode="auto">
              <a:xfrm>
                <a:off x="3728" y="3430"/>
                <a:ext cx="197"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a:t>
                </a:r>
              </a:p>
            </p:txBody>
          </p:sp>
          <p:sp>
            <p:nvSpPr>
              <p:cNvPr id="114" name="Text Box 44">
                <a:extLst>
                  <a:ext uri="{FF2B5EF4-FFF2-40B4-BE49-F238E27FC236}">
                    <a16:creationId xmlns:a16="http://schemas.microsoft.com/office/drawing/2014/main" id="{5A99CC24-85CA-9C4A-A4D0-6DF9B6779A30}"/>
                  </a:ext>
                </a:extLst>
              </p:cNvPr>
              <p:cNvSpPr txBox="1">
                <a:spLocks noChangeArrowheads="1"/>
              </p:cNvSpPr>
              <p:nvPr/>
            </p:nvSpPr>
            <p:spPr bwMode="auto">
              <a:xfrm>
                <a:off x="3783" y="3626"/>
                <a:ext cx="195"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T</a:t>
                </a:r>
              </a:p>
            </p:txBody>
          </p:sp>
        </p:grpSp>
      </p:grpSp>
      <p:sp>
        <p:nvSpPr>
          <p:cNvPr id="20" name="TextBox 19">
            <a:extLst>
              <a:ext uri="{FF2B5EF4-FFF2-40B4-BE49-F238E27FC236}">
                <a16:creationId xmlns:a16="http://schemas.microsoft.com/office/drawing/2014/main" id="{8F94631E-57F4-4948-8245-56E604BD3B2E}"/>
              </a:ext>
            </a:extLst>
          </p:cNvPr>
          <p:cNvSpPr txBox="1"/>
          <p:nvPr/>
        </p:nvSpPr>
        <p:spPr>
          <a:xfrm>
            <a:off x="9258693" y="4982817"/>
            <a:ext cx="2217690" cy="541046"/>
          </a:xfrm>
          <a:prstGeom prst="rect">
            <a:avLst/>
          </a:prstGeom>
          <a:noFill/>
        </p:spPr>
        <p:txBody>
          <a:bodyPr wrap="square" rtlCol="0">
            <a:spAutoFit/>
          </a:bodyPr>
          <a:lstStyle/>
          <a:p>
            <a:pPr>
              <a:lnSpc>
                <a:spcPct val="80000"/>
              </a:lnSpc>
            </a:pPr>
            <a:r>
              <a:rPr lang="en-US" dirty="0"/>
              <a:t>Bob sends a personal message, m to Alice</a:t>
            </a:r>
          </a:p>
        </p:txBody>
      </p:sp>
      <p:grpSp>
        <p:nvGrpSpPr>
          <p:cNvPr id="167" name="Group 166">
            <a:extLst>
              <a:ext uri="{FF2B5EF4-FFF2-40B4-BE49-F238E27FC236}">
                <a16:creationId xmlns:a16="http://schemas.microsoft.com/office/drawing/2014/main" id="{BA09B8E1-D210-DD47-B517-6459FFB70ED7}"/>
              </a:ext>
            </a:extLst>
          </p:cNvPr>
          <p:cNvGrpSpPr/>
          <p:nvPr/>
        </p:nvGrpSpPr>
        <p:grpSpPr>
          <a:xfrm>
            <a:off x="2601085" y="4921526"/>
            <a:ext cx="2168525" cy="711199"/>
            <a:chOff x="2601085" y="4921526"/>
            <a:chExt cx="2168525" cy="711199"/>
          </a:xfrm>
        </p:grpSpPr>
        <p:sp>
          <p:nvSpPr>
            <p:cNvPr id="164" name="Line 42">
              <a:extLst>
                <a:ext uri="{FF2B5EF4-FFF2-40B4-BE49-F238E27FC236}">
                  <a16:creationId xmlns:a16="http://schemas.microsoft.com/office/drawing/2014/main" id="{27E7CDB9-2DFE-764B-B12F-AEF4FBAB9F60}"/>
                </a:ext>
              </a:extLst>
            </p:cNvPr>
            <p:cNvSpPr>
              <a:spLocks noChangeShapeType="1"/>
            </p:cNvSpPr>
            <p:nvPr/>
          </p:nvSpPr>
          <p:spPr bwMode="auto">
            <a:xfrm flipH="1" flipV="1">
              <a:off x="2601085" y="5367337"/>
              <a:ext cx="21685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2000" dirty="0">
                <a:cs typeface="+mn-cs"/>
              </a:endParaRPr>
            </a:p>
          </p:txBody>
        </p:sp>
        <p:sp>
          <p:nvSpPr>
            <p:cNvPr id="21" name="Rectangle 20">
              <a:extLst>
                <a:ext uri="{FF2B5EF4-FFF2-40B4-BE49-F238E27FC236}">
                  <a16:creationId xmlns:a16="http://schemas.microsoft.com/office/drawing/2014/main" id="{96D8C8AC-603B-004D-A602-FB5914DF76FB}"/>
                </a:ext>
              </a:extLst>
            </p:cNvPr>
            <p:cNvSpPr/>
            <p:nvPr/>
          </p:nvSpPr>
          <p:spPr>
            <a:xfrm>
              <a:off x="3458817" y="5261113"/>
              <a:ext cx="397566" cy="225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6" name="Group 56">
              <a:extLst>
                <a:ext uri="{FF2B5EF4-FFF2-40B4-BE49-F238E27FC236}">
                  <a16:creationId xmlns:a16="http://schemas.microsoft.com/office/drawing/2014/main" id="{0775B4B1-C485-7A46-B09A-3F7499E1DFF6}"/>
                </a:ext>
              </a:extLst>
            </p:cNvPr>
            <p:cNvGrpSpPr>
              <a:grpSpLocks/>
            </p:cNvGrpSpPr>
            <p:nvPr/>
          </p:nvGrpSpPr>
          <p:grpSpPr bwMode="auto">
            <a:xfrm>
              <a:off x="3287372" y="4921526"/>
              <a:ext cx="795338" cy="711199"/>
              <a:chOff x="3694" y="3430"/>
              <a:chExt cx="501" cy="448"/>
            </a:xfrm>
          </p:grpSpPr>
          <p:sp>
            <p:nvSpPr>
              <p:cNvPr id="127" name="Text Box 57">
                <a:extLst>
                  <a:ext uri="{FF2B5EF4-FFF2-40B4-BE49-F238E27FC236}">
                    <a16:creationId xmlns:a16="http://schemas.microsoft.com/office/drawing/2014/main" id="{141B4F19-74AD-1843-A62D-38B5D8A427BC}"/>
                  </a:ext>
                </a:extLst>
              </p:cNvPr>
              <p:cNvSpPr txBox="1">
                <a:spLocks noChangeArrowheads="1"/>
              </p:cNvSpPr>
              <p:nvPr/>
            </p:nvSpPr>
            <p:spPr bwMode="auto">
              <a:xfrm>
                <a:off x="3776" y="3626"/>
                <a:ext cx="210"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A</a:t>
                </a:r>
                <a:endParaRPr lang="en-US" sz="2800" dirty="0">
                  <a:solidFill>
                    <a:srgbClr val="C00000"/>
                  </a:solidFill>
                  <a:latin typeface="+mn-lt"/>
                  <a:cs typeface="Arial" charset="0"/>
                </a:endParaRPr>
              </a:p>
            </p:txBody>
          </p:sp>
          <p:sp>
            <p:nvSpPr>
              <p:cNvPr id="128" name="Text Box 58">
                <a:extLst>
                  <a:ext uri="{FF2B5EF4-FFF2-40B4-BE49-F238E27FC236}">
                    <a16:creationId xmlns:a16="http://schemas.microsoft.com/office/drawing/2014/main" id="{9393590E-BC14-9649-B270-972F482604BB}"/>
                  </a:ext>
                </a:extLst>
              </p:cNvPr>
              <p:cNvSpPr txBox="1">
                <a:spLocks noChangeArrowheads="1"/>
              </p:cNvSpPr>
              <p:nvPr/>
            </p:nvSpPr>
            <p:spPr bwMode="auto">
              <a:xfrm>
                <a:off x="3694" y="3540"/>
                <a:ext cx="501"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latin typeface="+mn-lt"/>
                    <a:cs typeface="Arial" charset="0"/>
                  </a:rPr>
                  <a:t>K  (m)</a:t>
                </a:r>
              </a:p>
            </p:txBody>
          </p:sp>
          <p:sp>
            <p:nvSpPr>
              <p:cNvPr id="129" name="Text Box 59">
                <a:extLst>
                  <a:ext uri="{FF2B5EF4-FFF2-40B4-BE49-F238E27FC236}">
                    <a16:creationId xmlns:a16="http://schemas.microsoft.com/office/drawing/2014/main" id="{6DBF443F-317F-784F-BD76-C682D68C613C}"/>
                  </a:ext>
                </a:extLst>
              </p:cNvPr>
              <p:cNvSpPr txBox="1">
                <a:spLocks noChangeArrowheads="1"/>
              </p:cNvSpPr>
              <p:nvPr/>
            </p:nvSpPr>
            <p:spPr bwMode="auto">
              <a:xfrm>
                <a:off x="3767" y="3430"/>
                <a:ext cx="197"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a:t>
                </a:r>
              </a:p>
            </p:txBody>
          </p:sp>
        </p:grpSp>
      </p:grpSp>
      <p:grpSp>
        <p:nvGrpSpPr>
          <p:cNvPr id="168" name="Group 167">
            <a:extLst>
              <a:ext uri="{FF2B5EF4-FFF2-40B4-BE49-F238E27FC236}">
                <a16:creationId xmlns:a16="http://schemas.microsoft.com/office/drawing/2014/main" id="{41819848-9DFF-194C-B17B-ABDE3225B9FC}"/>
              </a:ext>
            </a:extLst>
          </p:cNvPr>
          <p:cNvGrpSpPr/>
          <p:nvPr/>
        </p:nvGrpSpPr>
        <p:grpSpPr>
          <a:xfrm>
            <a:off x="359855" y="4949687"/>
            <a:ext cx="3045951" cy="1418628"/>
            <a:chOff x="359855" y="4949687"/>
            <a:chExt cx="3045951" cy="1418628"/>
          </a:xfrm>
        </p:grpSpPr>
        <p:grpSp>
          <p:nvGrpSpPr>
            <p:cNvPr id="130" name="Group 60">
              <a:extLst>
                <a:ext uri="{FF2B5EF4-FFF2-40B4-BE49-F238E27FC236}">
                  <a16:creationId xmlns:a16="http://schemas.microsoft.com/office/drawing/2014/main" id="{BECA1E54-4F2E-F443-BA9C-1A10F77D6440}"/>
                </a:ext>
              </a:extLst>
            </p:cNvPr>
            <p:cNvGrpSpPr>
              <a:grpSpLocks/>
            </p:cNvGrpSpPr>
            <p:nvPr/>
          </p:nvGrpSpPr>
          <p:grpSpPr bwMode="auto">
            <a:xfrm>
              <a:off x="949876" y="4999831"/>
              <a:ext cx="1708150" cy="744538"/>
              <a:chOff x="1318" y="3317"/>
              <a:chExt cx="1076" cy="469"/>
            </a:xfrm>
          </p:grpSpPr>
          <p:sp>
            <p:nvSpPr>
              <p:cNvPr id="131" name="Text Box 61">
                <a:extLst>
                  <a:ext uri="{FF2B5EF4-FFF2-40B4-BE49-F238E27FC236}">
                    <a16:creationId xmlns:a16="http://schemas.microsoft.com/office/drawing/2014/main" id="{2978A8B5-F75D-304D-A0D7-D444312E3681}"/>
                  </a:ext>
                </a:extLst>
              </p:cNvPr>
              <p:cNvSpPr txBox="1">
                <a:spLocks noChangeArrowheads="1"/>
              </p:cNvSpPr>
              <p:nvPr/>
            </p:nvSpPr>
            <p:spPr bwMode="auto">
              <a:xfrm>
                <a:off x="1659" y="3526"/>
                <a:ext cx="210"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A</a:t>
                </a:r>
              </a:p>
            </p:txBody>
          </p:sp>
          <p:sp>
            <p:nvSpPr>
              <p:cNvPr id="132" name="Text Box 62">
                <a:extLst>
                  <a:ext uri="{FF2B5EF4-FFF2-40B4-BE49-F238E27FC236}">
                    <a16:creationId xmlns:a16="http://schemas.microsoft.com/office/drawing/2014/main" id="{C8ABC261-159D-7540-98FC-D7B432928737}"/>
                  </a:ext>
                </a:extLst>
              </p:cNvPr>
              <p:cNvSpPr txBox="1">
                <a:spLocks noChangeArrowheads="1"/>
              </p:cNvSpPr>
              <p:nvPr/>
            </p:nvSpPr>
            <p:spPr bwMode="auto">
              <a:xfrm>
                <a:off x="1318" y="3414"/>
                <a:ext cx="1076"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latin typeface="+mn-lt"/>
                    <a:cs typeface="Arial" charset="0"/>
                  </a:rPr>
                  <a:t>m = K  (K   (m))</a:t>
                </a:r>
              </a:p>
            </p:txBody>
          </p:sp>
          <p:sp>
            <p:nvSpPr>
              <p:cNvPr id="133" name="Text Box 63">
                <a:extLst>
                  <a:ext uri="{FF2B5EF4-FFF2-40B4-BE49-F238E27FC236}">
                    <a16:creationId xmlns:a16="http://schemas.microsoft.com/office/drawing/2014/main" id="{048E692E-7A24-3142-BD88-9F0834EADB6A}"/>
                  </a:ext>
                </a:extLst>
              </p:cNvPr>
              <p:cNvSpPr txBox="1">
                <a:spLocks noChangeArrowheads="1"/>
              </p:cNvSpPr>
              <p:nvPr/>
            </p:nvSpPr>
            <p:spPr bwMode="auto">
              <a:xfrm>
                <a:off x="1903" y="3332"/>
                <a:ext cx="197"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a:t>
                </a:r>
              </a:p>
            </p:txBody>
          </p:sp>
          <p:sp>
            <p:nvSpPr>
              <p:cNvPr id="134" name="Text Box 64">
                <a:extLst>
                  <a:ext uri="{FF2B5EF4-FFF2-40B4-BE49-F238E27FC236}">
                    <a16:creationId xmlns:a16="http://schemas.microsoft.com/office/drawing/2014/main" id="{8C5822A4-20CA-A94D-B283-A8FA7EE237F6}"/>
                  </a:ext>
                </a:extLst>
              </p:cNvPr>
              <p:cNvSpPr txBox="1">
                <a:spLocks noChangeArrowheads="1"/>
              </p:cNvSpPr>
              <p:nvPr/>
            </p:nvSpPr>
            <p:spPr bwMode="auto">
              <a:xfrm>
                <a:off x="1903" y="3534"/>
                <a:ext cx="210"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A</a:t>
                </a:r>
              </a:p>
            </p:txBody>
          </p:sp>
          <p:sp>
            <p:nvSpPr>
              <p:cNvPr id="135" name="Text Box 65">
                <a:extLst>
                  <a:ext uri="{FF2B5EF4-FFF2-40B4-BE49-F238E27FC236}">
                    <a16:creationId xmlns:a16="http://schemas.microsoft.com/office/drawing/2014/main" id="{C4E5DD69-041E-3A4C-9F88-0FDC141FDC6B}"/>
                  </a:ext>
                </a:extLst>
              </p:cNvPr>
              <p:cNvSpPr txBox="1">
                <a:spLocks noChangeArrowheads="1"/>
              </p:cNvSpPr>
              <p:nvPr/>
            </p:nvSpPr>
            <p:spPr bwMode="auto">
              <a:xfrm>
                <a:off x="1685" y="3317"/>
                <a:ext cx="166"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a:t>
                </a:r>
              </a:p>
            </p:txBody>
          </p:sp>
        </p:grpSp>
        <p:sp>
          <p:nvSpPr>
            <p:cNvPr id="165" name="TextBox 164">
              <a:extLst>
                <a:ext uri="{FF2B5EF4-FFF2-40B4-BE49-F238E27FC236}">
                  <a16:creationId xmlns:a16="http://schemas.microsoft.com/office/drawing/2014/main" id="{27C7730D-09E8-7F48-902E-83A59320C490}"/>
                </a:ext>
              </a:extLst>
            </p:cNvPr>
            <p:cNvSpPr txBox="1"/>
            <p:nvPr/>
          </p:nvSpPr>
          <p:spPr>
            <a:xfrm>
              <a:off x="359855" y="4949687"/>
              <a:ext cx="2794160" cy="319446"/>
            </a:xfrm>
            <a:prstGeom prst="rect">
              <a:avLst/>
            </a:prstGeom>
            <a:noFill/>
          </p:spPr>
          <p:txBody>
            <a:bodyPr wrap="square" rtlCol="0">
              <a:spAutoFit/>
            </a:bodyPr>
            <a:lstStyle/>
            <a:p>
              <a:pPr>
                <a:lnSpc>
                  <a:spcPct val="80000"/>
                </a:lnSpc>
              </a:pPr>
              <a:r>
                <a:rPr lang="en-US" dirty="0"/>
                <a:t>Trudy recovers Bob’s m:</a:t>
              </a:r>
            </a:p>
          </p:txBody>
        </p:sp>
        <p:sp>
          <p:nvSpPr>
            <p:cNvPr id="166" name="TextBox 165">
              <a:extLst>
                <a:ext uri="{FF2B5EF4-FFF2-40B4-BE49-F238E27FC236}">
                  <a16:creationId xmlns:a16="http://schemas.microsoft.com/office/drawing/2014/main" id="{8074C434-56F6-8147-B72B-852D8E98FE62}"/>
                </a:ext>
              </a:extLst>
            </p:cNvPr>
            <p:cNvSpPr txBox="1"/>
            <p:nvPr/>
          </p:nvSpPr>
          <p:spPr>
            <a:xfrm>
              <a:off x="392984" y="5605670"/>
              <a:ext cx="3012822" cy="762645"/>
            </a:xfrm>
            <a:prstGeom prst="rect">
              <a:avLst/>
            </a:prstGeom>
            <a:noFill/>
          </p:spPr>
          <p:txBody>
            <a:bodyPr wrap="square" rtlCol="0">
              <a:spAutoFit/>
            </a:bodyPr>
            <a:lstStyle/>
            <a:p>
              <a:pPr>
                <a:lnSpc>
                  <a:spcPct val="80000"/>
                </a:lnSpc>
              </a:pPr>
              <a:r>
                <a:rPr lang="en-US" dirty="0"/>
                <a:t>and she and Bob meet a week later in person and discuss m, not knowing Trudy knows m</a:t>
              </a:r>
            </a:p>
          </p:txBody>
        </p:sp>
      </p:grpSp>
      <p:grpSp>
        <p:nvGrpSpPr>
          <p:cNvPr id="169" name="Group 168">
            <a:extLst>
              <a:ext uri="{FF2B5EF4-FFF2-40B4-BE49-F238E27FC236}">
                <a16:creationId xmlns:a16="http://schemas.microsoft.com/office/drawing/2014/main" id="{7FE1B004-4F80-AA48-AFDF-A9BF7C694CD1}"/>
              </a:ext>
            </a:extLst>
          </p:cNvPr>
          <p:cNvGrpSpPr/>
          <p:nvPr/>
        </p:nvGrpSpPr>
        <p:grpSpPr>
          <a:xfrm>
            <a:off x="4929809" y="2809461"/>
            <a:ext cx="1789043" cy="1938992"/>
            <a:chOff x="10084905" y="1378226"/>
            <a:chExt cx="1789043" cy="1938992"/>
          </a:xfrm>
        </p:grpSpPr>
        <p:sp>
          <p:nvSpPr>
            <p:cNvPr id="170" name="TextBox 169">
              <a:extLst>
                <a:ext uri="{FF2B5EF4-FFF2-40B4-BE49-F238E27FC236}">
                  <a16:creationId xmlns:a16="http://schemas.microsoft.com/office/drawing/2014/main" id="{BA86E69C-B341-2347-BBAD-F723056261E7}"/>
                </a:ext>
              </a:extLst>
            </p:cNvPr>
            <p:cNvSpPr txBox="1"/>
            <p:nvPr/>
          </p:nvSpPr>
          <p:spPr>
            <a:xfrm>
              <a:off x="10455966" y="1378226"/>
              <a:ext cx="898003" cy="1938992"/>
            </a:xfrm>
            <a:prstGeom prst="rect">
              <a:avLst/>
            </a:prstGeom>
            <a:noFill/>
          </p:spPr>
          <p:txBody>
            <a:bodyPr wrap="none" rtlCol="0">
              <a:spAutoFit/>
            </a:bodyPr>
            <a:lstStyle/>
            <a:p>
              <a:r>
                <a:rPr lang="en-US" sz="12000" dirty="0">
                  <a:solidFill>
                    <a:srgbClr val="C00000"/>
                  </a:solidFill>
                </a:rPr>
                <a:t>?</a:t>
              </a:r>
            </a:p>
          </p:txBody>
        </p:sp>
        <p:sp>
          <p:nvSpPr>
            <p:cNvPr id="171" name="TextBox 170">
              <a:extLst>
                <a:ext uri="{FF2B5EF4-FFF2-40B4-BE49-F238E27FC236}">
                  <a16:creationId xmlns:a16="http://schemas.microsoft.com/office/drawing/2014/main" id="{8BEC8F23-A525-0541-8636-E24CC13D794F}"/>
                </a:ext>
              </a:extLst>
            </p:cNvPr>
            <p:cNvSpPr txBox="1"/>
            <p:nvPr/>
          </p:nvSpPr>
          <p:spPr>
            <a:xfrm>
              <a:off x="10084905" y="1881808"/>
              <a:ext cx="1789043" cy="986104"/>
            </a:xfrm>
            <a:prstGeom prst="rect">
              <a:avLst/>
            </a:prstGeom>
            <a:noFill/>
          </p:spPr>
          <p:txBody>
            <a:bodyPr wrap="square" rtlCol="0">
              <a:spAutoFit/>
            </a:bodyPr>
            <a:lstStyle/>
            <a:p>
              <a:pPr algn="ctr">
                <a:lnSpc>
                  <a:spcPct val="80000"/>
                </a:lnSpc>
              </a:pPr>
              <a:r>
                <a:rPr lang="en-US" sz="2400" i="1" dirty="0">
                  <a:solidFill>
                    <a:srgbClr val="0012A0"/>
                  </a:solidFill>
                </a:rPr>
                <a:t>Where are mistakes made here?</a:t>
              </a:r>
            </a:p>
          </p:txBody>
        </p:sp>
      </p:grpSp>
    </p:spTree>
    <p:extLst>
      <p:ext uri="{BB962C8B-B14F-4D97-AF65-F5344CB8AC3E}">
        <p14:creationId xmlns:p14="http://schemas.microsoft.com/office/powerpoint/2010/main" val="2816316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wipe(left)">
                                      <p:cBhvr>
                                        <p:cTn id="12" dur="500"/>
                                        <p:tgtEl>
                                          <p:spTgt spid="30"/>
                                        </p:tgtEl>
                                      </p:cBhvr>
                                    </p:animEffect>
                                  </p:childTnLst>
                                </p:cTn>
                              </p:par>
                            </p:childTnLst>
                          </p:cTn>
                        </p:par>
                        <p:par>
                          <p:cTn id="13" fill="hold">
                            <p:stCondLst>
                              <p:cond delay="500"/>
                            </p:stCondLst>
                            <p:childTnLst>
                              <p:par>
                                <p:cTn id="14" presetID="22" presetClass="entr" presetSubtype="2" fill="hold" nodeType="after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wipe(right)">
                                      <p:cBhvr>
                                        <p:cTn id="16" dur="500"/>
                                        <p:tgtEl>
                                          <p:spTgt spid="32"/>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34"/>
                                        </p:tgtEl>
                                        <p:attrNameLst>
                                          <p:attrName>style.visibility</p:attrName>
                                        </p:attrNameLst>
                                      </p:cBhvr>
                                      <p:to>
                                        <p:strVal val="visible"/>
                                      </p:to>
                                    </p:set>
                                    <p:animEffect transition="in" filter="wipe(left)">
                                      <p:cBhvr>
                                        <p:cTn id="20" dur="500"/>
                                        <p:tgtEl>
                                          <p:spTgt spid="34"/>
                                        </p:tgtEl>
                                      </p:cBhvr>
                                    </p:animEffect>
                                  </p:childTnLst>
                                </p:cTn>
                              </p:par>
                            </p:childTnLst>
                          </p:cTn>
                        </p:par>
                        <p:par>
                          <p:cTn id="21" fill="hold">
                            <p:stCondLst>
                              <p:cond delay="1500"/>
                            </p:stCondLst>
                            <p:childTnLst>
                              <p:par>
                                <p:cTn id="22" presetID="22" presetClass="entr" presetSubtype="2" fill="hold" nodeType="after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wipe(right)">
                                      <p:cBhvr>
                                        <p:cTn id="24" dur="500"/>
                                        <p:tgtEl>
                                          <p:spTgt spid="35"/>
                                        </p:tgtEl>
                                      </p:cBhvr>
                                    </p:animEffect>
                                  </p:childTnLst>
                                </p:cTn>
                              </p:par>
                            </p:childTnLst>
                          </p:cTn>
                        </p:par>
                        <p:par>
                          <p:cTn id="25" fill="hold">
                            <p:stCondLst>
                              <p:cond delay="2000"/>
                            </p:stCondLst>
                            <p:childTnLst>
                              <p:par>
                                <p:cTn id="26" presetID="22" presetClass="entr" presetSubtype="8" fill="hold" nodeType="after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wipe(left)">
                                      <p:cBhvr>
                                        <p:cTn id="28" dur="500"/>
                                        <p:tgtEl>
                                          <p:spTgt spid="36"/>
                                        </p:tgtEl>
                                      </p:cBhvr>
                                    </p:animEffect>
                                  </p:childTnLst>
                                </p:cTn>
                              </p:par>
                            </p:childTnLst>
                          </p:cTn>
                        </p:par>
                        <p:par>
                          <p:cTn id="29" fill="hold">
                            <p:stCondLst>
                              <p:cond delay="2500"/>
                            </p:stCondLst>
                            <p:childTnLst>
                              <p:par>
                                <p:cTn id="30" presetID="9" presetClass="entr" presetSubtype="0" fill="hold" nodeType="after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dissolve">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wipe(right)">
                                      <p:cBhvr>
                                        <p:cTn id="37" dur="500"/>
                                        <p:tgtEl>
                                          <p:spTgt spid="37"/>
                                        </p:tgtEl>
                                      </p:cBhvr>
                                    </p:animEffect>
                                  </p:childTnLst>
                                </p:cTn>
                              </p:par>
                            </p:childTnLst>
                          </p:cTn>
                        </p:par>
                        <p:par>
                          <p:cTn id="38" fill="hold">
                            <p:stCondLst>
                              <p:cond delay="500"/>
                            </p:stCondLst>
                            <p:childTnLst>
                              <p:par>
                                <p:cTn id="39" presetID="22" presetClass="entr" presetSubtype="8" fill="hold" nodeType="afterEffect">
                                  <p:stCondLst>
                                    <p:cond delay="0"/>
                                  </p:stCondLst>
                                  <p:childTnLst>
                                    <p:set>
                                      <p:cBhvr>
                                        <p:cTn id="40" dur="1" fill="hold">
                                          <p:stCondLst>
                                            <p:cond delay="0"/>
                                          </p:stCondLst>
                                        </p:cTn>
                                        <p:tgtEl>
                                          <p:spTgt spid="38"/>
                                        </p:tgtEl>
                                        <p:attrNameLst>
                                          <p:attrName>style.visibility</p:attrName>
                                        </p:attrNameLst>
                                      </p:cBhvr>
                                      <p:to>
                                        <p:strVal val="visible"/>
                                      </p:to>
                                    </p:set>
                                    <p:animEffect transition="in" filter="wipe(left)">
                                      <p:cBhvr>
                                        <p:cTn id="41" dur="500"/>
                                        <p:tgtEl>
                                          <p:spTgt spid="38"/>
                                        </p:tgtEl>
                                      </p:cBhvr>
                                    </p:animEffect>
                                  </p:childTnLst>
                                </p:cTn>
                              </p:par>
                            </p:childTnLst>
                          </p:cTn>
                        </p:par>
                        <p:par>
                          <p:cTn id="42" fill="hold">
                            <p:stCondLst>
                              <p:cond delay="1000"/>
                            </p:stCondLst>
                            <p:childTnLst>
                              <p:par>
                                <p:cTn id="43" presetID="22" presetClass="entr" presetSubtype="2" fill="hold" nodeType="afterEffect">
                                  <p:stCondLst>
                                    <p:cond delay="0"/>
                                  </p:stCondLst>
                                  <p:childTnLst>
                                    <p:set>
                                      <p:cBhvr>
                                        <p:cTn id="44" dur="1" fill="hold">
                                          <p:stCondLst>
                                            <p:cond delay="0"/>
                                          </p:stCondLst>
                                        </p:cTn>
                                        <p:tgtEl>
                                          <p:spTgt spid="39"/>
                                        </p:tgtEl>
                                        <p:attrNameLst>
                                          <p:attrName>style.visibility</p:attrName>
                                        </p:attrNameLst>
                                      </p:cBhvr>
                                      <p:to>
                                        <p:strVal val="visible"/>
                                      </p:to>
                                    </p:set>
                                    <p:animEffect transition="in" filter="wipe(right)">
                                      <p:cBhvr>
                                        <p:cTn id="45" dur="500"/>
                                        <p:tgtEl>
                                          <p:spTgt spid="39"/>
                                        </p:tgtEl>
                                      </p:cBhvr>
                                    </p:animEffect>
                                  </p:childTnLst>
                                </p:cTn>
                              </p:par>
                            </p:childTnLst>
                          </p:cTn>
                        </p:par>
                        <p:par>
                          <p:cTn id="46" fill="hold">
                            <p:stCondLst>
                              <p:cond delay="1500"/>
                            </p:stCondLst>
                            <p:childTnLst>
                              <p:par>
                                <p:cTn id="47" presetID="22" presetClass="entr" presetSubtype="8" fill="hold" nodeType="afterEffect">
                                  <p:stCondLst>
                                    <p:cond delay="0"/>
                                  </p:stCondLst>
                                  <p:childTnLst>
                                    <p:set>
                                      <p:cBhvr>
                                        <p:cTn id="48" dur="1" fill="hold">
                                          <p:stCondLst>
                                            <p:cond delay="0"/>
                                          </p:stCondLst>
                                        </p:cTn>
                                        <p:tgtEl>
                                          <p:spTgt spid="40"/>
                                        </p:tgtEl>
                                        <p:attrNameLst>
                                          <p:attrName>style.visibility</p:attrName>
                                        </p:attrNameLst>
                                      </p:cBhvr>
                                      <p:to>
                                        <p:strVal val="visible"/>
                                      </p:to>
                                    </p:set>
                                    <p:animEffect transition="in" filter="wipe(left)">
                                      <p:cBhvr>
                                        <p:cTn id="49" dur="500"/>
                                        <p:tgtEl>
                                          <p:spTgt spid="40"/>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dissolve">
                                      <p:cBhvr>
                                        <p:cTn id="54" dur="500"/>
                                        <p:tgtEl>
                                          <p:spTgt spid="20"/>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2" fill="hold" nodeType="clickEffect">
                                  <p:stCondLst>
                                    <p:cond delay="0"/>
                                  </p:stCondLst>
                                  <p:childTnLst>
                                    <p:set>
                                      <p:cBhvr>
                                        <p:cTn id="58" dur="1" fill="hold">
                                          <p:stCondLst>
                                            <p:cond delay="0"/>
                                          </p:stCondLst>
                                        </p:cTn>
                                        <p:tgtEl>
                                          <p:spTgt spid="41"/>
                                        </p:tgtEl>
                                        <p:attrNameLst>
                                          <p:attrName>style.visibility</p:attrName>
                                        </p:attrNameLst>
                                      </p:cBhvr>
                                      <p:to>
                                        <p:strVal val="visible"/>
                                      </p:to>
                                    </p:set>
                                    <p:animEffect transition="in" filter="wipe(right)">
                                      <p:cBhvr>
                                        <p:cTn id="59" dur="500"/>
                                        <p:tgtEl>
                                          <p:spTgt spid="41"/>
                                        </p:tgtEl>
                                      </p:cBhvr>
                                    </p:animEffect>
                                  </p:childTnLst>
                                </p:cTn>
                              </p:par>
                            </p:childTnLst>
                          </p:cTn>
                        </p:par>
                        <p:par>
                          <p:cTn id="60" fill="hold">
                            <p:stCondLst>
                              <p:cond delay="500"/>
                            </p:stCondLst>
                            <p:childTnLst>
                              <p:par>
                                <p:cTn id="61" presetID="9" presetClass="entr" presetSubtype="0" fill="hold" nodeType="afterEffect">
                                  <p:stCondLst>
                                    <p:cond delay="0"/>
                                  </p:stCondLst>
                                  <p:childTnLst>
                                    <p:set>
                                      <p:cBhvr>
                                        <p:cTn id="62" dur="1" fill="hold">
                                          <p:stCondLst>
                                            <p:cond delay="0"/>
                                          </p:stCondLst>
                                        </p:cTn>
                                        <p:tgtEl>
                                          <p:spTgt spid="42"/>
                                        </p:tgtEl>
                                        <p:attrNameLst>
                                          <p:attrName>style.visibility</p:attrName>
                                        </p:attrNameLst>
                                      </p:cBhvr>
                                      <p:to>
                                        <p:strVal val="visible"/>
                                      </p:to>
                                    </p:set>
                                    <p:animEffect transition="in" filter="dissolve">
                                      <p:cBhvr>
                                        <p:cTn id="63" dur="500"/>
                                        <p:tgtEl>
                                          <p:spTgt spid="42"/>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2" fill="hold" nodeType="clickEffect">
                                  <p:stCondLst>
                                    <p:cond delay="0"/>
                                  </p:stCondLst>
                                  <p:childTnLst>
                                    <p:set>
                                      <p:cBhvr>
                                        <p:cTn id="67" dur="1" fill="hold">
                                          <p:stCondLst>
                                            <p:cond delay="0"/>
                                          </p:stCondLst>
                                        </p:cTn>
                                        <p:tgtEl>
                                          <p:spTgt spid="167"/>
                                        </p:tgtEl>
                                        <p:attrNameLst>
                                          <p:attrName>style.visibility</p:attrName>
                                        </p:attrNameLst>
                                      </p:cBhvr>
                                      <p:to>
                                        <p:strVal val="visible"/>
                                      </p:to>
                                    </p:set>
                                    <p:animEffect transition="in" filter="wipe(right)">
                                      <p:cBhvr>
                                        <p:cTn id="68" dur="500"/>
                                        <p:tgtEl>
                                          <p:spTgt spid="167"/>
                                        </p:tgtEl>
                                      </p:cBhvr>
                                    </p:animEffect>
                                  </p:childTnLst>
                                </p:cTn>
                              </p:par>
                            </p:childTnLst>
                          </p:cTn>
                        </p:par>
                        <p:par>
                          <p:cTn id="69" fill="hold">
                            <p:stCondLst>
                              <p:cond delay="500"/>
                            </p:stCondLst>
                            <p:childTnLst>
                              <p:par>
                                <p:cTn id="70" presetID="9" presetClass="entr" presetSubtype="0" fill="hold" nodeType="afterEffect">
                                  <p:stCondLst>
                                    <p:cond delay="0"/>
                                  </p:stCondLst>
                                  <p:childTnLst>
                                    <p:set>
                                      <p:cBhvr>
                                        <p:cTn id="71" dur="1" fill="hold">
                                          <p:stCondLst>
                                            <p:cond delay="0"/>
                                          </p:stCondLst>
                                        </p:cTn>
                                        <p:tgtEl>
                                          <p:spTgt spid="168"/>
                                        </p:tgtEl>
                                        <p:attrNameLst>
                                          <p:attrName>style.visibility</p:attrName>
                                        </p:attrNameLst>
                                      </p:cBhvr>
                                      <p:to>
                                        <p:strVal val="visible"/>
                                      </p:to>
                                    </p:set>
                                    <p:animEffect transition="in" filter="dissolve">
                                      <p:cBhvr>
                                        <p:cTn id="72" dur="500"/>
                                        <p:tgtEl>
                                          <p:spTgt spid="168"/>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nodeType="clickEffect">
                                  <p:stCondLst>
                                    <p:cond delay="0"/>
                                  </p:stCondLst>
                                  <p:childTnLst>
                                    <p:set>
                                      <p:cBhvr>
                                        <p:cTn id="76" dur="1" fill="hold">
                                          <p:stCondLst>
                                            <p:cond delay="0"/>
                                          </p:stCondLst>
                                        </p:cTn>
                                        <p:tgtEl>
                                          <p:spTgt spid="169"/>
                                        </p:tgtEl>
                                        <p:attrNameLst>
                                          <p:attrName>style.visibility</p:attrName>
                                        </p:attrNameLst>
                                      </p:cBhvr>
                                      <p:to>
                                        <p:strVal val="visible"/>
                                      </p:to>
                                    </p:set>
                                    <p:animEffect transition="in" filter="dissolve">
                                      <p:cBhvr>
                                        <p:cTn id="77" dur="500"/>
                                        <p:tgtEl>
                                          <p:spTgt spid="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11391" y="429025"/>
            <a:ext cx="10515600" cy="894622"/>
          </a:xfrm>
        </p:spPr>
        <p:txBody>
          <a:bodyPr>
            <a:normAutofit/>
          </a:bodyPr>
          <a:lstStyle/>
          <a:p>
            <a:r>
              <a:rPr lang="en-US" altLang="en-US" dirty="0">
                <a:cs typeface="Calibri" panose="020F0502020204030204" pitchFamily="34" charset="0"/>
              </a:rPr>
              <a:t>Chapter 8 outline</a:t>
            </a:r>
            <a:endParaRPr lang="en-US" sz="4400" dirty="0"/>
          </a:p>
        </p:txBody>
      </p:sp>
      <p:pic>
        <p:nvPicPr>
          <p:cNvPr id="6" name="Picture 5" descr="A train crossing a bridge over a body of water&#10;&#10;Description automatically generated">
            <a:extLst>
              <a:ext uri="{FF2B5EF4-FFF2-40B4-BE49-F238E27FC236}">
                <a16:creationId xmlns:a16="http://schemas.microsoft.com/office/drawing/2014/main" id="{8B05C88C-8150-3A41-8E34-0D407B652F32}"/>
              </a:ext>
            </a:extLst>
          </p:cNvPr>
          <p:cNvPicPr>
            <a:picLocks noChangeAspect="1"/>
          </p:cNvPicPr>
          <p:nvPr/>
        </p:nvPicPr>
        <p:blipFill>
          <a:blip r:embed="rId3"/>
          <a:stretch>
            <a:fillRect/>
          </a:stretch>
        </p:blipFill>
        <p:spPr>
          <a:xfrm>
            <a:off x="8008986" y="2253935"/>
            <a:ext cx="3102316" cy="2326737"/>
          </a:xfrm>
          <a:prstGeom prst="rect">
            <a:avLst/>
          </a:prstGeom>
          <a:effectLst>
            <a:outerShdw blurRad="50800" dist="38100" dir="18900000" algn="bl" rotWithShape="0">
              <a:prstClr val="black">
                <a:alpha val="40000"/>
              </a:prstClr>
            </a:outerShdw>
          </a:effectLst>
        </p:spPr>
      </p:pic>
      <p:sp>
        <p:nvSpPr>
          <p:cNvPr id="12" name="Rectangle 3">
            <a:extLst>
              <a:ext uri="{FF2B5EF4-FFF2-40B4-BE49-F238E27FC236}">
                <a16:creationId xmlns:a16="http://schemas.microsoft.com/office/drawing/2014/main" id="{8AF9942C-CE7E-1647-9220-5E37ACEF9D89}"/>
              </a:ext>
            </a:extLst>
          </p:cNvPr>
          <p:cNvSpPr txBox="1">
            <a:spLocks noChangeArrowheads="1"/>
          </p:cNvSpPr>
          <p:nvPr/>
        </p:nvSpPr>
        <p:spPr>
          <a:xfrm>
            <a:off x="799156" y="1544896"/>
            <a:ext cx="7772400"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bg1">
                  <a:lumMod val="75000"/>
                </a:schemeClr>
              </a:buClr>
            </a:pPr>
            <a:r>
              <a:rPr lang="en-US" dirty="0">
                <a:solidFill>
                  <a:schemeClr val="bg1">
                    <a:lumMod val="75000"/>
                  </a:schemeClr>
                </a:solidFill>
              </a:rPr>
              <a:t>What is network security?</a:t>
            </a:r>
          </a:p>
          <a:p>
            <a:pPr>
              <a:buClr>
                <a:schemeClr val="bg1">
                  <a:lumMod val="75000"/>
                </a:schemeClr>
              </a:buClr>
            </a:pPr>
            <a:r>
              <a:rPr lang="en-US" dirty="0">
                <a:solidFill>
                  <a:schemeClr val="bg1">
                    <a:lumMod val="75000"/>
                  </a:schemeClr>
                </a:solidFill>
              </a:rPr>
              <a:t>Principles of cryptography</a:t>
            </a:r>
          </a:p>
          <a:p>
            <a:pPr>
              <a:buClr>
                <a:srgbClr val="0012A0"/>
              </a:buClr>
            </a:pPr>
            <a:r>
              <a:rPr lang="en-US" dirty="0">
                <a:solidFill>
                  <a:schemeClr val="bg1">
                    <a:lumMod val="75000"/>
                  </a:schemeClr>
                </a:solidFill>
              </a:rPr>
              <a:t>Authentication, </a:t>
            </a:r>
            <a:r>
              <a:rPr lang="en-US" sz="3200" dirty="0"/>
              <a:t>message integrity</a:t>
            </a:r>
            <a:endParaRPr lang="en-US" dirty="0"/>
          </a:p>
          <a:p>
            <a:pPr>
              <a:buClr>
                <a:schemeClr val="bg1">
                  <a:lumMod val="75000"/>
                </a:schemeClr>
              </a:buClr>
            </a:pPr>
            <a:r>
              <a:rPr lang="en-US" dirty="0">
                <a:solidFill>
                  <a:schemeClr val="bg1">
                    <a:lumMod val="75000"/>
                  </a:schemeClr>
                </a:solidFill>
              </a:rPr>
              <a:t>Securing e-mail</a:t>
            </a:r>
          </a:p>
          <a:p>
            <a:pPr>
              <a:buClr>
                <a:schemeClr val="bg1">
                  <a:lumMod val="75000"/>
                </a:schemeClr>
              </a:buClr>
            </a:pPr>
            <a:r>
              <a:rPr lang="en-US" dirty="0">
                <a:solidFill>
                  <a:schemeClr val="bg1">
                    <a:lumMod val="75000"/>
                  </a:schemeClr>
                </a:solidFill>
              </a:rPr>
              <a:t>Securing TCP connections: TLS</a:t>
            </a:r>
          </a:p>
          <a:p>
            <a:pPr>
              <a:buClr>
                <a:schemeClr val="bg1">
                  <a:lumMod val="75000"/>
                </a:schemeClr>
              </a:buClr>
            </a:pPr>
            <a:r>
              <a:rPr lang="en-US" dirty="0">
                <a:solidFill>
                  <a:schemeClr val="bg1">
                    <a:lumMod val="75000"/>
                  </a:schemeClr>
                </a:solidFill>
              </a:rPr>
              <a:t>Network layer security: IPsec</a:t>
            </a:r>
          </a:p>
          <a:p>
            <a:pPr>
              <a:buClr>
                <a:schemeClr val="bg1">
                  <a:lumMod val="75000"/>
                </a:schemeClr>
              </a:buClr>
            </a:pPr>
            <a:r>
              <a:rPr lang="en-US" dirty="0">
                <a:solidFill>
                  <a:schemeClr val="bg1">
                    <a:lumMod val="75000"/>
                  </a:schemeClr>
                </a:solidFill>
              </a:rPr>
              <a:t>Security in wireless and mobile networks</a:t>
            </a:r>
          </a:p>
          <a:p>
            <a:pPr>
              <a:buClr>
                <a:schemeClr val="bg1">
                  <a:lumMod val="75000"/>
                </a:schemeClr>
              </a:buClr>
            </a:pPr>
            <a:r>
              <a:rPr lang="en-US" dirty="0">
                <a:solidFill>
                  <a:schemeClr val="bg1">
                    <a:lumMod val="75000"/>
                  </a:schemeClr>
                </a:solidFill>
              </a:rPr>
              <a:t>Operational security: firewalls and IDS</a:t>
            </a:r>
          </a:p>
        </p:txBody>
      </p:sp>
      <p:sp>
        <p:nvSpPr>
          <p:cNvPr id="13" name="Slide Number Placeholder 2">
            <a:extLst>
              <a:ext uri="{FF2B5EF4-FFF2-40B4-BE49-F238E27FC236}">
                <a16:creationId xmlns:a16="http://schemas.microsoft.com/office/drawing/2014/main" id="{ED5A4EB8-C36E-EF4A-A53F-6E75EE0AB65A}"/>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54</a:t>
            </a:fld>
            <a:endParaRPr lang="en-US" dirty="0"/>
          </a:p>
        </p:txBody>
      </p:sp>
    </p:spTree>
    <p:extLst>
      <p:ext uri="{BB962C8B-B14F-4D97-AF65-F5344CB8AC3E}">
        <p14:creationId xmlns:p14="http://schemas.microsoft.com/office/powerpoint/2010/main" val="1773456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b="0" dirty="0">
                <a:latin typeface="+mn-lt"/>
              </a:rPr>
              <a:t>Digital signatures </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55</a:t>
            </a:fld>
            <a:endParaRPr lang="en-US" dirty="0"/>
          </a:p>
        </p:txBody>
      </p:sp>
      <p:sp>
        <p:nvSpPr>
          <p:cNvPr id="6" name="Rectangle 3">
            <a:extLst>
              <a:ext uri="{FF2B5EF4-FFF2-40B4-BE49-F238E27FC236}">
                <a16:creationId xmlns:a16="http://schemas.microsoft.com/office/drawing/2014/main" id="{76247566-7DA7-1B43-9739-70BD8636B3D5}"/>
              </a:ext>
            </a:extLst>
          </p:cNvPr>
          <p:cNvSpPr txBox="1">
            <a:spLocks noChangeArrowheads="1"/>
          </p:cNvSpPr>
          <p:nvPr/>
        </p:nvSpPr>
        <p:spPr>
          <a:xfrm>
            <a:off x="671444" y="1174405"/>
            <a:ext cx="11215756" cy="337109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0"/>
              <a:buNone/>
            </a:pPr>
            <a:r>
              <a:rPr lang="en-US" sz="3200" dirty="0">
                <a:solidFill>
                  <a:srgbClr val="C00000"/>
                </a:solidFill>
              </a:rPr>
              <a:t>cryptographic technique analogous to hand-written signatures:</a:t>
            </a:r>
          </a:p>
          <a:p>
            <a:r>
              <a:rPr lang="en-US" dirty="0"/>
              <a:t>sender (Bob) digitally signs document: he is document owner/creator. </a:t>
            </a:r>
          </a:p>
          <a:p>
            <a:r>
              <a:rPr lang="en-US" i="1" dirty="0">
                <a:solidFill>
                  <a:srgbClr val="000099"/>
                </a:solidFill>
              </a:rPr>
              <a:t>verifiable, nonforgeable:</a:t>
            </a:r>
            <a:r>
              <a:rPr lang="en-US" i="1" dirty="0"/>
              <a:t> </a:t>
            </a:r>
            <a:r>
              <a:rPr lang="en-US" dirty="0"/>
              <a:t>recipient (Alice) can prove to someone that Bob, and no one else (including Alice), must have signed document </a:t>
            </a:r>
          </a:p>
          <a:p>
            <a:r>
              <a:rPr lang="en-US" dirty="0">
                <a:solidFill>
                  <a:srgbClr val="C00000"/>
                </a:solidFill>
              </a:rPr>
              <a:t>simple digital signature for message m:</a:t>
            </a:r>
          </a:p>
          <a:p>
            <a:pPr lvl="1"/>
            <a:r>
              <a:rPr lang="en-US" dirty="0"/>
              <a:t>Bob signs m by encrypting with his private key K</a:t>
            </a:r>
            <a:r>
              <a:rPr lang="en-US" baseline="-25000" dirty="0"/>
              <a:t>B</a:t>
            </a:r>
            <a:r>
              <a:rPr lang="en-US" dirty="0"/>
              <a:t>, creating “</a:t>
            </a:r>
            <a:r>
              <a:rPr lang="en-US" altLang="ja-JP" dirty="0"/>
              <a:t>signed” message, K</a:t>
            </a:r>
            <a:r>
              <a:rPr lang="en-US" altLang="ja-JP" baseline="-25000" dirty="0"/>
              <a:t>B</a:t>
            </a:r>
            <a:r>
              <a:rPr lang="en-US" altLang="ja-JP" baseline="30000" dirty="0"/>
              <a:t>-</a:t>
            </a:r>
            <a:r>
              <a:rPr lang="en-US" altLang="ja-JP" dirty="0"/>
              <a:t>(m)</a:t>
            </a:r>
            <a:endParaRPr lang="en-US" dirty="0"/>
          </a:p>
          <a:p>
            <a:endParaRPr lang="en-US" dirty="0"/>
          </a:p>
        </p:txBody>
      </p:sp>
      <p:sp>
        <p:nvSpPr>
          <p:cNvPr id="31" name="Text Box 9">
            <a:extLst>
              <a:ext uri="{FF2B5EF4-FFF2-40B4-BE49-F238E27FC236}">
                <a16:creationId xmlns:a16="http://schemas.microsoft.com/office/drawing/2014/main" id="{16595CF5-7C18-5646-8CF5-290FD73438AC}"/>
              </a:ext>
            </a:extLst>
          </p:cNvPr>
          <p:cNvSpPr txBox="1">
            <a:spLocks noChangeArrowheads="1"/>
          </p:cNvSpPr>
          <p:nvPr/>
        </p:nvSpPr>
        <p:spPr bwMode="auto">
          <a:xfrm>
            <a:off x="1593367" y="4292739"/>
            <a:ext cx="2735262" cy="39687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C00000"/>
                </a:solidFill>
                <a:effectLst/>
                <a:uLnTx/>
                <a:uFillTx/>
                <a:latin typeface="Arial" charset="0"/>
                <a:ea typeface="ＭＳ Ｐゴシック" charset="0"/>
                <a:cs typeface="Arial" charset="0"/>
              </a:rPr>
              <a:t>Bob</a:t>
            </a:r>
            <a:r>
              <a:rPr kumimoji="0" lang="en-US" altLang="ja-JP" sz="2000" b="0" i="0" u="none" strike="noStrike" kern="0" cap="none" spc="0" normalizeH="0" baseline="0" noProof="0" dirty="0">
                <a:ln>
                  <a:noFill/>
                </a:ln>
                <a:solidFill>
                  <a:srgbClr val="C00000"/>
                </a:solidFill>
                <a:effectLst/>
                <a:uLnTx/>
                <a:uFillTx/>
                <a:latin typeface="Arial" charset="0"/>
                <a:ea typeface="ＭＳ Ｐゴシック" charset="0"/>
                <a:cs typeface="Arial" charset="0"/>
              </a:rPr>
              <a:t>’</a:t>
            </a:r>
            <a:r>
              <a:rPr kumimoji="0" lang="en-US" sz="2000" b="0" i="0" u="none" strike="noStrike" kern="0" cap="none" spc="0" normalizeH="0" baseline="0" noProof="0" dirty="0">
                <a:ln>
                  <a:noFill/>
                </a:ln>
                <a:solidFill>
                  <a:srgbClr val="C00000"/>
                </a:solidFill>
                <a:effectLst/>
                <a:uLnTx/>
                <a:uFillTx/>
                <a:latin typeface="Arial" charset="0"/>
                <a:ea typeface="ＭＳ Ｐゴシック" charset="0"/>
                <a:cs typeface="Arial" charset="0"/>
              </a:rPr>
              <a:t>s message, m</a:t>
            </a:r>
          </a:p>
        </p:txBody>
      </p:sp>
      <p:sp>
        <p:nvSpPr>
          <p:cNvPr id="32" name="Rectangle 10">
            <a:extLst>
              <a:ext uri="{FF2B5EF4-FFF2-40B4-BE49-F238E27FC236}">
                <a16:creationId xmlns:a16="http://schemas.microsoft.com/office/drawing/2014/main" id="{999B2F42-1C49-3242-9F33-AABB02BA69A4}"/>
              </a:ext>
            </a:extLst>
          </p:cNvPr>
          <p:cNvSpPr>
            <a:spLocks noChangeArrowheads="1"/>
          </p:cNvSpPr>
          <p:nvPr/>
        </p:nvSpPr>
        <p:spPr bwMode="auto">
          <a:xfrm>
            <a:off x="5082692" y="5054739"/>
            <a:ext cx="1516891" cy="1147279"/>
          </a:xfrm>
          <a:prstGeom prst="rect">
            <a:avLst/>
          </a:prstGeom>
          <a:solidFill>
            <a:srgbClr val="0012A0"/>
          </a:solidFill>
          <a:ln w="9525">
            <a:solidFill>
              <a:srgbClr val="000000"/>
            </a:solidFill>
            <a:miter lim="800000"/>
            <a:headEnd/>
            <a:tailEnd/>
          </a:ln>
          <a:effectLst>
            <a:outerShdw blurRad="50800" dist="38100" dir="18900000" algn="bl" rotWithShape="0">
              <a:prstClr val="black">
                <a:alpha val="40000"/>
              </a:prstClr>
            </a:outerShdw>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33" name="Text Box 11">
            <a:extLst>
              <a:ext uri="{FF2B5EF4-FFF2-40B4-BE49-F238E27FC236}">
                <a16:creationId xmlns:a16="http://schemas.microsoft.com/office/drawing/2014/main" id="{D59055E0-0F4A-D44C-9AF9-3829B5D57627}"/>
              </a:ext>
            </a:extLst>
          </p:cNvPr>
          <p:cNvSpPr txBox="1">
            <a:spLocks noChangeArrowheads="1"/>
          </p:cNvSpPr>
          <p:nvPr/>
        </p:nvSpPr>
        <p:spPr bwMode="auto">
          <a:xfrm>
            <a:off x="5162134" y="5102916"/>
            <a:ext cx="1368425" cy="101600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dirty="0">
                <a:solidFill>
                  <a:srgbClr val="FFFFFF"/>
                </a:solidFill>
                <a:latin typeface="Arial" charset="0"/>
                <a:cs typeface="Arial" charset="0"/>
              </a:rPr>
              <a:t>Public key</a:t>
            </a:r>
          </a:p>
          <a:p>
            <a:pPr algn="ctr" eaLnBrk="0" fontAlgn="base" hangingPunct="0">
              <a:spcBef>
                <a:spcPct val="0"/>
              </a:spcBef>
              <a:spcAft>
                <a:spcPct val="0"/>
              </a:spcAft>
              <a:defRPr/>
            </a:pPr>
            <a:r>
              <a:rPr lang="en-US" dirty="0">
                <a:solidFill>
                  <a:srgbClr val="FFFFFF"/>
                </a:solidFill>
                <a:latin typeface="Arial" charset="0"/>
                <a:cs typeface="Arial" charset="0"/>
              </a:rPr>
              <a:t>encryption</a:t>
            </a:r>
          </a:p>
          <a:p>
            <a:pPr algn="ctr" eaLnBrk="0" fontAlgn="base" hangingPunct="0">
              <a:spcBef>
                <a:spcPct val="0"/>
              </a:spcBef>
              <a:spcAft>
                <a:spcPct val="0"/>
              </a:spcAft>
              <a:defRPr/>
            </a:pPr>
            <a:r>
              <a:rPr lang="en-US" dirty="0">
                <a:solidFill>
                  <a:srgbClr val="FFFFFF"/>
                </a:solidFill>
                <a:latin typeface="Arial" charset="0"/>
                <a:cs typeface="Arial" charset="0"/>
              </a:rPr>
              <a:t>algorithm</a:t>
            </a:r>
          </a:p>
        </p:txBody>
      </p:sp>
      <p:sp>
        <p:nvSpPr>
          <p:cNvPr id="34" name="Line 12">
            <a:extLst>
              <a:ext uri="{FF2B5EF4-FFF2-40B4-BE49-F238E27FC236}">
                <a16:creationId xmlns:a16="http://schemas.microsoft.com/office/drawing/2014/main" id="{42BF7666-AEBA-894D-81D3-7072838002DA}"/>
              </a:ext>
            </a:extLst>
          </p:cNvPr>
          <p:cNvSpPr>
            <a:spLocks noChangeShapeType="1"/>
          </p:cNvSpPr>
          <p:nvPr/>
        </p:nvSpPr>
        <p:spPr bwMode="auto">
          <a:xfrm>
            <a:off x="4205080" y="5531541"/>
            <a:ext cx="674688" cy="0"/>
          </a:xfrm>
          <a:prstGeom prst="line">
            <a:avLst/>
          </a:prstGeom>
          <a:noFill/>
          <a:ln w="3810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35" name="Text Box 13">
            <a:extLst>
              <a:ext uri="{FF2B5EF4-FFF2-40B4-BE49-F238E27FC236}">
                <a16:creationId xmlns:a16="http://schemas.microsoft.com/office/drawing/2014/main" id="{DCB23176-B5BF-834E-BAE0-A1D3AA7AD5BD}"/>
              </a:ext>
            </a:extLst>
          </p:cNvPr>
          <p:cNvSpPr txBox="1">
            <a:spLocks noChangeArrowheads="1"/>
          </p:cNvSpPr>
          <p:nvPr/>
        </p:nvSpPr>
        <p:spPr bwMode="auto">
          <a:xfrm>
            <a:off x="5849454" y="4245114"/>
            <a:ext cx="1762125" cy="64135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0" fontAlgn="base" hangingPunct="0">
              <a:spcBef>
                <a:spcPct val="0"/>
              </a:spcBef>
              <a:spcAft>
                <a:spcPct val="0"/>
              </a:spcAft>
              <a:defRPr/>
            </a:pPr>
            <a:r>
              <a:rPr lang="en-US" sz="1800" dirty="0">
                <a:solidFill>
                  <a:srgbClr val="000000"/>
                </a:solidFill>
                <a:latin typeface="Arial" charset="0"/>
                <a:cs typeface="Arial" charset="0"/>
              </a:rPr>
              <a:t>Bob’s private</a:t>
            </a:r>
          </a:p>
          <a:p>
            <a:pPr eaLnBrk="0" fontAlgn="base" hangingPunct="0">
              <a:spcBef>
                <a:spcPct val="0"/>
              </a:spcBef>
              <a:spcAft>
                <a:spcPct val="0"/>
              </a:spcAft>
              <a:defRPr/>
            </a:pPr>
            <a:r>
              <a:rPr lang="en-US" sz="1800" dirty="0">
                <a:solidFill>
                  <a:srgbClr val="000000"/>
                </a:solidFill>
                <a:latin typeface="Arial" charset="0"/>
                <a:cs typeface="Arial" charset="0"/>
              </a:rPr>
              <a:t>key </a:t>
            </a:r>
          </a:p>
        </p:txBody>
      </p:sp>
      <p:pic>
        <p:nvPicPr>
          <p:cNvPr id="36" name="Picture 14" descr="BS00768_[1]">
            <a:extLst>
              <a:ext uri="{FF2B5EF4-FFF2-40B4-BE49-F238E27FC236}">
                <a16:creationId xmlns:a16="http://schemas.microsoft.com/office/drawing/2014/main" id="{9DA5D995-915C-1E4A-94EE-8940D5B209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4955692" y="4426089"/>
            <a:ext cx="458787" cy="2365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37" name="Group 15">
            <a:extLst>
              <a:ext uri="{FF2B5EF4-FFF2-40B4-BE49-F238E27FC236}">
                <a16:creationId xmlns:a16="http://schemas.microsoft.com/office/drawing/2014/main" id="{954129EF-8C19-B449-B2B5-A62BC61F213F}"/>
              </a:ext>
            </a:extLst>
          </p:cNvPr>
          <p:cNvGrpSpPr>
            <a:grpSpLocks/>
          </p:cNvGrpSpPr>
          <p:nvPr/>
        </p:nvGrpSpPr>
        <p:grpSpPr bwMode="auto">
          <a:xfrm>
            <a:off x="5427179" y="4194314"/>
            <a:ext cx="533400" cy="628650"/>
            <a:chOff x="2994" y="2058"/>
            <a:chExt cx="336" cy="396"/>
          </a:xfrm>
        </p:grpSpPr>
        <p:grpSp>
          <p:nvGrpSpPr>
            <p:cNvPr id="38" name="Group 16">
              <a:extLst>
                <a:ext uri="{FF2B5EF4-FFF2-40B4-BE49-F238E27FC236}">
                  <a16:creationId xmlns:a16="http://schemas.microsoft.com/office/drawing/2014/main" id="{AEC95C76-7D3F-F94E-99AA-691126FDE998}"/>
                </a:ext>
              </a:extLst>
            </p:cNvPr>
            <p:cNvGrpSpPr>
              <a:grpSpLocks/>
            </p:cNvGrpSpPr>
            <p:nvPr/>
          </p:nvGrpSpPr>
          <p:grpSpPr bwMode="auto">
            <a:xfrm>
              <a:off x="2994" y="2144"/>
              <a:ext cx="336" cy="310"/>
              <a:chOff x="2994" y="2144"/>
              <a:chExt cx="336" cy="310"/>
            </a:xfrm>
          </p:grpSpPr>
          <p:sp>
            <p:nvSpPr>
              <p:cNvPr id="40" name="Text Box 17">
                <a:extLst>
                  <a:ext uri="{FF2B5EF4-FFF2-40B4-BE49-F238E27FC236}">
                    <a16:creationId xmlns:a16="http://schemas.microsoft.com/office/drawing/2014/main" id="{9F552C79-49EC-5C4C-B858-52FE65A4EF69}"/>
                  </a:ext>
                </a:extLst>
              </p:cNvPr>
              <p:cNvSpPr txBox="1">
                <a:spLocks noChangeArrowheads="1"/>
              </p:cNvSpPr>
              <p:nvPr/>
            </p:nvSpPr>
            <p:spPr bwMode="auto">
              <a:xfrm>
                <a:off x="2994" y="2144"/>
                <a:ext cx="269" cy="25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dirty="0">
                    <a:solidFill>
                      <a:srgbClr val="C00000"/>
                    </a:solidFill>
                    <a:latin typeface="Arial" charset="0"/>
                    <a:cs typeface="Arial" charset="0"/>
                  </a:rPr>
                  <a:t>K </a:t>
                </a:r>
              </a:p>
            </p:txBody>
          </p:sp>
          <p:sp>
            <p:nvSpPr>
              <p:cNvPr id="41" name="Text Box 18">
                <a:extLst>
                  <a:ext uri="{FF2B5EF4-FFF2-40B4-BE49-F238E27FC236}">
                    <a16:creationId xmlns:a16="http://schemas.microsoft.com/office/drawing/2014/main" id="{56339FF9-7A5C-A049-BF66-D38AA279363F}"/>
                  </a:ext>
                </a:extLst>
              </p:cNvPr>
              <p:cNvSpPr txBox="1">
                <a:spLocks noChangeArrowheads="1"/>
              </p:cNvSpPr>
              <p:nvPr/>
            </p:nvSpPr>
            <p:spPr bwMode="auto">
              <a:xfrm>
                <a:off x="3128" y="2241"/>
                <a:ext cx="202" cy="21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sz="1600" dirty="0">
                    <a:solidFill>
                      <a:srgbClr val="C00000"/>
                    </a:solidFill>
                    <a:latin typeface="Arial" charset="0"/>
                    <a:cs typeface="Arial" charset="0"/>
                  </a:rPr>
                  <a:t>B</a:t>
                </a:r>
              </a:p>
            </p:txBody>
          </p:sp>
        </p:grpSp>
        <p:sp>
          <p:nvSpPr>
            <p:cNvPr id="39" name="Text Box 19">
              <a:extLst>
                <a:ext uri="{FF2B5EF4-FFF2-40B4-BE49-F238E27FC236}">
                  <a16:creationId xmlns:a16="http://schemas.microsoft.com/office/drawing/2014/main" id="{ED944B1D-3083-2A49-B687-9F8D79D0BAFA}"/>
                </a:ext>
              </a:extLst>
            </p:cNvPr>
            <p:cNvSpPr txBox="1">
              <a:spLocks noChangeArrowheads="1"/>
            </p:cNvSpPr>
            <p:nvPr/>
          </p:nvSpPr>
          <p:spPr bwMode="auto">
            <a:xfrm>
              <a:off x="3140" y="2058"/>
              <a:ext cx="160" cy="21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sz="1600" dirty="0">
                  <a:solidFill>
                    <a:srgbClr val="C00000"/>
                  </a:solidFill>
                  <a:latin typeface="Arial" charset="0"/>
                  <a:cs typeface="Arial" charset="0"/>
                </a:rPr>
                <a:t>-</a:t>
              </a:r>
            </a:p>
          </p:txBody>
        </p:sp>
      </p:grpSp>
      <p:sp>
        <p:nvSpPr>
          <p:cNvPr id="42" name="Line 20">
            <a:extLst>
              <a:ext uri="{FF2B5EF4-FFF2-40B4-BE49-F238E27FC236}">
                <a16:creationId xmlns:a16="http://schemas.microsoft.com/office/drawing/2014/main" id="{38C448CC-0BC5-6A41-917E-B897438AC175}"/>
              </a:ext>
            </a:extLst>
          </p:cNvPr>
          <p:cNvSpPr>
            <a:spLocks noChangeShapeType="1"/>
          </p:cNvSpPr>
          <p:nvPr/>
        </p:nvSpPr>
        <p:spPr bwMode="auto">
          <a:xfrm>
            <a:off x="5430354" y="4578489"/>
            <a:ext cx="1588" cy="469900"/>
          </a:xfrm>
          <a:prstGeom prst="line">
            <a:avLst/>
          </a:prstGeom>
          <a:noFill/>
          <a:ln w="38100">
            <a:solidFill>
              <a:srgbClr val="000000"/>
            </a:solidFill>
            <a:prstDash val="sysDot"/>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43" name="Line 21">
            <a:extLst>
              <a:ext uri="{FF2B5EF4-FFF2-40B4-BE49-F238E27FC236}">
                <a16:creationId xmlns:a16="http://schemas.microsoft.com/office/drawing/2014/main" id="{553D03E9-7542-F443-A643-1F22BEEF7D76}"/>
              </a:ext>
            </a:extLst>
          </p:cNvPr>
          <p:cNvSpPr>
            <a:spLocks noChangeShapeType="1"/>
          </p:cNvSpPr>
          <p:nvPr/>
        </p:nvSpPr>
        <p:spPr bwMode="auto">
          <a:xfrm>
            <a:off x="6720784" y="5518289"/>
            <a:ext cx="674688" cy="0"/>
          </a:xfrm>
          <a:prstGeom prst="line">
            <a:avLst/>
          </a:prstGeom>
          <a:noFill/>
          <a:ln w="3810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nvGrpSpPr>
          <p:cNvPr id="60" name="Group 59">
            <a:extLst>
              <a:ext uri="{FF2B5EF4-FFF2-40B4-BE49-F238E27FC236}">
                <a16:creationId xmlns:a16="http://schemas.microsoft.com/office/drawing/2014/main" id="{F9865779-4372-244B-AC15-D7C762A8A14C}"/>
              </a:ext>
            </a:extLst>
          </p:cNvPr>
          <p:cNvGrpSpPr/>
          <p:nvPr/>
        </p:nvGrpSpPr>
        <p:grpSpPr>
          <a:xfrm>
            <a:off x="7968289" y="4143377"/>
            <a:ext cx="1164873" cy="638175"/>
            <a:chOff x="8750169" y="4275897"/>
            <a:chExt cx="1164873" cy="638175"/>
          </a:xfrm>
        </p:grpSpPr>
        <p:sp>
          <p:nvSpPr>
            <p:cNvPr id="45" name="Text Box 25">
              <a:extLst>
                <a:ext uri="{FF2B5EF4-FFF2-40B4-BE49-F238E27FC236}">
                  <a16:creationId xmlns:a16="http://schemas.microsoft.com/office/drawing/2014/main" id="{AE8BE604-17AC-3A49-8448-5944CE37F557}"/>
                </a:ext>
              </a:extLst>
            </p:cNvPr>
            <p:cNvSpPr txBox="1">
              <a:spLocks noChangeArrowheads="1"/>
            </p:cNvSpPr>
            <p:nvPr/>
          </p:nvSpPr>
          <p:spPr bwMode="auto">
            <a:xfrm>
              <a:off x="8750169" y="4421947"/>
              <a:ext cx="640645" cy="40011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dirty="0">
                  <a:solidFill>
                    <a:srgbClr val="C00000"/>
                  </a:solidFill>
                  <a:latin typeface="Arial" charset="0"/>
                  <a:cs typeface="Arial" charset="0"/>
                </a:rPr>
                <a:t>m,K </a:t>
              </a:r>
            </a:p>
          </p:txBody>
        </p:sp>
        <p:grpSp>
          <p:nvGrpSpPr>
            <p:cNvPr id="51" name="Group 50">
              <a:extLst>
                <a:ext uri="{FF2B5EF4-FFF2-40B4-BE49-F238E27FC236}">
                  <a16:creationId xmlns:a16="http://schemas.microsoft.com/office/drawing/2014/main" id="{E8DB8BE5-9950-C849-BB63-EABFBCCE07AF}"/>
                </a:ext>
              </a:extLst>
            </p:cNvPr>
            <p:cNvGrpSpPr/>
            <p:nvPr/>
          </p:nvGrpSpPr>
          <p:grpSpPr>
            <a:xfrm>
              <a:off x="9211779" y="4275897"/>
              <a:ext cx="703263" cy="638175"/>
              <a:chOff x="9211779" y="4275897"/>
              <a:chExt cx="703263" cy="638175"/>
            </a:xfrm>
          </p:grpSpPr>
          <p:sp>
            <p:nvSpPr>
              <p:cNvPr id="46" name="Text Box 26">
                <a:extLst>
                  <a:ext uri="{FF2B5EF4-FFF2-40B4-BE49-F238E27FC236}">
                    <a16:creationId xmlns:a16="http://schemas.microsoft.com/office/drawing/2014/main" id="{6CBE6BCA-4044-F741-9C69-F056784B3E1C}"/>
                  </a:ext>
                </a:extLst>
              </p:cNvPr>
              <p:cNvSpPr txBox="1">
                <a:spLocks noChangeArrowheads="1"/>
              </p:cNvSpPr>
              <p:nvPr/>
            </p:nvSpPr>
            <p:spPr bwMode="auto">
              <a:xfrm>
                <a:off x="9211779" y="4575935"/>
                <a:ext cx="320675" cy="338137"/>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sz="1600" dirty="0">
                    <a:solidFill>
                      <a:srgbClr val="C00000"/>
                    </a:solidFill>
                    <a:latin typeface="Arial" charset="0"/>
                    <a:cs typeface="Arial" charset="0"/>
                  </a:rPr>
                  <a:t>B</a:t>
                </a:r>
              </a:p>
            </p:txBody>
          </p:sp>
          <p:sp>
            <p:nvSpPr>
              <p:cNvPr id="47" name="Text Box 27">
                <a:extLst>
                  <a:ext uri="{FF2B5EF4-FFF2-40B4-BE49-F238E27FC236}">
                    <a16:creationId xmlns:a16="http://schemas.microsoft.com/office/drawing/2014/main" id="{20A71881-8E33-EF48-B5B1-0594382BD80B}"/>
                  </a:ext>
                </a:extLst>
              </p:cNvPr>
              <p:cNvSpPr txBox="1">
                <a:spLocks noChangeArrowheads="1"/>
              </p:cNvSpPr>
              <p:nvPr/>
            </p:nvSpPr>
            <p:spPr bwMode="auto">
              <a:xfrm>
                <a:off x="9218129" y="4275897"/>
                <a:ext cx="254000" cy="338138"/>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sz="1600" dirty="0">
                    <a:solidFill>
                      <a:srgbClr val="C00000"/>
                    </a:solidFill>
                    <a:latin typeface="Arial" charset="0"/>
                    <a:cs typeface="Arial" charset="0"/>
                  </a:rPr>
                  <a:t>-</a:t>
                </a:r>
              </a:p>
            </p:txBody>
          </p:sp>
          <p:sp>
            <p:nvSpPr>
              <p:cNvPr id="48" name="Text Box 28">
                <a:extLst>
                  <a:ext uri="{FF2B5EF4-FFF2-40B4-BE49-F238E27FC236}">
                    <a16:creationId xmlns:a16="http://schemas.microsoft.com/office/drawing/2014/main" id="{31057607-073D-AA4E-A320-B65BF92EF2C3}"/>
                  </a:ext>
                </a:extLst>
              </p:cNvPr>
              <p:cNvSpPr txBox="1">
                <a:spLocks noChangeArrowheads="1"/>
              </p:cNvSpPr>
              <p:nvPr/>
            </p:nvSpPr>
            <p:spPr bwMode="auto">
              <a:xfrm>
                <a:off x="9237179" y="4391785"/>
                <a:ext cx="677863" cy="39687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dirty="0">
                    <a:solidFill>
                      <a:srgbClr val="C00000"/>
                    </a:solidFill>
                    <a:latin typeface="Arial" charset="0"/>
                    <a:cs typeface="Arial" charset="0"/>
                  </a:rPr>
                  <a:t> (m)</a:t>
                </a:r>
              </a:p>
            </p:txBody>
          </p:sp>
        </p:grpSp>
      </p:grpSp>
      <p:grpSp>
        <p:nvGrpSpPr>
          <p:cNvPr id="50" name="Group 49">
            <a:extLst>
              <a:ext uri="{FF2B5EF4-FFF2-40B4-BE49-F238E27FC236}">
                <a16:creationId xmlns:a16="http://schemas.microsoft.com/office/drawing/2014/main" id="{82478CAE-5B04-A34F-8C28-C2A810B84E28}"/>
              </a:ext>
            </a:extLst>
          </p:cNvPr>
          <p:cNvGrpSpPr/>
          <p:nvPr/>
        </p:nvGrpSpPr>
        <p:grpSpPr>
          <a:xfrm>
            <a:off x="1918529" y="4679033"/>
            <a:ext cx="2217806" cy="1630659"/>
            <a:chOff x="1096894" y="4771797"/>
            <a:chExt cx="2217806" cy="1630659"/>
          </a:xfrm>
        </p:grpSpPr>
        <p:pic>
          <p:nvPicPr>
            <p:cNvPr id="49" name="Picture 48">
              <a:extLst>
                <a:ext uri="{FF2B5EF4-FFF2-40B4-BE49-F238E27FC236}">
                  <a16:creationId xmlns:a16="http://schemas.microsoft.com/office/drawing/2014/main" id="{A0305A02-B8E0-3346-A22A-2F64FC1E428D}"/>
                </a:ext>
              </a:extLst>
            </p:cNvPr>
            <p:cNvPicPr>
              <a:picLocks noChangeAspect="1"/>
            </p:cNvPicPr>
            <p:nvPr/>
          </p:nvPicPr>
          <p:blipFill>
            <a:blip r:embed="rId4"/>
            <a:stretch>
              <a:fillRect/>
            </a:stretch>
          </p:blipFill>
          <p:spPr>
            <a:xfrm>
              <a:off x="1096894" y="4771797"/>
              <a:ext cx="2217806" cy="1630659"/>
            </a:xfrm>
            <a:prstGeom prst="rect">
              <a:avLst/>
            </a:prstGeom>
          </p:spPr>
        </p:pic>
        <p:sp>
          <p:nvSpPr>
            <p:cNvPr id="30" name="Text Box 8">
              <a:extLst>
                <a:ext uri="{FF2B5EF4-FFF2-40B4-BE49-F238E27FC236}">
                  <a16:creationId xmlns:a16="http://schemas.microsoft.com/office/drawing/2014/main" id="{5F1CFD14-B851-C04A-89E6-CDCFCF528323}"/>
                </a:ext>
              </a:extLst>
            </p:cNvPr>
            <p:cNvSpPr txBox="1">
              <a:spLocks noChangeArrowheads="1"/>
            </p:cNvSpPr>
            <p:nvPr/>
          </p:nvSpPr>
          <p:spPr bwMode="auto">
            <a:xfrm>
              <a:off x="1260614" y="4804604"/>
              <a:ext cx="2054086" cy="1524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0" fontAlgn="base" hangingPunct="0">
                <a:spcBef>
                  <a:spcPct val="50000"/>
                </a:spcBef>
                <a:spcAft>
                  <a:spcPct val="0"/>
                </a:spcAft>
                <a:defRPr/>
              </a:pPr>
              <a:r>
                <a:rPr lang="en-US" sz="1800" dirty="0">
                  <a:solidFill>
                    <a:srgbClr val="000000"/>
                  </a:solidFill>
                  <a:latin typeface="+mn-lt"/>
                  <a:ea typeface="Arial Unicode MS" charset="0"/>
                  <a:cs typeface="Arial" charset="0"/>
                </a:rPr>
                <a:t>Dear Alice</a:t>
              </a:r>
            </a:p>
            <a:p>
              <a:pPr eaLnBrk="0" fontAlgn="base" hangingPunct="0">
                <a:spcBef>
                  <a:spcPct val="50000"/>
                </a:spcBef>
                <a:spcAft>
                  <a:spcPct val="0"/>
                </a:spcAft>
                <a:defRPr/>
              </a:pPr>
              <a:r>
                <a:rPr lang="en-US" sz="1400" dirty="0">
                  <a:solidFill>
                    <a:srgbClr val="000000"/>
                  </a:solidFill>
                  <a:latin typeface="+mn-lt"/>
                  <a:ea typeface="Arial Unicode MS" charset="0"/>
                  <a:cs typeface="Arial" charset="0"/>
                </a:rPr>
                <a:t>Oh, how I have missed you. I think of you all the time! …(blah blah blah)</a:t>
              </a:r>
            </a:p>
            <a:p>
              <a:pPr eaLnBrk="0" fontAlgn="base" hangingPunct="0">
                <a:spcBef>
                  <a:spcPct val="50000"/>
                </a:spcBef>
                <a:spcAft>
                  <a:spcPct val="0"/>
                </a:spcAft>
                <a:defRPr/>
              </a:pPr>
              <a:r>
                <a:rPr lang="en-US" sz="1800" dirty="0">
                  <a:solidFill>
                    <a:srgbClr val="000000"/>
                  </a:solidFill>
                  <a:latin typeface="+mn-lt"/>
                  <a:ea typeface="Arial Unicode MS" charset="0"/>
                  <a:cs typeface="Arial" charset="0"/>
                </a:rPr>
                <a:t>Bob</a:t>
              </a:r>
            </a:p>
          </p:txBody>
        </p:sp>
      </p:grpSp>
      <p:grpSp>
        <p:nvGrpSpPr>
          <p:cNvPr id="53" name="Group 52">
            <a:extLst>
              <a:ext uri="{FF2B5EF4-FFF2-40B4-BE49-F238E27FC236}">
                <a16:creationId xmlns:a16="http://schemas.microsoft.com/office/drawing/2014/main" id="{50CDB89D-9227-A14E-80AF-B6C57E3CEDD2}"/>
              </a:ext>
            </a:extLst>
          </p:cNvPr>
          <p:cNvGrpSpPr/>
          <p:nvPr/>
        </p:nvGrpSpPr>
        <p:grpSpPr>
          <a:xfrm>
            <a:off x="7451311" y="4685661"/>
            <a:ext cx="2217806" cy="1630659"/>
            <a:chOff x="1096894" y="4771797"/>
            <a:chExt cx="2217806" cy="1630659"/>
          </a:xfrm>
        </p:grpSpPr>
        <p:pic>
          <p:nvPicPr>
            <p:cNvPr id="54" name="Picture 53">
              <a:extLst>
                <a:ext uri="{FF2B5EF4-FFF2-40B4-BE49-F238E27FC236}">
                  <a16:creationId xmlns:a16="http://schemas.microsoft.com/office/drawing/2014/main" id="{E361D2D9-6A81-6349-AADE-8311053081AE}"/>
                </a:ext>
              </a:extLst>
            </p:cNvPr>
            <p:cNvPicPr>
              <a:picLocks noChangeAspect="1"/>
            </p:cNvPicPr>
            <p:nvPr/>
          </p:nvPicPr>
          <p:blipFill>
            <a:blip r:embed="rId4"/>
            <a:stretch>
              <a:fillRect/>
            </a:stretch>
          </p:blipFill>
          <p:spPr>
            <a:xfrm>
              <a:off x="1096894" y="4771797"/>
              <a:ext cx="2217806" cy="1630659"/>
            </a:xfrm>
            <a:prstGeom prst="rect">
              <a:avLst/>
            </a:prstGeom>
          </p:spPr>
        </p:pic>
        <p:sp>
          <p:nvSpPr>
            <p:cNvPr id="55" name="Text Box 8">
              <a:extLst>
                <a:ext uri="{FF2B5EF4-FFF2-40B4-BE49-F238E27FC236}">
                  <a16:creationId xmlns:a16="http://schemas.microsoft.com/office/drawing/2014/main" id="{CD849CC5-702A-8144-BED4-A4DAF7980424}"/>
                </a:ext>
              </a:extLst>
            </p:cNvPr>
            <p:cNvSpPr txBox="1">
              <a:spLocks noChangeArrowheads="1"/>
            </p:cNvSpPr>
            <p:nvPr/>
          </p:nvSpPr>
          <p:spPr bwMode="auto">
            <a:xfrm>
              <a:off x="1260614" y="4804604"/>
              <a:ext cx="2054086" cy="1524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0" fontAlgn="base" hangingPunct="0">
                <a:spcBef>
                  <a:spcPct val="50000"/>
                </a:spcBef>
                <a:spcAft>
                  <a:spcPct val="0"/>
                </a:spcAft>
                <a:defRPr/>
              </a:pPr>
              <a:r>
                <a:rPr lang="en-US" sz="1800" dirty="0">
                  <a:solidFill>
                    <a:srgbClr val="000000"/>
                  </a:solidFill>
                  <a:latin typeface="+mn-lt"/>
                  <a:ea typeface="Arial Unicode MS" charset="0"/>
                  <a:cs typeface="Arial" charset="0"/>
                </a:rPr>
                <a:t>Dear Alice</a:t>
              </a:r>
            </a:p>
            <a:p>
              <a:pPr eaLnBrk="0" fontAlgn="base" hangingPunct="0">
                <a:spcBef>
                  <a:spcPct val="50000"/>
                </a:spcBef>
                <a:spcAft>
                  <a:spcPct val="0"/>
                </a:spcAft>
                <a:defRPr/>
              </a:pPr>
              <a:r>
                <a:rPr lang="en-US" sz="1400" dirty="0">
                  <a:solidFill>
                    <a:srgbClr val="000000"/>
                  </a:solidFill>
                  <a:latin typeface="+mn-lt"/>
                  <a:ea typeface="Arial Unicode MS" charset="0"/>
                  <a:cs typeface="Arial" charset="0"/>
                </a:rPr>
                <a:t>Oh, how I have missed you. I think of you all the time! …(blah blah blah)</a:t>
              </a:r>
            </a:p>
            <a:p>
              <a:pPr eaLnBrk="0" fontAlgn="base" hangingPunct="0">
                <a:spcBef>
                  <a:spcPct val="50000"/>
                </a:spcBef>
                <a:spcAft>
                  <a:spcPct val="0"/>
                </a:spcAft>
                <a:defRPr/>
              </a:pPr>
              <a:r>
                <a:rPr lang="en-US" sz="1800" dirty="0">
                  <a:solidFill>
                    <a:srgbClr val="000000"/>
                  </a:solidFill>
                  <a:latin typeface="+mn-lt"/>
                  <a:ea typeface="Arial Unicode MS" charset="0"/>
                  <a:cs typeface="Arial" charset="0"/>
                </a:rPr>
                <a:t>Bob</a:t>
              </a:r>
            </a:p>
          </p:txBody>
        </p:sp>
      </p:grpSp>
      <p:grpSp>
        <p:nvGrpSpPr>
          <p:cNvPr id="61" name="Group 60">
            <a:extLst>
              <a:ext uri="{FF2B5EF4-FFF2-40B4-BE49-F238E27FC236}">
                <a16:creationId xmlns:a16="http://schemas.microsoft.com/office/drawing/2014/main" id="{03A31556-A1E4-394E-A667-BE16E2A81C1A}"/>
              </a:ext>
            </a:extLst>
          </p:cNvPr>
          <p:cNvGrpSpPr/>
          <p:nvPr/>
        </p:nvGrpSpPr>
        <p:grpSpPr>
          <a:xfrm>
            <a:off x="8720518" y="5674301"/>
            <a:ext cx="893521" cy="638175"/>
            <a:chOff x="9021521" y="4275897"/>
            <a:chExt cx="893521" cy="638175"/>
          </a:xfrm>
        </p:grpSpPr>
        <p:sp>
          <p:nvSpPr>
            <p:cNvPr id="62" name="Text Box 25">
              <a:extLst>
                <a:ext uri="{FF2B5EF4-FFF2-40B4-BE49-F238E27FC236}">
                  <a16:creationId xmlns:a16="http://schemas.microsoft.com/office/drawing/2014/main" id="{60E20416-5EA0-7543-AEAC-9857362CEEB6}"/>
                </a:ext>
              </a:extLst>
            </p:cNvPr>
            <p:cNvSpPr txBox="1">
              <a:spLocks noChangeArrowheads="1"/>
            </p:cNvSpPr>
            <p:nvPr/>
          </p:nvSpPr>
          <p:spPr bwMode="auto">
            <a:xfrm>
              <a:off x="9021521" y="4421947"/>
              <a:ext cx="426720" cy="40011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dirty="0">
                  <a:solidFill>
                    <a:srgbClr val="C00000"/>
                  </a:solidFill>
                  <a:latin typeface="Arial" charset="0"/>
                  <a:cs typeface="Arial" charset="0"/>
                </a:rPr>
                <a:t>K </a:t>
              </a:r>
            </a:p>
          </p:txBody>
        </p:sp>
        <p:grpSp>
          <p:nvGrpSpPr>
            <p:cNvPr id="63" name="Group 62">
              <a:extLst>
                <a:ext uri="{FF2B5EF4-FFF2-40B4-BE49-F238E27FC236}">
                  <a16:creationId xmlns:a16="http://schemas.microsoft.com/office/drawing/2014/main" id="{6AA3E933-BCD9-CF44-97BC-401ADFE6D39B}"/>
                </a:ext>
              </a:extLst>
            </p:cNvPr>
            <p:cNvGrpSpPr/>
            <p:nvPr/>
          </p:nvGrpSpPr>
          <p:grpSpPr>
            <a:xfrm>
              <a:off x="9211779" y="4275897"/>
              <a:ext cx="703263" cy="638175"/>
              <a:chOff x="9211779" y="4275897"/>
              <a:chExt cx="703263" cy="638175"/>
            </a:xfrm>
          </p:grpSpPr>
          <p:sp>
            <p:nvSpPr>
              <p:cNvPr id="64" name="Text Box 26">
                <a:extLst>
                  <a:ext uri="{FF2B5EF4-FFF2-40B4-BE49-F238E27FC236}">
                    <a16:creationId xmlns:a16="http://schemas.microsoft.com/office/drawing/2014/main" id="{11AB5857-3B67-DC42-A125-978DBBA95080}"/>
                  </a:ext>
                </a:extLst>
              </p:cNvPr>
              <p:cNvSpPr txBox="1">
                <a:spLocks noChangeArrowheads="1"/>
              </p:cNvSpPr>
              <p:nvPr/>
            </p:nvSpPr>
            <p:spPr bwMode="auto">
              <a:xfrm>
                <a:off x="9211779" y="4575935"/>
                <a:ext cx="320675" cy="338137"/>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sz="1600" dirty="0">
                    <a:solidFill>
                      <a:srgbClr val="C00000"/>
                    </a:solidFill>
                    <a:latin typeface="Arial" charset="0"/>
                    <a:cs typeface="Arial" charset="0"/>
                  </a:rPr>
                  <a:t>B</a:t>
                </a:r>
              </a:p>
            </p:txBody>
          </p:sp>
          <p:sp>
            <p:nvSpPr>
              <p:cNvPr id="65" name="Text Box 27">
                <a:extLst>
                  <a:ext uri="{FF2B5EF4-FFF2-40B4-BE49-F238E27FC236}">
                    <a16:creationId xmlns:a16="http://schemas.microsoft.com/office/drawing/2014/main" id="{C46E62AB-3611-114F-AA86-E18C2ED70BEF}"/>
                  </a:ext>
                </a:extLst>
              </p:cNvPr>
              <p:cNvSpPr txBox="1">
                <a:spLocks noChangeArrowheads="1"/>
              </p:cNvSpPr>
              <p:nvPr/>
            </p:nvSpPr>
            <p:spPr bwMode="auto">
              <a:xfrm>
                <a:off x="9218129" y="4275897"/>
                <a:ext cx="254000" cy="338138"/>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sz="1600" dirty="0">
                    <a:solidFill>
                      <a:srgbClr val="C00000"/>
                    </a:solidFill>
                    <a:latin typeface="Arial" charset="0"/>
                    <a:cs typeface="Arial" charset="0"/>
                  </a:rPr>
                  <a:t>-</a:t>
                </a:r>
              </a:p>
            </p:txBody>
          </p:sp>
          <p:sp>
            <p:nvSpPr>
              <p:cNvPr id="66" name="Text Box 28">
                <a:extLst>
                  <a:ext uri="{FF2B5EF4-FFF2-40B4-BE49-F238E27FC236}">
                    <a16:creationId xmlns:a16="http://schemas.microsoft.com/office/drawing/2014/main" id="{9AD6C1D1-4C86-BA42-8F13-7D865186012E}"/>
                  </a:ext>
                </a:extLst>
              </p:cNvPr>
              <p:cNvSpPr txBox="1">
                <a:spLocks noChangeArrowheads="1"/>
              </p:cNvSpPr>
              <p:nvPr/>
            </p:nvSpPr>
            <p:spPr bwMode="auto">
              <a:xfrm>
                <a:off x="9237179" y="4391785"/>
                <a:ext cx="677863" cy="39687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dirty="0">
                    <a:solidFill>
                      <a:srgbClr val="C00000"/>
                    </a:solidFill>
                    <a:latin typeface="Arial" charset="0"/>
                    <a:cs typeface="Arial" charset="0"/>
                  </a:rPr>
                  <a:t> (m)</a:t>
                </a:r>
              </a:p>
            </p:txBody>
          </p:sp>
        </p:grpSp>
      </p:grpSp>
    </p:spTree>
    <p:extLst>
      <p:ext uri="{BB962C8B-B14F-4D97-AF65-F5344CB8AC3E}">
        <p14:creationId xmlns:p14="http://schemas.microsoft.com/office/powerpoint/2010/main" val="210365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4396161" cy="894622"/>
          </a:xfrm>
        </p:spPr>
        <p:txBody>
          <a:bodyPr>
            <a:normAutofit/>
          </a:bodyPr>
          <a:lstStyle/>
          <a:p>
            <a:r>
              <a:rPr lang="en-US" b="0" dirty="0">
                <a:latin typeface="+mn-lt"/>
              </a:rPr>
              <a:t>Digital signatures </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56</a:t>
            </a:fld>
            <a:endParaRPr lang="en-US" dirty="0"/>
          </a:p>
        </p:txBody>
      </p:sp>
      <p:sp>
        <p:nvSpPr>
          <p:cNvPr id="44" name="Text Box 7">
            <a:extLst>
              <a:ext uri="{FF2B5EF4-FFF2-40B4-BE49-F238E27FC236}">
                <a16:creationId xmlns:a16="http://schemas.microsoft.com/office/drawing/2014/main" id="{CE86042F-3271-1D4E-B8DA-ABF933504E99}"/>
              </a:ext>
            </a:extLst>
          </p:cNvPr>
          <p:cNvSpPr txBox="1">
            <a:spLocks noChangeArrowheads="1"/>
          </p:cNvSpPr>
          <p:nvPr/>
        </p:nvSpPr>
        <p:spPr bwMode="auto">
          <a:xfrm>
            <a:off x="8134143" y="1129265"/>
            <a:ext cx="736600" cy="463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120000"/>
              </a:lnSpc>
              <a:spcBef>
                <a:spcPct val="50000"/>
              </a:spcBef>
              <a:defRPr/>
            </a:pPr>
            <a:r>
              <a:rPr lang="en-US" sz="1800" dirty="0">
                <a:latin typeface="Arial Unicode MS" charset="0"/>
                <a:cs typeface="Arial Unicode MS" charset="0"/>
              </a:rPr>
              <a:t>-</a:t>
            </a:r>
          </a:p>
        </p:txBody>
      </p:sp>
      <p:grpSp>
        <p:nvGrpSpPr>
          <p:cNvPr id="3" name="Group 2">
            <a:extLst>
              <a:ext uri="{FF2B5EF4-FFF2-40B4-BE49-F238E27FC236}">
                <a16:creationId xmlns:a16="http://schemas.microsoft.com/office/drawing/2014/main" id="{83AB8D43-8150-1B49-AF72-A5318307076B}"/>
              </a:ext>
            </a:extLst>
          </p:cNvPr>
          <p:cNvGrpSpPr/>
          <p:nvPr/>
        </p:nvGrpSpPr>
        <p:grpSpPr>
          <a:xfrm>
            <a:off x="911086" y="3648075"/>
            <a:ext cx="10976113" cy="2792482"/>
            <a:chOff x="911086" y="3648075"/>
            <a:chExt cx="10976113" cy="2792482"/>
          </a:xfrm>
        </p:grpSpPr>
        <p:sp>
          <p:nvSpPr>
            <p:cNvPr id="56" name="Rectangle 11">
              <a:extLst>
                <a:ext uri="{FF2B5EF4-FFF2-40B4-BE49-F238E27FC236}">
                  <a16:creationId xmlns:a16="http://schemas.microsoft.com/office/drawing/2014/main" id="{02B7BF4C-C3E8-E34C-B98E-4BD63E5307C8}"/>
                </a:ext>
              </a:extLst>
            </p:cNvPr>
            <p:cNvSpPr txBox="1">
              <a:spLocks noChangeArrowheads="1"/>
            </p:cNvSpPr>
            <p:nvPr/>
          </p:nvSpPr>
          <p:spPr>
            <a:xfrm>
              <a:off x="911086" y="3648075"/>
              <a:ext cx="10976113" cy="2792482"/>
            </a:xfrm>
            <a:prstGeom prst="rect">
              <a:avLst/>
            </a:prstGeom>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lIns="91440" tIns="45720" rIns="91440" bIns="45720" rtlCol="0">
              <a:normAutofit fontScale="92500" lnSpcReduction="2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81000" indent="-381000">
                <a:buFont typeface="Wingdings" charset="0"/>
                <a:buNone/>
              </a:pPr>
              <a:r>
                <a:rPr lang="en-US" sz="3000" dirty="0">
                  <a:solidFill>
                    <a:srgbClr val="C00000"/>
                  </a:solidFill>
                </a:rPr>
                <a:t>Alice thus verifies that:</a:t>
              </a:r>
            </a:p>
            <a:p>
              <a:pPr marL="522288" lvl="1" indent="-287338">
                <a:buClr>
                  <a:srgbClr val="0012A0"/>
                </a:buClr>
                <a:buFont typeface="Wingdings" charset="2"/>
                <a:buChar char="§"/>
              </a:pPr>
              <a:r>
                <a:rPr lang="en-US" sz="3000" dirty="0"/>
                <a:t>Bob signed m</a:t>
              </a:r>
            </a:p>
            <a:p>
              <a:pPr marL="522288" lvl="1" indent="-287338">
                <a:buClr>
                  <a:srgbClr val="0012A0"/>
                </a:buClr>
                <a:buFont typeface="Wingdings" charset="2"/>
                <a:buChar char="§"/>
              </a:pPr>
              <a:r>
                <a:rPr lang="en-US" sz="3000" dirty="0"/>
                <a:t>no one else signed m</a:t>
              </a:r>
            </a:p>
            <a:p>
              <a:pPr marL="522288" lvl="1" indent="-287338">
                <a:buClr>
                  <a:srgbClr val="0012A0"/>
                </a:buClr>
                <a:buFont typeface="Wingdings" charset="2"/>
                <a:buChar char="§"/>
              </a:pPr>
              <a:r>
                <a:rPr lang="en-US" sz="3000" dirty="0"/>
                <a:t>Bob signed m and not m’</a:t>
              </a:r>
              <a:endParaRPr lang="en-US" altLang="ja-JP" sz="3000" dirty="0"/>
            </a:p>
            <a:p>
              <a:pPr marL="381000" indent="-381000">
                <a:buFont typeface="Wingdings" charset="0"/>
                <a:buNone/>
              </a:pPr>
              <a:r>
                <a:rPr lang="en-US" sz="3000" dirty="0">
                  <a:solidFill>
                    <a:srgbClr val="C00000"/>
                  </a:solidFill>
                </a:rPr>
                <a:t>non-repudiation:</a:t>
              </a:r>
            </a:p>
            <a:p>
              <a:pPr marL="800100" lvl="1" indent="-342900">
                <a:buFont typeface="Wingdings" charset="0"/>
                <a:buChar char="ü"/>
              </a:pPr>
              <a:r>
                <a:rPr lang="en-US" sz="3000" dirty="0"/>
                <a:t>Alice can take m, and signature K</a:t>
              </a:r>
              <a:r>
                <a:rPr lang="en-US" sz="3000" baseline="-25000" dirty="0"/>
                <a:t>B</a:t>
              </a:r>
              <a:r>
                <a:rPr lang="en-US" sz="3000" dirty="0"/>
                <a:t>(m) to court and prove that Bob signed m</a:t>
              </a:r>
            </a:p>
            <a:p>
              <a:pPr marL="381000" indent="-381000">
                <a:buFont typeface="Wingdings" charset="0"/>
                <a:buChar char="ü"/>
              </a:pPr>
              <a:endParaRPr lang="en-US" sz="2400" dirty="0">
                <a:latin typeface="Gill Sans MT" charset="0"/>
              </a:endParaRPr>
            </a:p>
          </p:txBody>
        </p:sp>
        <p:sp>
          <p:nvSpPr>
            <p:cNvPr id="57" name="Text Box 12">
              <a:extLst>
                <a:ext uri="{FF2B5EF4-FFF2-40B4-BE49-F238E27FC236}">
                  <a16:creationId xmlns:a16="http://schemas.microsoft.com/office/drawing/2014/main" id="{C773B6DE-E51B-254E-B064-733EB2A7F138}"/>
                </a:ext>
              </a:extLst>
            </p:cNvPr>
            <p:cNvSpPr txBox="1">
              <a:spLocks noChangeArrowheads="1"/>
            </p:cNvSpPr>
            <p:nvPr/>
          </p:nvSpPr>
          <p:spPr bwMode="auto">
            <a:xfrm>
              <a:off x="6230316" y="5250071"/>
              <a:ext cx="736600" cy="422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120000"/>
                </a:lnSpc>
                <a:spcBef>
                  <a:spcPct val="50000"/>
                </a:spcBef>
                <a:defRPr/>
              </a:pPr>
              <a:r>
                <a:rPr lang="en-US" sz="1800" dirty="0">
                  <a:latin typeface="Arial Unicode MS" charset="0"/>
                  <a:cs typeface="Arial Unicode MS" charset="0"/>
                </a:rPr>
                <a:t>-</a:t>
              </a:r>
            </a:p>
          </p:txBody>
        </p:sp>
      </p:grpSp>
      <p:sp>
        <p:nvSpPr>
          <p:cNvPr id="58" name="Rectangle 3">
            <a:extLst>
              <a:ext uri="{FF2B5EF4-FFF2-40B4-BE49-F238E27FC236}">
                <a16:creationId xmlns:a16="http://schemas.microsoft.com/office/drawing/2014/main" id="{5E59394B-2781-2E4C-8768-154AB5B6D7E0}"/>
              </a:ext>
            </a:extLst>
          </p:cNvPr>
          <p:cNvSpPr txBox="1">
            <a:spLocks noChangeArrowheads="1"/>
          </p:cNvSpPr>
          <p:nvPr/>
        </p:nvSpPr>
        <p:spPr bwMode="auto">
          <a:xfrm>
            <a:off x="982525" y="1239838"/>
            <a:ext cx="11209475" cy="2438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lvl1pPr marL="342900" indent="-342900">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277813" indent="-277813">
              <a:lnSpc>
                <a:spcPct val="110000"/>
              </a:lnSpc>
              <a:spcBef>
                <a:spcPct val="20000"/>
              </a:spcBef>
              <a:buClr>
                <a:srgbClr val="0012A0"/>
              </a:buClr>
              <a:buSzPct val="100000"/>
              <a:buFont typeface="Wingdings" charset="2"/>
              <a:buChar char="§"/>
            </a:pPr>
            <a:r>
              <a:rPr lang="en-US" sz="2800" dirty="0">
                <a:latin typeface="+mn-lt"/>
              </a:rPr>
              <a:t>suppose Alice receives msg m, with signature: m, K</a:t>
            </a:r>
            <a:r>
              <a:rPr lang="en-US" sz="2800" baseline="-25000" dirty="0">
                <a:latin typeface="+mn-lt"/>
              </a:rPr>
              <a:t>B</a:t>
            </a:r>
            <a:r>
              <a:rPr lang="en-US" sz="2800" dirty="0">
                <a:latin typeface="+mn-lt"/>
              </a:rPr>
              <a:t>(m)</a:t>
            </a:r>
          </a:p>
          <a:p>
            <a:pPr marL="277813" indent="-277813">
              <a:lnSpc>
                <a:spcPct val="110000"/>
              </a:lnSpc>
              <a:spcBef>
                <a:spcPct val="20000"/>
              </a:spcBef>
              <a:buClr>
                <a:srgbClr val="0012A0"/>
              </a:buClr>
              <a:buSzPct val="100000"/>
              <a:buFont typeface="Wingdings" charset="2"/>
              <a:buChar char="§"/>
            </a:pPr>
            <a:r>
              <a:rPr lang="en-US" sz="2800" dirty="0">
                <a:latin typeface="+mn-lt"/>
              </a:rPr>
              <a:t>Alice verifies m signed by Bob by applying Bob’</a:t>
            </a:r>
            <a:r>
              <a:rPr lang="en-US" altLang="ja-JP" sz="2800" dirty="0">
                <a:latin typeface="+mn-lt"/>
              </a:rPr>
              <a:t>s public key K</a:t>
            </a:r>
            <a:r>
              <a:rPr lang="en-US" altLang="ja-JP" sz="2800" baseline="-25000" dirty="0">
                <a:latin typeface="+mn-lt"/>
              </a:rPr>
              <a:t>B</a:t>
            </a:r>
            <a:r>
              <a:rPr lang="en-US" altLang="ja-JP" sz="2800" dirty="0">
                <a:latin typeface="+mn-lt"/>
              </a:rPr>
              <a:t> to K</a:t>
            </a:r>
            <a:r>
              <a:rPr lang="en-US" altLang="ja-JP" sz="2800" baseline="-25000" dirty="0">
                <a:latin typeface="+mn-lt"/>
              </a:rPr>
              <a:t>B</a:t>
            </a:r>
            <a:r>
              <a:rPr lang="en-US" altLang="ja-JP" sz="2800" dirty="0">
                <a:latin typeface="+mn-lt"/>
              </a:rPr>
              <a:t>(m) then checks K</a:t>
            </a:r>
            <a:r>
              <a:rPr lang="en-US" altLang="ja-JP" sz="2800" baseline="-25000" dirty="0">
                <a:latin typeface="+mn-lt"/>
              </a:rPr>
              <a:t>B</a:t>
            </a:r>
            <a:r>
              <a:rPr lang="en-US" altLang="ja-JP" sz="2800" dirty="0">
                <a:latin typeface="+mn-lt"/>
              </a:rPr>
              <a:t>(K</a:t>
            </a:r>
            <a:r>
              <a:rPr lang="en-US" altLang="ja-JP" sz="2800" baseline="-25000" dirty="0">
                <a:latin typeface="+mn-lt"/>
              </a:rPr>
              <a:t>B</a:t>
            </a:r>
            <a:r>
              <a:rPr lang="en-US" altLang="ja-JP" sz="2800" dirty="0">
                <a:latin typeface="+mn-lt"/>
              </a:rPr>
              <a:t>(m) ) = m.</a:t>
            </a:r>
          </a:p>
          <a:p>
            <a:pPr marL="277813" indent="-277813">
              <a:lnSpc>
                <a:spcPct val="110000"/>
              </a:lnSpc>
              <a:spcBef>
                <a:spcPct val="20000"/>
              </a:spcBef>
              <a:buClr>
                <a:srgbClr val="0012A0"/>
              </a:buClr>
              <a:buSzPct val="100000"/>
              <a:buFont typeface="Wingdings" charset="2"/>
              <a:buChar char="§"/>
            </a:pPr>
            <a:r>
              <a:rPr lang="en-US" sz="2800" dirty="0">
                <a:latin typeface="+mn-lt"/>
              </a:rPr>
              <a:t>If K</a:t>
            </a:r>
            <a:r>
              <a:rPr lang="en-US" sz="2800" baseline="-25000" dirty="0">
                <a:latin typeface="+mn-lt"/>
              </a:rPr>
              <a:t>B</a:t>
            </a:r>
            <a:r>
              <a:rPr lang="en-US" sz="2800" dirty="0">
                <a:latin typeface="+mn-lt"/>
              </a:rPr>
              <a:t>(K</a:t>
            </a:r>
            <a:r>
              <a:rPr lang="en-US" sz="2800" baseline="-25000" dirty="0">
                <a:latin typeface="+mn-lt"/>
              </a:rPr>
              <a:t>B</a:t>
            </a:r>
            <a:r>
              <a:rPr lang="en-US" sz="2800" dirty="0">
                <a:latin typeface="+mn-lt"/>
              </a:rPr>
              <a:t>(m) ) = m, whoever signed m must have used Bob’</a:t>
            </a:r>
            <a:r>
              <a:rPr lang="en-US" altLang="ja-JP" sz="2800" dirty="0">
                <a:latin typeface="+mn-lt"/>
              </a:rPr>
              <a:t>s private key</a:t>
            </a:r>
          </a:p>
        </p:txBody>
      </p:sp>
      <p:sp>
        <p:nvSpPr>
          <p:cNvPr id="59" name="Text Box 7">
            <a:extLst>
              <a:ext uri="{FF2B5EF4-FFF2-40B4-BE49-F238E27FC236}">
                <a16:creationId xmlns:a16="http://schemas.microsoft.com/office/drawing/2014/main" id="{047B424C-87AE-D342-8A27-BAEB832E00E5}"/>
              </a:ext>
            </a:extLst>
          </p:cNvPr>
          <p:cNvSpPr txBox="1">
            <a:spLocks noChangeArrowheads="1"/>
          </p:cNvSpPr>
          <p:nvPr/>
        </p:nvSpPr>
        <p:spPr bwMode="auto">
          <a:xfrm>
            <a:off x="1703388" y="2433638"/>
            <a:ext cx="736600" cy="463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120000"/>
              </a:lnSpc>
              <a:spcBef>
                <a:spcPct val="50000"/>
              </a:spcBef>
              <a:defRPr/>
            </a:pPr>
            <a:r>
              <a:rPr lang="en-US" sz="1800" dirty="0">
                <a:latin typeface="Arial Unicode MS" charset="0"/>
                <a:cs typeface="Arial Unicode MS" charset="0"/>
              </a:rPr>
              <a:t>-</a:t>
            </a:r>
          </a:p>
        </p:txBody>
      </p:sp>
      <p:sp>
        <p:nvSpPr>
          <p:cNvPr id="67" name="Text Box 7">
            <a:extLst>
              <a:ext uri="{FF2B5EF4-FFF2-40B4-BE49-F238E27FC236}">
                <a16:creationId xmlns:a16="http://schemas.microsoft.com/office/drawing/2014/main" id="{956480F6-18F7-0C41-A084-D1D19E4881D1}"/>
              </a:ext>
            </a:extLst>
          </p:cNvPr>
          <p:cNvSpPr txBox="1">
            <a:spLocks noChangeArrowheads="1"/>
          </p:cNvSpPr>
          <p:nvPr/>
        </p:nvSpPr>
        <p:spPr bwMode="auto">
          <a:xfrm>
            <a:off x="3201642" y="2148164"/>
            <a:ext cx="736600" cy="463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120000"/>
              </a:lnSpc>
              <a:spcBef>
                <a:spcPct val="50000"/>
              </a:spcBef>
              <a:defRPr/>
            </a:pPr>
            <a:r>
              <a:rPr lang="en-US" sz="1800" dirty="0">
                <a:latin typeface="Arial Unicode MS" charset="0"/>
                <a:cs typeface="Arial Unicode MS" charset="0"/>
              </a:rPr>
              <a:t>-</a:t>
            </a:r>
          </a:p>
        </p:txBody>
      </p:sp>
      <p:sp>
        <p:nvSpPr>
          <p:cNvPr id="68" name="Text Box 7">
            <a:extLst>
              <a:ext uri="{FF2B5EF4-FFF2-40B4-BE49-F238E27FC236}">
                <a16:creationId xmlns:a16="http://schemas.microsoft.com/office/drawing/2014/main" id="{6726CCD4-8193-2F40-8804-69A46F7E82E8}"/>
              </a:ext>
            </a:extLst>
          </p:cNvPr>
          <p:cNvSpPr txBox="1">
            <a:spLocks noChangeArrowheads="1"/>
          </p:cNvSpPr>
          <p:nvPr/>
        </p:nvSpPr>
        <p:spPr bwMode="auto">
          <a:xfrm>
            <a:off x="10242895" y="1671638"/>
            <a:ext cx="736600" cy="463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120000"/>
              </a:lnSpc>
              <a:spcBef>
                <a:spcPct val="50000"/>
              </a:spcBef>
              <a:defRPr/>
            </a:pPr>
            <a:r>
              <a:rPr lang="en-US" sz="1800" dirty="0">
                <a:latin typeface="Arial Unicode MS" charset="0"/>
                <a:cs typeface="Arial Unicode MS" charset="0"/>
              </a:rPr>
              <a:t>-</a:t>
            </a:r>
          </a:p>
        </p:txBody>
      </p:sp>
      <p:sp>
        <p:nvSpPr>
          <p:cNvPr id="69" name="Text Box 7">
            <a:extLst>
              <a:ext uri="{FF2B5EF4-FFF2-40B4-BE49-F238E27FC236}">
                <a16:creationId xmlns:a16="http://schemas.microsoft.com/office/drawing/2014/main" id="{B813668F-F8DE-834D-BFAE-B0EF33363C15}"/>
              </a:ext>
            </a:extLst>
          </p:cNvPr>
          <p:cNvSpPr txBox="1">
            <a:spLocks noChangeArrowheads="1"/>
          </p:cNvSpPr>
          <p:nvPr/>
        </p:nvSpPr>
        <p:spPr bwMode="auto">
          <a:xfrm>
            <a:off x="1295400" y="2466975"/>
            <a:ext cx="736600" cy="4159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120000"/>
              </a:lnSpc>
              <a:spcBef>
                <a:spcPct val="50000"/>
              </a:spcBef>
              <a:defRPr/>
            </a:pPr>
            <a:r>
              <a:rPr lang="en-US" sz="1800" dirty="0">
                <a:latin typeface="Arial Unicode MS" charset="0"/>
                <a:cs typeface="Arial Unicode MS" charset="0"/>
              </a:rPr>
              <a:t>+</a:t>
            </a:r>
          </a:p>
        </p:txBody>
      </p:sp>
      <p:sp>
        <p:nvSpPr>
          <p:cNvPr id="70" name="Text Box 7">
            <a:extLst>
              <a:ext uri="{FF2B5EF4-FFF2-40B4-BE49-F238E27FC236}">
                <a16:creationId xmlns:a16="http://schemas.microsoft.com/office/drawing/2014/main" id="{546520CC-303A-8840-BFA6-458DDF08C03B}"/>
              </a:ext>
            </a:extLst>
          </p:cNvPr>
          <p:cNvSpPr txBox="1">
            <a:spLocks noChangeArrowheads="1"/>
          </p:cNvSpPr>
          <p:nvPr/>
        </p:nvSpPr>
        <p:spPr bwMode="auto">
          <a:xfrm>
            <a:off x="9487245" y="1687513"/>
            <a:ext cx="736600" cy="4143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120000"/>
              </a:lnSpc>
              <a:spcBef>
                <a:spcPct val="50000"/>
              </a:spcBef>
              <a:defRPr/>
            </a:pPr>
            <a:r>
              <a:rPr lang="en-US" sz="1800" dirty="0">
                <a:latin typeface="Arial Unicode MS" charset="0"/>
                <a:cs typeface="Arial Unicode MS" charset="0"/>
              </a:rPr>
              <a:t>+</a:t>
            </a:r>
          </a:p>
        </p:txBody>
      </p:sp>
      <p:sp>
        <p:nvSpPr>
          <p:cNvPr id="71" name="Text Box 7">
            <a:extLst>
              <a:ext uri="{FF2B5EF4-FFF2-40B4-BE49-F238E27FC236}">
                <a16:creationId xmlns:a16="http://schemas.microsoft.com/office/drawing/2014/main" id="{7EE7C6A5-3E58-3B4D-A409-4A9F3B4DE478}"/>
              </a:ext>
            </a:extLst>
          </p:cNvPr>
          <p:cNvSpPr txBox="1">
            <a:spLocks noChangeArrowheads="1"/>
          </p:cNvSpPr>
          <p:nvPr/>
        </p:nvSpPr>
        <p:spPr bwMode="auto">
          <a:xfrm>
            <a:off x="2779367" y="2165626"/>
            <a:ext cx="736600" cy="4159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120000"/>
              </a:lnSpc>
              <a:spcBef>
                <a:spcPct val="50000"/>
              </a:spcBef>
              <a:defRPr/>
            </a:pPr>
            <a:r>
              <a:rPr lang="en-US" sz="1800" dirty="0">
                <a:latin typeface="Arial Unicode MS" charset="0"/>
                <a:cs typeface="Arial Unicode MS" charset="0"/>
              </a:rPr>
              <a:t>+</a:t>
            </a:r>
          </a:p>
        </p:txBody>
      </p:sp>
    </p:spTree>
    <p:extLst>
      <p:ext uri="{BB962C8B-B14F-4D97-AF65-F5344CB8AC3E}">
        <p14:creationId xmlns:p14="http://schemas.microsoft.com/office/powerpoint/2010/main" val="2205224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4396161" cy="894622"/>
          </a:xfrm>
        </p:spPr>
        <p:txBody>
          <a:bodyPr>
            <a:normAutofit/>
          </a:bodyPr>
          <a:lstStyle/>
          <a:p>
            <a:r>
              <a:rPr lang="en-US" b="0" dirty="0">
                <a:latin typeface="+mn-lt"/>
              </a:rPr>
              <a:t>Message digests</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57</a:t>
            </a:fld>
            <a:endParaRPr lang="en-US" dirty="0"/>
          </a:p>
        </p:txBody>
      </p:sp>
      <p:sp>
        <p:nvSpPr>
          <p:cNvPr id="18" name="Rectangle 4">
            <a:extLst>
              <a:ext uri="{FF2B5EF4-FFF2-40B4-BE49-F238E27FC236}">
                <a16:creationId xmlns:a16="http://schemas.microsoft.com/office/drawing/2014/main" id="{5609ECB0-3A94-1341-9EBB-C98248A1F3FF}"/>
              </a:ext>
            </a:extLst>
          </p:cNvPr>
          <p:cNvSpPr txBox="1">
            <a:spLocks noChangeArrowheads="1"/>
          </p:cNvSpPr>
          <p:nvPr/>
        </p:nvSpPr>
        <p:spPr>
          <a:xfrm>
            <a:off x="715618" y="4531897"/>
            <a:ext cx="10853530" cy="2097503"/>
          </a:xfrm>
          <a:prstGeom prst="rect">
            <a:avLst/>
          </a:prstGeom>
        </p:spPr>
        <p:txBody>
          <a:bodyPr vert="horz" lIns="91440" tIns="45720" rIns="91440" bIns="45720" rtlCol="0">
            <a:normAutofit fontScale="92500"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0"/>
              <a:buNone/>
            </a:pPr>
            <a:r>
              <a:rPr lang="en-US" sz="3500" dirty="0">
                <a:solidFill>
                  <a:srgbClr val="C00000"/>
                </a:solidFill>
              </a:rPr>
              <a:t>Hash function properties:</a:t>
            </a:r>
          </a:p>
          <a:p>
            <a:pPr marL="574675" indent="-274638">
              <a:spcBef>
                <a:spcPts val="600"/>
              </a:spcBef>
            </a:pPr>
            <a:r>
              <a:rPr lang="en-US" dirty="0"/>
              <a:t>many-to-1</a:t>
            </a:r>
          </a:p>
          <a:p>
            <a:pPr marL="574675" indent="-274638">
              <a:spcBef>
                <a:spcPts val="600"/>
              </a:spcBef>
            </a:pPr>
            <a:r>
              <a:rPr lang="en-US" dirty="0"/>
              <a:t>produces fixed-size msg digest (fingerprint)</a:t>
            </a:r>
          </a:p>
          <a:p>
            <a:pPr marL="574675" indent="-274638">
              <a:spcBef>
                <a:spcPts val="600"/>
              </a:spcBef>
            </a:pPr>
            <a:r>
              <a:rPr lang="en-US" dirty="0"/>
              <a:t>given message digest </a:t>
            </a:r>
            <a:r>
              <a:rPr lang="en-US" i="1" dirty="0"/>
              <a:t>x</a:t>
            </a:r>
            <a:r>
              <a:rPr lang="en-US" dirty="0"/>
              <a:t>, computationally infeasible to find </a:t>
            </a:r>
            <a:r>
              <a:rPr lang="en-US" i="1" dirty="0"/>
              <a:t>m</a:t>
            </a:r>
            <a:r>
              <a:rPr lang="en-US" dirty="0"/>
              <a:t> such that </a:t>
            </a:r>
            <a:r>
              <a:rPr lang="en-US" i="1" dirty="0"/>
              <a:t>x = H(m)</a:t>
            </a:r>
          </a:p>
          <a:p>
            <a:pPr>
              <a:buFont typeface="Wingdings" charset="0"/>
              <a:buNone/>
            </a:pPr>
            <a:endParaRPr lang="en-US" dirty="0"/>
          </a:p>
          <a:p>
            <a:pPr>
              <a:buFont typeface="Wingdings" charset="0"/>
              <a:buNone/>
            </a:pPr>
            <a:endParaRPr lang="en-US" sz="2000" dirty="0">
              <a:latin typeface="Gill Sans MT" charset="0"/>
            </a:endParaRPr>
          </a:p>
        </p:txBody>
      </p:sp>
      <p:grpSp>
        <p:nvGrpSpPr>
          <p:cNvPr id="5" name="Group 4">
            <a:extLst>
              <a:ext uri="{FF2B5EF4-FFF2-40B4-BE49-F238E27FC236}">
                <a16:creationId xmlns:a16="http://schemas.microsoft.com/office/drawing/2014/main" id="{D76711DE-5BCA-8145-BDA5-E821E6B7FBF9}"/>
              </a:ext>
            </a:extLst>
          </p:cNvPr>
          <p:cNvGrpSpPr/>
          <p:nvPr/>
        </p:nvGrpSpPr>
        <p:grpSpPr>
          <a:xfrm>
            <a:off x="3588165" y="3273286"/>
            <a:ext cx="4575174" cy="1008822"/>
            <a:chOff x="6463887" y="636104"/>
            <a:chExt cx="4575174" cy="1008822"/>
          </a:xfrm>
        </p:grpSpPr>
        <p:grpSp>
          <p:nvGrpSpPr>
            <p:cNvPr id="4" name="Group 3">
              <a:extLst>
                <a:ext uri="{FF2B5EF4-FFF2-40B4-BE49-F238E27FC236}">
                  <a16:creationId xmlns:a16="http://schemas.microsoft.com/office/drawing/2014/main" id="{8EDFE7CF-2327-6543-8885-7E6CEA2AE74D}"/>
                </a:ext>
              </a:extLst>
            </p:cNvPr>
            <p:cNvGrpSpPr/>
            <p:nvPr/>
          </p:nvGrpSpPr>
          <p:grpSpPr>
            <a:xfrm>
              <a:off x="6463887" y="636104"/>
              <a:ext cx="1384938" cy="1008822"/>
              <a:chOff x="434147" y="4121426"/>
              <a:chExt cx="1384938" cy="1008822"/>
            </a:xfrm>
          </p:grpSpPr>
          <p:pic>
            <p:nvPicPr>
              <p:cNvPr id="16" name="Picture 15">
                <a:extLst>
                  <a:ext uri="{FF2B5EF4-FFF2-40B4-BE49-F238E27FC236}">
                    <a16:creationId xmlns:a16="http://schemas.microsoft.com/office/drawing/2014/main" id="{8F172699-9F33-624E-8D39-A7D9A08A61D7}"/>
                  </a:ext>
                </a:extLst>
              </p:cNvPr>
              <p:cNvPicPr>
                <a:picLocks noChangeAspect="1"/>
              </p:cNvPicPr>
              <p:nvPr/>
            </p:nvPicPr>
            <p:blipFill>
              <a:blip r:embed="rId3"/>
              <a:stretch>
                <a:fillRect/>
              </a:stretch>
            </p:blipFill>
            <p:spPr>
              <a:xfrm>
                <a:off x="447019" y="4121426"/>
                <a:ext cx="1372066" cy="1008822"/>
              </a:xfrm>
              <a:prstGeom prst="rect">
                <a:avLst/>
              </a:prstGeom>
            </p:spPr>
          </p:pic>
          <p:sp>
            <p:nvSpPr>
              <p:cNvPr id="21" name="Text Box 7">
                <a:extLst>
                  <a:ext uri="{FF2B5EF4-FFF2-40B4-BE49-F238E27FC236}">
                    <a16:creationId xmlns:a16="http://schemas.microsoft.com/office/drawing/2014/main" id="{486B9566-CED3-D045-B265-EC988F3660A5}"/>
                  </a:ext>
                </a:extLst>
              </p:cNvPr>
              <p:cNvSpPr txBox="1">
                <a:spLocks noChangeArrowheads="1"/>
              </p:cNvSpPr>
              <p:nvPr/>
            </p:nvSpPr>
            <p:spPr bwMode="auto">
              <a:xfrm>
                <a:off x="434147" y="4139580"/>
                <a:ext cx="1343025" cy="98610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80000"/>
                  </a:lnSpc>
                  <a:defRPr/>
                </a:pPr>
                <a:r>
                  <a:rPr lang="en-US" sz="2400" dirty="0">
                    <a:solidFill>
                      <a:srgbClr val="C00000"/>
                    </a:solidFill>
                    <a:latin typeface="+mn-lt"/>
                    <a:cs typeface="Arial" charset="0"/>
                  </a:rPr>
                  <a:t>large </a:t>
                </a:r>
              </a:p>
              <a:p>
                <a:pPr algn="ctr">
                  <a:lnSpc>
                    <a:spcPct val="80000"/>
                  </a:lnSpc>
                  <a:defRPr/>
                </a:pPr>
                <a:r>
                  <a:rPr lang="en-US" sz="2400" dirty="0">
                    <a:solidFill>
                      <a:srgbClr val="C00000"/>
                    </a:solidFill>
                    <a:latin typeface="+mn-lt"/>
                    <a:cs typeface="Arial" charset="0"/>
                  </a:rPr>
                  <a:t>message</a:t>
                </a:r>
              </a:p>
              <a:p>
                <a:pPr algn="ctr">
                  <a:lnSpc>
                    <a:spcPct val="80000"/>
                  </a:lnSpc>
                  <a:defRPr/>
                </a:pPr>
                <a:r>
                  <a:rPr lang="en-US" sz="2400" dirty="0">
                    <a:solidFill>
                      <a:srgbClr val="C00000"/>
                    </a:solidFill>
                    <a:latin typeface="+mn-lt"/>
                    <a:cs typeface="Arial" charset="0"/>
                  </a:rPr>
                  <a:t>m</a:t>
                </a:r>
              </a:p>
            </p:txBody>
          </p:sp>
        </p:grpSp>
        <p:sp>
          <p:nvSpPr>
            <p:cNvPr id="22" name="Rectangle 8">
              <a:extLst>
                <a:ext uri="{FF2B5EF4-FFF2-40B4-BE49-F238E27FC236}">
                  <a16:creationId xmlns:a16="http://schemas.microsoft.com/office/drawing/2014/main" id="{5199ACEC-B6E5-AA4B-809E-E39426DE3BA8}"/>
                </a:ext>
              </a:extLst>
            </p:cNvPr>
            <p:cNvSpPr>
              <a:spLocks noChangeArrowheads="1"/>
            </p:cNvSpPr>
            <p:nvPr/>
          </p:nvSpPr>
          <p:spPr bwMode="auto">
            <a:xfrm>
              <a:off x="8362607" y="781257"/>
              <a:ext cx="1108075" cy="758825"/>
            </a:xfrm>
            <a:prstGeom prst="rect">
              <a:avLst/>
            </a:prstGeom>
            <a:solidFill>
              <a:srgbClr val="0012A0"/>
            </a:solidFill>
            <a:ln w="9525">
              <a:solidFill>
                <a:schemeClr val="tx1"/>
              </a:solidFill>
              <a:miter lim="800000"/>
              <a:headEnd/>
              <a:tailEnd/>
            </a:ln>
          </p:spPr>
          <p:txBody>
            <a:bodyPr wrap="none" anchor="ctr"/>
            <a:lstStyle/>
            <a:p>
              <a:endParaRPr lang="en-US" dirty="0">
                <a:latin typeface="Arial" charset="0"/>
                <a:cs typeface="Arial" charset="0"/>
              </a:endParaRPr>
            </a:p>
          </p:txBody>
        </p:sp>
        <p:sp>
          <p:nvSpPr>
            <p:cNvPr id="23" name="Text Box 9">
              <a:extLst>
                <a:ext uri="{FF2B5EF4-FFF2-40B4-BE49-F238E27FC236}">
                  <a16:creationId xmlns:a16="http://schemas.microsoft.com/office/drawing/2014/main" id="{0D215AFC-9F10-E34D-9606-16C9F04FD853}"/>
                </a:ext>
              </a:extLst>
            </p:cNvPr>
            <p:cNvSpPr txBox="1">
              <a:spLocks noChangeArrowheads="1"/>
            </p:cNvSpPr>
            <p:nvPr/>
          </p:nvSpPr>
          <p:spPr bwMode="auto">
            <a:xfrm>
              <a:off x="8349423" y="802999"/>
              <a:ext cx="1190625" cy="70167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chemeClr val="bg1"/>
                  </a:solidFill>
                  <a:latin typeface="Arial" charset="0"/>
                  <a:cs typeface="Arial" charset="0"/>
                </a:rPr>
                <a:t>H: Hash</a:t>
              </a:r>
            </a:p>
            <a:p>
              <a:pPr algn="ctr">
                <a:defRPr/>
              </a:pPr>
              <a:r>
                <a:rPr lang="en-US" dirty="0">
                  <a:solidFill>
                    <a:schemeClr val="bg1"/>
                  </a:solidFill>
                  <a:latin typeface="Arial" charset="0"/>
                  <a:cs typeface="Arial" charset="0"/>
                </a:rPr>
                <a:t>Function</a:t>
              </a:r>
            </a:p>
          </p:txBody>
        </p:sp>
        <p:sp>
          <p:nvSpPr>
            <p:cNvPr id="24" name="Line 10">
              <a:extLst>
                <a:ext uri="{FF2B5EF4-FFF2-40B4-BE49-F238E27FC236}">
                  <a16:creationId xmlns:a16="http://schemas.microsoft.com/office/drawing/2014/main" id="{4352C06B-013A-3C40-A71C-475F92FB7612}"/>
                </a:ext>
              </a:extLst>
            </p:cNvPr>
            <p:cNvSpPr>
              <a:spLocks noChangeShapeType="1"/>
            </p:cNvSpPr>
            <p:nvPr/>
          </p:nvSpPr>
          <p:spPr bwMode="auto">
            <a:xfrm>
              <a:off x="7842390" y="1161774"/>
              <a:ext cx="506413"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25" name="Text Box 11">
              <a:extLst>
                <a:ext uri="{FF2B5EF4-FFF2-40B4-BE49-F238E27FC236}">
                  <a16:creationId xmlns:a16="http://schemas.microsoft.com/office/drawing/2014/main" id="{40C2249D-AF39-5D43-890D-EB0748821E8D}"/>
                </a:ext>
              </a:extLst>
            </p:cNvPr>
            <p:cNvSpPr txBox="1">
              <a:spLocks noChangeArrowheads="1"/>
            </p:cNvSpPr>
            <p:nvPr/>
          </p:nvSpPr>
          <p:spPr bwMode="auto">
            <a:xfrm>
              <a:off x="9872180" y="924133"/>
              <a:ext cx="1166881" cy="52322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2800" dirty="0">
                  <a:solidFill>
                    <a:srgbClr val="C00000"/>
                  </a:solidFill>
                  <a:latin typeface="+mn-lt"/>
                  <a:cs typeface="Arial" charset="0"/>
                </a:rPr>
                <a:t>H(m)</a:t>
              </a:r>
            </a:p>
          </p:txBody>
        </p:sp>
        <p:sp>
          <p:nvSpPr>
            <p:cNvPr id="28" name="Line 10">
              <a:extLst>
                <a:ext uri="{FF2B5EF4-FFF2-40B4-BE49-F238E27FC236}">
                  <a16:creationId xmlns:a16="http://schemas.microsoft.com/office/drawing/2014/main" id="{9AD0E0FC-0316-CA4F-8777-C03580EC38E3}"/>
                </a:ext>
              </a:extLst>
            </p:cNvPr>
            <p:cNvSpPr>
              <a:spLocks noChangeShapeType="1"/>
            </p:cNvSpPr>
            <p:nvPr/>
          </p:nvSpPr>
          <p:spPr bwMode="auto">
            <a:xfrm>
              <a:off x="9518790" y="1194904"/>
              <a:ext cx="506413"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sp>
        <p:nvSpPr>
          <p:cNvPr id="29" name="Rectangle 3">
            <a:extLst>
              <a:ext uri="{FF2B5EF4-FFF2-40B4-BE49-F238E27FC236}">
                <a16:creationId xmlns:a16="http://schemas.microsoft.com/office/drawing/2014/main" id="{FDC35326-ED1E-FE4D-9A93-19CE679A25DE}"/>
              </a:ext>
            </a:extLst>
          </p:cNvPr>
          <p:cNvSpPr txBox="1">
            <a:spLocks noChangeArrowheads="1"/>
          </p:cNvSpPr>
          <p:nvPr/>
        </p:nvSpPr>
        <p:spPr>
          <a:xfrm>
            <a:off x="862977" y="1368840"/>
            <a:ext cx="11050726" cy="16129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charset="0"/>
              <a:buNone/>
            </a:pPr>
            <a:r>
              <a:rPr lang="en-US" sz="3200" dirty="0"/>
              <a:t>computationally expensive to public-key-encrypt long messages </a:t>
            </a:r>
          </a:p>
          <a:p>
            <a:pPr marL="0" indent="0">
              <a:buFont typeface="Wingdings" charset="0"/>
              <a:buNone/>
            </a:pPr>
            <a:r>
              <a:rPr lang="en-US" sz="3600" dirty="0">
                <a:solidFill>
                  <a:srgbClr val="C00000"/>
                </a:solidFill>
              </a:rPr>
              <a:t>goal: </a:t>
            </a:r>
            <a:r>
              <a:rPr lang="en-US" sz="3200" dirty="0"/>
              <a:t>fixed-length, easy- to-compute digital “</a:t>
            </a:r>
            <a:r>
              <a:rPr lang="en-US" altLang="ja-JP" sz="3200" dirty="0"/>
              <a:t>fingerprint”</a:t>
            </a:r>
          </a:p>
          <a:p>
            <a:pPr>
              <a:spcBef>
                <a:spcPts val="400"/>
              </a:spcBef>
            </a:pPr>
            <a:r>
              <a:rPr lang="en-US" dirty="0"/>
              <a:t>apply hash function H to </a:t>
            </a:r>
            <a:r>
              <a:rPr lang="en-US" i="1" dirty="0"/>
              <a:t>m</a:t>
            </a:r>
            <a:r>
              <a:rPr lang="en-US" dirty="0"/>
              <a:t>, get fixed size message digest, </a:t>
            </a:r>
            <a:r>
              <a:rPr lang="en-US" i="1" dirty="0"/>
              <a:t>H(m)</a:t>
            </a:r>
            <a:endParaRPr lang="en-US" sz="2400" dirty="0"/>
          </a:p>
        </p:txBody>
      </p:sp>
    </p:spTree>
    <p:extLst>
      <p:ext uri="{BB962C8B-B14F-4D97-AF65-F5344CB8AC3E}">
        <p14:creationId xmlns:p14="http://schemas.microsoft.com/office/powerpoint/2010/main" val="3583096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45170" cy="894622"/>
          </a:xfrm>
        </p:spPr>
        <p:txBody>
          <a:bodyPr>
            <a:normAutofit fontScale="90000"/>
          </a:bodyPr>
          <a:lstStyle/>
          <a:p>
            <a:r>
              <a:rPr lang="en-US" b="0" dirty="0">
                <a:latin typeface="+mn-lt"/>
              </a:rPr>
              <a:t>Internet checksum: poor crypto hash function</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58</a:t>
            </a:fld>
            <a:endParaRPr lang="en-US" dirty="0"/>
          </a:p>
        </p:txBody>
      </p:sp>
      <p:sp>
        <p:nvSpPr>
          <p:cNvPr id="15" name="Rectangle 3">
            <a:extLst>
              <a:ext uri="{FF2B5EF4-FFF2-40B4-BE49-F238E27FC236}">
                <a16:creationId xmlns:a16="http://schemas.microsoft.com/office/drawing/2014/main" id="{A5CFB9A6-2751-1D40-8575-CD4D580963CA}"/>
              </a:ext>
            </a:extLst>
          </p:cNvPr>
          <p:cNvSpPr txBox="1">
            <a:spLocks noChangeArrowheads="1"/>
          </p:cNvSpPr>
          <p:nvPr/>
        </p:nvSpPr>
        <p:spPr>
          <a:xfrm>
            <a:off x="876300" y="1400244"/>
            <a:ext cx="10282030" cy="212248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0"/>
              <a:buNone/>
            </a:pPr>
            <a:r>
              <a:rPr lang="en-US" dirty="0"/>
              <a:t>Internet checksum has some properties of hash function:</a:t>
            </a:r>
          </a:p>
          <a:p>
            <a:pPr marL="457200" indent="-274638">
              <a:spcBef>
                <a:spcPts val="600"/>
              </a:spcBef>
            </a:pPr>
            <a:r>
              <a:rPr lang="en-US" dirty="0"/>
              <a:t>produces fixed length digest (16-bit sum) of message</a:t>
            </a:r>
          </a:p>
          <a:p>
            <a:pPr marL="457200" indent="-274638">
              <a:spcBef>
                <a:spcPts val="600"/>
              </a:spcBef>
            </a:pPr>
            <a:r>
              <a:rPr lang="en-US" dirty="0"/>
              <a:t>is many-to-one</a:t>
            </a:r>
          </a:p>
        </p:txBody>
      </p:sp>
      <p:sp>
        <p:nvSpPr>
          <p:cNvPr id="17" name="Rectangle 4">
            <a:extLst>
              <a:ext uri="{FF2B5EF4-FFF2-40B4-BE49-F238E27FC236}">
                <a16:creationId xmlns:a16="http://schemas.microsoft.com/office/drawing/2014/main" id="{5E386E9F-CFF2-D246-BE26-B962F1FE1938}"/>
              </a:ext>
            </a:extLst>
          </p:cNvPr>
          <p:cNvSpPr>
            <a:spLocks noChangeArrowheads="1"/>
          </p:cNvSpPr>
          <p:nvPr/>
        </p:nvSpPr>
        <p:spPr bwMode="auto">
          <a:xfrm>
            <a:off x="1031667" y="2995405"/>
            <a:ext cx="10282029" cy="9763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nSpc>
                <a:spcPct val="90000"/>
              </a:lnSpc>
              <a:spcBef>
                <a:spcPts val="600"/>
              </a:spcBef>
              <a:buClr>
                <a:srgbClr val="000099"/>
              </a:buClr>
              <a:buSzPct val="75000"/>
              <a:buFont typeface="Wingdings" charset="0"/>
              <a:buNone/>
              <a:defRPr/>
            </a:pPr>
            <a:r>
              <a:rPr lang="en-US" sz="2800" dirty="0">
                <a:cs typeface="+mn-cs"/>
              </a:rPr>
              <a:t>but given message with given hash value, it is easy to find another message with same hash value: </a:t>
            </a:r>
          </a:p>
        </p:txBody>
      </p:sp>
      <p:sp>
        <p:nvSpPr>
          <p:cNvPr id="19" name="Text Box 5">
            <a:extLst>
              <a:ext uri="{FF2B5EF4-FFF2-40B4-BE49-F238E27FC236}">
                <a16:creationId xmlns:a16="http://schemas.microsoft.com/office/drawing/2014/main" id="{2E96B89F-97B8-114A-A04F-39793039F015}"/>
              </a:ext>
            </a:extLst>
          </p:cNvPr>
          <p:cNvSpPr txBox="1">
            <a:spLocks noChangeArrowheads="1"/>
          </p:cNvSpPr>
          <p:nvPr/>
        </p:nvSpPr>
        <p:spPr bwMode="auto">
          <a:xfrm>
            <a:off x="1804366" y="4331390"/>
            <a:ext cx="1109663" cy="1016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b="1" dirty="0">
                <a:latin typeface="Arial" charset="0"/>
                <a:cs typeface="Arial" charset="0"/>
              </a:rPr>
              <a:t>I O U 1</a:t>
            </a:r>
          </a:p>
          <a:p>
            <a:pPr algn="ctr">
              <a:defRPr/>
            </a:pPr>
            <a:r>
              <a:rPr lang="en-US" b="1" dirty="0">
                <a:latin typeface="Arial" charset="0"/>
                <a:cs typeface="Arial" charset="0"/>
              </a:rPr>
              <a:t>0 0 . 9</a:t>
            </a:r>
          </a:p>
          <a:p>
            <a:pPr algn="ctr">
              <a:defRPr/>
            </a:pPr>
            <a:r>
              <a:rPr lang="en-US" b="1" dirty="0">
                <a:latin typeface="Arial" charset="0"/>
                <a:cs typeface="Arial" charset="0"/>
              </a:rPr>
              <a:t>9 B O B</a:t>
            </a:r>
          </a:p>
        </p:txBody>
      </p:sp>
      <p:sp>
        <p:nvSpPr>
          <p:cNvPr id="20" name="Text Box 6">
            <a:extLst>
              <a:ext uri="{FF2B5EF4-FFF2-40B4-BE49-F238E27FC236}">
                <a16:creationId xmlns:a16="http://schemas.microsoft.com/office/drawing/2014/main" id="{8DC27A76-C869-6B4B-B25D-846EBAE95B08}"/>
              </a:ext>
            </a:extLst>
          </p:cNvPr>
          <p:cNvSpPr txBox="1">
            <a:spLocks noChangeArrowheads="1"/>
          </p:cNvSpPr>
          <p:nvPr/>
        </p:nvSpPr>
        <p:spPr bwMode="auto">
          <a:xfrm>
            <a:off x="3210891" y="4331390"/>
            <a:ext cx="1581150" cy="1016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b="1" dirty="0">
                <a:latin typeface="Arial" charset="0"/>
                <a:cs typeface="Arial" charset="0"/>
              </a:rPr>
              <a:t>49 4F 55 31</a:t>
            </a:r>
          </a:p>
          <a:p>
            <a:pPr algn="ctr">
              <a:defRPr/>
            </a:pPr>
            <a:r>
              <a:rPr lang="en-US" b="1" dirty="0">
                <a:latin typeface="Arial" charset="0"/>
                <a:cs typeface="Arial" charset="0"/>
              </a:rPr>
              <a:t>30 30 2E 39</a:t>
            </a:r>
          </a:p>
          <a:p>
            <a:pPr algn="ctr">
              <a:defRPr/>
            </a:pPr>
            <a:r>
              <a:rPr lang="en-US" b="1" dirty="0">
                <a:latin typeface="Arial" charset="0"/>
                <a:cs typeface="Arial" charset="0"/>
              </a:rPr>
              <a:t>39 42 D2 42</a:t>
            </a:r>
          </a:p>
        </p:txBody>
      </p:sp>
      <p:sp>
        <p:nvSpPr>
          <p:cNvPr id="26" name="Text Box 7">
            <a:extLst>
              <a:ext uri="{FF2B5EF4-FFF2-40B4-BE49-F238E27FC236}">
                <a16:creationId xmlns:a16="http://schemas.microsoft.com/office/drawing/2014/main" id="{327CE0C7-929E-3D43-819A-1FC457662EB6}"/>
              </a:ext>
            </a:extLst>
          </p:cNvPr>
          <p:cNvSpPr txBox="1">
            <a:spLocks noChangeArrowheads="1"/>
          </p:cNvSpPr>
          <p:nvPr/>
        </p:nvSpPr>
        <p:spPr bwMode="auto">
          <a:xfrm>
            <a:off x="1721816" y="3972615"/>
            <a:ext cx="1223963" cy="4000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u="sng" dirty="0">
                <a:latin typeface="Arial" charset="0"/>
                <a:cs typeface="Arial" charset="0"/>
              </a:rPr>
              <a:t>message</a:t>
            </a:r>
          </a:p>
        </p:txBody>
      </p:sp>
      <p:sp>
        <p:nvSpPr>
          <p:cNvPr id="27" name="Text Box 8">
            <a:extLst>
              <a:ext uri="{FF2B5EF4-FFF2-40B4-BE49-F238E27FC236}">
                <a16:creationId xmlns:a16="http://schemas.microsoft.com/office/drawing/2014/main" id="{7CC79AF2-A056-4F4A-A6D7-116CB8909516}"/>
              </a:ext>
            </a:extLst>
          </p:cNvPr>
          <p:cNvSpPr txBox="1">
            <a:spLocks noChangeArrowheads="1"/>
          </p:cNvSpPr>
          <p:nvPr/>
        </p:nvSpPr>
        <p:spPr bwMode="auto">
          <a:xfrm>
            <a:off x="3210891" y="3967853"/>
            <a:ext cx="1649413" cy="4000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u="sng" dirty="0">
                <a:latin typeface="Arial" charset="0"/>
                <a:cs typeface="Arial" charset="0"/>
              </a:rPr>
              <a:t>ASCII format</a:t>
            </a:r>
          </a:p>
        </p:txBody>
      </p:sp>
      <p:sp>
        <p:nvSpPr>
          <p:cNvPr id="30" name="Line 9">
            <a:extLst>
              <a:ext uri="{FF2B5EF4-FFF2-40B4-BE49-F238E27FC236}">
                <a16:creationId xmlns:a16="http://schemas.microsoft.com/office/drawing/2014/main" id="{80AE841F-F61F-A44E-825C-CBE56280003E}"/>
              </a:ext>
            </a:extLst>
          </p:cNvPr>
          <p:cNvSpPr>
            <a:spLocks noChangeShapeType="1"/>
          </p:cNvSpPr>
          <p:nvPr/>
        </p:nvSpPr>
        <p:spPr bwMode="auto">
          <a:xfrm>
            <a:off x="3191841" y="5350565"/>
            <a:ext cx="160337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1" name="Text Box 10">
            <a:extLst>
              <a:ext uri="{FF2B5EF4-FFF2-40B4-BE49-F238E27FC236}">
                <a16:creationId xmlns:a16="http://schemas.microsoft.com/office/drawing/2014/main" id="{180C5637-141F-164F-9BF7-AF14F2A44AEF}"/>
              </a:ext>
            </a:extLst>
          </p:cNvPr>
          <p:cNvSpPr txBox="1">
            <a:spLocks noChangeArrowheads="1"/>
          </p:cNvSpPr>
          <p:nvPr/>
        </p:nvSpPr>
        <p:spPr bwMode="auto">
          <a:xfrm>
            <a:off x="3142629" y="5383903"/>
            <a:ext cx="1744662" cy="4000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b="1" dirty="0">
                <a:latin typeface="Arial" charset="0"/>
                <a:cs typeface="Arial" charset="0"/>
              </a:rPr>
              <a:t>B2 C1 D2 AC</a:t>
            </a:r>
          </a:p>
        </p:txBody>
      </p:sp>
      <p:sp>
        <p:nvSpPr>
          <p:cNvPr id="32" name="Text Box 11">
            <a:extLst>
              <a:ext uri="{FF2B5EF4-FFF2-40B4-BE49-F238E27FC236}">
                <a16:creationId xmlns:a16="http://schemas.microsoft.com/office/drawing/2014/main" id="{68A9DA2C-57D1-A24F-B730-BCD4A1871C67}"/>
              </a:ext>
            </a:extLst>
          </p:cNvPr>
          <p:cNvSpPr txBox="1">
            <a:spLocks noChangeArrowheads="1"/>
          </p:cNvSpPr>
          <p:nvPr/>
        </p:nvSpPr>
        <p:spPr bwMode="auto">
          <a:xfrm>
            <a:off x="6825629" y="4315515"/>
            <a:ext cx="1109662" cy="1016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b="1" dirty="0">
                <a:latin typeface="Arial" charset="0"/>
                <a:cs typeface="Arial" charset="0"/>
              </a:rPr>
              <a:t>I O U </a:t>
            </a:r>
            <a:r>
              <a:rPr lang="en-US" b="1" u="sng" dirty="0">
                <a:solidFill>
                  <a:srgbClr val="C00000"/>
                </a:solidFill>
                <a:latin typeface="Arial" charset="0"/>
                <a:cs typeface="Arial" charset="0"/>
              </a:rPr>
              <a:t>9</a:t>
            </a:r>
          </a:p>
          <a:p>
            <a:pPr algn="ctr">
              <a:defRPr/>
            </a:pPr>
            <a:r>
              <a:rPr lang="en-US" b="1" dirty="0">
                <a:latin typeface="Arial" charset="0"/>
                <a:cs typeface="Arial" charset="0"/>
              </a:rPr>
              <a:t>0 0 . </a:t>
            </a:r>
            <a:r>
              <a:rPr lang="en-US" b="1" u="sng" dirty="0">
                <a:solidFill>
                  <a:srgbClr val="C00000"/>
                </a:solidFill>
                <a:latin typeface="Arial" charset="0"/>
                <a:cs typeface="Arial" charset="0"/>
              </a:rPr>
              <a:t>1</a:t>
            </a:r>
          </a:p>
          <a:p>
            <a:pPr algn="ctr">
              <a:defRPr/>
            </a:pPr>
            <a:r>
              <a:rPr lang="en-US" b="1" dirty="0">
                <a:latin typeface="Arial" charset="0"/>
                <a:cs typeface="Arial" charset="0"/>
              </a:rPr>
              <a:t>9 B O B</a:t>
            </a:r>
          </a:p>
        </p:txBody>
      </p:sp>
      <p:sp>
        <p:nvSpPr>
          <p:cNvPr id="33" name="Text Box 12">
            <a:extLst>
              <a:ext uri="{FF2B5EF4-FFF2-40B4-BE49-F238E27FC236}">
                <a16:creationId xmlns:a16="http://schemas.microsoft.com/office/drawing/2014/main" id="{D844FFB7-DBBC-1A4D-B3C6-E6240D7D6F6E}"/>
              </a:ext>
            </a:extLst>
          </p:cNvPr>
          <p:cNvSpPr txBox="1">
            <a:spLocks noChangeArrowheads="1"/>
          </p:cNvSpPr>
          <p:nvPr/>
        </p:nvSpPr>
        <p:spPr bwMode="auto">
          <a:xfrm>
            <a:off x="8232154" y="4315515"/>
            <a:ext cx="1581150" cy="1016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b="1" dirty="0">
                <a:latin typeface="Arial" charset="0"/>
                <a:cs typeface="Arial" charset="0"/>
              </a:rPr>
              <a:t>49 4F 55 </a:t>
            </a:r>
            <a:r>
              <a:rPr lang="en-US" b="1" u="sng" dirty="0">
                <a:solidFill>
                  <a:srgbClr val="C00000"/>
                </a:solidFill>
                <a:latin typeface="Arial" charset="0"/>
                <a:cs typeface="Arial" charset="0"/>
              </a:rPr>
              <a:t>39</a:t>
            </a:r>
          </a:p>
          <a:p>
            <a:pPr algn="ctr">
              <a:defRPr/>
            </a:pPr>
            <a:r>
              <a:rPr lang="en-US" b="1" dirty="0">
                <a:latin typeface="Arial" charset="0"/>
                <a:cs typeface="Arial" charset="0"/>
              </a:rPr>
              <a:t>30 30 2E </a:t>
            </a:r>
            <a:r>
              <a:rPr lang="en-US" b="1" u="sng" dirty="0">
                <a:solidFill>
                  <a:srgbClr val="C00000"/>
                </a:solidFill>
                <a:latin typeface="Arial" charset="0"/>
                <a:cs typeface="Arial" charset="0"/>
              </a:rPr>
              <a:t>31</a:t>
            </a:r>
          </a:p>
          <a:p>
            <a:pPr algn="ctr">
              <a:defRPr/>
            </a:pPr>
            <a:r>
              <a:rPr lang="en-US" b="1" dirty="0">
                <a:latin typeface="Arial" charset="0"/>
                <a:cs typeface="Arial" charset="0"/>
              </a:rPr>
              <a:t>39 42 D2 42</a:t>
            </a:r>
          </a:p>
        </p:txBody>
      </p:sp>
      <p:sp>
        <p:nvSpPr>
          <p:cNvPr id="34" name="Text Box 13">
            <a:extLst>
              <a:ext uri="{FF2B5EF4-FFF2-40B4-BE49-F238E27FC236}">
                <a16:creationId xmlns:a16="http://schemas.microsoft.com/office/drawing/2014/main" id="{B6EB42E9-A7D7-A949-973D-75A7C204E3C1}"/>
              </a:ext>
            </a:extLst>
          </p:cNvPr>
          <p:cNvSpPr txBox="1">
            <a:spLocks noChangeArrowheads="1"/>
          </p:cNvSpPr>
          <p:nvPr/>
        </p:nvSpPr>
        <p:spPr bwMode="auto">
          <a:xfrm>
            <a:off x="6743079" y="3956740"/>
            <a:ext cx="1223962" cy="4000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u="sng" dirty="0">
                <a:latin typeface="Arial" charset="0"/>
                <a:cs typeface="Arial" charset="0"/>
              </a:rPr>
              <a:t>message</a:t>
            </a:r>
          </a:p>
        </p:txBody>
      </p:sp>
      <p:sp>
        <p:nvSpPr>
          <p:cNvPr id="35" name="Text Box 14">
            <a:extLst>
              <a:ext uri="{FF2B5EF4-FFF2-40B4-BE49-F238E27FC236}">
                <a16:creationId xmlns:a16="http://schemas.microsoft.com/office/drawing/2014/main" id="{3C642FAA-D19F-A64A-B465-98452562FE97}"/>
              </a:ext>
            </a:extLst>
          </p:cNvPr>
          <p:cNvSpPr txBox="1">
            <a:spLocks noChangeArrowheads="1"/>
          </p:cNvSpPr>
          <p:nvPr/>
        </p:nvSpPr>
        <p:spPr bwMode="auto">
          <a:xfrm>
            <a:off x="8232154" y="3951978"/>
            <a:ext cx="1649412" cy="4000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u="sng" dirty="0">
                <a:latin typeface="Arial" charset="0"/>
                <a:cs typeface="Arial" charset="0"/>
              </a:rPr>
              <a:t>ASCII format</a:t>
            </a:r>
          </a:p>
        </p:txBody>
      </p:sp>
      <p:sp>
        <p:nvSpPr>
          <p:cNvPr id="36" name="Line 15">
            <a:extLst>
              <a:ext uri="{FF2B5EF4-FFF2-40B4-BE49-F238E27FC236}">
                <a16:creationId xmlns:a16="http://schemas.microsoft.com/office/drawing/2014/main" id="{3DF46F5E-D066-E043-AF4B-716096B09803}"/>
              </a:ext>
            </a:extLst>
          </p:cNvPr>
          <p:cNvSpPr>
            <a:spLocks noChangeShapeType="1"/>
          </p:cNvSpPr>
          <p:nvPr/>
        </p:nvSpPr>
        <p:spPr bwMode="auto">
          <a:xfrm>
            <a:off x="8213104" y="5334690"/>
            <a:ext cx="160337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7" name="Text Box 16">
            <a:extLst>
              <a:ext uri="{FF2B5EF4-FFF2-40B4-BE49-F238E27FC236}">
                <a16:creationId xmlns:a16="http://schemas.microsoft.com/office/drawing/2014/main" id="{1516AFD8-E50A-A842-BB2A-6F9336429FFB}"/>
              </a:ext>
            </a:extLst>
          </p:cNvPr>
          <p:cNvSpPr txBox="1">
            <a:spLocks noChangeArrowheads="1"/>
          </p:cNvSpPr>
          <p:nvPr/>
        </p:nvSpPr>
        <p:spPr bwMode="auto">
          <a:xfrm>
            <a:off x="8163891" y="5368028"/>
            <a:ext cx="1744663" cy="4000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b="1" dirty="0">
                <a:latin typeface="Arial" charset="0"/>
                <a:cs typeface="Arial" charset="0"/>
              </a:rPr>
              <a:t>B2 C1 D2 AC</a:t>
            </a:r>
          </a:p>
        </p:txBody>
      </p:sp>
      <p:sp>
        <p:nvSpPr>
          <p:cNvPr id="38" name="Text Box 17">
            <a:extLst>
              <a:ext uri="{FF2B5EF4-FFF2-40B4-BE49-F238E27FC236}">
                <a16:creationId xmlns:a16="http://schemas.microsoft.com/office/drawing/2014/main" id="{888A2083-7EA3-994F-ABA1-BC6B9E23EA9B}"/>
              </a:ext>
            </a:extLst>
          </p:cNvPr>
          <p:cNvSpPr txBox="1">
            <a:spLocks noChangeArrowheads="1"/>
          </p:cNvSpPr>
          <p:nvPr/>
        </p:nvSpPr>
        <p:spPr bwMode="auto">
          <a:xfrm>
            <a:off x="4944635" y="5442640"/>
            <a:ext cx="3242875" cy="8309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2400" i="1" dirty="0">
                <a:solidFill>
                  <a:srgbClr val="000099"/>
                </a:solidFill>
                <a:latin typeface="+mn-lt"/>
                <a:cs typeface="Arial" charset="0"/>
              </a:rPr>
              <a:t>different messages</a:t>
            </a:r>
          </a:p>
          <a:p>
            <a:pPr algn="ctr">
              <a:defRPr/>
            </a:pPr>
            <a:r>
              <a:rPr lang="en-US" sz="2400" i="1" dirty="0">
                <a:solidFill>
                  <a:srgbClr val="0012A0"/>
                </a:solidFill>
                <a:latin typeface="+mn-lt"/>
                <a:cs typeface="Arial" charset="0"/>
              </a:rPr>
              <a:t>but identical checksums</a:t>
            </a:r>
            <a:r>
              <a:rPr lang="en-US" i="1" dirty="0">
                <a:latin typeface="+mn-lt"/>
                <a:cs typeface="Arial" charset="0"/>
              </a:rPr>
              <a:t>!</a:t>
            </a:r>
          </a:p>
        </p:txBody>
      </p:sp>
      <p:sp>
        <p:nvSpPr>
          <p:cNvPr id="39" name="Line 18">
            <a:extLst>
              <a:ext uri="{FF2B5EF4-FFF2-40B4-BE49-F238E27FC236}">
                <a16:creationId xmlns:a16="http://schemas.microsoft.com/office/drawing/2014/main" id="{91B6FCEC-BF46-924C-A488-4FF98F7C3499}"/>
              </a:ext>
            </a:extLst>
          </p:cNvPr>
          <p:cNvSpPr>
            <a:spLocks noChangeShapeType="1"/>
          </p:cNvSpPr>
          <p:nvPr/>
        </p:nvSpPr>
        <p:spPr bwMode="auto">
          <a:xfrm flipH="1" flipV="1">
            <a:off x="4879354" y="5575990"/>
            <a:ext cx="381000" cy="84138"/>
          </a:xfrm>
          <a:prstGeom prst="line">
            <a:avLst/>
          </a:prstGeom>
          <a:noFill/>
          <a:ln w="28575">
            <a:solidFill>
              <a:srgbClr val="C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0" name="Line 19">
            <a:extLst>
              <a:ext uri="{FF2B5EF4-FFF2-40B4-BE49-F238E27FC236}">
                <a16:creationId xmlns:a16="http://schemas.microsoft.com/office/drawing/2014/main" id="{8CCCD314-5330-6D49-9052-E25A95933402}"/>
              </a:ext>
            </a:extLst>
          </p:cNvPr>
          <p:cNvSpPr>
            <a:spLocks noChangeShapeType="1"/>
          </p:cNvSpPr>
          <p:nvPr/>
        </p:nvSpPr>
        <p:spPr bwMode="auto">
          <a:xfrm flipV="1">
            <a:off x="7789241" y="5560115"/>
            <a:ext cx="381000" cy="84138"/>
          </a:xfrm>
          <a:prstGeom prst="line">
            <a:avLst/>
          </a:prstGeom>
          <a:noFill/>
          <a:ln w="28575">
            <a:solidFill>
              <a:srgbClr val="C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Tree>
    <p:extLst>
      <p:ext uri="{BB962C8B-B14F-4D97-AF65-F5344CB8AC3E}">
        <p14:creationId xmlns:p14="http://schemas.microsoft.com/office/powerpoint/2010/main" val="1832852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45170" cy="894622"/>
          </a:xfrm>
        </p:spPr>
        <p:txBody>
          <a:bodyPr>
            <a:normAutofit/>
          </a:bodyPr>
          <a:lstStyle/>
          <a:p>
            <a:r>
              <a:rPr lang="en-US" b="0" dirty="0">
                <a:latin typeface="+mn-lt"/>
              </a:rPr>
              <a:t>Digital signature = signed message digest</a:t>
            </a: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59</a:t>
            </a:fld>
            <a:endParaRPr lang="en-US" dirty="0"/>
          </a:p>
        </p:txBody>
      </p:sp>
      <p:grpSp>
        <p:nvGrpSpPr>
          <p:cNvPr id="189" name="Group 188">
            <a:extLst>
              <a:ext uri="{FF2B5EF4-FFF2-40B4-BE49-F238E27FC236}">
                <a16:creationId xmlns:a16="http://schemas.microsoft.com/office/drawing/2014/main" id="{DEF39249-C525-1044-B18E-5DF6B1F9C731}"/>
              </a:ext>
            </a:extLst>
          </p:cNvPr>
          <p:cNvGrpSpPr/>
          <p:nvPr/>
        </p:nvGrpSpPr>
        <p:grpSpPr>
          <a:xfrm>
            <a:off x="4296054" y="3224833"/>
            <a:ext cx="1196163" cy="955675"/>
            <a:chOff x="4296054" y="3224833"/>
            <a:chExt cx="1196163" cy="955675"/>
          </a:xfrm>
        </p:grpSpPr>
        <p:sp>
          <p:nvSpPr>
            <p:cNvPr id="84" name="Rectangle 14">
              <a:extLst>
                <a:ext uri="{FF2B5EF4-FFF2-40B4-BE49-F238E27FC236}">
                  <a16:creationId xmlns:a16="http://schemas.microsoft.com/office/drawing/2014/main" id="{CCD41351-883C-8B49-B15E-99ECE2D4EFD9}"/>
                </a:ext>
              </a:extLst>
            </p:cNvPr>
            <p:cNvSpPr>
              <a:spLocks noChangeArrowheads="1"/>
            </p:cNvSpPr>
            <p:nvPr/>
          </p:nvSpPr>
          <p:spPr bwMode="auto">
            <a:xfrm>
              <a:off x="4296054" y="3224833"/>
              <a:ext cx="1192213" cy="955675"/>
            </a:xfrm>
            <a:prstGeom prst="rect">
              <a:avLst/>
            </a:prstGeom>
            <a:solidFill>
              <a:srgbClr val="0012A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85" name="Text Box 15">
              <a:extLst>
                <a:ext uri="{FF2B5EF4-FFF2-40B4-BE49-F238E27FC236}">
                  <a16:creationId xmlns:a16="http://schemas.microsoft.com/office/drawing/2014/main" id="{F444D081-AA34-024E-8458-B708CC89377A}"/>
                </a:ext>
              </a:extLst>
            </p:cNvPr>
            <p:cNvSpPr txBox="1">
              <a:spLocks noChangeArrowheads="1"/>
            </p:cNvSpPr>
            <p:nvPr/>
          </p:nvSpPr>
          <p:spPr bwMode="auto">
            <a:xfrm>
              <a:off x="4329719" y="3295856"/>
              <a:ext cx="1162498" cy="837152"/>
            </a:xfrm>
            <a:prstGeom prst="rect">
              <a:avLst/>
            </a:prstGeom>
            <a:no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algn="ctr" defTabSz="914400" eaLnBrk="0" fontAlgn="base" latinLnBrk="0" hangingPunct="0">
                <a:lnSpc>
                  <a:spcPct val="80000"/>
                </a:lnSpc>
                <a:spcBef>
                  <a:spcPct val="0"/>
                </a:spcBef>
                <a:spcAft>
                  <a:spcPct val="0"/>
                </a:spcAft>
                <a:buClrTx/>
                <a:buSzTx/>
                <a:buFontTx/>
                <a:buNone/>
                <a:tabLst/>
                <a:defRPr/>
              </a:pPr>
              <a:r>
                <a:rPr kumimoji="0" lang="en-US" b="0" i="0" u="none" strike="noStrike" kern="0" cap="none" spc="0" normalizeH="0" baseline="0" noProof="0" dirty="0">
                  <a:ln>
                    <a:noFill/>
                  </a:ln>
                  <a:solidFill>
                    <a:srgbClr val="FFFFFF"/>
                  </a:solidFill>
                  <a:effectLst/>
                  <a:uLnTx/>
                  <a:uFillTx/>
                  <a:latin typeface="+mn-lt"/>
                  <a:ea typeface="ＭＳ Ｐゴシック" charset="0"/>
                  <a:cs typeface="Arial" charset="0"/>
                </a:rPr>
                <a:t>digital</a:t>
              </a:r>
            </a:p>
            <a:p>
              <a:pPr marL="0" marR="0" lvl="0" indent="0" algn="ctr" defTabSz="914400" eaLnBrk="0" fontAlgn="base" latinLnBrk="0" hangingPunct="0">
                <a:lnSpc>
                  <a:spcPct val="80000"/>
                </a:lnSpc>
                <a:spcBef>
                  <a:spcPct val="0"/>
                </a:spcBef>
                <a:spcAft>
                  <a:spcPct val="0"/>
                </a:spcAft>
                <a:buClrTx/>
                <a:buSzTx/>
                <a:buFontTx/>
                <a:buNone/>
                <a:tabLst/>
                <a:defRPr/>
              </a:pPr>
              <a:r>
                <a:rPr kumimoji="0" lang="en-US" b="0" i="0" u="none" strike="noStrike" kern="0" cap="none" spc="0" normalizeH="0" baseline="0" noProof="0" dirty="0">
                  <a:ln>
                    <a:noFill/>
                  </a:ln>
                  <a:solidFill>
                    <a:srgbClr val="FFFFFF"/>
                  </a:solidFill>
                  <a:effectLst/>
                  <a:uLnTx/>
                  <a:uFillTx/>
                  <a:latin typeface="+mn-lt"/>
                  <a:ea typeface="ＭＳ Ｐゴシック" charset="0"/>
                  <a:cs typeface="Arial" charset="0"/>
                </a:rPr>
                <a:t>signature</a:t>
              </a:r>
            </a:p>
            <a:p>
              <a:pPr marL="0" marR="0" lvl="0" indent="0" algn="ctr" defTabSz="914400" eaLnBrk="0" fontAlgn="base" latinLnBrk="0" hangingPunct="0">
                <a:lnSpc>
                  <a:spcPct val="80000"/>
                </a:lnSpc>
                <a:spcBef>
                  <a:spcPct val="0"/>
                </a:spcBef>
                <a:spcAft>
                  <a:spcPct val="0"/>
                </a:spcAft>
                <a:buClrTx/>
                <a:buSzTx/>
                <a:buFontTx/>
                <a:buNone/>
                <a:tabLst/>
                <a:defRPr/>
              </a:pPr>
              <a:r>
                <a:rPr kumimoji="0" lang="en-US" b="0" i="0" u="none" strike="noStrike" kern="0" cap="none" spc="0" normalizeH="0" baseline="0" noProof="0" dirty="0">
                  <a:ln>
                    <a:noFill/>
                  </a:ln>
                  <a:solidFill>
                    <a:srgbClr val="FFFFFF"/>
                  </a:solidFill>
                  <a:effectLst/>
                  <a:uLnTx/>
                  <a:uFillTx/>
                  <a:latin typeface="+mn-lt"/>
                  <a:ea typeface="ＭＳ Ｐゴシック" charset="0"/>
                  <a:cs typeface="Arial" charset="0"/>
                </a:rPr>
                <a:t>(encrypt)</a:t>
              </a:r>
            </a:p>
          </p:txBody>
        </p:sp>
      </p:grpSp>
      <p:grpSp>
        <p:nvGrpSpPr>
          <p:cNvPr id="95" name="Group 25">
            <a:extLst>
              <a:ext uri="{FF2B5EF4-FFF2-40B4-BE49-F238E27FC236}">
                <a16:creationId xmlns:a16="http://schemas.microsoft.com/office/drawing/2014/main" id="{F24A5ECF-CB3B-9542-8A84-EB2D480B9C98}"/>
              </a:ext>
            </a:extLst>
          </p:cNvPr>
          <p:cNvGrpSpPr>
            <a:grpSpLocks/>
          </p:cNvGrpSpPr>
          <p:nvPr/>
        </p:nvGrpSpPr>
        <p:grpSpPr bwMode="auto">
          <a:xfrm>
            <a:off x="1199737" y="4905030"/>
            <a:ext cx="846138" cy="519112"/>
            <a:chOff x="984" y="2831"/>
            <a:chExt cx="533" cy="327"/>
          </a:xfrm>
        </p:grpSpPr>
        <p:sp>
          <p:nvSpPr>
            <p:cNvPr id="96" name="Text Box 26">
              <a:extLst>
                <a:ext uri="{FF2B5EF4-FFF2-40B4-BE49-F238E27FC236}">
                  <a16:creationId xmlns:a16="http://schemas.microsoft.com/office/drawing/2014/main" id="{43036DA1-DAA5-E64D-BD4A-16183B595102}"/>
                </a:ext>
              </a:extLst>
            </p:cNvPr>
            <p:cNvSpPr txBox="1">
              <a:spLocks noChangeArrowheads="1"/>
            </p:cNvSpPr>
            <p:nvPr/>
          </p:nvSpPr>
          <p:spPr bwMode="auto">
            <a:xfrm>
              <a:off x="984" y="2831"/>
              <a:ext cx="533" cy="327"/>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2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sp>
          <p:nvSpPr>
            <p:cNvPr id="97" name="Oval 27">
              <a:extLst>
                <a:ext uri="{FF2B5EF4-FFF2-40B4-BE49-F238E27FC236}">
                  <a16:creationId xmlns:a16="http://schemas.microsoft.com/office/drawing/2014/main" id="{D0190EA0-B1F1-BB41-8527-B7DE7B3CB548}"/>
                </a:ext>
              </a:extLst>
            </p:cNvPr>
            <p:cNvSpPr>
              <a:spLocks noChangeArrowheads="1"/>
            </p:cNvSpPr>
            <p:nvPr/>
          </p:nvSpPr>
          <p:spPr bwMode="auto">
            <a:xfrm>
              <a:off x="1152" y="2924"/>
              <a:ext cx="195" cy="160"/>
            </a:xfrm>
            <a:prstGeom prst="ellipse">
              <a:avLst/>
            </a:prstGeom>
            <a:noFill/>
            <a:ln w="9525">
              <a:solidFill>
                <a:srgbClr val="00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grpSp>
      <p:sp>
        <p:nvSpPr>
          <p:cNvPr id="98" name="Line 28">
            <a:extLst>
              <a:ext uri="{FF2B5EF4-FFF2-40B4-BE49-F238E27FC236}">
                <a16:creationId xmlns:a16="http://schemas.microsoft.com/office/drawing/2014/main" id="{F58C3779-4B81-0744-9C3C-6395CFBCD803}"/>
              </a:ext>
            </a:extLst>
          </p:cNvPr>
          <p:cNvSpPr>
            <a:spLocks noChangeShapeType="1"/>
          </p:cNvSpPr>
          <p:nvPr/>
        </p:nvSpPr>
        <p:spPr bwMode="auto">
          <a:xfrm>
            <a:off x="1647412" y="3034955"/>
            <a:ext cx="0" cy="1981200"/>
          </a:xfrm>
          <a:prstGeom prst="line">
            <a:avLst/>
          </a:prstGeom>
          <a:noFill/>
          <a:ln w="3810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99" name="Line 29">
            <a:extLst>
              <a:ext uri="{FF2B5EF4-FFF2-40B4-BE49-F238E27FC236}">
                <a16:creationId xmlns:a16="http://schemas.microsoft.com/office/drawing/2014/main" id="{074B9069-12AF-DC46-BFF3-3DD97A29C3A0}"/>
              </a:ext>
            </a:extLst>
          </p:cNvPr>
          <p:cNvSpPr>
            <a:spLocks noChangeShapeType="1"/>
          </p:cNvSpPr>
          <p:nvPr/>
        </p:nvSpPr>
        <p:spPr bwMode="auto">
          <a:xfrm>
            <a:off x="1620425" y="5328892"/>
            <a:ext cx="3175" cy="304800"/>
          </a:xfrm>
          <a:prstGeom prst="line">
            <a:avLst/>
          </a:prstGeom>
          <a:noFill/>
          <a:ln w="3810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pic>
        <p:nvPicPr>
          <p:cNvPr id="100" name="Picture 30" descr="BS00592_[1]">
            <a:extLst>
              <a:ext uri="{FF2B5EF4-FFF2-40B4-BE49-F238E27FC236}">
                <a16:creationId xmlns:a16="http://schemas.microsoft.com/office/drawing/2014/main" id="{A353C0C9-83AB-CB4A-B367-C0C0237B10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4837" y="5657505"/>
            <a:ext cx="627063" cy="768350"/>
          </a:xfrm>
          <a:prstGeom prst="rect">
            <a:avLst/>
          </a:prstGeom>
          <a:noFill/>
          <a:ln>
            <a:noFill/>
          </a:ln>
          <a:extLst>
            <a:ext uri="{AF507438-7753-43e0-B8FC-AC1667EBCBE1}">
              <a14:hiddenEffects xmlns="" xmlns:a14="http://schemas.microsoft.com/office/drawing/2010/main">
                <a:effectLst>
                  <a:outerShdw dist="35921" dir="2700000" algn="ctr" rotWithShape="0">
                    <a:srgbClr val="808080"/>
                  </a:outerShdw>
                </a:effectLst>
              </a14:hiddenEffects>
            </a:ext>
          </a:extLst>
        </p:spPr>
      </p:pic>
      <p:sp>
        <p:nvSpPr>
          <p:cNvPr id="101" name="Rectangle 31">
            <a:extLst>
              <a:ext uri="{FF2B5EF4-FFF2-40B4-BE49-F238E27FC236}">
                <a16:creationId xmlns:a16="http://schemas.microsoft.com/office/drawing/2014/main" id="{B1BDC4E1-DD74-DE4C-8F80-855E91E8D88B}"/>
              </a:ext>
            </a:extLst>
          </p:cNvPr>
          <p:cNvSpPr>
            <a:spLocks noChangeArrowheads="1"/>
          </p:cNvSpPr>
          <p:nvPr/>
        </p:nvSpPr>
        <p:spPr bwMode="auto">
          <a:xfrm>
            <a:off x="796788" y="1348754"/>
            <a:ext cx="5389769" cy="54630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eaLnBrk="0" fontAlgn="base" hangingPunct="0">
              <a:spcBef>
                <a:spcPct val="20000"/>
              </a:spcBef>
              <a:spcAft>
                <a:spcPct val="0"/>
              </a:spcAft>
              <a:buClr>
                <a:srgbClr val="000099"/>
              </a:buClr>
              <a:buSzPct val="75000"/>
              <a:buFont typeface="Wingdings" charset="0"/>
              <a:buNone/>
              <a:defRPr/>
            </a:pPr>
            <a:r>
              <a:rPr lang="en-US" sz="2800" dirty="0">
                <a:solidFill>
                  <a:srgbClr val="000000"/>
                </a:solidFill>
                <a:ea typeface="ＭＳ Ｐゴシック" charset="0"/>
              </a:rPr>
              <a:t>Bob sends digitally signed message:</a:t>
            </a:r>
          </a:p>
        </p:txBody>
      </p:sp>
      <p:grpSp>
        <p:nvGrpSpPr>
          <p:cNvPr id="110" name="Group 109">
            <a:extLst>
              <a:ext uri="{FF2B5EF4-FFF2-40B4-BE49-F238E27FC236}">
                <a16:creationId xmlns:a16="http://schemas.microsoft.com/office/drawing/2014/main" id="{6BAC604B-FEED-1542-8940-C030E497366C}"/>
              </a:ext>
            </a:extLst>
          </p:cNvPr>
          <p:cNvGrpSpPr/>
          <p:nvPr/>
        </p:nvGrpSpPr>
        <p:grpSpPr>
          <a:xfrm>
            <a:off x="1123264" y="2107094"/>
            <a:ext cx="1343025" cy="855306"/>
            <a:chOff x="434147" y="4121426"/>
            <a:chExt cx="1343025" cy="855306"/>
          </a:xfrm>
        </p:grpSpPr>
        <p:pic>
          <p:nvPicPr>
            <p:cNvPr id="116" name="Picture 115">
              <a:extLst>
                <a:ext uri="{FF2B5EF4-FFF2-40B4-BE49-F238E27FC236}">
                  <a16:creationId xmlns:a16="http://schemas.microsoft.com/office/drawing/2014/main" id="{5BB42433-5DF6-C44F-BDD6-65779EEAEC84}"/>
                </a:ext>
              </a:extLst>
            </p:cNvPr>
            <p:cNvPicPr>
              <a:picLocks noChangeAspect="1"/>
            </p:cNvPicPr>
            <p:nvPr/>
          </p:nvPicPr>
          <p:blipFill>
            <a:blip r:embed="rId4"/>
            <a:stretch>
              <a:fillRect/>
            </a:stretch>
          </p:blipFill>
          <p:spPr>
            <a:xfrm>
              <a:off x="533035" y="4121426"/>
              <a:ext cx="1153528" cy="848140"/>
            </a:xfrm>
            <a:prstGeom prst="rect">
              <a:avLst/>
            </a:prstGeom>
          </p:spPr>
        </p:pic>
        <p:sp>
          <p:nvSpPr>
            <p:cNvPr id="117" name="Text Box 7">
              <a:extLst>
                <a:ext uri="{FF2B5EF4-FFF2-40B4-BE49-F238E27FC236}">
                  <a16:creationId xmlns:a16="http://schemas.microsoft.com/office/drawing/2014/main" id="{66B66418-0805-9348-B4DF-667D4778D445}"/>
                </a:ext>
              </a:extLst>
            </p:cNvPr>
            <p:cNvSpPr txBox="1">
              <a:spLocks noChangeArrowheads="1"/>
            </p:cNvSpPr>
            <p:nvPr/>
          </p:nvSpPr>
          <p:spPr bwMode="auto">
            <a:xfrm>
              <a:off x="434147" y="4139580"/>
              <a:ext cx="1343025" cy="83715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80000"/>
                </a:lnSpc>
                <a:defRPr/>
              </a:pPr>
              <a:r>
                <a:rPr lang="en-US" dirty="0">
                  <a:solidFill>
                    <a:srgbClr val="C00000"/>
                  </a:solidFill>
                  <a:latin typeface="+mn-lt"/>
                  <a:cs typeface="Arial" charset="0"/>
                </a:rPr>
                <a:t>large </a:t>
              </a:r>
            </a:p>
            <a:p>
              <a:pPr algn="ctr">
                <a:lnSpc>
                  <a:spcPct val="80000"/>
                </a:lnSpc>
                <a:defRPr/>
              </a:pPr>
              <a:r>
                <a:rPr lang="en-US" dirty="0">
                  <a:solidFill>
                    <a:srgbClr val="C00000"/>
                  </a:solidFill>
                  <a:latin typeface="+mn-lt"/>
                  <a:cs typeface="Arial" charset="0"/>
                </a:rPr>
                <a:t>message</a:t>
              </a:r>
            </a:p>
            <a:p>
              <a:pPr algn="ctr">
                <a:lnSpc>
                  <a:spcPct val="80000"/>
                </a:lnSpc>
                <a:defRPr/>
              </a:pPr>
              <a:r>
                <a:rPr lang="en-US" dirty="0">
                  <a:solidFill>
                    <a:srgbClr val="C00000"/>
                  </a:solidFill>
                  <a:latin typeface="+mn-lt"/>
                  <a:cs typeface="Arial" charset="0"/>
                </a:rPr>
                <a:t>m</a:t>
              </a:r>
              <a:endParaRPr lang="en-US" sz="2400" dirty="0">
                <a:solidFill>
                  <a:srgbClr val="C00000"/>
                </a:solidFill>
                <a:latin typeface="+mn-lt"/>
                <a:cs typeface="Arial" charset="0"/>
              </a:endParaRPr>
            </a:p>
          </p:txBody>
        </p:sp>
      </p:grpSp>
      <p:sp>
        <p:nvSpPr>
          <p:cNvPr id="111" name="Rectangle 8">
            <a:extLst>
              <a:ext uri="{FF2B5EF4-FFF2-40B4-BE49-F238E27FC236}">
                <a16:creationId xmlns:a16="http://schemas.microsoft.com/office/drawing/2014/main" id="{CA3DAA77-64B7-1042-8DCB-7AF45A2F0327}"/>
              </a:ext>
            </a:extLst>
          </p:cNvPr>
          <p:cNvSpPr>
            <a:spLocks noChangeArrowheads="1"/>
          </p:cNvSpPr>
          <p:nvPr/>
        </p:nvSpPr>
        <p:spPr bwMode="auto">
          <a:xfrm>
            <a:off x="2889461" y="2185987"/>
            <a:ext cx="1108075" cy="758825"/>
          </a:xfrm>
          <a:prstGeom prst="rect">
            <a:avLst/>
          </a:prstGeom>
          <a:solidFill>
            <a:srgbClr val="0012A0"/>
          </a:solidFill>
          <a:ln w="9525">
            <a:solidFill>
              <a:schemeClr val="tx1"/>
            </a:solidFill>
            <a:miter lim="800000"/>
            <a:headEnd/>
            <a:tailEnd/>
          </a:ln>
        </p:spPr>
        <p:txBody>
          <a:bodyPr wrap="none" anchor="ctr"/>
          <a:lstStyle/>
          <a:p>
            <a:endParaRPr lang="en-US" dirty="0">
              <a:latin typeface="Arial" charset="0"/>
              <a:cs typeface="Arial" charset="0"/>
            </a:endParaRPr>
          </a:p>
        </p:txBody>
      </p:sp>
      <p:sp>
        <p:nvSpPr>
          <p:cNvPr id="112" name="Text Box 9">
            <a:extLst>
              <a:ext uri="{FF2B5EF4-FFF2-40B4-BE49-F238E27FC236}">
                <a16:creationId xmlns:a16="http://schemas.microsoft.com/office/drawing/2014/main" id="{77F65553-DFEE-A044-B301-608E86F75723}"/>
              </a:ext>
            </a:extLst>
          </p:cNvPr>
          <p:cNvSpPr txBox="1">
            <a:spLocks noChangeArrowheads="1"/>
          </p:cNvSpPr>
          <p:nvPr/>
        </p:nvSpPr>
        <p:spPr bwMode="auto">
          <a:xfrm>
            <a:off x="2876277" y="2207729"/>
            <a:ext cx="1190625" cy="70167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chemeClr val="bg1"/>
                </a:solidFill>
                <a:latin typeface="Arial" charset="0"/>
                <a:cs typeface="Arial" charset="0"/>
              </a:rPr>
              <a:t>H: Hash</a:t>
            </a:r>
          </a:p>
          <a:p>
            <a:pPr algn="ctr">
              <a:defRPr/>
            </a:pPr>
            <a:r>
              <a:rPr lang="en-US" dirty="0">
                <a:solidFill>
                  <a:schemeClr val="bg1"/>
                </a:solidFill>
                <a:latin typeface="Arial" charset="0"/>
                <a:cs typeface="Arial" charset="0"/>
              </a:rPr>
              <a:t>Function</a:t>
            </a:r>
          </a:p>
        </p:txBody>
      </p:sp>
      <p:sp>
        <p:nvSpPr>
          <p:cNvPr id="113" name="Line 10">
            <a:extLst>
              <a:ext uri="{FF2B5EF4-FFF2-40B4-BE49-F238E27FC236}">
                <a16:creationId xmlns:a16="http://schemas.microsoft.com/office/drawing/2014/main" id="{5E5DB4D6-107F-2548-A010-967052CB7DDF}"/>
              </a:ext>
            </a:extLst>
          </p:cNvPr>
          <p:cNvSpPr>
            <a:spLocks noChangeShapeType="1"/>
          </p:cNvSpPr>
          <p:nvPr/>
        </p:nvSpPr>
        <p:spPr bwMode="auto">
          <a:xfrm>
            <a:off x="2425148" y="2553252"/>
            <a:ext cx="371061"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14" name="Text Box 11">
            <a:extLst>
              <a:ext uri="{FF2B5EF4-FFF2-40B4-BE49-F238E27FC236}">
                <a16:creationId xmlns:a16="http://schemas.microsoft.com/office/drawing/2014/main" id="{CCE58BB5-B800-3541-BEAF-15DF6A072C6C}"/>
              </a:ext>
            </a:extLst>
          </p:cNvPr>
          <p:cNvSpPr txBox="1">
            <a:spLocks noChangeArrowheads="1"/>
          </p:cNvSpPr>
          <p:nvPr/>
        </p:nvSpPr>
        <p:spPr bwMode="auto">
          <a:xfrm>
            <a:off x="4399034" y="2328863"/>
            <a:ext cx="1166881" cy="52322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2800" dirty="0">
                <a:solidFill>
                  <a:srgbClr val="C00000"/>
                </a:solidFill>
                <a:latin typeface="+mn-lt"/>
                <a:cs typeface="Arial" charset="0"/>
              </a:rPr>
              <a:t>H(m)</a:t>
            </a:r>
          </a:p>
        </p:txBody>
      </p:sp>
      <p:sp>
        <p:nvSpPr>
          <p:cNvPr id="115" name="Line 10">
            <a:extLst>
              <a:ext uri="{FF2B5EF4-FFF2-40B4-BE49-F238E27FC236}">
                <a16:creationId xmlns:a16="http://schemas.microsoft.com/office/drawing/2014/main" id="{E853EA3C-9A61-EF49-AA07-C25D3B9A43FA}"/>
              </a:ext>
            </a:extLst>
          </p:cNvPr>
          <p:cNvSpPr>
            <a:spLocks noChangeShapeType="1"/>
          </p:cNvSpPr>
          <p:nvPr/>
        </p:nvSpPr>
        <p:spPr bwMode="auto">
          <a:xfrm>
            <a:off x="4072149" y="2599634"/>
            <a:ext cx="380582"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cxnSp>
        <p:nvCxnSpPr>
          <p:cNvPr id="4" name="Straight Arrow Connector 3">
            <a:extLst>
              <a:ext uri="{FF2B5EF4-FFF2-40B4-BE49-F238E27FC236}">
                <a16:creationId xmlns:a16="http://schemas.microsoft.com/office/drawing/2014/main" id="{D6FE9FE0-FA56-1246-BBC9-6609138EAE40}"/>
              </a:ext>
            </a:extLst>
          </p:cNvPr>
          <p:cNvCxnSpPr>
            <a:cxnSpLocks/>
          </p:cNvCxnSpPr>
          <p:nvPr/>
        </p:nvCxnSpPr>
        <p:spPr>
          <a:xfrm flipH="1">
            <a:off x="1815550" y="5155096"/>
            <a:ext cx="202758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8BB38349-24AF-A040-AE21-18FF1706C30D}"/>
              </a:ext>
            </a:extLst>
          </p:cNvPr>
          <p:cNvCxnSpPr>
            <a:cxnSpLocks/>
          </p:cNvCxnSpPr>
          <p:nvPr/>
        </p:nvCxnSpPr>
        <p:spPr>
          <a:xfrm>
            <a:off x="4896678" y="2763079"/>
            <a:ext cx="0" cy="40419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58AB17B7-C101-3B4C-8B67-952A3ECA45AB}"/>
              </a:ext>
            </a:extLst>
          </p:cNvPr>
          <p:cNvCxnSpPr>
            <a:cxnSpLocks/>
          </p:cNvCxnSpPr>
          <p:nvPr/>
        </p:nvCxnSpPr>
        <p:spPr>
          <a:xfrm>
            <a:off x="4890054" y="4227444"/>
            <a:ext cx="0" cy="40419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9" name="Rectangle 32">
            <a:extLst>
              <a:ext uri="{FF2B5EF4-FFF2-40B4-BE49-F238E27FC236}">
                <a16:creationId xmlns:a16="http://schemas.microsoft.com/office/drawing/2014/main" id="{2B56B630-D20C-0E48-AAD7-E33AEE101543}"/>
              </a:ext>
            </a:extLst>
          </p:cNvPr>
          <p:cNvSpPr txBox="1">
            <a:spLocks noChangeArrowheads="1"/>
          </p:cNvSpPr>
          <p:nvPr/>
        </p:nvSpPr>
        <p:spPr>
          <a:xfrm>
            <a:off x="6599583" y="1436272"/>
            <a:ext cx="5088834" cy="1057275"/>
          </a:xfrm>
          <a:prstGeom prst="rect">
            <a:avLst/>
          </a:prstGeom>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Wingdings" charset="0"/>
              <a:buNone/>
            </a:pPr>
            <a:r>
              <a:rPr lang="en-US" dirty="0"/>
              <a:t>Alice verifies signature, integrity of digitally signed message:</a:t>
            </a:r>
          </a:p>
        </p:txBody>
      </p:sp>
      <p:pic>
        <p:nvPicPr>
          <p:cNvPr id="130" name="Picture 40" descr="BS00592_[1]">
            <a:extLst>
              <a:ext uri="{FF2B5EF4-FFF2-40B4-BE49-F238E27FC236}">
                <a16:creationId xmlns:a16="http://schemas.microsoft.com/office/drawing/2014/main" id="{F490BD09-6CB3-B246-B4D6-6CD3F15CAF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5074" y="2413071"/>
            <a:ext cx="627062" cy="768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43" name="Text Box 53">
            <a:extLst>
              <a:ext uri="{FF2B5EF4-FFF2-40B4-BE49-F238E27FC236}">
                <a16:creationId xmlns:a16="http://schemas.microsoft.com/office/drawing/2014/main" id="{A1C55E3A-B8B7-9549-95DA-6B2B3FCA14A3}"/>
              </a:ext>
            </a:extLst>
          </p:cNvPr>
          <p:cNvSpPr txBox="1">
            <a:spLocks noChangeArrowheads="1"/>
          </p:cNvSpPr>
          <p:nvPr/>
        </p:nvSpPr>
        <p:spPr bwMode="auto">
          <a:xfrm>
            <a:off x="7335079" y="4651511"/>
            <a:ext cx="1017588" cy="646113"/>
          </a:xfrm>
          <a:prstGeom prst="rect">
            <a:avLst/>
          </a:prstGeom>
          <a:solidFill>
            <a:srgbClr val="0012A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800" dirty="0">
                <a:solidFill>
                  <a:schemeClr val="bg1"/>
                </a:solidFill>
                <a:latin typeface="Arial" charset="0"/>
                <a:cs typeface="Arial" charset="0"/>
              </a:rPr>
              <a:t>H: Hash</a:t>
            </a:r>
          </a:p>
          <a:p>
            <a:pPr algn="ctr">
              <a:defRPr/>
            </a:pPr>
            <a:r>
              <a:rPr lang="en-US" sz="1800" dirty="0">
                <a:solidFill>
                  <a:schemeClr val="bg1"/>
                </a:solidFill>
                <a:latin typeface="Arial" charset="0"/>
                <a:cs typeface="Arial" charset="0"/>
              </a:rPr>
              <a:t>function</a:t>
            </a:r>
          </a:p>
        </p:txBody>
      </p:sp>
      <p:sp>
        <p:nvSpPr>
          <p:cNvPr id="146" name="Text Box 56">
            <a:extLst>
              <a:ext uri="{FF2B5EF4-FFF2-40B4-BE49-F238E27FC236}">
                <a16:creationId xmlns:a16="http://schemas.microsoft.com/office/drawing/2014/main" id="{C0071582-0553-9D4C-A577-8ED0337856AC}"/>
              </a:ext>
            </a:extLst>
          </p:cNvPr>
          <p:cNvSpPr txBox="1">
            <a:spLocks noChangeArrowheads="1"/>
          </p:cNvSpPr>
          <p:nvPr/>
        </p:nvSpPr>
        <p:spPr bwMode="auto">
          <a:xfrm>
            <a:off x="7346691" y="5467929"/>
            <a:ext cx="873125" cy="39687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Arial" charset="0"/>
                <a:cs typeface="Arial" charset="0"/>
              </a:rPr>
              <a:t>H(m)</a:t>
            </a:r>
          </a:p>
        </p:txBody>
      </p:sp>
      <p:sp>
        <p:nvSpPr>
          <p:cNvPr id="153" name="Text Box 63">
            <a:extLst>
              <a:ext uri="{FF2B5EF4-FFF2-40B4-BE49-F238E27FC236}">
                <a16:creationId xmlns:a16="http://schemas.microsoft.com/office/drawing/2014/main" id="{9E337D23-C848-8145-B079-D4D6C7C11384}"/>
              </a:ext>
            </a:extLst>
          </p:cNvPr>
          <p:cNvSpPr txBox="1">
            <a:spLocks noChangeArrowheads="1"/>
          </p:cNvSpPr>
          <p:nvPr/>
        </p:nvSpPr>
        <p:spPr bwMode="auto">
          <a:xfrm>
            <a:off x="10294041" y="5444295"/>
            <a:ext cx="784778" cy="39687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Arial" charset="0"/>
                <a:cs typeface="Arial" charset="0"/>
              </a:rPr>
              <a:t>H(m)</a:t>
            </a:r>
          </a:p>
        </p:txBody>
      </p:sp>
      <p:sp>
        <p:nvSpPr>
          <p:cNvPr id="154" name="Line 64">
            <a:extLst>
              <a:ext uri="{FF2B5EF4-FFF2-40B4-BE49-F238E27FC236}">
                <a16:creationId xmlns:a16="http://schemas.microsoft.com/office/drawing/2014/main" id="{C9E8F389-B8AB-5043-9CC6-A9A006D5E185}"/>
              </a:ext>
            </a:extLst>
          </p:cNvPr>
          <p:cNvSpPr>
            <a:spLocks noChangeShapeType="1"/>
          </p:cNvSpPr>
          <p:nvPr/>
        </p:nvSpPr>
        <p:spPr bwMode="auto">
          <a:xfrm flipH="1">
            <a:off x="8190534" y="2863020"/>
            <a:ext cx="1449388" cy="0"/>
          </a:xfrm>
          <a:prstGeom prst="line">
            <a:avLst/>
          </a:prstGeom>
          <a:noFill/>
          <a:ln w="38100">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66" name="Line 76">
            <a:extLst>
              <a:ext uri="{FF2B5EF4-FFF2-40B4-BE49-F238E27FC236}">
                <a16:creationId xmlns:a16="http://schemas.microsoft.com/office/drawing/2014/main" id="{E136B6C7-FA1F-EA4C-8639-CE1F2D4A9B39}"/>
              </a:ext>
            </a:extLst>
          </p:cNvPr>
          <p:cNvSpPr>
            <a:spLocks noChangeShapeType="1"/>
          </p:cNvSpPr>
          <p:nvPr/>
        </p:nvSpPr>
        <p:spPr bwMode="auto">
          <a:xfrm>
            <a:off x="7868272" y="5872920"/>
            <a:ext cx="873125" cy="211138"/>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67" name="Line 77">
            <a:extLst>
              <a:ext uri="{FF2B5EF4-FFF2-40B4-BE49-F238E27FC236}">
                <a16:creationId xmlns:a16="http://schemas.microsoft.com/office/drawing/2014/main" id="{928DBF80-B664-AF47-AAD2-41EAC21640A1}"/>
              </a:ext>
            </a:extLst>
          </p:cNvPr>
          <p:cNvSpPr>
            <a:spLocks noChangeShapeType="1"/>
          </p:cNvSpPr>
          <p:nvPr/>
        </p:nvSpPr>
        <p:spPr bwMode="auto">
          <a:xfrm flipH="1">
            <a:off x="9485934" y="5866570"/>
            <a:ext cx="873125" cy="211138"/>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169" name="Group 168">
            <a:extLst>
              <a:ext uri="{FF2B5EF4-FFF2-40B4-BE49-F238E27FC236}">
                <a16:creationId xmlns:a16="http://schemas.microsoft.com/office/drawing/2014/main" id="{4835AEB4-A61F-0E40-BCF8-A126D96A9C7C}"/>
              </a:ext>
            </a:extLst>
          </p:cNvPr>
          <p:cNvGrpSpPr/>
          <p:nvPr/>
        </p:nvGrpSpPr>
        <p:grpSpPr>
          <a:xfrm>
            <a:off x="7225890" y="3491944"/>
            <a:ext cx="1343025" cy="855306"/>
            <a:chOff x="434147" y="4121426"/>
            <a:chExt cx="1343025" cy="855306"/>
          </a:xfrm>
        </p:grpSpPr>
        <p:pic>
          <p:nvPicPr>
            <p:cNvPr id="170" name="Picture 169">
              <a:extLst>
                <a:ext uri="{FF2B5EF4-FFF2-40B4-BE49-F238E27FC236}">
                  <a16:creationId xmlns:a16="http://schemas.microsoft.com/office/drawing/2014/main" id="{90AA764F-C6F5-F143-BF93-01B3B95A0D64}"/>
                </a:ext>
              </a:extLst>
            </p:cNvPr>
            <p:cNvPicPr>
              <a:picLocks noChangeAspect="1"/>
            </p:cNvPicPr>
            <p:nvPr/>
          </p:nvPicPr>
          <p:blipFill>
            <a:blip r:embed="rId4"/>
            <a:stretch>
              <a:fillRect/>
            </a:stretch>
          </p:blipFill>
          <p:spPr>
            <a:xfrm>
              <a:off x="533035" y="4121426"/>
              <a:ext cx="1153528" cy="848140"/>
            </a:xfrm>
            <a:prstGeom prst="rect">
              <a:avLst/>
            </a:prstGeom>
          </p:spPr>
        </p:pic>
        <p:sp>
          <p:nvSpPr>
            <p:cNvPr id="171" name="Text Box 7">
              <a:extLst>
                <a:ext uri="{FF2B5EF4-FFF2-40B4-BE49-F238E27FC236}">
                  <a16:creationId xmlns:a16="http://schemas.microsoft.com/office/drawing/2014/main" id="{ECF19F4D-E8AE-F54C-A6AD-6FA62D5ED601}"/>
                </a:ext>
              </a:extLst>
            </p:cNvPr>
            <p:cNvSpPr txBox="1">
              <a:spLocks noChangeArrowheads="1"/>
            </p:cNvSpPr>
            <p:nvPr/>
          </p:nvSpPr>
          <p:spPr bwMode="auto">
            <a:xfrm>
              <a:off x="434147" y="4139580"/>
              <a:ext cx="1343025" cy="83715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80000"/>
                </a:lnSpc>
                <a:defRPr/>
              </a:pPr>
              <a:r>
                <a:rPr lang="en-US" dirty="0">
                  <a:solidFill>
                    <a:srgbClr val="C00000"/>
                  </a:solidFill>
                  <a:latin typeface="+mn-lt"/>
                  <a:cs typeface="Arial" charset="0"/>
                </a:rPr>
                <a:t>large </a:t>
              </a:r>
            </a:p>
            <a:p>
              <a:pPr algn="ctr">
                <a:lnSpc>
                  <a:spcPct val="80000"/>
                </a:lnSpc>
                <a:defRPr/>
              </a:pPr>
              <a:r>
                <a:rPr lang="en-US" dirty="0">
                  <a:solidFill>
                    <a:srgbClr val="C00000"/>
                  </a:solidFill>
                  <a:latin typeface="+mn-lt"/>
                  <a:cs typeface="Arial" charset="0"/>
                </a:rPr>
                <a:t>message</a:t>
              </a:r>
            </a:p>
            <a:p>
              <a:pPr algn="ctr">
                <a:lnSpc>
                  <a:spcPct val="80000"/>
                </a:lnSpc>
                <a:defRPr/>
              </a:pPr>
              <a:r>
                <a:rPr lang="en-US" dirty="0">
                  <a:solidFill>
                    <a:srgbClr val="C00000"/>
                  </a:solidFill>
                  <a:latin typeface="+mn-lt"/>
                  <a:cs typeface="Arial" charset="0"/>
                </a:rPr>
                <a:t>m</a:t>
              </a:r>
              <a:endParaRPr lang="en-US" sz="2400" dirty="0">
                <a:solidFill>
                  <a:srgbClr val="C00000"/>
                </a:solidFill>
                <a:latin typeface="+mn-lt"/>
                <a:cs typeface="Arial" charset="0"/>
              </a:endParaRPr>
            </a:p>
          </p:txBody>
        </p:sp>
      </p:grpSp>
      <p:grpSp>
        <p:nvGrpSpPr>
          <p:cNvPr id="9" name="Group 8">
            <a:extLst>
              <a:ext uri="{FF2B5EF4-FFF2-40B4-BE49-F238E27FC236}">
                <a16:creationId xmlns:a16="http://schemas.microsoft.com/office/drawing/2014/main" id="{84E33964-896C-AF4C-92FD-F359907E3C57}"/>
              </a:ext>
            </a:extLst>
          </p:cNvPr>
          <p:cNvGrpSpPr/>
          <p:nvPr/>
        </p:nvGrpSpPr>
        <p:grpSpPr>
          <a:xfrm>
            <a:off x="2762875" y="3478075"/>
            <a:ext cx="1491075" cy="812454"/>
            <a:chOff x="1914734" y="3557588"/>
            <a:chExt cx="1491075" cy="812454"/>
          </a:xfrm>
        </p:grpSpPr>
        <p:sp>
          <p:nvSpPr>
            <p:cNvPr id="86" name="Text Box 16">
              <a:extLst>
                <a:ext uri="{FF2B5EF4-FFF2-40B4-BE49-F238E27FC236}">
                  <a16:creationId xmlns:a16="http://schemas.microsoft.com/office/drawing/2014/main" id="{19E2C28C-9A5F-914E-97E0-D15A78E18720}"/>
                </a:ext>
              </a:extLst>
            </p:cNvPr>
            <p:cNvSpPr txBox="1">
              <a:spLocks noChangeArrowheads="1"/>
            </p:cNvSpPr>
            <p:nvPr/>
          </p:nvSpPr>
          <p:spPr bwMode="auto">
            <a:xfrm>
              <a:off x="1914734" y="3557588"/>
              <a:ext cx="960437" cy="68820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r" eaLnBrk="0" fontAlgn="base" hangingPunct="0">
                <a:lnSpc>
                  <a:spcPct val="80000"/>
                </a:lnSpc>
                <a:spcBef>
                  <a:spcPct val="0"/>
                </a:spcBef>
                <a:spcAft>
                  <a:spcPct val="0"/>
                </a:spcAft>
                <a:defRPr/>
              </a:pPr>
              <a:r>
                <a:rPr lang="en-US" sz="1600" dirty="0">
                  <a:solidFill>
                    <a:srgbClr val="000000"/>
                  </a:solidFill>
                  <a:latin typeface="+mn-lt"/>
                  <a:cs typeface="Arial" charset="0"/>
                </a:rPr>
                <a:t>Bob’s </a:t>
              </a:r>
            </a:p>
            <a:p>
              <a:pPr algn="r" eaLnBrk="0" fontAlgn="base" hangingPunct="0">
                <a:lnSpc>
                  <a:spcPct val="80000"/>
                </a:lnSpc>
                <a:spcBef>
                  <a:spcPct val="0"/>
                </a:spcBef>
                <a:spcAft>
                  <a:spcPct val="0"/>
                </a:spcAft>
                <a:defRPr/>
              </a:pPr>
              <a:r>
                <a:rPr lang="en-US" sz="1600" dirty="0">
                  <a:solidFill>
                    <a:srgbClr val="000000"/>
                  </a:solidFill>
                  <a:latin typeface="+mn-lt"/>
                  <a:cs typeface="Arial" charset="0"/>
                </a:rPr>
                <a:t>private</a:t>
              </a:r>
            </a:p>
            <a:p>
              <a:pPr algn="r" eaLnBrk="0" fontAlgn="base" hangingPunct="0">
                <a:lnSpc>
                  <a:spcPct val="80000"/>
                </a:lnSpc>
                <a:spcBef>
                  <a:spcPct val="0"/>
                </a:spcBef>
                <a:spcAft>
                  <a:spcPct val="0"/>
                </a:spcAft>
                <a:defRPr/>
              </a:pPr>
              <a:r>
                <a:rPr lang="en-US" sz="1600" dirty="0">
                  <a:solidFill>
                    <a:srgbClr val="000000"/>
                  </a:solidFill>
                  <a:latin typeface="+mn-lt"/>
                  <a:cs typeface="Arial" charset="0"/>
                </a:rPr>
                <a:t>key </a:t>
              </a:r>
            </a:p>
          </p:txBody>
        </p:sp>
        <p:pic>
          <p:nvPicPr>
            <p:cNvPr id="87" name="Picture 17" descr="BS00768_[1]">
              <a:extLst>
                <a:ext uri="{FF2B5EF4-FFF2-40B4-BE49-F238E27FC236}">
                  <a16:creationId xmlns:a16="http://schemas.microsoft.com/office/drawing/2014/main" id="{A3A39AD6-434F-0348-B359-E805575CB2F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flipV="1">
              <a:off x="2866129" y="3559038"/>
              <a:ext cx="458787" cy="2365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88" name="Group 18">
              <a:extLst>
                <a:ext uri="{FF2B5EF4-FFF2-40B4-BE49-F238E27FC236}">
                  <a16:creationId xmlns:a16="http://schemas.microsoft.com/office/drawing/2014/main" id="{9C9D4178-7FEF-594F-8CCF-1AFD1E30A824}"/>
                </a:ext>
              </a:extLst>
            </p:cNvPr>
            <p:cNvGrpSpPr>
              <a:grpSpLocks/>
            </p:cNvGrpSpPr>
            <p:nvPr/>
          </p:nvGrpSpPr>
          <p:grpSpPr bwMode="auto">
            <a:xfrm>
              <a:off x="2777712" y="3765205"/>
              <a:ext cx="490538" cy="604837"/>
              <a:chOff x="2994" y="2073"/>
              <a:chExt cx="309" cy="381"/>
            </a:xfrm>
          </p:grpSpPr>
          <p:grpSp>
            <p:nvGrpSpPr>
              <p:cNvPr id="89" name="Group 19">
                <a:extLst>
                  <a:ext uri="{FF2B5EF4-FFF2-40B4-BE49-F238E27FC236}">
                    <a16:creationId xmlns:a16="http://schemas.microsoft.com/office/drawing/2014/main" id="{A60DC2D3-52D9-8744-8609-C10E299AAB4D}"/>
                  </a:ext>
                </a:extLst>
              </p:cNvPr>
              <p:cNvGrpSpPr>
                <a:grpSpLocks/>
              </p:cNvGrpSpPr>
              <p:nvPr/>
            </p:nvGrpSpPr>
            <p:grpSpPr bwMode="auto">
              <a:xfrm>
                <a:off x="2994" y="2144"/>
                <a:ext cx="309" cy="310"/>
                <a:chOff x="2994" y="2144"/>
                <a:chExt cx="309" cy="310"/>
              </a:xfrm>
            </p:grpSpPr>
            <p:sp>
              <p:nvSpPr>
                <p:cNvPr id="91" name="Text Box 20">
                  <a:extLst>
                    <a:ext uri="{FF2B5EF4-FFF2-40B4-BE49-F238E27FC236}">
                      <a16:creationId xmlns:a16="http://schemas.microsoft.com/office/drawing/2014/main" id="{F3BED591-BCCB-2246-A254-61335DF2D6BA}"/>
                    </a:ext>
                  </a:extLst>
                </p:cNvPr>
                <p:cNvSpPr txBox="1">
                  <a:spLocks noChangeArrowheads="1"/>
                </p:cNvSpPr>
                <p:nvPr/>
              </p:nvSpPr>
              <p:spPr bwMode="auto">
                <a:xfrm>
                  <a:off x="2994" y="2144"/>
                  <a:ext cx="269" cy="25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dirty="0">
                      <a:solidFill>
                        <a:srgbClr val="C00000"/>
                      </a:solidFill>
                      <a:latin typeface="Arial" charset="0"/>
                      <a:cs typeface="Arial" charset="0"/>
                    </a:rPr>
                    <a:t>K </a:t>
                  </a:r>
                </a:p>
              </p:txBody>
            </p:sp>
            <p:sp>
              <p:nvSpPr>
                <p:cNvPr id="92" name="Text Box 21">
                  <a:extLst>
                    <a:ext uri="{FF2B5EF4-FFF2-40B4-BE49-F238E27FC236}">
                      <a16:creationId xmlns:a16="http://schemas.microsoft.com/office/drawing/2014/main" id="{17AB0DA2-1167-2D46-8632-CC1190C16D7B}"/>
                    </a:ext>
                  </a:extLst>
                </p:cNvPr>
                <p:cNvSpPr txBox="1">
                  <a:spLocks noChangeArrowheads="1"/>
                </p:cNvSpPr>
                <p:nvPr/>
              </p:nvSpPr>
              <p:spPr bwMode="auto">
                <a:xfrm>
                  <a:off x="3101" y="2241"/>
                  <a:ext cx="202" cy="21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sz="1600" dirty="0">
                      <a:solidFill>
                        <a:srgbClr val="C00000"/>
                      </a:solidFill>
                      <a:latin typeface="Arial" charset="0"/>
                      <a:cs typeface="Arial" charset="0"/>
                    </a:rPr>
                    <a:t>B</a:t>
                  </a:r>
                </a:p>
              </p:txBody>
            </p:sp>
          </p:grpSp>
          <p:sp>
            <p:nvSpPr>
              <p:cNvPr id="90" name="Text Box 22">
                <a:extLst>
                  <a:ext uri="{FF2B5EF4-FFF2-40B4-BE49-F238E27FC236}">
                    <a16:creationId xmlns:a16="http://schemas.microsoft.com/office/drawing/2014/main" id="{7587A174-D942-3D43-89B9-A23BF65DE11D}"/>
                  </a:ext>
                </a:extLst>
              </p:cNvPr>
              <p:cNvSpPr txBox="1">
                <a:spLocks noChangeArrowheads="1"/>
              </p:cNvSpPr>
              <p:nvPr/>
            </p:nvSpPr>
            <p:spPr bwMode="auto">
              <a:xfrm>
                <a:off x="3122" y="2073"/>
                <a:ext cx="160" cy="21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sz="1600" dirty="0">
                    <a:solidFill>
                      <a:srgbClr val="C00000"/>
                    </a:solidFill>
                    <a:latin typeface="Arial" charset="0"/>
                    <a:cs typeface="Arial" charset="0"/>
                  </a:rPr>
                  <a:t>-</a:t>
                </a:r>
              </a:p>
            </p:txBody>
          </p:sp>
        </p:grpSp>
        <p:cxnSp>
          <p:nvCxnSpPr>
            <p:cNvPr id="7" name="Straight Arrow Connector 6">
              <a:extLst>
                <a:ext uri="{FF2B5EF4-FFF2-40B4-BE49-F238E27FC236}">
                  <a16:creationId xmlns:a16="http://schemas.microsoft.com/office/drawing/2014/main" id="{8219823C-0FB1-8645-8287-EB4C5AA12B57}"/>
                </a:ext>
              </a:extLst>
            </p:cNvPr>
            <p:cNvCxnSpPr>
              <a:cxnSpLocks/>
            </p:cNvCxnSpPr>
            <p:nvPr/>
          </p:nvCxnSpPr>
          <p:spPr>
            <a:xfrm>
              <a:off x="2809461" y="3869635"/>
              <a:ext cx="59634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DE649D0B-607E-EE43-B217-A547BE617F99}"/>
              </a:ext>
            </a:extLst>
          </p:cNvPr>
          <p:cNvGrpSpPr/>
          <p:nvPr/>
        </p:nvGrpSpPr>
        <p:grpSpPr>
          <a:xfrm>
            <a:off x="3922645" y="4683817"/>
            <a:ext cx="1855305" cy="908600"/>
            <a:chOff x="3922645" y="4683817"/>
            <a:chExt cx="1855305" cy="908600"/>
          </a:xfrm>
        </p:grpSpPr>
        <p:grpSp>
          <p:nvGrpSpPr>
            <p:cNvPr id="12" name="Group 11">
              <a:extLst>
                <a:ext uri="{FF2B5EF4-FFF2-40B4-BE49-F238E27FC236}">
                  <a16:creationId xmlns:a16="http://schemas.microsoft.com/office/drawing/2014/main" id="{F6748C72-BC5C-0D43-9291-EF04370297D3}"/>
                </a:ext>
              </a:extLst>
            </p:cNvPr>
            <p:cNvGrpSpPr/>
            <p:nvPr/>
          </p:nvGrpSpPr>
          <p:grpSpPr>
            <a:xfrm>
              <a:off x="3940106" y="4683817"/>
              <a:ext cx="1811339" cy="869051"/>
              <a:chOff x="4006366" y="4604305"/>
              <a:chExt cx="1811339" cy="869051"/>
            </a:xfrm>
          </p:grpSpPr>
          <p:grpSp>
            <p:nvGrpSpPr>
              <p:cNvPr id="103" name="Group 34">
                <a:extLst>
                  <a:ext uri="{FF2B5EF4-FFF2-40B4-BE49-F238E27FC236}">
                    <a16:creationId xmlns:a16="http://schemas.microsoft.com/office/drawing/2014/main" id="{C9466280-BB4D-9548-9D44-4E595E9791A8}"/>
                  </a:ext>
                </a:extLst>
              </p:cNvPr>
              <p:cNvGrpSpPr>
                <a:grpSpLocks/>
              </p:cNvGrpSpPr>
              <p:nvPr/>
            </p:nvGrpSpPr>
            <p:grpSpPr bwMode="auto">
              <a:xfrm>
                <a:off x="4142479" y="4924081"/>
                <a:ext cx="1465263" cy="549275"/>
                <a:chOff x="2594" y="3062"/>
                <a:chExt cx="923" cy="346"/>
              </a:xfrm>
            </p:grpSpPr>
            <p:sp>
              <p:nvSpPr>
                <p:cNvPr id="106" name="Text Box 35">
                  <a:extLst>
                    <a:ext uri="{FF2B5EF4-FFF2-40B4-BE49-F238E27FC236}">
                      <a16:creationId xmlns:a16="http://schemas.microsoft.com/office/drawing/2014/main" id="{30C1FFBF-8C5A-3145-A216-83DF674976E5}"/>
                    </a:ext>
                  </a:extLst>
                </p:cNvPr>
                <p:cNvSpPr txBox="1">
                  <a:spLocks noChangeArrowheads="1"/>
                </p:cNvSpPr>
                <p:nvPr/>
              </p:nvSpPr>
              <p:spPr bwMode="auto">
                <a:xfrm>
                  <a:off x="2594" y="3158"/>
                  <a:ext cx="923" cy="25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C00000"/>
                      </a:solidFill>
                      <a:effectLst/>
                      <a:uLnTx/>
                      <a:uFillTx/>
                      <a:latin typeface="Arial" charset="0"/>
                      <a:ea typeface="ＭＳ Ｐゴシック" charset="0"/>
                      <a:cs typeface="Arial" charset="0"/>
                    </a:rPr>
                    <a:t>K</a:t>
                  </a:r>
                  <a:r>
                    <a:rPr kumimoji="0" lang="en-US" sz="2400" b="0" i="0" u="none" strike="noStrike" kern="0" cap="none" spc="0" normalizeH="0" baseline="-25000" noProof="0" dirty="0">
                      <a:ln>
                        <a:noFill/>
                      </a:ln>
                      <a:solidFill>
                        <a:srgbClr val="C00000"/>
                      </a:solidFill>
                      <a:effectLst/>
                      <a:uLnTx/>
                      <a:uFillTx/>
                      <a:latin typeface="Arial" charset="0"/>
                      <a:ea typeface="ＭＳ Ｐゴシック" charset="0"/>
                      <a:cs typeface="Arial" charset="0"/>
                    </a:rPr>
                    <a:t>B</a:t>
                  </a:r>
                  <a:r>
                    <a:rPr kumimoji="0" lang="en-US" sz="2000" b="0" i="0" u="none" strike="noStrike" kern="0" cap="none" spc="0" normalizeH="0" baseline="0" noProof="0" dirty="0">
                      <a:ln>
                        <a:noFill/>
                      </a:ln>
                      <a:solidFill>
                        <a:srgbClr val="C00000"/>
                      </a:solidFill>
                      <a:effectLst/>
                      <a:uLnTx/>
                      <a:uFillTx/>
                      <a:latin typeface="Arial" charset="0"/>
                      <a:ea typeface="ＭＳ Ｐゴシック" charset="0"/>
                      <a:cs typeface="Arial" charset="0"/>
                    </a:rPr>
                    <a:t>(H(m))</a:t>
                  </a:r>
                </a:p>
              </p:txBody>
            </p:sp>
            <p:sp>
              <p:nvSpPr>
                <p:cNvPr id="107" name="Text Box 36">
                  <a:extLst>
                    <a:ext uri="{FF2B5EF4-FFF2-40B4-BE49-F238E27FC236}">
                      <a16:creationId xmlns:a16="http://schemas.microsoft.com/office/drawing/2014/main" id="{12076172-D4A5-3847-ADDD-7C31F8E94086}"/>
                    </a:ext>
                  </a:extLst>
                </p:cNvPr>
                <p:cNvSpPr txBox="1">
                  <a:spLocks noChangeArrowheads="1"/>
                </p:cNvSpPr>
                <p:nvPr/>
              </p:nvSpPr>
              <p:spPr bwMode="auto">
                <a:xfrm>
                  <a:off x="2604" y="3062"/>
                  <a:ext cx="533" cy="25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C00000"/>
                      </a:solidFill>
                      <a:effectLst/>
                      <a:uLnTx/>
                      <a:uFillTx/>
                      <a:latin typeface="Arial" charset="0"/>
                      <a:ea typeface="ＭＳ Ｐゴシック" charset="0"/>
                      <a:cs typeface="Arial" charset="0"/>
                    </a:rPr>
                    <a:t>-</a:t>
                  </a:r>
                </a:p>
              </p:txBody>
            </p:sp>
          </p:grpSp>
          <p:sp>
            <p:nvSpPr>
              <p:cNvPr id="105" name="Text Box 38">
                <a:extLst>
                  <a:ext uri="{FF2B5EF4-FFF2-40B4-BE49-F238E27FC236}">
                    <a16:creationId xmlns:a16="http://schemas.microsoft.com/office/drawing/2014/main" id="{58FF323C-65B7-E746-A44B-832C06C63903}"/>
                  </a:ext>
                </a:extLst>
              </p:cNvPr>
              <p:cNvSpPr txBox="1">
                <a:spLocks noChangeArrowheads="1"/>
              </p:cNvSpPr>
              <p:nvPr/>
            </p:nvSpPr>
            <p:spPr bwMode="auto">
              <a:xfrm>
                <a:off x="4006366" y="4604305"/>
                <a:ext cx="1811339" cy="59055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algn="ctr" defTabSz="914400" eaLnBrk="0" fontAlgn="base" latinLnBrk="0" hangingPunct="0">
                  <a:lnSpc>
                    <a:spcPct val="80000"/>
                  </a:lnSpc>
                  <a:spcBef>
                    <a:spcPct val="0"/>
                  </a:spcBef>
                  <a:spcAft>
                    <a:spcPct val="0"/>
                  </a:spcAft>
                  <a:buClrTx/>
                  <a:buSzTx/>
                  <a:buFontTx/>
                  <a:buNone/>
                  <a:tabLst/>
                  <a:defRPr/>
                </a:pPr>
                <a:r>
                  <a:rPr kumimoji="0" lang="en-US" b="0" i="0" u="none" strike="noStrike" kern="0" cap="none" spc="0" normalizeH="0" baseline="0" noProof="0" dirty="0">
                    <a:ln>
                      <a:noFill/>
                    </a:ln>
                    <a:effectLst/>
                    <a:uLnTx/>
                    <a:uFillTx/>
                    <a:latin typeface="+mn-lt"/>
                    <a:ea typeface="ＭＳ Ｐゴシック" charset="0"/>
                    <a:cs typeface="Arial" charset="0"/>
                  </a:rPr>
                  <a:t>encrypted </a:t>
                </a:r>
              </a:p>
              <a:p>
                <a:pPr marL="0" marR="0" lvl="0" indent="0" algn="ctr" defTabSz="914400" eaLnBrk="0" fontAlgn="base" latinLnBrk="0" hangingPunct="0">
                  <a:lnSpc>
                    <a:spcPct val="80000"/>
                  </a:lnSpc>
                  <a:spcBef>
                    <a:spcPct val="0"/>
                  </a:spcBef>
                  <a:spcAft>
                    <a:spcPct val="0"/>
                  </a:spcAft>
                  <a:buClrTx/>
                  <a:buSzTx/>
                  <a:buFontTx/>
                  <a:buNone/>
                  <a:tabLst/>
                  <a:defRPr/>
                </a:pPr>
                <a:r>
                  <a:rPr kumimoji="0" lang="en-US" b="0" i="0" u="none" strike="noStrike" kern="0" cap="none" spc="0" normalizeH="0" baseline="0" noProof="0" dirty="0">
                    <a:ln>
                      <a:noFill/>
                    </a:ln>
                    <a:effectLst/>
                    <a:uLnTx/>
                    <a:uFillTx/>
                    <a:latin typeface="+mn-lt"/>
                    <a:ea typeface="ＭＳ Ｐゴシック" charset="0"/>
                    <a:cs typeface="Arial" charset="0"/>
                  </a:rPr>
                  <a:t>message digest</a:t>
                </a:r>
                <a:endParaRPr kumimoji="0" lang="en-US" sz="1800" b="0" i="0" u="none" strike="noStrike" kern="0" cap="none" spc="0" normalizeH="0" baseline="0" noProof="0" dirty="0">
                  <a:ln>
                    <a:noFill/>
                  </a:ln>
                  <a:effectLst/>
                  <a:uLnTx/>
                  <a:uFillTx/>
                  <a:latin typeface="+mn-lt"/>
                  <a:ea typeface="ＭＳ Ｐゴシック" charset="0"/>
                  <a:cs typeface="Arial" charset="0"/>
                </a:endParaRPr>
              </a:p>
            </p:txBody>
          </p:sp>
        </p:grpSp>
        <p:sp>
          <p:nvSpPr>
            <p:cNvPr id="13" name="Rectangle 12">
              <a:extLst>
                <a:ext uri="{FF2B5EF4-FFF2-40B4-BE49-F238E27FC236}">
                  <a16:creationId xmlns:a16="http://schemas.microsoft.com/office/drawing/2014/main" id="{C7469F7B-FDF8-594E-84C7-B40FE8CE7EBF}"/>
                </a:ext>
              </a:extLst>
            </p:cNvPr>
            <p:cNvSpPr/>
            <p:nvPr/>
          </p:nvSpPr>
          <p:spPr>
            <a:xfrm>
              <a:off x="3922645" y="4691269"/>
              <a:ext cx="1855305" cy="90114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7" name="Group 176">
            <a:extLst>
              <a:ext uri="{FF2B5EF4-FFF2-40B4-BE49-F238E27FC236}">
                <a16:creationId xmlns:a16="http://schemas.microsoft.com/office/drawing/2014/main" id="{3272639B-DF97-714E-8070-A7C8696F2BD7}"/>
              </a:ext>
            </a:extLst>
          </p:cNvPr>
          <p:cNvGrpSpPr/>
          <p:nvPr/>
        </p:nvGrpSpPr>
        <p:grpSpPr>
          <a:xfrm>
            <a:off x="9680714" y="2543589"/>
            <a:ext cx="1855305" cy="908600"/>
            <a:chOff x="3922645" y="4683817"/>
            <a:chExt cx="1855305" cy="908600"/>
          </a:xfrm>
        </p:grpSpPr>
        <p:grpSp>
          <p:nvGrpSpPr>
            <p:cNvPr id="178" name="Group 177">
              <a:extLst>
                <a:ext uri="{FF2B5EF4-FFF2-40B4-BE49-F238E27FC236}">
                  <a16:creationId xmlns:a16="http://schemas.microsoft.com/office/drawing/2014/main" id="{EE4BB737-59C1-474D-94B9-031695A0036A}"/>
                </a:ext>
              </a:extLst>
            </p:cNvPr>
            <p:cNvGrpSpPr/>
            <p:nvPr/>
          </p:nvGrpSpPr>
          <p:grpSpPr>
            <a:xfrm>
              <a:off x="3940106" y="4683817"/>
              <a:ext cx="1811339" cy="869051"/>
              <a:chOff x="4006366" y="4604305"/>
              <a:chExt cx="1811339" cy="869051"/>
            </a:xfrm>
          </p:grpSpPr>
          <p:grpSp>
            <p:nvGrpSpPr>
              <p:cNvPr id="180" name="Group 34">
                <a:extLst>
                  <a:ext uri="{FF2B5EF4-FFF2-40B4-BE49-F238E27FC236}">
                    <a16:creationId xmlns:a16="http://schemas.microsoft.com/office/drawing/2014/main" id="{3A474D83-98EA-0945-BE7F-EF0F3D1861AC}"/>
                  </a:ext>
                </a:extLst>
              </p:cNvPr>
              <p:cNvGrpSpPr>
                <a:grpSpLocks/>
              </p:cNvGrpSpPr>
              <p:nvPr/>
            </p:nvGrpSpPr>
            <p:grpSpPr bwMode="auto">
              <a:xfrm>
                <a:off x="4142479" y="4924081"/>
                <a:ext cx="1465263" cy="549275"/>
                <a:chOff x="2594" y="3062"/>
                <a:chExt cx="923" cy="346"/>
              </a:xfrm>
            </p:grpSpPr>
            <p:sp>
              <p:nvSpPr>
                <p:cNvPr id="182" name="Text Box 35">
                  <a:extLst>
                    <a:ext uri="{FF2B5EF4-FFF2-40B4-BE49-F238E27FC236}">
                      <a16:creationId xmlns:a16="http://schemas.microsoft.com/office/drawing/2014/main" id="{B4BFDBE1-B0AE-C944-923B-0FB222D93684}"/>
                    </a:ext>
                  </a:extLst>
                </p:cNvPr>
                <p:cNvSpPr txBox="1">
                  <a:spLocks noChangeArrowheads="1"/>
                </p:cNvSpPr>
                <p:nvPr/>
              </p:nvSpPr>
              <p:spPr bwMode="auto">
                <a:xfrm>
                  <a:off x="2594" y="3158"/>
                  <a:ext cx="923" cy="25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C00000"/>
                      </a:solidFill>
                      <a:effectLst/>
                      <a:uLnTx/>
                      <a:uFillTx/>
                      <a:latin typeface="Arial" charset="0"/>
                      <a:ea typeface="ＭＳ Ｐゴシック" charset="0"/>
                      <a:cs typeface="Arial" charset="0"/>
                    </a:rPr>
                    <a:t>K</a:t>
                  </a:r>
                  <a:r>
                    <a:rPr kumimoji="0" lang="en-US" sz="2400" b="0" i="0" u="none" strike="noStrike" kern="0" cap="none" spc="0" normalizeH="0" baseline="-25000" noProof="0" dirty="0">
                      <a:ln>
                        <a:noFill/>
                      </a:ln>
                      <a:solidFill>
                        <a:srgbClr val="C00000"/>
                      </a:solidFill>
                      <a:effectLst/>
                      <a:uLnTx/>
                      <a:uFillTx/>
                      <a:latin typeface="Arial" charset="0"/>
                      <a:ea typeface="ＭＳ Ｐゴシック" charset="0"/>
                      <a:cs typeface="Arial" charset="0"/>
                    </a:rPr>
                    <a:t>B</a:t>
                  </a:r>
                  <a:r>
                    <a:rPr kumimoji="0" lang="en-US" sz="2000" b="0" i="0" u="none" strike="noStrike" kern="0" cap="none" spc="0" normalizeH="0" baseline="0" noProof="0" dirty="0">
                      <a:ln>
                        <a:noFill/>
                      </a:ln>
                      <a:solidFill>
                        <a:srgbClr val="C00000"/>
                      </a:solidFill>
                      <a:effectLst/>
                      <a:uLnTx/>
                      <a:uFillTx/>
                      <a:latin typeface="Arial" charset="0"/>
                      <a:ea typeface="ＭＳ Ｐゴシック" charset="0"/>
                      <a:cs typeface="Arial" charset="0"/>
                    </a:rPr>
                    <a:t>(H(m))</a:t>
                  </a:r>
                </a:p>
              </p:txBody>
            </p:sp>
            <p:sp>
              <p:nvSpPr>
                <p:cNvPr id="183" name="Text Box 36">
                  <a:extLst>
                    <a:ext uri="{FF2B5EF4-FFF2-40B4-BE49-F238E27FC236}">
                      <a16:creationId xmlns:a16="http://schemas.microsoft.com/office/drawing/2014/main" id="{72BF8384-456B-A944-BDC5-136549DED38A}"/>
                    </a:ext>
                  </a:extLst>
                </p:cNvPr>
                <p:cNvSpPr txBox="1">
                  <a:spLocks noChangeArrowheads="1"/>
                </p:cNvSpPr>
                <p:nvPr/>
              </p:nvSpPr>
              <p:spPr bwMode="auto">
                <a:xfrm>
                  <a:off x="2604" y="3062"/>
                  <a:ext cx="533" cy="25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C00000"/>
                      </a:solidFill>
                      <a:effectLst/>
                      <a:uLnTx/>
                      <a:uFillTx/>
                      <a:latin typeface="Arial" charset="0"/>
                      <a:ea typeface="ＭＳ Ｐゴシック" charset="0"/>
                      <a:cs typeface="Arial" charset="0"/>
                    </a:rPr>
                    <a:t>-</a:t>
                  </a:r>
                </a:p>
              </p:txBody>
            </p:sp>
          </p:grpSp>
          <p:sp>
            <p:nvSpPr>
              <p:cNvPr id="181" name="Text Box 38">
                <a:extLst>
                  <a:ext uri="{FF2B5EF4-FFF2-40B4-BE49-F238E27FC236}">
                    <a16:creationId xmlns:a16="http://schemas.microsoft.com/office/drawing/2014/main" id="{5C4C32ED-C92A-D34E-83F0-5A60D46E1B4A}"/>
                  </a:ext>
                </a:extLst>
              </p:cNvPr>
              <p:cNvSpPr txBox="1">
                <a:spLocks noChangeArrowheads="1"/>
              </p:cNvSpPr>
              <p:nvPr/>
            </p:nvSpPr>
            <p:spPr bwMode="auto">
              <a:xfrm>
                <a:off x="4006366" y="4604305"/>
                <a:ext cx="1811339" cy="59055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algn="ctr" defTabSz="914400" eaLnBrk="0" fontAlgn="base" latinLnBrk="0" hangingPunct="0">
                  <a:lnSpc>
                    <a:spcPct val="80000"/>
                  </a:lnSpc>
                  <a:spcBef>
                    <a:spcPct val="0"/>
                  </a:spcBef>
                  <a:spcAft>
                    <a:spcPct val="0"/>
                  </a:spcAft>
                  <a:buClrTx/>
                  <a:buSzTx/>
                  <a:buFontTx/>
                  <a:buNone/>
                  <a:tabLst/>
                  <a:defRPr/>
                </a:pPr>
                <a:r>
                  <a:rPr kumimoji="0" lang="en-US" b="0" i="0" u="none" strike="noStrike" kern="0" cap="none" spc="0" normalizeH="0" baseline="0" noProof="0" dirty="0">
                    <a:ln>
                      <a:noFill/>
                    </a:ln>
                    <a:effectLst/>
                    <a:uLnTx/>
                    <a:uFillTx/>
                    <a:latin typeface="+mn-lt"/>
                    <a:ea typeface="ＭＳ Ｐゴシック" charset="0"/>
                    <a:cs typeface="Arial" charset="0"/>
                  </a:rPr>
                  <a:t>encrypted </a:t>
                </a:r>
              </a:p>
              <a:p>
                <a:pPr marL="0" marR="0" lvl="0" indent="0" algn="ctr" defTabSz="914400" eaLnBrk="0" fontAlgn="base" latinLnBrk="0" hangingPunct="0">
                  <a:lnSpc>
                    <a:spcPct val="80000"/>
                  </a:lnSpc>
                  <a:spcBef>
                    <a:spcPct val="0"/>
                  </a:spcBef>
                  <a:spcAft>
                    <a:spcPct val="0"/>
                  </a:spcAft>
                  <a:buClrTx/>
                  <a:buSzTx/>
                  <a:buFontTx/>
                  <a:buNone/>
                  <a:tabLst/>
                  <a:defRPr/>
                </a:pPr>
                <a:r>
                  <a:rPr kumimoji="0" lang="en-US" b="0" i="0" u="none" strike="noStrike" kern="0" cap="none" spc="0" normalizeH="0" baseline="0" noProof="0" dirty="0">
                    <a:ln>
                      <a:noFill/>
                    </a:ln>
                    <a:effectLst/>
                    <a:uLnTx/>
                    <a:uFillTx/>
                    <a:latin typeface="+mn-lt"/>
                    <a:ea typeface="ＭＳ Ｐゴシック" charset="0"/>
                    <a:cs typeface="Arial" charset="0"/>
                  </a:rPr>
                  <a:t>message digest</a:t>
                </a:r>
                <a:endParaRPr kumimoji="0" lang="en-US" sz="1800" b="0" i="0" u="none" strike="noStrike" kern="0" cap="none" spc="0" normalizeH="0" baseline="0" noProof="0" dirty="0">
                  <a:ln>
                    <a:noFill/>
                  </a:ln>
                  <a:effectLst/>
                  <a:uLnTx/>
                  <a:uFillTx/>
                  <a:latin typeface="+mn-lt"/>
                  <a:ea typeface="ＭＳ Ｐゴシック" charset="0"/>
                  <a:cs typeface="Arial" charset="0"/>
                </a:endParaRPr>
              </a:p>
            </p:txBody>
          </p:sp>
        </p:grpSp>
        <p:sp>
          <p:nvSpPr>
            <p:cNvPr id="179" name="Rectangle 178">
              <a:extLst>
                <a:ext uri="{FF2B5EF4-FFF2-40B4-BE49-F238E27FC236}">
                  <a16:creationId xmlns:a16="http://schemas.microsoft.com/office/drawing/2014/main" id="{827611C3-F7BF-504D-BDE0-60EB822045DF}"/>
                </a:ext>
              </a:extLst>
            </p:cNvPr>
            <p:cNvSpPr/>
            <p:nvPr/>
          </p:nvSpPr>
          <p:spPr>
            <a:xfrm>
              <a:off x="3922645" y="4691269"/>
              <a:ext cx="1855305" cy="90114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84" name="Straight Arrow Connector 183">
            <a:extLst>
              <a:ext uri="{FF2B5EF4-FFF2-40B4-BE49-F238E27FC236}">
                <a16:creationId xmlns:a16="http://schemas.microsoft.com/office/drawing/2014/main" id="{834FC27D-E26C-7D45-8F7D-8D201F9D1327}"/>
              </a:ext>
            </a:extLst>
          </p:cNvPr>
          <p:cNvCxnSpPr>
            <a:cxnSpLocks/>
          </p:cNvCxnSpPr>
          <p:nvPr/>
        </p:nvCxnSpPr>
        <p:spPr>
          <a:xfrm>
            <a:off x="7848600" y="3225466"/>
            <a:ext cx="0" cy="25563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Straight Arrow Connector 186">
            <a:extLst>
              <a:ext uri="{FF2B5EF4-FFF2-40B4-BE49-F238E27FC236}">
                <a16:creationId xmlns:a16="http://schemas.microsoft.com/office/drawing/2014/main" id="{C20EAE69-54A8-5647-A90F-1B7B2600C816}"/>
              </a:ext>
            </a:extLst>
          </p:cNvPr>
          <p:cNvCxnSpPr>
            <a:cxnSpLocks/>
          </p:cNvCxnSpPr>
          <p:nvPr/>
        </p:nvCxnSpPr>
        <p:spPr>
          <a:xfrm>
            <a:off x="7848600" y="4372328"/>
            <a:ext cx="0" cy="25563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Straight Arrow Connector 187">
            <a:extLst>
              <a:ext uri="{FF2B5EF4-FFF2-40B4-BE49-F238E27FC236}">
                <a16:creationId xmlns:a16="http://schemas.microsoft.com/office/drawing/2014/main" id="{4A7A7AA8-3031-8E48-8587-B178226D9C5B}"/>
              </a:ext>
            </a:extLst>
          </p:cNvPr>
          <p:cNvCxnSpPr>
            <a:cxnSpLocks/>
          </p:cNvCxnSpPr>
          <p:nvPr/>
        </p:nvCxnSpPr>
        <p:spPr>
          <a:xfrm>
            <a:off x="7848600" y="5321141"/>
            <a:ext cx="0" cy="25563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90" name="Group 189">
            <a:extLst>
              <a:ext uri="{FF2B5EF4-FFF2-40B4-BE49-F238E27FC236}">
                <a16:creationId xmlns:a16="http://schemas.microsoft.com/office/drawing/2014/main" id="{57AE4029-112C-CF40-B41E-A26EECCD4A51}"/>
              </a:ext>
            </a:extLst>
          </p:cNvPr>
          <p:cNvGrpSpPr/>
          <p:nvPr/>
        </p:nvGrpSpPr>
        <p:grpSpPr>
          <a:xfrm>
            <a:off x="10040871" y="3980758"/>
            <a:ext cx="1196163" cy="955675"/>
            <a:chOff x="4296054" y="3224833"/>
            <a:chExt cx="1196163" cy="955675"/>
          </a:xfrm>
        </p:grpSpPr>
        <p:sp>
          <p:nvSpPr>
            <p:cNvPr id="191" name="Rectangle 14">
              <a:extLst>
                <a:ext uri="{FF2B5EF4-FFF2-40B4-BE49-F238E27FC236}">
                  <a16:creationId xmlns:a16="http://schemas.microsoft.com/office/drawing/2014/main" id="{2C63D620-97A5-5F45-85C2-D4A6B4ADEBE9}"/>
                </a:ext>
              </a:extLst>
            </p:cNvPr>
            <p:cNvSpPr>
              <a:spLocks noChangeArrowheads="1"/>
            </p:cNvSpPr>
            <p:nvPr/>
          </p:nvSpPr>
          <p:spPr bwMode="auto">
            <a:xfrm>
              <a:off x="4296054" y="3224833"/>
              <a:ext cx="1192213" cy="955675"/>
            </a:xfrm>
            <a:prstGeom prst="rect">
              <a:avLst/>
            </a:prstGeom>
            <a:solidFill>
              <a:srgbClr val="0012A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192" name="Text Box 15">
              <a:extLst>
                <a:ext uri="{FF2B5EF4-FFF2-40B4-BE49-F238E27FC236}">
                  <a16:creationId xmlns:a16="http://schemas.microsoft.com/office/drawing/2014/main" id="{0B18E250-70E3-444A-8ACC-CD29158E9394}"/>
                </a:ext>
              </a:extLst>
            </p:cNvPr>
            <p:cNvSpPr txBox="1">
              <a:spLocks noChangeArrowheads="1"/>
            </p:cNvSpPr>
            <p:nvPr/>
          </p:nvSpPr>
          <p:spPr bwMode="auto">
            <a:xfrm>
              <a:off x="4329719" y="3295856"/>
              <a:ext cx="1162498" cy="837152"/>
            </a:xfrm>
            <a:prstGeom prst="rect">
              <a:avLst/>
            </a:prstGeom>
            <a:no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algn="ctr" defTabSz="914400" eaLnBrk="0" fontAlgn="base" latinLnBrk="0" hangingPunct="0">
                <a:lnSpc>
                  <a:spcPct val="80000"/>
                </a:lnSpc>
                <a:spcBef>
                  <a:spcPct val="0"/>
                </a:spcBef>
                <a:spcAft>
                  <a:spcPct val="0"/>
                </a:spcAft>
                <a:buClrTx/>
                <a:buSzTx/>
                <a:buFontTx/>
                <a:buNone/>
                <a:tabLst/>
                <a:defRPr/>
              </a:pPr>
              <a:r>
                <a:rPr kumimoji="0" lang="en-US" b="0" i="0" u="none" strike="noStrike" kern="0" cap="none" spc="0" normalizeH="0" baseline="0" noProof="0" dirty="0">
                  <a:ln>
                    <a:noFill/>
                  </a:ln>
                  <a:solidFill>
                    <a:srgbClr val="FFFFFF"/>
                  </a:solidFill>
                  <a:effectLst/>
                  <a:uLnTx/>
                  <a:uFillTx/>
                  <a:latin typeface="+mn-lt"/>
                  <a:ea typeface="ＭＳ Ｐゴシック" charset="0"/>
                  <a:cs typeface="Arial" charset="0"/>
                </a:rPr>
                <a:t>digital</a:t>
              </a:r>
            </a:p>
            <a:p>
              <a:pPr marL="0" marR="0" lvl="0" indent="0" algn="ctr" defTabSz="914400" eaLnBrk="0" fontAlgn="base" latinLnBrk="0" hangingPunct="0">
                <a:lnSpc>
                  <a:spcPct val="80000"/>
                </a:lnSpc>
                <a:spcBef>
                  <a:spcPct val="0"/>
                </a:spcBef>
                <a:spcAft>
                  <a:spcPct val="0"/>
                </a:spcAft>
                <a:buClrTx/>
                <a:buSzTx/>
                <a:buFontTx/>
                <a:buNone/>
                <a:tabLst/>
                <a:defRPr/>
              </a:pPr>
              <a:r>
                <a:rPr kumimoji="0" lang="en-US" b="0" i="0" u="none" strike="noStrike" kern="0" cap="none" spc="0" normalizeH="0" baseline="0" noProof="0" dirty="0">
                  <a:ln>
                    <a:noFill/>
                  </a:ln>
                  <a:solidFill>
                    <a:srgbClr val="FFFFFF"/>
                  </a:solidFill>
                  <a:effectLst/>
                  <a:uLnTx/>
                  <a:uFillTx/>
                  <a:latin typeface="+mn-lt"/>
                  <a:ea typeface="ＭＳ Ｐゴシック" charset="0"/>
                  <a:cs typeface="Arial" charset="0"/>
                </a:rPr>
                <a:t>signature</a:t>
              </a:r>
            </a:p>
            <a:p>
              <a:pPr marL="0" marR="0" lvl="0" indent="0" algn="ctr" defTabSz="914400" eaLnBrk="0" fontAlgn="base" latinLnBrk="0" hangingPunct="0">
                <a:lnSpc>
                  <a:spcPct val="80000"/>
                </a:lnSpc>
                <a:spcBef>
                  <a:spcPct val="0"/>
                </a:spcBef>
                <a:spcAft>
                  <a:spcPct val="0"/>
                </a:spcAft>
                <a:buClrTx/>
                <a:buSzTx/>
                <a:buFontTx/>
                <a:buNone/>
                <a:tabLst/>
                <a:defRPr/>
              </a:pPr>
              <a:r>
                <a:rPr kumimoji="0" lang="en-US" b="0" i="0" u="none" strike="noStrike" kern="0" cap="none" spc="0" normalizeH="0" baseline="0" noProof="0" dirty="0">
                  <a:ln>
                    <a:noFill/>
                  </a:ln>
                  <a:solidFill>
                    <a:srgbClr val="FFFFFF"/>
                  </a:solidFill>
                  <a:effectLst/>
                  <a:uLnTx/>
                  <a:uFillTx/>
                  <a:latin typeface="+mn-lt"/>
                  <a:ea typeface="ＭＳ Ｐゴシック" charset="0"/>
                  <a:cs typeface="Arial" charset="0"/>
                </a:rPr>
                <a:t>(decrypt)</a:t>
              </a:r>
            </a:p>
          </p:txBody>
        </p:sp>
      </p:grpSp>
      <p:cxnSp>
        <p:nvCxnSpPr>
          <p:cNvPr id="193" name="Straight Arrow Connector 192">
            <a:extLst>
              <a:ext uri="{FF2B5EF4-FFF2-40B4-BE49-F238E27FC236}">
                <a16:creationId xmlns:a16="http://schemas.microsoft.com/office/drawing/2014/main" id="{898EB7A9-23BB-5343-B2B1-EC1055BBBBC6}"/>
              </a:ext>
            </a:extLst>
          </p:cNvPr>
          <p:cNvCxnSpPr>
            <a:cxnSpLocks/>
          </p:cNvCxnSpPr>
          <p:nvPr/>
        </p:nvCxnSpPr>
        <p:spPr>
          <a:xfrm>
            <a:off x="10641495" y="3519004"/>
            <a:ext cx="0" cy="40419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4" name="Straight Arrow Connector 193">
            <a:extLst>
              <a:ext uri="{FF2B5EF4-FFF2-40B4-BE49-F238E27FC236}">
                <a16:creationId xmlns:a16="http://schemas.microsoft.com/office/drawing/2014/main" id="{BB2E8B7A-0FF0-AD49-8BCC-0F3FA0572B12}"/>
              </a:ext>
            </a:extLst>
          </p:cNvPr>
          <p:cNvCxnSpPr>
            <a:cxnSpLocks/>
          </p:cNvCxnSpPr>
          <p:nvPr/>
        </p:nvCxnSpPr>
        <p:spPr>
          <a:xfrm>
            <a:off x="10634871" y="4983369"/>
            <a:ext cx="0" cy="40419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95" name="Group 194">
            <a:extLst>
              <a:ext uri="{FF2B5EF4-FFF2-40B4-BE49-F238E27FC236}">
                <a16:creationId xmlns:a16="http://schemas.microsoft.com/office/drawing/2014/main" id="{171B8A9C-6EB6-FD43-8531-A67FEE184BB2}"/>
              </a:ext>
            </a:extLst>
          </p:cNvPr>
          <p:cNvGrpSpPr/>
          <p:nvPr/>
        </p:nvGrpSpPr>
        <p:grpSpPr>
          <a:xfrm>
            <a:off x="8507692" y="4234000"/>
            <a:ext cx="1491075" cy="812454"/>
            <a:chOff x="1914734" y="3557588"/>
            <a:chExt cx="1491075" cy="812454"/>
          </a:xfrm>
        </p:grpSpPr>
        <p:sp>
          <p:nvSpPr>
            <p:cNvPr id="196" name="Text Box 16">
              <a:extLst>
                <a:ext uri="{FF2B5EF4-FFF2-40B4-BE49-F238E27FC236}">
                  <a16:creationId xmlns:a16="http://schemas.microsoft.com/office/drawing/2014/main" id="{27560837-1C52-4C48-94FE-2E10581CC75D}"/>
                </a:ext>
              </a:extLst>
            </p:cNvPr>
            <p:cNvSpPr txBox="1">
              <a:spLocks noChangeArrowheads="1"/>
            </p:cNvSpPr>
            <p:nvPr/>
          </p:nvSpPr>
          <p:spPr bwMode="auto">
            <a:xfrm>
              <a:off x="1914734" y="3557588"/>
              <a:ext cx="960437" cy="68820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r" eaLnBrk="0" fontAlgn="base" hangingPunct="0">
                <a:lnSpc>
                  <a:spcPct val="80000"/>
                </a:lnSpc>
                <a:spcBef>
                  <a:spcPct val="0"/>
                </a:spcBef>
                <a:spcAft>
                  <a:spcPct val="0"/>
                </a:spcAft>
                <a:defRPr/>
              </a:pPr>
              <a:r>
                <a:rPr lang="en-US" sz="1600" dirty="0">
                  <a:solidFill>
                    <a:srgbClr val="000000"/>
                  </a:solidFill>
                  <a:latin typeface="+mn-lt"/>
                  <a:cs typeface="Arial" charset="0"/>
                </a:rPr>
                <a:t>Bob’s </a:t>
              </a:r>
            </a:p>
            <a:p>
              <a:pPr algn="r" eaLnBrk="0" fontAlgn="base" hangingPunct="0">
                <a:lnSpc>
                  <a:spcPct val="80000"/>
                </a:lnSpc>
                <a:spcBef>
                  <a:spcPct val="0"/>
                </a:spcBef>
                <a:spcAft>
                  <a:spcPct val="0"/>
                </a:spcAft>
                <a:defRPr/>
              </a:pPr>
              <a:r>
                <a:rPr lang="en-US" sz="1600" dirty="0">
                  <a:solidFill>
                    <a:srgbClr val="000000"/>
                  </a:solidFill>
                  <a:latin typeface="+mn-lt"/>
                  <a:cs typeface="Arial" charset="0"/>
                </a:rPr>
                <a:t>public</a:t>
              </a:r>
            </a:p>
            <a:p>
              <a:pPr algn="r" eaLnBrk="0" fontAlgn="base" hangingPunct="0">
                <a:lnSpc>
                  <a:spcPct val="80000"/>
                </a:lnSpc>
                <a:spcBef>
                  <a:spcPct val="0"/>
                </a:spcBef>
                <a:spcAft>
                  <a:spcPct val="0"/>
                </a:spcAft>
                <a:defRPr/>
              </a:pPr>
              <a:r>
                <a:rPr lang="en-US" sz="1600" dirty="0">
                  <a:solidFill>
                    <a:srgbClr val="000000"/>
                  </a:solidFill>
                  <a:latin typeface="+mn-lt"/>
                  <a:cs typeface="Arial" charset="0"/>
                </a:rPr>
                <a:t>key </a:t>
              </a:r>
            </a:p>
          </p:txBody>
        </p:sp>
        <p:pic>
          <p:nvPicPr>
            <p:cNvPr id="197" name="Picture 17" descr="BS00768_[1]">
              <a:extLst>
                <a:ext uri="{FF2B5EF4-FFF2-40B4-BE49-F238E27FC236}">
                  <a16:creationId xmlns:a16="http://schemas.microsoft.com/office/drawing/2014/main" id="{53D412DD-734D-634A-BE12-66848A93BCB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flipV="1">
              <a:off x="2866129" y="3559038"/>
              <a:ext cx="458787" cy="2365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198" name="Group 18">
              <a:extLst>
                <a:ext uri="{FF2B5EF4-FFF2-40B4-BE49-F238E27FC236}">
                  <a16:creationId xmlns:a16="http://schemas.microsoft.com/office/drawing/2014/main" id="{0B4DDFE1-EDF2-5B45-B8E0-30A2652C5E47}"/>
                </a:ext>
              </a:extLst>
            </p:cNvPr>
            <p:cNvGrpSpPr>
              <a:grpSpLocks/>
            </p:cNvGrpSpPr>
            <p:nvPr/>
          </p:nvGrpSpPr>
          <p:grpSpPr bwMode="auto">
            <a:xfrm>
              <a:off x="2777712" y="3765205"/>
              <a:ext cx="490538" cy="604837"/>
              <a:chOff x="2994" y="2073"/>
              <a:chExt cx="309" cy="381"/>
            </a:xfrm>
          </p:grpSpPr>
          <p:grpSp>
            <p:nvGrpSpPr>
              <p:cNvPr id="200" name="Group 19">
                <a:extLst>
                  <a:ext uri="{FF2B5EF4-FFF2-40B4-BE49-F238E27FC236}">
                    <a16:creationId xmlns:a16="http://schemas.microsoft.com/office/drawing/2014/main" id="{5383C6D8-058F-4A41-B601-80BE0F38EBA0}"/>
                  </a:ext>
                </a:extLst>
              </p:cNvPr>
              <p:cNvGrpSpPr>
                <a:grpSpLocks/>
              </p:cNvGrpSpPr>
              <p:nvPr/>
            </p:nvGrpSpPr>
            <p:grpSpPr bwMode="auto">
              <a:xfrm>
                <a:off x="2994" y="2144"/>
                <a:ext cx="309" cy="310"/>
                <a:chOff x="2994" y="2144"/>
                <a:chExt cx="309" cy="310"/>
              </a:xfrm>
            </p:grpSpPr>
            <p:sp>
              <p:nvSpPr>
                <p:cNvPr id="202" name="Text Box 20">
                  <a:extLst>
                    <a:ext uri="{FF2B5EF4-FFF2-40B4-BE49-F238E27FC236}">
                      <a16:creationId xmlns:a16="http://schemas.microsoft.com/office/drawing/2014/main" id="{8DDFD6D6-CFB2-A543-803B-E0D225340E8A}"/>
                    </a:ext>
                  </a:extLst>
                </p:cNvPr>
                <p:cNvSpPr txBox="1">
                  <a:spLocks noChangeArrowheads="1"/>
                </p:cNvSpPr>
                <p:nvPr/>
              </p:nvSpPr>
              <p:spPr bwMode="auto">
                <a:xfrm>
                  <a:off x="2994" y="2144"/>
                  <a:ext cx="269" cy="25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dirty="0">
                      <a:solidFill>
                        <a:srgbClr val="C00000"/>
                      </a:solidFill>
                      <a:latin typeface="Arial" charset="0"/>
                      <a:cs typeface="Arial" charset="0"/>
                    </a:rPr>
                    <a:t>K </a:t>
                  </a:r>
                </a:p>
              </p:txBody>
            </p:sp>
            <p:sp>
              <p:nvSpPr>
                <p:cNvPr id="203" name="Text Box 21">
                  <a:extLst>
                    <a:ext uri="{FF2B5EF4-FFF2-40B4-BE49-F238E27FC236}">
                      <a16:creationId xmlns:a16="http://schemas.microsoft.com/office/drawing/2014/main" id="{04FCED81-808C-4B40-8559-2FE4E66FE04A}"/>
                    </a:ext>
                  </a:extLst>
                </p:cNvPr>
                <p:cNvSpPr txBox="1">
                  <a:spLocks noChangeArrowheads="1"/>
                </p:cNvSpPr>
                <p:nvPr/>
              </p:nvSpPr>
              <p:spPr bwMode="auto">
                <a:xfrm>
                  <a:off x="3101" y="2241"/>
                  <a:ext cx="202" cy="21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sz="1600" dirty="0">
                      <a:solidFill>
                        <a:srgbClr val="C00000"/>
                      </a:solidFill>
                      <a:latin typeface="Arial" charset="0"/>
                      <a:cs typeface="Arial" charset="0"/>
                    </a:rPr>
                    <a:t>B</a:t>
                  </a:r>
                </a:p>
              </p:txBody>
            </p:sp>
          </p:grpSp>
          <p:sp>
            <p:nvSpPr>
              <p:cNvPr id="201" name="Text Box 22">
                <a:extLst>
                  <a:ext uri="{FF2B5EF4-FFF2-40B4-BE49-F238E27FC236}">
                    <a16:creationId xmlns:a16="http://schemas.microsoft.com/office/drawing/2014/main" id="{22667D2E-474F-C04F-9EF1-65999F53AB5F}"/>
                  </a:ext>
                </a:extLst>
              </p:cNvPr>
              <p:cNvSpPr txBox="1">
                <a:spLocks noChangeArrowheads="1"/>
              </p:cNvSpPr>
              <p:nvPr/>
            </p:nvSpPr>
            <p:spPr bwMode="auto">
              <a:xfrm>
                <a:off x="3106" y="2073"/>
                <a:ext cx="192" cy="21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sz="1600" dirty="0">
                    <a:solidFill>
                      <a:srgbClr val="C00000"/>
                    </a:solidFill>
                    <a:latin typeface="Arial" charset="0"/>
                    <a:cs typeface="Arial" charset="0"/>
                  </a:rPr>
                  <a:t>+</a:t>
                </a:r>
              </a:p>
            </p:txBody>
          </p:sp>
        </p:grpSp>
        <p:cxnSp>
          <p:nvCxnSpPr>
            <p:cNvPr id="199" name="Straight Arrow Connector 198">
              <a:extLst>
                <a:ext uri="{FF2B5EF4-FFF2-40B4-BE49-F238E27FC236}">
                  <a16:creationId xmlns:a16="http://schemas.microsoft.com/office/drawing/2014/main" id="{C58EDE71-07B3-4841-A2B5-5F1C258FE2F2}"/>
                </a:ext>
              </a:extLst>
            </p:cNvPr>
            <p:cNvCxnSpPr>
              <a:cxnSpLocks/>
            </p:cNvCxnSpPr>
            <p:nvPr/>
          </p:nvCxnSpPr>
          <p:spPr>
            <a:xfrm>
              <a:off x="2809461" y="3869635"/>
              <a:ext cx="59634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04" name="Group 203">
            <a:extLst>
              <a:ext uri="{FF2B5EF4-FFF2-40B4-BE49-F238E27FC236}">
                <a16:creationId xmlns:a16="http://schemas.microsoft.com/office/drawing/2014/main" id="{A75C74AE-98C7-C245-9222-8EB21BF49F29}"/>
              </a:ext>
            </a:extLst>
          </p:cNvPr>
          <p:cNvGrpSpPr/>
          <p:nvPr/>
        </p:nvGrpSpPr>
        <p:grpSpPr>
          <a:xfrm>
            <a:off x="8203097" y="5653926"/>
            <a:ext cx="1789043" cy="1107996"/>
            <a:chOff x="10084905" y="1590261"/>
            <a:chExt cx="1789043" cy="1107996"/>
          </a:xfrm>
        </p:grpSpPr>
        <p:sp>
          <p:nvSpPr>
            <p:cNvPr id="205" name="TextBox 204">
              <a:extLst>
                <a:ext uri="{FF2B5EF4-FFF2-40B4-BE49-F238E27FC236}">
                  <a16:creationId xmlns:a16="http://schemas.microsoft.com/office/drawing/2014/main" id="{16C7D723-D7D8-E949-B946-5AC1C0648A21}"/>
                </a:ext>
              </a:extLst>
            </p:cNvPr>
            <p:cNvSpPr txBox="1"/>
            <p:nvPr/>
          </p:nvSpPr>
          <p:spPr>
            <a:xfrm>
              <a:off x="10707757" y="1590261"/>
              <a:ext cx="577402" cy="1107996"/>
            </a:xfrm>
            <a:prstGeom prst="rect">
              <a:avLst/>
            </a:prstGeom>
            <a:noFill/>
          </p:spPr>
          <p:txBody>
            <a:bodyPr wrap="none" rtlCol="0">
              <a:spAutoFit/>
            </a:bodyPr>
            <a:lstStyle/>
            <a:p>
              <a:r>
                <a:rPr lang="en-US" sz="6600" dirty="0">
                  <a:solidFill>
                    <a:srgbClr val="C00000"/>
                  </a:solidFill>
                </a:rPr>
                <a:t>?</a:t>
              </a:r>
            </a:p>
          </p:txBody>
        </p:sp>
        <p:sp>
          <p:nvSpPr>
            <p:cNvPr id="206" name="TextBox 205">
              <a:extLst>
                <a:ext uri="{FF2B5EF4-FFF2-40B4-BE49-F238E27FC236}">
                  <a16:creationId xmlns:a16="http://schemas.microsoft.com/office/drawing/2014/main" id="{0BCCA618-927B-9C45-B38A-F3EA61772599}"/>
                </a:ext>
              </a:extLst>
            </p:cNvPr>
            <p:cNvSpPr txBox="1"/>
            <p:nvPr/>
          </p:nvSpPr>
          <p:spPr>
            <a:xfrm>
              <a:off x="10084905" y="1881807"/>
              <a:ext cx="1789043" cy="395173"/>
            </a:xfrm>
            <a:prstGeom prst="rect">
              <a:avLst/>
            </a:prstGeom>
            <a:noFill/>
          </p:spPr>
          <p:txBody>
            <a:bodyPr wrap="square" rtlCol="0">
              <a:spAutoFit/>
            </a:bodyPr>
            <a:lstStyle/>
            <a:p>
              <a:pPr algn="ctr">
                <a:lnSpc>
                  <a:spcPct val="80000"/>
                </a:lnSpc>
              </a:pPr>
              <a:r>
                <a:rPr lang="en-US" sz="2400" i="1" dirty="0">
                  <a:solidFill>
                    <a:srgbClr val="0012A0"/>
                  </a:solidFill>
                </a:rPr>
                <a:t>equal</a:t>
              </a:r>
            </a:p>
          </p:txBody>
        </p:sp>
      </p:grpSp>
    </p:spTree>
    <p:extLst>
      <p:ext uri="{BB962C8B-B14F-4D97-AF65-F5344CB8AC3E}">
        <p14:creationId xmlns:p14="http://schemas.microsoft.com/office/powerpoint/2010/main" val="2861341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04"/>
                                        </p:tgtEl>
                                        <p:attrNameLst>
                                          <p:attrName>style.visibility</p:attrName>
                                        </p:attrNameLst>
                                      </p:cBhvr>
                                      <p:to>
                                        <p:strVal val="visible"/>
                                      </p:to>
                                    </p:set>
                                    <p:animEffect transition="in" filter="dissolve">
                                      <p:cBhvr>
                                        <p:cTn id="7" dur="500"/>
                                        <p:tgtEl>
                                          <p:spTgt spid="2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dirty="0">
                <a:cs typeface="Calibri" panose="020F0502020204030204" pitchFamily="34" charset="0"/>
              </a:rPr>
              <a:t>Friends and enemies: Alice, Bob, Trudy</a:t>
            </a:r>
            <a:endParaRPr lang="en-US" sz="4400" dirty="0"/>
          </a:p>
        </p:txBody>
      </p:sp>
      <p:sp>
        <p:nvSpPr>
          <p:cNvPr id="32" name="Rectangle 3">
            <a:extLst>
              <a:ext uri="{FF2B5EF4-FFF2-40B4-BE49-F238E27FC236}">
                <a16:creationId xmlns:a16="http://schemas.microsoft.com/office/drawing/2014/main" id="{8057751E-3E4F-294C-8F32-0BB39399E070}"/>
              </a:ext>
            </a:extLst>
          </p:cNvPr>
          <p:cNvSpPr txBox="1">
            <a:spLocks noChangeArrowheads="1"/>
          </p:cNvSpPr>
          <p:nvPr/>
        </p:nvSpPr>
        <p:spPr>
          <a:xfrm>
            <a:off x="884582" y="1480929"/>
            <a:ext cx="11082130" cy="4495801"/>
          </a:xfrm>
          <a:prstGeom prst="rect">
            <a:avLst/>
          </a:prstGeom>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30175" indent="-117475">
              <a:buNone/>
            </a:pPr>
            <a:r>
              <a:rPr lang="en-US" sz="3200" dirty="0"/>
              <a:t>Who might Bob and Alice be?</a:t>
            </a:r>
          </a:p>
          <a:p>
            <a:pPr marL="461963" indent="-250825"/>
            <a:r>
              <a:rPr lang="en-US" dirty="0"/>
              <a:t>… well, </a:t>
            </a:r>
            <a:r>
              <a:rPr lang="en-US" i="1" dirty="0"/>
              <a:t>real-life</a:t>
            </a:r>
            <a:r>
              <a:rPr lang="en-US" dirty="0"/>
              <a:t> Bobs and Alices!</a:t>
            </a:r>
          </a:p>
          <a:p>
            <a:pPr marL="461963" indent="-250825"/>
            <a:r>
              <a:rPr lang="en-US" dirty="0"/>
              <a:t>Web browser/server for electronic transactions (e.g., on-line purchases)</a:t>
            </a:r>
          </a:p>
          <a:p>
            <a:pPr marL="461963" indent="-250825"/>
            <a:r>
              <a:rPr lang="en-US" dirty="0"/>
              <a:t>on-line banking client/server</a:t>
            </a:r>
          </a:p>
          <a:p>
            <a:pPr marL="461963" indent="-250825"/>
            <a:r>
              <a:rPr lang="en-US" dirty="0"/>
              <a:t>DNS servers</a:t>
            </a:r>
          </a:p>
          <a:p>
            <a:pPr marL="461963" indent="-250825"/>
            <a:r>
              <a:rPr lang="en-US" dirty="0"/>
              <a:t>BGP routers exchanging routing table updates</a:t>
            </a:r>
          </a:p>
          <a:p>
            <a:pPr marL="461963" indent="-250825"/>
            <a:r>
              <a:rPr lang="en-US" dirty="0"/>
              <a:t>other examples?</a:t>
            </a:r>
          </a:p>
        </p:txBody>
      </p:sp>
    </p:spTree>
    <p:extLst>
      <p:ext uri="{BB962C8B-B14F-4D97-AF65-F5344CB8AC3E}">
        <p14:creationId xmlns:p14="http://schemas.microsoft.com/office/powerpoint/2010/main" val="1738693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45170" cy="894622"/>
          </a:xfrm>
        </p:spPr>
        <p:txBody>
          <a:bodyPr>
            <a:normAutofit/>
          </a:bodyPr>
          <a:lstStyle/>
          <a:p>
            <a:r>
              <a:rPr lang="en-US" b="0" dirty="0">
                <a:latin typeface="+mn-lt"/>
              </a:rPr>
              <a:t>Hash function algorithms</a:t>
            </a: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60</a:t>
            </a:fld>
            <a:endParaRPr lang="en-US" dirty="0"/>
          </a:p>
        </p:txBody>
      </p:sp>
      <p:sp>
        <p:nvSpPr>
          <p:cNvPr id="79" name="Rectangle 3">
            <a:extLst>
              <a:ext uri="{FF2B5EF4-FFF2-40B4-BE49-F238E27FC236}">
                <a16:creationId xmlns:a16="http://schemas.microsoft.com/office/drawing/2014/main" id="{BF9FAD4A-FE78-7446-845F-6232B124B138}"/>
              </a:ext>
            </a:extLst>
          </p:cNvPr>
          <p:cNvSpPr txBox="1">
            <a:spLocks noChangeArrowheads="1"/>
          </p:cNvSpPr>
          <p:nvPr/>
        </p:nvSpPr>
        <p:spPr>
          <a:xfrm>
            <a:off x="871400" y="1396310"/>
            <a:ext cx="10949539"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339725"/>
            <a:r>
              <a:rPr lang="en-US" sz="3200" dirty="0">
                <a:solidFill>
                  <a:srgbClr val="C00000"/>
                </a:solidFill>
              </a:rPr>
              <a:t>MD5 hash function widely used (RFC 1321) </a:t>
            </a:r>
          </a:p>
          <a:p>
            <a:pPr lvl="1"/>
            <a:r>
              <a:rPr lang="en-US" sz="2800" dirty="0"/>
              <a:t>computes 128-bit message digest in 4-step process. </a:t>
            </a:r>
          </a:p>
          <a:p>
            <a:pPr lvl="1"/>
            <a:r>
              <a:rPr lang="en-US" sz="2800" dirty="0"/>
              <a:t>arbitrary 128-bit string x, appears difficult to construct msg m whose MD5 hash is equal to x</a:t>
            </a:r>
          </a:p>
          <a:p>
            <a:pPr indent="-287338"/>
            <a:r>
              <a:rPr lang="en-US" sz="3200" dirty="0">
                <a:solidFill>
                  <a:srgbClr val="C00000"/>
                </a:solidFill>
              </a:rPr>
              <a:t>SHA-1 is also used</a:t>
            </a:r>
          </a:p>
          <a:p>
            <a:pPr lvl="1"/>
            <a:r>
              <a:rPr lang="en-US" sz="2800" dirty="0"/>
              <a:t>US standard [</a:t>
            </a:r>
            <a:r>
              <a:rPr lang="en-US" dirty="0"/>
              <a:t>NIST, FIPS PUB 180-1]</a:t>
            </a:r>
            <a:endParaRPr lang="en-US" sz="2800" dirty="0"/>
          </a:p>
          <a:p>
            <a:pPr lvl="1"/>
            <a:r>
              <a:rPr lang="en-US" sz="2800" dirty="0"/>
              <a:t>160-bit message digest</a:t>
            </a:r>
          </a:p>
        </p:txBody>
      </p:sp>
    </p:spTree>
    <p:extLst>
      <p:ext uri="{BB962C8B-B14F-4D97-AF65-F5344CB8AC3E}">
        <p14:creationId xmlns:p14="http://schemas.microsoft.com/office/powerpoint/2010/main" val="4092789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b="0" dirty="0">
                <a:latin typeface="+mn-lt"/>
              </a:rPr>
              <a:t>Authentication: ap5.0 – let’s fix it!!</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61</a:t>
            </a:fld>
            <a:endParaRPr lang="en-US" dirty="0"/>
          </a:p>
        </p:txBody>
      </p:sp>
      <p:sp>
        <p:nvSpPr>
          <p:cNvPr id="55" name="Rectangle 3">
            <a:extLst>
              <a:ext uri="{FF2B5EF4-FFF2-40B4-BE49-F238E27FC236}">
                <a16:creationId xmlns:a16="http://schemas.microsoft.com/office/drawing/2014/main" id="{0C1B3BC8-38A1-AC45-AA7A-CF90D202ED35}"/>
              </a:ext>
            </a:extLst>
          </p:cNvPr>
          <p:cNvSpPr txBox="1">
            <a:spLocks noChangeArrowheads="1"/>
          </p:cNvSpPr>
          <p:nvPr/>
        </p:nvSpPr>
        <p:spPr>
          <a:xfrm>
            <a:off x="865909" y="1170523"/>
            <a:ext cx="10768980" cy="919162"/>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0"/>
              <a:buNone/>
            </a:pPr>
            <a:r>
              <a:rPr lang="en-US" dirty="0">
                <a:solidFill>
                  <a:srgbClr val="C00000"/>
                </a:solidFill>
              </a:rPr>
              <a:t>Recall the problem: </a:t>
            </a:r>
            <a:r>
              <a:rPr lang="en-US" dirty="0"/>
              <a:t>Trudy poses as Alice (to Bob) and as Bob (to Alice)</a:t>
            </a:r>
          </a:p>
        </p:txBody>
      </p:sp>
      <p:pic>
        <p:nvPicPr>
          <p:cNvPr id="64" name="Picture 4" descr="Bob">
            <a:extLst>
              <a:ext uri="{FF2B5EF4-FFF2-40B4-BE49-F238E27FC236}">
                <a16:creationId xmlns:a16="http://schemas.microsoft.com/office/drawing/2014/main" id="{D6CDB079-52DB-9B4C-8BD8-117DDA0094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9173680" y="2346395"/>
            <a:ext cx="686620" cy="701605"/>
          </a:xfrm>
          <a:prstGeom prst="rect">
            <a:avLst/>
          </a:prstGeom>
          <a:noFill/>
          <a:extLst>
            <a:ext uri="{AF507438-7753-43e0-B8FC-AC1667EBCBE1}">
              <a14:hiddenEffects xmlns="" xmlns:a14="http://schemas.microsoft.com/office/drawing/2010/main">
                <a:effectLst>
                  <a:outerShdw dist="35921" dir="2700000" algn="ctr" rotWithShape="0">
                    <a:srgbClr val="808080"/>
                  </a:outerShdw>
                </a:effectLst>
              </a14:hiddenEffects>
            </a:ext>
          </a:extLst>
        </p:spPr>
      </p:pic>
      <p:pic>
        <p:nvPicPr>
          <p:cNvPr id="66" name="Picture 5" descr="Eve">
            <a:extLst>
              <a:ext uri="{FF2B5EF4-FFF2-40B4-BE49-F238E27FC236}">
                <a16:creationId xmlns:a16="http://schemas.microsoft.com/office/drawing/2014/main" id="{7A34C871-5A03-CF41-BB7C-A3A095B394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2203" y="2097433"/>
            <a:ext cx="954087" cy="11414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7" name="Picture 6" descr="Alice">
            <a:extLst>
              <a:ext uri="{FF2B5EF4-FFF2-40B4-BE49-F238E27FC236}">
                <a16:creationId xmlns:a16="http://schemas.microsoft.com/office/drawing/2014/main" id="{35BF2A26-939A-ED42-8C3B-750D5A28250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a:xfrm>
            <a:off x="1535532" y="2208766"/>
            <a:ext cx="605867" cy="746469"/>
          </a:xfrm>
          <a:prstGeom prst="rect">
            <a:avLst/>
          </a:prstGeom>
          <a:noFill/>
          <a:extLst>
            <a:ext uri="{AF507438-7753-43e0-B8FC-AC1667EBCBE1}">
              <a14:hiddenEffects xmlns="" xmlns:a14="http://schemas.microsoft.com/office/drawing/2010/main">
                <a:effectLst>
                  <a:outerShdw dist="35921" dir="2700000" algn="ctr" rotWithShape="0">
                    <a:srgbClr val="808080"/>
                  </a:outerShdw>
                </a:effectLst>
              </a14:hiddenEffects>
            </a:ext>
          </a:extLst>
        </p:spPr>
      </p:pic>
      <p:grpSp>
        <p:nvGrpSpPr>
          <p:cNvPr id="22" name="Group 21">
            <a:extLst>
              <a:ext uri="{FF2B5EF4-FFF2-40B4-BE49-F238E27FC236}">
                <a16:creationId xmlns:a16="http://schemas.microsoft.com/office/drawing/2014/main" id="{279437DE-57B2-5F45-AFD8-823112AD8B93}"/>
              </a:ext>
            </a:extLst>
          </p:cNvPr>
          <p:cNvGrpSpPr/>
          <p:nvPr/>
        </p:nvGrpSpPr>
        <p:grpSpPr>
          <a:xfrm>
            <a:off x="2221395" y="2408377"/>
            <a:ext cx="2600947" cy="400110"/>
            <a:chOff x="2221395" y="2408377"/>
            <a:chExt cx="2600947" cy="400110"/>
          </a:xfrm>
        </p:grpSpPr>
        <p:sp>
          <p:nvSpPr>
            <p:cNvPr id="68" name="Line 7">
              <a:extLst>
                <a:ext uri="{FF2B5EF4-FFF2-40B4-BE49-F238E27FC236}">
                  <a16:creationId xmlns:a16="http://schemas.microsoft.com/office/drawing/2014/main" id="{BAE84CEB-2188-9B49-8900-55888CE6550A}"/>
                </a:ext>
              </a:extLst>
            </p:cNvPr>
            <p:cNvSpPr>
              <a:spLocks noChangeShapeType="1"/>
            </p:cNvSpPr>
            <p:nvPr/>
          </p:nvSpPr>
          <p:spPr bwMode="auto">
            <a:xfrm>
              <a:off x="2221395" y="2638357"/>
              <a:ext cx="2600947"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2000" dirty="0">
                <a:cs typeface="+mn-cs"/>
              </a:endParaRPr>
            </a:p>
          </p:txBody>
        </p:sp>
        <p:sp>
          <p:nvSpPr>
            <p:cNvPr id="69" name="Text Box 8">
              <a:extLst>
                <a:ext uri="{FF2B5EF4-FFF2-40B4-BE49-F238E27FC236}">
                  <a16:creationId xmlns:a16="http://schemas.microsoft.com/office/drawing/2014/main" id="{EAA100F5-6829-2346-AD39-BFFCDC0479E1}"/>
                </a:ext>
              </a:extLst>
            </p:cNvPr>
            <p:cNvSpPr txBox="1">
              <a:spLocks noChangeArrowheads="1"/>
            </p:cNvSpPr>
            <p:nvPr/>
          </p:nvSpPr>
          <p:spPr bwMode="auto">
            <a:xfrm>
              <a:off x="2974235" y="2408377"/>
              <a:ext cx="1197765" cy="400110"/>
            </a:xfrm>
            <a:prstGeom prst="rect">
              <a:avLst/>
            </a:prstGeom>
            <a:solidFill>
              <a:schemeClr val="bg1"/>
            </a:solid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latin typeface="+mn-lt"/>
                  <a:cs typeface="Arial" charset="0"/>
                </a:rPr>
                <a:t>I am Alice</a:t>
              </a:r>
            </a:p>
          </p:txBody>
        </p:sp>
      </p:grpSp>
      <p:grpSp>
        <p:nvGrpSpPr>
          <p:cNvPr id="30" name="Group 29">
            <a:extLst>
              <a:ext uri="{FF2B5EF4-FFF2-40B4-BE49-F238E27FC236}">
                <a16:creationId xmlns:a16="http://schemas.microsoft.com/office/drawing/2014/main" id="{9A2AF670-7BF8-5144-BED7-C2477D0DA3B8}"/>
              </a:ext>
            </a:extLst>
          </p:cNvPr>
          <p:cNvGrpSpPr/>
          <p:nvPr/>
        </p:nvGrpSpPr>
        <p:grpSpPr>
          <a:xfrm>
            <a:off x="6760197" y="2448063"/>
            <a:ext cx="2249487" cy="400110"/>
            <a:chOff x="6760197" y="2448063"/>
            <a:chExt cx="2249487" cy="400110"/>
          </a:xfrm>
        </p:grpSpPr>
        <p:sp>
          <p:nvSpPr>
            <p:cNvPr id="79" name="Line 9">
              <a:extLst>
                <a:ext uri="{FF2B5EF4-FFF2-40B4-BE49-F238E27FC236}">
                  <a16:creationId xmlns:a16="http://schemas.microsoft.com/office/drawing/2014/main" id="{EC9876A0-DBA0-2C42-9FDC-0088EEA72088}"/>
                </a:ext>
              </a:extLst>
            </p:cNvPr>
            <p:cNvSpPr>
              <a:spLocks noChangeShapeType="1"/>
            </p:cNvSpPr>
            <p:nvPr/>
          </p:nvSpPr>
          <p:spPr bwMode="auto">
            <a:xfrm>
              <a:off x="6760197" y="2678044"/>
              <a:ext cx="2249487"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2000" dirty="0">
                <a:cs typeface="+mn-cs"/>
              </a:endParaRPr>
            </a:p>
          </p:txBody>
        </p:sp>
        <p:sp>
          <p:nvSpPr>
            <p:cNvPr id="80" name="Text Box 10">
              <a:extLst>
                <a:ext uri="{FF2B5EF4-FFF2-40B4-BE49-F238E27FC236}">
                  <a16:creationId xmlns:a16="http://schemas.microsoft.com/office/drawing/2014/main" id="{69B83F9F-D8CF-DF4A-86AD-8C610579645C}"/>
                </a:ext>
              </a:extLst>
            </p:cNvPr>
            <p:cNvSpPr txBox="1">
              <a:spLocks noChangeArrowheads="1"/>
            </p:cNvSpPr>
            <p:nvPr/>
          </p:nvSpPr>
          <p:spPr bwMode="auto">
            <a:xfrm>
              <a:off x="7068812" y="2448063"/>
              <a:ext cx="1197765" cy="400110"/>
            </a:xfrm>
            <a:prstGeom prst="rect">
              <a:avLst/>
            </a:prstGeom>
            <a:solidFill>
              <a:schemeClr val="bg1"/>
            </a:solid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latin typeface="+mn-lt"/>
                  <a:cs typeface="Arial" charset="0"/>
                </a:rPr>
                <a:t>I am Alice</a:t>
              </a:r>
            </a:p>
          </p:txBody>
        </p:sp>
      </p:grpSp>
      <p:grpSp>
        <p:nvGrpSpPr>
          <p:cNvPr id="35" name="Group 34">
            <a:extLst>
              <a:ext uri="{FF2B5EF4-FFF2-40B4-BE49-F238E27FC236}">
                <a16:creationId xmlns:a16="http://schemas.microsoft.com/office/drawing/2014/main" id="{FAF17D91-118F-0447-BE00-334C96F42171}"/>
              </a:ext>
            </a:extLst>
          </p:cNvPr>
          <p:cNvGrpSpPr/>
          <p:nvPr/>
        </p:nvGrpSpPr>
        <p:grpSpPr>
          <a:xfrm>
            <a:off x="6864626" y="3360738"/>
            <a:ext cx="2333079" cy="389626"/>
            <a:chOff x="6864626" y="3360738"/>
            <a:chExt cx="2333079" cy="389626"/>
          </a:xfrm>
        </p:grpSpPr>
        <p:sp>
          <p:nvSpPr>
            <p:cNvPr id="89" name="Line 19">
              <a:extLst>
                <a:ext uri="{FF2B5EF4-FFF2-40B4-BE49-F238E27FC236}">
                  <a16:creationId xmlns:a16="http://schemas.microsoft.com/office/drawing/2014/main" id="{A6C6A964-9580-7E4F-9884-60F6E22AC701}"/>
                </a:ext>
              </a:extLst>
            </p:cNvPr>
            <p:cNvSpPr>
              <a:spLocks noChangeShapeType="1"/>
            </p:cNvSpPr>
            <p:nvPr/>
          </p:nvSpPr>
          <p:spPr bwMode="auto">
            <a:xfrm flipH="1">
              <a:off x="6864626" y="3363843"/>
              <a:ext cx="2167283" cy="386521"/>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2000" dirty="0">
                <a:cs typeface="+mn-cs"/>
              </a:endParaRPr>
            </a:p>
          </p:txBody>
        </p:sp>
        <p:sp>
          <p:nvSpPr>
            <p:cNvPr id="90" name="Text Box 20">
              <a:extLst>
                <a:ext uri="{FF2B5EF4-FFF2-40B4-BE49-F238E27FC236}">
                  <a16:creationId xmlns:a16="http://schemas.microsoft.com/office/drawing/2014/main" id="{2FF9CBBE-857A-EF4D-AF73-E08C7695B2F8}"/>
                </a:ext>
              </a:extLst>
            </p:cNvPr>
            <p:cNvSpPr txBox="1">
              <a:spLocks noChangeArrowheads="1"/>
            </p:cNvSpPr>
            <p:nvPr/>
          </p:nvSpPr>
          <p:spPr bwMode="auto">
            <a:xfrm>
              <a:off x="6987549" y="3360738"/>
              <a:ext cx="2210156" cy="33855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600" dirty="0">
                  <a:latin typeface="+mn-lt"/>
                  <a:cs typeface="Arial" charset="0"/>
                </a:rPr>
                <a:t>Send me your public key</a:t>
              </a:r>
            </a:p>
          </p:txBody>
        </p:sp>
      </p:grpSp>
      <p:grpSp>
        <p:nvGrpSpPr>
          <p:cNvPr id="39" name="Group 38">
            <a:extLst>
              <a:ext uri="{FF2B5EF4-FFF2-40B4-BE49-F238E27FC236}">
                <a16:creationId xmlns:a16="http://schemas.microsoft.com/office/drawing/2014/main" id="{AFCF990B-2008-4D4C-BFAC-79816130E688}"/>
              </a:ext>
            </a:extLst>
          </p:cNvPr>
          <p:cNvGrpSpPr/>
          <p:nvPr/>
        </p:nvGrpSpPr>
        <p:grpSpPr>
          <a:xfrm>
            <a:off x="2221395" y="3978760"/>
            <a:ext cx="2580245" cy="434214"/>
            <a:chOff x="2221395" y="3978760"/>
            <a:chExt cx="2580245" cy="434214"/>
          </a:xfrm>
        </p:grpSpPr>
        <p:sp>
          <p:nvSpPr>
            <p:cNvPr id="104" name="Line 34">
              <a:extLst>
                <a:ext uri="{FF2B5EF4-FFF2-40B4-BE49-F238E27FC236}">
                  <a16:creationId xmlns:a16="http://schemas.microsoft.com/office/drawing/2014/main" id="{A657ABF9-4379-424D-8DBD-4923C3E8EAA7}"/>
                </a:ext>
              </a:extLst>
            </p:cNvPr>
            <p:cNvSpPr>
              <a:spLocks noChangeShapeType="1"/>
            </p:cNvSpPr>
            <p:nvPr/>
          </p:nvSpPr>
          <p:spPr bwMode="auto">
            <a:xfrm flipH="1">
              <a:off x="2221395" y="4074629"/>
              <a:ext cx="2546972" cy="338345"/>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2000" dirty="0">
                <a:cs typeface="+mn-cs"/>
              </a:endParaRPr>
            </a:p>
          </p:txBody>
        </p:sp>
        <p:sp>
          <p:nvSpPr>
            <p:cNvPr id="105" name="Text Box 35">
              <a:extLst>
                <a:ext uri="{FF2B5EF4-FFF2-40B4-BE49-F238E27FC236}">
                  <a16:creationId xmlns:a16="http://schemas.microsoft.com/office/drawing/2014/main" id="{23DC7344-6347-424A-9ADA-070D86675B8F}"/>
                </a:ext>
              </a:extLst>
            </p:cNvPr>
            <p:cNvSpPr txBox="1">
              <a:spLocks noChangeArrowheads="1"/>
            </p:cNvSpPr>
            <p:nvPr/>
          </p:nvSpPr>
          <p:spPr bwMode="auto">
            <a:xfrm>
              <a:off x="2591484" y="3978760"/>
              <a:ext cx="2210156" cy="33855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1600" dirty="0">
                  <a:latin typeface="+mn-lt"/>
                  <a:cs typeface="Arial" charset="0"/>
                </a:rPr>
                <a:t>Send me your public key</a:t>
              </a:r>
            </a:p>
          </p:txBody>
        </p:sp>
      </p:grpSp>
      <p:grpSp>
        <p:nvGrpSpPr>
          <p:cNvPr id="42" name="Group 41">
            <a:extLst>
              <a:ext uri="{FF2B5EF4-FFF2-40B4-BE49-F238E27FC236}">
                <a16:creationId xmlns:a16="http://schemas.microsoft.com/office/drawing/2014/main" id="{B5A9432D-6DAF-DF41-AF7B-1ACAA7FB60B6}"/>
              </a:ext>
            </a:extLst>
          </p:cNvPr>
          <p:cNvGrpSpPr/>
          <p:nvPr/>
        </p:nvGrpSpPr>
        <p:grpSpPr>
          <a:xfrm>
            <a:off x="4877761" y="4634119"/>
            <a:ext cx="2477195" cy="1601637"/>
            <a:chOff x="4877761" y="4634119"/>
            <a:chExt cx="2477195" cy="1601637"/>
          </a:xfrm>
        </p:grpSpPr>
        <p:grpSp>
          <p:nvGrpSpPr>
            <p:cNvPr id="117" name="Group 47">
              <a:extLst>
                <a:ext uri="{FF2B5EF4-FFF2-40B4-BE49-F238E27FC236}">
                  <a16:creationId xmlns:a16="http://schemas.microsoft.com/office/drawing/2014/main" id="{1230FA28-6F88-CF44-B39D-CD6BC48DCA36}"/>
                </a:ext>
              </a:extLst>
            </p:cNvPr>
            <p:cNvGrpSpPr>
              <a:grpSpLocks/>
            </p:cNvGrpSpPr>
            <p:nvPr/>
          </p:nvGrpSpPr>
          <p:grpSpPr bwMode="auto">
            <a:xfrm>
              <a:off x="4905100" y="4794941"/>
              <a:ext cx="1708150" cy="749301"/>
              <a:chOff x="1318" y="3314"/>
              <a:chExt cx="1076" cy="472"/>
            </a:xfrm>
          </p:grpSpPr>
          <p:sp>
            <p:nvSpPr>
              <p:cNvPr id="118" name="Text Box 48">
                <a:extLst>
                  <a:ext uri="{FF2B5EF4-FFF2-40B4-BE49-F238E27FC236}">
                    <a16:creationId xmlns:a16="http://schemas.microsoft.com/office/drawing/2014/main" id="{C7DADDA6-E384-1A45-A0E0-B9D1678FAA27}"/>
                  </a:ext>
                </a:extLst>
              </p:cNvPr>
              <p:cNvSpPr txBox="1">
                <a:spLocks noChangeArrowheads="1"/>
              </p:cNvSpPr>
              <p:nvPr/>
            </p:nvSpPr>
            <p:spPr bwMode="auto">
              <a:xfrm>
                <a:off x="1666" y="3526"/>
                <a:ext cx="195"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T</a:t>
                </a:r>
              </a:p>
            </p:txBody>
          </p:sp>
          <p:sp>
            <p:nvSpPr>
              <p:cNvPr id="119" name="Text Box 49">
                <a:extLst>
                  <a:ext uri="{FF2B5EF4-FFF2-40B4-BE49-F238E27FC236}">
                    <a16:creationId xmlns:a16="http://schemas.microsoft.com/office/drawing/2014/main" id="{2B1CEE1E-449F-2A4B-B0AB-7D3D807DEB56}"/>
                  </a:ext>
                </a:extLst>
              </p:cNvPr>
              <p:cNvSpPr txBox="1">
                <a:spLocks noChangeArrowheads="1"/>
              </p:cNvSpPr>
              <p:nvPr/>
            </p:nvSpPr>
            <p:spPr bwMode="auto">
              <a:xfrm>
                <a:off x="1318" y="3414"/>
                <a:ext cx="1076"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latin typeface="+mn-lt"/>
                    <a:cs typeface="Arial" charset="0"/>
                  </a:rPr>
                  <a:t>m = K  (K   (m))</a:t>
                </a:r>
              </a:p>
            </p:txBody>
          </p:sp>
          <p:sp>
            <p:nvSpPr>
              <p:cNvPr id="120" name="Text Box 50">
                <a:extLst>
                  <a:ext uri="{FF2B5EF4-FFF2-40B4-BE49-F238E27FC236}">
                    <a16:creationId xmlns:a16="http://schemas.microsoft.com/office/drawing/2014/main" id="{6FF68A8B-B778-FC4B-B0D8-EFD30B766A2D}"/>
                  </a:ext>
                </a:extLst>
              </p:cNvPr>
              <p:cNvSpPr txBox="1">
                <a:spLocks noChangeArrowheads="1"/>
              </p:cNvSpPr>
              <p:nvPr/>
            </p:nvSpPr>
            <p:spPr bwMode="auto">
              <a:xfrm>
                <a:off x="1903" y="3332"/>
                <a:ext cx="197"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a:t>
                </a:r>
              </a:p>
            </p:txBody>
          </p:sp>
          <p:sp>
            <p:nvSpPr>
              <p:cNvPr id="121" name="Text Box 51">
                <a:extLst>
                  <a:ext uri="{FF2B5EF4-FFF2-40B4-BE49-F238E27FC236}">
                    <a16:creationId xmlns:a16="http://schemas.microsoft.com/office/drawing/2014/main" id="{B5DFE2D6-4F99-7F47-A88A-E8F85515D174}"/>
                  </a:ext>
                </a:extLst>
              </p:cNvPr>
              <p:cNvSpPr txBox="1">
                <a:spLocks noChangeArrowheads="1"/>
              </p:cNvSpPr>
              <p:nvPr/>
            </p:nvSpPr>
            <p:spPr bwMode="auto">
              <a:xfrm>
                <a:off x="1910" y="3534"/>
                <a:ext cx="195"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T</a:t>
                </a:r>
              </a:p>
            </p:txBody>
          </p:sp>
          <p:sp>
            <p:nvSpPr>
              <p:cNvPr id="122" name="Text Box 52">
                <a:extLst>
                  <a:ext uri="{FF2B5EF4-FFF2-40B4-BE49-F238E27FC236}">
                    <a16:creationId xmlns:a16="http://schemas.microsoft.com/office/drawing/2014/main" id="{AFEF1BDB-35E1-6242-A4AA-4F93CD33B0D7}"/>
                  </a:ext>
                </a:extLst>
              </p:cNvPr>
              <p:cNvSpPr txBox="1">
                <a:spLocks noChangeArrowheads="1"/>
              </p:cNvSpPr>
              <p:nvPr/>
            </p:nvSpPr>
            <p:spPr bwMode="auto">
              <a:xfrm>
                <a:off x="1688" y="3314"/>
                <a:ext cx="166"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a:t>
                </a:r>
              </a:p>
            </p:txBody>
          </p:sp>
        </p:grpSp>
        <p:sp>
          <p:nvSpPr>
            <p:cNvPr id="123" name="Text Box 53">
              <a:extLst>
                <a:ext uri="{FF2B5EF4-FFF2-40B4-BE49-F238E27FC236}">
                  <a16:creationId xmlns:a16="http://schemas.microsoft.com/office/drawing/2014/main" id="{95CBCE4C-74E4-A943-878F-093245F3DC7A}"/>
                </a:ext>
              </a:extLst>
            </p:cNvPr>
            <p:cNvSpPr txBox="1">
              <a:spLocks noChangeArrowheads="1"/>
            </p:cNvSpPr>
            <p:nvPr/>
          </p:nvSpPr>
          <p:spPr bwMode="auto">
            <a:xfrm>
              <a:off x="4877761" y="4634119"/>
              <a:ext cx="2054794"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latin typeface="+mn-lt"/>
                  <a:cs typeface="Arial" charset="0"/>
                </a:rPr>
                <a:t>Trudy recovers m:</a:t>
              </a:r>
            </a:p>
          </p:txBody>
        </p:sp>
        <p:sp>
          <p:nvSpPr>
            <p:cNvPr id="124" name="Text Box 54">
              <a:extLst>
                <a:ext uri="{FF2B5EF4-FFF2-40B4-BE49-F238E27FC236}">
                  <a16:creationId xmlns:a16="http://schemas.microsoft.com/office/drawing/2014/main" id="{4ECC7DF6-AFF2-E24B-B6D3-787C29474323}"/>
                </a:ext>
              </a:extLst>
            </p:cNvPr>
            <p:cNvSpPr txBox="1">
              <a:spLocks noChangeArrowheads="1"/>
            </p:cNvSpPr>
            <p:nvPr/>
          </p:nvSpPr>
          <p:spPr bwMode="auto">
            <a:xfrm>
              <a:off x="4933950" y="5398604"/>
              <a:ext cx="2421006" cy="8371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nSpc>
                  <a:spcPct val="80000"/>
                </a:lnSpc>
                <a:defRPr/>
              </a:pPr>
              <a:r>
                <a:rPr lang="en-US" dirty="0">
                  <a:latin typeface="+mn-lt"/>
                  <a:cs typeface="Arial" charset="0"/>
                </a:rPr>
                <a:t>sends m to Alice encrypted with Alice’s public key</a:t>
              </a:r>
            </a:p>
          </p:txBody>
        </p:sp>
      </p:grpSp>
      <p:grpSp>
        <p:nvGrpSpPr>
          <p:cNvPr id="34" name="Group 33">
            <a:extLst>
              <a:ext uri="{FF2B5EF4-FFF2-40B4-BE49-F238E27FC236}">
                <a16:creationId xmlns:a16="http://schemas.microsoft.com/office/drawing/2014/main" id="{F2F41447-836E-024C-9290-7172DDC4575F}"/>
              </a:ext>
            </a:extLst>
          </p:cNvPr>
          <p:cNvGrpSpPr/>
          <p:nvPr/>
        </p:nvGrpSpPr>
        <p:grpSpPr>
          <a:xfrm>
            <a:off x="6828459" y="2851424"/>
            <a:ext cx="2249488" cy="673654"/>
            <a:chOff x="6828459" y="2851424"/>
            <a:chExt cx="2249488" cy="673654"/>
          </a:xfrm>
        </p:grpSpPr>
        <p:sp>
          <p:nvSpPr>
            <p:cNvPr id="83" name="Line 13">
              <a:extLst>
                <a:ext uri="{FF2B5EF4-FFF2-40B4-BE49-F238E27FC236}">
                  <a16:creationId xmlns:a16="http://schemas.microsoft.com/office/drawing/2014/main" id="{2B2FCC1F-3FE7-7B46-807C-F140932F0825}"/>
                </a:ext>
              </a:extLst>
            </p:cNvPr>
            <p:cNvSpPr>
              <a:spLocks noChangeShapeType="1"/>
            </p:cNvSpPr>
            <p:nvPr/>
          </p:nvSpPr>
          <p:spPr bwMode="auto">
            <a:xfrm>
              <a:off x="6828459" y="3195569"/>
              <a:ext cx="2249488"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2000" dirty="0">
                <a:cs typeface="+mn-cs"/>
              </a:endParaRPr>
            </a:p>
          </p:txBody>
        </p:sp>
        <p:grpSp>
          <p:nvGrpSpPr>
            <p:cNvPr id="7" name="Group 6">
              <a:extLst>
                <a:ext uri="{FF2B5EF4-FFF2-40B4-BE49-F238E27FC236}">
                  <a16:creationId xmlns:a16="http://schemas.microsoft.com/office/drawing/2014/main" id="{EDE6D2A4-608E-2545-8F28-32423BB333C4}"/>
                </a:ext>
              </a:extLst>
            </p:cNvPr>
            <p:cNvGrpSpPr/>
            <p:nvPr/>
          </p:nvGrpSpPr>
          <p:grpSpPr>
            <a:xfrm>
              <a:off x="7453313" y="2851424"/>
              <a:ext cx="787400" cy="673654"/>
              <a:chOff x="10739852" y="2997198"/>
              <a:chExt cx="787400" cy="673654"/>
            </a:xfrm>
          </p:grpSpPr>
          <p:sp>
            <p:nvSpPr>
              <p:cNvPr id="3" name="Rectangle 2">
                <a:extLst>
                  <a:ext uri="{FF2B5EF4-FFF2-40B4-BE49-F238E27FC236}">
                    <a16:creationId xmlns:a16="http://schemas.microsoft.com/office/drawing/2014/main" id="{6D4D01E5-5D6F-3D4F-932E-4A5299B2BA52}"/>
                  </a:ext>
                </a:extLst>
              </p:cNvPr>
              <p:cNvSpPr/>
              <p:nvPr/>
            </p:nvSpPr>
            <p:spPr>
              <a:xfrm>
                <a:off x="10747511" y="3305865"/>
                <a:ext cx="675861" cy="1060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Text Box 15">
                <a:extLst>
                  <a:ext uri="{FF2B5EF4-FFF2-40B4-BE49-F238E27FC236}">
                    <a16:creationId xmlns:a16="http://schemas.microsoft.com/office/drawing/2014/main" id="{16C95A26-F859-E64E-BF44-C4C49359FBC5}"/>
                  </a:ext>
                </a:extLst>
              </p:cNvPr>
              <p:cNvSpPr txBox="1">
                <a:spLocks noChangeArrowheads="1"/>
              </p:cNvSpPr>
              <p:nvPr/>
            </p:nvSpPr>
            <p:spPr bwMode="auto">
              <a:xfrm>
                <a:off x="10906608" y="3270801"/>
                <a:ext cx="309563" cy="40005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T</a:t>
                </a:r>
              </a:p>
            </p:txBody>
          </p:sp>
          <p:sp>
            <p:nvSpPr>
              <p:cNvPr id="87" name="Text Box 17">
                <a:extLst>
                  <a:ext uri="{FF2B5EF4-FFF2-40B4-BE49-F238E27FC236}">
                    <a16:creationId xmlns:a16="http://schemas.microsoft.com/office/drawing/2014/main" id="{AA9C139A-0D12-3245-B88F-B48AE08E8A58}"/>
                  </a:ext>
                </a:extLst>
              </p:cNvPr>
              <p:cNvSpPr txBox="1">
                <a:spLocks noChangeArrowheads="1"/>
              </p:cNvSpPr>
              <p:nvPr/>
            </p:nvSpPr>
            <p:spPr bwMode="auto">
              <a:xfrm>
                <a:off x="10739852" y="3142972"/>
                <a:ext cx="787400" cy="40005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latin typeface="+mn-lt"/>
                    <a:cs typeface="Arial" charset="0"/>
                  </a:rPr>
                  <a:t>K   (R)</a:t>
                </a:r>
              </a:p>
            </p:txBody>
          </p:sp>
          <p:sp>
            <p:nvSpPr>
              <p:cNvPr id="88" name="Text Box 18">
                <a:extLst>
                  <a:ext uri="{FF2B5EF4-FFF2-40B4-BE49-F238E27FC236}">
                    <a16:creationId xmlns:a16="http://schemas.microsoft.com/office/drawing/2014/main" id="{562BA0BD-51AB-F849-AB37-A717937E43D5}"/>
                  </a:ext>
                </a:extLst>
              </p:cNvPr>
              <p:cNvSpPr txBox="1">
                <a:spLocks noChangeArrowheads="1"/>
              </p:cNvSpPr>
              <p:nvPr/>
            </p:nvSpPr>
            <p:spPr bwMode="auto">
              <a:xfrm>
                <a:off x="10914547" y="2997198"/>
                <a:ext cx="263525" cy="40005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a:t>
                </a:r>
              </a:p>
            </p:txBody>
          </p:sp>
        </p:grpSp>
      </p:grpSp>
      <p:grpSp>
        <p:nvGrpSpPr>
          <p:cNvPr id="32" name="Group 31">
            <a:extLst>
              <a:ext uri="{FF2B5EF4-FFF2-40B4-BE49-F238E27FC236}">
                <a16:creationId xmlns:a16="http://schemas.microsoft.com/office/drawing/2014/main" id="{3183322C-9210-6E46-A831-2524E4CE9F4C}"/>
              </a:ext>
            </a:extLst>
          </p:cNvPr>
          <p:cNvGrpSpPr/>
          <p:nvPr/>
        </p:nvGrpSpPr>
        <p:grpSpPr>
          <a:xfrm>
            <a:off x="6799884" y="2710462"/>
            <a:ext cx="2165350" cy="400110"/>
            <a:chOff x="6799884" y="2710462"/>
            <a:chExt cx="2165350" cy="400110"/>
          </a:xfrm>
        </p:grpSpPr>
        <p:sp>
          <p:nvSpPr>
            <p:cNvPr id="81" name="Line 11">
              <a:extLst>
                <a:ext uri="{FF2B5EF4-FFF2-40B4-BE49-F238E27FC236}">
                  <a16:creationId xmlns:a16="http://schemas.microsoft.com/office/drawing/2014/main" id="{431B4E0F-3CD5-444F-8127-4EAB4B153150}"/>
                </a:ext>
              </a:extLst>
            </p:cNvPr>
            <p:cNvSpPr>
              <a:spLocks noChangeShapeType="1"/>
            </p:cNvSpPr>
            <p:nvPr/>
          </p:nvSpPr>
          <p:spPr bwMode="auto">
            <a:xfrm flipH="1">
              <a:off x="6799884" y="2746307"/>
              <a:ext cx="2165350" cy="280987"/>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2000" dirty="0">
                <a:cs typeface="+mn-cs"/>
              </a:endParaRPr>
            </a:p>
          </p:txBody>
        </p:sp>
        <p:grpSp>
          <p:nvGrpSpPr>
            <p:cNvPr id="9" name="Group 8">
              <a:extLst>
                <a:ext uri="{FF2B5EF4-FFF2-40B4-BE49-F238E27FC236}">
                  <a16:creationId xmlns:a16="http://schemas.microsoft.com/office/drawing/2014/main" id="{EC69D8AC-45D3-B642-987B-D4859E76E7B1}"/>
                </a:ext>
              </a:extLst>
            </p:cNvPr>
            <p:cNvGrpSpPr/>
            <p:nvPr/>
          </p:nvGrpSpPr>
          <p:grpSpPr>
            <a:xfrm>
              <a:off x="7402788" y="2710462"/>
              <a:ext cx="559183" cy="400110"/>
              <a:chOff x="7402788" y="2710462"/>
              <a:chExt cx="559183" cy="400110"/>
            </a:xfrm>
          </p:grpSpPr>
          <p:sp>
            <p:nvSpPr>
              <p:cNvPr id="8" name="Rectangle 7">
                <a:extLst>
                  <a:ext uri="{FF2B5EF4-FFF2-40B4-BE49-F238E27FC236}">
                    <a16:creationId xmlns:a16="http://schemas.microsoft.com/office/drawing/2014/main" id="{C7332AF7-B3AA-F84A-A60D-A50A03FA89EB}"/>
                  </a:ext>
                </a:extLst>
              </p:cNvPr>
              <p:cNvSpPr/>
              <p:nvPr/>
            </p:nvSpPr>
            <p:spPr>
              <a:xfrm>
                <a:off x="7462396" y="2872554"/>
                <a:ext cx="423747" cy="624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Text Box 12">
                <a:extLst>
                  <a:ext uri="{FF2B5EF4-FFF2-40B4-BE49-F238E27FC236}">
                    <a16:creationId xmlns:a16="http://schemas.microsoft.com/office/drawing/2014/main" id="{4B5E98C2-2370-6846-8FFD-3B9BD50C8006}"/>
                  </a:ext>
                </a:extLst>
              </p:cNvPr>
              <p:cNvSpPr txBox="1">
                <a:spLocks noChangeArrowheads="1"/>
              </p:cNvSpPr>
              <p:nvPr/>
            </p:nvSpPr>
            <p:spPr bwMode="auto">
              <a:xfrm>
                <a:off x="7402788" y="2710462"/>
                <a:ext cx="559183"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latin typeface="+mn-lt"/>
                    <a:cs typeface="Arial" charset="0"/>
                  </a:rPr>
                  <a:t>R</a:t>
                </a:r>
              </a:p>
            </p:txBody>
          </p:sp>
        </p:grpSp>
      </p:grpSp>
      <p:grpSp>
        <p:nvGrpSpPr>
          <p:cNvPr id="36" name="Group 35">
            <a:extLst>
              <a:ext uri="{FF2B5EF4-FFF2-40B4-BE49-F238E27FC236}">
                <a16:creationId xmlns:a16="http://schemas.microsoft.com/office/drawing/2014/main" id="{2F392E7F-83D0-234C-A04C-71BAD4274A31}"/>
              </a:ext>
            </a:extLst>
          </p:cNvPr>
          <p:cNvGrpSpPr/>
          <p:nvPr/>
        </p:nvGrpSpPr>
        <p:grpSpPr>
          <a:xfrm>
            <a:off x="6896722" y="3520658"/>
            <a:ext cx="2249487" cy="673654"/>
            <a:chOff x="6896722" y="3520658"/>
            <a:chExt cx="2249487" cy="673654"/>
          </a:xfrm>
        </p:grpSpPr>
        <p:sp>
          <p:nvSpPr>
            <p:cNvPr id="91" name="Line 21">
              <a:extLst>
                <a:ext uri="{FF2B5EF4-FFF2-40B4-BE49-F238E27FC236}">
                  <a16:creationId xmlns:a16="http://schemas.microsoft.com/office/drawing/2014/main" id="{776730E8-9459-E447-B35A-39C21DFB4D8E}"/>
                </a:ext>
              </a:extLst>
            </p:cNvPr>
            <p:cNvSpPr>
              <a:spLocks noChangeShapeType="1"/>
            </p:cNvSpPr>
            <p:nvPr/>
          </p:nvSpPr>
          <p:spPr bwMode="auto">
            <a:xfrm>
              <a:off x="6896722" y="3882957"/>
              <a:ext cx="2249487"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2000" dirty="0">
                <a:cs typeface="+mn-cs"/>
              </a:endParaRPr>
            </a:p>
          </p:txBody>
        </p:sp>
        <p:grpSp>
          <p:nvGrpSpPr>
            <p:cNvPr id="138" name="Group 137">
              <a:extLst>
                <a:ext uri="{FF2B5EF4-FFF2-40B4-BE49-F238E27FC236}">
                  <a16:creationId xmlns:a16="http://schemas.microsoft.com/office/drawing/2014/main" id="{20153732-5F65-8143-8064-BCA70395D4ED}"/>
                </a:ext>
              </a:extLst>
            </p:cNvPr>
            <p:cNvGrpSpPr/>
            <p:nvPr/>
          </p:nvGrpSpPr>
          <p:grpSpPr>
            <a:xfrm>
              <a:off x="7507355" y="3520658"/>
              <a:ext cx="675861" cy="673654"/>
              <a:chOff x="10747511" y="2997198"/>
              <a:chExt cx="675861" cy="673654"/>
            </a:xfrm>
          </p:grpSpPr>
          <p:sp>
            <p:nvSpPr>
              <p:cNvPr id="139" name="Rectangle 138">
                <a:extLst>
                  <a:ext uri="{FF2B5EF4-FFF2-40B4-BE49-F238E27FC236}">
                    <a16:creationId xmlns:a16="http://schemas.microsoft.com/office/drawing/2014/main" id="{49A50E8E-DC4B-E442-9F99-02CD32E20F61}"/>
                  </a:ext>
                </a:extLst>
              </p:cNvPr>
              <p:cNvSpPr/>
              <p:nvPr/>
            </p:nvSpPr>
            <p:spPr>
              <a:xfrm>
                <a:off x="10747511" y="3305865"/>
                <a:ext cx="675861" cy="1060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Text Box 15">
                <a:extLst>
                  <a:ext uri="{FF2B5EF4-FFF2-40B4-BE49-F238E27FC236}">
                    <a16:creationId xmlns:a16="http://schemas.microsoft.com/office/drawing/2014/main" id="{AFB8B5B3-D1B4-6642-981D-8D71DFE13FC3}"/>
                  </a:ext>
                </a:extLst>
              </p:cNvPr>
              <p:cNvSpPr txBox="1">
                <a:spLocks noChangeArrowheads="1"/>
              </p:cNvSpPr>
              <p:nvPr/>
            </p:nvSpPr>
            <p:spPr bwMode="auto">
              <a:xfrm>
                <a:off x="10906608" y="3270801"/>
                <a:ext cx="309563" cy="40005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T</a:t>
                </a:r>
              </a:p>
            </p:txBody>
          </p:sp>
          <p:sp>
            <p:nvSpPr>
              <p:cNvPr id="141" name="Text Box 17">
                <a:extLst>
                  <a:ext uri="{FF2B5EF4-FFF2-40B4-BE49-F238E27FC236}">
                    <a16:creationId xmlns:a16="http://schemas.microsoft.com/office/drawing/2014/main" id="{90FDA7C9-CFD5-0A44-96CB-E6E570ED9696}"/>
                  </a:ext>
                </a:extLst>
              </p:cNvPr>
              <p:cNvSpPr txBox="1">
                <a:spLocks noChangeArrowheads="1"/>
              </p:cNvSpPr>
              <p:nvPr/>
            </p:nvSpPr>
            <p:spPr bwMode="auto">
              <a:xfrm>
                <a:off x="10757961" y="3142972"/>
                <a:ext cx="433131"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latin typeface="+mn-lt"/>
                    <a:cs typeface="Arial" charset="0"/>
                  </a:rPr>
                  <a:t>K  </a:t>
                </a:r>
              </a:p>
            </p:txBody>
          </p:sp>
          <p:sp>
            <p:nvSpPr>
              <p:cNvPr id="142" name="Text Box 18">
                <a:extLst>
                  <a:ext uri="{FF2B5EF4-FFF2-40B4-BE49-F238E27FC236}">
                    <a16:creationId xmlns:a16="http://schemas.microsoft.com/office/drawing/2014/main" id="{6C888B49-426C-1C44-BB59-FEB6759DA593}"/>
                  </a:ext>
                </a:extLst>
              </p:cNvPr>
              <p:cNvSpPr txBox="1">
                <a:spLocks noChangeArrowheads="1"/>
              </p:cNvSpPr>
              <p:nvPr/>
            </p:nvSpPr>
            <p:spPr bwMode="auto">
              <a:xfrm>
                <a:off x="10889856" y="2997198"/>
                <a:ext cx="312907"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a:t>
                </a:r>
              </a:p>
            </p:txBody>
          </p:sp>
        </p:grpSp>
      </p:grpSp>
      <p:grpSp>
        <p:nvGrpSpPr>
          <p:cNvPr id="14" name="Group 13">
            <a:extLst>
              <a:ext uri="{FF2B5EF4-FFF2-40B4-BE49-F238E27FC236}">
                <a16:creationId xmlns:a16="http://schemas.microsoft.com/office/drawing/2014/main" id="{4DA03911-35CC-7540-9E36-05444D837206}"/>
              </a:ext>
            </a:extLst>
          </p:cNvPr>
          <p:cNvGrpSpPr/>
          <p:nvPr/>
        </p:nvGrpSpPr>
        <p:grpSpPr>
          <a:xfrm>
            <a:off x="9501810" y="3697355"/>
            <a:ext cx="1888432" cy="1211428"/>
            <a:chOff x="9448801" y="3644347"/>
            <a:chExt cx="1888432" cy="1211428"/>
          </a:xfrm>
        </p:grpSpPr>
        <p:sp>
          <p:nvSpPr>
            <p:cNvPr id="149" name="Rectangle 148">
              <a:extLst>
                <a:ext uri="{FF2B5EF4-FFF2-40B4-BE49-F238E27FC236}">
                  <a16:creationId xmlns:a16="http://schemas.microsoft.com/office/drawing/2014/main" id="{1848FFE3-83C4-6042-96A6-D346EA18C45A}"/>
                </a:ext>
              </a:extLst>
            </p:cNvPr>
            <p:cNvSpPr/>
            <p:nvPr/>
          </p:nvSpPr>
          <p:spPr>
            <a:xfrm>
              <a:off x="10661372" y="3802821"/>
              <a:ext cx="675861" cy="1060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A06B6F46-9DE5-A246-8551-1F8B349C8CBB}"/>
                </a:ext>
              </a:extLst>
            </p:cNvPr>
            <p:cNvGrpSpPr/>
            <p:nvPr/>
          </p:nvGrpSpPr>
          <p:grpSpPr>
            <a:xfrm>
              <a:off x="9475303" y="3785702"/>
              <a:ext cx="1713735" cy="680280"/>
              <a:chOff x="9753598" y="4050745"/>
              <a:chExt cx="1713735" cy="680280"/>
            </a:xfrm>
          </p:grpSpPr>
          <p:grpSp>
            <p:nvGrpSpPr>
              <p:cNvPr id="143" name="Group 142">
                <a:extLst>
                  <a:ext uri="{FF2B5EF4-FFF2-40B4-BE49-F238E27FC236}">
                    <a16:creationId xmlns:a16="http://schemas.microsoft.com/office/drawing/2014/main" id="{38AA7B51-AD55-D24E-9277-AE28406704AD}"/>
                  </a:ext>
                </a:extLst>
              </p:cNvPr>
              <p:cNvGrpSpPr/>
              <p:nvPr/>
            </p:nvGrpSpPr>
            <p:grpSpPr>
              <a:xfrm>
                <a:off x="9753598" y="4057371"/>
                <a:ext cx="675861" cy="673654"/>
                <a:chOff x="10747511" y="2997198"/>
                <a:chExt cx="675861" cy="673654"/>
              </a:xfrm>
            </p:grpSpPr>
            <p:sp>
              <p:nvSpPr>
                <p:cNvPr id="144" name="Rectangle 143">
                  <a:extLst>
                    <a:ext uri="{FF2B5EF4-FFF2-40B4-BE49-F238E27FC236}">
                      <a16:creationId xmlns:a16="http://schemas.microsoft.com/office/drawing/2014/main" id="{76F87967-B4C9-D343-9F6C-7DB93BDA72B3}"/>
                    </a:ext>
                  </a:extLst>
                </p:cNvPr>
                <p:cNvSpPr/>
                <p:nvPr/>
              </p:nvSpPr>
              <p:spPr>
                <a:xfrm>
                  <a:off x="10747511" y="3305865"/>
                  <a:ext cx="675861" cy="1060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5" name="Text Box 15">
                  <a:extLst>
                    <a:ext uri="{FF2B5EF4-FFF2-40B4-BE49-F238E27FC236}">
                      <a16:creationId xmlns:a16="http://schemas.microsoft.com/office/drawing/2014/main" id="{4EC6D1DA-03C0-8E4C-A263-C5FCDD99B2A7}"/>
                    </a:ext>
                  </a:extLst>
                </p:cNvPr>
                <p:cNvSpPr txBox="1">
                  <a:spLocks noChangeArrowheads="1"/>
                </p:cNvSpPr>
                <p:nvPr/>
              </p:nvSpPr>
              <p:spPr bwMode="auto">
                <a:xfrm>
                  <a:off x="10906608" y="3270801"/>
                  <a:ext cx="309563" cy="40005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T</a:t>
                  </a:r>
                </a:p>
              </p:txBody>
            </p:sp>
            <p:sp>
              <p:nvSpPr>
                <p:cNvPr id="146" name="Text Box 17">
                  <a:extLst>
                    <a:ext uri="{FF2B5EF4-FFF2-40B4-BE49-F238E27FC236}">
                      <a16:creationId xmlns:a16="http://schemas.microsoft.com/office/drawing/2014/main" id="{34BF5362-E8D7-AC44-8ABC-D7C8302EC5ED}"/>
                    </a:ext>
                  </a:extLst>
                </p:cNvPr>
                <p:cNvSpPr txBox="1">
                  <a:spLocks noChangeArrowheads="1"/>
                </p:cNvSpPr>
                <p:nvPr/>
              </p:nvSpPr>
              <p:spPr bwMode="auto">
                <a:xfrm>
                  <a:off x="10757961" y="3142972"/>
                  <a:ext cx="433131"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latin typeface="+mn-lt"/>
                      <a:cs typeface="Arial" charset="0"/>
                    </a:rPr>
                    <a:t>K  </a:t>
                  </a:r>
                </a:p>
              </p:txBody>
            </p:sp>
            <p:sp>
              <p:nvSpPr>
                <p:cNvPr id="147" name="Text Box 18">
                  <a:extLst>
                    <a:ext uri="{FF2B5EF4-FFF2-40B4-BE49-F238E27FC236}">
                      <a16:creationId xmlns:a16="http://schemas.microsoft.com/office/drawing/2014/main" id="{0AEE8AEA-5E6B-9644-BA42-2D69FB60B8F3}"/>
                    </a:ext>
                  </a:extLst>
                </p:cNvPr>
                <p:cNvSpPr txBox="1">
                  <a:spLocks noChangeArrowheads="1"/>
                </p:cNvSpPr>
                <p:nvPr/>
              </p:nvSpPr>
              <p:spPr bwMode="auto">
                <a:xfrm>
                  <a:off x="10889856" y="2997198"/>
                  <a:ext cx="312907"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a:t>
                  </a:r>
                </a:p>
              </p:txBody>
            </p:sp>
          </p:grpSp>
          <p:sp>
            <p:nvSpPr>
              <p:cNvPr id="151" name="Text Box 17">
                <a:extLst>
                  <a:ext uri="{FF2B5EF4-FFF2-40B4-BE49-F238E27FC236}">
                    <a16:creationId xmlns:a16="http://schemas.microsoft.com/office/drawing/2014/main" id="{FA08C967-2B3C-D347-93CB-444CA8DF7FC6}"/>
                  </a:ext>
                </a:extLst>
              </p:cNvPr>
              <p:cNvSpPr txBox="1">
                <a:spLocks noChangeArrowheads="1"/>
              </p:cNvSpPr>
              <p:nvPr/>
            </p:nvSpPr>
            <p:spPr bwMode="auto">
              <a:xfrm>
                <a:off x="10017897" y="4171890"/>
                <a:ext cx="1449436"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latin typeface="+mn-lt"/>
                    <a:cs typeface="Arial" charset="0"/>
                  </a:rPr>
                  <a:t>(K   (R)) =  R,</a:t>
                </a:r>
              </a:p>
            </p:txBody>
          </p:sp>
          <p:grpSp>
            <p:nvGrpSpPr>
              <p:cNvPr id="11" name="Group 10">
                <a:extLst>
                  <a:ext uri="{FF2B5EF4-FFF2-40B4-BE49-F238E27FC236}">
                    <a16:creationId xmlns:a16="http://schemas.microsoft.com/office/drawing/2014/main" id="{660BFD7D-B5AE-8D4B-BC26-F96EFD5F3CA4}"/>
                  </a:ext>
                </a:extLst>
              </p:cNvPr>
              <p:cNvGrpSpPr/>
              <p:nvPr/>
            </p:nvGrpSpPr>
            <p:grpSpPr>
              <a:xfrm>
                <a:off x="10303635" y="4050745"/>
                <a:ext cx="309563" cy="673654"/>
                <a:chOff x="10820469" y="3494154"/>
                <a:chExt cx="309563" cy="673654"/>
              </a:xfrm>
            </p:grpSpPr>
            <p:sp>
              <p:nvSpPr>
                <p:cNvPr id="150" name="Text Box 15">
                  <a:extLst>
                    <a:ext uri="{FF2B5EF4-FFF2-40B4-BE49-F238E27FC236}">
                      <a16:creationId xmlns:a16="http://schemas.microsoft.com/office/drawing/2014/main" id="{BC7FE57C-4528-AC48-9333-5717C819722C}"/>
                    </a:ext>
                  </a:extLst>
                </p:cNvPr>
                <p:cNvSpPr txBox="1">
                  <a:spLocks noChangeArrowheads="1"/>
                </p:cNvSpPr>
                <p:nvPr/>
              </p:nvSpPr>
              <p:spPr bwMode="auto">
                <a:xfrm>
                  <a:off x="10820469" y="3767757"/>
                  <a:ext cx="309563" cy="40005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T</a:t>
                  </a:r>
                </a:p>
              </p:txBody>
            </p:sp>
            <p:sp>
              <p:nvSpPr>
                <p:cNvPr id="152" name="Text Box 18">
                  <a:extLst>
                    <a:ext uri="{FF2B5EF4-FFF2-40B4-BE49-F238E27FC236}">
                      <a16:creationId xmlns:a16="http://schemas.microsoft.com/office/drawing/2014/main" id="{FA1EFA76-21B9-B948-8E78-36FF1C662DF5}"/>
                    </a:ext>
                  </a:extLst>
                </p:cNvPr>
                <p:cNvSpPr txBox="1">
                  <a:spLocks noChangeArrowheads="1"/>
                </p:cNvSpPr>
                <p:nvPr/>
              </p:nvSpPr>
              <p:spPr bwMode="auto">
                <a:xfrm>
                  <a:off x="10828408" y="3494154"/>
                  <a:ext cx="263525" cy="40005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a:t>
                  </a:r>
                </a:p>
              </p:txBody>
            </p:sp>
          </p:grpSp>
        </p:grpSp>
        <p:sp>
          <p:nvSpPr>
            <p:cNvPr id="13" name="TextBox 12">
              <a:extLst>
                <a:ext uri="{FF2B5EF4-FFF2-40B4-BE49-F238E27FC236}">
                  <a16:creationId xmlns:a16="http://schemas.microsoft.com/office/drawing/2014/main" id="{5E67E0C2-A681-6745-AF69-A6AAE1C3E55E}"/>
                </a:ext>
              </a:extLst>
            </p:cNvPr>
            <p:cNvSpPr txBox="1"/>
            <p:nvPr/>
          </p:nvSpPr>
          <p:spPr>
            <a:xfrm>
              <a:off x="9448801" y="3644347"/>
              <a:ext cx="1531573" cy="369332"/>
            </a:xfrm>
            <a:prstGeom prst="rect">
              <a:avLst/>
            </a:prstGeom>
            <a:noFill/>
          </p:spPr>
          <p:txBody>
            <a:bodyPr wrap="none" rtlCol="0">
              <a:spAutoFit/>
            </a:bodyPr>
            <a:lstStyle/>
            <a:p>
              <a:r>
                <a:rPr lang="en-US" dirty="0"/>
                <a:t>Bob computes</a:t>
              </a:r>
            </a:p>
          </p:txBody>
        </p:sp>
        <p:sp>
          <p:nvSpPr>
            <p:cNvPr id="153" name="TextBox 152">
              <a:extLst>
                <a:ext uri="{FF2B5EF4-FFF2-40B4-BE49-F238E27FC236}">
                  <a16:creationId xmlns:a16="http://schemas.microsoft.com/office/drawing/2014/main" id="{6DF933CB-CA39-3147-98C2-BB61A3EB04BC}"/>
                </a:ext>
              </a:extLst>
            </p:cNvPr>
            <p:cNvSpPr txBox="1"/>
            <p:nvPr/>
          </p:nvSpPr>
          <p:spPr>
            <a:xfrm>
              <a:off x="9455426" y="4314729"/>
              <a:ext cx="1822174" cy="541046"/>
            </a:xfrm>
            <a:prstGeom prst="rect">
              <a:avLst/>
            </a:prstGeom>
            <a:noFill/>
          </p:spPr>
          <p:txBody>
            <a:bodyPr wrap="square" rtlCol="0">
              <a:spAutoFit/>
            </a:bodyPr>
            <a:lstStyle/>
            <a:p>
              <a:pPr>
                <a:lnSpc>
                  <a:spcPct val="80000"/>
                </a:lnSpc>
              </a:pPr>
              <a:r>
                <a:rPr lang="en-US" dirty="0"/>
                <a:t>authenticating</a:t>
              </a:r>
            </a:p>
            <a:p>
              <a:pPr>
                <a:lnSpc>
                  <a:spcPct val="80000"/>
                </a:lnSpc>
              </a:pPr>
              <a:r>
                <a:rPr lang="en-US" dirty="0"/>
                <a:t>Trudy as Alice</a:t>
              </a:r>
            </a:p>
          </p:txBody>
        </p:sp>
      </p:grpSp>
      <p:sp>
        <p:nvSpPr>
          <p:cNvPr id="15" name="Rectangle 14">
            <a:extLst>
              <a:ext uri="{FF2B5EF4-FFF2-40B4-BE49-F238E27FC236}">
                <a16:creationId xmlns:a16="http://schemas.microsoft.com/office/drawing/2014/main" id="{60FBBC21-85F1-2445-8B4A-BDBCF8170CA8}"/>
              </a:ext>
            </a:extLst>
          </p:cNvPr>
          <p:cNvSpPr/>
          <p:nvPr/>
        </p:nvSpPr>
        <p:spPr>
          <a:xfrm>
            <a:off x="3538330" y="3472069"/>
            <a:ext cx="238539" cy="1457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7" name="Group 36">
            <a:extLst>
              <a:ext uri="{FF2B5EF4-FFF2-40B4-BE49-F238E27FC236}">
                <a16:creationId xmlns:a16="http://schemas.microsoft.com/office/drawing/2014/main" id="{ECD2AD64-FCE1-484A-8CD8-9195FB878672}"/>
              </a:ext>
            </a:extLst>
          </p:cNvPr>
          <p:cNvGrpSpPr/>
          <p:nvPr/>
        </p:nvGrpSpPr>
        <p:grpSpPr>
          <a:xfrm>
            <a:off x="2221395" y="3318428"/>
            <a:ext cx="2480297" cy="400110"/>
            <a:chOff x="2221395" y="3318428"/>
            <a:chExt cx="2480297" cy="400110"/>
          </a:xfrm>
        </p:grpSpPr>
        <p:sp>
          <p:nvSpPr>
            <p:cNvPr id="97" name="Line 27">
              <a:extLst>
                <a:ext uri="{FF2B5EF4-FFF2-40B4-BE49-F238E27FC236}">
                  <a16:creationId xmlns:a16="http://schemas.microsoft.com/office/drawing/2014/main" id="{9984F3ED-2918-3344-B6C5-159D486AEBA7}"/>
                </a:ext>
              </a:extLst>
            </p:cNvPr>
            <p:cNvSpPr>
              <a:spLocks noChangeShapeType="1"/>
            </p:cNvSpPr>
            <p:nvPr/>
          </p:nvSpPr>
          <p:spPr bwMode="auto">
            <a:xfrm flipH="1">
              <a:off x="2221395" y="3390832"/>
              <a:ext cx="2480297" cy="321856"/>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2000" dirty="0">
                <a:cs typeface="+mn-cs"/>
              </a:endParaRPr>
            </a:p>
          </p:txBody>
        </p:sp>
        <p:sp>
          <p:nvSpPr>
            <p:cNvPr id="136" name="Text Box 66">
              <a:extLst>
                <a:ext uri="{FF2B5EF4-FFF2-40B4-BE49-F238E27FC236}">
                  <a16:creationId xmlns:a16="http://schemas.microsoft.com/office/drawing/2014/main" id="{6AA1B550-D423-7A47-9CFF-A7D87F12F83C}"/>
                </a:ext>
              </a:extLst>
            </p:cNvPr>
            <p:cNvSpPr txBox="1">
              <a:spLocks noChangeArrowheads="1"/>
            </p:cNvSpPr>
            <p:nvPr/>
          </p:nvSpPr>
          <p:spPr bwMode="auto">
            <a:xfrm>
              <a:off x="3497192" y="3318428"/>
              <a:ext cx="324128"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latin typeface="+mn-lt"/>
                  <a:cs typeface="Arial" charset="0"/>
                </a:rPr>
                <a:t>R</a:t>
              </a:r>
            </a:p>
          </p:txBody>
        </p:sp>
      </p:grpSp>
      <p:grpSp>
        <p:nvGrpSpPr>
          <p:cNvPr id="38" name="Group 37">
            <a:extLst>
              <a:ext uri="{FF2B5EF4-FFF2-40B4-BE49-F238E27FC236}">
                <a16:creationId xmlns:a16="http://schemas.microsoft.com/office/drawing/2014/main" id="{1566B28C-8D8F-F441-9A23-B17C74DD53D0}"/>
              </a:ext>
            </a:extLst>
          </p:cNvPr>
          <p:cNvGrpSpPr/>
          <p:nvPr/>
        </p:nvGrpSpPr>
        <p:grpSpPr>
          <a:xfrm>
            <a:off x="2221395" y="3479799"/>
            <a:ext cx="2593009" cy="673713"/>
            <a:chOff x="2221395" y="3479799"/>
            <a:chExt cx="2593009" cy="673713"/>
          </a:xfrm>
        </p:grpSpPr>
        <p:sp>
          <p:nvSpPr>
            <p:cNvPr id="98" name="Line 28">
              <a:extLst>
                <a:ext uri="{FF2B5EF4-FFF2-40B4-BE49-F238E27FC236}">
                  <a16:creationId xmlns:a16="http://schemas.microsoft.com/office/drawing/2014/main" id="{EE318889-5B02-7949-9701-DA4074646051}"/>
                </a:ext>
              </a:extLst>
            </p:cNvPr>
            <p:cNvSpPr>
              <a:spLocks noChangeShapeType="1"/>
            </p:cNvSpPr>
            <p:nvPr/>
          </p:nvSpPr>
          <p:spPr bwMode="auto">
            <a:xfrm>
              <a:off x="2221395" y="3840094"/>
              <a:ext cx="2593009"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2000" dirty="0">
                <a:cs typeface="+mn-cs"/>
              </a:endParaRPr>
            </a:p>
          </p:txBody>
        </p:sp>
        <p:grpSp>
          <p:nvGrpSpPr>
            <p:cNvPr id="16" name="Group 15">
              <a:extLst>
                <a:ext uri="{FF2B5EF4-FFF2-40B4-BE49-F238E27FC236}">
                  <a16:creationId xmlns:a16="http://schemas.microsoft.com/office/drawing/2014/main" id="{3DCDE299-3FF6-EA43-9F54-4F4D7B7A96D5}"/>
                </a:ext>
              </a:extLst>
            </p:cNvPr>
            <p:cNvGrpSpPr/>
            <p:nvPr/>
          </p:nvGrpSpPr>
          <p:grpSpPr>
            <a:xfrm>
              <a:off x="3351764" y="3479799"/>
              <a:ext cx="787400" cy="673713"/>
              <a:chOff x="992878" y="4235173"/>
              <a:chExt cx="787400" cy="673713"/>
            </a:xfrm>
          </p:grpSpPr>
          <p:sp>
            <p:nvSpPr>
              <p:cNvPr id="155" name="Rectangle 154">
                <a:extLst>
                  <a:ext uri="{FF2B5EF4-FFF2-40B4-BE49-F238E27FC236}">
                    <a16:creationId xmlns:a16="http://schemas.microsoft.com/office/drawing/2014/main" id="{9457704C-5356-664F-925C-1F727AA467BC}"/>
                  </a:ext>
                </a:extLst>
              </p:cNvPr>
              <p:cNvSpPr/>
              <p:nvPr/>
            </p:nvSpPr>
            <p:spPr>
              <a:xfrm>
                <a:off x="1000537" y="4543840"/>
                <a:ext cx="675861" cy="1060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6" name="Text Box 15">
                <a:extLst>
                  <a:ext uri="{FF2B5EF4-FFF2-40B4-BE49-F238E27FC236}">
                    <a16:creationId xmlns:a16="http://schemas.microsoft.com/office/drawing/2014/main" id="{B390E741-67F5-A44D-B50F-BCF5D21E4564}"/>
                  </a:ext>
                </a:extLst>
              </p:cNvPr>
              <p:cNvSpPr txBox="1">
                <a:spLocks noChangeArrowheads="1"/>
              </p:cNvSpPr>
              <p:nvPr/>
            </p:nvSpPr>
            <p:spPr bwMode="auto">
              <a:xfrm>
                <a:off x="1147543" y="4508776"/>
                <a:ext cx="333746"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A</a:t>
                </a:r>
              </a:p>
            </p:txBody>
          </p:sp>
          <p:sp>
            <p:nvSpPr>
              <p:cNvPr id="157" name="Text Box 17">
                <a:extLst>
                  <a:ext uri="{FF2B5EF4-FFF2-40B4-BE49-F238E27FC236}">
                    <a16:creationId xmlns:a16="http://schemas.microsoft.com/office/drawing/2014/main" id="{F7C9D543-5B67-BE43-915D-12D41196FF0B}"/>
                  </a:ext>
                </a:extLst>
              </p:cNvPr>
              <p:cNvSpPr txBox="1">
                <a:spLocks noChangeArrowheads="1"/>
              </p:cNvSpPr>
              <p:nvPr/>
            </p:nvSpPr>
            <p:spPr bwMode="auto">
              <a:xfrm>
                <a:off x="992878" y="4380947"/>
                <a:ext cx="787400" cy="40005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latin typeface="+mn-lt"/>
                    <a:cs typeface="Arial" charset="0"/>
                  </a:rPr>
                  <a:t>K   (R)</a:t>
                </a:r>
              </a:p>
            </p:txBody>
          </p:sp>
          <p:sp>
            <p:nvSpPr>
              <p:cNvPr id="158" name="Text Box 18">
                <a:extLst>
                  <a:ext uri="{FF2B5EF4-FFF2-40B4-BE49-F238E27FC236}">
                    <a16:creationId xmlns:a16="http://schemas.microsoft.com/office/drawing/2014/main" id="{5B8DB431-29F0-AB41-8246-D94EA76902B5}"/>
                  </a:ext>
                </a:extLst>
              </p:cNvPr>
              <p:cNvSpPr txBox="1">
                <a:spLocks noChangeArrowheads="1"/>
              </p:cNvSpPr>
              <p:nvPr/>
            </p:nvSpPr>
            <p:spPr bwMode="auto">
              <a:xfrm>
                <a:off x="1167573" y="4235173"/>
                <a:ext cx="263525" cy="40005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a:t>
                </a:r>
              </a:p>
            </p:txBody>
          </p:sp>
        </p:grpSp>
      </p:grpSp>
      <p:grpSp>
        <p:nvGrpSpPr>
          <p:cNvPr id="40" name="Group 39">
            <a:extLst>
              <a:ext uri="{FF2B5EF4-FFF2-40B4-BE49-F238E27FC236}">
                <a16:creationId xmlns:a16="http://schemas.microsoft.com/office/drawing/2014/main" id="{8FB5C290-2EFF-0A4D-B746-B484522AB717}"/>
              </a:ext>
            </a:extLst>
          </p:cNvPr>
          <p:cNvGrpSpPr/>
          <p:nvPr/>
        </p:nvGrpSpPr>
        <p:grpSpPr>
          <a:xfrm>
            <a:off x="2221395" y="4168883"/>
            <a:ext cx="2661272" cy="673713"/>
            <a:chOff x="2221395" y="4168883"/>
            <a:chExt cx="2661272" cy="673713"/>
          </a:xfrm>
        </p:grpSpPr>
        <p:sp>
          <p:nvSpPr>
            <p:cNvPr id="106" name="Line 36">
              <a:extLst>
                <a:ext uri="{FF2B5EF4-FFF2-40B4-BE49-F238E27FC236}">
                  <a16:creationId xmlns:a16="http://schemas.microsoft.com/office/drawing/2014/main" id="{160F22D0-47F2-5349-85F9-D489A964C5EE}"/>
                </a:ext>
              </a:extLst>
            </p:cNvPr>
            <p:cNvSpPr>
              <a:spLocks noChangeShapeType="1"/>
            </p:cNvSpPr>
            <p:nvPr/>
          </p:nvSpPr>
          <p:spPr bwMode="auto">
            <a:xfrm>
              <a:off x="2221395" y="4527482"/>
              <a:ext cx="2661272"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2000" dirty="0">
                <a:cs typeface="+mn-cs"/>
              </a:endParaRPr>
            </a:p>
          </p:txBody>
        </p:sp>
        <p:grpSp>
          <p:nvGrpSpPr>
            <p:cNvPr id="18" name="Group 17">
              <a:extLst>
                <a:ext uri="{FF2B5EF4-FFF2-40B4-BE49-F238E27FC236}">
                  <a16:creationId xmlns:a16="http://schemas.microsoft.com/office/drawing/2014/main" id="{C591770F-038E-CD44-B111-C45F73AD7788}"/>
                </a:ext>
              </a:extLst>
            </p:cNvPr>
            <p:cNvGrpSpPr/>
            <p:nvPr/>
          </p:nvGrpSpPr>
          <p:grpSpPr>
            <a:xfrm>
              <a:off x="3366050" y="4168883"/>
              <a:ext cx="675861" cy="673713"/>
              <a:chOff x="1842051" y="4335667"/>
              <a:chExt cx="675861" cy="673713"/>
            </a:xfrm>
          </p:grpSpPr>
          <p:sp>
            <p:nvSpPr>
              <p:cNvPr id="160" name="Rectangle 159">
                <a:extLst>
                  <a:ext uri="{FF2B5EF4-FFF2-40B4-BE49-F238E27FC236}">
                    <a16:creationId xmlns:a16="http://schemas.microsoft.com/office/drawing/2014/main" id="{E1E0E169-9AA2-8C40-A9FD-9CB2C10143A7}"/>
                  </a:ext>
                </a:extLst>
              </p:cNvPr>
              <p:cNvSpPr/>
              <p:nvPr/>
            </p:nvSpPr>
            <p:spPr>
              <a:xfrm>
                <a:off x="1842051" y="4644334"/>
                <a:ext cx="675861" cy="1060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2" name="Text Box 17">
                <a:extLst>
                  <a:ext uri="{FF2B5EF4-FFF2-40B4-BE49-F238E27FC236}">
                    <a16:creationId xmlns:a16="http://schemas.microsoft.com/office/drawing/2014/main" id="{5E1A5670-A8F3-194B-8712-4A445EDF450E}"/>
                  </a:ext>
                </a:extLst>
              </p:cNvPr>
              <p:cNvSpPr txBox="1">
                <a:spLocks noChangeArrowheads="1"/>
              </p:cNvSpPr>
              <p:nvPr/>
            </p:nvSpPr>
            <p:spPr bwMode="auto">
              <a:xfrm>
                <a:off x="1852501" y="4481441"/>
                <a:ext cx="433131"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latin typeface="+mn-lt"/>
                    <a:cs typeface="Arial" charset="0"/>
                  </a:rPr>
                  <a:t>K  </a:t>
                </a:r>
              </a:p>
            </p:txBody>
          </p:sp>
          <p:sp>
            <p:nvSpPr>
              <p:cNvPr id="163" name="Text Box 18">
                <a:extLst>
                  <a:ext uri="{FF2B5EF4-FFF2-40B4-BE49-F238E27FC236}">
                    <a16:creationId xmlns:a16="http://schemas.microsoft.com/office/drawing/2014/main" id="{F08DB7BD-7A90-7B4C-A0AB-13AF0F4EBF5E}"/>
                  </a:ext>
                </a:extLst>
              </p:cNvPr>
              <p:cNvSpPr txBox="1">
                <a:spLocks noChangeArrowheads="1"/>
              </p:cNvSpPr>
              <p:nvPr/>
            </p:nvSpPr>
            <p:spPr bwMode="auto">
              <a:xfrm>
                <a:off x="1984396" y="4335667"/>
                <a:ext cx="312907"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a:t>
                </a:r>
              </a:p>
            </p:txBody>
          </p:sp>
          <p:sp>
            <p:nvSpPr>
              <p:cNvPr id="161" name="Text Box 15">
                <a:extLst>
                  <a:ext uri="{FF2B5EF4-FFF2-40B4-BE49-F238E27FC236}">
                    <a16:creationId xmlns:a16="http://schemas.microsoft.com/office/drawing/2014/main" id="{7BBB5E8A-E5DC-4C45-9F1E-3C6C0299AC55}"/>
                  </a:ext>
                </a:extLst>
              </p:cNvPr>
              <p:cNvSpPr txBox="1">
                <a:spLocks noChangeArrowheads="1"/>
              </p:cNvSpPr>
              <p:nvPr/>
            </p:nvSpPr>
            <p:spPr bwMode="auto">
              <a:xfrm>
                <a:off x="1989057" y="4609270"/>
                <a:ext cx="333746"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A</a:t>
                </a:r>
              </a:p>
            </p:txBody>
          </p:sp>
        </p:grpSp>
      </p:grpSp>
      <p:sp>
        <p:nvSpPr>
          <p:cNvPr id="19" name="Rectangle 18">
            <a:extLst>
              <a:ext uri="{FF2B5EF4-FFF2-40B4-BE49-F238E27FC236}">
                <a16:creationId xmlns:a16="http://schemas.microsoft.com/office/drawing/2014/main" id="{6CEF5E74-1462-2240-98D6-0DFCF9C484FF}"/>
              </a:ext>
            </a:extLst>
          </p:cNvPr>
          <p:cNvSpPr/>
          <p:nvPr/>
        </p:nvSpPr>
        <p:spPr>
          <a:xfrm>
            <a:off x="7580243" y="5009322"/>
            <a:ext cx="821635" cy="1722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1" name="Group 40">
            <a:extLst>
              <a:ext uri="{FF2B5EF4-FFF2-40B4-BE49-F238E27FC236}">
                <a16:creationId xmlns:a16="http://schemas.microsoft.com/office/drawing/2014/main" id="{77CF55DB-F502-994B-93E8-DD80E269A29E}"/>
              </a:ext>
            </a:extLst>
          </p:cNvPr>
          <p:cNvGrpSpPr/>
          <p:nvPr/>
        </p:nvGrpSpPr>
        <p:grpSpPr>
          <a:xfrm>
            <a:off x="6941172" y="4727161"/>
            <a:ext cx="2168525" cy="711199"/>
            <a:chOff x="6941172" y="4727161"/>
            <a:chExt cx="2168525" cy="711199"/>
          </a:xfrm>
        </p:grpSpPr>
        <p:sp>
          <p:nvSpPr>
            <p:cNvPr id="112" name="Line 42">
              <a:extLst>
                <a:ext uri="{FF2B5EF4-FFF2-40B4-BE49-F238E27FC236}">
                  <a16:creationId xmlns:a16="http://schemas.microsoft.com/office/drawing/2014/main" id="{AE6F24D0-6C87-5E4E-A619-24CDBA038F42}"/>
                </a:ext>
              </a:extLst>
            </p:cNvPr>
            <p:cNvSpPr>
              <a:spLocks noChangeShapeType="1"/>
            </p:cNvSpPr>
            <p:nvPr/>
          </p:nvSpPr>
          <p:spPr bwMode="auto">
            <a:xfrm flipH="1" flipV="1">
              <a:off x="6941172" y="5117202"/>
              <a:ext cx="21685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2000" dirty="0">
                <a:cs typeface="+mn-cs"/>
              </a:endParaRPr>
            </a:p>
          </p:txBody>
        </p:sp>
        <p:grpSp>
          <p:nvGrpSpPr>
            <p:cNvPr id="113" name="Group 43">
              <a:extLst>
                <a:ext uri="{FF2B5EF4-FFF2-40B4-BE49-F238E27FC236}">
                  <a16:creationId xmlns:a16="http://schemas.microsoft.com/office/drawing/2014/main" id="{31A37FFA-B2FB-7E4D-A06F-68C6898002E8}"/>
                </a:ext>
              </a:extLst>
            </p:cNvPr>
            <p:cNvGrpSpPr>
              <a:grpSpLocks/>
            </p:cNvGrpSpPr>
            <p:nvPr/>
          </p:nvGrpSpPr>
          <p:grpSpPr bwMode="auto">
            <a:xfrm>
              <a:off x="7563472" y="4727161"/>
              <a:ext cx="852488" cy="711199"/>
              <a:chOff x="3677" y="3430"/>
              <a:chExt cx="537" cy="448"/>
            </a:xfrm>
          </p:grpSpPr>
          <p:sp>
            <p:nvSpPr>
              <p:cNvPr id="115" name="Text Box 45">
                <a:extLst>
                  <a:ext uri="{FF2B5EF4-FFF2-40B4-BE49-F238E27FC236}">
                    <a16:creationId xmlns:a16="http://schemas.microsoft.com/office/drawing/2014/main" id="{85D4A2E7-81C1-A64B-BC82-9DB7F4821375}"/>
                  </a:ext>
                </a:extLst>
              </p:cNvPr>
              <p:cNvSpPr txBox="1">
                <a:spLocks noChangeArrowheads="1"/>
              </p:cNvSpPr>
              <p:nvPr/>
            </p:nvSpPr>
            <p:spPr bwMode="auto">
              <a:xfrm>
                <a:off x="3677" y="3540"/>
                <a:ext cx="537"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latin typeface="+mn-lt"/>
                    <a:cs typeface="Arial" charset="0"/>
                  </a:rPr>
                  <a:t>K   (m)</a:t>
                </a:r>
              </a:p>
            </p:txBody>
          </p:sp>
          <p:sp>
            <p:nvSpPr>
              <p:cNvPr id="116" name="Text Box 46">
                <a:extLst>
                  <a:ext uri="{FF2B5EF4-FFF2-40B4-BE49-F238E27FC236}">
                    <a16:creationId xmlns:a16="http://schemas.microsoft.com/office/drawing/2014/main" id="{F94D5314-084A-054E-BECC-861CAED9361C}"/>
                  </a:ext>
                </a:extLst>
              </p:cNvPr>
              <p:cNvSpPr txBox="1">
                <a:spLocks noChangeArrowheads="1"/>
              </p:cNvSpPr>
              <p:nvPr/>
            </p:nvSpPr>
            <p:spPr bwMode="auto">
              <a:xfrm>
                <a:off x="3728" y="3430"/>
                <a:ext cx="197"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a:t>
                </a:r>
              </a:p>
            </p:txBody>
          </p:sp>
          <p:sp>
            <p:nvSpPr>
              <p:cNvPr id="114" name="Text Box 44">
                <a:extLst>
                  <a:ext uri="{FF2B5EF4-FFF2-40B4-BE49-F238E27FC236}">
                    <a16:creationId xmlns:a16="http://schemas.microsoft.com/office/drawing/2014/main" id="{5A99CC24-85CA-9C4A-A4D0-6DF9B6779A30}"/>
                  </a:ext>
                </a:extLst>
              </p:cNvPr>
              <p:cNvSpPr txBox="1">
                <a:spLocks noChangeArrowheads="1"/>
              </p:cNvSpPr>
              <p:nvPr/>
            </p:nvSpPr>
            <p:spPr bwMode="auto">
              <a:xfrm>
                <a:off x="3783" y="3626"/>
                <a:ext cx="195"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T</a:t>
                </a:r>
              </a:p>
            </p:txBody>
          </p:sp>
        </p:grpSp>
      </p:grpSp>
      <p:sp>
        <p:nvSpPr>
          <p:cNvPr id="20" name="TextBox 19">
            <a:extLst>
              <a:ext uri="{FF2B5EF4-FFF2-40B4-BE49-F238E27FC236}">
                <a16:creationId xmlns:a16="http://schemas.microsoft.com/office/drawing/2014/main" id="{8F94631E-57F4-4948-8245-56E604BD3B2E}"/>
              </a:ext>
            </a:extLst>
          </p:cNvPr>
          <p:cNvSpPr txBox="1"/>
          <p:nvPr/>
        </p:nvSpPr>
        <p:spPr>
          <a:xfrm>
            <a:off x="9258693" y="4982817"/>
            <a:ext cx="2217690" cy="541046"/>
          </a:xfrm>
          <a:prstGeom prst="rect">
            <a:avLst/>
          </a:prstGeom>
          <a:noFill/>
        </p:spPr>
        <p:txBody>
          <a:bodyPr wrap="square" rtlCol="0">
            <a:spAutoFit/>
          </a:bodyPr>
          <a:lstStyle/>
          <a:p>
            <a:pPr>
              <a:lnSpc>
                <a:spcPct val="80000"/>
              </a:lnSpc>
            </a:pPr>
            <a:r>
              <a:rPr lang="en-US" dirty="0"/>
              <a:t>Bob sends a personal message, m to Alice</a:t>
            </a:r>
          </a:p>
        </p:txBody>
      </p:sp>
      <p:grpSp>
        <p:nvGrpSpPr>
          <p:cNvPr id="167" name="Group 166">
            <a:extLst>
              <a:ext uri="{FF2B5EF4-FFF2-40B4-BE49-F238E27FC236}">
                <a16:creationId xmlns:a16="http://schemas.microsoft.com/office/drawing/2014/main" id="{BA09B8E1-D210-DD47-B517-6459FFB70ED7}"/>
              </a:ext>
            </a:extLst>
          </p:cNvPr>
          <p:cNvGrpSpPr/>
          <p:nvPr/>
        </p:nvGrpSpPr>
        <p:grpSpPr>
          <a:xfrm>
            <a:off x="2601085" y="4921526"/>
            <a:ext cx="2168525" cy="711199"/>
            <a:chOff x="2601085" y="4921526"/>
            <a:chExt cx="2168525" cy="711199"/>
          </a:xfrm>
        </p:grpSpPr>
        <p:sp>
          <p:nvSpPr>
            <p:cNvPr id="164" name="Line 42">
              <a:extLst>
                <a:ext uri="{FF2B5EF4-FFF2-40B4-BE49-F238E27FC236}">
                  <a16:creationId xmlns:a16="http://schemas.microsoft.com/office/drawing/2014/main" id="{27E7CDB9-2DFE-764B-B12F-AEF4FBAB9F60}"/>
                </a:ext>
              </a:extLst>
            </p:cNvPr>
            <p:cNvSpPr>
              <a:spLocks noChangeShapeType="1"/>
            </p:cNvSpPr>
            <p:nvPr/>
          </p:nvSpPr>
          <p:spPr bwMode="auto">
            <a:xfrm flipH="1" flipV="1">
              <a:off x="2601085" y="5367337"/>
              <a:ext cx="21685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2000" dirty="0">
                <a:cs typeface="+mn-cs"/>
              </a:endParaRPr>
            </a:p>
          </p:txBody>
        </p:sp>
        <p:sp>
          <p:nvSpPr>
            <p:cNvPr id="21" name="Rectangle 20">
              <a:extLst>
                <a:ext uri="{FF2B5EF4-FFF2-40B4-BE49-F238E27FC236}">
                  <a16:creationId xmlns:a16="http://schemas.microsoft.com/office/drawing/2014/main" id="{96D8C8AC-603B-004D-A602-FB5914DF76FB}"/>
                </a:ext>
              </a:extLst>
            </p:cNvPr>
            <p:cNvSpPr/>
            <p:nvPr/>
          </p:nvSpPr>
          <p:spPr>
            <a:xfrm>
              <a:off x="3458817" y="5261113"/>
              <a:ext cx="397566" cy="225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6" name="Group 56">
              <a:extLst>
                <a:ext uri="{FF2B5EF4-FFF2-40B4-BE49-F238E27FC236}">
                  <a16:creationId xmlns:a16="http://schemas.microsoft.com/office/drawing/2014/main" id="{0775B4B1-C485-7A46-B09A-3F7499E1DFF6}"/>
                </a:ext>
              </a:extLst>
            </p:cNvPr>
            <p:cNvGrpSpPr>
              <a:grpSpLocks/>
            </p:cNvGrpSpPr>
            <p:nvPr/>
          </p:nvGrpSpPr>
          <p:grpSpPr bwMode="auto">
            <a:xfrm>
              <a:off x="3287372" y="4921526"/>
              <a:ext cx="795338" cy="711199"/>
              <a:chOff x="3694" y="3430"/>
              <a:chExt cx="501" cy="448"/>
            </a:xfrm>
          </p:grpSpPr>
          <p:sp>
            <p:nvSpPr>
              <p:cNvPr id="127" name="Text Box 57">
                <a:extLst>
                  <a:ext uri="{FF2B5EF4-FFF2-40B4-BE49-F238E27FC236}">
                    <a16:creationId xmlns:a16="http://schemas.microsoft.com/office/drawing/2014/main" id="{141B4F19-74AD-1843-A62D-38B5D8A427BC}"/>
                  </a:ext>
                </a:extLst>
              </p:cNvPr>
              <p:cNvSpPr txBox="1">
                <a:spLocks noChangeArrowheads="1"/>
              </p:cNvSpPr>
              <p:nvPr/>
            </p:nvSpPr>
            <p:spPr bwMode="auto">
              <a:xfrm>
                <a:off x="3776" y="3626"/>
                <a:ext cx="210"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A</a:t>
                </a:r>
                <a:endParaRPr lang="en-US" sz="2800" dirty="0">
                  <a:solidFill>
                    <a:srgbClr val="C00000"/>
                  </a:solidFill>
                  <a:latin typeface="+mn-lt"/>
                  <a:cs typeface="Arial" charset="0"/>
                </a:endParaRPr>
              </a:p>
            </p:txBody>
          </p:sp>
          <p:sp>
            <p:nvSpPr>
              <p:cNvPr id="128" name="Text Box 58">
                <a:extLst>
                  <a:ext uri="{FF2B5EF4-FFF2-40B4-BE49-F238E27FC236}">
                    <a16:creationId xmlns:a16="http://schemas.microsoft.com/office/drawing/2014/main" id="{9393590E-BC14-9649-B270-972F482604BB}"/>
                  </a:ext>
                </a:extLst>
              </p:cNvPr>
              <p:cNvSpPr txBox="1">
                <a:spLocks noChangeArrowheads="1"/>
              </p:cNvSpPr>
              <p:nvPr/>
            </p:nvSpPr>
            <p:spPr bwMode="auto">
              <a:xfrm>
                <a:off x="3694" y="3540"/>
                <a:ext cx="501"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latin typeface="+mn-lt"/>
                    <a:cs typeface="Arial" charset="0"/>
                  </a:rPr>
                  <a:t>K  (m)</a:t>
                </a:r>
              </a:p>
            </p:txBody>
          </p:sp>
          <p:sp>
            <p:nvSpPr>
              <p:cNvPr id="129" name="Text Box 59">
                <a:extLst>
                  <a:ext uri="{FF2B5EF4-FFF2-40B4-BE49-F238E27FC236}">
                    <a16:creationId xmlns:a16="http://schemas.microsoft.com/office/drawing/2014/main" id="{6DBF443F-317F-784F-BD76-C682D68C613C}"/>
                  </a:ext>
                </a:extLst>
              </p:cNvPr>
              <p:cNvSpPr txBox="1">
                <a:spLocks noChangeArrowheads="1"/>
              </p:cNvSpPr>
              <p:nvPr/>
            </p:nvSpPr>
            <p:spPr bwMode="auto">
              <a:xfrm>
                <a:off x="3767" y="3430"/>
                <a:ext cx="197"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a:t>
                </a:r>
              </a:p>
            </p:txBody>
          </p:sp>
        </p:grpSp>
      </p:grpSp>
      <p:grpSp>
        <p:nvGrpSpPr>
          <p:cNvPr id="168" name="Group 167">
            <a:extLst>
              <a:ext uri="{FF2B5EF4-FFF2-40B4-BE49-F238E27FC236}">
                <a16:creationId xmlns:a16="http://schemas.microsoft.com/office/drawing/2014/main" id="{41819848-9DFF-194C-B17B-ABDE3225B9FC}"/>
              </a:ext>
            </a:extLst>
          </p:cNvPr>
          <p:cNvGrpSpPr/>
          <p:nvPr/>
        </p:nvGrpSpPr>
        <p:grpSpPr>
          <a:xfrm>
            <a:off x="359855" y="4949687"/>
            <a:ext cx="3045951" cy="1418628"/>
            <a:chOff x="359855" y="4949687"/>
            <a:chExt cx="3045951" cy="1418628"/>
          </a:xfrm>
        </p:grpSpPr>
        <p:grpSp>
          <p:nvGrpSpPr>
            <p:cNvPr id="130" name="Group 60">
              <a:extLst>
                <a:ext uri="{FF2B5EF4-FFF2-40B4-BE49-F238E27FC236}">
                  <a16:creationId xmlns:a16="http://schemas.microsoft.com/office/drawing/2014/main" id="{BECA1E54-4F2E-F443-BA9C-1A10F77D6440}"/>
                </a:ext>
              </a:extLst>
            </p:cNvPr>
            <p:cNvGrpSpPr>
              <a:grpSpLocks/>
            </p:cNvGrpSpPr>
            <p:nvPr/>
          </p:nvGrpSpPr>
          <p:grpSpPr bwMode="auto">
            <a:xfrm>
              <a:off x="949876" y="4999831"/>
              <a:ext cx="1708150" cy="744538"/>
              <a:chOff x="1318" y="3317"/>
              <a:chExt cx="1076" cy="469"/>
            </a:xfrm>
          </p:grpSpPr>
          <p:sp>
            <p:nvSpPr>
              <p:cNvPr id="131" name="Text Box 61">
                <a:extLst>
                  <a:ext uri="{FF2B5EF4-FFF2-40B4-BE49-F238E27FC236}">
                    <a16:creationId xmlns:a16="http://schemas.microsoft.com/office/drawing/2014/main" id="{2978A8B5-F75D-304D-A0D7-D444312E3681}"/>
                  </a:ext>
                </a:extLst>
              </p:cNvPr>
              <p:cNvSpPr txBox="1">
                <a:spLocks noChangeArrowheads="1"/>
              </p:cNvSpPr>
              <p:nvPr/>
            </p:nvSpPr>
            <p:spPr bwMode="auto">
              <a:xfrm>
                <a:off x="1659" y="3526"/>
                <a:ext cx="210"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A</a:t>
                </a:r>
              </a:p>
            </p:txBody>
          </p:sp>
          <p:sp>
            <p:nvSpPr>
              <p:cNvPr id="132" name="Text Box 62">
                <a:extLst>
                  <a:ext uri="{FF2B5EF4-FFF2-40B4-BE49-F238E27FC236}">
                    <a16:creationId xmlns:a16="http://schemas.microsoft.com/office/drawing/2014/main" id="{C8ABC261-159D-7540-98FC-D7B432928737}"/>
                  </a:ext>
                </a:extLst>
              </p:cNvPr>
              <p:cNvSpPr txBox="1">
                <a:spLocks noChangeArrowheads="1"/>
              </p:cNvSpPr>
              <p:nvPr/>
            </p:nvSpPr>
            <p:spPr bwMode="auto">
              <a:xfrm>
                <a:off x="1318" y="3414"/>
                <a:ext cx="1076"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latin typeface="+mn-lt"/>
                    <a:cs typeface="Arial" charset="0"/>
                  </a:rPr>
                  <a:t>m = K  (K   (m))</a:t>
                </a:r>
              </a:p>
            </p:txBody>
          </p:sp>
          <p:sp>
            <p:nvSpPr>
              <p:cNvPr id="133" name="Text Box 63">
                <a:extLst>
                  <a:ext uri="{FF2B5EF4-FFF2-40B4-BE49-F238E27FC236}">
                    <a16:creationId xmlns:a16="http://schemas.microsoft.com/office/drawing/2014/main" id="{048E692E-7A24-3142-BD88-9F0834EADB6A}"/>
                  </a:ext>
                </a:extLst>
              </p:cNvPr>
              <p:cNvSpPr txBox="1">
                <a:spLocks noChangeArrowheads="1"/>
              </p:cNvSpPr>
              <p:nvPr/>
            </p:nvSpPr>
            <p:spPr bwMode="auto">
              <a:xfrm>
                <a:off x="1903" y="3332"/>
                <a:ext cx="197"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a:t>
                </a:r>
              </a:p>
            </p:txBody>
          </p:sp>
          <p:sp>
            <p:nvSpPr>
              <p:cNvPr id="134" name="Text Box 64">
                <a:extLst>
                  <a:ext uri="{FF2B5EF4-FFF2-40B4-BE49-F238E27FC236}">
                    <a16:creationId xmlns:a16="http://schemas.microsoft.com/office/drawing/2014/main" id="{8C5822A4-20CA-A94D-B283-A8FA7EE237F6}"/>
                  </a:ext>
                </a:extLst>
              </p:cNvPr>
              <p:cNvSpPr txBox="1">
                <a:spLocks noChangeArrowheads="1"/>
              </p:cNvSpPr>
              <p:nvPr/>
            </p:nvSpPr>
            <p:spPr bwMode="auto">
              <a:xfrm>
                <a:off x="1903" y="3534"/>
                <a:ext cx="210"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A</a:t>
                </a:r>
              </a:p>
            </p:txBody>
          </p:sp>
          <p:sp>
            <p:nvSpPr>
              <p:cNvPr id="135" name="Text Box 65">
                <a:extLst>
                  <a:ext uri="{FF2B5EF4-FFF2-40B4-BE49-F238E27FC236}">
                    <a16:creationId xmlns:a16="http://schemas.microsoft.com/office/drawing/2014/main" id="{C4E5DD69-041E-3A4C-9F88-0FDC141FDC6B}"/>
                  </a:ext>
                </a:extLst>
              </p:cNvPr>
              <p:cNvSpPr txBox="1">
                <a:spLocks noChangeArrowheads="1"/>
              </p:cNvSpPr>
              <p:nvPr/>
            </p:nvSpPr>
            <p:spPr bwMode="auto">
              <a:xfrm>
                <a:off x="1685" y="3317"/>
                <a:ext cx="166"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rgbClr val="C00000"/>
                    </a:solidFill>
                    <a:latin typeface="+mn-lt"/>
                    <a:cs typeface="Arial" charset="0"/>
                  </a:rPr>
                  <a:t>-</a:t>
                </a:r>
              </a:p>
            </p:txBody>
          </p:sp>
        </p:grpSp>
        <p:sp>
          <p:nvSpPr>
            <p:cNvPr id="165" name="TextBox 164">
              <a:extLst>
                <a:ext uri="{FF2B5EF4-FFF2-40B4-BE49-F238E27FC236}">
                  <a16:creationId xmlns:a16="http://schemas.microsoft.com/office/drawing/2014/main" id="{27C7730D-09E8-7F48-902E-83A59320C490}"/>
                </a:ext>
              </a:extLst>
            </p:cNvPr>
            <p:cNvSpPr txBox="1"/>
            <p:nvPr/>
          </p:nvSpPr>
          <p:spPr>
            <a:xfrm>
              <a:off x="359855" y="4949687"/>
              <a:ext cx="2794160" cy="319446"/>
            </a:xfrm>
            <a:prstGeom prst="rect">
              <a:avLst/>
            </a:prstGeom>
            <a:noFill/>
          </p:spPr>
          <p:txBody>
            <a:bodyPr wrap="square" rtlCol="0">
              <a:spAutoFit/>
            </a:bodyPr>
            <a:lstStyle/>
            <a:p>
              <a:pPr>
                <a:lnSpc>
                  <a:spcPct val="80000"/>
                </a:lnSpc>
              </a:pPr>
              <a:r>
                <a:rPr lang="en-US" dirty="0"/>
                <a:t>Trudy recovers Bob’s m:</a:t>
              </a:r>
            </a:p>
          </p:txBody>
        </p:sp>
        <p:sp>
          <p:nvSpPr>
            <p:cNvPr id="166" name="TextBox 165">
              <a:extLst>
                <a:ext uri="{FF2B5EF4-FFF2-40B4-BE49-F238E27FC236}">
                  <a16:creationId xmlns:a16="http://schemas.microsoft.com/office/drawing/2014/main" id="{8074C434-56F6-8147-B72B-852D8E98FE62}"/>
                </a:ext>
              </a:extLst>
            </p:cNvPr>
            <p:cNvSpPr txBox="1"/>
            <p:nvPr/>
          </p:nvSpPr>
          <p:spPr>
            <a:xfrm>
              <a:off x="392984" y="5605670"/>
              <a:ext cx="3012822" cy="762645"/>
            </a:xfrm>
            <a:prstGeom prst="rect">
              <a:avLst/>
            </a:prstGeom>
            <a:noFill/>
          </p:spPr>
          <p:txBody>
            <a:bodyPr wrap="square" rtlCol="0">
              <a:spAutoFit/>
            </a:bodyPr>
            <a:lstStyle/>
            <a:p>
              <a:pPr>
                <a:lnSpc>
                  <a:spcPct val="80000"/>
                </a:lnSpc>
              </a:pPr>
              <a:r>
                <a:rPr lang="en-US" dirty="0"/>
                <a:t>and she and Bob meet a week later in person and discuss m, not knowing Trudy knows m</a:t>
              </a:r>
            </a:p>
          </p:txBody>
        </p:sp>
      </p:grpSp>
      <p:grpSp>
        <p:nvGrpSpPr>
          <p:cNvPr id="10" name="Group 9">
            <a:extLst>
              <a:ext uri="{FF2B5EF4-FFF2-40B4-BE49-F238E27FC236}">
                <a16:creationId xmlns:a16="http://schemas.microsoft.com/office/drawing/2014/main" id="{8477CCA1-AE8D-374F-BC1F-5EC4C0FB94A5}"/>
              </a:ext>
            </a:extLst>
          </p:cNvPr>
          <p:cNvGrpSpPr/>
          <p:nvPr/>
        </p:nvGrpSpPr>
        <p:grpSpPr>
          <a:xfrm>
            <a:off x="4929809" y="2809461"/>
            <a:ext cx="1789043" cy="1938992"/>
            <a:chOff x="10084905" y="1378226"/>
            <a:chExt cx="1789043" cy="1938992"/>
          </a:xfrm>
        </p:grpSpPr>
        <p:sp>
          <p:nvSpPr>
            <p:cNvPr id="6" name="TextBox 5">
              <a:extLst>
                <a:ext uri="{FF2B5EF4-FFF2-40B4-BE49-F238E27FC236}">
                  <a16:creationId xmlns:a16="http://schemas.microsoft.com/office/drawing/2014/main" id="{DDB4941F-64F3-E447-9284-991F0D048A09}"/>
                </a:ext>
              </a:extLst>
            </p:cNvPr>
            <p:cNvSpPr txBox="1"/>
            <p:nvPr/>
          </p:nvSpPr>
          <p:spPr>
            <a:xfrm>
              <a:off x="10455966" y="1378226"/>
              <a:ext cx="898003" cy="1938992"/>
            </a:xfrm>
            <a:prstGeom prst="rect">
              <a:avLst/>
            </a:prstGeom>
            <a:noFill/>
          </p:spPr>
          <p:txBody>
            <a:bodyPr wrap="none" rtlCol="0">
              <a:spAutoFit/>
            </a:bodyPr>
            <a:lstStyle/>
            <a:p>
              <a:r>
                <a:rPr lang="en-US" sz="12000" dirty="0">
                  <a:solidFill>
                    <a:srgbClr val="C00000"/>
                  </a:solidFill>
                </a:rPr>
                <a:t>?</a:t>
              </a:r>
            </a:p>
          </p:txBody>
        </p:sp>
        <p:sp>
          <p:nvSpPr>
            <p:cNvPr id="4" name="TextBox 3">
              <a:extLst>
                <a:ext uri="{FF2B5EF4-FFF2-40B4-BE49-F238E27FC236}">
                  <a16:creationId xmlns:a16="http://schemas.microsoft.com/office/drawing/2014/main" id="{24E84004-AA3A-644E-9984-F921D7AEC2D1}"/>
                </a:ext>
              </a:extLst>
            </p:cNvPr>
            <p:cNvSpPr txBox="1"/>
            <p:nvPr/>
          </p:nvSpPr>
          <p:spPr>
            <a:xfrm>
              <a:off x="10084905" y="1881808"/>
              <a:ext cx="1789043" cy="986104"/>
            </a:xfrm>
            <a:prstGeom prst="rect">
              <a:avLst/>
            </a:prstGeom>
            <a:noFill/>
          </p:spPr>
          <p:txBody>
            <a:bodyPr wrap="square" rtlCol="0">
              <a:spAutoFit/>
            </a:bodyPr>
            <a:lstStyle/>
            <a:p>
              <a:pPr algn="ctr">
                <a:lnSpc>
                  <a:spcPct val="80000"/>
                </a:lnSpc>
              </a:pPr>
              <a:r>
                <a:rPr lang="en-US" sz="2400" i="1" dirty="0">
                  <a:solidFill>
                    <a:srgbClr val="0012A0"/>
                  </a:solidFill>
                </a:rPr>
                <a:t>Where are mistakes made here?</a:t>
              </a:r>
            </a:p>
          </p:txBody>
        </p:sp>
      </p:grpSp>
    </p:spTree>
    <p:extLst>
      <p:ext uri="{BB962C8B-B14F-4D97-AF65-F5344CB8AC3E}">
        <p14:creationId xmlns:p14="http://schemas.microsoft.com/office/powerpoint/2010/main" val="2228719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wipe(left)">
                                      <p:cBhvr>
                                        <p:cTn id="12" dur="500"/>
                                        <p:tgtEl>
                                          <p:spTgt spid="30"/>
                                        </p:tgtEl>
                                      </p:cBhvr>
                                    </p:animEffect>
                                  </p:childTnLst>
                                </p:cTn>
                              </p:par>
                            </p:childTnLst>
                          </p:cTn>
                        </p:par>
                        <p:par>
                          <p:cTn id="13" fill="hold">
                            <p:stCondLst>
                              <p:cond delay="500"/>
                            </p:stCondLst>
                            <p:childTnLst>
                              <p:par>
                                <p:cTn id="14" presetID="22" presetClass="entr" presetSubtype="2" fill="hold" nodeType="after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wipe(right)">
                                      <p:cBhvr>
                                        <p:cTn id="16" dur="500"/>
                                        <p:tgtEl>
                                          <p:spTgt spid="32"/>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34"/>
                                        </p:tgtEl>
                                        <p:attrNameLst>
                                          <p:attrName>style.visibility</p:attrName>
                                        </p:attrNameLst>
                                      </p:cBhvr>
                                      <p:to>
                                        <p:strVal val="visible"/>
                                      </p:to>
                                    </p:set>
                                    <p:animEffect transition="in" filter="wipe(left)">
                                      <p:cBhvr>
                                        <p:cTn id="20" dur="500"/>
                                        <p:tgtEl>
                                          <p:spTgt spid="34"/>
                                        </p:tgtEl>
                                      </p:cBhvr>
                                    </p:animEffect>
                                  </p:childTnLst>
                                </p:cTn>
                              </p:par>
                            </p:childTnLst>
                          </p:cTn>
                        </p:par>
                        <p:par>
                          <p:cTn id="21" fill="hold">
                            <p:stCondLst>
                              <p:cond delay="1500"/>
                            </p:stCondLst>
                            <p:childTnLst>
                              <p:par>
                                <p:cTn id="22" presetID="22" presetClass="entr" presetSubtype="2" fill="hold" nodeType="after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wipe(right)">
                                      <p:cBhvr>
                                        <p:cTn id="24" dur="500"/>
                                        <p:tgtEl>
                                          <p:spTgt spid="35"/>
                                        </p:tgtEl>
                                      </p:cBhvr>
                                    </p:animEffect>
                                  </p:childTnLst>
                                </p:cTn>
                              </p:par>
                            </p:childTnLst>
                          </p:cTn>
                        </p:par>
                        <p:par>
                          <p:cTn id="25" fill="hold">
                            <p:stCondLst>
                              <p:cond delay="2000"/>
                            </p:stCondLst>
                            <p:childTnLst>
                              <p:par>
                                <p:cTn id="26" presetID="22" presetClass="entr" presetSubtype="8" fill="hold" nodeType="after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wipe(left)">
                                      <p:cBhvr>
                                        <p:cTn id="28" dur="500"/>
                                        <p:tgtEl>
                                          <p:spTgt spid="36"/>
                                        </p:tgtEl>
                                      </p:cBhvr>
                                    </p:animEffect>
                                  </p:childTnLst>
                                </p:cTn>
                              </p:par>
                            </p:childTnLst>
                          </p:cTn>
                        </p:par>
                        <p:par>
                          <p:cTn id="29" fill="hold">
                            <p:stCondLst>
                              <p:cond delay="2500"/>
                            </p:stCondLst>
                            <p:childTnLst>
                              <p:par>
                                <p:cTn id="30" presetID="9" presetClass="entr" presetSubtype="0" fill="hold" nodeType="after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dissolve">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wipe(right)">
                                      <p:cBhvr>
                                        <p:cTn id="37" dur="500"/>
                                        <p:tgtEl>
                                          <p:spTgt spid="37"/>
                                        </p:tgtEl>
                                      </p:cBhvr>
                                    </p:animEffect>
                                  </p:childTnLst>
                                </p:cTn>
                              </p:par>
                            </p:childTnLst>
                          </p:cTn>
                        </p:par>
                        <p:par>
                          <p:cTn id="38" fill="hold">
                            <p:stCondLst>
                              <p:cond delay="500"/>
                            </p:stCondLst>
                            <p:childTnLst>
                              <p:par>
                                <p:cTn id="39" presetID="22" presetClass="entr" presetSubtype="8" fill="hold" nodeType="afterEffect">
                                  <p:stCondLst>
                                    <p:cond delay="0"/>
                                  </p:stCondLst>
                                  <p:childTnLst>
                                    <p:set>
                                      <p:cBhvr>
                                        <p:cTn id="40" dur="1" fill="hold">
                                          <p:stCondLst>
                                            <p:cond delay="0"/>
                                          </p:stCondLst>
                                        </p:cTn>
                                        <p:tgtEl>
                                          <p:spTgt spid="38"/>
                                        </p:tgtEl>
                                        <p:attrNameLst>
                                          <p:attrName>style.visibility</p:attrName>
                                        </p:attrNameLst>
                                      </p:cBhvr>
                                      <p:to>
                                        <p:strVal val="visible"/>
                                      </p:to>
                                    </p:set>
                                    <p:animEffect transition="in" filter="wipe(left)">
                                      <p:cBhvr>
                                        <p:cTn id="41" dur="500"/>
                                        <p:tgtEl>
                                          <p:spTgt spid="38"/>
                                        </p:tgtEl>
                                      </p:cBhvr>
                                    </p:animEffect>
                                  </p:childTnLst>
                                </p:cTn>
                              </p:par>
                            </p:childTnLst>
                          </p:cTn>
                        </p:par>
                        <p:par>
                          <p:cTn id="42" fill="hold">
                            <p:stCondLst>
                              <p:cond delay="1000"/>
                            </p:stCondLst>
                            <p:childTnLst>
                              <p:par>
                                <p:cTn id="43" presetID="22" presetClass="entr" presetSubtype="2" fill="hold" nodeType="afterEffect">
                                  <p:stCondLst>
                                    <p:cond delay="0"/>
                                  </p:stCondLst>
                                  <p:childTnLst>
                                    <p:set>
                                      <p:cBhvr>
                                        <p:cTn id="44" dur="1" fill="hold">
                                          <p:stCondLst>
                                            <p:cond delay="0"/>
                                          </p:stCondLst>
                                        </p:cTn>
                                        <p:tgtEl>
                                          <p:spTgt spid="39"/>
                                        </p:tgtEl>
                                        <p:attrNameLst>
                                          <p:attrName>style.visibility</p:attrName>
                                        </p:attrNameLst>
                                      </p:cBhvr>
                                      <p:to>
                                        <p:strVal val="visible"/>
                                      </p:to>
                                    </p:set>
                                    <p:animEffect transition="in" filter="wipe(right)">
                                      <p:cBhvr>
                                        <p:cTn id="45" dur="500"/>
                                        <p:tgtEl>
                                          <p:spTgt spid="39"/>
                                        </p:tgtEl>
                                      </p:cBhvr>
                                    </p:animEffect>
                                  </p:childTnLst>
                                </p:cTn>
                              </p:par>
                            </p:childTnLst>
                          </p:cTn>
                        </p:par>
                        <p:par>
                          <p:cTn id="46" fill="hold">
                            <p:stCondLst>
                              <p:cond delay="1500"/>
                            </p:stCondLst>
                            <p:childTnLst>
                              <p:par>
                                <p:cTn id="47" presetID="22" presetClass="entr" presetSubtype="8" fill="hold" nodeType="afterEffect">
                                  <p:stCondLst>
                                    <p:cond delay="0"/>
                                  </p:stCondLst>
                                  <p:childTnLst>
                                    <p:set>
                                      <p:cBhvr>
                                        <p:cTn id="48" dur="1" fill="hold">
                                          <p:stCondLst>
                                            <p:cond delay="0"/>
                                          </p:stCondLst>
                                        </p:cTn>
                                        <p:tgtEl>
                                          <p:spTgt spid="40"/>
                                        </p:tgtEl>
                                        <p:attrNameLst>
                                          <p:attrName>style.visibility</p:attrName>
                                        </p:attrNameLst>
                                      </p:cBhvr>
                                      <p:to>
                                        <p:strVal val="visible"/>
                                      </p:to>
                                    </p:set>
                                    <p:animEffect transition="in" filter="wipe(left)">
                                      <p:cBhvr>
                                        <p:cTn id="49" dur="500"/>
                                        <p:tgtEl>
                                          <p:spTgt spid="40"/>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dissolve">
                                      <p:cBhvr>
                                        <p:cTn id="54" dur="500"/>
                                        <p:tgtEl>
                                          <p:spTgt spid="20"/>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2" fill="hold" nodeType="clickEffect">
                                  <p:stCondLst>
                                    <p:cond delay="0"/>
                                  </p:stCondLst>
                                  <p:childTnLst>
                                    <p:set>
                                      <p:cBhvr>
                                        <p:cTn id="58" dur="1" fill="hold">
                                          <p:stCondLst>
                                            <p:cond delay="0"/>
                                          </p:stCondLst>
                                        </p:cTn>
                                        <p:tgtEl>
                                          <p:spTgt spid="41"/>
                                        </p:tgtEl>
                                        <p:attrNameLst>
                                          <p:attrName>style.visibility</p:attrName>
                                        </p:attrNameLst>
                                      </p:cBhvr>
                                      <p:to>
                                        <p:strVal val="visible"/>
                                      </p:to>
                                    </p:set>
                                    <p:animEffect transition="in" filter="wipe(right)">
                                      <p:cBhvr>
                                        <p:cTn id="59" dur="500"/>
                                        <p:tgtEl>
                                          <p:spTgt spid="41"/>
                                        </p:tgtEl>
                                      </p:cBhvr>
                                    </p:animEffect>
                                  </p:childTnLst>
                                </p:cTn>
                              </p:par>
                            </p:childTnLst>
                          </p:cTn>
                        </p:par>
                        <p:par>
                          <p:cTn id="60" fill="hold">
                            <p:stCondLst>
                              <p:cond delay="500"/>
                            </p:stCondLst>
                            <p:childTnLst>
                              <p:par>
                                <p:cTn id="61" presetID="9" presetClass="entr" presetSubtype="0" fill="hold" nodeType="afterEffect">
                                  <p:stCondLst>
                                    <p:cond delay="0"/>
                                  </p:stCondLst>
                                  <p:childTnLst>
                                    <p:set>
                                      <p:cBhvr>
                                        <p:cTn id="62" dur="1" fill="hold">
                                          <p:stCondLst>
                                            <p:cond delay="0"/>
                                          </p:stCondLst>
                                        </p:cTn>
                                        <p:tgtEl>
                                          <p:spTgt spid="42"/>
                                        </p:tgtEl>
                                        <p:attrNameLst>
                                          <p:attrName>style.visibility</p:attrName>
                                        </p:attrNameLst>
                                      </p:cBhvr>
                                      <p:to>
                                        <p:strVal val="visible"/>
                                      </p:to>
                                    </p:set>
                                    <p:animEffect transition="in" filter="dissolve">
                                      <p:cBhvr>
                                        <p:cTn id="63" dur="500"/>
                                        <p:tgtEl>
                                          <p:spTgt spid="42"/>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2" fill="hold" nodeType="clickEffect">
                                  <p:stCondLst>
                                    <p:cond delay="0"/>
                                  </p:stCondLst>
                                  <p:childTnLst>
                                    <p:set>
                                      <p:cBhvr>
                                        <p:cTn id="67" dur="1" fill="hold">
                                          <p:stCondLst>
                                            <p:cond delay="0"/>
                                          </p:stCondLst>
                                        </p:cTn>
                                        <p:tgtEl>
                                          <p:spTgt spid="167"/>
                                        </p:tgtEl>
                                        <p:attrNameLst>
                                          <p:attrName>style.visibility</p:attrName>
                                        </p:attrNameLst>
                                      </p:cBhvr>
                                      <p:to>
                                        <p:strVal val="visible"/>
                                      </p:to>
                                    </p:set>
                                    <p:animEffect transition="in" filter="wipe(right)">
                                      <p:cBhvr>
                                        <p:cTn id="68" dur="500"/>
                                        <p:tgtEl>
                                          <p:spTgt spid="167"/>
                                        </p:tgtEl>
                                      </p:cBhvr>
                                    </p:animEffect>
                                  </p:childTnLst>
                                </p:cTn>
                              </p:par>
                            </p:childTnLst>
                          </p:cTn>
                        </p:par>
                        <p:par>
                          <p:cTn id="69" fill="hold">
                            <p:stCondLst>
                              <p:cond delay="500"/>
                            </p:stCondLst>
                            <p:childTnLst>
                              <p:par>
                                <p:cTn id="70" presetID="9" presetClass="entr" presetSubtype="0" fill="hold" nodeType="afterEffect">
                                  <p:stCondLst>
                                    <p:cond delay="0"/>
                                  </p:stCondLst>
                                  <p:childTnLst>
                                    <p:set>
                                      <p:cBhvr>
                                        <p:cTn id="71" dur="1" fill="hold">
                                          <p:stCondLst>
                                            <p:cond delay="0"/>
                                          </p:stCondLst>
                                        </p:cTn>
                                        <p:tgtEl>
                                          <p:spTgt spid="168"/>
                                        </p:tgtEl>
                                        <p:attrNameLst>
                                          <p:attrName>style.visibility</p:attrName>
                                        </p:attrNameLst>
                                      </p:cBhvr>
                                      <p:to>
                                        <p:strVal val="visible"/>
                                      </p:to>
                                    </p:set>
                                    <p:animEffect transition="in" filter="dissolve">
                                      <p:cBhvr>
                                        <p:cTn id="72" dur="500"/>
                                        <p:tgtEl>
                                          <p:spTgt spid="168"/>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nodeType="clickEffect">
                                  <p:stCondLst>
                                    <p:cond delay="0"/>
                                  </p:stCondLst>
                                  <p:childTnLst>
                                    <p:set>
                                      <p:cBhvr>
                                        <p:cTn id="76" dur="1" fill="hold">
                                          <p:stCondLst>
                                            <p:cond delay="0"/>
                                          </p:stCondLst>
                                        </p:cTn>
                                        <p:tgtEl>
                                          <p:spTgt spid="10"/>
                                        </p:tgtEl>
                                        <p:attrNameLst>
                                          <p:attrName>style.visibility</p:attrName>
                                        </p:attrNameLst>
                                      </p:cBhvr>
                                      <p:to>
                                        <p:strVal val="visible"/>
                                      </p:to>
                                    </p:set>
                                    <p:animEffect transition="in" filter="dissolve">
                                      <p:cBhvr>
                                        <p:cTn id="7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b="0" dirty="0">
                <a:latin typeface="+mn-lt"/>
              </a:rPr>
              <a:t>Need for certified public keys</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62</a:t>
            </a:fld>
            <a:endParaRPr lang="en-US" dirty="0"/>
          </a:p>
        </p:txBody>
      </p:sp>
      <p:sp>
        <p:nvSpPr>
          <p:cNvPr id="107" name="Rectangle 3">
            <a:extLst>
              <a:ext uri="{FF2B5EF4-FFF2-40B4-BE49-F238E27FC236}">
                <a16:creationId xmlns:a16="http://schemas.microsoft.com/office/drawing/2014/main" id="{C2AED11F-995A-084B-92BE-14113A55714D}"/>
              </a:ext>
            </a:extLst>
          </p:cNvPr>
          <p:cNvSpPr txBox="1">
            <a:spLocks noChangeArrowheads="1"/>
          </p:cNvSpPr>
          <p:nvPr/>
        </p:nvSpPr>
        <p:spPr>
          <a:xfrm>
            <a:off x="533400" y="1490663"/>
            <a:ext cx="7749209" cy="75377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t>motivation: Trudy plays pizza prank on Bob</a:t>
            </a:r>
          </a:p>
          <a:p>
            <a:pPr lvl="1"/>
            <a:endParaRPr lang="en-US" dirty="0">
              <a:latin typeface="Gill Sans MT" charset="0"/>
            </a:endParaRPr>
          </a:p>
        </p:txBody>
      </p:sp>
      <p:pic>
        <p:nvPicPr>
          <p:cNvPr id="20482" name="Picture 2" descr="Delivery Pepperoni Pizza | Taste Test | Serious Eats">
            <a:extLst>
              <a:ext uri="{FF2B5EF4-FFF2-40B4-BE49-F238E27FC236}">
                <a16:creationId xmlns:a16="http://schemas.microsoft.com/office/drawing/2014/main" id="{9DE292BF-82C0-674B-895E-5211D05BB2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2407" y="2252869"/>
            <a:ext cx="3712524" cy="3638274"/>
          </a:xfrm>
          <a:prstGeom prst="rect">
            <a:avLst/>
          </a:prstGeom>
          <a:noFill/>
          <a:extLst>
            <a:ext uri="{909E8E84-426E-40DD-AFC4-6F175D3DCCD1}">
              <a14:hiddenFill xmlns:a14="http://schemas.microsoft.com/office/drawing/2010/main">
                <a:solidFill>
                  <a:srgbClr val="FFFFFF"/>
                </a:solidFill>
              </a14:hiddenFill>
            </a:ext>
          </a:extLst>
        </p:spPr>
      </p:pic>
      <p:sp>
        <p:nvSpPr>
          <p:cNvPr id="109" name="Rectangle 3">
            <a:extLst>
              <a:ext uri="{FF2B5EF4-FFF2-40B4-BE49-F238E27FC236}">
                <a16:creationId xmlns:a16="http://schemas.microsoft.com/office/drawing/2014/main" id="{19B001DB-C120-F941-A274-01407236A44C}"/>
              </a:ext>
            </a:extLst>
          </p:cNvPr>
          <p:cNvSpPr txBox="1">
            <a:spLocks noChangeArrowheads="1"/>
          </p:cNvSpPr>
          <p:nvPr/>
        </p:nvSpPr>
        <p:spPr>
          <a:xfrm>
            <a:off x="868681" y="2059478"/>
            <a:ext cx="6812280" cy="4342102"/>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46125" lvl="1" indent="-288925"/>
            <a:r>
              <a:rPr lang="en-US" sz="2800" dirty="0"/>
              <a:t>Trudy creates e-mail order: </a:t>
            </a:r>
            <a:br>
              <a:rPr lang="en-US" sz="2800" dirty="0"/>
            </a:br>
            <a:r>
              <a:rPr lang="en-US" sz="2800" i="1" dirty="0"/>
              <a:t>Dear Pizza Store, Please deliver to me four pepperoni pizzas. Thank you, Bob</a:t>
            </a:r>
          </a:p>
          <a:p>
            <a:pPr lvl="1"/>
            <a:r>
              <a:rPr lang="en-US" sz="2800" dirty="0"/>
              <a:t>Trudy signs order with her private key</a:t>
            </a:r>
          </a:p>
          <a:p>
            <a:pPr lvl="1"/>
            <a:r>
              <a:rPr lang="en-US" sz="2800" dirty="0"/>
              <a:t>Trudy sends order to Pizza Store</a:t>
            </a:r>
          </a:p>
          <a:p>
            <a:pPr lvl="1"/>
            <a:r>
              <a:rPr lang="en-US" sz="2800" dirty="0"/>
              <a:t>Trudy sends to Pizza Store her public key, but says it</a:t>
            </a:r>
            <a:r>
              <a:rPr lang="en-US" altLang="ja-JP" sz="2800" dirty="0"/>
              <a:t>’s Bob’s public key</a:t>
            </a:r>
          </a:p>
          <a:p>
            <a:pPr lvl="1"/>
            <a:r>
              <a:rPr lang="en-US" sz="2800" dirty="0"/>
              <a:t>Pizza Store verifies signature; then delivers four pepperoni pizzas to Bob</a:t>
            </a:r>
          </a:p>
          <a:p>
            <a:pPr lvl="1"/>
            <a:r>
              <a:rPr lang="en-US" sz="2800" dirty="0"/>
              <a:t>Bob doesn’</a:t>
            </a:r>
            <a:r>
              <a:rPr lang="en-US" altLang="ja-JP" sz="2800" dirty="0"/>
              <a:t>t even like pepperoni</a:t>
            </a:r>
          </a:p>
          <a:p>
            <a:pPr lvl="1"/>
            <a:endParaRPr lang="en-US" dirty="0">
              <a:latin typeface="Gill Sans MT" charset="0"/>
            </a:endParaRPr>
          </a:p>
        </p:txBody>
      </p:sp>
    </p:spTree>
    <p:extLst>
      <p:ext uri="{BB962C8B-B14F-4D97-AF65-F5344CB8AC3E}">
        <p14:creationId xmlns:p14="http://schemas.microsoft.com/office/powerpoint/2010/main" val="1772922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dissolve">
                                      <p:cBhvr>
                                        <p:cTn id="7" dur="5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b="0" dirty="0">
                <a:latin typeface="+mn-lt"/>
              </a:rPr>
              <a:t>Public key Certification Authorities (CA)</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63</a:t>
            </a:fld>
            <a:endParaRPr lang="en-US" dirty="0"/>
          </a:p>
        </p:txBody>
      </p:sp>
      <p:sp>
        <p:nvSpPr>
          <p:cNvPr id="6" name="Rectangle 3">
            <a:extLst>
              <a:ext uri="{FF2B5EF4-FFF2-40B4-BE49-F238E27FC236}">
                <a16:creationId xmlns:a16="http://schemas.microsoft.com/office/drawing/2014/main" id="{B93E8B2A-A755-5E48-807C-4B3E8C517B43}"/>
              </a:ext>
            </a:extLst>
          </p:cNvPr>
          <p:cNvSpPr txBox="1">
            <a:spLocks noChangeArrowheads="1"/>
          </p:cNvSpPr>
          <p:nvPr/>
        </p:nvSpPr>
        <p:spPr>
          <a:xfrm>
            <a:off x="747505" y="1236939"/>
            <a:ext cx="10424078"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C00000"/>
                </a:solidFill>
              </a:rPr>
              <a:t>certification authority (CA): </a:t>
            </a:r>
            <a:r>
              <a:rPr lang="en-US" dirty="0"/>
              <a:t>binds public key to particular entity, E</a:t>
            </a:r>
          </a:p>
          <a:p>
            <a:r>
              <a:rPr lang="en-US" dirty="0"/>
              <a:t>entity (person, website, router) registers its public key with CE provides </a:t>
            </a:r>
            <a:r>
              <a:rPr lang="en-US" altLang="ja-JP" dirty="0"/>
              <a:t>“proof of identity” to CA</a:t>
            </a:r>
          </a:p>
          <a:p>
            <a:pPr lvl="1"/>
            <a:r>
              <a:rPr lang="en-US" dirty="0"/>
              <a:t>CA creates certificate binding identity E to E’s public key</a:t>
            </a:r>
          </a:p>
          <a:p>
            <a:pPr lvl="1"/>
            <a:r>
              <a:rPr lang="en-US" dirty="0"/>
              <a:t>certificate containing E’</a:t>
            </a:r>
            <a:r>
              <a:rPr lang="en-US" altLang="ja-JP" dirty="0"/>
              <a:t>s public key digitally signed by CA: CA says “this is E’s public key”</a:t>
            </a:r>
            <a:endParaRPr lang="en-US" dirty="0"/>
          </a:p>
        </p:txBody>
      </p:sp>
      <p:pic>
        <p:nvPicPr>
          <p:cNvPr id="7" name="Picture 4" descr="j0175664[1]">
            <a:extLst>
              <a:ext uri="{FF2B5EF4-FFF2-40B4-BE49-F238E27FC236}">
                <a16:creationId xmlns:a16="http://schemas.microsoft.com/office/drawing/2014/main" id="{23CAD533-9FA9-104F-B787-25857E08AD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4397651" y="4860718"/>
            <a:ext cx="1155700" cy="917575"/>
          </a:xfrm>
          <a:prstGeom prst="rect">
            <a:avLst/>
          </a:prstGeom>
          <a:noFill/>
        </p:spPr>
      </p:pic>
      <p:pic>
        <p:nvPicPr>
          <p:cNvPr id="8" name="Picture 5" descr="Bob">
            <a:extLst>
              <a:ext uri="{FF2B5EF4-FFF2-40B4-BE49-F238E27FC236}">
                <a16:creationId xmlns:a16="http://schemas.microsoft.com/office/drawing/2014/main" id="{0548BCFD-B7B1-C642-A6A8-74DD77F00F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3814" y="5583030"/>
            <a:ext cx="590550" cy="6048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6" name="Line 13">
            <a:extLst>
              <a:ext uri="{FF2B5EF4-FFF2-40B4-BE49-F238E27FC236}">
                <a16:creationId xmlns:a16="http://schemas.microsoft.com/office/drawing/2014/main" id="{514DEAE9-3473-A94A-B6EB-D6509081EC31}"/>
              </a:ext>
            </a:extLst>
          </p:cNvPr>
          <p:cNvSpPr>
            <a:spLocks noChangeShapeType="1"/>
          </p:cNvSpPr>
          <p:nvPr/>
        </p:nvSpPr>
        <p:spPr bwMode="auto">
          <a:xfrm>
            <a:off x="3635651" y="4532105"/>
            <a:ext cx="698500" cy="615950"/>
          </a:xfrm>
          <a:prstGeom prst="line">
            <a:avLst/>
          </a:prstGeom>
          <a:noFill/>
          <a:ln w="38100">
            <a:solidFill>
              <a:schemeClr val="tx1"/>
            </a:solidFill>
            <a:prstDash val="sysDot"/>
            <a:round/>
            <a:headEnd/>
            <a:tailEnd type="triangle" w="med" len="med"/>
          </a:ln>
          <a:extLst>
            <a:ext uri="{909E8E84-426E-40dd-AFC4-6F175D3DCCD1}">
              <a14:hiddenFill xmlns="" xmlns:a14="http://schemas.microsoft.com/office/drawing/2010/main">
                <a:noFill/>
              </a14:hiddenFill>
            </a:ext>
          </a:extLst>
        </p:spPr>
        <p:txBody>
          <a:bodyPr/>
          <a:lstStyle/>
          <a:p>
            <a:endParaRPr lang="en-US" dirty="0"/>
          </a:p>
        </p:txBody>
      </p:sp>
      <p:sp>
        <p:nvSpPr>
          <p:cNvPr id="17" name="Text Box 14">
            <a:extLst>
              <a:ext uri="{FF2B5EF4-FFF2-40B4-BE49-F238E27FC236}">
                <a16:creationId xmlns:a16="http://schemas.microsoft.com/office/drawing/2014/main" id="{B959E000-A13C-AB4A-B282-6A69824979D0}"/>
              </a:ext>
            </a:extLst>
          </p:cNvPr>
          <p:cNvSpPr txBox="1">
            <a:spLocks noChangeArrowheads="1"/>
          </p:cNvSpPr>
          <p:nvPr/>
        </p:nvSpPr>
        <p:spPr bwMode="auto">
          <a:xfrm>
            <a:off x="1638576" y="5387768"/>
            <a:ext cx="1309688" cy="825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r"/>
            <a:r>
              <a:rPr lang="en-US" sz="1600" dirty="0">
                <a:latin typeface="Arial" charset="0"/>
                <a:cs typeface="Arial" charset="0"/>
              </a:rPr>
              <a:t>Bob</a:t>
            </a:r>
            <a:r>
              <a:rPr lang="ja-JP" altLang="en-US" sz="1600">
                <a:latin typeface="Arial" charset="0"/>
                <a:cs typeface="Arial" charset="0"/>
              </a:rPr>
              <a:t>’</a:t>
            </a:r>
            <a:r>
              <a:rPr lang="en-US" altLang="ja-JP" sz="1600" dirty="0">
                <a:latin typeface="Arial" charset="0"/>
                <a:cs typeface="Arial" charset="0"/>
              </a:rPr>
              <a:t>s </a:t>
            </a:r>
          </a:p>
          <a:p>
            <a:pPr algn="r"/>
            <a:r>
              <a:rPr lang="en-US" sz="1600" dirty="0">
                <a:latin typeface="Arial" charset="0"/>
                <a:cs typeface="Arial" charset="0"/>
              </a:rPr>
              <a:t>identifying information </a:t>
            </a:r>
          </a:p>
        </p:txBody>
      </p:sp>
      <p:sp>
        <p:nvSpPr>
          <p:cNvPr id="18" name="Line 15">
            <a:extLst>
              <a:ext uri="{FF2B5EF4-FFF2-40B4-BE49-F238E27FC236}">
                <a16:creationId xmlns:a16="http://schemas.microsoft.com/office/drawing/2014/main" id="{1B9863CF-92EF-BC44-9CCC-D015F7212CD7}"/>
              </a:ext>
            </a:extLst>
          </p:cNvPr>
          <p:cNvSpPr>
            <a:spLocks noChangeShapeType="1"/>
          </p:cNvSpPr>
          <p:nvPr/>
        </p:nvSpPr>
        <p:spPr bwMode="auto">
          <a:xfrm flipV="1">
            <a:off x="3599139" y="5314743"/>
            <a:ext cx="741362" cy="341312"/>
          </a:xfrm>
          <a:prstGeom prst="line">
            <a:avLst/>
          </a:prstGeom>
          <a:noFill/>
          <a:ln w="38100">
            <a:solidFill>
              <a:schemeClr val="tx1"/>
            </a:solidFill>
            <a:prstDash val="sysDot"/>
            <a:round/>
            <a:headEnd/>
            <a:tailEnd type="triangle" w="med" len="med"/>
          </a:ln>
          <a:extLst>
            <a:ext uri="{909E8E84-426E-40dd-AFC4-6F175D3DCCD1}">
              <a14:hiddenFill xmlns="" xmlns:a14="http://schemas.microsoft.com/office/drawing/2010/main">
                <a:noFill/>
              </a14:hiddenFill>
            </a:ext>
          </a:extLst>
        </p:spPr>
        <p:txBody>
          <a:bodyPr/>
          <a:lstStyle/>
          <a:p>
            <a:endParaRPr lang="en-US" dirty="0"/>
          </a:p>
        </p:txBody>
      </p:sp>
      <p:sp>
        <p:nvSpPr>
          <p:cNvPr id="29" name="Line 26">
            <a:extLst>
              <a:ext uri="{FF2B5EF4-FFF2-40B4-BE49-F238E27FC236}">
                <a16:creationId xmlns:a16="http://schemas.microsoft.com/office/drawing/2014/main" id="{9D776C03-EA8C-2848-85F8-6B5E0D3EEAB6}"/>
              </a:ext>
            </a:extLst>
          </p:cNvPr>
          <p:cNvSpPr>
            <a:spLocks noChangeShapeType="1"/>
          </p:cNvSpPr>
          <p:nvPr/>
        </p:nvSpPr>
        <p:spPr bwMode="auto">
          <a:xfrm>
            <a:off x="3686451" y="4349543"/>
            <a:ext cx="2222500" cy="6350"/>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dirty="0"/>
          </a:p>
        </p:txBody>
      </p:sp>
      <p:sp>
        <p:nvSpPr>
          <p:cNvPr id="30" name="Line 27">
            <a:extLst>
              <a:ext uri="{FF2B5EF4-FFF2-40B4-BE49-F238E27FC236}">
                <a16:creationId xmlns:a16="http://schemas.microsoft.com/office/drawing/2014/main" id="{746B9D1E-91F6-E34F-93A3-36FF0A9C8CFF}"/>
              </a:ext>
            </a:extLst>
          </p:cNvPr>
          <p:cNvSpPr>
            <a:spLocks noChangeShapeType="1"/>
          </p:cNvSpPr>
          <p:nvPr/>
        </p:nvSpPr>
        <p:spPr bwMode="auto">
          <a:xfrm flipV="1">
            <a:off x="7163076" y="4376530"/>
            <a:ext cx="1133475" cy="9525"/>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dirty="0"/>
          </a:p>
        </p:txBody>
      </p:sp>
      <p:grpSp>
        <p:nvGrpSpPr>
          <p:cNvPr id="31" name="Group 28">
            <a:extLst>
              <a:ext uri="{FF2B5EF4-FFF2-40B4-BE49-F238E27FC236}">
                <a16:creationId xmlns:a16="http://schemas.microsoft.com/office/drawing/2014/main" id="{B42AC924-4113-6146-9190-3E0B43B0D2A6}"/>
              </a:ext>
            </a:extLst>
          </p:cNvPr>
          <p:cNvGrpSpPr>
            <a:grpSpLocks/>
          </p:cNvGrpSpPr>
          <p:nvPr/>
        </p:nvGrpSpPr>
        <p:grpSpPr bwMode="auto">
          <a:xfrm>
            <a:off x="8307077" y="4044674"/>
            <a:ext cx="858838" cy="1158875"/>
            <a:chOff x="4446" y="2648"/>
            <a:chExt cx="541" cy="730"/>
          </a:xfrm>
        </p:grpSpPr>
        <p:pic>
          <p:nvPicPr>
            <p:cNvPr id="32" name="Picture 29" descr="SO00109_[1]">
              <a:extLst>
                <a:ext uri="{FF2B5EF4-FFF2-40B4-BE49-F238E27FC236}">
                  <a16:creationId xmlns:a16="http://schemas.microsoft.com/office/drawing/2014/main" id="{2A42DF74-0987-5743-815C-6D6077F50B8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46" y="2648"/>
              <a:ext cx="541" cy="7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33" name="Group 30">
              <a:extLst>
                <a:ext uri="{FF2B5EF4-FFF2-40B4-BE49-F238E27FC236}">
                  <a16:creationId xmlns:a16="http://schemas.microsoft.com/office/drawing/2014/main" id="{CABC37BB-8D37-5346-8D2F-6AEE6F2BFBCA}"/>
                </a:ext>
              </a:extLst>
            </p:cNvPr>
            <p:cNvGrpSpPr>
              <a:grpSpLocks/>
            </p:cNvGrpSpPr>
            <p:nvPr/>
          </p:nvGrpSpPr>
          <p:grpSpPr bwMode="auto">
            <a:xfrm>
              <a:off x="4610" y="2766"/>
              <a:ext cx="309" cy="381"/>
              <a:chOff x="2994" y="2073"/>
              <a:chExt cx="309" cy="381"/>
            </a:xfrm>
          </p:grpSpPr>
          <p:grpSp>
            <p:nvGrpSpPr>
              <p:cNvPr id="35" name="Group 31">
                <a:extLst>
                  <a:ext uri="{FF2B5EF4-FFF2-40B4-BE49-F238E27FC236}">
                    <a16:creationId xmlns:a16="http://schemas.microsoft.com/office/drawing/2014/main" id="{6FC90D88-FE04-9642-A206-14C100229D1C}"/>
                  </a:ext>
                </a:extLst>
              </p:cNvPr>
              <p:cNvGrpSpPr>
                <a:grpSpLocks/>
              </p:cNvGrpSpPr>
              <p:nvPr/>
            </p:nvGrpSpPr>
            <p:grpSpPr bwMode="auto">
              <a:xfrm>
                <a:off x="2994" y="2144"/>
                <a:ext cx="309" cy="310"/>
                <a:chOff x="2994" y="2144"/>
                <a:chExt cx="309" cy="310"/>
              </a:xfrm>
            </p:grpSpPr>
            <p:sp>
              <p:nvSpPr>
                <p:cNvPr id="37" name="Text Box 32">
                  <a:extLst>
                    <a:ext uri="{FF2B5EF4-FFF2-40B4-BE49-F238E27FC236}">
                      <a16:creationId xmlns:a16="http://schemas.microsoft.com/office/drawing/2014/main" id="{69E50F96-6F41-304B-AA4E-F0D481927F31}"/>
                    </a:ext>
                  </a:extLst>
                </p:cNvPr>
                <p:cNvSpPr txBox="1">
                  <a:spLocks noChangeArrowheads="1"/>
                </p:cNvSpPr>
                <p:nvPr/>
              </p:nvSpPr>
              <p:spPr bwMode="auto">
                <a:xfrm>
                  <a:off x="2994" y="2144"/>
                  <a:ext cx="269" cy="252"/>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dirty="0">
                      <a:solidFill>
                        <a:srgbClr val="FF0000"/>
                      </a:solidFill>
                      <a:latin typeface="Arial" charset="0"/>
                      <a:cs typeface="Arial" charset="0"/>
                    </a:rPr>
                    <a:t>K </a:t>
                  </a:r>
                </a:p>
              </p:txBody>
            </p:sp>
            <p:sp>
              <p:nvSpPr>
                <p:cNvPr id="38" name="Text Box 33">
                  <a:extLst>
                    <a:ext uri="{FF2B5EF4-FFF2-40B4-BE49-F238E27FC236}">
                      <a16:creationId xmlns:a16="http://schemas.microsoft.com/office/drawing/2014/main" id="{BD9826BE-5617-2545-8BEA-DF335B11856F}"/>
                    </a:ext>
                  </a:extLst>
                </p:cNvPr>
                <p:cNvSpPr txBox="1">
                  <a:spLocks noChangeArrowheads="1"/>
                </p:cNvSpPr>
                <p:nvPr/>
              </p:nvSpPr>
              <p:spPr bwMode="auto">
                <a:xfrm>
                  <a:off x="3101" y="2241"/>
                  <a:ext cx="202" cy="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1600" dirty="0">
                      <a:solidFill>
                        <a:srgbClr val="FF0000"/>
                      </a:solidFill>
                      <a:latin typeface="Arial" charset="0"/>
                      <a:cs typeface="Arial" charset="0"/>
                    </a:rPr>
                    <a:t>B</a:t>
                  </a:r>
                </a:p>
              </p:txBody>
            </p:sp>
          </p:grpSp>
          <p:sp>
            <p:nvSpPr>
              <p:cNvPr id="36" name="Text Box 34">
                <a:extLst>
                  <a:ext uri="{FF2B5EF4-FFF2-40B4-BE49-F238E27FC236}">
                    <a16:creationId xmlns:a16="http://schemas.microsoft.com/office/drawing/2014/main" id="{9DB419F6-7ACA-F647-82AC-3C6EFAC50ADE}"/>
                  </a:ext>
                </a:extLst>
              </p:cNvPr>
              <p:cNvSpPr txBox="1">
                <a:spLocks noChangeArrowheads="1"/>
              </p:cNvSpPr>
              <p:nvPr/>
            </p:nvSpPr>
            <p:spPr bwMode="auto">
              <a:xfrm>
                <a:off x="3106" y="2073"/>
                <a:ext cx="192" cy="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1600" dirty="0">
                    <a:solidFill>
                      <a:srgbClr val="FF0000"/>
                    </a:solidFill>
                    <a:latin typeface="Arial" charset="0"/>
                    <a:cs typeface="Arial" charset="0"/>
                  </a:rPr>
                  <a:t>+</a:t>
                </a:r>
              </a:p>
            </p:txBody>
          </p:sp>
        </p:grpSp>
        <p:pic>
          <p:nvPicPr>
            <p:cNvPr id="34" name="Picture 35" descr="BS00768_[1]">
              <a:extLst>
                <a:ext uri="{FF2B5EF4-FFF2-40B4-BE49-F238E27FC236}">
                  <a16:creationId xmlns:a16="http://schemas.microsoft.com/office/drawing/2014/main" id="{E90EC5A6-F279-6E4A-A0F4-1F5B775A530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flipV="1">
              <a:off x="4640" y="3118"/>
              <a:ext cx="289" cy="1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39" name="Text Box 36">
            <a:extLst>
              <a:ext uri="{FF2B5EF4-FFF2-40B4-BE49-F238E27FC236}">
                <a16:creationId xmlns:a16="http://schemas.microsoft.com/office/drawing/2014/main" id="{AEC96A95-A24E-234D-BFA0-CAD51D07B35D}"/>
              </a:ext>
            </a:extLst>
          </p:cNvPr>
          <p:cNvSpPr txBox="1">
            <a:spLocks noChangeArrowheads="1"/>
          </p:cNvSpPr>
          <p:nvPr/>
        </p:nvSpPr>
        <p:spPr bwMode="auto">
          <a:xfrm>
            <a:off x="8175142" y="5204723"/>
            <a:ext cx="3261484" cy="690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nSpc>
                <a:spcPct val="80000"/>
              </a:lnSpc>
            </a:pPr>
            <a:r>
              <a:rPr lang="en-US" sz="2400" dirty="0">
                <a:latin typeface="+mn-lt"/>
                <a:cs typeface="Arial" charset="0"/>
              </a:rPr>
              <a:t>certificate for Bob’</a:t>
            </a:r>
            <a:r>
              <a:rPr lang="en-US" altLang="ja-JP" sz="2400" dirty="0">
                <a:latin typeface="+mn-lt"/>
                <a:cs typeface="Arial" charset="0"/>
              </a:rPr>
              <a:t>s public key, signed by CA</a:t>
            </a:r>
            <a:endParaRPr lang="en-US" sz="2400" dirty="0">
              <a:latin typeface="+mn-lt"/>
              <a:cs typeface="Arial" charset="0"/>
            </a:endParaRPr>
          </a:p>
        </p:txBody>
      </p:sp>
      <p:grpSp>
        <p:nvGrpSpPr>
          <p:cNvPr id="40" name="Group 39">
            <a:extLst>
              <a:ext uri="{FF2B5EF4-FFF2-40B4-BE49-F238E27FC236}">
                <a16:creationId xmlns:a16="http://schemas.microsoft.com/office/drawing/2014/main" id="{33A104D4-6597-8545-AE1E-4577D2F09F17}"/>
              </a:ext>
            </a:extLst>
          </p:cNvPr>
          <p:cNvGrpSpPr/>
          <p:nvPr/>
        </p:nvGrpSpPr>
        <p:grpSpPr>
          <a:xfrm>
            <a:off x="2120145" y="4048470"/>
            <a:ext cx="1491075" cy="812454"/>
            <a:chOff x="1914734" y="3557588"/>
            <a:chExt cx="1491075" cy="812454"/>
          </a:xfrm>
        </p:grpSpPr>
        <p:sp>
          <p:nvSpPr>
            <p:cNvPr id="41" name="Text Box 16">
              <a:extLst>
                <a:ext uri="{FF2B5EF4-FFF2-40B4-BE49-F238E27FC236}">
                  <a16:creationId xmlns:a16="http://schemas.microsoft.com/office/drawing/2014/main" id="{D5506696-77AB-1B40-A4F7-5FFAF0CC1AB8}"/>
                </a:ext>
              </a:extLst>
            </p:cNvPr>
            <p:cNvSpPr txBox="1">
              <a:spLocks noChangeArrowheads="1"/>
            </p:cNvSpPr>
            <p:nvPr/>
          </p:nvSpPr>
          <p:spPr bwMode="auto">
            <a:xfrm>
              <a:off x="1914734" y="3557588"/>
              <a:ext cx="960437" cy="68820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r" eaLnBrk="0" fontAlgn="base" hangingPunct="0">
                <a:lnSpc>
                  <a:spcPct val="80000"/>
                </a:lnSpc>
                <a:spcBef>
                  <a:spcPct val="0"/>
                </a:spcBef>
                <a:spcAft>
                  <a:spcPct val="0"/>
                </a:spcAft>
                <a:defRPr/>
              </a:pPr>
              <a:r>
                <a:rPr lang="en-US" sz="1600" dirty="0">
                  <a:solidFill>
                    <a:srgbClr val="000000"/>
                  </a:solidFill>
                  <a:latin typeface="+mn-lt"/>
                  <a:cs typeface="Arial" charset="0"/>
                </a:rPr>
                <a:t>Bob’s </a:t>
              </a:r>
            </a:p>
            <a:p>
              <a:pPr algn="r" eaLnBrk="0" fontAlgn="base" hangingPunct="0">
                <a:lnSpc>
                  <a:spcPct val="80000"/>
                </a:lnSpc>
                <a:spcBef>
                  <a:spcPct val="0"/>
                </a:spcBef>
                <a:spcAft>
                  <a:spcPct val="0"/>
                </a:spcAft>
                <a:defRPr/>
              </a:pPr>
              <a:r>
                <a:rPr lang="en-US" sz="1600" dirty="0">
                  <a:solidFill>
                    <a:srgbClr val="000000"/>
                  </a:solidFill>
                  <a:latin typeface="+mn-lt"/>
                  <a:cs typeface="Arial" charset="0"/>
                </a:rPr>
                <a:t>public</a:t>
              </a:r>
            </a:p>
            <a:p>
              <a:pPr algn="r" eaLnBrk="0" fontAlgn="base" hangingPunct="0">
                <a:lnSpc>
                  <a:spcPct val="80000"/>
                </a:lnSpc>
                <a:spcBef>
                  <a:spcPct val="0"/>
                </a:spcBef>
                <a:spcAft>
                  <a:spcPct val="0"/>
                </a:spcAft>
                <a:defRPr/>
              </a:pPr>
              <a:r>
                <a:rPr lang="en-US" sz="1600" dirty="0">
                  <a:solidFill>
                    <a:srgbClr val="000000"/>
                  </a:solidFill>
                  <a:latin typeface="+mn-lt"/>
                  <a:cs typeface="Arial" charset="0"/>
                </a:rPr>
                <a:t>key </a:t>
              </a:r>
            </a:p>
          </p:txBody>
        </p:sp>
        <p:pic>
          <p:nvPicPr>
            <p:cNvPr id="42" name="Picture 17" descr="BS00768_[1]">
              <a:extLst>
                <a:ext uri="{FF2B5EF4-FFF2-40B4-BE49-F238E27FC236}">
                  <a16:creationId xmlns:a16="http://schemas.microsoft.com/office/drawing/2014/main" id="{A7ECB05D-E6D2-A048-986D-B97CF60632D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flipV="1">
              <a:off x="2866129" y="3559038"/>
              <a:ext cx="458787" cy="2365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43" name="Group 18">
              <a:extLst>
                <a:ext uri="{FF2B5EF4-FFF2-40B4-BE49-F238E27FC236}">
                  <a16:creationId xmlns:a16="http://schemas.microsoft.com/office/drawing/2014/main" id="{C75D009B-E4B0-7D46-9107-860AFBE8AC8D}"/>
                </a:ext>
              </a:extLst>
            </p:cNvPr>
            <p:cNvGrpSpPr>
              <a:grpSpLocks/>
            </p:cNvGrpSpPr>
            <p:nvPr/>
          </p:nvGrpSpPr>
          <p:grpSpPr bwMode="auto">
            <a:xfrm>
              <a:off x="2777712" y="3765205"/>
              <a:ext cx="490538" cy="604837"/>
              <a:chOff x="2994" y="2073"/>
              <a:chExt cx="309" cy="381"/>
            </a:xfrm>
          </p:grpSpPr>
          <p:grpSp>
            <p:nvGrpSpPr>
              <p:cNvPr id="45" name="Group 19">
                <a:extLst>
                  <a:ext uri="{FF2B5EF4-FFF2-40B4-BE49-F238E27FC236}">
                    <a16:creationId xmlns:a16="http://schemas.microsoft.com/office/drawing/2014/main" id="{FA341A53-980A-5C49-B6F7-E79003B3405D}"/>
                  </a:ext>
                </a:extLst>
              </p:cNvPr>
              <p:cNvGrpSpPr>
                <a:grpSpLocks/>
              </p:cNvGrpSpPr>
              <p:nvPr/>
            </p:nvGrpSpPr>
            <p:grpSpPr bwMode="auto">
              <a:xfrm>
                <a:off x="2994" y="2144"/>
                <a:ext cx="309" cy="310"/>
                <a:chOff x="2994" y="2144"/>
                <a:chExt cx="309" cy="310"/>
              </a:xfrm>
            </p:grpSpPr>
            <p:sp>
              <p:nvSpPr>
                <p:cNvPr id="47" name="Text Box 20">
                  <a:extLst>
                    <a:ext uri="{FF2B5EF4-FFF2-40B4-BE49-F238E27FC236}">
                      <a16:creationId xmlns:a16="http://schemas.microsoft.com/office/drawing/2014/main" id="{DEAC77C3-BAA5-F443-8C94-D92E5D6CD6A6}"/>
                    </a:ext>
                  </a:extLst>
                </p:cNvPr>
                <p:cNvSpPr txBox="1">
                  <a:spLocks noChangeArrowheads="1"/>
                </p:cNvSpPr>
                <p:nvPr/>
              </p:nvSpPr>
              <p:spPr bwMode="auto">
                <a:xfrm>
                  <a:off x="2994" y="2144"/>
                  <a:ext cx="269" cy="25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dirty="0">
                      <a:solidFill>
                        <a:srgbClr val="C00000"/>
                      </a:solidFill>
                      <a:latin typeface="Arial" charset="0"/>
                      <a:cs typeface="Arial" charset="0"/>
                    </a:rPr>
                    <a:t>K </a:t>
                  </a:r>
                </a:p>
              </p:txBody>
            </p:sp>
            <p:sp>
              <p:nvSpPr>
                <p:cNvPr id="48" name="Text Box 21">
                  <a:extLst>
                    <a:ext uri="{FF2B5EF4-FFF2-40B4-BE49-F238E27FC236}">
                      <a16:creationId xmlns:a16="http://schemas.microsoft.com/office/drawing/2014/main" id="{C89B2AF0-297B-6E4C-8552-0E5F297C829B}"/>
                    </a:ext>
                  </a:extLst>
                </p:cNvPr>
                <p:cNvSpPr txBox="1">
                  <a:spLocks noChangeArrowheads="1"/>
                </p:cNvSpPr>
                <p:nvPr/>
              </p:nvSpPr>
              <p:spPr bwMode="auto">
                <a:xfrm>
                  <a:off x="3101" y="2241"/>
                  <a:ext cx="202" cy="21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sz="1600" dirty="0">
                      <a:solidFill>
                        <a:srgbClr val="C00000"/>
                      </a:solidFill>
                      <a:latin typeface="Arial" charset="0"/>
                      <a:cs typeface="Arial" charset="0"/>
                    </a:rPr>
                    <a:t>B</a:t>
                  </a:r>
                </a:p>
              </p:txBody>
            </p:sp>
          </p:grpSp>
          <p:sp>
            <p:nvSpPr>
              <p:cNvPr id="46" name="Text Box 22">
                <a:extLst>
                  <a:ext uri="{FF2B5EF4-FFF2-40B4-BE49-F238E27FC236}">
                    <a16:creationId xmlns:a16="http://schemas.microsoft.com/office/drawing/2014/main" id="{FD5B6C22-76DD-BB4D-93E7-DF948453427E}"/>
                  </a:ext>
                </a:extLst>
              </p:cNvPr>
              <p:cNvSpPr txBox="1">
                <a:spLocks noChangeArrowheads="1"/>
              </p:cNvSpPr>
              <p:nvPr/>
            </p:nvSpPr>
            <p:spPr bwMode="auto">
              <a:xfrm>
                <a:off x="3106" y="2073"/>
                <a:ext cx="192" cy="21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sz="1600" dirty="0">
                    <a:solidFill>
                      <a:srgbClr val="C00000"/>
                    </a:solidFill>
                    <a:latin typeface="Arial" charset="0"/>
                    <a:cs typeface="Arial" charset="0"/>
                  </a:rPr>
                  <a:t>+</a:t>
                </a:r>
              </a:p>
            </p:txBody>
          </p:sp>
        </p:grpSp>
        <p:cxnSp>
          <p:nvCxnSpPr>
            <p:cNvPr id="44" name="Straight Arrow Connector 43">
              <a:extLst>
                <a:ext uri="{FF2B5EF4-FFF2-40B4-BE49-F238E27FC236}">
                  <a16:creationId xmlns:a16="http://schemas.microsoft.com/office/drawing/2014/main" id="{7F59881B-A1F9-7A4D-BDB2-822CB1AC868C}"/>
                </a:ext>
              </a:extLst>
            </p:cNvPr>
            <p:cNvCxnSpPr>
              <a:cxnSpLocks/>
            </p:cNvCxnSpPr>
            <p:nvPr/>
          </p:nvCxnSpPr>
          <p:spPr>
            <a:xfrm>
              <a:off x="2809461" y="3869635"/>
              <a:ext cx="59634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9" name="Group 48">
            <a:extLst>
              <a:ext uri="{FF2B5EF4-FFF2-40B4-BE49-F238E27FC236}">
                <a16:creationId xmlns:a16="http://schemas.microsoft.com/office/drawing/2014/main" id="{EA3BB3F4-B2E4-CB40-9B41-6B747981F1D1}"/>
              </a:ext>
            </a:extLst>
          </p:cNvPr>
          <p:cNvGrpSpPr/>
          <p:nvPr/>
        </p:nvGrpSpPr>
        <p:grpSpPr>
          <a:xfrm>
            <a:off x="5939324" y="3900693"/>
            <a:ext cx="1196163" cy="955675"/>
            <a:chOff x="4296054" y="3224833"/>
            <a:chExt cx="1196163" cy="955675"/>
          </a:xfrm>
        </p:grpSpPr>
        <p:sp>
          <p:nvSpPr>
            <p:cNvPr id="50" name="Rectangle 14">
              <a:extLst>
                <a:ext uri="{FF2B5EF4-FFF2-40B4-BE49-F238E27FC236}">
                  <a16:creationId xmlns:a16="http://schemas.microsoft.com/office/drawing/2014/main" id="{9F86004E-57D3-2B47-A9C8-B12CCB4E64A4}"/>
                </a:ext>
              </a:extLst>
            </p:cNvPr>
            <p:cNvSpPr>
              <a:spLocks noChangeArrowheads="1"/>
            </p:cNvSpPr>
            <p:nvPr/>
          </p:nvSpPr>
          <p:spPr bwMode="auto">
            <a:xfrm>
              <a:off x="4296054" y="3224833"/>
              <a:ext cx="1192213" cy="955675"/>
            </a:xfrm>
            <a:prstGeom prst="rect">
              <a:avLst/>
            </a:prstGeom>
            <a:solidFill>
              <a:srgbClr val="0012A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51" name="Text Box 15">
              <a:extLst>
                <a:ext uri="{FF2B5EF4-FFF2-40B4-BE49-F238E27FC236}">
                  <a16:creationId xmlns:a16="http://schemas.microsoft.com/office/drawing/2014/main" id="{94D9C94A-2C78-EF44-95ED-65E34026B52C}"/>
                </a:ext>
              </a:extLst>
            </p:cNvPr>
            <p:cNvSpPr txBox="1">
              <a:spLocks noChangeArrowheads="1"/>
            </p:cNvSpPr>
            <p:nvPr/>
          </p:nvSpPr>
          <p:spPr bwMode="auto">
            <a:xfrm>
              <a:off x="4329719" y="3295856"/>
              <a:ext cx="1162498" cy="837152"/>
            </a:xfrm>
            <a:prstGeom prst="rect">
              <a:avLst/>
            </a:prstGeom>
            <a:no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algn="ctr" defTabSz="914400" eaLnBrk="0" fontAlgn="base" latinLnBrk="0" hangingPunct="0">
                <a:lnSpc>
                  <a:spcPct val="80000"/>
                </a:lnSpc>
                <a:spcBef>
                  <a:spcPct val="0"/>
                </a:spcBef>
                <a:spcAft>
                  <a:spcPct val="0"/>
                </a:spcAft>
                <a:buClrTx/>
                <a:buSzTx/>
                <a:buFontTx/>
                <a:buNone/>
                <a:tabLst/>
                <a:defRPr/>
              </a:pPr>
              <a:r>
                <a:rPr kumimoji="0" lang="en-US" b="0" i="0" u="none" strike="noStrike" kern="0" cap="none" spc="0" normalizeH="0" baseline="0" noProof="0" dirty="0">
                  <a:ln>
                    <a:noFill/>
                  </a:ln>
                  <a:solidFill>
                    <a:srgbClr val="FFFFFF"/>
                  </a:solidFill>
                  <a:effectLst/>
                  <a:uLnTx/>
                  <a:uFillTx/>
                  <a:latin typeface="+mn-lt"/>
                  <a:ea typeface="ＭＳ Ｐゴシック" charset="0"/>
                  <a:cs typeface="Arial" charset="0"/>
                </a:rPr>
                <a:t>digital</a:t>
              </a:r>
            </a:p>
            <a:p>
              <a:pPr marL="0" marR="0" lvl="0" indent="0" algn="ctr" defTabSz="914400" eaLnBrk="0" fontAlgn="base" latinLnBrk="0" hangingPunct="0">
                <a:lnSpc>
                  <a:spcPct val="80000"/>
                </a:lnSpc>
                <a:spcBef>
                  <a:spcPct val="0"/>
                </a:spcBef>
                <a:spcAft>
                  <a:spcPct val="0"/>
                </a:spcAft>
                <a:buClrTx/>
                <a:buSzTx/>
                <a:buFontTx/>
                <a:buNone/>
                <a:tabLst/>
                <a:defRPr/>
              </a:pPr>
              <a:r>
                <a:rPr kumimoji="0" lang="en-US" b="0" i="0" u="none" strike="noStrike" kern="0" cap="none" spc="0" normalizeH="0" baseline="0" noProof="0" dirty="0">
                  <a:ln>
                    <a:noFill/>
                  </a:ln>
                  <a:solidFill>
                    <a:srgbClr val="FFFFFF"/>
                  </a:solidFill>
                  <a:effectLst/>
                  <a:uLnTx/>
                  <a:uFillTx/>
                  <a:latin typeface="+mn-lt"/>
                  <a:ea typeface="ＭＳ Ｐゴシック" charset="0"/>
                  <a:cs typeface="Arial" charset="0"/>
                </a:rPr>
                <a:t>signature</a:t>
              </a:r>
            </a:p>
            <a:p>
              <a:pPr marL="0" marR="0" lvl="0" indent="0" algn="ctr" defTabSz="914400" eaLnBrk="0" fontAlgn="base" latinLnBrk="0" hangingPunct="0">
                <a:lnSpc>
                  <a:spcPct val="80000"/>
                </a:lnSpc>
                <a:spcBef>
                  <a:spcPct val="0"/>
                </a:spcBef>
                <a:spcAft>
                  <a:spcPct val="0"/>
                </a:spcAft>
                <a:buClrTx/>
                <a:buSzTx/>
                <a:buFontTx/>
                <a:buNone/>
                <a:tabLst/>
                <a:defRPr/>
              </a:pPr>
              <a:r>
                <a:rPr kumimoji="0" lang="en-US" b="0" i="0" u="none" strike="noStrike" kern="0" cap="none" spc="0" normalizeH="0" baseline="0" noProof="0" dirty="0">
                  <a:ln>
                    <a:noFill/>
                  </a:ln>
                  <a:solidFill>
                    <a:srgbClr val="FFFFFF"/>
                  </a:solidFill>
                  <a:effectLst/>
                  <a:uLnTx/>
                  <a:uFillTx/>
                  <a:latin typeface="+mn-lt"/>
                  <a:ea typeface="ＭＳ Ｐゴシック" charset="0"/>
                  <a:cs typeface="Arial" charset="0"/>
                </a:rPr>
                <a:t>(encrypt)</a:t>
              </a:r>
            </a:p>
          </p:txBody>
        </p:sp>
      </p:grpSp>
      <p:grpSp>
        <p:nvGrpSpPr>
          <p:cNvPr id="53" name="Group 52">
            <a:extLst>
              <a:ext uri="{FF2B5EF4-FFF2-40B4-BE49-F238E27FC236}">
                <a16:creationId xmlns:a16="http://schemas.microsoft.com/office/drawing/2014/main" id="{83C9228D-7D76-B749-BF6B-5CD50A49737B}"/>
              </a:ext>
            </a:extLst>
          </p:cNvPr>
          <p:cNvGrpSpPr/>
          <p:nvPr/>
        </p:nvGrpSpPr>
        <p:grpSpPr>
          <a:xfrm>
            <a:off x="5466319" y="4883978"/>
            <a:ext cx="1517579" cy="936623"/>
            <a:chOff x="1914734" y="3458819"/>
            <a:chExt cx="1517579" cy="936623"/>
          </a:xfrm>
        </p:grpSpPr>
        <p:sp>
          <p:nvSpPr>
            <p:cNvPr id="54" name="Text Box 16">
              <a:extLst>
                <a:ext uri="{FF2B5EF4-FFF2-40B4-BE49-F238E27FC236}">
                  <a16:creationId xmlns:a16="http://schemas.microsoft.com/office/drawing/2014/main" id="{F1F72D12-E9EA-EA4E-9462-C0194DDA2F41}"/>
                </a:ext>
              </a:extLst>
            </p:cNvPr>
            <p:cNvSpPr txBox="1">
              <a:spLocks noChangeArrowheads="1"/>
            </p:cNvSpPr>
            <p:nvPr/>
          </p:nvSpPr>
          <p:spPr bwMode="auto">
            <a:xfrm>
              <a:off x="1914734" y="3623848"/>
              <a:ext cx="960437" cy="68820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r" eaLnBrk="0" fontAlgn="base" hangingPunct="0">
                <a:lnSpc>
                  <a:spcPct val="80000"/>
                </a:lnSpc>
                <a:spcBef>
                  <a:spcPct val="0"/>
                </a:spcBef>
                <a:spcAft>
                  <a:spcPct val="0"/>
                </a:spcAft>
                <a:defRPr/>
              </a:pPr>
              <a:r>
                <a:rPr lang="en-US" sz="1600" dirty="0">
                  <a:solidFill>
                    <a:srgbClr val="000000"/>
                  </a:solidFill>
                  <a:latin typeface="+mn-lt"/>
                  <a:cs typeface="Arial" charset="0"/>
                </a:rPr>
                <a:t>CA’s </a:t>
              </a:r>
            </a:p>
            <a:p>
              <a:pPr algn="r" eaLnBrk="0" fontAlgn="base" hangingPunct="0">
                <a:lnSpc>
                  <a:spcPct val="80000"/>
                </a:lnSpc>
                <a:spcBef>
                  <a:spcPct val="0"/>
                </a:spcBef>
                <a:spcAft>
                  <a:spcPct val="0"/>
                </a:spcAft>
                <a:defRPr/>
              </a:pPr>
              <a:r>
                <a:rPr lang="en-US" sz="1600" dirty="0">
                  <a:solidFill>
                    <a:srgbClr val="000000"/>
                  </a:solidFill>
                  <a:latin typeface="+mn-lt"/>
                  <a:cs typeface="Arial" charset="0"/>
                </a:rPr>
                <a:t>private</a:t>
              </a:r>
            </a:p>
            <a:p>
              <a:pPr algn="r" eaLnBrk="0" fontAlgn="base" hangingPunct="0">
                <a:lnSpc>
                  <a:spcPct val="80000"/>
                </a:lnSpc>
                <a:spcBef>
                  <a:spcPct val="0"/>
                </a:spcBef>
                <a:spcAft>
                  <a:spcPct val="0"/>
                </a:spcAft>
                <a:defRPr/>
              </a:pPr>
              <a:r>
                <a:rPr lang="en-US" sz="1600" dirty="0">
                  <a:solidFill>
                    <a:srgbClr val="000000"/>
                  </a:solidFill>
                  <a:latin typeface="+mn-lt"/>
                  <a:cs typeface="Arial" charset="0"/>
                </a:rPr>
                <a:t>key </a:t>
              </a:r>
            </a:p>
          </p:txBody>
        </p:sp>
        <p:pic>
          <p:nvPicPr>
            <p:cNvPr id="55" name="Picture 17" descr="BS00768_[1]">
              <a:extLst>
                <a:ext uri="{FF2B5EF4-FFF2-40B4-BE49-F238E27FC236}">
                  <a16:creationId xmlns:a16="http://schemas.microsoft.com/office/drawing/2014/main" id="{64902A97-E370-9644-A285-6713693008F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flipV="1">
              <a:off x="2879381" y="3638551"/>
              <a:ext cx="458787" cy="2365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56" name="Group 18">
              <a:extLst>
                <a:ext uri="{FF2B5EF4-FFF2-40B4-BE49-F238E27FC236}">
                  <a16:creationId xmlns:a16="http://schemas.microsoft.com/office/drawing/2014/main" id="{40B79DC8-6CFF-1A42-BBB2-043B5D8A6700}"/>
                </a:ext>
              </a:extLst>
            </p:cNvPr>
            <p:cNvGrpSpPr>
              <a:grpSpLocks/>
            </p:cNvGrpSpPr>
            <p:nvPr/>
          </p:nvGrpSpPr>
          <p:grpSpPr bwMode="auto">
            <a:xfrm>
              <a:off x="2777720" y="3765205"/>
              <a:ext cx="639764" cy="630237"/>
              <a:chOff x="2994" y="2073"/>
              <a:chExt cx="403" cy="397"/>
            </a:xfrm>
          </p:grpSpPr>
          <p:grpSp>
            <p:nvGrpSpPr>
              <p:cNvPr id="58" name="Group 19">
                <a:extLst>
                  <a:ext uri="{FF2B5EF4-FFF2-40B4-BE49-F238E27FC236}">
                    <a16:creationId xmlns:a16="http://schemas.microsoft.com/office/drawing/2014/main" id="{7CE30E7F-A771-CD48-8BA7-28ECDB8D7D09}"/>
                  </a:ext>
                </a:extLst>
              </p:cNvPr>
              <p:cNvGrpSpPr>
                <a:grpSpLocks/>
              </p:cNvGrpSpPr>
              <p:nvPr/>
            </p:nvGrpSpPr>
            <p:grpSpPr bwMode="auto">
              <a:xfrm>
                <a:off x="2994" y="2144"/>
                <a:ext cx="403" cy="326"/>
                <a:chOff x="2994" y="2144"/>
                <a:chExt cx="403" cy="326"/>
              </a:xfrm>
            </p:grpSpPr>
            <p:sp>
              <p:nvSpPr>
                <p:cNvPr id="60" name="Text Box 20">
                  <a:extLst>
                    <a:ext uri="{FF2B5EF4-FFF2-40B4-BE49-F238E27FC236}">
                      <a16:creationId xmlns:a16="http://schemas.microsoft.com/office/drawing/2014/main" id="{95F49427-0650-9F48-AD60-F4AD83D70445}"/>
                    </a:ext>
                  </a:extLst>
                </p:cNvPr>
                <p:cNvSpPr txBox="1">
                  <a:spLocks noChangeArrowheads="1"/>
                </p:cNvSpPr>
                <p:nvPr/>
              </p:nvSpPr>
              <p:spPr bwMode="auto">
                <a:xfrm>
                  <a:off x="2994" y="2144"/>
                  <a:ext cx="269" cy="25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dirty="0">
                      <a:solidFill>
                        <a:srgbClr val="C00000"/>
                      </a:solidFill>
                      <a:latin typeface="Arial" charset="0"/>
                      <a:cs typeface="Arial" charset="0"/>
                    </a:rPr>
                    <a:t>K </a:t>
                  </a:r>
                </a:p>
              </p:txBody>
            </p:sp>
            <p:sp>
              <p:nvSpPr>
                <p:cNvPr id="61" name="Text Box 21">
                  <a:extLst>
                    <a:ext uri="{FF2B5EF4-FFF2-40B4-BE49-F238E27FC236}">
                      <a16:creationId xmlns:a16="http://schemas.microsoft.com/office/drawing/2014/main" id="{1D3534E8-F6F2-3F40-A422-A479EAB109B1}"/>
                    </a:ext>
                  </a:extLst>
                </p:cNvPr>
                <p:cNvSpPr txBox="1">
                  <a:spLocks noChangeArrowheads="1"/>
                </p:cNvSpPr>
                <p:nvPr/>
              </p:nvSpPr>
              <p:spPr bwMode="auto">
                <a:xfrm>
                  <a:off x="3102" y="2257"/>
                  <a:ext cx="295" cy="21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sz="1600" dirty="0">
                      <a:solidFill>
                        <a:srgbClr val="C00000"/>
                      </a:solidFill>
                      <a:latin typeface="Arial" charset="0"/>
                      <a:cs typeface="Arial" charset="0"/>
                    </a:rPr>
                    <a:t>CA</a:t>
                  </a:r>
                </a:p>
              </p:txBody>
            </p:sp>
          </p:grpSp>
          <p:sp>
            <p:nvSpPr>
              <p:cNvPr id="59" name="Text Box 22">
                <a:extLst>
                  <a:ext uri="{FF2B5EF4-FFF2-40B4-BE49-F238E27FC236}">
                    <a16:creationId xmlns:a16="http://schemas.microsoft.com/office/drawing/2014/main" id="{91198392-95D5-C743-A978-73224FA9A4E7}"/>
                  </a:ext>
                </a:extLst>
              </p:cNvPr>
              <p:cNvSpPr txBox="1">
                <a:spLocks noChangeArrowheads="1"/>
              </p:cNvSpPr>
              <p:nvPr/>
            </p:nvSpPr>
            <p:spPr bwMode="auto">
              <a:xfrm>
                <a:off x="3122" y="2073"/>
                <a:ext cx="160" cy="21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sz="1600" dirty="0">
                    <a:solidFill>
                      <a:srgbClr val="C00000"/>
                    </a:solidFill>
                    <a:latin typeface="Arial" charset="0"/>
                    <a:cs typeface="Arial" charset="0"/>
                  </a:rPr>
                  <a:t>-</a:t>
                </a:r>
              </a:p>
            </p:txBody>
          </p:sp>
        </p:grpSp>
        <p:cxnSp>
          <p:nvCxnSpPr>
            <p:cNvPr id="57" name="Straight Arrow Connector 56">
              <a:extLst>
                <a:ext uri="{FF2B5EF4-FFF2-40B4-BE49-F238E27FC236}">
                  <a16:creationId xmlns:a16="http://schemas.microsoft.com/office/drawing/2014/main" id="{D8B9612A-2D92-F647-989B-3FD2B6A73367}"/>
                </a:ext>
              </a:extLst>
            </p:cNvPr>
            <p:cNvCxnSpPr>
              <a:cxnSpLocks/>
            </p:cNvCxnSpPr>
            <p:nvPr/>
          </p:nvCxnSpPr>
          <p:spPr>
            <a:xfrm flipV="1">
              <a:off x="3430736" y="3458819"/>
              <a:ext cx="1577" cy="6350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03097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b="0" dirty="0">
                <a:latin typeface="+mn-lt"/>
              </a:rPr>
              <a:t>Public key Certification Authorities (CA)</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64</a:t>
            </a:fld>
            <a:endParaRPr lang="en-US" dirty="0"/>
          </a:p>
        </p:txBody>
      </p:sp>
      <p:pic>
        <p:nvPicPr>
          <p:cNvPr id="62" name="Picture 4" descr="j0175664[1]">
            <a:extLst>
              <a:ext uri="{FF2B5EF4-FFF2-40B4-BE49-F238E27FC236}">
                <a16:creationId xmlns:a16="http://schemas.microsoft.com/office/drawing/2014/main" id="{86204907-90B2-284B-BA6F-A051EB0C0D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4312410" y="4380535"/>
            <a:ext cx="908948" cy="744538"/>
          </a:xfrm>
          <a:prstGeom prst="rect">
            <a:avLst/>
          </a:prstGeom>
          <a:noFill/>
        </p:spPr>
      </p:pic>
      <p:sp>
        <p:nvSpPr>
          <p:cNvPr id="63" name="Text Box 5">
            <a:extLst>
              <a:ext uri="{FF2B5EF4-FFF2-40B4-BE49-F238E27FC236}">
                <a16:creationId xmlns:a16="http://schemas.microsoft.com/office/drawing/2014/main" id="{BF16691C-9BDB-1D4F-AA2F-7065045EC2AB}"/>
              </a:ext>
            </a:extLst>
          </p:cNvPr>
          <p:cNvSpPr txBox="1">
            <a:spLocks noChangeArrowheads="1"/>
          </p:cNvSpPr>
          <p:nvPr/>
        </p:nvSpPr>
        <p:spPr bwMode="auto">
          <a:xfrm>
            <a:off x="8629926" y="3334578"/>
            <a:ext cx="960438" cy="8371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nSpc>
                <a:spcPct val="80000"/>
              </a:lnSpc>
            </a:pPr>
            <a:r>
              <a:rPr lang="en-US" dirty="0">
                <a:latin typeface="+mn-lt"/>
                <a:cs typeface="Arial" charset="0"/>
              </a:rPr>
              <a:t>Bob</a:t>
            </a:r>
            <a:r>
              <a:rPr lang="en-US" altLang="ja-JP" dirty="0">
                <a:latin typeface="+mn-lt"/>
                <a:cs typeface="Arial" charset="0"/>
              </a:rPr>
              <a:t>’s </a:t>
            </a:r>
          </a:p>
          <a:p>
            <a:pPr>
              <a:lnSpc>
                <a:spcPct val="80000"/>
              </a:lnSpc>
            </a:pPr>
            <a:r>
              <a:rPr lang="en-US" dirty="0">
                <a:latin typeface="+mn-lt"/>
                <a:cs typeface="Arial" charset="0"/>
              </a:rPr>
              <a:t>public</a:t>
            </a:r>
          </a:p>
          <a:p>
            <a:pPr>
              <a:lnSpc>
                <a:spcPct val="80000"/>
              </a:lnSpc>
            </a:pPr>
            <a:r>
              <a:rPr lang="en-US" dirty="0">
                <a:latin typeface="+mn-lt"/>
                <a:cs typeface="Arial" charset="0"/>
              </a:rPr>
              <a:t>key </a:t>
            </a:r>
          </a:p>
        </p:txBody>
      </p:sp>
      <p:pic>
        <p:nvPicPr>
          <p:cNvPr id="64" name="Picture 6" descr="BS00768_[1]">
            <a:extLst>
              <a:ext uri="{FF2B5EF4-FFF2-40B4-BE49-F238E27FC236}">
                <a16:creationId xmlns:a16="http://schemas.microsoft.com/office/drawing/2014/main" id="{8280B673-28A1-4F46-858C-8C7273B4D6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flipV="1">
            <a:off x="8156851" y="3393730"/>
            <a:ext cx="458788" cy="2365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65" name="Group 7">
            <a:extLst>
              <a:ext uri="{FF2B5EF4-FFF2-40B4-BE49-F238E27FC236}">
                <a16:creationId xmlns:a16="http://schemas.microsoft.com/office/drawing/2014/main" id="{47A82B01-B7E1-D846-8542-A99CD2AEA39E}"/>
              </a:ext>
            </a:extLst>
          </p:cNvPr>
          <p:cNvGrpSpPr>
            <a:grpSpLocks/>
          </p:cNvGrpSpPr>
          <p:nvPr/>
        </p:nvGrpSpPr>
        <p:grpSpPr bwMode="auto">
          <a:xfrm>
            <a:off x="8066364" y="3631855"/>
            <a:ext cx="528637" cy="604837"/>
            <a:chOff x="2994" y="2073"/>
            <a:chExt cx="333" cy="381"/>
          </a:xfrm>
        </p:grpSpPr>
        <p:grpSp>
          <p:nvGrpSpPr>
            <p:cNvPr id="66" name="Group 8">
              <a:extLst>
                <a:ext uri="{FF2B5EF4-FFF2-40B4-BE49-F238E27FC236}">
                  <a16:creationId xmlns:a16="http://schemas.microsoft.com/office/drawing/2014/main" id="{C2759B9C-729A-5343-BADB-7B154CCF89F4}"/>
                </a:ext>
              </a:extLst>
            </p:cNvPr>
            <p:cNvGrpSpPr>
              <a:grpSpLocks/>
            </p:cNvGrpSpPr>
            <p:nvPr/>
          </p:nvGrpSpPr>
          <p:grpSpPr bwMode="auto">
            <a:xfrm>
              <a:off x="2994" y="2144"/>
              <a:ext cx="333" cy="310"/>
              <a:chOff x="2994" y="2144"/>
              <a:chExt cx="333" cy="310"/>
            </a:xfrm>
          </p:grpSpPr>
          <p:sp>
            <p:nvSpPr>
              <p:cNvPr id="68" name="Text Box 9">
                <a:extLst>
                  <a:ext uri="{FF2B5EF4-FFF2-40B4-BE49-F238E27FC236}">
                    <a16:creationId xmlns:a16="http://schemas.microsoft.com/office/drawing/2014/main" id="{A77E39EC-DC13-404E-B464-ABE48C6D1B10}"/>
                  </a:ext>
                </a:extLst>
              </p:cNvPr>
              <p:cNvSpPr txBox="1">
                <a:spLocks noChangeArrowheads="1"/>
              </p:cNvSpPr>
              <p:nvPr/>
            </p:nvSpPr>
            <p:spPr bwMode="auto">
              <a:xfrm>
                <a:off x="2994" y="2144"/>
                <a:ext cx="269"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dirty="0">
                    <a:solidFill>
                      <a:srgbClr val="C00000"/>
                    </a:solidFill>
                    <a:latin typeface="Arial" charset="0"/>
                    <a:cs typeface="Arial" charset="0"/>
                  </a:rPr>
                  <a:t>K </a:t>
                </a:r>
              </a:p>
            </p:txBody>
          </p:sp>
          <p:sp>
            <p:nvSpPr>
              <p:cNvPr id="69" name="Text Box 10">
                <a:extLst>
                  <a:ext uri="{FF2B5EF4-FFF2-40B4-BE49-F238E27FC236}">
                    <a16:creationId xmlns:a16="http://schemas.microsoft.com/office/drawing/2014/main" id="{C5422436-A231-5644-8B83-73C0DDFE2D2A}"/>
                  </a:ext>
                </a:extLst>
              </p:cNvPr>
              <p:cNvSpPr txBox="1">
                <a:spLocks noChangeArrowheads="1"/>
              </p:cNvSpPr>
              <p:nvPr/>
            </p:nvSpPr>
            <p:spPr bwMode="auto">
              <a:xfrm>
                <a:off x="3125" y="2241"/>
                <a:ext cx="202" cy="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1600" dirty="0">
                    <a:solidFill>
                      <a:srgbClr val="C00000"/>
                    </a:solidFill>
                    <a:latin typeface="Arial" charset="0"/>
                    <a:cs typeface="Arial" charset="0"/>
                  </a:rPr>
                  <a:t>B</a:t>
                </a:r>
              </a:p>
            </p:txBody>
          </p:sp>
        </p:grpSp>
        <p:sp>
          <p:nvSpPr>
            <p:cNvPr id="67" name="Text Box 11">
              <a:extLst>
                <a:ext uri="{FF2B5EF4-FFF2-40B4-BE49-F238E27FC236}">
                  <a16:creationId xmlns:a16="http://schemas.microsoft.com/office/drawing/2014/main" id="{C552F4B3-060D-5E41-AFB6-6B22FC0A29D0}"/>
                </a:ext>
              </a:extLst>
            </p:cNvPr>
            <p:cNvSpPr txBox="1">
              <a:spLocks noChangeArrowheads="1"/>
            </p:cNvSpPr>
            <p:nvPr/>
          </p:nvSpPr>
          <p:spPr bwMode="auto">
            <a:xfrm>
              <a:off x="3124" y="2073"/>
              <a:ext cx="192" cy="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1600" dirty="0">
                  <a:solidFill>
                    <a:srgbClr val="C00000"/>
                  </a:solidFill>
                  <a:latin typeface="Arial" charset="0"/>
                  <a:cs typeface="Arial" charset="0"/>
                </a:rPr>
                <a:t>+</a:t>
              </a:r>
            </a:p>
          </p:txBody>
        </p:sp>
      </p:grpSp>
      <p:grpSp>
        <p:nvGrpSpPr>
          <p:cNvPr id="82" name="Group 24">
            <a:extLst>
              <a:ext uri="{FF2B5EF4-FFF2-40B4-BE49-F238E27FC236}">
                <a16:creationId xmlns:a16="http://schemas.microsoft.com/office/drawing/2014/main" id="{1723C1A2-8445-2D4C-A1AC-7941C67B6447}"/>
              </a:ext>
            </a:extLst>
          </p:cNvPr>
          <p:cNvGrpSpPr>
            <a:grpSpLocks/>
          </p:cNvGrpSpPr>
          <p:nvPr/>
        </p:nvGrpSpPr>
        <p:grpSpPr bwMode="auto">
          <a:xfrm>
            <a:off x="3029916" y="3212410"/>
            <a:ext cx="858838" cy="1158875"/>
            <a:chOff x="4446" y="2648"/>
            <a:chExt cx="541" cy="730"/>
          </a:xfrm>
        </p:grpSpPr>
        <p:pic>
          <p:nvPicPr>
            <p:cNvPr id="83" name="Picture 25" descr="SO00109_[1]">
              <a:extLst>
                <a:ext uri="{FF2B5EF4-FFF2-40B4-BE49-F238E27FC236}">
                  <a16:creationId xmlns:a16="http://schemas.microsoft.com/office/drawing/2014/main" id="{884E3D47-2931-0749-BC1C-167192A82B0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46" y="2648"/>
              <a:ext cx="541" cy="7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84" name="Group 26">
              <a:extLst>
                <a:ext uri="{FF2B5EF4-FFF2-40B4-BE49-F238E27FC236}">
                  <a16:creationId xmlns:a16="http://schemas.microsoft.com/office/drawing/2014/main" id="{C26DAA83-3F07-2948-9CB4-F03941CB541A}"/>
                </a:ext>
              </a:extLst>
            </p:cNvPr>
            <p:cNvGrpSpPr>
              <a:grpSpLocks/>
            </p:cNvGrpSpPr>
            <p:nvPr/>
          </p:nvGrpSpPr>
          <p:grpSpPr bwMode="auto">
            <a:xfrm>
              <a:off x="4610" y="2766"/>
              <a:ext cx="309" cy="381"/>
              <a:chOff x="2994" y="2073"/>
              <a:chExt cx="309" cy="381"/>
            </a:xfrm>
          </p:grpSpPr>
          <p:grpSp>
            <p:nvGrpSpPr>
              <p:cNvPr id="86" name="Group 27">
                <a:extLst>
                  <a:ext uri="{FF2B5EF4-FFF2-40B4-BE49-F238E27FC236}">
                    <a16:creationId xmlns:a16="http://schemas.microsoft.com/office/drawing/2014/main" id="{3D9235A1-82B6-9A4D-B692-364CBCFC81DA}"/>
                  </a:ext>
                </a:extLst>
              </p:cNvPr>
              <p:cNvGrpSpPr>
                <a:grpSpLocks/>
              </p:cNvGrpSpPr>
              <p:nvPr/>
            </p:nvGrpSpPr>
            <p:grpSpPr bwMode="auto">
              <a:xfrm>
                <a:off x="2994" y="2144"/>
                <a:ext cx="309" cy="310"/>
                <a:chOff x="2994" y="2144"/>
                <a:chExt cx="309" cy="310"/>
              </a:xfrm>
            </p:grpSpPr>
            <p:sp>
              <p:nvSpPr>
                <p:cNvPr id="88" name="Text Box 28">
                  <a:extLst>
                    <a:ext uri="{FF2B5EF4-FFF2-40B4-BE49-F238E27FC236}">
                      <a16:creationId xmlns:a16="http://schemas.microsoft.com/office/drawing/2014/main" id="{26A0F4D4-6AF6-9E47-A61A-CF82F0B94738}"/>
                    </a:ext>
                  </a:extLst>
                </p:cNvPr>
                <p:cNvSpPr txBox="1">
                  <a:spLocks noChangeArrowheads="1"/>
                </p:cNvSpPr>
                <p:nvPr/>
              </p:nvSpPr>
              <p:spPr bwMode="auto">
                <a:xfrm>
                  <a:off x="2994" y="2144"/>
                  <a:ext cx="269" cy="252"/>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dirty="0">
                      <a:solidFill>
                        <a:srgbClr val="FF0000"/>
                      </a:solidFill>
                      <a:latin typeface="Arial" charset="0"/>
                      <a:cs typeface="Arial" charset="0"/>
                    </a:rPr>
                    <a:t>K </a:t>
                  </a:r>
                </a:p>
              </p:txBody>
            </p:sp>
            <p:sp>
              <p:nvSpPr>
                <p:cNvPr id="89" name="Text Box 29">
                  <a:extLst>
                    <a:ext uri="{FF2B5EF4-FFF2-40B4-BE49-F238E27FC236}">
                      <a16:creationId xmlns:a16="http://schemas.microsoft.com/office/drawing/2014/main" id="{61B19EC3-D708-D648-BBA1-846CA65A0D48}"/>
                    </a:ext>
                  </a:extLst>
                </p:cNvPr>
                <p:cNvSpPr txBox="1">
                  <a:spLocks noChangeArrowheads="1"/>
                </p:cNvSpPr>
                <p:nvPr/>
              </p:nvSpPr>
              <p:spPr bwMode="auto">
                <a:xfrm>
                  <a:off x="3101" y="2241"/>
                  <a:ext cx="202" cy="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1600" dirty="0">
                      <a:solidFill>
                        <a:srgbClr val="FF0000"/>
                      </a:solidFill>
                      <a:latin typeface="Arial" charset="0"/>
                      <a:cs typeface="Arial" charset="0"/>
                    </a:rPr>
                    <a:t>B</a:t>
                  </a:r>
                </a:p>
              </p:txBody>
            </p:sp>
          </p:grpSp>
          <p:sp>
            <p:nvSpPr>
              <p:cNvPr id="87" name="Text Box 30">
                <a:extLst>
                  <a:ext uri="{FF2B5EF4-FFF2-40B4-BE49-F238E27FC236}">
                    <a16:creationId xmlns:a16="http://schemas.microsoft.com/office/drawing/2014/main" id="{8115967C-E3FB-BE48-ABEF-FBE72FA5419F}"/>
                  </a:ext>
                </a:extLst>
              </p:cNvPr>
              <p:cNvSpPr txBox="1">
                <a:spLocks noChangeArrowheads="1"/>
              </p:cNvSpPr>
              <p:nvPr/>
            </p:nvSpPr>
            <p:spPr bwMode="auto">
              <a:xfrm>
                <a:off x="3106" y="2073"/>
                <a:ext cx="192" cy="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1600" dirty="0">
                    <a:solidFill>
                      <a:srgbClr val="FF0000"/>
                    </a:solidFill>
                    <a:latin typeface="Arial" charset="0"/>
                    <a:cs typeface="Arial" charset="0"/>
                  </a:rPr>
                  <a:t>+</a:t>
                </a:r>
              </a:p>
            </p:txBody>
          </p:sp>
        </p:grpSp>
        <p:pic>
          <p:nvPicPr>
            <p:cNvPr id="85" name="Picture 31" descr="BS00768_[1]">
              <a:extLst>
                <a:ext uri="{FF2B5EF4-FFF2-40B4-BE49-F238E27FC236}">
                  <a16:creationId xmlns:a16="http://schemas.microsoft.com/office/drawing/2014/main" id="{00CF9311-3C9B-3A4F-9436-75CF9002FF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flipV="1">
              <a:off x="4640" y="3118"/>
              <a:ext cx="289" cy="1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90" name="Rectangle 3">
            <a:extLst>
              <a:ext uri="{FF2B5EF4-FFF2-40B4-BE49-F238E27FC236}">
                <a16:creationId xmlns:a16="http://schemas.microsoft.com/office/drawing/2014/main" id="{A9D3E564-4A02-0341-99A6-4CA77C4481EE}"/>
              </a:ext>
            </a:extLst>
          </p:cNvPr>
          <p:cNvSpPr txBox="1">
            <a:spLocks noChangeArrowheads="1"/>
          </p:cNvSpPr>
          <p:nvPr/>
        </p:nvSpPr>
        <p:spPr>
          <a:xfrm>
            <a:off x="809901" y="1325563"/>
            <a:ext cx="11196568" cy="1642924"/>
          </a:xfrm>
          <a:prstGeom prst="rect">
            <a:avLst/>
          </a:prstGeom>
        </p:spPr>
        <p:txBody>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87338"/>
            <a:r>
              <a:rPr lang="en-US" sz="3200" dirty="0">
                <a:solidFill>
                  <a:schemeClr val="tx2"/>
                </a:solidFill>
              </a:rPr>
              <a:t>when Alice wants Bob</a:t>
            </a:r>
            <a:r>
              <a:rPr lang="en-US" altLang="ja-JP" sz="3200" dirty="0">
                <a:solidFill>
                  <a:schemeClr val="tx2"/>
                </a:solidFill>
              </a:rPr>
              <a:t>’s public key</a:t>
            </a:r>
            <a:r>
              <a:rPr lang="en-US" altLang="ja-JP" dirty="0">
                <a:solidFill>
                  <a:schemeClr val="tx2"/>
                </a:solidFill>
              </a:rPr>
              <a:t>:</a:t>
            </a:r>
          </a:p>
          <a:p>
            <a:pPr lvl="1"/>
            <a:r>
              <a:rPr lang="en-US" sz="2800" dirty="0">
                <a:solidFill>
                  <a:schemeClr val="tx2"/>
                </a:solidFill>
              </a:rPr>
              <a:t>gets Bob</a:t>
            </a:r>
            <a:r>
              <a:rPr lang="en-US" altLang="ja-JP" sz="2800" dirty="0">
                <a:solidFill>
                  <a:schemeClr val="tx2"/>
                </a:solidFill>
              </a:rPr>
              <a:t>’s certificate (Bob or elsewhere) </a:t>
            </a:r>
          </a:p>
          <a:p>
            <a:pPr lvl="1"/>
            <a:r>
              <a:rPr lang="en-US" sz="2800" dirty="0">
                <a:solidFill>
                  <a:schemeClr val="tx2"/>
                </a:solidFill>
              </a:rPr>
              <a:t>apply CA</a:t>
            </a:r>
            <a:r>
              <a:rPr lang="en-US" altLang="ja-JP" sz="2800" dirty="0">
                <a:solidFill>
                  <a:schemeClr val="tx2"/>
                </a:solidFill>
              </a:rPr>
              <a:t>’s public key to Bob</a:t>
            </a:r>
            <a:r>
              <a:rPr lang="ja-JP" altLang="en-US" sz="2800">
                <a:solidFill>
                  <a:schemeClr val="tx2"/>
                </a:solidFill>
              </a:rPr>
              <a:t>’</a:t>
            </a:r>
            <a:r>
              <a:rPr lang="en-US" altLang="ja-JP" sz="2800" dirty="0">
                <a:solidFill>
                  <a:schemeClr val="tx2"/>
                </a:solidFill>
              </a:rPr>
              <a:t>s certificate, get Bob’s public key</a:t>
            </a:r>
            <a:endParaRPr lang="en-US" sz="2800" dirty="0">
              <a:solidFill>
                <a:schemeClr val="tx2"/>
              </a:solidFill>
            </a:endParaRPr>
          </a:p>
        </p:txBody>
      </p:sp>
      <p:grpSp>
        <p:nvGrpSpPr>
          <p:cNvPr id="91" name="Group 90">
            <a:extLst>
              <a:ext uri="{FF2B5EF4-FFF2-40B4-BE49-F238E27FC236}">
                <a16:creationId xmlns:a16="http://schemas.microsoft.com/office/drawing/2014/main" id="{F18F6ED6-01A5-0E45-82CA-E5937DA040AC}"/>
              </a:ext>
            </a:extLst>
          </p:cNvPr>
          <p:cNvGrpSpPr/>
          <p:nvPr/>
        </p:nvGrpSpPr>
        <p:grpSpPr>
          <a:xfrm>
            <a:off x="5042250" y="4300884"/>
            <a:ext cx="1571020" cy="993773"/>
            <a:chOff x="1914734" y="3458819"/>
            <a:chExt cx="1571020" cy="993773"/>
          </a:xfrm>
        </p:grpSpPr>
        <p:sp>
          <p:nvSpPr>
            <p:cNvPr id="92" name="Text Box 16">
              <a:extLst>
                <a:ext uri="{FF2B5EF4-FFF2-40B4-BE49-F238E27FC236}">
                  <a16:creationId xmlns:a16="http://schemas.microsoft.com/office/drawing/2014/main" id="{623C5444-33AE-A745-BE15-55AD9A0EE115}"/>
                </a:ext>
              </a:extLst>
            </p:cNvPr>
            <p:cNvSpPr txBox="1">
              <a:spLocks noChangeArrowheads="1"/>
            </p:cNvSpPr>
            <p:nvPr/>
          </p:nvSpPr>
          <p:spPr bwMode="auto">
            <a:xfrm>
              <a:off x="1914734" y="3570839"/>
              <a:ext cx="960437" cy="83715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r" eaLnBrk="0" fontAlgn="base" hangingPunct="0">
                <a:lnSpc>
                  <a:spcPct val="80000"/>
                </a:lnSpc>
                <a:spcBef>
                  <a:spcPct val="0"/>
                </a:spcBef>
                <a:spcAft>
                  <a:spcPct val="0"/>
                </a:spcAft>
                <a:defRPr/>
              </a:pPr>
              <a:r>
                <a:rPr lang="en-US" dirty="0">
                  <a:solidFill>
                    <a:srgbClr val="000000"/>
                  </a:solidFill>
                  <a:latin typeface="+mn-lt"/>
                  <a:cs typeface="Arial" charset="0"/>
                </a:rPr>
                <a:t>CA’s </a:t>
              </a:r>
            </a:p>
            <a:p>
              <a:pPr algn="r" eaLnBrk="0" fontAlgn="base" hangingPunct="0">
                <a:lnSpc>
                  <a:spcPct val="80000"/>
                </a:lnSpc>
                <a:spcBef>
                  <a:spcPct val="0"/>
                </a:spcBef>
                <a:spcAft>
                  <a:spcPct val="0"/>
                </a:spcAft>
                <a:defRPr/>
              </a:pPr>
              <a:r>
                <a:rPr lang="en-US" dirty="0">
                  <a:solidFill>
                    <a:srgbClr val="000000"/>
                  </a:solidFill>
                  <a:latin typeface="+mn-lt"/>
                  <a:cs typeface="Arial" charset="0"/>
                </a:rPr>
                <a:t>public</a:t>
              </a:r>
            </a:p>
            <a:p>
              <a:pPr algn="r" eaLnBrk="0" fontAlgn="base" hangingPunct="0">
                <a:lnSpc>
                  <a:spcPct val="80000"/>
                </a:lnSpc>
                <a:spcBef>
                  <a:spcPct val="0"/>
                </a:spcBef>
                <a:spcAft>
                  <a:spcPct val="0"/>
                </a:spcAft>
                <a:defRPr/>
              </a:pPr>
              <a:r>
                <a:rPr lang="en-US" dirty="0">
                  <a:solidFill>
                    <a:srgbClr val="000000"/>
                  </a:solidFill>
                  <a:latin typeface="+mn-lt"/>
                  <a:cs typeface="Arial" charset="0"/>
                </a:rPr>
                <a:t>key</a:t>
              </a:r>
              <a:r>
                <a:rPr lang="en-US" sz="1800" dirty="0">
                  <a:solidFill>
                    <a:srgbClr val="000000"/>
                  </a:solidFill>
                  <a:latin typeface="+mn-lt"/>
                  <a:cs typeface="Arial" charset="0"/>
                </a:rPr>
                <a:t> </a:t>
              </a:r>
            </a:p>
          </p:txBody>
        </p:sp>
        <p:pic>
          <p:nvPicPr>
            <p:cNvPr id="93" name="Picture 17" descr="BS00768_[1]">
              <a:extLst>
                <a:ext uri="{FF2B5EF4-FFF2-40B4-BE49-F238E27FC236}">
                  <a16:creationId xmlns:a16="http://schemas.microsoft.com/office/drawing/2014/main" id="{D7837F94-C73E-4F4B-9E5D-BA3F3F58A1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flipV="1">
              <a:off x="2879381" y="3638551"/>
              <a:ext cx="458787" cy="2365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94" name="Group 18">
              <a:extLst>
                <a:ext uri="{FF2B5EF4-FFF2-40B4-BE49-F238E27FC236}">
                  <a16:creationId xmlns:a16="http://schemas.microsoft.com/office/drawing/2014/main" id="{74911AEB-DF5A-1C40-B94B-9013E3477B1F}"/>
                </a:ext>
              </a:extLst>
            </p:cNvPr>
            <p:cNvGrpSpPr>
              <a:grpSpLocks/>
            </p:cNvGrpSpPr>
            <p:nvPr/>
          </p:nvGrpSpPr>
          <p:grpSpPr bwMode="auto">
            <a:xfrm>
              <a:off x="2753914" y="3765205"/>
              <a:ext cx="731840" cy="687387"/>
              <a:chOff x="2979" y="2073"/>
              <a:chExt cx="461" cy="433"/>
            </a:xfrm>
          </p:grpSpPr>
          <p:grpSp>
            <p:nvGrpSpPr>
              <p:cNvPr id="96" name="Group 19">
                <a:extLst>
                  <a:ext uri="{FF2B5EF4-FFF2-40B4-BE49-F238E27FC236}">
                    <a16:creationId xmlns:a16="http://schemas.microsoft.com/office/drawing/2014/main" id="{4CA1F0FD-4828-2144-A75D-FDE3A8678777}"/>
                  </a:ext>
                </a:extLst>
              </p:cNvPr>
              <p:cNvGrpSpPr>
                <a:grpSpLocks/>
              </p:cNvGrpSpPr>
              <p:nvPr/>
            </p:nvGrpSpPr>
            <p:grpSpPr bwMode="auto">
              <a:xfrm>
                <a:off x="2979" y="2144"/>
                <a:ext cx="461" cy="362"/>
                <a:chOff x="2979" y="2144"/>
                <a:chExt cx="461" cy="362"/>
              </a:xfrm>
            </p:grpSpPr>
            <p:sp>
              <p:nvSpPr>
                <p:cNvPr id="98" name="Text Box 20">
                  <a:extLst>
                    <a:ext uri="{FF2B5EF4-FFF2-40B4-BE49-F238E27FC236}">
                      <a16:creationId xmlns:a16="http://schemas.microsoft.com/office/drawing/2014/main" id="{B3D79FB7-1C2B-C94B-B437-7A8ECA448205}"/>
                    </a:ext>
                  </a:extLst>
                </p:cNvPr>
                <p:cNvSpPr txBox="1">
                  <a:spLocks noChangeArrowheads="1"/>
                </p:cNvSpPr>
                <p:nvPr/>
              </p:nvSpPr>
              <p:spPr bwMode="auto">
                <a:xfrm>
                  <a:off x="2979" y="2144"/>
                  <a:ext cx="299" cy="291"/>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sz="2400" dirty="0">
                      <a:solidFill>
                        <a:srgbClr val="C00000"/>
                      </a:solidFill>
                      <a:latin typeface="Arial" charset="0"/>
                      <a:cs typeface="Arial" charset="0"/>
                    </a:rPr>
                    <a:t>K </a:t>
                  </a:r>
                </a:p>
              </p:txBody>
            </p:sp>
            <p:sp>
              <p:nvSpPr>
                <p:cNvPr id="99" name="Text Box 21">
                  <a:extLst>
                    <a:ext uri="{FF2B5EF4-FFF2-40B4-BE49-F238E27FC236}">
                      <a16:creationId xmlns:a16="http://schemas.microsoft.com/office/drawing/2014/main" id="{E3966B90-5436-A04E-8C64-3707CB2188F6}"/>
                    </a:ext>
                  </a:extLst>
                </p:cNvPr>
                <p:cNvSpPr txBox="1">
                  <a:spLocks noChangeArrowheads="1"/>
                </p:cNvSpPr>
                <p:nvPr/>
              </p:nvSpPr>
              <p:spPr bwMode="auto">
                <a:xfrm>
                  <a:off x="3122" y="2273"/>
                  <a:ext cx="318" cy="23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sz="1800" dirty="0">
                      <a:solidFill>
                        <a:srgbClr val="C00000"/>
                      </a:solidFill>
                      <a:latin typeface="Arial" charset="0"/>
                      <a:cs typeface="Arial" charset="0"/>
                    </a:rPr>
                    <a:t>CA</a:t>
                  </a:r>
                </a:p>
              </p:txBody>
            </p:sp>
          </p:grpSp>
          <p:sp>
            <p:nvSpPr>
              <p:cNvPr id="97" name="Text Box 22">
                <a:extLst>
                  <a:ext uri="{FF2B5EF4-FFF2-40B4-BE49-F238E27FC236}">
                    <a16:creationId xmlns:a16="http://schemas.microsoft.com/office/drawing/2014/main" id="{97AFB871-1EC4-CD44-A23A-77B64503900F}"/>
                  </a:ext>
                </a:extLst>
              </p:cNvPr>
              <p:cNvSpPr txBox="1">
                <a:spLocks noChangeArrowheads="1"/>
              </p:cNvSpPr>
              <p:nvPr/>
            </p:nvSpPr>
            <p:spPr bwMode="auto">
              <a:xfrm>
                <a:off x="3101" y="2073"/>
                <a:ext cx="201" cy="23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sz="1800" dirty="0">
                    <a:solidFill>
                      <a:srgbClr val="C00000"/>
                    </a:solidFill>
                    <a:latin typeface="Arial" charset="0"/>
                    <a:cs typeface="Arial" charset="0"/>
                  </a:rPr>
                  <a:t>+</a:t>
                </a:r>
              </a:p>
            </p:txBody>
          </p:sp>
        </p:grpSp>
        <p:cxnSp>
          <p:nvCxnSpPr>
            <p:cNvPr id="95" name="Straight Arrow Connector 94">
              <a:extLst>
                <a:ext uri="{FF2B5EF4-FFF2-40B4-BE49-F238E27FC236}">
                  <a16:creationId xmlns:a16="http://schemas.microsoft.com/office/drawing/2014/main" id="{75A1564F-7EB2-0A4C-BE2B-C0FE1A5F909F}"/>
                </a:ext>
              </a:extLst>
            </p:cNvPr>
            <p:cNvCxnSpPr>
              <a:cxnSpLocks/>
            </p:cNvCxnSpPr>
            <p:nvPr/>
          </p:nvCxnSpPr>
          <p:spPr>
            <a:xfrm flipV="1">
              <a:off x="3430736" y="3458819"/>
              <a:ext cx="1577" cy="6350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0" name="Group 99">
            <a:extLst>
              <a:ext uri="{FF2B5EF4-FFF2-40B4-BE49-F238E27FC236}">
                <a16:creationId xmlns:a16="http://schemas.microsoft.com/office/drawing/2014/main" id="{61BF86D7-C3B3-2847-ACEE-C8C1FEB25E60}"/>
              </a:ext>
            </a:extLst>
          </p:cNvPr>
          <p:cNvGrpSpPr/>
          <p:nvPr/>
        </p:nvGrpSpPr>
        <p:grpSpPr>
          <a:xfrm>
            <a:off x="5521879" y="3212132"/>
            <a:ext cx="1196163" cy="955675"/>
            <a:chOff x="4296054" y="3224833"/>
            <a:chExt cx="1196163" cy="955675"/>
          </a:xfrm>
        </p:grpSpPr>
        <p:sp>
          <p:nvSpPr>
            <p:cNvPr id="101" name="Rectangle 14">
              <a:extLst>
                <a:ext uri="{FF2B5EF4-FFF2-40B4-BE49-F238E27FC236}">
                  <a16:creationId xmlns:a16="http://schemas.microsoft.com/office/drawing/2014/main" id="{73BE9E8D-6C46-A342-B10D-C6ECD8AED7BD}"/>
                </a:ext>
              </a:extLst>
            </p:cNvPr>
            <p:cNvSpPr>
              <a:spLocks noChangeArrowheads="1"/>
            </p:cNvSpPr>
            <p:nvPr/>
          </p:nvSpPr>
          <p:spPr bwMode="auto">
            <a:xfrm>
              <a:off x="4296054" y="3224833"/>
              <a:ext cx="1192213" cy="955675"/>
            </a:xfrm>
            <a:prstGeom prst="rect">
              <a:avLst/>
            </a:prstGeom>
            <a:solidFill>
              <a:srgbClr val="0012A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102" name="Text Box 15">
              <a:extLst>
                <a:ext uri="{FF2B5EF4-FFF2-40B4-BE49-F238E27FC236}">
                  <a16:creationId xmlns:a16="http://schemas.microsoft.com/office/drawing/2014/main" id="{669CFD21-9EEE-4149-A26A-FB28FA2D2158}"/>
                </a:ext>
              </a:extLst>
            </p:cNvPr>
            <p:cNvSpPr txBox="1">
              <a:spLocks noChangeArrowheads="1"/>
            </p:cNvSpPr>
            <p:nvPr/>
          </p:nvSpPr>
          <p:spPr bwMode="auto">
            <a:xfrm>
              <a:off x="4329719" y="3295856"/>
              <a:ext cx="1162498" cy="837152"/>
            </a:xfrm>
            <a:prstGeom prst="rect">
              <a:avLst/>
            </a:prstGeom>
            <a:no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algn="ctr" defTabSz="914400" eaLnBrk="0" fontAlgn="base" latinLnBrk="0" hangingPunct="0">
                <a:lnSpc>
                  <a:spcPct val="80000"/>
                </a:lnSpc>
                <a:spcBef>
                  <a:spcPct val="0"/>
                </a:spcBef>
                <a:spcAft>
                  <a:spcPct val="0"/>
                </a:spcAft>
                <a:buClrTx/>
                <a:buSzTx/>
                <a:buFontTx/>
                <a:buNone/>
                <a:tabLst/>
                <a:defRPr/>
              </a:pPr>
              <a:r>
                <a:rPr kumimoji="0" lang="en-US" b="0" i="0" u="none" strike="noStrike" kern="0" cap="none" spc="0" normalizeH="0" baseline="0" noProof="0" dirty="0">
                  <a:ln>
                    <a:noFill/>
                  </a:ln>
                  <a:solidFill>
                    <a:srgbClr val="FFFFFF"/>
                  </a:solidFill>
                  <a:effectLst/>
                  <a:uLnTx/>
                  <a:uFillTx/>
                  <a:latin typeface="+mn-lt"/>
                  <a:ea typeface="ＭＳ Ｐゴシック" charset="0"/>
                  <a:cs typeface="Arial" charset="0"/>
                </a:rPr>
                <a:t>digital</a:t>
              </a:r>
            </a:p>
            <a:p>
              <a:pPr marL="0" marR="0" lvl="0" indent="0" algn="ctr" defTabSz="914400" eaLnBrk="0" fontAlgn="base" latinLnBrk="0" hangingPunct="0">
                <a:lnSpc>
                  <a:spcPct val="80000"/>
                </a:lnSpc>
                <a:spcBef>
                  <a:spcPct val="0"/>
                </a:spcBef>
                <a:spcAft>
                  <a:spcPct val="0"/>
                </a:spcAft>
                <a:buClrTx/>
                <a:buSzTx/>
                <a:buFontTx/>
                <a:buNone/>
                <a:tabLst/>
                <a:defRPr/>
              </a:pPr>
              <a:r>
                <a:rPr kumimoji="0" lang="en-US" b="0" i="0" u="none" strike="noStrike" kern="0" cap="none" spc="0" normalizeH="0" baseline="0" noProof="0" dirty="0">
                  <a:ln>
                    <a:noFill/>
                  </a:ln>
                  <a:solidFill>
                    <a:srgbClr val="FFFFFF"/>
                  </a:solidFill>
                  <a:effectLst/>
                  <a:uLnTx/>
                  <a:uFillTx/>
                  <a:latin typeface="+mn-lt"/>
                  <a:ea typeface="ＭＳ Ｐゴシック" charset="0"/>
                  <a:cs typeface="Arial" charset="0"/>
                </a:rPr>
                <a:t>signature</a:t>
              </a:r>
            </a:p>
            <a:p>
              <a:pPr marL="0" marR="0" lvl="0" indent="0" algn="ctr" defTabSz="914400" eaLnBrk="0" fontAlgn="base" latinLnBrk="0" hangingPunct="0">
                <a:lnSpc>
                  <a:spcPct val="80000"/>
                </a:lnSpc>
                <a:spcBef>
                  <a:spcPct val="0"/>
                </a:spcBef>
                <a:spcAft>
                  <a:spcPct val="0"/>
                </a:spcAft>
                <a:buClrTx/>
                <a:buSzTx/>
                <a:buFontTx/>
                <a:buNone/>
                <a:tabLst/>
                <a:defRPr/>
              </a:pPr>
              <a:r>
                <a:rPr kumimoji="0" lang="en-US" b="0" i="0" u="none" strike="noStrike" kern="0" cap="none" spc="0" normalizeH="0" baseline="0" noProof="0" dirty="0">
                  <a:ln>
                    <a:noFill/>
                  </a:ln>
                  <a:solidFill>
                    <a:srgbClr val="FFFFFF"/>
                  </a:solidFill>
                  <a:effectLst/>
                  <a:uLnTx/>
                  <a:uFillTx/>
                  <a:latin typeface="+mn-lt"/>
                  <a:ea typeface="ＭＳ Ｐゴシック" charset="0"/>
                  <a:cs typeface="Arial" charset="0"/>
                </a:rPr>
                <a:t>(decrypt)</a:t>
              </a:r>
            </a:p>
          </p:txBody>
        </p:sp>
      </p:grpSp>
      <p:cxnSp>
        <p:nvCxnSpPr>
          <p:cNvPr id="4" name="Straight Arrow Connector 3">
            <a:extLst>
              <a:ext uri="{FF2B5EF4-FFF2-40B4-BE49-F238E27FC236}">
                <a16:creationId xmlns:a16="http://schemas.microsoft.com/office/drawing/2014/main" id="{00504F19-7FCB-A149-8908-2F307F1C15D6}"/>
              </a:ext>
            </a:extLst>
          </p:cNvPr>
          <p:cNvCxnSpPr/>
          <p:nvPr/>
        </p:nvCxnSpPr>
        <p:spPr>
          <a:xfrm>
            <a:off x="3949148" y="3697357"/>
            <a:ext cx="14974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C339D3AD-1952-B248-B66E-C59F9B8324E8}"/>
              </a:ext>
            </a:extLst>
          </p:cNvPr>
          <p:cNvCxnSpPr/>
          <p:nvPr/>
        </p:nvCxnSpPr>
        <p:spPr>
          <a:xfrm>
            <a:off x="6778487" y="3690731"/>
            <a:ext cx="14974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3671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11391" y="429025"/>
            <a:ext cx="10515600" cy="894622"/>
          </a:xfrm>
        </p:spPr>
        <p:txBody>
          <a:bodyPr>
            <a:normAutofit/>
          </a:bodyPr>
          <a:lstStyle/>
          <a:p>
            <a:r>
              <a:rPr lang="en-US" altLang="en-US" dirty="0">
                <a:cs typeface="Calibri" panose="020F0502020204030204" pitchFamily="34" charset="0"/>
              </a:rPr>
              <a:t>Chapter 8 outline</a:t>
            </a:r>
            <a:endParaRPr lang="en-US" sz="4400" dirty="0"/>
          </a:p>
        </p:txBody>
      </p:sp>
      <p:pic>
        <p:nvPicPr>
          <p:cNvPr id="6" name="Picture 5" descr="A train crossing a bridge over a body of water&#10;&#10;Description automatically generated">
            <a:extLst>
              <a:ext uri="{FF2B5EF4-FFF2-40B4-BE49-F238E27FC236}">
                <a16:creationId xmlns:a16="http://schemas.microsoft.com/office/drawing/2014/main" id="{8B05C88C-8150-3A41-8E34-0D407B652F32}"/>
              </a:ext>
            </a:extLst>
          </p:cNvPr>
          <p:cNvPicPr>
            <a:picLocks noChangeAspect="1"/>
          </p:cNvPicPr>
          <p:nvPr/>
        </p:nvPicPr>
        <p:blipFill>
          <a:blip r:embed="rId3"/>
          <a:stretch>
            <a:fillRect/>
          </a:stretch>
        </p:blipFill>
        <p:spPr>
          <a:xfrm>
            <a:off x="8008986" y="2253935"/>
            <a:ext cx="3102316" cy="2326737"/>
          </a:xfrm>
          <a:prstGeom prst="rect">
            <a:avLst/>
          </a:prstGeom>
          <a:effectLst>
            <a:outerShdw blurRad="50800" dist="38100" dir="18900000" algn="bl" rotWithShape="0">
              <a:prstClr val="black">
                <a:alpha val="40000"/>
              </a:prstClr>
            </a:outerShdw>
          </a:effectLst>
        </p:spPr>
      </p:pic>
      <p:sp>
        <p:nvSpPr>
          <p:cNvPr id="12" name="Rectangle 3">
            <a:extLst>
              <a:ext uri="{FF2B5EF4-FFF2-40B4-BE49-F238E27FC236}">
                <a16:creationId xmlns:a16="http://schemas.microsoft.com/office/drawing/2014/main" id="{8AF9942C-CE7E-1647-9220-5E37ACEF9D89}"/>
              </a:ext>
            </a:extLst>
          </p:cNvPr>
          <p:cNvSpPr txBox="1">
            <a:spLocks noChangeArrowheads="1"/>
          </p:cNvSpPr>
          <p:nvPr/>
        </p:nvSpPr>
        <p:spPr>
          <a:xfrm>
            <a:off x="931678" y="1505140"/>
            <a:ext cx="7772400"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87338">
              <a:buClr>
                <a:schemeClr val="bg1">
                  <a:lumMod val="75000"/>
                </a:schemeClr>
              </a:buClr>
            </a:pPr>
            <a:r>
              <a:rPr lang="en-US" dirty="0">
                <a:solidFill>
                  <a:schemeClr val="bg1">
                    <a:lumMod val="75000"/>
                  </a:schemeClr>
                </a:solidFill>
              </a:rPr>
              <a:t>What is network security?</a:t>
            </a:r>
          </a:p>
          <a:p>
            <a:pPr indent="-287338">
              <a:buClr>
                <a:schemeClr val="bg1">
                  <a:lumMod val="75000"/>
                </a:schemeClr>
              </a:buClr>
            </a:pPr>
            <a:r>
              <a:rPr lang="en-US" dirty="0">
                <a:solidFill>
                  <a:schemeClr val="bg1">
                    <a:lumMod val="75000"/>
                  </a:schemeClr>
                </a:solidFill>
              </a:rPr>
              <a:t>Principles of cryptography</a:t>
            </a:r>
          </a:p>
          <a:p>
            <a:pPr indent="-287338">
              <a:buClr>
                <a:schemeClr val="bg1">
                  <a:lumMod val="75000"/>
                </a:schemeClr>
              </a:buClr>
            </a:pPr>
            <a:r>
              <a:rPr lang="en-US" dirty="0">
                <a:solidFill>
                  <a:schemeClr val="bg1">
                    <a:lumMod val="75000"/>
                  </a:schemeClr>
                </a:solidFill>
              </a:rPr>
              <a:t>Authentication, </a:t>
            </a:r>
            <a:r>
              <a:rPr lang="en-US" sz="3200" dirty="0">
                <a:solidFill>
                  <a:schemeClr val="bg1">
                    <a:lumMod val="75000"/>
                  </a:schemeClr>
                </a:solidFill>
              </a:rPr>
              <a:t>message integrity</a:t>
            </a:r>
            <a:endParaRPr lang="en-US" dirty="0">
              <a:solidFill>
                <a:schemeClr val="bg1">
                  <a:lumMod val="75000"/>
                </a:schemeClr>
              </a:solidFill>
            </a:endParaRPr>
          </a:p>
          <a:p>
            <a:pPr indent="-287338">
              <a:buClr>
                <a:srgbClr val="0012A0"/>
              </a:buClr>
            </a:pPr>
            <a:r>
              <a:rPr lang="en-US" sz="3600" dirty="0"/>
              <a:t>Securing e-mail</a:t>
            </a:r>
          </a:p>
          <a:p>
            <a:pPr indent="-287338">
              <a:buClr>
                <a:schemeClr val="bg1">
                  <a:lumMod val="75000"/>
                </a:schemeClr>
              </a:buClr>
            </a:pPr>
            <a:r>
              <a:rPr lang="en-US" dirty="0">
                <a:solidFill>
                  <a:schemeClr val="bg1">
                    <a:lumMod val="75000"/>
                  </a:schemeClr>
                </a:solidFill>
              </a:rPr>
              <a:t>Securing TCP connections: TLS</a:t>
            </a:r>
          </a:p>
          <a:p>
            <a:pPr indent="-287338">
              <a:buClr>
                <a:schemeClr val="bg1">
                  <a:lumMod val="75000"/>
                </a:schemeClr>
              </a:buClr>
            </a:pPr>
            <a:r>
              <a:rPr lang="en-US" dirty="0">
                <a:solidFill>
                  <a:schemeClr val="bg1">
                    <a:lumMod val="75000"/>
                  </a:schemeClr>
                </a:solidFill>
              </a:rPr>
              <a:t>Network layer security: IPsec</a:t>
            </a:r>
          </a:p>
          <a:p>
            <a:pPr indent="-287338">
              <a:buClr>
                <a:schemeClr val="bg1">
                  <a:lumMod val="75000"/>
                </a:schemeClr>
              </a:buClr>
            </a:pPr>
            <a:r>
              <a:rPr lang="en-US" dirty="0">
                <a:solidFill>
                  <a:schemeClr val="bg1">
                    <a:lumMod val="75000"/>
                  </a:schemeClr>
                </a:solidFill>
              </a:rPr>
              <a:t>Security in wireless and mobile networks</a:t>
            </a:r>
          </a:p>
          <a:p>
            <a:pPr indent="-287338">
              <a:buClr>
                <a:schemeClr val="bg1">
                  <a:lumMod val="75000"/>
                </a:schemeClr>
              </a:buClr>
            </a:pPr>
            <a:r>
              <a:rPr lang="en-US" dirty="0">
                <a:solidFill>
                  <a:schemeClr val="bg1">
                    <a:lumMod val="75000"/>
                  </a:schemeClr>
                </a:solidFill>
              </a:rPr>
              <a:t>Operational security: firewalls and IDS</a:t>
            </a:r>
          </a:p>
        </p:txBody>
      </p:sp>
      <p:sp>
        <p:nvSpPr>
          <p:cNvPr id="13" name="Slide Number Placeholder 2">
            <a:extLst>
              <a:ext uri="{FF2B5EF4-FFF2-40B4-BE49-F238E27FC236}">
                <a16:creationId xmlns:a16="http://schemas.microsoft.com/office/drawing/2014/main" id="{ED5A4EB8-C36E-EF4A-A53F-6E75EE0AB65A}"/>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65</a:t>
            </a:fld>
            <a:endParaRPr lang="en-US" dirty="0"/>
          </a:p>
        </p:txBody>
      </p:sp>
    </p:spTree>
    <p:extLst>
      <p:ext uri="{BB962C8B-B14F-4D97-AF65-F5344CB8AC3E}">
        <p14:creationId xmlns:p14="http://schemas.microsoft.com/office/powerpoint/2010/main" val="2515220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1" name="Straight Arrow Connector 290">
            <a:extLst>
              <a:ext uri="{FF2B5EF4-FFF2-40B4-BE49-F238E27FC236}">
                <a16:creationId xmlns:a16="http://schemas.microsoft.com/office/drawing/2014/main" id="{FF664698-2E27-2E4F-852C-7F80EA1D4B1F}"/>
              </a:ext>
            </a:extLst>
          </p:cNvPr>
          <p:cNvCxnSpPr/>
          <p:nvPr/>
        </p:nvCxnSpPr>
        <p:spPr>
          <a:xfrm>
            <a:off x="7079973" y="3187148"/>
            <a:ext cx="82163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30ACC18-AD01-564E-BB8B-8855CF57E420}"/>
              </a:ext>
            </a:extLst>
          </p:cNvPr>
          <p:cNvCxnSpPr/>
          <p:nvPr/>
        </p:nvCxnSpPr>
        <p:spPr>
          <a:xfrm>
            <a:off x="4651513" y="3200400"/>
            <a:ext cx="82163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45170" cy="894622"/>
          </a:xfrm>
        </p:spPr>
        <p:txBody>
          <a:bodyPr>
            <a:normAutofit/>
          </a:bodyPr>
          <a:lstStyle/>
          <a:p>
            <a:r>
              <a:rPr lang="en-US" b="0" dirty="0">
                <a:latin typeface="+mn-lt"/>
              </a:rPr>
              <a:t>Secure e-mail: confidentiality </a:t>
            </a: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66</a:t>
            </a:fld>
            <a:endParaRPr lang="en-US" dirty="0"/>
          </a:p>
        </p:txBody>
      </p:sp>
      <p:sp>
        <p:nvSpPr>
          <p:cNvPr id="216" name="Text Box 4">
            <a:extLst>
              <a:ext uri="{FF2B5EF4-FFF2-40B4-BE49-F238E27FC236}">
                <a16:creationId xmlns:a16="http://schemas.microsoft.com/office/drawing/2014/main" id="{C0184D23-BADA-4B4B-BE0B-C3C7FA375CDE}"/>
              </a:ext>
            </a:extLst>
          </p:cNvPr>
          <p:cNvSpPr txBox="1">
            <a:spLocks noChangeArrowheads="1"/>
          </p:cNvSpPr>
          <p:nvPr/>
        </p:nvSpPr>
        <p:spPr bwMode="auto">
          <a:xfrm>
            <a:off x="830677" y="1195663"/>
            <a:ext cx="7569316"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0" fontAlgn="base" hangingPunct="0">
              <a:spcBef>
                <a:spcPct val="0"/>
              </a:spcBef>
              <a:spcAft>
                <a:spcPct val="0"/>
              </a:spcAft>
              <a:buClr>
                <a:srgbClr val="000099"/>
              </a:buClr>
              <a:buSzPct val="75000"/>
            </a:pPr>
            <a:r>
              <a:rPr lang="en-US" sz="2800" dirty="0">
                <a:solidFill>
                  <a:srgbClr val="000000"/>
                </a:solidFill>
                <a:latin typeface="+mn-lt"/>
              </a:rPr>
              <a:t> Alice wants to send </a:t>
            </a:r>
            <a:r>
              <a:rPr lang="en-US" sz="2800" i="1" dirty="0">
                <a:solidFill>
                  <a:srgbClr val="0012A0"/>
                </a:solidFill>
                <a:latin typeface="+mn-lt"/>
              </a:rPr>
              <a:t>confidential</a:t>
            </a:r>
            <a:r>
              <a:rPr lang="en-US" sz="2800" dirty="0">
                <a:solidFill>
                  <a:srgbClr val="000000"/>
                </a:solidFill>
                <a:latin typeface="+mn-lt"/>
              </a:rPr>
              <a:t> e-mail, m, to Bob.</a:t>
            </a:r>
          </a:p>
        </p:txBody>
      </p:sp>
      <p:sp>
        <p:nvSpPr>
          <p:cNvPr id="218" name="Freeform 6">
            <a:extLst>
              <a:ext uri="{FF2B5EF4-FFF2-40B4-BE49-F238E27FC236}">
                <a16:creationId xmlns:a16="http://schemas.microsoft.com/office/drawing/2014/main" id="{6CD555F4-CA4B-074A-8785-8FAD92888E75}"/>
              </a:ext>
            </a:extLst>
          </p:cNvPr>
          <p:cNvSpPr>
            <a:spLocks/>
          </p:cNvSpPr>
          <p:nvPr/>
        </p:nvSpPr>
        <p:spPr bwMode="auto">
          <a:xfrm>
            <a:off x="5606568" y="2924035"/>
            <a:ext cx="1335088" cy="782638"/>
          </a:xfrm>
          <a:custGeom>
            <a:avLst/>
            <a:gdLst>
              <a:gd name="T0" fmla="*/ 0 w 2135"/>
              <a:gd name="T1" fmla="*/ 0 h 1662"/>
              <a:gd name="T2" fmla="*/ 0 w 2135"/>
              <a:gd name="T3" fmla="*/ 0 h 1662"/>
              <a:gd name="T4" fmla="*/ 2 w 2135"/>
              <a:gd name="T5" fmla="*/ 0 h 1662"/>
              <a:gd name="T6" fmla="*/ 4 w 2135"/>
              <a:gd name="T7" fmla="*/ 0 h 1662"/>
              <a:gd name="T8" fmla="*/ 7 w 2135"/>
              <a:gd name="T9" fmla="*/ 0 h 1662"/>
              <a:gd name="T10" fmla="*/ 7 w 2135"/>
              <a:gd name="T11" fmla="*/ 1 h 1662"/>
              <a:gd name="T12" fmla="*/ 6 w 2135"/>
              <a:gd name="T13" fmla="*/ 1 h 1662"/>
              <a:gd name="T14" fmla="*/ 3 w 2135"/>
              <a:gd name="T15" fmla="*/ 1 h 1662"/>
              <a:gd name="T16" fmla="*/ 2 w 2135"/>
              <a:gd name="T17" fmla="*/ 1 h 1662"/>
              <a:gd name="T18" fmla="*/ 1 w 2135"/>
              <a:gd name="T19" fmla="*/ 1 h 1662"/>
              <a:gd name="T20" fmla="*/ 0 w 2135"/>
              <a:gd name="T21" fmla="*/ 0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9AE0FF"/>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19" name="Line 7">
            <a:extLst>
              <a:ext uri="{FF2B5EF4-FFF2-40B4-BE49-F238E27FC236}">
                <a16:creationId xmlns:a16="http://schemas.microsoft.com/office/drawing/2014/main" id="{A6AEB2B1-BA60-FD48-A28E-555D520C1CC7}"/>
              </a:ext>
            </a:extLst>
          </p:cNvPr>
          <p:cNvSpPr>
            <a:spLocks noChangeShapeType="1"/>
          </p:cNvSpPr>
          <p:nvPr/>
        </p:nvSpPr>
        <p:spPr bwMode="auto">
          <a:xfrm>
            <a:off x="2332524" y="2595423"/>
            <a:ext cx="506413" cy="0"/>
          </a:xfrm>
          <a:prstGeom prst="line">
            <a:avLst/>
          </a:prstGeom>
          <a:noFill/>
          <a:ln w="3810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pic>
        <p:nvPicPr>
          <p:cNvPr id="220" name="Picture 8" descr="BS00768_[1]">
            <a:extLst>
              <a:ext uri="{FF2B5EF4-FFF2-40B4-BE49-F238E27FC236}">
                <a16:creationId xmlns:a16="http://schemas.microsoft.com/office/drawing/2014/main" id="{E26E87B5-C443-844F-93F0-B1F64DA8F4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3256449" y="1861998"/>
            <a:ext cx="400050" cy="206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222" name="Group 10">
            <a:extLst>
              <a:ext uri="{FF2B5EF4-FFF2-40B4-BE49-F238E27FC236}">
                <a16:creationId xmlns:a16="http://schemas.microsoft.com/office/drawing/2014/main" id="{B3338351-7863-584E-A2BF-3E9752B05348}"/>
              </a:ext>
            </a:extLst>
          </p:cNvPr>
          <p:cNvGrpSpPr>
            <a:grpSpLocks/>
          </p:cNvGrpSpPr>
          <p:nvPr/>
        </p:nvGrpSpPr>
        <p:grpSpPr bwMode="auto">
          <a:xfrm>
            <a:off x="2829412" y="2122348"/>
            <a:ext cx="754063" cy="727075"/>
            <a:chOff x="1645" y="264"/>
            <a:chExt cx="475" cy="458"/>
          </a:xfrm>
        </p:grpSpPr>
        <p:sp>
          <p:nvSpPr>
            <p:cNvPr id="281" name="Rectangle 11">
              <a:extLst>
                <a:ext uri="{FF2B5EF4-FFF2-40B4-BE49-F238E27FC236}">
                  <a16:creationId xmlns:a16="http://schemas.microsoft.com/office/drawing/2014/main" id="{5B6EC3BE-FAC9-554A-8157-9ABE0F93425A}"/>
                </a:ext>
              </a:extLst>
            </p:cNvPr>
            <p:cNvSpPr>
              <a:spLocks noChangeArrowheads="1"/>
            </p:cNvSpPr>
            <p:nvPr/>
          </p:nvSpPr>
          <p:spPr bwMode="auto">
            <a:xfrm>
              <a:off x="1645" y="439"/>
              <a:ext cx="475" cy="283"/>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282" name="Text Box 12">
              <a:extLst>
                <a:ext uri="{FF2B5EF4-FFF2-40B4-BE49-F238E27FC236}">
                  <a16:creationId xmlns:a16="http://schemas.microsoft.com/office/drawing/2014/main" id="{08D9BCA8-2B3D-644E-8E42-71412F3C1D76}"/>
                </a:ext>
              </a:extLst>
            </p:cNvPr>
            <p:cNvSpPr txBox="1">
              <a:spLocks noChangeArrowheads="1"/>
            </p:cNvSpPr>
            <p:nvPr/>
          </p:nvSpPr>
          <p:spPr bwMode="auto">
            <a:xfrm>
              <a:off x="1654" y="456"/>
              <a:ext cx="422"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a:t>
              </a:r>
            </a:p>
          </p:txBody>
        </p:sp>
        <p:sp>
          <p:nvSpPr>
            <p:cNvPr id="283" name="Text Box 13">
              <a:extLst>
                <a:ext uri="{FF2B5EF4-FFF2-40B4-BE49-F238E27FC236}">
                  <a16:creationId xmlns:a16="http://schemas.microsoft.com/office/drawing/2014/main" id="{2AD3B9EF-EE74-CF4E-8FB2-62F534311F1D}"/>
                </a:ext>
              </a:extLst>
            </p:cNvPr>
            <p:cNvSpPr txBox="1">
              <a:spLocks noChangeArrowheads="1"/>
            </p:cNvSpPr>
            <p:nvPr/>
          </p:nvSpPr>
          <p:spPr bwMode="auto">
            <a:xfrm>
              <a:off x="1844" y="264"/>
              <a:ext cx="206" cy="4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4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grpSp>
        <p:nvGrpSpPr>
          <p:cNvPr id="223" name="Group 14">
            <a:extLst>
              <a:ext uri="{FF2B5EF4-FFF2-40B4-BE49-F238E27FC236}">
                <a16:creationId xmlns:a16="http://schemas.microsoft.com/office/drawing/2014/main" id="{1B74ED03-2B4C-8949-BE82-3D83179789FB}"/>
              </a:ext>
            </a:extLst>
          </p:cNvPr>
          <p:cNvGrpSpPr>
            <a:grpSpLocks/>
          </p:cNvGrpSpPr>
          <p:nvPr/>
        </p:nvGrpSpPr>
        <p:grpSpPr bwMode="auto">
          <a:xfrm>
            <a:off x="2853224" y="3360598"/>
            <a:ext cx="754063" cy="708025"/>
            <a:chOff x="2144" y="3246"/>
            <a:chExt cx="475" cy="446"/>
          </a:xfrm>
        </p:grpSpPr>
        <p:sp>
          <p:nvSpPr>
            <p:cNvPr id="277" name="Rectangle 15">
              <a:extLst>
                <a:ext uri="{FF2B5EF4-FFF2-40B4-BE49-F238E27FC236}">
                  <a16:creationId xmlns:a16="http://schemas.microsoft.com/office/drawing/2014/main" id="{72B4BC9C-E5D4-E241-AAB2-5BB4EBE05A7D}"/>
                </a:ext>
              </a:extLst>
            </p:cNvPr>
            <p:cNvSpPr>
              <a:spLocks noChangeArrowheads="1"/>
            </p:cNvSpPr>
            <p:nvPr/>
          </p:nvSpPr>
          <p:spPr bwMode="auto">
            <a:xfrm>
              <a:off x="2144" y="3397"/>
              <a:ext cx="475" cy="283"/>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278" name="Text Box 16">
              <a:extLst>
                <a:ext uri="{FF2B5EF4-FFF2-40B4-BE49-F238E27FC236}">
                  <a16:creationId xmlns:a16="http://schemas.microsoft.com/office/drawing/2014/main" id="{574C01F9-512F-C94E-8E54-5BD0FB118E62}"/>
                </a:ext>
              </a:extLst>
            </p:cNvPr>
            <p:cNvSpPr txBox="1">
              <a:spLocks noChangeArrowheads="1"/>
            </p:cNvSpPr>
            <p:nvPr/>
          </p:nvSpPr>
          <p:spPr bwMode="auto">
            <a:xfrm>
              <a:off x="2148" y="3432"/>
              <a:ext cx="434"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B</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a:t>
              </a:r>
            </a:p>
          </p:txBody>
        </p:sp>
        <p:sp>
          <p:nvSpPr>
            <p:cNvPr id="279" name="Text Box 17">
              <a:extLst>
                <a:ext uri="{FF2B5EF4-FFF2-40B4-BE49-F238E27FC236}">
                  <a16:creationId xmlns:a16="http://schemas.microsoft.com/office/drawing/2014/main" id="{1B0822E5-C511-4643-AF89-4C837BEC0DFB}"/>
                </a:ext>
              </a:extLst>
            </p:cNvPr>
            <p:cNvSpPr txBox="1">
              <a:spLocks noChangeArrowheads="1"/>
            </p:cNvSpPr>
            <p:nvPr/>
          </p:nvSpPr>
          <p:spPr bwMode="auto">
            <a:xfrm>
              <a:off x="2340" y="3246"/>
              <a:ext cx="206" cy="4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4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sp>
          <p:nvSpPr>
            <p:cNvPr id="280" name="Text Box 18">
              <a:extLst>
                <a:ext uri="{FF2B5EF4-FFF2-40B4-BE49-F238E27FC236}">
                  <a16:creationId xmlns:a16="http://schemas.microsoft.com/office/drawing/2014/main" id="{A7118F23-0F93-2A4A-9DA6-D9A6B47705EC}"/>
                </a:ext>
              </a:extLst>
            </p:cNvPr>
            <p:cNvSpPr txBox="1">
              <a:spLocks noChangeArrowheads="1"/>
            </p:cNvSpPr>
            <p:nvPr/>
          </p:nvSpPr>
          <p:spPr bwMode="auto">
            <a:xfrm>
              <a:off x="2234" y="3331"/>
              <a:ext cx="210"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sp>
        <p:nvSpPr>
          <p:cNvPr id="226" name="Line 25">
            <a:extLst>
              <a:ext uri="{FF2B5EF4-FFF2-40B4-BE49-F238E27FC236}">
                <a16:creationId xmlns:a16="http://schemas.microsoft.com/office/drawing/2014/main" id="{0D2B37ED-C6CE-7046-B034-106D8661B30A}"/>
              </a:ext>
            </a:extLst>
          </p:cNvPr>
          <p:cNvSpPr>
            <a:spLocks noChangeShapeType="1"/>
          </p:cNvSpPr>
          <p:nvPr/>
        </p:nvSpPr>
        <p:spPr bwMode="auto">
          <a:xfrm>
            <a:off x="2383324" y="3822560"/>
            <a:ext cx="506413" cy="0"/>
          </a:xfrm>
          <a:prstGeom prst="line">
            <a:avLst/>
          </a:prstGeom>
          <a:noFill/>
          <a:ln w="3810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27" name="Text Box 26">
            <a:extLst>
              <a:ext uri="{FF2B5EF4-FFF2-40B4-BE49-F238E27FC236}">
                <a16:creationId xmlns:a16="http://schemas.microsoft.com/office/drawing/2014/main" id="{0457F625-44DB-8442-A226-7B398F9B95F2}"/>
              </a:ext>
            </a:extLst>
          </p:cNvPr>
          <p:cNvSpPr txBox="1">
            <a:spLocks noChangeArrowheads="1"/>
          </p:cNvSpPr>
          <p:nvPr/>
        </p:nvSpPr>
        <p:spPr bwMode="auto">
          <a:xfrm>
            <a:off x="3573949" y="2216010"/>
            <a:ext cx="879475"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(m )</a:t>
            </a:r>
          </a:p>
        </p:txBody>
      </p:sp>
      <p:grpSp>
        <p:nvGrpSpPr>
          <p:cNvPr id="228" name="Group 27">
            <a:extLst>
              <a:ext uri="{FF2B5EF4-FFF2-40B4-BE49-F238E27FC236}">
                <a16:creationId xmlns:a16="http://schemas.microsoft.com/office/drawing/2014/main" id="{45F71A6B-961A-8F47-BDAD-766509D125B1}"/>
              </a:ext>
            </a:extLst>
          </p:cNvPr>
          <p:cNvGrpSpPr>
            <a:grpSpLocks/>
          </p:cNvGrpSpPr>
          <p:nvPr/>
        </p:nvGrpSpPr>
        <p:grpSpPr bwMode="auto">
          <a:xfrm>
            <a:off x="3599349" y="3705085"/>
            <a:ext cx="969963" cy="527050"/>
            <a:chOff x="3501" y="648"/>
            <a:chExt cx="611" cy="332"/>
          </a:xfrm>
        </p:grpSpPr>
        <p:sp>
          <p:nvSpPr>
            <p:cNvPr id="271" name="Text Box 28">
              <a:extLst>
                <a:ext uri="{FF2B5EF4-FFF2-40B4-BE49-F238E27FC236}">
                  <a16:creationId xmlns:a16="http://schemas.microsoft.com/office/drawing/2014/main" id="{292C87C3-4A72-1D42-94BC-4559AABC4477}"/>
                </a:ext>
              </a:extLst>
            </p:cNvPr>
            <p:cNvSpPr txBox="1">
              <a:spLocks noChangeArrowheads="1"/>
            </p:cNvSpPr>
            <p:nvPr/>
          </p:nvSpPr>
          <p:spPr bwMode="auto">
            <a:xfrm>
              <a:off x="3501" y="749"/>
              <a:ext cx="611"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B</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a:t>
              </a:r>
            </a:p>
          </p:txBody>
        </p:sp>
        <p:sp>
          <p:nvSpPr>
            <p:cNvPr id="272" name="Text Box 29">
              <a:extLst>
                <a:ext uri="{FF2B5EF4-FFF2-40B4-BE49-F238E27FC236}">
                  <a16:creationId xmlns:a16="http://schemas.microsoft.com/office/drawing/2014/main" id="{0288EA14-A354-5247-BF8A-85868B876818}"/>
                </a:ext>
              </a:extLst>
            </p:cNvPr>
            <p:cNvSpPr txBox="1">
              <a:spLocks noChangeArrowheads="1"/>
            </p:cNvSpPr>
            <p:nvPr/>
          </p:nvSpPr>
          <p:spPr bwMode="auto">
            <a:xfrm>
              <a:off x="3584" y="648"/>
              <a:ext cx="210"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sp>
        <p:nvSpPr>
          <p:cNvPr id="229" name="Freeform 30">
            <a:extLst>
              <a:ext uri="{FF2B5EF4-FFF2-40B4-BE49-F238E27FC236}">
                <a16:creationId xmlns:a16="http://schemas.microsoft.com/office/drawing/2014/main" id="{E2495C76-E002-B842-9952-6D4CA66E750A}"/>
              </a:ext>
            </a:extLst>
          </p:cNvPr>
          <p:cNvSpPr>
            <a:spLocks/>
          </p:cNvSpPr>
          <p:nvPr/>
        </p:nvSpPr>
        <p:spPr bwMode="auto">
          <a:xfrm>
            <a:off x="3585062" y="2603360"/>
            <a:ext cx="755650" cy="392113"/>
          </a:xfrm>
          <a:custGeom>
            <a:avLst/>
            <a:gdLst>
              <a:gd name="T0" fmla="*/ 0 w 476"/>
              <a:gd name="T1" fmla="*/ 0 h 247"/>
              <a:gd name="T2" fmla="*/ 476 w 476"/>
              <a:gd name="T3" fmla="*/ 0 h 247"/>
              <a:gd name="T4" fmla="*/ 476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rgbClr val="000000"/>
            </a:solidFill>
            <a:round/>
            <a:headEnd/>
            <a:tailEnd type="triangle" w="med" len="med"/>
          </a:ln>
          <a:extLst>
            <a:ext uri="{909E8E84-426E-40dd-AFC4-6F175D3DCCD1}">
              <a14:hiddenFill xmlns=""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30" name="Freeform 31">
            <a:extLst>
              <a:ext uri="{FF2B5EF4-FFF2-40B4-BE49-F238E27FC236}">
                <a16:creationId xmlns:a16="http://schemas.microsoft.com/office/drawing/2014/main" id="{A59EFB8D-275D-0B46-B002-46DB5110F671}"/>
              </a:ext>
            </a:extLst>
          </p:cNvPr>
          <p:cNvSpPr>
            <a:spLocks/>
          </p:cNvSpPr>
          <p:nvPr/>
        </p:nvSpPr>
        <p:spPr bwMode="auto">
          <a:xfrm flipV="1">
            <a:off x="3607287" y="3424098"/>
            <a:ext cx="755650" cy="392113"/>
          </a:xfrm>
          <a:custGeom>
            <a:avLst/>
            <a:gdLst>
              <a:gd name="T0" fmla="*/ 0 w 476"/>
              <a:gd name="T1" fmla="*/ 0 h 247"/>
              <a:gd name="T2" fmla="*/ 476 w 476"/>
              <a:gd name="T3" fmla="*/ 0 h 247"/>
              <a:gd name="T4" fmla="*/ 476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rgbClr val="000000"/>
            </a:solidFill>
            <a:round/>
            <a:headEnd/>
            <a:tailEnd type="triangle" w="med" len="med"/>
          </a:ln>
          <a:extLst>
            <a:ext uri="{909E8E84-426E-40dd-AFC4-6F175D3DCCD1}">
              <a14:hiddenFill xmlns=""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31" name="Text Box 32">
            <a:extLst>
              <a:ext uri="{FF2B5EF4-FFF2-40B4-BE49-F238E27FC236}">
                <a16:creationId xmlns:a16="http://schemas.microsoft.com/office/drawing/2014/main" id="{9CEEB54F-D9C0-6C42-AF0B-4A703427ABD2}"/>
              </a:ext>
            </a:extLst>
          </p:cNvPr>
          <p:cNvSpPr txBox="1">
            <a:spLocks noChangeArrowheads="1"/>
          </p:cNvSpPr>
          <p:nvPr/>
        </p:nvSpPr>
        <p:spPr bwMode="auto">
          <a:xfrm>
            <a:off x="1956287" y="2374760"/>
            <a:ext cx="398463"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m</a:t>
            </a:r>
          </a:p>
        </p:txBody>
      </p:sp>
      <p:sp>
        <p:nvSpPr>
          <p:cNvPr id="232" name="Text Box 33">
            <a:extLst>
              <a:ext uri="{FF2B5EF4-FFF2-40B4-BE49-F238E27FC236}">
                <a16:creationId xmlns:a16="http://schemas.microsoft.com/office/drawing/2014/main" id="{504C787D-5FD2-5441-8299-EDD8508A8A90}"/>
              </a:ext>
            </a:extLst>
          </p:cNvPr>
          <p:cNvSpPr txBox="1">
            <a:spLocks noChangeArrowheads="1"/>
          </p:cNvSpPr>
          <p:nvPr/>
        </p:nvSpPr>
        <p:spPr bwMode="auto">
          <a:xfrm>
            <a:off x="8955846" y="3052623"/>
            <a:ext cx="481013"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p>
        </p:txBody>
      </p:sp>
      <p:sp>
        <p:nvSpPr>
          <p:cNvPr id="233" name="Text Box 34">
            <a:extLst>
              <a:ext uri="{FF2B5EF4-FFF2-40B4-BE49-F238E27FC236}">
                <a16:creationId xmlns:a16="http://schemas.microsoft.com/office/drawing/2014/main" id="{983299C2-71F6-8342-BFCF-874B286DA317}"/>
              </a:ext>
            </a:extLst>
          </p:cNvPr>
          <p:cNvSpPr txBox="1">
            <a:spLocks noChangeArrowheads="1"/>
          </p:cNvSpPr>
          <p:nvPr/>
        </p:nvSpPr>
        <p:spPr bwMode="auto">
          <a:xfrm>
            <a:off x="2824649" y="1752460"/>
            <a:ext cx="481013"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p>
        </p:txBody>
      </p:sp>
      <p:grpSp>
        <p:nvGrpSpPr>
          <p:cNvPr id="235" name="Group 36">
            <a:extLst>
              <a:ext uri="{FF2B5EF4-FFF2-40B4-BE49-F238E27FC236}">
                <a16:creationId xmlns:a16="http://schemas.microsoft.com/office/drawing/2014/main" id="{B97A4572-6D2F-BB4C-8149-9880CEC9DC3B}"/>
              </a:ext>
            </a:extLst>
          </p:cNvPr>
          <p:cNvGrpSpPr>
            <a:grpSpLocks/>
          </p:cNvGrpSpPr>
          <p:nvPr/>
        </p:nvGrpSpPr>
        <p:grpSpPr bwMode="auto">
          <a:xfrm>
            <a:off x="2818299" y="4105135"/>
            <a:ext cx="471488" cy="474663"/>
            <a:chOff x="2643" y="716"/>
            <a:chExt cx="297" cy="299"/>
          </a:xfrm>
        </p:grpSpPr>
        <p:sp>
          <p:nvSpPr>
            <p:cNvPr id="269" name="Text Box 37">
              <a:extLst>
                <a:ext uri="{FF2B5EF4-FFF2-40B4-BE49-F238E27FC236}">
                  <a16:creationId xmlns:a16="http://schemas.microsoft.com/office/drawing/2014/main" id="{511EE41B-163B-B840-B4EA-F53907AB0ABC}"/>
                </a:ext>
              </a:extLst>
            </p:cNvPr>
            <p:cNvSpPr txBox="1">
              <a:spLocks noChangeArrowheads="1"/>
            </p:cNvSpPr>
            <p:nvPr/>
          </p:nvSpPr>
          <p:spPr bwMode="auto">
            <a:xfrm>
              <a:off x="2643" y="763"/>
              <a:ext cx="285"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B</a:t>
              </a: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270" name="Text Box 38">
              <a:extLst>
                <a:ext uri="{FF2B5EF4-FFF2-40B4-BE49-F238E27FC236}">
                  <a16:creationId xmlns:a16="http://schemas.microsoft.com/office/drawing/2014/main" id="{8EF72EFE-FDCF-CE4E-BCC6-5D4E761C03A9}"/>
                </a:ext>
              </a:extLst>
            </p:cNvPr>
            <p:cNvSpPr txBox="1">
              <a:spLocks noChangeArrowheads="1"/>
            </p:cNvSpPr>
            <p:nvPr/>
          </p:nvSpPr>
          <p:spPr bwMode="auto">
            <a:xfrm>
              <a:off x="2730" y="716"/>
              <a:ext cx="210"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pic>
        <p:nvPicPr>
          <p:cNvPr id="238" name="Picture 41" descr="Alice">
            <a:extLst>
              <a:ext uri="{FF2B5EF4-FFF2-40B4-BE49-F238E27FC236}">
                <a16:creationId xmlns:a16="http://schemas.microsoft.com/office/drawing/2014/main" id="{0C371DC6-AA5F-4442-B6FF-9BE6B85B90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0074" y="2898635"/>
            <a:ext cx="527050" cy="650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41" name="Picture 44" descr="BS00592_[1]">
            <a:extLst>
              <a:ext uri="{FF2B5EF4-FFF2-40B4-BE49-F238E27FC236}">
                <a16:creationId xmlns:a16="http://schemas.microsoft.com/office/drawing/2014/main" id="{1BABC6C8-3277-624B-BF93-A243C8C5AA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71372" y="2808148"/>
            <a:ext cx="544513" cy="666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42" name="Text Box 45">
            <a:extLst>
              <a:ext uri="{FF2B5EF4-FFF2-40B4-BE49-F238E27FC236}">
                <a16:creationId xmlns:a16="http://schemas.microsoft.com/office/drawing/2014/main" id="{DB84A17E-181E-A340-909B-0A4D03E1CA89}"/>
              </a:ext>
            </a:extLst>
          </p:cNvPr>
          <p:cNvSpPr txBox="1">
            <a:spLocks noChangeArrowheads="1"/>
          </p:cNvSpPr>
          <p:nvPr/>
        </p:nvSpPr>
        <p:spPr bwMode="auto">
          <a:xfrm>
            <a:off x="5811355" y="3101835"/>
            <a:ext cx="966788"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mn-lt"/>
                <a:ea typeface="ＭＳ Ｐゴシック" charset="0"/>
                <a:cs typeface="Arial" charset="0"/>
              </a:rPr>
              <a:t>Internet</a:t>
            </a:r>
          </a:p>
        </p:txBody>
      </p:sp>
      <p:sp>
        <p:nvSpPr>
          <p:cNvPr id="243" name="Freeform 46">
            <a:extLst>
              <a:ext uri="{FF2B5EF4-FFF2-40B4-BE49-F238E27FC236}">
                <a16:creationId xmlns:a16="http://schemas.microsoft.com/office/drawing/2014/main" id="{7DE99CFA-70C2-9B43-B751-7B0444EE535D}"/>
              </a:ext>
            </a:extLst>
          </p:cNvPr>
          <p:cNvSpPr>
            <a:spLocks/>
          </p:cNvSpPr>
          <p:nvPr/>
        </p:nvSpPr>
        <p:spPr bwMode="auto">
          <a:xfrm flipH="1">
            <a:off x="8120821" y="2597010"/>
            <a:ext cx="755650" cy="392113"/>
          </a:xfrm>
          <a:custGeom>
            <a:avLst/>
            <a:gdLst>
              <a:gd name="T0" fmla="*/ 0 w 476"/>
              <a:gd name="T1" fmla="*/ 0 h 247"/>
              <a:gd name="T2" fmla="*/ 476 w 476"/>
              <a:gd name="T3" fmla="*/ 0 h 247"/>
              <a:gd name="T4" fmla="*/ 476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rgbClr val="00000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nvGrpSpPr>
          <p:cNvPr id="244" name="Group 47">
            <a:extLst>
              <a:ext uri="{FF2B5EF4-FFF2-40B4-BE49-F238E27FC236}">
                <a16:creationId xmlns:a16="http://schemas.microsoft.com/office/drawing/2014/main" id="{207449D9-5A1F-5649-A266-919B61BC51A3}"/>
              </a:ext>
            </a:extLst>
          </p:cNvPr>
          <p:cNvGrpSpPr>
            <a:grpSpLocks/>
          </p:cNvGrpSpPr>
          <p:nvPr/>
        </p:nvGrpSpPr>
        <p:grpSpPr bwMode="auto">
          <a:xfrm>
            <a:off x="8844721" y="2114410"/>
            <a:ext cx="754063" cy="714375"/>
            <a:chOff x="1645" y="272"/>
            <a:chExt cx="475" cy="450"/>
          </a:xfrm>
        </p:grpSpPr>
        <p:sp>
          <p:nvSpPr>
            <p:cNvPr id="266" name="Rectangle 48">
              <a:extLst>
                <a:ext uri="{FF2B5EF4-FFF2-40B4-BE49-F238E27FC236}">
                  <a16:creationId xmlns:a16="http://schemas.microsoft.com/office/drawing/2014/main" id="{89514FFD-273C-5147-916A-9C739C9AEAAE}"/>
                </a:ext>
              </a:extLst>
            </p:cNvPr>
            <p:cNvSpPr>
              <a:spLocks noChangeArrowheads="1"/>
            </p:cNvSpPr>
            <p:nvPr/>
          </p:nvSpPr>
          <p:spPr bwMode="auto">
            <a:xfrm>
              <a:off x="1645" y="439"/>
              <a:ext cx="475" cy="283"/>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267" name="Text Box 49">
              <a:extLst>
                <a:ext uri="{FF2B5EF4-FFF2-40B4-BE49-F238E27FC236}">
                  <a16:creationId xmlns:a16="http://schemas.microsoft.com/office/drawing/2014/main" id="{6723362B-8F17-E747-9DFA-66010D5BAC84}"/>
                </a:ext>
              </a:extLst>
            </p:cNvPr>
            <p:cNvSpPr txBox="1">
              <a:spLocks noChangeArrowheads="1"/>
            </p:cNvSpPr>
            <p:nvPr/>
          </p:nvSpPr>
          <p:spPr bwMode="auto">
            <a:xfrm>
              <a:off x="1654" y="456"/>
              <a:ext cx="422"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a:t>
              </a:r>
            </a:p>
          </p:txBody>
        </p:sp>
        <p:sp>
          <p:nvSpPr>
            <p:cNvPr id="268" name="Text Box 50">
              <a:extLst>
                <a:ext uri="{FF2B5EF4-FFF2-40B4-BE49-F238E27FC236}">
                  <a16:creationId xmlns:a16="http://schemas.microsoft.com/office/drawing/2014/main" id="{F928449F-C7A9-1546-9C40-35F3BAA45E4E}"/>
                </a:ext>
              </a:extLst>
            </p:cNvPr>
            <p:cNvSpPr txBox="1">
              <a:spLocks noChangeArrowheads="1"/>
            </p:cNvSpPr>
            <p:nvPr/>
          </p:nvSpPr>
          <p:spPr bwMode="auto">
            <a:xfrm>
              <a:off x="1844" y="272"/>
              <a:ext cx="206" cy="4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4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sp>
        <p:nvSpPr>
          <p:cNvPr id="245" name="Freeform 51">
            <a:extLst>
              <a:ext uri="{FF2B5EF4-FFF2-40B4-BE49-F238E27FC236}">
                <a16:creationId xmlns:a16="http://schemas.microsoft.com/office/drawing/2014/main" id="{AA04EF99-94C0-2148-AA70-D2970F6E6E46}"/>
              </a:ext>
            </a:extLst>
          </p:cNvPr>
          <p:cNvSpPr>
            <a:spLocks/>
          </p:cNvSpPr>
          <p:nvPr/>
        </p:nvSpPr>
        <p:spPr bwMode="auto">
          <a:xfrm flipH="1" flipV="1">
            <a:off x="8143046" y="3432035"/>
            <a:ext cx="755650" cy="392113"/>
          </a:xfrm>
          <a:custGeom>
            <a:avLst/>
            <a:gdLst>
              <a:gd name="T0" fmla="*/ 0 w 476"/>
              <a:gd name="T1" fmla="*/ 0 h 247"/>
              <a:gd name="T2" fmla="*/ 476 w 476"/>
              <a:gd name="T3" fmla="*/ 0 h 247"/>
              <a:gd name="T4" fmla="*/ 476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rgbClr val="00000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nvGrpSpPr>
          <p:cNvPr id="246" name="Group 52">
            <a:extLst>
              <a:ext uri="{FF2B5EF4-FFF2-40B4-BE49-F238E27FC236}">
                <a16:creationId xmlns:a16="http://schemas.microsoft.com/office/drawing/2014/main" id="{AB1E8548-F881-3D4B-A677-19458575B71B}"/>
              </a:ext>
            </a:extLst>
          </p:cNvPr>
          <p:cNvGrpSpPr>
            <a:grpSpLocks/>
          </p:cNvGrpSpPr>
          <p:nvPr/>
        </p:nvGrpSpPr>
        <p:grpSpPr bwMode="auto">
          <a:xfrm>
            <a:off x="8868534" y="3365360"/>
            <a:ext cx="754063" cy="708025"/>
            <a:chOff x="2144" y="3254"/>
            <a:chExt cx="475" cy="446"/>
          </a:xfrm>
        </p:grpSpPr>
        <p:sp>
          <p:nvSpPr>
            <p:cNvPr id="262" name="Rectangle 53">
              <a:extLst>
                <a:ext uri="{FF2B5EF4-FFF2-40B4-BE49-F238E27FC236}">
                  <a16:creationId xmlns:a16="http://schemas.microsoft.com/office/drawing/2014/main" id="{CCAF72D3-A522-D54B-85CC-0CE7802D0AFD}"/>
                </a:ext>
              </a:extLst>
            </p:cNvPr>
            <p:cNvSpPr>
              <a:spLocks noChangeArrowheads="1"/>
            </p:cNvSpPr>
            <p:nvPr/>
          </p:nvSpPr>
          <p:spPr bwMode="auto">
            <a:xfrm>
              <a:off x="2144" y="3397"/>
              <a:ext cx="475" cy="283"/>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263" name="Text Box 54">
              <a:extLst>
                <a:ext uri="{FF2B5EF4-FFF2-40B4-BE49-F238E27FC236}">
                  <a16:creationId xmlns:a16="http://schemas.microsoft.com/office/drawing/2014/main" id="{67004EF0-0664-6249-96F6-E6744C406381}"/>
                </a:ext>
              </a:extLst>
            </p:cNvPr>
            <p:cNvSpPr txBox="1">
              <a:spLocks noChangeArrowheads="1"/>
            </p:cNvSpPr>
            <p:nvPr/>
          </p:nvSpPr>
          <p:spPr bwMode="auto">
            <a:xfrm>
              <a:off x="2148" y="3432"/>
              <a:ext cx="434"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B</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a:t>
              </a:r>
            </a:p>
          </p:txBody>
        </p:sp>
        <p:sp>
          <p:nvSpPr>
            <p:cNvPr id="264" name="Text Box 55">
              <a:extLst>
                <a:ext uri="{FF2B5EF4-FFF2-40B4-BE49-F238E27FC236}">
                  <a16:creationId xmlns:a16="http://schemas.microsoft.com/office/drawing/2014/main" id="{F7120163-D2CD-7B4F-8237-7CDF133D0C74}"/>
                </a:ext>
              </a:extLst>
            </p:cNvPr>
            <p:cNvSpPr txBox="1">
              <a:spLocks noChangeArrowheads="1"/>
            </p:cNvSpPr>
            <p:nvPr/>
          </p:nvSpPr>
          <p:spPr bwMode="auto">
            <a:xfrm>
              <a:off x="2348" y="3254"/>
              <a:ext cx="206" cy="4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4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sp>
          <p:nvSpPr>
            <p:cNvPr id="265" name="Text Box 56">
              <a:extLst>
                <a:ext uri="{FF2B5EF4-FFF2-40B4-BE49-F238E27FC236}">
                  <a16:creationId xmlns:a16="http://schemas.microsoft.com/office/drawing/2014/main" id="{B672981B-BA70-9446-9FE4-7C8B089D41F5}"/>
                </a:ext>
              </a:extLst>
            </p:cNvPr>
            <p:cNvSpPr txBox="1">
              <a:spLocks noChangeArrowheads="1"/>
            </p:cNvSpPr>
            <p:nvPr/>
          </p:nvSpPr>
          <p:spPr bwMode="auto">
            <a:xfrm>
              <a:off x="2239" y="3331"/>
              <a:ext cx="170"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pic>
        <p:nvPicPr>
          <p:cNvPr id="248" name="Picture 58" descr="BS00768_[1]">
            <a:extLst>
              <a:ext uri="{FF2B5EF4-FFF2-40B4-BE49-F238E27FC236}">
                <a16:creationId xmlns:a16="http://schemas.microsoft.com/office/drawing/2014/main" id="{5630412B-C927-FE4F-BA3D-EBD5524396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9365421" y="3155810"/>
            <a:ext cx="400050" cy="206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249" name="Group 59">
            <a:extLst>
              <a:ext uri="{FF2B5EF4-FFF2-40B4-BE49-F238E27FC236}">
                <a16:creationId xmlns:a16="http://schemas.microsoft.com/office/drawing/2014/main" id="{CA05ADE8-6BBE-3548-8E4F-254F16D2FED0}"/>
              </a:ext>
            </a:extLst>
          </p:cNvPr>
          <p:cNvGrpSpPr>
            <a:grpSpLocks/>
          </p:cNvGrpSpPr>
          <p:nvPr/>
        </p:nvGrpSpPr>
        <p:grpSpPr bwMode="auto">
          <a:xfrm>
            <a:off x="8628821" y="4097198"/>
            <a:ext cx="452438" cy="474663"/>
            <a:chOff x="2643" y="716"/>
            <a:chExt cx="285" cy="299"/>
          </a:xfrm>
        </p:grpSpPr>
        <p:sp>
          <p:nvSpPr>
            <p:cNvPr id="260" name="Text Box 60">
              <a:extLst>
                <a:ext uri="{FF2B5EF4-FFF2-40B4-BE49-F238E27FC236}">
                  <a16:creationId xmlns:a16="http://schemas.microsoft.com/office/drawing/2014/main" id="{7515D35F-082C-834B-8B82-EDC0267A4D23}"/>
                </a:ext>
              </a:extLst>
            </p:cNvPr>
            <p:cNvSpPr txBox="1">
              <a:spLocks noChangeArrowheads="1"/>
            </p:cNvSpPr>
            <p:nvPr/>
          </p:nvSpPr>
          <p:spPr bwMode="auto">
            <a:xfrm>
              <a:off x="2643" y="763"/>
              <a:ext cx="285"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B</a:t>
              </a: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261" name="Text Box 61">
              <a:extLst>
                <a:ext uri="{FF2B5EF4-FFF2-40B4-BE49-F238E27FC236}">
                  <a16:creationId xmlns:a16="http://schemas.microsoft.com/office/drawing/2014/main" id="{0323DED8-DBB5-A447-A69A-8618C7EA1032}"/>
                </a:ext>
              </a:extLst>
            </p:cNvPr>
            <p:cNvSpPr txBox="1">
              <a:spLocks noChangeArrowheads="1"/>
            </p:cNvSpPr>
            <p:nvPr/>
          </p:nvSpPr>
          <p:spPr bwMode="auto">
            <a:xfrm>
              <a:off x="2735" y="716"/>
              <a:ext cx="170"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sp>
        <p:nvSpPr>
          <p:cNvPr id="252" name="Text Box 64">
            <a:extLst>
              <a:ext uri="{FF2B5EF4-FFF2-40B4-BE49-F238E27FC236}">
                <a16:creationId xmlns:a16="http://schemas.microsoft.com/office/drawing/2014/main" id="{A7E10D4A-19BB-6543-BC7F-0495AE12385A}"/>
              </a:ext>
            </a:extLst>
          </p:cNvPr>
          <p:cNvSpPr txBox="1">
            <a:spLocks noChangeArrowheads="1"/>
          </p:cNvSpPr>
          <p:nvPr/>
        </p:nvSpPr>
        <p:spPr bwMode="auto">
          <a:xfrm>
            <a:off x="1995974" y="3639998"/>
            <a:ext cx="481013"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p>
        </p:txBody>
      </p:sp>
      <p:sp>
        <p:nvSpPr>
          <p:cNvPr id="253" name="Line 65">
            <a:extLst>
              <a:ext uri="{FF2B5EF4-FFF2-40B4-BE49-F238E27FC236}">
                <a16:creationId xmlns:a16="http://schemas.microsoft.com/office/drawing/2014/main" id="{E2786FB4-957F-7B46-A134-64D2A9099ED7}"/>
              </a:ext>
            </a:extLst>
          </p:cNvPr>
          <p:cNvSpPr>
            <a:spLocks noChangeShapeType="1"/>
          </p:cNvSpPr>
          <p:nvPr/>
        </p:nvSpPr>
        <p:spPr bwMode="auto">
          <a:xfrm>
            <a:off x="9609896" y="2601773"/>
            <a:ext cx="506413" cy="0"/>
          </a:xfrm>
          <a:prstGeom prst="line">
            <a:avLst/>
          </a:prstGeom>
          <a:noFill/>
          <a:ln w="3810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54" name="Text Box 66">
            <a:extLst>
              <a:ext uri="{FF2B5EF4-FFF2-40B4-BE49-F238E27FC236}">
                <a16:creationId xmlns:a16="http://schemas.microsoft.com/office/drawing/2014/main" id="{C5832857-87AB-5041-9D63-DB19AECC5F73}"/>
              </a:ext>
            </a:extLst>
          </p:cNvPr>
          <p:cNvSpPr txBox="1">
            <a:spLocks noChangeArrowheads="1"/>
          </p:cNvSpPr>
          <p:nvPr/>
        </p:nvSpPr>
        <p:spPr bwMode="auto">
          <a:xfrm>
            <a:off x="10103609" y="2395398"/>
            <a:ext cx="398463"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m</a:t>
            </a:r>
          </a:p>
        </p:txBody>
      </p:sp>
      <p:pic>
        <p:nvPicPr>
          <p:cNvPr id="255" name="Picture 67" descr="Bob">
            <a:extLst>
              <a:ext uri="{FF2B5EF4-FFF2-40B4-BE49-F238E27FC236}">
                <a16:creationId xmlns:a16="http://schemas.microsoft.com/office/drawing/2014/main" id="{5045B734-7259-3046-A38E-F20FEAFE08B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17884" y="3039923"/>
            <a:ext cx="642938" cy="657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56" name="Text Box 68">
            <a:extLst>
              <a:ext uri="{FF2B5EF4-FFF2-40B4-BE49-F238E27FC236}">
                <a16:creationId xmlns:a16="http://schemas.microsoft.com/office/drawing/2014/main" id="{3E4F1AE1-4DF6-A146-8288-D083ABA61623}"/>
              </a:ext>
            </a:extLst>
          </p:cNvPr>
          <p:cNvSpPr txBox="1">
            <a:spLocks noChangeArrowheads="1"/>
          </p:cNvSpPr>
          <p:nvPr/>
        </p:nvSpPr>
        <p:spPr bwMode="auto">
          <a:xfrm>
            <a:off x="7906509" y="2208073"/>
            <a:ext cx="879475"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(m )</a:t>
            </a:r>
          </a:p>
        </p:txBody>
      </p:sp>
      <p:grpSp>
        <p:nvGrpSpPr>
          <p:cNvPr id="257" name="Group 69">
            <a:extLst>
              <a:ext uri="{FF2B5EF4-FFF2-40B4-BE49-F238E27FC236}">
                <a16:creationId xmlns:a16="http://schemas.microsoft.com/office/drawing/2014/main" id="{6AC5A6DE-0109-644D-8115-C3E201D8D2D3}"/>
              </a:ext>
            </a:extLst>
          </p:cNvPr>
          <p:cNvGrpSpPr>
            <a:grpSpLocks/>
          </p:cNvGrpSpPr>
          <p:nvPr/>
        </p:nvGrpSpPr>
        <p:grpSpPr bwMode="auto">
          <a:xfrm>
            <a:off x="7698546" y="3682860"/>
            <a:ext cx="969963" cy="527050"/>
            <a:chOff x="3501" y="648"/>
            <a:chExt cx="611" cy="332"/>
          </a:xfrm>
        </p:grpSpPr>
        <p:sp>
          <p:nvSpPr>
            <p:cNvPr id="258" name="Text Box 70">
              <a:extLst>
                <a:ext uri="{FF2B5EF4-FFF2-40B4-BE49-F238E27FC236}">
                  <a16:creationId xmlns:a16="http://schemas.microsoft.com/office/drawing/2014/main" id="{3F2A083A-A8E3-9845-A9A5-F7ACDE4C2C01}"/>
                </a:ext>
              </a:extLst>
            </p:cNvPr>
            <p:cNvSpPr txBox="1">
              <a:spLocks noChangeArrowheads="1"/>
            </p:cNvSpPr>
            <p:nvPr/>
          </p:nvSpPr>
          <p:spPr bwMode="auto">
            <a:xfrm>
              <a:off x="3501" y="749"/>
              <a:ext cx="611"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B</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a:t>
              </a:r>
            </a:p>
          </p:txBody>
        </p:sp>
        <p:sp>
          <p:nvSpPr>
            <p:cNvPr id="259" name="Text Box 71">
              <a:extLst>
                <a:ext uri="{FF2B5EF4-FFF2-40B4-BE49-F238E27FC236}">
                  <a16:creationId xmlns:a16="http://schemas.microsoft.com/office/drawing/2014/main" id="{4CB67453-F7BA-264E-AF15-8E0F01A7D332}"/>
                </a:ext>
              </a:extLst>
            </p:cNvPr>
            <p:cNvSpPr txBox="1">
              <a:spLocks noChangeArrowheads="1"/>
            </p:cNvSpPr>
            <p:nvPr/>
          </p:nvSpPr>
          <p:spPr bwMode="auto">
            <a:xfrm>
              <a:off x="3584" y="648"/>
              <a:ext cx="210"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pic>
        <p:nvPicPr>
          <p:cNvPr id="221" name="Picture 9" descr="BS00592_[1]">
            <a:extLst>
              <a:ext uri="{FF2B5EF4-FFF2-40B4-BE49-F238E27FC236}">
                <a16:creationId xmlns:a16="http://schemas.microsoft.com/office/drawing/2014/main" id="{269569C0-0F8C-3947-95A7-605BC08D453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69475" y="2867025"/>
            <a:ext cx="544513" cy="666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84" name="Text Box 3">
            <a:extLst>
              <a:ext uri="{FF2B5EF4-FFF2-40B4-BE49-F238E27FC236}">
                <a16:creationId xmlns:a16="http://schemas.microsoft.com/office/drawing/2014/main" id="{8F65192A-556A-A141-AA63-E5E573B1CAF5}"/>
              </a:ext>
            </a:extLst>
          </p:cNvPr>
          <p:cNvSpPr txBox="1">
            <a:spLocks noChangeArrowheads="1"/>
          </p:cNvSpPr>
          <p:nvPr/>
        </p:nvSpPr>
        <p:spPr bwMode="auto">
          <a:xfrm>
            <a:off x="1655073" y="4308821"/>
            <a:ext cx="9741797" cy="20005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800" dirty="0">
                <a:solidFill>
                  <a:srgbClr val="C00000"/>
                </a:solidFill>
                <a:latin typeface="+mn-lt"/>
              </a:rPr>
              <a:t>Alice:</a:t>
            </a:r>
          </a:p>
          <a:p>
            <a:pPr marL="396875" indent="-277813">
              <a:buClr>
                <a:srgbClr val="000090"/>
              </a:buClr>
              <a:buSzPct val="100000"/>
              <a:buFont typeface="Wingdings" charset="2"/>
              <a:buChar char="§"/>
            </a:pPr>
            <a:r>
              <a:rPr lang="en-US" sz="2400" dirty="0">
                <a:latin typeface="+mn-lt"/>
              </a:rPr>
              <a:t>generates random </a:t>
            </a:r>
            <a:r>
              <a:rPr lang="en-US" sz="2400" i="1" dirty="0">
                <a:latin typeface="+mn-lt"/>
              </a:rPr>
              <a:t>symmetric</a:t>
            </a:r>
            <a:r>
              <a:rPr lang="en-US" sz="2400" dirty="0">
                <a:latin typeface="+mn-lt"/>
              </a:rPr>
              <a:t> private key, K</a:t>
            </a:r>
            <a:r>
              <a:rPr lang="en-US" sz="2400" baseline="-25000" dirty="0">
                <a:latin typeface="+mn-lt"/>
              </a:rPr>
              <a:t>S</a:t>
            </a:r>
            <a:endParaRPr lang="en-US" sz="2400" dirty="0">
              <a:latin typeface="+mn-lt"/>
            </a:endParaRPr>
          </a:p>
          <a:p>
            <a:pPr marL="396875" indent="-277813">
              <a:buClr>
                <a:srgbClr val="000090"/>
              </a:buClr>
              <a:buSzPct val="100000"/>
              <a:buFont typeface="Wingdings" charset="2"/>
              <a:buChar char="§"/>
            </a:pPr>
            <a:r>
              <a:rPr lang="en-US" sz="2400" dirty="0">
                <a:latin typeface="+mn-lt"/>
              </a:rPr>
              <a:t>encrypts message with K</a:t>
            </a:r>
            <a:r>
              <a:rPr lang="en-US" sz="2400" baseline="-25000" dirty="0">
                <a:latin typeface="+mn-lt"/>
              </a:rPr>
              <a:t>S  </a:t>
            </a:r>
            <a:r>
              <a:rPr lang="en-US" sz="2400" dirty="0">
                <a:latin typeface="+mn-lt"/>
              </a:rPr>
              <a:t>(for efficiency)</a:t>
            </a:r>
          </a:p>
          <a:p>
            <a:pPr marL="396875" indent="-277813">
              <a:buClr>
                <a:srgbClr val="000090"/>
              </a:buClr>
              <a:buSzPct val="100000"/>
              <a:buFont typeface="Wingdings" charset="2"/>
              <a:buChar char="§"/>
            </a:pPr>
            <a:r>
              <a:rPr lang="en-US" sz="2400" dirty="0">
                <a:latin typeface="+mn-lt"/>
              </a:rPr>
              <a:t>also encrypts K</a:t>
            </a:r>
            <a:r>
              <a:rPr lang="en-US" sz="2400" baseline="-25000" dirty="0">
                <a:latin typeface="+mn-lt"/>
              </a:rPr>
              <a:t>S</a:t>
            </a:r>
            <a:r>
              <a:rPr lang="en-US" sz="2400" dirty="0">
                <a:latin typeface="+mn-lt"/>
              </a:rPr>
              <a:t> with Bob’</a:t>
            </a:r>
            <a:r>
              <a:rPr lang="en-US" altLang="ja-JP" sz="2400" dirty="0">
                <a:latin typeface="+mn-lt"/>
              </a:rPr>
              <a:t>s public key</a:t>
            </a:r>
          </a:p>
          <a:p>
            <a:pPr marL="396875" indent="-277813">
              <a:buClr>
                <a:srgbClr val="000090"/>
              </a:buClr>
              <a:buSzPct val="100000"/>
              <a:buFont typeface="Wingdings" charset="2"/>
              <a:buChar char="§"/>
            </a:pPr>
            <a:r>
              <a:rPr lang="en-US" sz="2400" dirty="0">
                <a:latin typeface="+mn-lt"/>
              </a:rPr>
              <a:t>sends both K</a:t>
            </a:r>
            <a:r>
              <a:rPr lang="en-US" sz="2400" baseline="-25000" dirty="0">
                <a:latin typeface="+mn-lt"/>
              </a:rPr>
              <a:t>S</a:t>
            </a:r>
            <a:r>
              <a:rPr lang="en-US" sz="2400" dirty="0">
                <a:latin typeface="+mn-lt"/>
              </a:rPr>
              <a:t>(m) and K</a:t>
            </a:r>
            <a:r>
              <a:rPr lang="en-US" sz="2800" baseline="30000" dirty="0">
                <a:latin typeface="+mn-lt"/>
              </a:rPr>
              <a:t>+</a:t>
            </a:r>
            <a:r>
              <a:rPr lang="en-US" sz="2400" baseline="-25000" dirty="0">
                <a:latin typeface="+mn-lt"/>
              </a:rPr>
              <a:t>B</a:t>
            </a:r>
            <a:r>
              <a:rPr lang="en-US" sz="2400" dirty="0">
                <a:latin typeface="+mn-lt"/>
              </a:rPr>
              <a:t>(K</a:t>
            </a:r>
            <a:r>
              <a:rPr lang="en-US" sz="2400" baseline="-25000" dirty="0">
                <a:latin typeface="+mn-lt"/>
              </a:rPr>
              <a:t>S</a:t>
            </a:r>
            <a:r>
              <a:rPr lang="en-US" sz="2400" dirty="0">
                <a:latin typeface="+mn-lt"/>
              </a:rPr>
              <a:t>) to Bob</a:t>
            </a:r>
          </a:p>
        </p:txBody>
      </p:sp>
      <p:grpSp>
        <p:nvGrpSpPr>
          <p:cNvPr id="6" name="Group 5">
            <a:extLst>
              <a:ext uri="{FF2B5EF4-FFF2-40B4-BE49-F238E27FC236}">
                <a16:creationId xmlns:a16="http://schemas.microsoft.com/office/drawing/2014/main" id="{899682B5-A8C2-0C4E-8879-4830396806FE}"/>
              </a:ext>
            </a:extLst>
          </p:cNvPr>
          <p:cNvGrpSpPr/>
          <p:nvPr/>
        </p:nvGrpSpPr>
        <p:grpSpPr>
          <a:xfrm>
            <a:off x="4161184" y="2928730"/>
            <a:ext cx="389850" cy="584775"/>
            <a:chOff x="9846364" y="1192696"/>
            <a:chExt cx="389850" cy="584775"/>
          </a:xfrm>
        </p:grpSpPr>
        <p:sp>
          <p:nvSpPr>
            <p:cNvPr id="3" name="Oval 2">
              <a:extLst>
                <a:ext uri="{FF2B5EF4-FFF2-40B4-BE49-F238E27FC236}">
                  <a16:creationId xmlns:a16="http://schemas.microsoft.com/office/drawing/2014/main" id="{1F6CCB7A-264F-5147-8F07-12CBBF002BB1}"/>
                </a:ext>
              </a:extLst>
            </p:cNvPr>
            <p:cNvSpPr/>
            <p:nvPr/>
          </p:nvSpPr>
          <p:spPr>
            <a:xfrm>
              <a:off x="9859617" y="1325217"/>
              <a:ext cx="344557" cy="331305"/>
            </a:xfrm>
            <a:prstGeom prst="ellipse">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87DC78BD-0454-BA48-A9E6-43B885EB2B74}"/>
                </a:ext>
              </a:extLst>
            </p:cNvPr>
            <p:cNvSpPr txBox="1"/>
            <p:nvPr/>
          </p:nvSpPr>
          <p:spPr>
            <a:xfrm>
              <a:off x="9846364" y="1192696"/>
              <a:ext cx="389850" cy="584775"/>
            </a:xfrm>
            <a:prstGeom prst="rect">
              <a:avLst/>
            </a:prstGeom>
            <a:noFill/>
          </p:spPr>
          <p:txBody>
            <a:bodyPr wrap="none" rtlCol="0">
              <a:spAutoFit/>
            </a:bodyPr>
            <a:lstStyle/>
            <a:p>
              <a:r>
                <a:rPr lang="en-US" sz="3200" dirty="0"/>
                <a:t>+</a:t>
              </a:r>
            </a:p>
          </p:txBody>
        </p:sp>
      </p:grpSp>
      <p:grpSp>
        <p:nvGrpSpPr>
          <p:cNvPr id="288" name="Group 287">
            <a:extLst>
              <a:ext uri="{FF2B5EF4-FFF2-40B4-BE49-F238E27FC236}">
                <a16:creationId xmlns:a16="http://schemas.microsoft.com/office/drawing/2014/main" id="{DDD79F7A-72D1-0448-B4D5-0C28EC6E5181}"/>
              </a:ext>
            </a:extLst>
          </p:cNvPr>
          <p:cNvGrpSpPr/>
          <p:nvPr/>
        </p:nvGrpSpPr>
        <p:grpSpPr>
          <a:xfrm>
            <a:off x="7981121" y="2908854"/>
            <a:ext cx="344557" cy="584775"/>
            <a:chOff x="9859617" y="1179444"/>
            <a:chExt cx="344557" cy="584775"/>
          </a:xfrm>
        </p:grpSpPr>
        <p:sp>
          <p:nvSpPr>
            <p:cNvPr id="289" name="Oval 288">
              <a:extLst>
                <a:ext uri="{FF2B5EF4-FFF2-40B4-BE49-F238E27FC236}">
                  <a16:creationId xmlns:a16="http://schemas.microsoft.com/office/drawing/2014/main" id="{2C228A61-3219-9A4D-9195-FB9653EE0B26}"/>
                </a:ext>
              </a:extLst>
            </p:cNvPr>
            <p:cNvSpPr/>
            <p:nvPr/>
          </p:nvSpPr>
          <p:spPr>
            <a:xfrm>
              <a:off x="9859617" y="1325217"/>
              <a:ext cx="344557" cy="331305"/>
            </a:xfrm>
            <a:prstGeom prst="ellipse">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0" name="TextBox 289">
              <a:extLst>
                <a:ext uri="{FF2B5EF4-FFF2-40B4-BE49-F238E27FC236}">
                  <a16:creationId xmlns:a16="http://schemas.microsoft.com/office/drawing/2014/main" id="{D05F3754-154C-1648-B8E1-0BD1733AEF59}"/>
                </a:ext>
              </a:extLst>
            </p:cNvPr>
            <p:cNvSpPr txBox="1"/>
            <p:nvPr/>
          </p:nvSpPr>
          <p:spPr>
            <a:xfrm>
              <a:off x="9886120" y="1179444"/>
              <a:ext cx="309700" cy="584775"/>
            </a:xfrm>
            <a:prstGeom prst="rect">
              <a:avLst/>
            </a:prstGeom>
            <a:noFill/>
          </p:spPr>
          <p:txBody>
            <a:bodyPr wrap="none" rtlCol="0">
              <a:spAutoFit/>
            </a:bodyPr>
            <a:lstStyle/>
            <a:p>
              <a:r>
                <a:rPr lang="en-US" sz="3200" dirty="0"/>
                <a:t>-</a:t>
              </a:r>
            </a:p>
          </p:txBody>
        </p:sp>
      </p:grpSp>
      <p:cxnSp>
        <p:nvCxnSpPr>
          <p:cNvPr id="292" name="Straight Arrow Connector 291">
            <a:extLst>
              <a:ext uri="{FF2B5EF4-FFF2-40B4-BE49-F238E27FC236}">
                <a16:creationId xmlns:a16="http://schemas.microsoft.com/office/drawing/2014/main" id="{52D2062F-CA48-1640-B3D5-A53B91C43E7F}"/>
              </a:ext>
            </a:extLst>
          </p:cNvPr>
          <p:cNvCxnSpPr/>
          <p:nvPr/>
        </p:nvCxnSpPr>
        <p:spPr>
          <a:xfrm>
            <a:off x="3220100" y="2010969"/>
            <a:ext cx="0" cy="357809"/>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93" name="Straight Arrow Connector 292">
            <a:extLst>
              <a:ext uri="{FF2B5EF4-FFF2-40B4-BE49-F238E27FC236}">
                <a16:creationId xmlns:a16="http://schemas.microsoft.com/office/drawing/2014/main" id="{9404D262-2707-184F-A734-C5EDC8CE3D5E}"/>
              </a:ext>
            </a:extLst>
          </p:cNvPr>
          <p:cNvCxnSpPr>
            <a:cxnSpLocks/>
          </p:cNvCxnSpPr>
          <p:nvPr/>
        </p:nvCxnSpPr>
        <p:spPr>
          <a:xfrm flipH="1" flipV="1">
            <a:off x="3238142" y="4070415"/>
            <a:ext cx="0" cy="357809"/>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94" name="Straight Arrow Connector 293">
            <a:extLst>
              <a:ext uri="{FF2B5EF4-FFF2-40B4-BE49-F238E27FC236}">
                <a16:creationId xmlns:a16="http://schemas.microsoft.com/office/drawing/2014/main" id="{4AEFA32B-1A87-E643-B480-9E16BF81B052}"/>
              </a:ext>
            </a:extLst>
          </p:cNvPr>
          <p:cNvCxnSpPr>
            <a:cxnSpLocks/>
          </p:cNvCxnSpPr>
          <p:nvPr/>
        </p:nvCxnSpPr>
        <p:spPr>
          <a:xfrm flipH="1" flipV="1">
            <a:off x="9042677" y="4068369"/>
            <a:ext cx="0" cy="357809"/>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95" name="Straight Arrow Connector 294">
            <a:extLst>
              <a:ext uri="{FF2B5EF4-FFF2-40B4-BE49-F238E27FC236}">
                <a16:creationId xmlns:a16="http://schemas.microsoft.com/office/drawing/2014/main" id="{43377ED2-37FB-2A48-9457-CB5C224CA256}"/>
              </a:ext>
            </a:extLst>
          </p:cNvPr>
          <p:cNvCxnSpPr>
            <a:cxnSpLocks/>
          </p:cNvCxnSpPr>
          <p:nvPr/>
        </p:nvCxnSpPr>
        <p:spPr>
          <a:xfrm flipV="1">
            <a:off x="8996473" y="2842592"/>
            <a:ext cx="0" cy="702949"/>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pic>
        <p:nvPicPr>
          <p:cNvPr id="296" name="Picture 40" descr="BS00768_[1]">
            <a:extLst>
              <a:ext uri="{FF2B5EF4-FFF2-40B4-BE49-F238E27FC236}">
                <a16:creationId xmlns:a16="http://schemas.microsoft.com/office/drawing/2014/main" id="{25CD6C53-D478-0F45-AF7C-0B7FA20E33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3305662" y="4290910"/>
            <a:ext cx="400050" cy="206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97" name="Picture 63" descr="BS00768_[1]">
            <a:extLst>
              <a:ext uri="{FF2B5EF4-FFF2-40B4-BE49-F238E27FC236}">
                <a16:creationId xmlns:a16="http://schemas.microsoft.com/office/drawing/2014/main" id="{58DA2BF2-4146-C74A-B07F-46340CB5EA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9116184" y="4303068"/>
            <a:ext cx="400050" cy="206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24481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1" name="Straight Arrow Connector 290">
            <a:extLst>
              <a:ext uri="{FF2B5EF4-FFF2-40B4-BE49-F238E27FC236}">
                <a16:creationId xmlns:a16="http://schemas.microsoft.com/office/drawing/2014/main" id="{FF664698-2E27-2E4F-852C-7F80EA1D4B1F}"/>
              </a:ext>
            </a:extLst>
          </p:cNvPr>
          <p:cNvCxnSpPr/>
          <p:nvPr/>
        </p:nvCxnSpPr>
        <p:spPr>
          <a:xfrm>
            <a:off x="7079973" y="3187148"/>
            <a:ext cx="82163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30ACC18-AD01-564E-BB8B-8855CF57E420}"/>
              </a:ext>
            </a:extLst>
          </p:cNvPr>
          <p:cNvCxnSpPr/>
          <p:nvPr/>
        </p:nvCxnSpPr>
        <p:spPr>
          <a:xfrm>
            <a:off x="4651513" y="3200400"/>
            <a:ext cx="82163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45170" cy="894622"/>
          </a:xfrm>
        </p:spPr>
        <p:txBody>
          <a:bodyPr>
            <a:normAutofit/>
          </a:bodyPr>
          <a:lstStyle/>
          <a:p>
            <a:r>
              <a:rPr lang="en-US" b="0" dirty="0">
                <a:latin typeface="+mn-lt"/>
              </a:rPr>
              <a:t>Secure e-mail: confidentiality </a:t>
            </a:r>
            <a:r>
              <a:rPr lang="en-US" sz="3600" b="0" dirty="0">
                <a:latin typeface="+mn-lt"/>
              </a:rPr>
              <a:t>(more) </a:t>
            </a:r>
            <a:endParaRPr lang="en-US"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67</a:t>
            </a:fld>
            <a:endParaRPr lang="en-US" dirty="0"/>
          </a:p>
        </p:txBody>
      </p:sp>
      <p:sp>
        <p:nvSpPr>
          <p:cNvPr id="216" name="Text Box 4">
            <a:extLst>
              <a:ext uri="{FF2B5EF4-FFF2-40B4-BE49-F238E27FC236}">
                <a16:creationId xmlns:a16="http://schemas.microsoft.com/office/drawing/2014/main" id="{C0184D23-BADA-4B4B-BE0B-C3C7FA375CDE}"/>
              </a:ext>
            </a:extLst>
          </p:cNvPr>
          <p:cNvSpPr txBox="1">
            <a:spLocks noChangeArrowheads="1"/>
          </p:cNvSpPr>
          <p:nvPr/>
        </p:nvSpPr>
        <p:spPr bwMode="auto">
          <a:xfrm>
            <a:off x="830677" y="1195663"/>
            <a:ext cx="7569316"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0" fontAlgn="base" hangingPunct="0">
              <a:spcBef>
                <a:spcPct val="0"/>
              </a:spcBef>
              <a:spcAft>
                <a:spcPct val="0"/>
              </a:spcAft>
              <a:buClr>
                <a:srgbClr val="000099"/>
              </a:buClr>
              <a:buSzPct val="75000"/>
            </a:pPr>
            <a:r>
              <a:rPr lang="en-US" sz="2800" dirty="0">
                <a:solidFill>
                  <a:srgbClr val="000000"/>
                </a:solidFill>
                <a:latin typeface="+mn-lt"/>
              </a:rPr>
              <a:t> Alice wants to send </a:t>
            </a:r>
            <a:r>
              <a:rPr lang="en-US" sz="2800" i="1" dirty="0">
                <a:solidFill>
                  <a:srgbClr val="0012A0"/>
                </a:solidFill>
                <a:latin typeface="+mn-lt"/>
              </a:rPr>
              <a:t>confidential</a:t>
            </a:r>
            <a:r>
              <a:rPr lang="en-US" sz="2800" dirty="0">
                <a:solidFill>
                  <a:srgbClr val="000000"/>
                </a:solidFill>
                <a:latin typeface="+mn-lt"/>
              </a:rPr>
              <a:t> e-mail, m, to Bob.</a:t>
            </a:r>
          </a:p>
        </p:txBody>
      </p:sp>
      <p:sp>
        <p:nvSpPr>
          <p:cNvPr id="218" name="Freeform 6">
            <a:extLst>
              <a:ext uri="{FF2B5EF4-FFF2-40B4-BE49-F238E27FC236}">
                <a16:creationId xmlns:a16="http://schemas.microsoft.com/office/drawing/2014/main" id="{6CD555F4-CA4B-074A-8785-8FAD92888E75}"/>
              </a:ext>
            </a:extLst>
          </p:cNvPr>
          <p:cNvSpPr>
            <a:spLocks/>
          </p:cNvSpPr>
          <p:nvPr/>
        </p:nvSpPr>
        <p:spPr bwMode="auto">
          <a:xfrm>
            <a:off x="5606568" y="2924035"/>
            <a:ext cx="1335088" cy="782638"/>
          </a:xfrm>
          <a:custGeom>
            <a:avLst/>
            <a:gdLst>
              <a:gd name="T0" fmla="*/ 0 w 2135"/>
              <a:gd name="T1" fmla="*/ 0 h 1662"/>
              <a:gd name="T2" fmla="*/ 0 w 2135"/>
              <a:gd name="T3" fmla="*/ 0 h 1662"/>
              <a:gd name="T4" fmla="*/ 2 w 2135"/>
              <a:gd name="T5" fmla="*/ 0 h 1662"/>
              <a:gd name="T6" fmla="*/ 4 w 2135"/>
              <a:gd name="T7" fmla="*/ 0 h 1662"/>
              <a:gd name="T8" fmla="*/ 7 w 2135"/>
              <a:gd name="T9" fmla="*/ 0 h 1662"/>
              <a:gd name="T10" fmla="*/ 7 w 2135"/>
              <a:gd name="T11" fmla="*/ 1 h 1662"/>
              <a:gd name="T12" fmla="*/ 6 w 2135"/>
              <a:gd name="T13" fmla="*/ 1 h 1662"/>
              <a:gd name="T14" fmla="*/ 3 w 2135"/>
              <a:gd name="T15" fmla="*/ 1 h 1662"/>
              <a:gd name="T16" fmla="*/ 2 w 2135"/>
              <a:gd name="T17" fmla="*/ 1 h 1662"/>
              <a:gd name="T18" fmla="*/ 1 w 2135"/>
              <a:gd name="T19" fmla="*/ 1 h 1662"/>
              <a:gd name="T20" fmla="*/ 0 w 2135"/>
              <a:gd name="T21" fmla="*/ 0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9AE0FF"/>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19" name="Line 7">
            <a:extLst>
              <a:ext uri="{FF2B5EF4-FFF2-40B4-BE49-F238E27FC236}">
                <a16:creationId xmlns:a16="http://schemas.microsoft.com/office/drawing/2014/main" id="{A6AEB2B1-BA60-FD48-A28E-555D520C1CC7}"/>
              </a:ext>
            </a:extLst>
          </p:cNvPr>
          <p:cNvSpPr>
            <a:spLocks noChangeShapeType="1"/>
          </p:cNvSpPr>
          <p:nvPr/>
        </p:nvSpPr>
        <p:spPr bwMode="auto">
          <a:xfrm>
            <a:off x="2292768" y="2595423"/>
            <a:ext cx="506413" cy="0"/>
          </a:xfrm>
          <a:prstGeom prst="line">
            <a:avLst/>
          </a:prstGeom>
          <a:noFill/>
          <a:ln w="3810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pic>
        <p:nvPicPr>
          <p:cNvPr id="220" name="Picture 8" descr="BS00768_[1]">
            <a:extLst>
              <a:ext uri="{FF2B5EF4-FFF2-40B4-BE49-F238E27FC236}">
                <a16:creationId xmlns:a16="http://schemas.microsoft.com/office/drawing/2014/main" id="{E26E87B5-C443-844F-93F0-B1F64DA8F4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3256449" y="1861998"/>
            <a:ext cx="400050" cy="206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222" name="Group 10">
            <a:extLst>
              <a:ext uri="{FF2B5EF4-FFF2-40B4-BE49-F238E27FC236}">
                <a16:creationId xmlns:a16="http://schemas.microsoft.com/office/drawing/2014/main" id="{B3338351-7863-584E-A2BF-3E9752B05348}"/>
              </a:ext>
            </a:extLst>
          </p:cNvPr>
          <p:cNvGrpSpPr>
            <a:grpSpLocks/>
          </p:cNvGrpSpPr>
          <p:nvPr/>
        </p:nvGrpSpPr>
        <p:grpSpPr bwMode="auto">
          <a:xfrm>
            <a:off x="2829412" y="2122348"/>
            <a:ext cx="754063" cy="727075"/>
            <a:chOff x="1645" y="264"/>
            <a:chExt cx="475" cy="458"/>
          </a:xfrm>
        </p:grpSpPr>
        <p:sp>
          <p:nvSpPr>
            <p:cNvPr id="281" name="Rectangle 11">
              <a:extLst>
                <a:ext uri="{FF2B5EF4-FFF2-40B4-BE49-F238E27FC236}">
                  <a16:creationId xmlns:a16="http://schemas.microsoft.com/office/drawing/2014/main" id="{5B6EC3BE-FAC9-554A-8157-9ABE0F93425A}"/>
                </a:ext>
              </a:extLst>
            </p:cNvPr>
            <p:cNvSpPr>
              <a:spLocks noChangeArrowheads="1"/>
            </p:cNvSpPr>
            <p:nvPr/>
          </p:nvSpPr>
          <p:spPr bwMode="auto">
            <a:xfrm>
              <a:off x="1645" y="439"/>
              <a:ext cx="475" cy="283"/>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282" name="Text Box 12">
              <a:extLst>
                <a:ext uri="{FF2B5EF4-FFF2-40B4-BE49-F238E27FC236}">
                  <a16:creationId xmlns:a16="http://schemas.microsoft.com/office/drawing/2014/main" id="{08D9BCA8-2B3D-644E-8E42-71412F3C1D76}"/>
                </a:ext>
              </a:extLst>
            </p:cNvPr>
            <p:cNvSpPr txBox="1">
              <a:spLocks noChangeArrowheads="1"/>
            </p:cNvSpPr>
            <p:nvPr/>
          </p:nvSpPr>
          <p:spPr bwMode="auto">
            <a:xfrm>
              <a:off x="1654" y="456"/>
              <a:ext cx="422"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a:t>
              </a:r>
            </a:p>
          </p:txBody>
        </p:sp>
        <p:sp>
          <p:nvSpPr>
            <p:cNvPr id="283" name="Text Box 13">
              <a:extLst>
                <a:ext uri="{FF2B5EF4-FFF2-40B4-BE49-F238E27FC236}">
                  <a16:creationId xmlns:a16="http://schemas.microsoft.com/office/drawing/2014/main" id="{2AD3B9EF-EE74-CF4E-8FB2-62F534311F1D}"/>
                </a:ext>
              </a:extLst>
            </p:cNvPr>
            <p:cNvSpPr txBox="1">
              <a:spLocks noChangeArrowheads="1"/>
            </p:cNvSpPr>
            <p:nvPr/>
          </p:nvSpPr>
          <p:spPr bwMode="auto">
            <a:xfrm>
              <a:off x="1844" y="264"/>
              <a:ext cx="206" cy="4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4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grpSp>
        <p:nvGrpSpPr>
          <p:cNvPr id="223" name="Group 14">
            <a:extLst>
              <a:ext uri="{FF2B5EF4-FFF2-40B4-BE49-F238E27FC236}">
                <a16:creationId xmlns:a16="http://schemas.microsoft.com/office/drawing/2014/main" id="{1B74ED03-2B4C-8949-BE82-3D83179789FB}"/>
              </a:ext>
            </a:extLst>
          </p:cNvPr>
          <p:cNvGrpSpPr>
            <a:grpSpLocks/>
          </p:cNvGrpSpPr>
          <p:nvPr/>
        </p:nvGrpSpPr>
        <p:grpSpPr bwMode="auto">
          <a:xfrm>
            <a:off x="2853224" y="3360598"/>
            <a:ext cx="754063" cy="708025"/>
            <a:chOff x="2144" y="3246"/>
            <a:chExt cx="475" cy="446"/>
          </a:xfrm>
        </p:grpSpPr>
        <p:sp>
          <p:nvSpPr>
            <p:cNvPr id="277" name="Rectangle 15">
              <a:extLst>
                <a:ext uri="{FF2B5EF4-FFF2-40B4-BE49-F238E27FC236}">
                  <a16:creationId xmlns:a16="http://schemas.microsoft.com/office/drawing/2014/main" id="{72B4BC9C-E5D4-E241-AAB2-5BB4EBE05A7D}"/>
                </a:ext>
              </a:extLst>
            </p:cNvPr>
            <p:cNvSpPr>
              <a:spLocks noChangeArrowheads="1"/>
            </p:cNvSpPr>
            <p:nvPr/>
          </p:nvSpPr>
          <p:spPr bwMode="auto">
            <a:xfrm>
              <a:off x="2144" y="3397"/>
              <a:ext cx="475" cy="283"/>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278" name="Text Box 16">
              <a:extLst>
                <a:ext uri="{FF2B5EF4-FFF2-40B4-BE49-F238E27FC236}">
                  <a16:creationId xmlns:a16="http://schemas.microsoft.com/office/drawing/2014/main" id="{574C01F9-512F-C94E-8E54-5BD0FB118E62}"/>
                </a:ext>
              </a:extLst>
            </p:cNvPr>
            <p:cNvSpPr txBox="1">
              <a:spLocks noChangeArrowheads="1"/>
            </p:cNvSpPr>
            <p:nvPr/>
          </p:nvSpPr>
          <p:spPr bwMode="auto">
            <a:xfrm>
              <a:off x="2148" y="3432"/>
              <a:ext cx="434"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B</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a:t>
              </a:r>
            </a:p>
          </p:txBody>
        </p:sp>
        <p:sp>
          <p:nvSpPr>
            <p:cNvPr id="279" name="Text Box 17">
              <a:extLst>
                <a:ext uri="{FF2B5EF4-FFF2-40B4-BE49-F238E27FC236}">
                  <a16:creationId xmlns:a16="http://schemas.microsoft.com/office/drawing/2014/main" id="{1B0822E5-C511-4643-AF89-4C837BEC0DFB}"/>
                </a:ext>
              </a:extLst>
            </p:cNvPr>
            <p:cNvSpPr txBox="1">
              <a:spLocks noChangeArrowheads="1"/>
            </p:cNvSpPr>
            <p:nvPr/>
          </p:nvSpPr>
          <p:spPr bwMode="auto">
            <a:xfrm>
              <a:off x="2340" y="3246"/>
              <a:ext cx="206" cy="4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4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sp>
          <p:nvSpPr>
            <p:cNvPr id="280" name="Text Box 18">
              <a:extLst>
                <a:ext uri="{FF2B5EF4-FFF2-40B4-BE49-F238E27FC236}">
                  <a16:creationId xmlns:a16="http://schemas.microsoft.com/office/drawing/2014/main" id="{A7118F23-0F93-2A4A-9DA6-D9A6B47705EC}"/>
                </a:ext>
              </a:extLst>
            </p:cNvPr>
            <p:cNvSpPr txBox="1">
              <a:spLocks noChangeArrowheads="1"/>
            </p:cNvSpPr>
            <p:nvPr/>
          </p:nvSpPr>
          <p:spPr bwMode="auto">
            <a:xfrm>
              <a:off x="2234" y="3331"/>
              <a:ext cx="210"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sp>
        <p:nvSpPr>
          <p:cNvPr id="226" name="Line 25">
            <a:extLst>
              <a:ext uri="{FF2B5EF4-FFF2-40B4-BE49-F238E27FC236}">
                <a16:creationId xmlns:a16="http://schemas.microsoft.com/office/drawing/2014/main" id="{0D2B37ED-C6CE-7046-B034-106D8661B30A}"/>
              </a:ext>
            </a:extLst>
          </p:cNvPr>
          <p:cNvSpPr>
            <a:spLocks noChangeShapeType="1"/>
          </p:cNvSpPr>
          <p:nvPr/>
        </p:nvSpPr>
        <p:spPr bwMode="auto">
          <a:xfrm>
            <a:off x="2290560" y="3822560"/>
            <a:ext cx="506413" cy="0"/>
          </a:xfrm>
          <a:prstGeom prst="line">
            <a:avLst/>
          </a:prstGeom>
          <a:noFill/>
          <a:ln w="3810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27" name="Text Box 26">
            <a:extLst>
              <a:ext uri="{FF2B5EF4-FFF2-40B4-BE49-F238E27FC236}">
                <a16:creationId xmlns:a16="http://schemas.microsoft.com/office/drawing/2014/main" id="{0457F625-44DB-8442-A226-7B398F9B95F2}"/>
              </a:ext>
            </a:extLst>
          </p:cNvPr>
          <p:cNvSpPr txBox="1">
            <a:spLocks noChangeArrowheads="1"/>
          </p:cNvSpPr>
          <p:nvPr/>
        </p:nvSpPr>
        <p:spPr bwMode="auto">
          <a:xfrm>
            <a:off x="3573949" y="2216010"/>
            <a:ext cx="879475"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(m )</a:t>
            </a:r>
          </a:p>
        </p:txBody>
      </p:sp>
      <p:grpSp>
        <p:nvGrpSpPr>
          <p:cNvPr id="228" name="Group 27">
            <a:extLst>
              <a:ext uri="{FF2B5EF4-FFF2-40B4-BE49-F238E27FC236}">
                <a16:creationId xmlns:a16="http://schemas.microsoft.com/office/drawing/2014/main" id="{45F71A6B-961A-8F47-BDAD-766509D125B1}"/>
              </a:ext>
            </a:extLst>
          </p:cNvPr>
          <p:cNvGrpSpPr>
            <a:grpSpLocks/>
          </p:cNvGrpSpPr>
          <p:nvPr/>
        </p:nvGrpSpPr>
        <p:grpSpPr bwMode="auto">
          <a:xfrm>
            <a:off x="3599349" y="3705085"/>
            <a:ext cx="969963" cy="527050"/>
            <a:chOff x="3501" y="648"/>
            <a:chExt cx="611" cy="332"/>
          </a:xfrm>
        </p:grpSpPr>
        <p:sp>
          <p:nvSpPr>
            <p:cNvPr id="271" name="Text Box 28">
              <a:extLst>
                <a:ext uri="{FF2B5EF4-FFF2-40B4-BE49-F238E27FC236}">
                  <a16:creationId xmlns:a16="http://schemas.microsoft.com/office/drawing/2014/main" id="{292C87C3-4A72-1D42-94BC-4559AABC4477}"/>
                </a:ext>
              </a:extLst>
            </p:cNvPr>
            <p:cNvSpPr txBox="1">
              <a:spLocks noChangeArrowheads="1"/>
            </p:cNvSpPr>
            <p:nvPr/>
          </p:nvSpPr>
          <p:spPr bwMode="auto">
            <a:xfrm>
              <a:off x="3501" y="749"/>
              <a:ext cx="611"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B</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a:t>
              </a:r>
            </a:p>
          </p:txBody>
        </p:sp>
        <p:sp>
          <p:nvSpPr>
            <p:cNvPr id="272" name="Text Box 29">
              <a:extLst>
                <a:ext uri="{FF2B5EF4-FFF2-40B4-BE49-F238E27FC236}">
                  <a16:creationId xmlns:a16="http://schemas.microsoft.com/office/drawing/2014/main" id="{0288EA14-A354-5247-BF8A-85868B876818}"/>
                </a:ext>
              </a:extLst>
            </p:cNvPr>
            <p:cNvSpPr txBox="1">
              <a:spLocks noChangeArrowheads="1"/>
            </p:cNvSpPr>
            <p:nvPr/>
          </p:nvSpPr>
          <p:spPr bwMode="auto">
            <a:xfrm>
              <a:off x="3584" y="648"/>
              <a:ext cx="210"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sp>
        <p:nvSpPr>
          <p:cNvPr id="229" name="Freeform 30">
            <a:extLst>
              <a:ext uri="{FF2B5EF4-FFF2-40B4-BE49-F238E27FC236}">
                <a16:creationId xmlns:a16="http://schemas.microsoft.com/office/drawing/2014/main" id="{E2495C76-E002-B842-9952-6D4CA66E750A}"/>
              </a:ext>
            </a:extLst>
          </p:cNvPr>
          <p:cNvSpPr>
            <a:spLocks/>
          </p:cNvSpPr>
          <p:nvPr/>
        </p:nvSpPr>
        <p:spPr bwMode="auto">
          <a:xfrm>
            <a:off x="3585062" y="2603360"/>
            <a:ext cx="755650" cy="392113"/>
          </a:xfrm>
          <a:custGeom>
            <a:avLst/>
            <a:gdLst>
              <a:gd name="T0" fmla="*/ 0 w 476"/>
              <a:gd name="T1" fmla="*/ 0 h 247"/>
              <a:gd name="T2" fmla="*/ 476 w 476"/>
              <a:gd name="T3" fmla="*/ 0 h 247"/>
              <a:gd name="T4" fmla="*/ 476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rgbClr val="000000"/>
            </a:solidFill>
            <a:round/>
            <a:headEnd/>
            <a:tailEnd type="triangle" w="med" len="med"/>
          </a:ln>
          <a:extLst>
            <a:ext uri="{909E8E84-426E-40dd-AFC4-6F175D3DCCD1}">
              <a14:hiddenFill xmlns=""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30" name="Freeform 31">
            <a:extLst>
              <a:ext uri="{FF2B5EF4-FFF2-40B4-BE49-F238E27FC236}">
                <a16:creationId xmlns:a16="http://schemas.microsoft.com/office/drawing/2014/main" id="{A59EFB8D-275D-0B46-B002-46DB5110F671}"/>
              </a:ext>
            </a:extLst>
          </p:cNvPr>
          <p:cNvSpPr>
            <a:spLocks/>
          </p:cNvSpPr>
          <p:nvPr/>
        </p:nvSpPr>
        <p:spPr bwMode="auto">
          <a:xfrm flipV="1">
            <a:off x="3607287" y="3424098"/>
            <a:ext cx="755650" cy="392113"/>
          </a:xfrm>
          <a:custGeom>
            <a:avLst/>
            <a:gdLst>
              <a:gd name="T0" fmla="*/ 0 w 476"/>
              <a:gd name="T1" fmla="*/ 0 h 247"/>
              <a:gd name="T2" fmla="*/ 476 w 476"/>
              <a:gd name="T3" fmla="*/ 0 h 247"/>
              <a:gd name="T4" fmla="*/ 476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rgbClr val="000000"/>
            </a:solidFill>
            <a:round/>
            <a:headEnd/>
            <a:tailEnd type="triangle" w="med" len="med"/>
          </a:ln>
          <a:extLst>
            <a:ext uri="{909E8E84-426E-40dd-AFC4-6F175D3DCCD1}">
              <a14:hiddenFill xmlns=""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31" name="Text Box 32">
            <a:extLst>
              <a:ext uri="{FF2B5EF4-FFF2-40B4-BE49-F238E27FC236}">
                <a16:creationId xmlns:a16="http://schemas.microsoft.com/office/drawing/2014/main" id="{9CEEB54F-D9C0-6C42-AF0B-4A703427ABD2}"/>
              </a:ext>
            </a:extLst>
          </p:cNvPr>
          <p:cNvSpPr txBox="1">
            <a:spLocks noChangeArrowheads="1"/>
          </p:cNvSpPr>
          <p:nvPr/>
        </p:nvSpPr>
        <p:spPr bwMode="auto">
          <a:xfrm>
            <a:off x="1943035" y="2361508"/>
            <a:ext cx="398463"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m</a:t>
            </a:r>
          </a:p>
        </p:txBody>
      </p:sp>
      <p:sp>
        <p:nvSpPr>
          <p:cNvPr id="232" name="Text Box 33">
            <a:extLst>
              <a:ext uri="{FF2B5EF4-FFF2-40B4-BE49-F238E27FC236}">
                <a16:creationId xmlns:a16="http://schemas.microsoft.com/office/drawing/2014/main" id="{504C787D-5FD2-5441-8299-EDD8508A8A90}"/>
              </a:ext>
            </a:extLst>
          </p:cNvPr>
          <p:cNvSpPr txBox="1">
            <a:spLocks noChangeArrowheads="1"/>
          </p:cNvSpPr>
          <p:nvPr/>
        </p:nvSpPr>
        <p:spPr bwMode="auto">
          <a:xfrm>
            <a:off x="8955846" y="3052623"/>
            <a:ext cx="481013"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p>
        </p:txBody>
      </p:sp>
      <p:sp>
        <p:nvSpPr>
          <p:cNvPr id="233" name="Text Box 34">
            <a:extLst>
              <a:ext uri="{FF2B5EF4-FFF2-40B4-BE49-F238E27FC236}">
                <a16:creationId xmlns:a16="http://schemas.microsoft.com/office/drawing/2014/main" id="{983299C2-71F6-8342-BFCF-874B286DA317}"/>
              </a:ext>
            </a:extLst>
          </p:cNvPr>
          <p:cNvSpPr txBox="1">
            <a:spLocks noChangeArrowheads="1"/>
          </p:cNvSpPr>
          <p:nvPr/>
        </p:nvSpPr>
        <p:spPr bwMode="auto">
          <a:xfrm>
            <a:off x="2824649" y="1752460"/>
            <a:ext cx="481013"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p>
        </p:txBody>
      </p:sp>
      <p:grpSp>
        <p:nvGrpSpPr>
          <p:cNvPr id="235" name="Group 36">
            <a:extLst>
              <a:ext uri="{FF2B5EF4-FFF2-40B4-BE49-F238E27FC236}">
                <a16:creationId xmlns:a16="http://schemas.microsoft.com/office/drawing/2014/main" id="{B97A4572-6D2F-BB4C-8149-9880CEC9DC3B}"/>
              </a:ext>
            </a:extLst>
          </p:cNvPr>
          <p:cNvGrpSpPr>
            <a:grpSpLocks/>
          </p:cNvGrpSpPr>
          <p:nvPr/>
        </p:nvGrpSpPr>
        <p:grpSpPr bwMode="auto">
          <a:xfrm>
            <a:off x="2818299" y="4105135"/>
            <a:ext cx="471488" cy="474663"/>
            <a:chOff x="2643" y="716"/>
            <a:chExt cx="297" cy="299"/>
          </a:xfrm>
        </p:grpSpPr>
        <p:sp>
          <p:nvSpPr>
            <p:cNvPr id="269" name="Text Box 37">
              <a:extLst>
                <a:ext uri="{FF2B5EF4-FFF2-40B4-BE49-F238E27FC236}">
                  <a16:creationId xmlns:a16="http://schemas.microsoft.com/office/drawing/2014/main" id="{511EE41B-163B-B840-B4EA-F53907AB0ABC}"/>
                </a:ext>
              </a:extLst>
            </p:cNvPr>
            <p:cNvSpPr txBox="1">
              <a:spLocks noChangeArrowheads="1"/>
            </p:cNvSpPr>
            <p:nvPr/>
          </p:nvSpPr>
          <p:spPr bwMode="auto">
            <a:xfrm>
              <a:off x="2643" y="763"/>
              <a:ext cx="285"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B</a:t>
              </a: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270" name="Text Box 38">
              <a:extLst>
                <a:ext uri="{FF2B5EF4-FFF2-40B4-BE49-F238E27FC236}">
                  <a16:creationId xmlns:a16="http://schemas.microsoft.com/office/drawing/2014/main" id="{8EF72EFE-FDCF-CE4E-BCC6-5D4E761C03A9}"/>
                </a:ext>
              </a:extLst>
            </p:cNvPr>
            <p:cNvSpPr txBox="1">
              <a:spLocks noChangeArrowheads="1"/>
            </p:cNvSpPr>
            <p:nvPr/>
          </p:nvSpPr>
          <p:spPr bwMode="auto">
            <a:xfrm>
              <a:off x="2730" y="716"/>
              <a:ext cx="210"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pic>
        <p:nvPicPr>
          <p:cNvPr id="237" name="Picture 40" descr="BS00768_[1]">
            <a:extLst>
              <a:ext uri="{FF2B5EF4-FFF2-40B4-BE49-F238E27FC236}">
                <a16:creationId xmlns:a16="http://schemas.microsoft.com/office/drawing/2014/main" id="{61059736-E07B-744E-B96D-1F4E57611B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3305662" y="4290910"/>
            <a:ext cx="400050" cy="206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38" name="Picture 41" descr="Alice">
            <a:extLst>
              <a:ext uri="{FF2B5EF4-FFF2-40B4-BE49-F238E27FC236}">
                <a16:creationId xmlns:a16="http://schemas.microsoft.com/office/drawing/2014/main" id="{0C371DC6-AA5F-4442-B6FF-9BE6B85B90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0074" y="2898635"/>
            <a:ext cx="527050" cy="650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41" name="Picture 44" descr="BS00592_[1]">
            <a:extLst>
              <a:ext uri="{FF2B5EF4-FFF2-40B4-BE49-F238E27FC236}">
                <a16:creationId xmlns:a16="http://schemas.microsoft.com/office/drawing/2014/main" id="{1BABC6C8-3277-624B-BF93-A243C8C5AA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71372" y="2808148"/>
            <a:ext cx="544513" cy="666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42" name="Text Box 45">
            <a:extLst>
              <a:ext uri="{FF2B5EF4-FFF2-40B4-BE49-F238E27FC236}">
                <a16:creationId xmlns:a16="http://schemas.microsoft.com/office/drawing/2014/main" id="{DB84A17E-181E-A340-909B-0A4D03E1CA89}"/>
              </a:ext>
            </a:extLst>
          </p:cNvPr>
          <p:cNvSpPr txBox="1">
            <a:spLocks noChangeArrowheads="1"/>
          </p:cNvSpPr>
          <p:nvPr/>
        </p:nvSpPr>
        <p:spPr bwMode="auto">
          <a:xfrm>
            <a:off x="5811355" y="3101835"/>
            <a:ext cx="966788"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mn-lt"/>
                <a:ea typeface="ＭＳ Ｐゴシック" charset="0"/>
                <a:cs typeface="Arial" charset="0"/>
              </a:rPr>
              <a:t>Internet</a:t>
            </a:r>
          </a:p>
        </p:txBody>
      </p:sp>
      <p:sp>
        <p:nvSpPr>
          <p:cNvPr id="243" name="Freeform 46">
            <a:extLst>
              <a:ext uri="{FF2B5EF4-FFF2-40B4-BE49-F238E27FC236}">
                <a16:creationId xmlns:a16="http://schemas.microsoft.com/office/drawing/2014/main" id="{7DE99CFA-70C2-9B43-B751-7B0444EE535D}"/>
              </a:ext>
            </a:extLst>
          </p:cNvPr>
          <p:cNvSpPr>
            <a:spLocks/>
          </p:cNvSpPr>
          <p:nvPr/>
        </p:nvSpPr>
        <p:spPr bwMode="auto">
          <a:xfrm flipH="1">
            <a:off x="8120821" y="2597010"/>
            <a:ext cx="755650" cy="392113"/>
          </a:xfrm>
          <a:custGeom>
            <a:avLst/>
            <a:gdLst>
              <a:gd name="T0" fmla="*/ 0 w 476"/>
              <a:gd name="T1" fmla="*/ 0 h 247"/>
              <a:gd name="T2" fmla="*/ 476 w 476"/>
              <a:gd name="T3" fmla="*/ 0 h 247"/>
              <a:gd name="T4" fmla="*/ 476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rgbClr val="00000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nvGrpSpPr>
          <p:cNvPr id="244" name="Group 47">
            <a:extLst>
              <a:ext uri="{FF2B5EF4-FFF2-40B4-BE49-F238E27FC236}">
                <a16:creationId xmlns:a16="http://schemas.microsoft.com/office/drawing/2014/main" id="{207449D9-5A1F-5649-A266-919B61BC51A3}"/>
              </a:ext>
            </a:extLst>
          </p:cNvPr>
          <p:cNvGrpSpPr>
            <a:grpSpLocks/>
          </p:cNvGrpSpPr>
          <p:nvPr/>
        </p:nvGrpSpPr>
        <p:grpSpPr bwMode="auto">
          <a:xfrm>
            <a:off x="8844721" y="2114410"/>
            <a:ext cx="754063" cy="714375"/>
            <a:chOff x="1645" y="272"/>
            <a:chExt cx="475" cy="450"/>
          </a:xfrm>
        </p:grpSpPr>
        <p:sp>
          <p:nvSpPr>
            <p:cNvPr id="266" name="Rectangle 48">
              <a:extLst>
                <a:ext uri="{FF2B5EF4-FFF2-40B4-BE49-F238E27FC236}">
                  <a16:creationId xmlns:a16="http://schemas.microsoft.com/office/drawing/2014/main" id="{89514FFD-273C-5147-916A-9C739C9AEAAE}"/>
                </a:ext>
              </a:extLst>
            </p:cNvPr>
            <p:cNvSpPr>
              <a:spLocks noChangeArrowheads="1"/>
            </p:cNvSpPr>
            <p:nvPr/>
          </p:nvSpPr>
          <p:spPr bwMode="auto">
            <a:xfrm>
              <a:off x="1645" y="439"/>
              <a:ext cx="475" cy="283"/>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267" name="Text Box 49">
              <a:extLst>
                <a:ext uri="{FF2B5EF4-FFF2-40B4-BE49-F238E27FC236}">
                  <a16:creationId xmlns:a16="http://schemas.microsoft.com/office/drawing/2014/main" id="{6723362B-8F17-E747-9DFA-66010D5BAC84}"/>
                </a:ext>
              </a:extLst>
            </p:cNvPr>
            <p:cNvSpPr txBox="1">
              <a:spLocks noChangeArrowheads="1"/>
            </p:cNvSpPr>
            <p:nvPr/>
          </p:nvSpPr>
          <p:spPr bwMode="auto">
            <a:xfrm>
              <a:off x="1654" y="456"/>
              <a:ext cx="422"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a:t>
              </a:r>
            </a:p>
          </p:txBody>
        </p:sp>
        <p:sp>
          <p:nvSpPr>
            <p:cNvPr id="268" name="Text Box 50">
              <a:extLst>
                <a:ext uri="{FF2B5EF4-FFF2-40B4-BE49-F238E27FC236}">
                  <a16:creationId xmlns:a16="http://schemas.microsoft.com/office/drawing/2014/main" id="{F928449F-C7A9-1546-9C40-35F3BAA45E4E}"/>
                </a:ext>
              </a:extLst>
            </p:cNvPr>
            <p:cNvSpPr txBox="1">
              <a:spLocks noChangeArrowheads="1"/>
            </p:cNvSpPr>
            <p:nvPr/>
          </p:nvSpPr>
          <p:spPr bwMode="auto">
            <a:xfrm>
              <a:off x="1844" y="272"/>
              <a:ext cx="206" cy="4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4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sp>
        <p:nvSpPr>
          <p:cNvPr id="245" name="Freeform 51">
            <a:extLst>
              <a:ext uri="{FF2B5EF4-FFF2-40B4-BE49-F238E27FC236}">
                <a16:creationId xmlns:a16="http://schemas.microsoft.com/office/drawing/2014/main" id="{AA04EF99-94C0-2148-AA70-D2970F6E6E46}"/>
              </a:ext>
            </a:extLst>
          </p:cNvPr>
          <p:cNvSpPr>
            <a:spLocks/>
          </p:cNvSpPr>
          <p:nvPr/>
        </p:nvSpPr>
        <p:spPr bwMode="auto">
          <a:xfrm flipH="1" flipV="1">
            <a:off x="8143046" y="3432035"/>
            <a:ext cx="755650" cy="392113"/>
          </a:xfrm>
          <a:custGeom>
            <a:avLst/>
            <a:gdLst>
              <a:gd name="T0" fmla="*/ 0 w 476"/>
              <a:gd name="T1" fmla="*/ 0 h 247"/>
              <a:gd name="T2" fmla="*/ 476 w 476"/>
              <a:gd name="T3" fmla="*/ 0 h 247"/>
              <a:gd name="T4" fmla="*/ 476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rgbClr val="00000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nvGrpSpPr>
          <p:cNvPr id="246" name="Group 52">
            <a:extLst>
              <a:ext uri="{FF2B5EF4-FFF2-40B4-BE49-F238E27FC236}">
                <a16:creationId xmlns:a16="http://schemas.microsoft.com/office/drawing/2014/main" id="{AB1E8548-F881-3D4B-A677-19458575B71B}"/>
              </a:ext>
            </a:extLst>
          </p:cNvPr>
          <p:cNvGrpSpPr>
            <a:grpSpLocks/>
          </p:cNvGrpSpPr>
          <p:nvPr/>
        </p:nvGrpSpPr>
        <p:grpSpPr bwMode="auto">
          <a:xfrm>
            <a:off x="8868534" y="3365360"/>
            <a:ext cx="754063" cy="708025"/>
            <a:chOff x="2144" y="3254"/>
            <a:chExt cx="475" cy="446"/>
          </a:xfrm>
        </p:grpSpPr>
        <p:sp>
          <p:nvSpPr>
            <p:cNvPr id="262" name="Rectangle 53">
              <a:extLst>
                <a:ext uri="{FF2B5EF4-FFF2-40B4-BE49-F238E27FC236}">
                  <a16:creationId xmlns:a16="http://schemas.microsoft.com/office/drawing/2014/main" id="{CCAF72D3-A522-D54B-85CC-0CE7802D0AFD}"/>
                </a:ext>
              </a:extLst>
            </p:cNvPr>
            <p:cNvSpPr>
              <a:spLocks noChangeArrowheads="1"/>
            </p:cNvSpPr>
            <p:nvPr/>
          </p:nvSpPr>
          <p:spPr bwMode="auto">
            <a:xfrm>
              <a:off x="2144" y="3397"/>
              <a:ext cx="475" cy="283"/>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263" name="Text Box 54">
              <a:extLst>
                <a:ext uri="{FF2B5EF4-FFF2-40B4-BE49-F238E27FC236}">
                  <a16:creationId xmlns:a16="http://schemas.microsoft.com/office/drawing/2014/main" id="{67004EF0-0664-6249-96F6-E6744C406381}"/>
                </a:ext>
              </a:extLst>
            </p:cNvPr>
            <p:cNvSpPr txBox="1">
              <a:spLocks noChangeArrowheads="1"/>
            </p:cNvSpPr>
            <p:nvPr/>
          </p:nvSpPr>
          <p:spPr bwMode="auto">
            <a:xfrm>
              <a:off x="2148" y="3432"/>
              <a:ext cx="434"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B</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a:t>
              </a:r>
            </a:p>
          </p:txBody>
        </p:sp>
        <p:sp>
          <p:nvSpPr>
            <p:cNvPr id="264" name="Text Box 55">
              <a:extLst>
                <a:ext uri="{FF2B5EF4-FFF2-40B4-BE49-F238E27FC236}">
                  <a16:creationId xmlns:a16="http://schemas.microsoft.com/office/drawing/2014/main" id="{F7120163-D2CD-7B4F-8237-7CDF133D0C74}"/>
                </a:ext>
              </a:extLst>
            </p:cNvPr>
            <p:cNvSpPr txBox="1">
              <a:spLocks noChangeArrowheads="1"/>
            </p:cNvSpPr>
            <p:nvPr/>
          </p:nvSpPr>
          <p:spPr bwMode="auto">
            <a:xfrm>
              <a:off x="2348" y="3254"/>
              <a:ext cx="206" cy="4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4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sp>
          <p:nvSpPr>
            <p:cNvPr id="265" name="Text Box 56">
              <a:extLst>
                <a:ext uri="{FF2B5EF4-FFF2-40B4-BE49-F238E27FC236}">
                  <a16:creationId xmlns:a16="http://schemas.microsoft.com/office/drawing/2014/main" id="{B672981B-BA70-9446-9FE4-7C8B089D41F5}"/>
                </a:ext>
              </a:extLst>
            </p:cNvPr>
            <p:cNvSpPr txBox="1">
              <a:spLocks noChangeArrowheads="1"/>
            </p:cNvSpPr>
            <p:nvPr/>
          </p:nvSpPr>
          <p:spPr bwMode="auto">
            <a:xfrm>
              <a:off x="2239" y="3331"/>
              <a:ext cx="170"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pic>
        <p:nvPicPr>
          <p:cNvPr id="248" name="Picture 58" descr="BS00768_[1]">
            <a:extLst>
              <a:ext uri="{FF2B5EF4-FFF2-40B4-BE49-F238E27FC236}">
                <a16:creationId xmlns:a16="http://schemas.microsoft.com/office/drawing/2014/main" id="{5630412B-C927-FE4F-BA3D-EBD5524396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9365421" y="3155810"/>
            <a:ext cx="400050" cy="206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249" name="Group 59">
            <a:extLst>
              <a:ext uri="{FF2B5EF4-FFF2-40B4-BE49-F238E27FC236}">
                <a16:creationId xmlns:a16="http://schemas.microsoft.com/office/drawing/2014/main" id="{CA05ADE8-6BBE-3548-8E4F-254F16D2FED0}"/>
              </a:ext>
            </a:extLst>
          </p:cNvPr>
          <p:cNvGrpSpPr>
            <a:grpSpLocks/>
          </p:cNvGrpSpPr>
          <p:nvPr/>
        </p:nvGrpSpPr>
        <p:grpSpPr bwMode="auto">
          <a:xfrm>
            <a:off x="8628821" y="4097198"/>
            <a:ext cx="452438" cy="474663"/>
            <a:chOff x="2643" y="716"/>
            <a:chExt cx="285" cy="299"/>
          </a:xfrm>
        </p:grpSpPr>
        <p:sp>
          <p:nvSpPr>
            <p:cNvPr id="260" name="Text Box 60">
              <a:extLst>
                <a:ext uri="{FF2B5EF4-FFF2-40B4-BE49-F238E27FC236}">
                  <a16:creationId xmlns:a16="http://schemas.microsoft.com/office/drawing/2014/main" id="{7515D35F-082C-834B-8B82-EDC0267A4D23}"/>
                </a:ext>
              </a:extLst>
            </p:cNvPr>
            <p:cNvSpPr txBox="1">
              <a:spLocks noChangeArrowheads="1"/>
            </p:cNvSpPr>
            <p:nvPr/>
          </p:nvSpPr>
          <p:spPr bwMode="auto">
            <a:xfrm>
              <a:off x="2643" y="763"/>
              <a:ext cx="285"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B</a:t>
              </a: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261" name="Text Box 61">
              <a:extLst>
                <a:ext uri="{FF2B5EF4-FFF2-40B4-BE49-F238E27FC236}">
                  <a16:creationId xmlns:a16="http://schemas.microsoft.com/office/drawing/2014/main" id="{0323DED8-DBB5-A447-A69A-8618C7EA1032}"/>
                </a:ext>
              </a:extLst>
            </p:cNvPr>
            <p:cNvSpPr txBox="1">
              <a:spLocks noChangeArrowheads="1"/>
            </p:cNvSpPr>
            <p:nvPr/>
          </p:nvSpPr>
          <p:spPr bwMode="auto">
            <a:xfrm>
              <a:off x="2735" y="716"/>
              <a:ext cx="170"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pic>
        <p:nvPicPr>
          <p:cNvPr id="251" name="Picture 63" descr="BS00768_[1]">
            <a:extLst>
              <a:ext uri="{FF2B5EF4-FFF2-40B4-BE49-F238E27FC236}">
                <a16:creationId xmlns:a16="http://schemas.microsoft.com/office/drawing/2014/main" id="{704F2548-B402-D343-A7F0-B9E3DBE18F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9116184" y="4303068"/>
            <a:ext cx="400050" cy="206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52" name="Text Box 64">
            <a:extLst>
              <a:ext uri="{FF2B5EF4-FFF2-40B4-BE49-F238E27FC236}">
                <a16:creationId xmlns:a16="http://schemas.microsoft.com/office/drawing/2014/main" id="{A7E10D4A-19BB-6543-BC7F-0495AE12385A}"/>
              </a:ext>
            </a:extLst>
          </p:cNvPr>
          <p:cNvSpPr txBox="1">
            <a:spLocks noChangeArrowheads="1"/>
          </p:cNvSpPr>
          <p:nvPr/>
        </p:nvSpPr>
        <p:spPr bwMode="auto">
          <a:xfrm>
            <a:off x="1995974" y="3639998"/>
            <a:ext cx="481013"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p>
        </p:txBody>
      </p:sp>
      <p:sp>
        <p:nvSpPr>
          <p:cNvPr id="253" name="Line 65">
            <a:extLst>
              <a:ext uri="{FF2B5EF4-FFF2-40B4-BE49-F238E27FC236}">
                <a16:creationId xmlns:a16="http://schemas.microsoft.com/office/drawing/2014/main" id="{E2786FB4-957F-7B46-A134-64D2A9099ED7}"/>
              </a:ext>
            </a:extLst>
          </p:cNvPr>
          <p:cNvSpPr>
            <a:spLocks noChangeShapeType="1"/>
          </p:cNvSpPr>
          <p:nvPr/>
        </p:nvSpPr>
        <p:spPr bwMode="auto">
          <a:xfrm>
            <a:off x="9609896" y="2601773"/>
            <a:ext cx="506413" cy="0"/>
          </a:xfrm>
          <a:prstGeom prst="line">
            <a:avLst/>
          </a:prstGeom>
          <a:noFill/>
          <a:ln w="3810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54" name="Text Box 66">
            <a:extLst>
              <a:ext uri="{FF2B5EF4-FFF2-40B4-BE49-F238E27FC236}">
                <a16:creationId xmlns:a16="http://schemas.microsoft.com/office/drawing/2014/main" id="{C5832857-87AB-5041-9D63-DB19AECC5F73}"/>
              </a:ext>
            </a:extLst>
          </p:cNvPr>
          <p:cNvSpPr txBox="1">
            <a:spLocks noChangeArrowheads="1"/>
          </p:cNvSpPr>
          <p:nvPr/>
        </p:nvSpPr>
        <p:spPr bwMode="auto">
          <a:xfrm>
            <a:off x="10103609" y="2395398"/>
            <a:ext cx="398463"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m</a:t>
            </a:r>
          </a:p>
        </p:txBody>
      </p:sp>
      <p:pic>
        <p:nvPicPr>
          <p:cNvPr id="255" name="Picture 67" descr="Bob">
            <a:extLst>
              <a:ext uri="{FF2B5EF4-FFF2-40B4-BE49-F238E27FC236}">
                <a16:creationId xmlns:a16="http://schemas.microsoft.com/office/drawing/2014/main" id="{5045B734-7259-3046-A38E-F20FEAFE08B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17884" y="3039923"/>
            <a:ext cx="642938" cy="657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56" name="Text Box 68">
            <a:extLst>
              <a:ext uri="{FF2B5EF4-FFF2-40B4-BE49-F238E27FC236}">
                <a16:creationId xmlns:a16="http://schemas.microsoft.com/office/drawing/2014/main" id="{3E4F1AE1-4DF6-A146-8288-D083ABA61623}"/>
              </a:ext>
            </a:extLst>
          </p:cNvPr>
          <p:cNvSpPr txBox="1">
            <a:spLocks noChangeArrowheads="1"/>
          </p:cNvSpPr>
          <p:nvPr/>
        </p:nvSpPr>
        <p:spPr bwMode="auto">
          <a:xfrm>
            <a:off x="7906509" y="2208073"/>
            <a:ext cx="879475"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(m )</a:t>
            </a:r>
          </a:p>
        </p:txBody>
      </p:sp>
      <p:grpSp>
        <p:nvGrpSpPr>
          <p:cNvPr id="257" name="Group 69">
            <a:extLst>
              <a:ext uri="{FF2B5EF4-FFF2-40B4-BE49-F238E27FC236}">
                <a16:creationId xmlns:a16="http://schemas.microsoft.com/office/drawing/2014/main" id="{6AC5A6DE-0109-644D-8115-C3E201D8D2D3}"/>
              </a:ext>
            </a:extLst>
          </p:cNvPr>
          <p:cNvGrpSpPr>
            <a:grpSpLocks/>
          </p:cNvGrpSpPr>
          <p:nvPr/>
        </p:nvGrpSpPr>
        <p:grpSpPr bwMode="auto">
          <a:xfrm>
            <a:off x="7698546" y="3682860"/>
            <a:ext cx="969963" cy="527050"/>
            <a:chOff x="3501" y="648"/>
            <a:chExt cx="611" cy="332"/>
          </a:xfrm>
        </p:grpSpPr>
        <p:sp>
          <p:nvSpPr>
            <p:cNvPr id="258" name="Text Box 70">
              <a:extLst>
                <a:ext uri="{FF2B5EF4-FFF2-40B4-BE49-F238E27FC236}">
                  <a16:creationId xmlns:a16="http://schemas.microsoft.com/office/drawing/2014/main" id="{3F2A083A-A8E3-9845-A9A5-F7ACDE4C2C01}"/>
                </a:ext>
              </a:extLst>
            </p:cNvPr>
            <p:cNvSpPr txBox="1">
              <a:spLocks noChangeArrowheads="1"/>
            </p:cNvSpPr>
            <p:nvPr/>
          </p:nvSpPr>
          <p:spPr bwMode="auto">
            <a:xfrm>
              <a:off x="3501" y="749"/>
              <a:ext cx="611"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B</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a:t>
              </a:r>
            </a:p>
          </p:txBody>
        </p:sp>
        <p:sp>
          <p:nvSpPr>
            <p:cNvPr id="259" name="Text Box 71">
              <a:extLst>
                <a:ext uri="{FF2B5EF4-FFF2-40B4-BE49-F238E27FC236}">
                  <a16:creationId xmlns:a16="http://schemas.microsoft.com/office/drawing/2014/main" id="{4CB67453-F7BA-264E-AF15-8E0F01A7D332}"/>
                </a:ext>
              </a:extLst>
            </p:cNvPr>
            <p:cNvSpPr txBox="1">
              <a:spLocks noChangeArrowheads="1"/>
            </p:cNvSpPr>
            <p:nvPr/>
          </p:nvSpPr>
          <p:spPr bwMode="auto">
            <a:xfrm>
              <a:off x="3584" y="648"/>
              <a:ext cx="210"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pic>
        <p:nvPicPr>
          <p:cNvPr id="221" name="Picture 9" descr="BS00592_[1]">
            <a:extLst>
              <a:ext uri="{FF2B5EF4-FFF2-40B4-BE49-F238E27FC236}">
                <a16:creationId xmlns:a16="http://schemas.microsoft.com/office/drawing/2014/main" id="{269569C0-0F8C-3947-95A7-605BC08D453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69475" y="2867025"/>
            <a:ext cx="544513" cy="666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6" name="Group 5">
            <a:extLst>
              <a:ext uri="{FF2B5EF4-FFF2-40B4-BE49-F238E27FC236}">
                <a16:creationId xmlns:a16="http://schemas.microsoft.com/office/drawing/2014/main" id="{899682B5-A8C2-0C4E-8879-4830396806FE}"/>
              </a:ext>
            </a:extLst>
          </p:cNvPr>
          <p:cNvGrpSpPr/>
          <p:nvPr/>
        </p:nvGrpSpPr>
        <p:grpSpPr>
          <a:xfrm>
            <a:off x="4161184" y="2928730"/>
            <a:ext cx="389850" cy="584775"/>
            <a:chOff x="9846364" y="1192696"/>
            <a:chExt cx="389850" cy="584775"/>
          </a:xfrm>
        </p:grpSpPr>
        <p:sp>
          <p:nvSpPr>
            <p:cNvPr id="3" name="Oval 2">
              <a:extLst>
                <a:ext uri="{FF2B5EF4-FFF2-40B4-BE49-F238E27FC236}">
                  <a16:creationId xmlns:a16="http://schemas.microsoft.com/office/drawing/2014/main" id="{1F6CCB7A-264F-5147-8F07-12CBBF002BB1}"/>
                </a:ext>
              </a:extLst>
            </p:cNvPr>
            <p:cNvSpPr/>
            <p:nvPr/>
          </p:nvSpPr>
          <p:spPr>
            <a:xfrm>
              <a:off x="9859617" y="1325217"/>
              <a:ext cx="344557" cy="331305"/>
            </a:xfrm>
            <a:prstGeom prst="ellipse">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87DC78BD-0454-BA48-A9E6-43B885EB2B74}"/>
                </a:ext>
              </a:extLst>
            </p:cNvPr>
            <p:cNvSpPr txBox="1"/>
            <p:nvPr/>
          </p:nvSpPr>
          <p:spPr>
            <a:xfrm>
              <a:off x="9846364" y="1192696"/>
              <a:ext cx="389850" cy="584775"/>
            </a:xfrm>
            <a:prstGeom prst="rect">
              <a:avLst/>
            </a:prstGeom>
            <a:noFill/>
          </p:spPr>
          <p:txBody>
            <a:bodyPr wrap="none" rtlCol="0">
              <a:spAutoFit/>
            </a:bodyPr>
            <a:lstStyle/>
            <a:p>
              <a:r>
                <a:rPr lang="en-US" sz="3200" dirty="0"/>
                <a:t>+</a:t>
              </a:r>
            </a:p>
          </p:txBody>
        </p:sp>
      </p:grpSp>
      <p:grpSp>
        <p:nvGrpSpPr>
          <p:cNvPr id="288" name="Group 287">
            <a:extLst>
              <a:ext uri="{FF2B5EF4-FFF2-40B4-BE49-F238E27FC236}">
                <a16:creationId xmlns:a16="http://schemas.microsoft.com/office/drawing/2014/main" id="{DDD79F7A-72D1-0448-B4D5-0C28EC6E5181}"/>
              </a:ext>
            </a:extLst>
          </p:cNvPr>
          <p:cNvGrpSpPr/>
          <p:nvPr/>
        </p:nvGrpSpPr>
        <p:grpSpPr>
          <a:xfrm>
            <a:off x="7981121" y="2908854"/>
            <a:ext cx="344557" cy="584775"/>
            <a:chOff x="9859617" y="1179444"/>
            <a:chExt cx="344557" cy="584775"/>
          </a:xfrm>
        </p:grpSpPr>
        <p:sp>
          <p:nvSpPr>
            <p:cNvPr id="289" name="Oval 288">
              <a:extLst>
                <a:ext uri="{FF2B5EF4-FFF2-40B4-BE49-F238E27FC236}">
                  <a16:creationId xmlns:a16="http://schemas.microsoft.com/office/drawing/2014/main" id="{2C228A61-3219-9A4D-9195-FB9653EE0B26}"/>
                </a:ext>
              </a:extLst>
            </p:cNvPr>
            <p:cNvSpPr/>
            <p:nvPr/>
          </p:nvSpPr>
          <p:spPr>
            <a:xfrm>
              <a:off x="9859617" y="1325217"/>
              <a:ext cx="344557" cy="331305"/>
            </a:xfrm>
            <a:prstGeom prst="ellipse">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0" name="TextBox 289">
              <a:extLst>
                <a:ext uri="{FF2B5EF4-FFF2-40B4-BE49-F238E27FC236}">
                  <a16:creationId xmlns:a16="http://schemas.microsoft.com/office/drawing/2014/main" id="{D05F3754-154C-1648-B8E1-0BD1733AEF59}"/>
                </a:ext>
              </a:extLst>
            </p:cNvPr>
            <p:cNvSpPr txBox="1"/>
            <p:nvPr/>
          </p:nvSpPr>
          <p:spPr>
            <a:xfrm>
              <a:off x="9886120" y="1179444"/>
              <a:ext cx="309700" cy="584775"/>
            </a:xfrm>
            <a:prstGeom prst="rect">
              <a:avLst/>
            </a:prstGeom>
            <a:noFill/>
          </p:spPr>
          <p:txBody>
            <a:bodyPr wrap="none" rtlCol="0">
              <a:spAutoFit/>
            </a:bodyPr>
            <a:lstStyle/>
            <a:p>
              <a:r>
                <a:rPr lang="en-US" sz="3200" dirty="0"/>
                <a:t>-</a:t>
              </a:r>
            </a:p>
          </p:txBody>
        </p:sp>
      </p:grpSp>
      <p:sp>
        <p:nvSpPr>
          <p:cNvPr id="72" name="Text Box 3">
            <a:extLst>
              <a:ext uri="{FF2B5EF4-FFF2-40B4-BE49-F238E27FC236}">
                <a16:creationId xmlns:a16="http://schemas.microsoft.com/office/drawing/2014/main" id="{A7DDBE4A-929E-B642-9DAE-D762CC72B5C5}"/>
              </a:ext>
            </a:extLst>
          </p:cNvPr>
          <p:cNvSpPr txBox="1">
            <a:spLocks noChangeArrowheads="1"/>
          </p:cNvSpPr>
          <p:nvPr/>
        </p:nvSpPr>
        <p:spPr bwMode="auto">
          <a:xfrm>
            <a:off x="6241774" y="4401586"/>
            <a:ext cx="5340626" cy="16312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800" dirty="0">
                <a:solidFill>
                  <a:srgbClr val="C00000"/>
                </a:solidFill>
                <a:latin typeface="+mn-lt"/>
              </a:rPr>
              <a:t>Bob:</a:t>
            </a:r>
          </a:p>
          <a:p>
            <a:pPr marL="396875" indent="-277813">
              <a:buClr>
                <a:srgbClr val="000090"/>
              </a:buClr>
              <a:buSzPct val="100000"/>
              <a:buFont typeface="Wingdings" charset="2"/>
              <a:buChar char="§"/>
            </a:pPr>
            <a:r>
              <a:rPr lang="en-US" sz="2400" dirty="0">
                <a:latin typeface="+mn-lt"/>
              </a:rPr>
              <a:t>uses his private key to decrypt and recover K</a:t>
            </a:r>
            <a:r>
              <a:rPr lang="en-US" sz="2400" baseline="-25000" dirty="0">
                <a:latin typeface="+mn-lt"/>
              </a:rPr>
              <a:t>S</a:t>
            </a:r>
          </a:p>
          <a:p>
            <a:pPr marL="396875" indent="-277813">
              <a:buClr>
                <a:srgbClr val="000090"/>
              </a:buClr>
              <a:buSzPct val="100000"/>
              <a:buFont typeface="Wingdings" charset="2"/>
              <a:buChar char="§"/>
            </a:pPr>
            <a:r>
              <a:rPr lang="en-US" sz="2400" dirty="0">
                <a:latin typeface="+mn-lt"/>
              </a:rPr>
              <a:t>uses K</a:t>
            </a:r>
            <a:r>
              <a:rPr lang="en-US" sz="2400" baseline="-25000" dirty="0">
                <a:latin typeface="+mn-lt"/>
              </a:rPr>
              <a:t>S</a:t>
            </a:r>
            <a:r>
              <a:rPr lang="en-US" sz="2400" dirty="0">
                <a:latin typeface="+mn-lt"/>
              </a:rPr>
              <a:t> to decrypt K</a:t>
            </a:r>
            <a:r>
              <a:rPr lang="en-US" sz="2400" baseline="-25000" dirty="0">
                <a:latin typeface="+mn-lt"/>
              </a:rPr>
              <a:t>S</a:t>
            </a:r>
            <a:r>
              <a:rPr lang="en-US" sz="2400" dirty="0">
                <a:latin typeface="+mn-lt"/>
              </a:rPr>
              <a:t>(m) to recover m</a:t>
            </a:r>
          </a:p>
        </p:txBody>
      </p:sp>
      <p:cxnSp>
        <p:nvCxnSpPr>
          <p:cNvPr id="73" name="Straight Arrow Connector 72">
            <a:extLst>
              <a:ext uri="{FF2B5EF4-FFF2-40B4-BE49-F238E27FC236}">
                <a16:creationId xmlns:a16="http://schemas.microsoft.com/office/drawing/2014/main" id="{B599435D-2271-B04F-8D13-401A6A3326A7}"/>
              </a:ext>
            </a:extLst>
          </p:cNvPr>
          <p:cNvCxnSpPr/>
          <p:nvPr/>
        </p:nvCxnSpPr>
        <p:spPr>
          <a:xfrm>
            <a:off x="3220100" y="2010969"/>
            <a:ext cx="0" cy="357809"/>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673F6EEE-3FCB-2E46-81EC-273DBA6A63E6}"/>
              </a:ext>
            </a:extLst>
          </p:cNvPr>
          <p:cNvCxnSpPr>
            <a:cxnSpLocks/>
          </p:cNvCxnSpPr>
          <p:nvPr/>
        </p:nvCxnSpPr>
        <p:spPr>
          <a:xfrm flipH="1" flipV="1">
            <a:off x="3238142" y="4070415"/>
            <a:ext cx="0" cy="357809"/>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C0DE79B7-8500-4745-B5AF-25A00ABB9212}"/>
              </a:ext>
            </a:extLst>
          </p:cNvPr>
          <p:cNvCxnSpPr>
            <a:cxnSpLocks/>
          </p:cNvCxnSpPr>
          <p:nvPr/>
        </p:nvCxnSpPr>
        <p:spPr>
          <a:xfrm flipH="1" flipV="1">
            <a:off x="9042677" y="4068369"/>
            <a:ext cx="0" cy="357809"/>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3754BF6D-ACBE-CC49-BE4E-4102462FD5E0}"/>
              </a:ext>
            </a:extLst>
          </p:cNvPr>
          <p:cNvCxnSpPr>
            <a:cxnSpLocks/>
          </p:cNvCxnSpPr>
          <p:nvPr/>
        </p:nvCxnSpPr>
        <p:spPr>
          <a:xfrm flipV="1">
            <a:off x="8996473" y="2842592"/>
            <a:ext cx="0" cy="702949"/>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4194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Freeform 6">
            <a:extLst>
              <a:ext uri="{FF2B5EF4-FFF2-40B4-BE49-F238E27FC236}">
                <a16:creationId xmlns:a16="http://schemas.microsoft.com/office/drawing/2014/main" id="{FBC63C4B-D566-DA4A-87E0-DB2C8EA31F36}"/>
              </a:ext>
            </a:extLst>
          </p:cNvPr>
          <p:cNvSpPr>
            <a:spLocks/>
          </p:cNvSpPr>
          <p:nvPr/>
        </p:nvSpPr>
        <p:spPr bwMode="auto">
          <a:xfrm>
            <a:off x="5566811" y="3122817"/>
            <a:ext cx="1335088" cy="782638"/>
          </a:xfrm>
          <a:custGeom>
            <a:avLst/>
            <a:gdLst>
              <a:gd name="T0" fmla="*/ 0 w 2135"/>
              <a:gd name="T1" fmla="*/ 0 h 1662"/>
              <a:gd name="T2" fmla="*/ 0 w 2135"/>
              <a:gd name="T3" fmla="*/ 0 h 1662"/>
              <a:gd name="T4" fmla="*/ 2 w 2135"/>
              <a:gd name="T5" fmla="*/ 0 h 1662"/>
              <a:gd name="T6" fmla="*/ 4 w 2135"/>
              <a:gd name="T7" fmla="*/ 0 h 1662"/>
              <a:gd name="T8" fmla="*/ 7 w 2135"/>
              <a:gd name="T9" fmla="*/ 0 h 1662"/>
              <a:gd name="T10" fmla="*/ 7 w 2135"/>
              <a:gd name="T11" fmla="*/ 1 h 1662"/>
              <a:gd name="T12" fmla="*/ 6 w 2135"/>
              <a:gd name="T13" fmla="*/ 1 h 1662"/>
              <a:gd name="T14" fmla="*/ 3 w 2135"/>
              <a:gd name="T15" fmla="*/ 1 h 1662"/>
              <a:gd name="T16" fmla="*/ 2 w 2135"/>
              <a:gd name="T17" fmla="*/ 1 h 1662"/>
              <a:gd name="T18" fmla="*/ 1 w 2135"/>
              <a:gd name="T19" fmla="*/ 1 h 1662"/>
              <a:gd name="T20" fmla="*/ 0 w 2135"/>
              <a:gd name="T21" fmla="*/ 0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9AE0FF"/>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45170" cy="894622"/>
          </a:xfrm>
        </p:spPr>
        <p:txBody>
          <a:bodyPr>
            <a:normAutofit/>
          </a:bodyPr>
          <a:lstStyle/>
          <a:p>
            <a:r>
              <a:rPr lang="en-US" b="0" dirty="0">
                <a:latin typeface="+mn-lt"/>
              </a:rPr>
              <a:t>Secure e-mail: </a:t>
            </a:r>
            <a:r>
              <a:rPr lang="en-US" sz="4000" b="0" dirty="0">
                <a:latin typeface="+mn-lt"/>
              </a:rPr>
              <a:t>integrity, authentication</a:t>
            </a:r>
            <a:endParaRPr lang="en-US"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68</a:t>
            </a:fld>
            <a:endParaRPr lang="en-US" dirty="0"/>
          </a:p>
        </p:txBody>
      </p:sp>
      <p:sp>
        <p:nvSpPr>
          <p:cNvPr id="216" name="Text Box 4">
            <a:extLst>
              <a:ext uri="{FF2B5EF4-FFF2-40B4-BE49-F238E27FC236}">
                <a16:creationId xmlns:a16="http://schemas.microsoft.com/office/drawing/2014/main" id="{C0184D23-BADA-4B4B-BE0B-C3C7FA375CDE}"/>
              </a:ext>
            </a:extLst>
          </p:cNvPr>
          <p:cNvSpPr txBox="1">
            <a:spLocks noChangeArrowheads="1"/>
          </p:cNvSpPr>
          <p:nvPr/>
        </p:nvSpPr>
        <p:spPr bwMode="auto">
          <a:xfrm>
            <a:off x="830677" y="1195663"/>
            <a:ext cx="10332829"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0" fontAlgn="base" hangingPunct="0">
              <a:spcBef>
                <a:spcPct val="0"/>
              </a:spcBef>
              <a:spcAft>
                <a:spcPct val="0"/>
              </a:spcAft>
              <a:buClr>
                <a:srgbClr val="000099"/>
              </a:buClr>
              <a:buSzPct val="75000"/>
            </a:pPr>
            <a:r>
              <a:rPr lang="en-US" sz="2800" dirty="0">
                <a:solidFill>
                  <a:srgbClr val="000000"/>
                </a:solidFill>
                <a:latin typeface="+mn-lt"/>
              </a:rPr>
              <a:t> Alice wants to send m to Bob, with </a:t>
            </a:r>
            <a:r>
              <a:rPr lang="en-US" sz="2800" i="1" dirty="0">
                <a:solidFill>
                  <a:srgbClr val="0012A0"/>
                </a:solidFill>
                <a:latin typeface="+mn-lt"/>
              </a:rPr>
              <a:t>message integrity</a:t>
            </a:r>
            <a:r>
              <a:rPr lang="en-US" sz="2800" dirty="0">
                <a:solidFill>
                  <a:srgbClr val="000000"/>
                </a:solidFill>
                <a:latin typeface="+mn-lt"/>
              </a:rPr>
              <a:t>, </a:t>
            </a:r>
            <a:r>
              <a:rPr lang="en-US" sz="2800" i="1" dirty="0">
                <a:solidFill>
                  <a:srgbClr val="0012A0"/>
                </a:solidFill>
                <a:latin typeface="+mn-lt"/>
              </a:rPr>
              <a:t>authentication</a:t>
            </a:r>
          </a:p>
        </p:txBody>
      </p:sp>
      <p:sp>
        <p:nvSpPr>
          <p:cNvPr id="136" name="Freeform 6">
            <a:extLst>
              <a:ext uri="{FF2B5EF4-FFF2-40B4-BE49-F238E27FC236}">
                <a16:creationId xmlns:a16="http://schemas.microsoft.com/office/drawing/2014/main" id="{CDA921A5-71DA-7348-AE6D-AED7C35DE016}"/>
              </a:ext>
            </a:extLst>
          </p:cNvPr>
          <p:cNvSpPr>
            <a:spLocks/>
          </p:cNvSpPr>
          <p:nvPr/>
        </p:nvSpPr>
        <p:spPr bwMode="auto">
          <a:xfrm>
            <a:off x="3309110" y="2832340"/>
            <a:ext cx="989013" cy="406400"/>
          </a:xfrm>
          <a:custGeom>
            <a:avLst/>
            <a:gdLst>
              <a:gd name="T0" fmla="*/ 0 w 476"/>
              <a:gd name="T1" fmla="*/ 0 h 247"/>
              <a:gd name="T2" fmla="*/ 2393 w 476"/>
              <a:gd name="T3" fmla="*/ 0 h 247"/>
              <a:gd name="T4" fmla="*/ 2393 w 476"/>
              <a:gd name="T5" fmla="*/ 306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chemeClr val="tx1"/>
            </a:solidFill>
            <a:round/>
            <a:headEnd/>
            <a:tailEnd type="triangle" w="med" len="med"/>
          </a:ln>
          <a:extLst>
            <a:ext uri="{909E8E84-426E-40dd-AFC4-6F175D3DCCD1}">
              <a14:hiddenFill xmlns="" xmlns:a14="http://schemas.microsoft.com/office/drawing/2010/main">
                <a:solidFill>
                  <a:srgbClr val="FFFFFF"/>
                </a:solidFill>
              </a14:hiddenFill>
            </a:ext>
          </a:extLst>
        </p:spPr>
        <p:txBody>
          <a:bodyPr/>
          <a:lstStyle/>
          <a:p>
            <a:endParaRPr lang="en-US" dirty="0"/>
          </a:p>
        </p:txBody>
      </p:sp>
      <p:grpSp>
        <p:nvGrpSpPr>
          <p:cNvPr id="140" name="Group 10">
            <a:extLst>
              <a:ext uri="{FF2B5EF4-FFF2-40B4-BE49-F238E27FC236}">
                <a16:creationId xmlns:a16="http://schemas.microsoft.com/office/drawing/2014/main" id="{B1196B51-736F-8E46-8418-FE6F04F3A461}"/>
              </a:ext>
            </a:extLst>
          </p:cNvPr>
          <p:cNvGrpSpPr>
            <a:grpSpLocks/>
          </p:cNvGrpSpPr>
          <p:nvPr/>
        </p:nvGrpSpPr>
        <p:grpSpPr bwMode="auto">
          <a:xfrm>
            <a:off x="2583623" y="2337040"/>
            <a:ext cx="754063" cy="725487"/>
            <a:chOff x="694" y="2457"/>
            <a:chExt cx="475" cy="457"/>
          </a:xfrm>
        </p:grpSpPr>
        <p:sp>
          <p:nvSpPr>
            <p:cNvPr id="194" name="Rectangle 11">
              <a:extLst>
                <a:ext uri="{FF2B5EF4-FFF2-40B4-BE49-F238E27FC236}">
                  <a16:creationId xmlns:a16="http://schemas.microsoft.com/office/drawing/2014/main" id="{B72747EF-1E71-3E40-8C3C-2E9F66519F20}"/>
                </a:ext>
              </a:extLst>
            </p:cNvPr>
            <p:cNvSpPr>
              <a:spLocks noChangeArrowheads="1"/>
            </p:cNvSpPr>
            <p:nvPr/>
          </p:nvSpPr>
          <p:spPr bwMode="auto">
            <a:xfrm>
              <a:off x="694" y="2631"/>
              <a:ext cx="475" cy="283"/>
            </a:xfrm>
            <a:prstGeom prst="rect">
              <a:avLst/>
            </a:prstGeom>
            <a:solidFill>
              <a:schemeClr val="bg1"/>
            </a:solidFill>
            <a:ln w="9525">
              <a:solidFill>
                <a:schemeClr val="tx1"/>
              </a:solidFill>
              <a:miter lim="800000"/>
              <a:headEnd/>
              <a:tailEnd/>
            </a:ln>
          </p:spPr>
          <p:txBody>
            <a:bodyPr wrap="none" anchor="ctr"/>
            <a:lstStyle/>
            <a:p>
              <a:endParaRPr lang="en-US" dirty="0">
                <a:latin typeface="Arial" charset="0"/>
                <a:cs typeface="Arial" charset="0"/>
              </a:endParaRPr>
            </a:p>
          </p:txBody>
        </p:sp>
        <p:sp>
          <p:nvSpPr>
            <p:cNvPr id="195" name="Text Box 12">
              <a:extLst>
                <a:ext uri="{FF2B5EF4-FFF2-40B4-BE49-F238E27FC236}">
                  <a16:creationId xmlns:a16="http://schemas.microsoft.com/office/drawing/2014/main" id="{17E01511-07B5-7443-9FD2-D645D53E5374}"/>
                </a:ext>
              </a:extLst>
            </p:cNvPr>
            <p:cNvSpPr txBox="1">
              <a:spLocks noChangeArrowheads="1"/>
            </p:cNvSpPr>
            <p:nvPr/>
          </p:nvSpPr>
          <p:spPr bwMode="auto">
            <a:xfrm>
              <a:off x="754" y="2657"/>
              <a:ext cx="359"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1800" dirty="0">
                  <a:latin typeface="Arial" charset="0"/>
                  <a:cs typeface="Arial" charset="0"/>
                </a:rPr>
                <a:t>H( )</a:t>
              </a:r>
            </a:p>
          </p:txBody>
        </p:sp>
        <p:sp>
          <p:nvSpPr>
            <p:cNvPr id="196" name="Text Box 13">
              <a:extLst>
                <a:ext uri="{FF2B5EF4-FFF2-40B4-BE49-F238E27FC236}">
                  <a16:creationId xmlns:a16="http://schemas.microsoft.com/office/drawing/2014/main" id="{F03AD360-92D5-3F4F-8585-69010AEE616D}"/>
                </a:ext>
              </a:extLst>
            </p:cNvPr>
            <p:cNvSpPr txBox="1">
              <a:spLocks noChangeArrowheads="1"/>
            </p:cNvSpPr>
            <p:nvPr/>
          </p:nvSpPr>
          <p:spPr bwMode="auto">
            <a:xfrm>
              <a:off x="887" y="2457"/>
              <a:ext cx="206" cy="4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4000" dirty="0">
                  <a:latin typeface="Arial" charset="0"/>
                  <a:cs typeface="Arial" charset="0"/>
                </a:rPr>
                <a:t>.</a:t>
              </a:r>
            </a:p>
          </p:txBody>
        </p:sp>
      </p:grpSp>
      <p:grpSp>
        <p:nvGrpSpPr>
          <p:cNvPr id="141" name="Group 14">
            <a:extLst>
              <a:ext uri="{FF2B5EF4-FFF2-40B4-BE49-F238E27FC236}">
                <a16:creationId xmlns:a16="http://schemas.microsoft.com/office/drawing/2014/main" id="{1CEC776F-D8ED-BB41-8EF6-1269CC17444E}"/>
              </a:ext>
            </a:extLst>
          </p:cNvPr>
          <p:cNvGrpSpPr>
            <a:grpSpLocks/>
          </p:cNvGrpSpPr>
          <p:nvPr/>
        </p:nvGrpSpPr>
        <p:grpSpPr bwMode="auto">
          <a:xfrm>
            <a:off x="3450398" y="2330690"/>
            <a:ext cx="757238" cy="714375"/>
            <a:chOff x="1541" y="1987"/>
            <a:chExt cx="477" cy="450"/>
          </a:xfrm>
        </p:grpSpPr>
        <p:sp>
          <p:nvSpPr>
            <p:cNvPr id="190" name="Rectangle 15">
              <a:extLst>
                <a:ext uri="{FF2B5EF4-FFF2-40B4-BE49-F238E27FC236}">
                  <a16:creationId xmlns:a16="http://schemas.microsoft.com/office/drawing/2014/main" id="{F52BF3D6-1581-884C-89DC-1E614FC1092D}"/>
                </a:ext>
              </a:extLst>
            </p:cNvPr>
            <p:cNvSpPr>
              <a:spLocks noChangeArrowheads="1"/>
            </p:cNvSpPr>
            <p:nvPr/>
          </p:nvSpPr>
          <p:spPr bwMode="auto">
            <a:xfrm>
              <a:off x="1543" y="2154"/>
              <a:ext cx="475" cy="283"/>
            </a:xfrm>
            <a:prstGeom prst="rect">
              <a:avLst/>
            </a:prstGeom>
            <a:solidFill>
              <a:schemeClr val="bg1"/>
            </a:solidFill>
            <a:ln w="9525">
              <a:solidFill>
                <a:schemeClr val="tx1"/>
              </a:solidFill>
              <a:miter lim="800000"/>
              <a:headEnd/>
              <a:tailEnd/>
            </a:ln>
          </p:spPr>
          <p:txBody>
            <a:bodyPr wrap="none" anchor="ctr"/>
            <a:lstStyle/>
            <a:p>
              <a:endParaRPr lang="en-US" dirty="0">
                <a:latin typeface="Arial" charset="0"/>
                <a:cs typeface="Arial" charset="0"/>
              </a:endParaRPr>
            </a:p>
          </p:txBody>
        </p:sp>
        <p:sp>
          <p:nvSpPr>
            <p:cNvPr id="191" name="Text Box 16">
              <a:extLst>
                <a:ext uri="{FF2B5EF4-FFF2-40B4-BE49-F238E27FC236}">
                  <a16:creationId xmlns:a16="http://schemas.microsoft.com/office/drawing/2014/main" id="{64158AE7-EA74-484B-A754-66C43ED40270}"/>
                </a:ext>
              </a:extLst>
            </p:cNvPr>
            <p:cNvSpPr txBox="1">
              <a:spLocks noChangeArrowheads="1"/>
            </p:cNvSpPr>
            <p:nvPr/>
          </p:nvSpPr>
          <p:spPr bwMode="auto">
            <a:xfrm>
              <a:off x="1541" y="2189"/>
              <a:ext cx="429"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1800" dirty="0">
                  <a:latin typeface="Arial" charset="0"/>
                  <a:cs typeface="Arial" charset="0"/>
                </a:rPr>
                <a:t>K</a:t>
              </a:r>
              <a:r>
                <a:rPr lang="en-US" baseline="-25000" dirty="0">
                  <a:latin typeface="Arial" charset="0"/>
                  <a:cs typeface="Arial" charset="0"/>
                </a:rPr>
                <a:t>A</a:t>
              </a:r>
              <a:r>
                <a:rPr lang="en-US" sz="1800" dirty="0">
                  <a:latin typeface="Arial" charset="0"/>
                  <a:cs typeface="Arial" charset="0"/>
                </a:rPr>
                <a:t>( )</a:t>
              </a:r>
            </a:p>
          </p:txBody>
        </p:sp>
        <p:sp>
          <p:nvSpPr>
            <p:cNvPr id="192" name="Text Box 17">
              <a:extLst>
                <a:ext uri="{FF2B5EF4-FFF2-40B4-BE49-F238E27FC236}">
                  <a16:creationId xmlns:a16="http://schemas.microsoft.com/office/drawing/2014/main" id="{6B7AE559-51F7-8142-B595-D975A8D3F6DE}"/>
                </a:ext>
              </a:extLst>
            </p:cNvPr>
            <p:cNvSpPr txBox="1">
              <a:spLocks noChangeArrowheads="1"/>
            </p:cNvSpPr>
            <p:nvPr/>
          </p:nvSpPr>
          <p:spPr bwMode="auto">
            <a:xfrm>
              <a:off x="1735" y="1987"/>
              <a:ext cx="206" cy="4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4000" dirty="0">
                  <a:latin typeface="Arial" charset="0"/>
                  <a:cs typeface="Arial" charset="0"/>
                </a:rPr>
                <a:t>.</a:t>
              </a:r>
            </a:p>
          </p:txBody>
        </p:sp>
        <p:sp>
          <p:nvSpPr>
            <p:cNvPr id="193" name="Text Box 18">
              <a:extLst>
                <a:ext uri="{FF2B5EF4-FFF2-40B4-BE49-F238E27FC236}">
                  <a16:creationId xmlns:a16="http://schemas.microsoft.com/office/drawing/2014/main" id="{04C00144-A0CC-D44F-9A7B-DF9305B042C5}"/>
                </a:ext>
              </a:extLst>
            </p:cNvPr>
            <p:cNvSpPr txBox="1">
              <a:spLocks noChangeArrowheads="1"/>
            </p:cNvSpPr>
            <p:nvPr/>
          </p:nvSpPr>
          <p:spPr bwMode="auto">
            <a:xfrm>
              <a:off x="1638" y="2088"/>
              <a:ext cx="170"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dirty="0">
                  <a:latin typeface="Arial" charset="0"/>
                  <a:cs typeface="Arial" charset="0"/>
                </a:rPr>
                <a:t>-</a:t>
              </a:r>
            </a:p>
          </p:txBody>
        </p:sp>
      </p:grpSp>
      <p:sp>
        <p:nvSpPr>
          <p:cNvPr id="144" name="Text Box 25">
            <a:extLst>
              <a:ext uri="{FF2B5EF4-FFF2-40B4-BE49-F238E27FC236}">
                <a16:creationId xmlns:a16="http://schemas.microsoft.com/office/drawing/2014/main" id="{28C8EE68-97D2-FF41-82E7-33345F4D0BBB}"/>
              </a:ext>
            </a:extLst>
          </p:cNvPr>
          <p:cNvSpPr txBox="1">
            <a:spLocks noChangeArrowheads="1"/>
          </p:cNvSpPr>
          <p:nvPr/>
        </p:nvSpPr>
        <p:spPr bwMode="auto">
          <a:xfrm>
            <a:off x="9946648" y="2526444"/>
            <a:ext cx="879475"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1800" dirty="0">
                <a:latin typeface="Arial" charset="0"/>
                <a:cs typeface="Arial" charset="0"/>
              </a:rPr>
              <a:t>H(m )</a:t>
            </a:r>
          </a:p>
        </p:txBody>
      </p:sp>
      <p:grpSp>
        <p:nvGrpSpPr>
          <p:cNvPr id="145" name="Group 26">
            <a:extLst>
              <a:ext uri="{FF2B5EF4-FFF2-40B4-BE49-F238E27FC236}">
                <a16:creationId xmlns:a16="http://schemas.microsoft.com/office/drawing/2014/main" id="{93CCA24C-103C-B648-995F-03EEF3C4F57E}"/>
              </a:ext>
            </a:extLst>
          </p:cNvPr>
          <p:cNvGrpSpPr>
            <a:grpSpLocks/>
          </p:cNvGrpSpPr>
          <p:nvPr/>
        </p:nvGrpSpPr>
        <p:grpSpPr bwMode="auto">
          <a:xfrm>
            <a:off x="4188585" y="2308465"/>
            <a:ext cx="1135063" cy="528637"/>
            <a:chOff x="1778" y="2485"/>
            <a:chExt cx="715" cy="333"/>
          </a:xfrm>
        </p:grpSpPr>
        <p:sp>
          <p:nvSpPr>
            <p:cNvPr id="184" name="Text Box 27">
              <a:extLst>
                <a:ext uri="{FF2B5EF4-FFF2-40B4-BE49-F238E27FC236}">
                  <a16:creationId xmlns:a16="http://schemas.microsoft.com/office/drawing/2014/main" id="{A3D2B037-32E5-0245-B8DB-4BC6E843B1A6}"/>
                </a:ext>
              </a:extLst>
            </p:cNvPr>
            <p:cNvSpPr txBox="1">
              <a:spLocks noChangeArrowheads="1"/>
            </p:cNvSpPr>
            <p:nvPr/>
          </p:nvSpPr>
          <p:spPr bwMode="auto">
            <a:xfrm>
              <a:off x="1778" y="2587"/>
              <a:ext cx="71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1800" dirty="0">
                  <a:latin typeface="Arial" charset="0"/>
                  <a:cs typeface="Arial" charset="0"/>
                </a:rPr>
                <a:t>K</a:t>
              </a:r>
              <a:r>
                <a:rPr lang="en-US" baseline="-25000" dirty="0">
                  <a:latin typeface="Arial" charset="0"/>
                  <a:cs typeface="Arial" charset="0"/>
                </a:rPr>
                <a:t>A</a:t>
              </a:r>
              <a:r>
                <a:rPr lang="en-US" sz="1800" dirty="0">
                  <a:latin typeface="Arial" charset="0"/>
                  <a:cs typeface="Arial" charset="0"/>
                </a:rPr>
                <a:t>(H(m))</a:t>
              </a:r>
            </a:p>
          </p:txBody>
        </p:sp>
        <p:sp>
          <p:nvSpPr>
            <p:cNvPr id="185" name="Text Box 28">
              <a:extLst>
                <a:ext uri="{FF2B5EF4-FFF2-40B4-BE49-F238E27FC236}">
                  <a16:creationId xmlns:a16="http://schemas.microsoft.com/office/drawing/2014/main" id="{C74CE97F-6B91-2347-AED1-5D20B19B8F40}"/>
                </a:ext>
              </a:extLst>
            </p:cNvPr>
            <p:cNvSpPr txBox="1">
              <a:spLocks noChangeArrowheads="1"/>
            </p:cNvSpPr>
            <p:nvPr/>
          </p:nvSpPr>
          <p:spPr bwMode="auto">
            <a:xfrm>
              <a:off x="1870" y="2485"/>
              <a:ext cx="170"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dirty="0">
                  <a:latin typeface="Arial" charset="0"/>
                  <a:cs typeface="Arial" charset="0"/>
                </a:rPr>
                <a:t>-</a:t>
              </a:r>
            </a:p>
          </p:txBody>
        </p:sp>
      </p:grpSp>
      <p:sp>
        <p:nvSpPr>
          <p:cNvPr id="146" name="Freeform 29">
            <a:extLst>
              <a:ext uri="{FF2B5EF4-FFF2-40B4-BE49-F238E27FC236}">
                <a16:creationId xmlns:a16="http://schemas.microsoft.com/office/drawing/2014/main" id="{2A230624-3976-DB45-8513-B2545A36D998}"/>
              </a:ext>
            </a:extLst>
          </p:cNvPr>
          <p:cNvSpPr>
            <a:spLocks/>
          </p:cNvSpPr>
          <p:nvPr/>
        </p:nvSpPr>
        <p:spPr bwMode="auto">
          <a:xfrm flipV="1">
            <a:off x="2361373" y="3667365"/>
            <a:ext cx="1958975" cy="392112"/>
          </a:xfrm>
          <a:custGeom>
            <a:avLst/>
            <a:gdLst>
              <a:gd name="T0" fmla="*/ 0 w 476"/>
              <a:gd name="T1" fmla="*/ 0 h 247"/>
              <a:gd name="T2" fmla="*/ 144489 w 476"/>
              <a:gd name="T3" fmla="*/ 0 h 247"/>
              <a:gd name="T4" fmla="*/ 144489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chemeClr val="tx1"/>
            </a:solidFill>
            <a:round/>
            <a:headEnd/>
            <a:tailEnd type="triangle" w="med" len="med"/>
          </a:ln>
          <a:extLst>
            <a:ext uri="{909E8E84-426E-40dd-AFC4-6F175D3DCCD1}">
              <a14:hiddenFill xmlns="" xmlns:a14="http://schemas.microsoft.com/office/drawing/2010/main">
                <a:solidFill>
                  <a:srgbClr val="FFFFFF"/>
                </a:solidFill>
              </a14:hiddenFill>
            </a:ext>
          </a:extLst>
        </p:spPr>
        <p:txBody>
          <a:bodyPr rot="10800000"/>
          <a:lstStyle/>
          <a:p>
            <a:endParaRPr lang="en-US" dirty="0"/>
          </a:p>
        </p:txBody>
      </p:sp>
      <p:sp>
        <p:nvSpPr>
          <p:cNvPr id="147" name="Text Box 30">
            <a:extLst>
              <a:ext uri="{FF2B5EF4-FFF2-40B4-BE49-F238E27FC236}">
                <a16:creationId xmlns:a16="http://schemas.microsoft.com/office/drawing/2014/main" id="{DABE9DE2-F780-A849-ACDB-E6DCB3DE9067}"/>
              </a:ext>
            </a:extLst>
          </p:cNvPr>
          <p:cNvSpPr txBox="1">
            <a:spLocks noChangeArrowheads="1"/>
          </p:cNvSpPr>
          <p:nvPr/>
        </p:nvSpPr>
        <p:spPr bwMode="auto">
          <a:xfrm>
            <a:off x="1789873" y="2605328"/>
            <a:ext cx="398463"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dirty="0">
                <a:latin typeface="Arial" charset="0"/>
                <a:cs typeface="Arial" charset="0"/>
              </a:rPr>
              <a:t>m</a:t>
            </a:r>
          </a:p>
        </p:txBody>
      </p:sp>
      <p:grpSp>
        <p:nvGrpSpPr>
          <p:cNvPr id="148" name="Group 31">
            <a:extLst>
              <a:ext uri="{FF2B5EF4-FFF2-40B4-BE49-F238E27FC236}">
                <a16:creationId xmlns:a16="http://schemas.microsoft.com/office/drawing/2014/main" id="{AE3F8545-E084-314A-8920-DB75ABBDE231}"/>
              </a:ext>
            </a:extLst>
          </p:cNvPr>
          <p:cNvGrpSpPr>
            <a:grpSpLocks/>
          </p:cNvGrpSpPr>
          <p:nvPr/>
        </p:nvGrpSpPr>
        <p:grpSpPr bwMode="auto">
          <a:xfrm>
            <a:off x="3375785" y="1954453"/>
            <a:ext cx="452438" cy="474662"/>
            <a:chOff x="2637" y="716"/>
            <a:chExt cx="285" cy="299"/>
          </a:xfrm>
        </p:grpSpPr>
        <p:sp>
          <p:nvSpPr>
            <p:cNvPr id="182" name="Text Box 32">
              <a:extLst>
                <a:ext uri="{FF2B5EF4-FFF2-40B4-BE49-F238E27FC236}">
                  <a16:creationId xmlns:a16="http://schemas.microsoft.com/office/drawing/2014/main" id="{B887643E-BB09-9446-90F6-D0C86C8BB0D8}"/>
                </a:ext>
              </a:extLst>
            </p:cNvPr>
            <p:cNvSpPr txBox="1">
              <a:spLocks noChangeArrowheads="1"/>
            </p:cNvSpPr>
            <p:nvPr/>
          </p:nvSpPr>
          <p:spPr bwMode="auto">
            <a:xfrm>
              <a:off x="2637" y="763"/>
              <a:ext cx="285"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1800" dirty="0">
                  <a:latin typeface="Arial" charset="0"/>
                  <a:cs typeface="Arial" charset="0"/>
                </a:rPr>
                <a:t>K</a:t>
              </a:r>
              <a:r>
                <a:rPr lang="en-US" baseline="-25000" dirty="0">
                  <a:latin typeface="Arial" charset="0"/>
                  <a:cs typeface="Arial" charset="0"/>
                </a:rPr>
                <a:t>A</a:t>
              </a:r>
              <a:endParaRPr lang="en-US" sz="1800" dirty="0">
                <a:latin typeface="Arial" charset="0"/>
                <a:cs typeface="Arial" charset="0"/>
              </a:endParaRPr>
            </a:p>
          </p:txBody>
        </p:sp>
        <p:sp>
          <p:nvSpPr>
            <p:cNvPr id="183" name="Text Box 33">
              <a:extLst>
                <a:ext uri="{FF2B5EF4-FFF2-40B4-BE49-F238E27FC236}">
                  <a16:creationId xmlns:a16="http://schemas.microsoft.com/office/drawing/2014/main" id="{8F0C780B-DA5F-D24E-B125-07B752932EBA}"/>
                </a:ext>
              </a:extLst>
            </p:cNvPr>
            <p:cNvSpPr txBox="1">
              <a:spLocks noChangeArrowheads="1"/>
            </p:cNvSpPr>
            <p:nvPr/>
          </p:nvSpPr>
          <p:spPr bwMode="auto">
            <a:xfrm>
              <a:off x="2735" y="716"/>
              <a:ext cx="170"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dirty="0">
                  <a:latin typeface="Arial" charset="0"/>
                  <a:cs typeface="Arial" charset="0"/>
                </a:rPr>
                <a:t>-</a:t>
              </a:r>
            </a:p>
          </p:txBody>
        </p:sp>
      </p:grpSp>
      <p:pic>
        <p:nvPicPr>
          <p:cNvPr id="150" name="Picture 35" descr="BS00768_[1]">
            <a:extLst>
              <a:ext uri="{FF2B5EF4-FFF2-40B4-BE49-F238E27FC236}">
                <a16:creationId xmlns:a16="http://schemas.microsoft.com/office/drawing/2014/main" id="{760325FC-447E-8641-AB3A-BD40E45D31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3872131" y="2141182"/>
            <a:ext cx="400050" cy="206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51" name="Picture 36" descr="Alice">
            <a:extLst>
              <a:ext uri="{FF2B5EF4-FFF2-40B4-BE49-F238E27FC236}">
                <a16:creationId xmlns:a16="http://schemas.microsoft.com/office/drawing/2014/main" id="{6F5B1E19-8AE4-3D48-9575-18C9928530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7485" y="3141903"/>
            <a:ext cx="527050" cy="650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56" name="Freeform 41">
            <a:extLst>
              <a:ext uri="{FF2B5EF4-FFF2-40B4-BE49-F238E27FC236}">
                <a16:creationId xmlns:a16="http://schemas.microsoft.com/office/drawing/2014/main" id="{55D2C347-2435-E542-9A79-6C7EC0C3DA50}"/>
              </a:ext>
            </a:extLst>
          </p:cNvPr>
          <p:cNvSpPr>
            <a:spLocks/>
          </p:cNvSpPr>
          <p:nvPr/>
        </p:nvSpPr>
        <p:spPr bwMode="auto">
          <a:xfrm flipH="1">
            <a:off x="8131245" y="2840278"/>
            <a:ext cx="755650" cy="392112"/>
          </a:xfrm>
          <a:custGeom>
            <a:avLst/>
            <a:gdLst>
              <a:gd name="T0" fmla="*/ 0 w 476"/>
              <a:gd name="T1" fmla="*/ 0 h 247"/>
              <a:gd name="T2" fmla="*/ 476 w 476"/>
              <a:gd name="T3" fmla="*/ 0 h 247"/>
              <a:gd name="T4" fmla="*/ 476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lstStyle/>
          <a:p>
            <a:endParaRPr lang="en-US" dirty="0"/>
          </a:p>
        </p:txBody>
      </p:sp>
      <p:sp>
        <p:nvSpPr>
          <p:cNvPr id="157" name="Freeform 42">
            <a:extLst>
              <a:ext uri="{FF2B5EF4-FFF2-40B4-BE49-F238E27FC236}">
                <a16:creationId xmlns:a16="http://schemas.microsoft.com/office/drawing/2014/main" id="{F807986B-0E09-FA4F-881F-706A27FC7F4F}"/>
              </a:ext>
            </a:extLst>
          </p:cNvPr>
          <p:cNvSpPr>
            <a:spLocks/>
          </p:cNvSpPr>
          <p:nvPr/>
        </p:nvSpPr>
        <p:spPr bwMode="auto">
          <a:xfrm flipH="1" flipV="1">
            <a:off x="8153470" y="3675303"/>
            <a:ext cx="755650" cy="392112"/>
          </a:xfrm>
          <a:custGeom>
            <a:avLst/>
            <a:gdLst>
              <a:gd name="T0" fmla="*/ 0 w 476"/>
              <a:gd name="T1" fmla="*/ 0 h 247"/>
              <a:gd name="T2" fmla="*/ 476 w 476"/>
              <a:gd name="T3" fmla="*/ 0 h 247"/>
              <a:gd name="T4" fmla="*/ 476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rot="10800000"/>
          <a:lstStyle/>
          <a:p>
            <a:endParaRPr lang="en-US" dirty="0"/>
          </a:p>
        </p:txBody>
      </p:sp>
      <p:pic>
        <p:nvPicPr>
          <p:cNvPr id="158" name="Picture 43" descr="Bob">
            <a:extLst>
              <a:ext uri="{FF2B5EF4-FFF2-40B4-BE49-F238E27FC236}">
                <a16:creationId xmlns:a16="http://schemas.microsoft.com/office/drawing/2014/main" id="{9D615FF3-AB81-364A-B0F1-CE29503EA26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91858" y="3065703"/>
            <a:ext cx="642938" cy="657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59" name="Text Box 44">
            <a:extLst>
              <a:ext uri="{FF2B5EF4-FFF2-40B4-BE49-F238E27FC236}">
                <a16:creationId xmlns:a16="http://schemas.microsoft.com/office/drawing/2014/main" id="{A018A8CA-0525-644A-A2E4-930729E29ED3}"/>
              </a:ext>
            </a:extLst>
          </p:cNvPr>
          <p:cNvSpPr txBox="1">
            <a:spLocks noChangeArrowheads="1"/>
          </p:cNvSpPr>
          <p:nvPr/>
        </p:nvSpPr>
        <p:spPr bwMode="auto">
          <a:xfrm>
            <a:off x="1994660" y="3836607"/>
            <a:ext cx="398463"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dirty="0">
                <a:latin typeface="Arial" charset="0"/>
                <a:cs typeface="Arial" charset="0"/>
              </a:rPr>
              <a:t>m</a:t>
            </a:r>
          </a:p>
        </p:txBody>
      </p:sp>
      <p:grpSp>
        <p:nvGrpSpPr>
          <p:cNvPr id="160" name="Group 45">
            <a:extLst>
              <a:ext uri="{FF2B5EF4-FFF2-40B4-BE49-F238E27FC236}">
                <a16:creationId xmlns:a16="http://schemas.microsoft.com/office/drawing/2014/main" id="{B070881B-8F76-0241-BBB2-17A2761F93FB}"/>
              </a:ext>
            </a:extLst>
          </p:cNvPr>
          <p:cNvGrpSpPr>
            <a:grpSpLocks/>
          </p:cNvGrpSpPr>
          <p:nvPr/>
        </p:nvGrpSpPr>
        <p:grpSpPr bwMode="auto">
          <a:xfrm>
            <a:off x="8894833" y="2319578"/>
            <a:ext cx="757238" cy="708025"/>
            <a:chOff x="1541" y="1993"/>
            <a:chExt cx="477" cy="446"/>
          </a:xfrm>
        </p:grpSpPr>
        <p:sp>
          <p:nvSpPr>
            <p:cNvPr id="178" name="Rectangle 46">
              <a:extLst>
                <a:ext uri="{FF2B5EF4-FFF2-40B4-BE49-F238E27FC236}">
                  <a16:creationId xmlns:a16="http://schemas.microsoft.com/office/drawing/2014/main" id="{3DF6F0B4-7F43-4A45-8970-FF3F4C695487}"/>
                </a:ext>
              </a:extLst>
            </p:cNvPr>
            <p:cNvSpPr>
              <a:spLocks noChangeArrowheads="1"/>
            </p:cNvSpPr>
            <p:nvPr/>
          </p:nvSpPr>
          <p:spPr bwMode="auto">
            <a:xfrm>
              <a:off x="1543" y="2154"/>
              <a:ext cx="475" cy="283"/>
            </a:xfrm>
            <a:prstGeom prst="rect">
              <a:avLst/>
            </a:prstGeom>
            <a:solidFill>
              <a:schemeClr val="bg1"/>
            </a:solidFill>
            <a:ln w="9525">
              <a:solidFill>
                <a:schemeClr val="tx1"/>
              </a:solidFill>
              <a:miter lim="800000"/>
              <a:headEnd/>
              <a:tailEnd/>
            </a:ln>
          </p:spPr>
          <p:txBody>
            <a:bodyPr wrap="none" anchor="ctr"/>
            <a:lstStyle/>
            <a:p>
              <a:endParaRPr lang="en-US" dirty="0">
                <a:latin typeface="Arial" charset="0"/>
                <a:cs typeface="Arial" charset="0"/>
              </a:endParaRPr>
            </a:p>
          </p:txBody>
        </p:sp>
        <p:sp>
          <p:nvSpPr>
            <p:cNvPr id="179" name="Text Box 47">
              <a:extLst>
                <a:ext uri="{FF2B5EF4-FFF2-40B4-BE49-F238E27FC236}">
                  <a16:creationId xmlns:a16="http://schemas.microsoft.com/office/drawing/2014/main" id="{E2BA66F0-5B75-A94B-BFB8-3C2B9F313ADE}"/>
                </a:ext>
              </a:extLst>
            </p:cNvPr>
            <p:cNvSpPr txBox="1">
              <a:spLocks noChangeArrowheads="1"/>
            </p:cNvSpPr>
            <p:nvPr/>
          </p:nvSpPr>
          <p:spPr bwMode="auto">
            <a:xfrm>
              <a:off x="1541" y="2189"/>
              <a:ext cx="429"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1800" dirty="0">
                  <a:latin typeface="Arial" charset="0"/>
                  <a:cs typeface="Arial" charset="0"/>
                </a:rPr>
                <a:t>K</a:t>
              </a:r>
              <a:r>
                <a:rPr lang="en-US" baseline="-25000" dirty="0">
                  <a:latin typeface="Arial" charset="0"/>
                  <a:cs typeface="Arial" charset="0"/>
                </a:rPr>
                <a:t>A</a:t>
              </a:r>
              <a:r>
                <a:rPr lang="en-US" sz="1800" dirty="0">
                  <a:latin typeface="Arial" charset="0"/>
                  <a:cs typeface="Arial" charset="0"/>
                </a:rPr>
                <a:t>( )</a:t>
              </a:r>
            </a:p>
          </p:txBody>
        </p:sp>
        <p:sp>
          <p:nvSpPr>
            <p:cNvPr id="180" name="Text Box 48">
              <a:extLst>
                <a:ext uri="{FF2B5EF4-FFF2-40B4-BE49-F238E27FC236}">
                  <a16:creationId xmlns:a16="http://schemas.microsoft.com/office/drawing/2014/main" id="{1F49BE10-EA54-A84A-8F6A-25C464DFC162}"/>
                </a:ext>
              </a:extLst>
            </p:cNvPr>
            <p:cNvSpPr txBox="1">
              <a:spLocks noChangeArrowheads="1"/>
            </p:cNvSpPr>
            <p:nvPr/>
          </p:nvSpPr>
          <p:spPr bwMode="auto">
            <a:xfrm>
              <a:off x="1735" y="1993"/>
              <a:ext cx="206" cy="4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4000" dirty="0">
                  <a:latin typeface="Arial" charset="0"/>
                  <a:cs typeface="Arial" charset="0"/>
                </a:rPr>
                <a:t>.</a:t>
              </a:r>
            </a:p>
          </p:txBody>
        </p:sp>
        <p:sp>
          <p:nvSpPr>
            <p:cNvPr id="181" name="Text Box 49">
              <a:extLst>
                <a:ext uri="{FF2B5EF4-FFF2-40B4-BE49-F238E27FC236}">
                  <a16:creationId xmlns:a16="http://schemas.microsoft.com/office/drawing/2014/main" id="{2D8AEC8C-F0F2-5044-83E1-CF9E0D45A5AB}"/>
                </a:ext>
              </a:extLst>
            </p:cNvPr>
            <p:cNvSpPr txBox="1">
              <a:spLocks noChangeArrowheads="1"/>
            </p:cNvSpPr>
            <p:nvPr/>
          </p:nvSpPr>
          <p:spPr bwMode="auto">
            <a:xfrm>
              <a:off x="1633" y="2088"/>
              <a:ext cx="210"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dirty="0">
                  <a:latin typeface="Arial" charset="0"/>
                  <a:cs typeface="Arial" charset="0"/>
                </a:rPr>
                <a:t>+</a:t>
              </a:r>
            </a:p>
          </p:txBody>
        </p:sp>
      </p:grpSp>
      <p:pic>
        <p:nvPicPr>
          <p:cNvPr id="162" name="Picture 51" descr="BS00768_[1]">
            <a:extLst>
              <a:ext uri="{FF2B5EF4-FFF2-40B4-BE49-F238E27FC236}">
                <a16:creationId xmlns:a16="http://schemas.microsoft.com/office/drawing/2014/main" id="{211576C7-23B5-8C41-BD5B-D7E4BDB8D0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9601812" y="2121140"/>
            <a:ext cx="400050" cy="206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163" name="Group 52">
            <a:extLst>
              <a:ext uri="{FF2B5EF4-FFF2-40B4-BE49-F238E27FC236}">
                <a16:creationId xmlns:a16="http://schemas.microsoft.com/office/drawing/2014/main" id="{0AD101C7-1262-424D-87F3-9C9E02F032E0}"/>
              </a:ext>
            </a:extLst>
          </p:cNvPr>
          <p:cNvGrpSpPr>
            <a:grpSpLocks/>
          </p:cNvGrpSpPr>
          <p:nvPr/>
        </p:nvGrpSpPr>
        <p:grpSpPr bwMode="auto">
          <a:xfrm>
            <a:off x="9096445" y="1932228"/>
            <a:ext cx="481013" cy="474662"/>
            <a:chOff x="2637" y="716"/>
            <a:chExt cx="303" cy="299"/>
          </a:xfrm>
        </p:grpSpPr>
        <p:sp>
          <p:nvSpPr>
            <p:cNvPr id="176" name="Text Box 53">
              <a:extLst>
                <a:ext uri="{FF2B5EF4-FFF2-40B4-BE49-F238E27FC236}">
                  <a16:creationId xmlns:a16="http://schemas.microsoft.com/office/drawing/2014/main" id="{4A79E822-86A5-D44B-B0B2-81E7C9CE53AE}"/>
                </a:ext>
              </a:extLst>
            </p:cNvPr>
            <p:cNvSpPr txBox="1">
              <a:spLocks noChangeArrowheads="1"/>
            </p:cNvSpPr>
            <p:nvPr/>
          </p:nvSpPr>
          <p:spPr bwMode="auto">
            <a:xfrm>
              <a:off x="2637" y="763"/>
              <a:ext cx="285"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1800" dirty="0">
                  <a:latin typeface="Arial" charset="0"/>
                  <a:cs typeface="Arial" charset="0"/>
                </a:rPr>
                <a:t>K</a:t>
              </a:r>
              <a:r>
                <a:rPr lang="en-US" baseline="-25000" dirty="0">
                  <a:latin typeface="Arial" charset="0"/>
                  <a:cs typeface="Arial" charset="0"/>
                </a:rPr>
                <a:t>A</a:t>
              </a:r>
              <a:endParaRPr lang="en-US" sz="1800" dirty="0">
                <a:latin typeface="Arial" charset="0"/>
                <a:cs typeface="Arial" charset="0"/>
              </a:endParaRPr>
            </a:p>
          </p:txBody>
        </p:sp>
        <p:sp>
          <p:nvSpPr>
            <p:cNvPr id="177" name="Text Box 54">
              <a:extLst>
                <a:ext uri="{FF2B5EF4-FFF2-40B4-BE49-F238E27FC236}">
                  <a16:creationId xmlns:a16="http://schemas.microsoft.com/office/drawing/2014/main" id="{7A4A96DE-6FB4-D044-AD65-43209196EF48}"/>
                </a:ext>
              </a:extLst>
            </p:cNvPr>
            <p:cNvSpPr txBox="1">
              <a:spLocks noChangeArrowheads="1"/>
            </p:cNvSpPr>
            <p:nvPr/>
          </p:nvSpPr>
          <p:spPr bwMode="auto">
            <a:xfrm>
              <a:off x="2730" y="716"/>
              <a:ext cx="210"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dirty="0">
                  <a:latin typeface="Arial" charset="0"/>
                  <a:cs typeface="Arial" charset="0"/>
                </a:rPr>
                <a:t>+</a:t>
              </a:r>
            </a:p>
          </p:txBody>
        </p:sp>
      </p:grpSp>
      <p:grpSp>
        <p:nvGrpSpPr>
          <p:cNvPr id="164" name="Group 55">
            <a:extLst>
              <a:ext uri="{FF2B5EF4-FFF2-40B4-BE49-F238E27FC236}">
                <a16:creationId xmlns:a16="http://schemas.microsoft.com/office/drawing/2014/main" id="{0F0A6289-FA89-A14C-897D-B2BA44609D3F}"/>
              </a:ext>
            </a:extLst>
          </p:cNvPr>
          <p:cNvGrpSpPr>
            <a:grpSpLocks/>
          </p:cNvGrpSpPr>
          <p:nvPr/>
        </p:nvGrpSpPr>
        <p:grpSpPr bwMode="auto">
          <a:xfrm>
            <a:off x="7691438" y="2234268"/>
            <a:ext cx="1135063" cy="528637"/>
            <a:chOff x="1778" y="2485"/>
            <a:chExt cx="715" cy="333"/>
          </a:xfrm>
        </p:grpSpPr>
        <p:sp>
          <p:nvSpPr>
            <p:cNvPr id="174" name="Text Box 56">
              <a:extLst>
                <a:ext uri="{FF2B5EF4-FFF2-40B4-BE49-F238E27FC236}">
                  <a16:creationId xmlns:a16="http://schemas.microsoft.com/office/drawing/2014/main" id="{65E495B1-6FD1-FB4D-8106-739D3AA587DF}"/>
                </a:ext>
              </a:extLst>
            </p:cNvPr>
            <p:cNvSpPr txBox="1">
              <a:spLocks noChangeArrowheads="1"/>
            </p:cNvSpPr>
            <p:nvPr/>
          </p:nvSpPr>
          <p:spPr bwMode="auto">
            <a:xfrm>
              <a:off x="1778" y="2587"/>
              <a:ext cx="71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1800" dirty="0">
                  <a:latin typeface="Arial" charset="0"/>
                  <a:cs typeface="Arial" charset="0"/>
                </a:rPr>
                <a:t>K</a:t>
              </a:r>
              <a:r>
                <a:rPr lang="en-US" baseline="-25000" dirty="0">
                  <a:latin typeface="Arial" charset="0"/>
                  <a:cs typeface="Arial" charset="0"/>
                </a:rPr>
                <a:t>A</a:t>
              </a:r>
              <a:r>
                <a:rPr lang="en-US" sz="1800" dirty="0">
                  <a:latin typeface="Arial" charset="0"/>
                  <a:cs typeface="Arial" charset="0"/>
                </a:rPr>
                <a:t>(H(m))</a:t>
              </a:r>
            </a:p>
          </p:txBody>
        </p:sp>
        <p:sp>
          <p:nvSpPr>
            <p:cNvPr id="175" name="Text Box 57">
              <a:extLst>
                <a:ext uri="{FF2B5EF4-FFF2-40B4-BE49-F238E27FC236}">
                  <a16:creationId xmlns:a16="http://schemas.microsoft.com/office/drawing/2014/main" id="{B235E78A-2E04-B642-9500-E3AAD79EACCB}"/>
                </a:ext>
              </a:extLst>
            </p:cNvPr>
            <p:cNvSpPr txBox="1">
              <a:spLocks noChangeArrowheads="1"/>
            </p:cNvSpPr>
            <p:nvPr/>
          </p:nvSpPr>
          <p:spPr bwMode="auto">
            <a:xfrm>
              <a:off x="1870" y="2485"/>
              <a:ext cx="170"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dirty="0">
                  <a:latin typeface="Arial" charset="0"/>
                  <a:cs typeface="Arial" charset="0"/>
                </a:rPr>
                <a:t>-</a:t>
              </a:r>
            </a:p>
          </p:txBody>
        </p:sp>
      </p:grpSp>
      <p:sp>
        <p:nvSpPr>
          <p:cNvPr id="165" name="Text Box 58">
            <a:extLst>
              <a:ext uri="{FF2B5EF4-FFF2-40B4-BE49-F238E27FC236}">
                <a16:creationId xmlns:a16="http://schemas.microsoft.com/office/drawing/2014/main" id="{4DA86245-D925-3446-A4D0-A81E917FB30E}"/>
              </a:ext>
            </a:extLst>
          </p:cNvPr>
          <p:cNvSpPr txBox="1">
            <a:spLocks noChangeArrowheads="1"/>
          </p:cNvSpPr>
          <p:nvPr/>
        </p:nvSpPr>
        <p:spPr bwMode="auto">
          <a:xfrm>
            <a:off x="8120133" y="4042015"/>
            <a:ext cx="398463"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dirty="0">
                <a:latin typeface="Arial" charset="0"/>
                <a:cs typeface="Arial" charset="0"/>
              </a:rPr>
              <a:t>m</a:t>
            </a:r>
          </a:p>
        </p:txBody>
      </p:sp>
      <p:grpSp>
        <p:nvGrpSpPr>
          <p:cNvPr id="166" name="Group 59">
            <a:extLst>
              <a:ext uri="{FF2B5EF4-FFF2-40B4-BE49-F238E27FC236}">
                <a16:creationId xmlns:a16="http://schemas.microsoft.com/office/drawing/2014/main" id="{A97BD907-9DC7-7041-9D34-2BBEA9A1D328}"/>
              </a:ext>
            </a:extLst>
          </p:cNvPr>
          <p:cNvGrpSpPr>
            <a:grpSpLocks/>
          </p:cNvGrpSpPr>
          <p:nvPr/>
        </p:nvGrpSpPr>
        <p:grpSpPr bwMode="auto">
          <a:xfrm>
            <a:off x="8915470" y="3532428"/>
            <a:ext cx="754063" cy="712787"/>
            <a:chOff x="694" y="2465"/>
            <a:chExt cx="475" cy="449"/>
          </a:xfrm>
        </p:grpSpPr>
        <p:sp>
          <p:nvSpPr>
            <p:cNvPr id="171" name="Rectangle 60">
              <a:extLst>
                <a:ext uri="{FF2B5EF4-FFF2-40B4-BE49-F238E27FC236}">
                  <a16:creationId xmlns:a16="http://schemas.microsoft.com/office/drawing/2014/main" id="{1D293FAC-5E22-D141-A5E4-DB02E8BB0818}"/>
                </a:ext>
              </a:extLst>
            </p:cNvPr>
            <p:cNvSpPr>
              <a:spLocks noChangeArrowheads="1"/>
            </p:cNvSpPr>
            <p:nvPr/>
          </p:nvSpPr>
          <p:spPr bwMode="auto">
            <a:xfrm>
              <a:off x="694" y="2631"/>
              <a:ext cx="475" cy="283"/>
            </a:xfrm>
            <a:prstGeom prst="rect">
              <a:avLst/>
            </a:prstGeom>
            <a:solidFill>
              <a:schemeClr val="bg1"/>
            </a:solidFill>
            <a:ln w="9525">
              <a:solidFill>
                <a:schemeClr val="tx1"/>
              </a:solidFill>
              <a:miter lim="800000"/>
              <a:headEnd/>
              <a:tailEnd/>
            </a:ln>
          </p:spPr>
          <p:txBody>
            <a:bodyPr wrap="none" anchor="ctr"/>
            <a:lstStyle/>
            <a:p>
              <a:endParaRPr lang="en-US" dirty="0">
                <a:latin typeface="Arial" charset="0"/>
                <a:cs typeface="Arial" charset="0"/>
              </a:endParaRPr>
            </a:p>
          </p:txBody>
        </p:sp>
        <p:sp>
          <p:nvSpPr>
            <p:cNvPr id="172" name="Text Box 61">
              <a:extLst>
                <a:ext uri="{FF2B5EF4-FFF2-40B4-BE49-F238E27FC236}">
                  <a16:creationId xmlns:a16="http://schemas.microsoft.com/office/drawing/2014/main" id="{A757629A-2626-2944-9DE4-3E353D0AB6FF}"/>
                </a:ext>
              </a:extLst>
            </p:cNvPr>
            <p:cNvSpPr txBox="1">
              <a:spLocks noChangeArrowheads="1"/>
            </p:cNvSpPr>
            <p:nvPr/>
          </p:nvSpPr>
          <p:spPr bwMode="auto">
            <a:xfrm>
              <a:off x="754" y="2657"/>
              <a:ext cx="359"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1800" dirty="0">
                  <a:latin typeface="Arial" charset="0"/>
                  <a:cs typeface="Arial" charset="0"/>
                </a:rPr>
                <a:t>H( )</a:t>
              </a:r>
            </a:p>
          </p:txBody>
        </p:sp>
        <p:sp>
          <p:nvSpPr>
            <p:cNvPr id="173" name="Text Box 62">
              <a:extLst>
                <a:ext uri="{FF2B5EF4-FFF2-40B4-BE49-F238E27FC236}">
                  <a16:creationId xmlns:a16="http://schemas.microsoft.com/office/drawing/2014/main" id="{1B39B42A-EF1C-E746-A3FD-3109C0DDE1F3}"/>
                </a:ext>
              </a:extLst>
            </p:cNvPr>
            <p:cNvSpPr txBox="1">
              <a:spLocks noChangeArrowheads="1"/>
            </p:cNvSpPr>
            <p:nvPr/>
          </p:nvSpPr>
          <p:spPr bwMode="auto">
            <a:xfrm>
              <a:off x="885" y="2465"/>
              <a:ext cx="206" cy="4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4000" dirty="0">
                  <a:latin typeface="Arial" charset="0"/>
                  <a:cs typeface="Arial" charset="0"/>
                </a:rPr>
                <a:t>.</a:t>
              </a:r>
            </a:p>
          </p:txBody>
        </p:sp>
      </p:grpSp>
      <p:sp>
        <p:nvSpPr>
          <p:cNvPr id="167" name="Freeform 63">
            <a:extLst>
              <a:ext uri="{FF2B5EF4-FFF2-40B4-BE49-F238E27FC236}">
                <a16:creationId xmlns:a16="http://schemas.microsoft.com/office/drawing/2014/main" id="{4691EE9B-BA40-2640-9979-67370B5C964C}"/>
              </a:ext>
            </a:extLst>
          </p:cNvPr>
          <p:cNvSpPr>
            <a:spLocks/>
          </p:cNvSpPr>
          <p:nvPr/>
        </p:nvSpPr>
        <p:spPr bwMode="auto">
          <a:xfrm flipV="1">
            <a:off x="9696520" y="3667365"/>
            <a:ext cx="304800" cy="392112"/>
          </a:xfrm>
          <a:custGeom>
            <a:avLst/>
            <a:gdLst>
              <a:gd name="T0" fmla="*/ 0 w 476"/>
              <a:gd name="T1" fmla="*/ 0 h 247"/>
              <a:gd name="T2" fmla="*/ 2 w 476"/>
              <a:gd name="T3" fmla="*/ 0 h 247"/>
              <a:gd name="T4" fmla="*/ 2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chemeClr val="tx1"/>
            </a:solidFill>
            <a:round/>
            <a:headEnd/>
            <a:tailEnd type="triangle" w="med" len="med"/>
          </a:ln>
          <a:extLst>
            <a:ext uri="{909E8E84-426E-40dd-AFC4-6F175D3DCCD1}">
              <a14:hiddenFill xmlns="" xmlns:a14="http://schemas.microsoft.com/office/drawing/2010/main">
                <a:solidFill>
                  <a:srgbClr val="FFFFFF"/>
                </a:solidFill>
              </a14:hiddenFill>
            </a:ext>
          </a:extLst>
        </p:spPr>
        <p:txBody>
          <a:bodyPr rot="10800000"/>
          <a:lstStyle/>
          <a:p>
            <a:endParaRPr lang="en-US" dirty="0"/>
          </a:p>
        </p:txBody>
      </p:sp>
      <p:sp>
        <p:nvSpPr>
          <p:cNvPr id="168" name="Freeform 64">
            <a:extLst>
              <a:ext uri="{FF2B5EF4-FFF2-40B4-BE49-F238E27FC236}">
                <a16:creationId xmlns:a16="http://schemas.microsoft.com/office/drawing/2014/main" id="{B7C4584F-BF1A-0544-926F-EA048B2C95C9}"/>
              </a:ext>
            </a:extLst>
          </p:cNvPr>
          <p:cNvSpPr>
            <a:spLocks/>
          </p:cNvSpPr>
          <p:nvPr/>
        </p:nvSpPr>
        <p:spPr bwMode="auto">
          <a:xfrm>
            <a:off x="9675883" y="2791065"/>
            <a:ext cx="304800" cy="392112"/>
          </a:xfrm>
          <a:custGeom>
            <a:avLst/>
            <a:gdLst>
              <a:gd name="T0" fmla="*/ 0 w 476"/>
              <a:gd name="T1" fmla="*/ 0 h 247"/>
              <a:gd name="T2" fmla="*/ 2 w 476"/>
              <a:gd name="T3" fmla="*/ 0 h 247"/>
              <a:gd name="T4" fmla="*/ 2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chemeClr val="tx1"/>
            </a:solidFill>
            <a:round/>
            <a:headEnd/>
            <a:tailEnd type="triangle" w="med" len="med"/>
          </a:ln>
          <a:extLst>
            <a:ext uri="{909E8E84-426E-40dd-AFC4-6F175D3DCCD1}">
              <a14:hiddenFill xmlns="" xmlns:a14="http://schemas.microsoft.com/office/drawing/2010/main">
                <a:solidFill>
                  <a:srgbClr val="FFFFFF"/>
                </a:solidFill>
              </a14:hiddenFill>
            </a:ext>
          </a:extLst>
        </p:spPr>
        <p:txBody>
          <a:bodyPr/>
          <a:lstStyle/>
          <a:p>
            <a:endParaRPr lang="en-US" dirty="0"/>
          </a:p>
        </p:txBody>
      </p:sp>
      <p:sp>
        <p:nvSpPr>
          <p:cNvPr id="169" name="Text Box 65">
            <a:extLst>
              <a:ext uri="{FF2B5EF4-FFF2-40B4-BE49-F238E27FC236}">
                <a16:creationId xmlns:a16="http://schemas.microsoft.com/office/drawing/2014/main" id="{F7D43E61-3100-7A4D-BECB-A3331CE38490}"/>
              </a:ext>
            </a:extLst>
          </p:cNvPr>
          <p:cNvSpPr txBox="1">
            <a:spLocks noChangeArrowheads="1"/>
          </p:cNvSpPr>
          <p:nvPr/>
        </p:nvSpPr>
        <p:spPr bwMode="auto">
          <a:xfrm>
            <a:off x="9990828" y="3973269"/>
            <a:ext cx="879475"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1800" dirty="0">
                <a:latin typeface="Arial" charset="0"/>
                <a:cs typeface="Arial" charset="0"/>
              </a:rPr>
              <a:t>H(m )</a:t>
            </a:r>
          </a:p>
        </p:txBody>
      </p:sp>
      <p:sp>
        <p:nvSpPr>
          <p:cNvPr id="170" name="Text Box 66">
            <a:extLst>
              <a:ext uri="{FF2B5EF4-FFF2-40B4-BE49-F238E27FC236}">
                <a16:creationId xmlns:a16="http://schemas.microsoft.com/office/drawing/2014/main" id="{1C0EFBE4-3204-B04F-B170-3873C8B04F38}"/>
              </a:ext>
            </a:extLst>
          </p:cNvPr>
          <p:cNvSpPr txBox="1">
            <a:spLocks noChangeArrowheads="1"/>
          </p:cNvSpPr>
          <p:nvPr/>
        </p:nvSpPr>
        <p:spPr bwMode="auto">
          <a:xfrm>
            <a:off x="9487276" y="3240592"/>
            <a:ext cx="135890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1800" i="1" dirty="0">
                <a:solidFill>
                  <a:srgbClr val="C00000"/>
                </a:solidFill>
                <a:latin typeface="+mn-lt"/>
                <a:cs typeface="Arial" charset="0"/>
              </a:rPr>
              <a:t>compare</a:t>
            </a:r>
          </a:p>
        </p:txBody>
      </p:sp>
      <p:cxnSp>
        <p:nvCxnSpPr>
          <p:cNvPr id="197" name="Straight Arrow Connector 196">
            <a:extLst>
              <a:ext uri="{FF2B5EF4-FFF2-40B4-BE49-F238E27FC236}">
                <a16:creationId xmlns:a16="http://schemas.microsoft.com/office/drawing/2014/main" id="{E085666D-A10E-EE47-B430-1A938BB519D5}"/>
              </a:ext>
            </a:extLst>
          </p:cNvPr>
          <p:cNvCxnSpPr/>
          <p:nvPr/>
        </p:nvCxnSpPr>
        <p:spPr>
          <a:xfrm>
            <a:off x="7040216" y="3412435"/>
            <a:ext cx="82163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8" name="Straight Arrow Connector 197">
            <a:extLst>
              <a:ext uri="{FF2B5EF4-FFF2-40B4-BE49-F238E27FC236}">
                <a16:creationId xmlns:a16="http://schemas.microsoft.com/office/drawing/2014/main" id="{A1E527DE-00E9-2C4B-9615-EAC39E329EA7}"/>
              </a:ext>
            </a:extLst>
          </p:cNvPr>
          <p:cNvCxnSpPr/>
          <p:nvPr/>
        </p:nvCxnSpPr>
        <p:spPr>
          <a:xfrm>
            <a:off x="4611756" y="3425687"/>
            <a:ext cx="82163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00" name="Picture 44" descr="BS00592_[1]">
            <a:extLst>
              <a:ext uri="{FF2B5EF4-FFF2-40B4-BE49-F238E27FC236}">
                <a16:creationId xmlns:a16="http://schemas.microsoft.com/office/drawing/2014/main" id="{0FF485A1-9AA8-6F46-8E70-E9180D86E8E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31615" y="3033435"/>
            <a:ext cx="544513" cy="666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01" name="Text Box 45">
            <a:extLst>
              <a:ext uri="{FF2B5EF4-FFF2-40B4-BE49-F238E27FC236}">
                <a16:creationId xmlns:a16="http://schemas.microsoft.com/office/drawing/2014/main" id="{A0823A43-D9DE-EE42-9EF2-86A11D7DC6A5}"/>
              </a:ext>
            </a:extLst>
          </p:cNvPr>
          <p:cNvSpPr txBox="1">
            <a:spLocks noChangeArrowheads="1"/>
          </p:cNvSpPr>
          <p:nvPr/>
        </p:nvSpPr>
        <p:spPr bwMode="auto">
          <a:xfrm>
            <a:off x="5771598" y="3327122"/>
            <a:ext cx="966788"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mn-lt"/>
                <a:ea typeface="ＭＳ Ｐゴシック" charset="0"/>
                <a:cs typeface="Arial" charset="0"/>
              </a:rPr>
              <a:t>Internet</a:t>
            </a:r>
          </a:p>
        </p:txBody>
      </p:sp>
      <p:pic>
        <p:nvPicPr>
          <p:cNvPr id="202" name="Picture 9" descr="BS00592_[1]">
            <a:extLst>
              <a:ext uri="{FF2B5EF4-FFF2-40B4-BE49-F238E27FC236}">
                <a16:creationId xmlns:a16="http://schemas.microsoft.com/office/drawing/2014/main" id="{A2B82B1E-9E0E-AB4B-B59F-4CA155D8C98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9718" y="3092312"/>
            <a:ext cx="544513" cy="666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203" name="Group 202">
            <a:extLst>
              <a:ext uri="{FF2B5EF4-FFF2-40B4-BE49-F238E27FC236}">
                <a16:creationId xmlns:a16="http://schemas.microsoft.com/office/drawing/2014/main" id="{9439904A-0258-7748-9607-D776C1BE1087}"/>
              </a:ext>
            </a:extLst>
          </p:cNvPr>
          <p:cNvGrpSpPr/>
          <p:nvPr/>
        </p:nvGrpSpPr>
        <p:grpSpPr>
          <a:xfrm>
            <a:off x="4121427" y="3167270"/>
            <a:ext cx="389850" cy="584775"/>
            <a:chOff x="9846364" y="1192696"/>
            <a:chExt cx="389850" cy="584775"/>
          </a:xfrm>
        </p:grpSpPr>
        <p:sp>
          <p:nvSpPr>
            <p:cNvPr id="204" name="Oval 203">
              <a:extLst>
                <a:ext uri="{FF2B5EF4-FFF2-40B4-BE49-F238E27FC236}">
                  <a16:creationId xmlns:a16="http://schemas.microsoft.com/office/drawing/2014/main" id="{819D590E-EFF1-A644-A99A-1437DDD19481}"/>
                </a:ext>
              </a:extLst>
            </p:cNvPr>
            <p:cNvSpPr/>
            <p:nvPr/>
          </p:nvSpPr>
          <p:spPr>
            <a:xfrm>
              <a:off x="9859617" y="1325217"/>
              <a:ext cx="344557" cy="331305"/>
            </a:xfrm>
            <a:prstGeom prst="ellipse">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 name="TextBox 204">
              <a:extLst>
                <a:ext uri="{FF2B5EF4-FFF2-40B4-BE49-F238E27FC236}">
                  <a16:creationId xmlns:a16="http://schemas.microsoft.com/office/drawing/2014/main" id="{11E886BA-0494-1D48-8DAF-FFC6CAA40B1D}"/>
                </a:ext>
              </a:extLst>
            </p:cNvPr>
            <p:cNvSpPr txBox="1"/>
            <p:nvPr/>
          </p:nvSpPr>
          <p:spPr>
            <a:xfrm>
              <a:off x="9846364" y="1192696"/>
              <a:ext cx="389850" cy="584775"/>
            </a:xfrm>
            <a:prstGeom prst="rect">
              <a:avLst/>
            </a:prstGeom>
            <a:noFill/>
          </p:spPr>
          <p:txBody>
            <a:bodyPr wrap="none" rtlCol="0">
              <a:spAutoFit/>
            </a:bodyPr>
            <a:lstStyle/>
            <a:p>
              <a:r>
                <a:rPr lang="en-US" sz="3200" dirty="0"/>
                <a:t>+</a:t>
              </a:r>
            </a:p>
          </p:txBody>
        </p:sp>
      </p:grpSp>
      <p:grpSp>
        <p:nvGrpSpPr>
          <p:cNvPr id="206" name="Group 205">
            <a:extLst>
              <a:ext uri="{FF2B5EF4-FFF2-40B4-BE49-F238E27FC236}">
                <a16:creationId xmlns:a16="http://schemas.microsoft.com/office/drawing/2014/main" id="{FBA5BB77-4637-7B46-B5F9-DEC82AA783F5}"/>
              </a:ext>
            </a:extLst>
          </p:cNvPr>
          <p:cNvGrpSpPr/>
          <p:nvPr/>
        </p:nvGrpSpPr>
        <p:grpSpPr>
          <a:xfrm>
            <a:off x="7967869" y="3147393"/>
            <a:ext cx="344557" cy="584775"/>
            <a:chOff x="9859617" y="1179444"/>
            <a:chExt cx="344557" cy="584775"/>
          </a:xfrm>
        </p:grpSpPr>
        <p:sp>
          <p:nvSpPr>
            <p:cNvPr id="207" name="Oval 206">
              <a:extLst>
                <a:ext uri="{FF2B5EF4-FFF2-40B4-BE49-F238E27FC236}">
                  <a16:creationId xmlns:a16="http://schemas.microsoft.com/office/drawing/2014/main" id="{00E3AD53-6CBA-714C-953B-F457A80C2164}"/>
                </a:ext>
              </a:extLst>
            </p:cNvPr>
            <p:cNvSpPr/>
            <p:nvPr/>
          </p:nvSpPr>
          <p:spPr>
            <a:xfrm>
              <a:off x="9859617" y="1325217"/>
              <a:ext cx="344557" cy="331305"/>
            </a:xfrm>
            <a:prstGeom prst="ellipse">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8" name="TextBox 207">
              <a:extLst>
                <a:ext uri="{FF2B5EF4-FFF2-40B4-BE49-F238E27FC236}">
                  <a16:creationId xmlns:a16="http://schemas.microsoft.com/office/drawing/2014/main" id="{76DC195A-36B0-204A-AEA3-DF2912DA03EB}"/>
                </a:ext>
              </a:extLst>
            </p:cNvPr>
            <p:cNvSpPr txBox="1"/>
            <p:nvPr/>
          </p:nvSpPr>
          <p:spPr>
            <a:xfrm>
              <a:off x="9886120" y="1179444"/>
              <a:ext cx="309700" cy="584775"/>
            </a:xfrm>
            <a:prstGeom prst="rect">
              <a:avLst/>
            </a:prstGeom>
            <a:noFill/>
          </p:spPr>
          <p:txBody>
            <a:bodyPr wrap="none" rtlCol="0">
              <a:spAutoFit/>
            </a:bodyPr>
            <a:lstStyle/>
            <a:p>
              <a:r>
                <a:rPr lang="en-US" sz="3200" dirty="0"/>
                <a:t>-</a:t>
              </a:r>
            </a:p>
          </p:txBody>
        </p:sp>
      </p:grpSp>
      <p:cxnSp>
        <p:nvCxnSpPr>
          <p:cNvPr id="9" name="Straight Arrow Connector 8">
            <a:extLst>
              <a:ext uri="{FF2B5EF4-FFF2-40B4-BE49-F238E27FC236}">
                <a16:creationId xmlns:a16="http://schemas.microsoft.com/office/drawing/2014/main" id="{86F5A402-7072-5B45-AFAB-4AEC66343ECF}"/>
              </a:ext>
            </a:extLst>
          </p:cNvPr>
          <p:cNvCxnSpPr/>
          <p:nvPr/>
        </p:nvCxnSpPr>
        <p:spPr>
          <a:xfrm>
            <a:off x="2147404" y="2834861"/>
            <a:ext cx="39756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4" name="Straight Arrow Connector 213">
            <a:extLst>
              <a:ext uri="{FF2B5EF4-FFF2-40B4-BE49-F238E27FC236}">
                <a16:creationId xmlns:a16="http://schemas.microsoft.com/office/drawing/2014/main" id="{613887DD-8C89-4442-BCD5-79933D3AA18F}"/>
              </a:ext>
            </a:extLst>
          </p:cNvPr>
          <p:cNvCxnSpPr/>
          <p:nvPr/>
        </p:nvCxnSpPr>
        <p:spPr>
          <a:xfrm>
            <a:off x="3807329" y="2195527"/>
            <a:ext cx="0" cy="357809"/>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25" name="Straight Arrow Connector 224">
            <a:extLst>
              <a:ext uri="{FF2B5EF4-FFF2-40B4-BE49-F238E27FC236}">
                <a16:creationId xmlns:a16="http://schemas.microsoft.com/office/drawing/2014/main" id="{8FC684D3-661D-214E-8AAA-803D5741950F}"/>
              </a:ext>
            </a:extLst>
          </p:cNvPr>
          <p:cNvCxnSpPr/>
          <p:nvPr/>
        </p:nvCxnSpPr>
        <p:spPr>
          <a:xfrm>
            <a:off x="9516467" y="2187153"/>
            <a:ext cx="0" cy="357809"/>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39" name="Text Box 4">
            <a:extLst>
              <a:ext uri="{FF2B5EF4-FFF2-40B4-BE49-F238E27FC236}">
                <a16:creationId xmlns:a16="http://schemas.microsoft.com/office/drawing/2014/main" id="{1F245A08-96A8-8C45-A51A-73F89CCBC545}"/>
              </a:ext>
            </a:extLst>
          </p:cNvPr>
          <p:cNvSpPr txBox="1">
            <a:spLocks noChangeArrowheads="1"/>
          </p:cNvSpPr>
          <p:nvPr/>
        </p:nvSpPr>
        <p:spPr bwMode="auto">
          <a:xfrm>
            <a:off x="1061416" y="4699345"/>
            <a:ext cx="10110167" cy="138499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342900" indent="-277813">
              <a:buClr>
                <a:srgbClr val="000090"/>
              </a:buClr>
              <a:buSzPct val="100000"/>
              <a:buFont typeface="Wingdings" charset="2"/>
              <a:buChar char="§"/>
            </a:pPr>
            <a:r>
              <a:rPr lang="en-US" sz="2800" dirty="0">
                <a:latin typeface="+mn-lt"/>
              </a:rPr>
              <a:t>Alice digitally signs hash of her message with her private key, providing integrity and authentication </a:t>
            </a:r>
          </a:p>
          <a:p>
            <a:pPr marL="342900" indent="-277813">
              <a:buClr>
                <a:srgbClr val="000090"/>
              </a:buClr>
              <a:buSzPct val="100000"/>
              <a:buFont typeface="Wingdings" charset="2"/>
              <a:buChar char="§"/>
            </a:pPr>
            <a:r>
              <a:rPr lang="en-US" sz="2800" dirty="0">
                <a:latin typeface="+mn-lt"/>
              </a:rPr>
              <a:t>sends both message (in the clear) and digital signature</a:t>
            </a:r>
          </a:p>
        </p:txBody>
      </p:sp>
    </p:spTree>
    <p:extLst>
      <p:ext uri="{BB962C8B-B14F-4D97-AF65-F5344CB8AC3E}">
        <p14:creationId xmlns:p14="http://schemas.microsoft.com/office/powerpoint/2010/main" val="3835626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Rounded Rectangle 101">
            <a:extLst>
              <a:ext uri="{FF2B5EF4-FFF2-40B4-BE49-F238E27FC236}">
                <a16:creationId xmlns:a16="http://schemas.microsoft.com/office/drawing/2014/main" id="{6919003A-0583-1E4A-B26A-5A0954150CD9}"/>
              </a:ext>
            </a:extLst>
          </p:cNvPr>
          <p:cNvSpPr/>
          <p:nvPr/>
        </p:nvSpPr>
        <p:spPr>
          <a:xfrm>
            <a:off x="2869617" y="1808924"/>
            <a:ext cx="3133618" cy="2723320"/>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ounded Rectangle 3">
            <a:extLst>
              <a:ext uri="{FF2B5EF4-FFF2-40B4-BE49-F238E27FC236}">
                <a16:creationId xmlns:a16="http://schemas.microsoft.com/office/drawing/2014/main" id="{C707CD2E-B6EC-9248-927D-6D3F30F4B7C6}"/>
              </a:ext>
            </a:extLst>
          </p:cNvPr>
          <p:cNvSpPr/>
          <p:nvPr/>
        </p:nvSpPr>
        <p:spPr>
          <a:xfrm>
            <a:off x="6387545" y="2001078"/>
            <a:ext cx="2610678" cy="3286539"/>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9" name="Freeform 6">
            <a:extLst>
              <a:ext uri="{FF2B5EF4-FFF2-40B4-BE49-F238E27FC236}">
                <a16:creationId xmlns:a16="http://schemas.microsoft.com/office/drawing/2014/main" id="{FBC63C4B-D566-DA4A-87E0-DB2C8EA31F36}"/>
              </a:ext>
            </a:extLst>
          </p:cNvPr>
          <p:cNvSpPr>
            <a:spLocks/>
          </p:cNvSpPr>
          <p:nvPr/>
        </p:nvSpPr>
        <p:spPr bwMode="auto">
          <a:xfrm>
            <a:off x="9913522" y="3440871"/>
            <a:ext cx="1335088" cy="782638"/>
          </a:xfrm>
          <a:custGeom>
            <a:avLst/>
            <a:gdLst>
              <a:gd name="T0" fmla="*/ 0 w 2135"/>
              <a:gd name="T1" fmla="*/ 0 h 1662"/>
              <a:gd name="T2" fmla="*/ 0 w 2135"/>
              <a:gd name="T3" fmla="*/ 0 h 1662"/>
              <a:gd name="T4" fmla="*/ 2 w 2135"/>
              <a:gd name="T5" fmla="*/ 0 h 1662"/>
              <a:gd name="T6" fmla="*/ 4 w 2135"/>
              <a:gd name="T7" fmla="*/ 0 h 1662"/>
              <a:gd name="T8" fmla="*/ 7 w 2135"/>
              <a:gd name="T9" fmla="*/ 0 h 1662"/>
              <a:gd name="T10" fmla="*/ 7 w 2135"/>
              <a:gd name="T11" fmla="*/ 1 h 1662"/>
              <a:gd name="T12" fmla="*/ 6 w 2135"/>
              <a:gd name="T13" fmla="*/ 1 h 1662"/>
              <a:gd name="T14" fmla="*/ 3 w 2135"/>
              <a:gd name="T15" fmla="*/ 1 h 1662"/>
              <a:gd name="T16" fmla="*/ 2 w 2135"/>
              <a:gd name="T17" fmla="*/ 1 h 1662"/>
              <a:gd name="T18" fmla="*/ 1 w 2135"/>
              <a:gd name="T19" fmla="*/ 1 h 1662"/>
              <a:gd name="T20" fmla="*/ 0 w 2135"/>
              <a:gd name="T21" fmla="*/ 0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9AE0FF"/>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45170" cy="894622"/>
          </a:xfrm>
        </p:spPr>
        <p:txBody>
          <a:bodyPr>
            <a:normAutofit/>
          </a:bodyPr>
          <a:lstStyle/>
          <a:p>
            <a:r>
              <a:rPr lang="en-US" b="0" dirty="0">
                <a:latin typeface="+mn-lt"/>
              </a:rPr>
              <a:t>Secure e-mail: </a:t>
            </a:r>
            <a:r>
              <a:rPr lang="en-US" sz="4000" b="0" dirty="0">
                <a:latin typeface="+mn-lt"/>
              </a:rPr>
              <a:t>integrity, authentication</a:t>
            </a:r>
            <a:endParaRPr lang="en-US"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69</a:t>
            </a:fld>
            <a:endParaRPr lang="en-US" dirty="0"/>
          </a:p>
        </p:txBody>
      </p:sp>
      <p:sp>
        <p:nvSpPr>
          <p:cNvPr id="216" name="Text Box 4">
            <a:extLst>
              <a:ext uri="{FF2B5EF4-FFF2-40B4-BE49-F238E27FC236}">
                <a16:creationId xmlns:a16="http://schemas.microsoft.com/office/drawing/2014/main" id="{C0184D23-BADA-4B4B-BE0B-C3C7FA375CDE}"/>
              </a:ext>
            </a:extLst>
          </p:cNvPr>
          <p:cNvSpPr txBox="1">
            <a:spLocks noChangeArrowheads="1"/>
          </p:cNvSpPr>
          <p:nvPr/>
        </p:nvSpPr>
        <p:spPr bwMode="auto">
          <a:xfrm>
            <a:off x="830677" y="1195663"/>
            <a:ext cx="10811486"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0" fontAlgn="base" hangingPunct="0">
              <a:spcBef>
                <a:spcPct val="0"/>
              </a:spcBef>
              <a:spcAft>
                <a:spcPct val="0"/>
              </a:spcAft>
              <a:buClr>
                <a:srgbClr val="000099"/>
              </a:buClr>
              <a:buSzPct val="75000"/>
            </a:pPr>
            <a:r>
              <a:rPr lang="en-US" sz="2800" dirty="0">
                <a:solidFill>
                  <a:srgbClr val="000000"/>
                </a:solidFill>
                <a:latin typeface="+mn-lt"/>
              </a:rPr>
              <a:t> Alice sends m to Bob, with </a:t>
            </a:r>
            <a:r>
              <a:rPr lang="en-US" sz="2600" i="1" dirty="0">
                <a:solidFill>
                  <a:srgbClr val="0012A0"/>
                </a:solidFill>
                <a:latin typeface="+mn-lt"/>
              </a:rPr>
              <a:t>confidentiality,</a:t>
            </a:r>
            <a:r>
              <a:rPr lang="en-US" sz="2600" dirty="0">
                <a:solidFill>
                  <a:srgbClr val="000000"/>
                </a:solidFill>
                <a:latin typeface="+mn-lt"/>
              </a:rPr>
              <a:t> </a:t>
            </a:r>
            <a:r>
              <a:rPr lang="en-US" sz="2600" i="1" dirty="0">
                <a:solidFill>
                  <a:srgbClr val="0012A0"/>
                </a:solidFill>
                <a:latin typeface="+mn-lt"/>
              </a:rPr>
              <a:t>message integrity</a:t>
            </a:r>
            <a:r>
              <a:rPr lang="en-US" sz="2600" dirty="0">
                <a:solidFill>
                  <a:srgbClr val="000000"/>
                </a:solidFill>
                <a:latin typeface="+mn-lt"/>
              </a:rPr>
              <a:t>, </a:t>
            </a:r>
            <a:r>
              <a:rPr lang="en-US" sz="2600" i="1" dirty="0">
                <a:solidFill>
                  <a:srgbClr val="0012A0"/>
                </a:solidFill>
                <a:latin typeface="+mn-lt"/>
              </a:rPr>
              <a:t>authentication</a:t>
            </a:r>
          </a:p>
        </p:txBody>
      </p:sp>
      <p:sp>
        <p:nvSpPr>
          <p:cNvPr id="136" name="Freeform 6">
            <a:extLst>
              <a:ext uri="{FF2B5EF4-FFF2-40B4-BE49-F238E27FC236}">
                <a16:creationId xmlns:a16="http://schemas.microsoft.com/office/drawing/2014/main" id="{CDA921A5-71DA-7348-AE6D-AED7C35DE016}"/>
              </a:ext>
            </a:extLst>
          </p:cNvPr>
          <p:cNvSpPr>
            <a:spLocks/>
          </p:cNvSpPr>
          <p:nvPr/>
        </p:nvSpPr>
        <p:spPr bwMode="auto">
          <a:xfrm>
            <a:off x="4223508" y="2660061"/>
            <a:ext cx="989013" cy="406400"/>
          </a:xfrm>
          <a:custGeom>
            <a:avLst/>
            <a:gdLst>
              <a:gd name="T0" fmla="*/ 0 w 476"/>
              <a:gd name="T1" fmla="*/ 0 h 247"/>
              <a:gd name="T2" fmla="*/ 2393 w 476"/>
              <a:gd name="T3" fmla="*/ 0 h 247"/>
              <a:gd name="T4" fmla="*/ 2393 w 476"/>
              <a:gd name="T5" fmla="*/ 306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chemeClr val="tx1"/>
            </a:solidFill>
            <a:round/>
            <a:headEnd/>
            <a:tailEnd type="triangle" w="med" len="med"/>
          </a:ln>
          <a:extLst>
            <a:ext uri="{909E8E84-426E-40dd-AFC4-6F175D3DCCD1}">
              <a14:hiddenFill xmlns="" xmlns:a14="http://schemas.microsoft.com/office/drawing/2010/main">
                <a:solidFill>
                  <a:srgbClr val="FFFFFF"/>
                </a:solidFill>
              </a14:hiddenFill>
            </a:ext>
          </a:extLst>
        </p:spPr>
        <p:txBody>
          <a:bodyPr/>
          <a:lstStyle/>
          <a:p>
            <a:endParaRPr lang="en-US" dirty="0"/>
          </a:p>
        </p:txBody>
      </p:sp>
      <p:grpSp>
        <p:nvGrpSpPr>
          <p:cNvPr id="140" name="Group 10">
            <a:extLst>
              <a:ext uri="{FF2B5EF4-FFF2-40B4-BE49-F238E27FC236}">
                <a16:creationId xmlns:a16="http://schemas.microsoft.com/office/drawing/2014/main" id="{B1196B51-736F-8E46-8418-FE6F04F3A461}"/>
              </a:ext>
            </a:extLst>
          </p:cNvPr>
          <p:cNvGrpSpPr>
            <a:grpSpLocks/>
          </p:cNvGrpSpPr>
          <p:nvPr/>
        </p:nvGrpSpPr>
        <p:grpSpPr bwMode="auto">
          <a:xfrm>
            <a:off x="3498021" y="2164761"/>
            <a:ext cx="754063" cy="725487"/>
            <a:chOff x="694" y="2457"/>
            <a:chExt cx="475" cy="457"/>
          </a:xfrm>
        </p:grpSpPr>
        <p:sp>
          <p:nvSpPr>
            <p:cNvPr id="194" name="Rectangle 11">
              <a:extLst>
                <a:ext uri="{FF2B5EF4-FFF2-40B4-BE49-F238E27FC236}">
                  <a16:creationId xmlns:a16="http://schemas.microsoft.com/office/drawing/2014/main" id="{B72747EF-1E71-3E40-8C3C-2E9F66519F20}"/>
                </a:ext>
              </a:extLst>
            </p:cNvPr>
            <p:cNvSpPr>
              <a:spLocks noChangeArrowheads="1"/>
            </p:cNvSpPr>
            <p:nvPr/>
          </p:nvSpPr>
          <p:spPr bwMode="auto">
            <a:xfrm>
              <a:off x="694" y="2631"/>
              <a:ext cx="475" cy="283"/>
            </a:xfrm>
            <a:prstGeom prst="rect">
              <a:avLst/>
            </a:prstGeom>
            <a:solidFill>
              <a:schemeClr val="bg1"/>
            </a:solidFill>
            <a:ln w="9525">
              <a:solidFill>
                <a:schemeClr val="tx1"/>
              </a:solidFill>
              <a:miter lim="800000"/>
              <a:headEnd/>
              <a:tailEnd/>
            </a:ln>
          </p:spPr>
          <p:txBody>
            <a:bodyPr wrap="none" anchor="ctr"/>
            <a:lstStyle/>
            <a:p>
              <a:endParaRPr lang="en-US" dirty="0">
                <a:latin typeface="Arial" charset="0"/>
                <a:cs typeface="Arial" charset="0"/>
              </a:endParaRPr>
            </a:p>
          </p:txBody>
        </p:sp>
        <p:sp>
          <p:nvSpPr>
            <p:cNvPr id="195" name="Text Box 12">
              <a:extLst>
                <a:ext uri="{FF2B5EF4-FFF2-40B4-BE49-F238E27FC236}">
                  <a16:creationId xmlns:a16="http://schemas.microsoft.com/office/drawing/2014/main" id="{17E01511-07B5-7443-9FD2-D645D53E5374}"/>
                </a:ext>
              </a:extLst>
            </p:cNvPr>
            <p:cNvSpPr txBox="1">
              <a:spLocks noChangeArrowheads="1"/>
            </p:cNvSpPr>
            <p:nvPr/>
          </p:nvSpPr>
          <p:spPr bwMode="auto">
            <a:xfrm>
              <a:off x="754" y="2657"/>
              <a:ext cx="359"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1800" dirty="0">
                  <a:latin typeface="Arial" charset="0"/>
                  <a:cs typeface="Arial" charset="0"/>
                </a:rPr>
                <a:t>H( )</a:t>
              </a:r>
            </a:p>
          </p:txBody>
        </p:sp>
        <p:sp>
          <p:nvSpPr>
            <p:cNvPr id="196" name="Text Box 13">
              <a:extLst>
                <a:ext uri="{FF2B5EF4-FFF2-40B4-BE49-F238E27FC236}">
                  <a16:creationId xmlns:a16="http://schemas.microsoft.com/office/drawing/2014/main" id="{F03AD360-92D5-3F4F-8585-69010AEE616D}"/>
                </a:ext>
              </a:extLst>
            </p:cNvPr>
            <p:cNvSpPr txBox="1">
              <a:spLocks noChangeArrowheads="1"/>
            </p:cNvSpPr>
            <p:nvPr/>
          </p:nvSpPr>
          <p:spPr bwMode="auto">
            <a:xfrm>
              <a:off x="887" y="2457"/>
              <a:ext cx="206" cy="4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4000" dirty="0">
                  <a:latin typeface="Arial" charset="0"/>
                  <a:cs typeface="Arial" charset="0"/>
                </a:rPr>
                <a:t>.</a:t>
              </a:r>
            </a:p>
          </p:txBody>
        </p:sp>
      </p:grpSp>
      <p:grpSp>
        <p:nvGrpSpPr>
          <p:cNvPr id="141" name="Group 14">
            <a:extLst>
              <a:ext uri="{FF2B5EF4-FFF2-40B4-BE49-F238E27FC236}">
                <a16:creationId xmlns:a16="http://schemas.microsoft.com/office/drawing/2014/main" id="{1CEC776F-D8ED-BB41-8EF6-1269CC17444E}"/>
              </a:ext>
            </a:extLst>
          </p:cNvPr>
          <p:cNvGrpSpPr>
            <a:grpSpLocks/>
          </p:cNvGrpSpPr>
          <p:nvPr/>
        </p:nvGrpSpPr>
        <p:grpSpPr bwMode="auto">
          <a:xfrm>
            <a:off x="4364796" y="2158411"/>
            <a:ext cx="757238" cy="714375"/>
            <a:chOff x="1541" y="1987"/>
            <a:chExt cx="477" cy="450"/>
          </a:xfrm>
        </p:grpSpPr>
        <p:sp>
          <p:nvSpPr>
            <p:cNvPr id="190" name="Rectangle 15">
              <a:extLst>
                <a:ext uri="{FF2B5EF4-FFF2-40B4-BE49-F238E27FC236}">
                  <a16:creationId xmlns:a16="http://schemas.microsoft.com/office/drawing/2014/main" id="{F52BF3D6-1581-884C-89DC-1E614FC1092D}"/>
                </a:ext>
              </a:extLst>
            </p:cNvPr>
            <p:cNvSpPr>
              <a:spLocks noChangeArrowheads="1"/>
            </p:cNvSpPr>
            <p:nvPr/>
          </p:nvSpPr>
          <p:spPr bwMode="auto">
            <a:xfrm>
              <a:off x="1543" y="2154"/>
              <a:ext cx="475" cy="283"/>
            </a:xfrm>
            <a:prstGeom prst="rect">
              <a:avLst/>
            </a:prstGeom>
            <a:solidFill>
              <a:schemeClr val="bg1"/>
            </a:solidFill>
            <a:ln w="9525">
              <a:solidFill>
                <a:schemeClr val="tx1"/>
              </a:solidFill>
              <a:miter lim="800000"/>
              <a:headEnd/>
              <a:tailEnd/>
            </a:ln>
          </p:spPr>
          <p:txBody>
            <a:bodyPr wrap="none" anchor="ctr"/>
            <a:lstStyle/>
            <a:p>
              <a:endParaRPr lang="en-US" dirty="0">
                <a:latin typeface="Arial" charset="0"/>
                <a:cs typeface="Arial" charset="0"/>
              </a:endParaRPr>
            </a:p>
          </p:txBody>
        </p:sp>
        <p:sp>
          <p:nvSpPr>
            <p:cNvPr id="191" name="Text Box 16">
              <a:extLst>
                <a:ext uri="{FF2B5EF4-FFF2-40B4-BE49-F238E27FC236}">
                  <a16:creationId xmlns:a16="http://schemas.microsoft.com/office/drawing/2014/main" id="{64158AE7-EA74-484B-A754-66C43ED40270}"/>
                </a:ext>
              </a:extLst>
            </p:cNvPr>
            <p:cNvSpPr txBox="1">
              <a:spLocks noChangeArrowheads="1"/>
            </p:cNvSpPr>
            <p:nvPr/>
          </p:nvSpPr>
          <p:spPr bwMode="auto">
            <a:xfrm>
              <a:off x="1541" y="2189"/>
              <a:ext cx="429"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1800" dirty="0">
                  <a:latin typeface="Arial" charset="0"/>
                  <a:cs typeface="Arial" charset="0"/>
                </a:rPr>
                <a:t>K</a:t>
              </a:r>
              <a:r>
                <a:rPr lang="en-US" baseline="-25000" dirty="0">
                  <a:latin typeface="Arial" charset="0"/>
                  <a:cs typeface="Arial" charset="0"/>
                </a:rPr>
                <a:t>A</a:t>
              </a:r>
              <a:r>
                <a:rPr lang="en-US" sz="1800" dirty="0">
                  <a:latin typeface="Arial" charset="0"/>
                  <a:cs typeface="Arial" charset="0"/>
                </a:rPr>
                <a:t>( )</a:t>
              </a:r>
            </a:p>
          </p:txBody>
        </p:sp>
        <p:sp>
          <p:nvSpPr>
            <p:cNvPr id="192" name="Text Box 17">
              <a:extLst>
                <a:ext uri="{FF2B5EF4-FFF2-40B4-BE49-F238E27FC236}">
                  <a16:creationId xmlns:a16="http://schemas.microsoft.com/office/drawing/2014/main" id="{6B7AE559-51F7-8142-B595-D975A8D3F6DE}"/>
                </a:ext>
              </a:extLst>
            </p:cNvPr>
            <p:cNvSpPr txBox="1">
              <a:spLocks noChangeArrowheads="1"/>
            </p:cNvSpPr>
            <p:nvPr/>
          </p:nvSpPr>
          <p:spPr bwMode="auto">
            <a:xfrm>
              <a:off x="1735" y="1987"/>
              <a:ext cx="206" cy="4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4000" dirty="0">
                  <a:latin typeface="Arial" charset="0"/>
                  <a:cs typeface="Arial" charset="0"/>
                </a:rPr>
                <a:t>.</a:t>
              </a:r>
            </a:p>
          </p:txBody>
        </p:sp>
        <p:sp>
          <p:nvSpPr>
            <p:cNvPr id="193" name="Text Box 18">
              <a:extLst>
                <a:ext uri="{FF2B5EF4-FFF2-40B4-BE49-F238E27FC236}">
                  <a16:creationId xmlns:a16="http://schemas.microsoft.com/office/drawing/2014/main" id="{04C00144-A0CC-D44F-9A7B-DF9305B042C5}"/>
                </a:ext>
              </a:extLst>
            </p:cNvPr>
            <p:cNvSpPr txBox="1">
              <a:spLocks noChangeArrowheads="1"/>
            </p:cNvSpPr>
            <p:nvPr/>
          </p:nvSpPr>
          <p:spPr bwMode="auto">
            <a:xfrm>
              <a:off x="1638" y="2088"/>
              <a:ext cx="170"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dirty="0">
                  <a:latin typeface="Arial" charset="0"/>
                  <a:cs typeface="Arial" charset="0"/>
                </a:rPr>
                <a:t>-</a:t>
              </a:r>
            </a:p>
          </p:txBody>
        </p:sp>
      </p:grpSp>
      <p:grpSp>
        <p:nvGrpSpPr>
          <p:cNvPr id="145" name="Group 26">
            <a:extLst>
              <a:ext uri="{FF2B5EF4-FFF2-40B4-BE49-F238E27FC236}">
                <a16:creationId xmlns:a16="http://schemas.microsoft.com/office/drawing/2014/main" id="{93CCA24C-103C-B648-995F-03EEF3C4F57E}"/>
              </a:ext>
            </a:extLst>
          </p:cNvPr>
          <p:cNvGrpSpPr>
            <a:grpSpLocks/>
          </p:cNvGrpSpPr>
          <p:nvPr/>
        </p:nvGrpSpPr>
        <p:grpSpPr bwMode="auto">
          <a:xfrm>
            <a:off x="5102983" y="2083178"/>
            <a:ext cx="1135063" cy="528637"/>
            <a:chOff x="1778" y="2485"/>
            <a:chExt cx="715" cy="333"/>
          </a:xfrm>
        </p:grpSpPr>
        <p:sp>
          <p:nvSpPr>
            <p:cNvPr id="184" name="Text Box 27">
              <a:extLst>
                <a:ext uri="{FF2B5EF4-FFF2-40B4-BE49-F238E27FC236}">
                  <a16:creationId xmlns:a16="http://schemas.microsoft.com/office/drawing/2014/main" id="{A3D2B037-32E5-0245-B8DB-4BC6E843B1A6}"/>
                </a:ext>
              </a:extLst>
            </p:cNvPr>
            <p:cNvSpPr txBox="1">
              <a:spLocks noChangeArrowheads="1"/>
            </p:cNvSpPr>
            <p:nvPr/>
          </p:nvSpPr>
          <p:spPr bwMode="auto">
            <a:xfrm>
              <a:off x="1778" y="2587"/>
              <a:ext cx="71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1800" dirty="0">
                  <a:latin typeface="Arial" charset="0"/>
                  <a:cs typeface="Arial" charset="0"/>
                </a:rPr>
                <a:t>K</a:t>
              </a:r>
              <a:r>
                <a:rPr lang="en-US" baseline="-25000" dirty="0">
                  <a:latin typeface="Arial" charset="0"/>
                  <a:cs typeface="Arial" charset="0"/>
                </a:rPr>
                <a:t>A</a:t>
              </a:r>
              <a:r>
                <a:rPr lang="en-US" sz="1800" dirty="0">
                  <a:latin typeface="Arial" charset="0"/>
                  <a:cs typeface="Arial" charset="0"/>
                </a:rPr>
                <a:t>(H(m))</a:t>
              </a:r>
            </a:p>
          </p:txBody>
        </p:sp>
        <p:sp>
          <p:nvSpPr>
            <p:cNvPr id="185" name="Text Box 28">
              <a:extLst>
                <a:ext uri="{FF2B5EF4-FFF2-40B4-BE49-F238E27FC236}">
                  <a16:creationId xmlns:a16="http://schemas.microsoft.com/office/drawing/2014/main" id="{C74CE97F-6B91-2347-AED1-5D20B19B8F40}"/>
                </a:ext>
              </a:extLst>
            </p:cNvPr>
            <p:cNvSpPr txBox="1">
              <a:spLocks noChangeArrowheads="1"/>
            </p:cNvSpPr>
            <p:nvPr/>
          </p:nvSpPr>
          <p:spPr bwMode="auto">
            <a:xfrm>
              <a:off x="1870" y="2485"/>
              <a:ext cx="170"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dirty="0">
                  <a:latin typeface="Arial" charset="0"/>
                  <a:cs typeface="Arial" charset="0"/>
                </a:rPr>
                <a:t>-</a:t>
              </a:r>
            </a:p>
          </p:txBody>
        </p:sp>
      </p:grpSp>
      <p:sp>
        <p:nvSpPr>
          <p:cNvPr id="146" name="Freeform 29">
            <a:extLst>
              <a:ext uri="{FF2B5EF4-FFF2-40B4-BE49-F238E27FC236}">
                <a16:creationId xmlns:a16="http://schemas.microsoft.com/office/drawing/2014/main" id="{2A230624-3976-DB45-8513-B2545A36D998}"/>
              </a:ext>
            </a:extLst>
          </p:cNvPr>
          <p:cNvSpPr>
            <a:spLocks/>
          </p:cNvSpPr>
          <p:nvPr/>
        </p:nvSpPr>
        <p:spPr bwMode="auto">
          <a:xfrm flipV="1">
            <a:off x="3259587" y="3495086"/>
            <a:ext cx="1958975" cy="392112"/>
          </a:xfrm>
          <a:custGeom>
            <a:avLst/>
            <a:gdLst>
              <a:gd name="T0" fmla="*/ 0 w 476"/>
              <a:gd name="T1" fmla="*/ 0 h 247"/>
              <a:gd name="T2" fmla="*/ 144489 w 476"/>
              <a:gd name="T3" fmla="*/ 0 h 247"/>
              <a:gd name="T4" fmla="*/ 144489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chemeClr val="tx1"/>
            </a:solidFill>
            <a:round/>
            <a:headEnd/>
            <a:tailEnd type="triangle" w="med" len="med"/>
          </a:ln>
          <a:extLst>
            <a:ext uri="{909E8E84-426E-40dd-AFC4-6F175D3DCCD1}">
              <a14:hiddenFill xmlns="" xmlns:a14="http://schemas.microsoft.com/office/drawing/2010/main">
                <a:solidFill>
                  <a:srgbClr val="FFFFFF"/>
                </a:solidFill>
              </a14:hiddenFill>
            </a:ext>
          </a:extLst>
        </p:spPr>
        <p:txBody>
          <a:bodyPr rot="10800000"/>
          <a:lstStyle/>
          <a:p>
            <a:endParaRPr lang="en-US" dirty="0"/>
          </a:p>
        </p:txBody>
      </p:sp>
      <p:sp>
        <p:nvSpPr>
          <p:cNvPr id="147" name="Text Box 30">
            <a:extLst>
              <a:ext uri="{FF2B5EF4-FFF2-40B4-BE49-F238E27FC236}">
                <a16:creationId xmlns:a16="http://schemas.microsoft.com/office/drawing/2014/main" id="{DABE9DE2-F780-A849-ACDB-E6DCB3DE9067}"/>
              </a:ext>
            </a:extLst>
          </p:cNvPr>
          <p:cNvSpPr txBox="1">
            <a:spLocks noChangeArrowheads="1"/>
          </p:cNvSpPr>
          <p:nvPr/>
        </p:nvSpPr>
        <p:spPr bwMode="auto">
          <a:xfrm>
            <a:off x="2909755" y="2436474"/>
            <a:ext cx="398463"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dirty="0">
                <a:latin typeface="Arial" charset="0"/>
                <a:cs typeface="Arial" charset="0"/>
              </a:rPr>
              <a:t>m</a:t>
            </a:r>
          </a:p>
        </p:txBody>
      </p:sp>
      <p:grpSp>
        <p:nvGrpSpPr>
          <p:cNvPr id="148" name="Group 31">
            <a:extLst>
              <a:ext uri="{FF2B5EF4-FFF2-40B4-BE49-F238E27FC236}">
                <a16:creationId xmlns:a16="http://schemas.microsoft.com/office/drawing/2014/main" id="{AE3F8545-E084-314A-8920-DB75ABBDE231}"/>
              </a:ext>
            </a:extLst>
          </p:cNvPr>
          <p:cNvGrpSpPr>
            <a:grpSpLocks/>
          </p:cNvGrpSpPr>
          <p:nvPr/>
        </p:nvGrpSpPr>
        <p:grpSpPr bwMode="auto">
          <a:xfrm>
            <a:off x="4290183" y="1782174"/>
            <a:ext cx="452438" cy="474662"/>
            <a:chOff x="2637" y="716"/>
            <a:chExt cx="285" cy="299"/>
          </a:xfrm>
        </p:grpSpPr>
        <p:sp>
          <p:nvSpPr>
            <p:cNvPr id="182" name="Text Box 32">
              <a:extLst>
                <a:ext uri="{FF2B5EF4-FFF2-40B4-BE49-F238E27FC236}">
                  <a16:creationId xmlns:a16="http://schemas.microsoft.com/office/drawing/2014/main" id="{B887643E-BB09-9446-90F6-D0C86C8BB0D8}"/>
                </a:ext>
              </a:extLst>
            </p:cNvPr>
            <p:cNvSpPr txBox="1">
              <a:spLocks noChangeArrowheads="1"/>
            </p:cNvSpPr>
            <p:nvPr/>
          </p:nvSpPr>
          <p:spPr bwMode="auto">
            <a:xfrm>
              <a:off x="2637" y="763"/>
              <a:ext cx="285"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1800" dirty="0">
                  <a:latin typeface="Arial" charset="0"/>
                  <a:cs typeface="Arial" charset="0"/>
                </a:rPr>
                <a:t>K</a:t>
              </a:r>
              <a:r>
                <a:rPr lang="en-US" baseline="-25000" dirty="0">
                  <a:latin typeface="Arial" charset="0"/>
                  <a:cs typeface="Arial" charset="0"/>
                </a:rPr>
                <a:t>A</a:t>
              </a:r>
              <a:endParaRPr lang="en-US" sz="1800" dirty="0">
                <a:latin typeface="Arial" charset="0"/>
                <a:cs typeface="Arial" charset="0"/>
              </a:endParaRPr>
            </a:p>
          </p:txBody>
        </p:sp>
        <p:sp>
          <p:nvSpPr>
            <p:cNvPr id="183" name="Text Box 33">
              <a:extLst>
                <a:ext uri="{FF2B5EF4-FFF2-40B4-BE49-F238E27FC236}">
                  <a16:creationId xmlns:a16="http://schemas.microsoft.com/office/drawing/2014/main" id="{8F0C780B-DA5F-D24E-B125-07B752932EBA}"/>
                </a:ext>
              </a:extLst>
            </p:cNvPr>
            <p:cNvSpPr txBox="1">
              <a:spLocks noChangeArrowheads="1"/>
            </p:cNvSpPr>
            <p:nvPr/>
          </p:nvSpPr>
          <p:spPr bwMode="auto">
            <a:xfrm>
              <a:off x="2735" y="716"/>
              <a:ext cx="170"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dirty="0">
                  <a:latin typeface="Arial" charset="0"/>
                  <a:cs typeface="Arial" charset="0"/>
                </a:rPr>
                <a:t>-</a:t>
              </a:r>
            </a:p>
          </p:txBody>
        </p:sp>
      </p:grpSp>
      <p:pic>
        <p:nvPicPr>
          <p:cNvPr id="150" name="Picture 35" descr="BS00768_[1]">
            <a:extLst>
              <a:ext uri="{FF2B5EF4-FFF2-40B4-BE49-F238E27FC236}">
                <a16:creationId xmlns:a16="http://schemas.microsoft.com/office/drawing/2014/main" id="{760325FC-447E-8641-AB3A-BD40E45D31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4786529" y="1968903"/>
            <a:ext cx="400050" cy="206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51" name="Picture 36" descr="Alice">
            <a:extLst>
              <a:ext uri="{FF2B5EF4-FFF2-40B4-BE49-F238E27FC236}">
                <a16:creationId xmlns:a16="http://schemas.microsoft.com/office/drawing/2014/main" id="{6F5B1E19-8AE4-3D48-9575-18C9928530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4561" y="2956372"/>
            <a:ext cx="527050" cy="650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59" name="Text Box 44">
            <a:extLst>
              <a:ext uri="{FF2B5EF4-FFF2-40B4-BE49-F238E27FC236}">
                <a16:creationId xmlns:a16="http://schemas.microsoft.com/office/drawing/2014/main" id="{A018A8CA-0525-644A-A2E4-930729E29ED3}"/>
              </a:ext>
            </a:extLst>
          </p:cNvPr>
          <p:cNvSpPr txBox="1">
            <a:spLocks noChangeArrowheads="1"/>
          </p:cNvSpPr>
          <p:nvPr/>
        </p:nvSpPr>
        <p:spPr bwMode="auto">
          <a:xfrm>
            <a:off x="2909058" y="3664328"/>
            <a:ext cx="398463"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dirty="0">
                <a:latin typeface="Arial" charset="0"/>
                <a:cs typeface="Arial" charset="0"/>
              </a:rPr>
              <a:t>m</a:t>
            </a:r>
          </a:p>
        </p:txBody>
      </p:sp>
      <p:cxnSp>
        <p:nvCxnSpPr>
          <p:cNvPr id="198" name="Straight Arrow Connector 197">
            <a:extLst>
              <a:ext uri="{FF2B5EF4-FFF2-40B4-BE49-F238E27FC236}">
                <a16:creationId xmlns:a16="http://schemas.microsoft.com/office/drawing/2014/main" id="{A1E527DE-00E9-2C4B-9615-EAC39E329EA7}"/>
              </a:ext>
            </a:extLst>
          </p:cNvPr>
          <p:cNvCxnSpPr>
            <a:cxnSpLocks/>
          </p:cNvCxnSpPr>
          <p:nvPr/>
        </p:nvCxnSpPr>
        <p:spPr>
          <a:xfrm>
            <a:off x="5526154" y="3253408"/>
            <a:ext cx="155050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1" name="Text Box 45">
            <a:extLst>
              <a:ext uri="{FF2B5EF4-FFF2-40B4-BE49-F238E27FC236}">
                <a16:creationId xmlns:a16="http://schemas.microsoft.com/office/drawing/2014/main" id="{A0823A43-D9DE-EE42-9EF2-86A11D7DC6A5}"/>
              </a:ext>
            </a:extLst>
          </p:cNvPr>
          <p:cNvSpPr txBox="1">
            <a:spLocks noChangeArrowheads="1"/>
          </p:cNvSpPr>
          <p:nvPr/>
        </p:nvSpPr>
        <p:spPr bwMode="auto">
          <a:xfrm>
            <a:off x="10118309" y="3645176"/>
            <a:ext cx="966788"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mn-lt"/>
                <a:ea typeface="ＭＳ Ｐゴシック" charset="0"/>
                <a:cs typeface="Arial" charset="0"/>
              </a:rPr>
              <a:t>Internet</a:t>
            </a:r>
          </a:p>
        </p:txBody>
      </p:sp>
      <p:grpSp>
        <p:nvGrpSpPr>
          <p:cNvPr id="203" name="Group 202">
            <a:extLst>
              <a:ext uri="{FF2B5EF4-FFF2-40B4-BE49-F238E27FC236}">
                <a16:creationId xmlns:a16="http://schemas.microsoft.com/office/drawing/2014/main" id="{9439904A-0258-7748-9607-D776C1BE1087}"/>
              </a:ext>
            </a:extLst>
          </p:cNvPr>
          <p:cNvGrpSpPr/>
          <p:nvPr/>
        </p:nvGrpSpPr>
        <p:grpSpPr>
          <a:xfrm>
            <a:off x="5035825" y="2994991"/>
            <a:ext cx="389850" cy="584775"/>
            <a:chOff x="9846364" y="1192696"/>
            <a:chExt cx="389850" cy="584775"/>
          </a:xfrm>
        </p:grpSpPr>
        <p:sp>
          <p:nvSpPr>
            <p:cNvPr id="204" name="Oval 203">
              <a:extLst>
                <a:ext uri="{FF2B5EF4-FFF2-40B4-BE49-F238E27FC236}">
                  <a16:creationId xmlns:a16="http://schemas.microsoft.com/office/drawing/2014/main" id="{819D590E-EFF1-A644-A99A-1437DDD19481}"/>
                </a:ext>
              </a:extLst>
            </p:cNvPr>
            <p:cNvSpPr/>
            <p:nvPr/>
          </p:nvSpPr>
          <p:spPr>
            <a:xfrm>
              <a:off x="9859617" y="1325217"/>
              <a:ext cx="344557" cy="331305"/>
            </a:xfrm>
            <a:prstGeom prst="ellipse">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 name="TextBox 204">
              <a:extLst>
                <a:ext uri="{FF2B5EF4-FFF2-40B4-BE49-F238E27FC236}">
                  <a16:creationId xmlns:a16="http://schemas.microsoft.com/office/drawing/2014/main" id="{11E886BA-0494-1D48-8DAF-FFC6CAA40B1D}"/>
                </a:ext>
              </a:extLst>
            </p:cNvPr>
            <p:cNvSpPr txBox="1"/>
            <p:nvPr/>
          </p:nvSpPr>
          <p:spPr>
            <a:xfrm>
              <a:off x="9846364" y="1192696"/>
              <a:ext cx="389850" cy="584775"/>
            </a:xfrm>
            <a:prstGeom prst="rect">
              <a:avLst/>
            </a:prstGeom>
            <a:noFill/>
          </p:spPr>
          <p:txBody>
            <a:bodyPr wrap="none" rtlCol="0">
              <a:spAutoFit/>
            </a:bodyPr>
            <a:lstStyle/>
            <a:p>
              <a:r>
                <a:rPr lang="en-US" sz="3200" dirty="0"/>
                <a:t>+</a:t>
              </a:r>
            </a:p>
          </p:txBody>
        </p:sp>
      </p:grpSp>
      <p:cxnSp>
        <p:nvCxnSpPr>
          <p:cNvPr id="9" name="Straight Arrow Connector 8">
            <a:extLst>
              <a:ext uri="{FF2B5EF4-FFF2-40B4-BE49-F238E27FC236}">
                <a16:creationId xmlns:a16="http://schemas.microsoft.com/office/drawing/2014/main" id="{86F5A402-7072-5B45-AFAB-4AEC66343ECF}"/>
              </a:ext>
            </a:extLst>
          </p:cNvPr>
          <p:cNvCxnSpPr>
            <a:cxnSpLocks/>
          </p:cNvCxnSpPr>
          <p:nvPr/>
        </p:nvCxnSpPr>
        <p:spPr>
          <a:xfrm>
            <a:off x="3262538" y="2662582"/>
            <a:ext cx="22765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4" name="Straight Arrow Connector 213">
            <a:extLst>
              <a:ext uri="{FF2B5EF4-FFF2-40B4-BE49-F238E27FC236}">
                <a16:creationId xmlns:a16="http://schemas.microsoft.com/office/drawing/2014/main" id="{613887DD-8C89-4442-BCD5-79933D3AA18F}"/>
              </a:ext>
            </a:extLst>
          </p:cNvPr>
          <p:cNvCxnSpPr/>
          <p:nvPr/>
        </p:nvCxnSpPr>
        <p:spPr>
          <a:xfrm>
            <a:off x="4721727" y="2023248"/>
            <a:ext cx="0" cy="357809"/>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39B78702-8E82-044F-9A18-B2714D979F8A}"/>
              </a:ext>
            </a:extLst>
          </p:cNvPr>
          <p:cNvCxnSpPr>
            <a:cxnSpLocks/>
          </p:cNvCxnSpPr>
          <p:nvPr/>
        </p:nvCxnSpPr>
        <p:spPr>
          <a:xfrm>
            <a:off x="8878954" y="3829879"/>
            <a:ext cx="110655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68" name="Picture 9" descr="BS00592_[1]">
            <a:extLst>
              <a:ext uri="{FF2B5EF4-FFF2-40B4-BE49-F238E27FC236}">
                <a16:creationId xmlns:a16="http://schemas.microsoft.com/office/drawing/2014/main" id="{55983C4D-CE39-2B44-9000-A0B4F61718E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81836" y="3496504"/>
            <a:ext cx="544513" cy="666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1" name="Picture 8" descr="BS00768_[1]">
            <a:extLst>
              <a:ext uri="{FF2B5EF4-FFF2-40B4-BE49-F238E27FC236}">
                <a16:creationId xmlns:a16="http://schemas.microsoft.com/office/drawing/2014/main" id="{5D634922-0CDC-3B48-B755-7D3687FF79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7536899" y="2471598"/>
            <a:ext cx="400050" cy="206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72" name="Group 10">
            <a:extLst>
              <a:ext uri="{FF2B5EF4-FFF2-40B4-BE49-F238E27FC236}">
                <a16:creationId xmlns:a16="http://schemas.microsoft.com/office/drawing/2014/main" id="{479CB536-995E-2848-93C0-49213D5F025B}"/>
              </a:ext>
            </a:extLst>
          </p:cNvPr>
          <p:cNvGrpSpPr>
            <a:grpSpLocks/>
          </p:cNvGrpSpPr>
          <p:nvPr/>
        </p:nvGrpSpPr>
        <p:grpSpPr bwMode="auto">
          <a:xfrm>
            <a:off x="7109862" y="2731948"/>
            <a:ext cx="754063" cy="727075"/>
            <a:chOff x="1645" y="264"/>
            <a:chExt cx="475" cy="458"/>
          </a:xfrm>
        </p:grpSpPr>
        <p:sp>
          <p:nvSpPr>
            <p:cNvPr id="73" name="Rectangle 11">
              <a:extLst>
                <a:ext uri="{FF2B5EF4-FFF2-40B4-BE49-F238E27FC236}">
                  <a16:creationId xmlns:a16="http://schemas.microsoft.com/office/drawing/2014/main" id="{87B2F9BA-C745-1A43-A558-24B6C9943FDB}"/>
                </a:ext>
              </a:extLst>
            </p:cNvPr>
            <p:cNvSpPr>
              <a:spLocks noChangeArrowheads="1"/>
            </p:cNvSpPr>
            <p:nvPr/>
          </p:nvSpPr>
          <p:spPr bwMode="auto">
            <a:xfrm>
              <a:off x="1645" y="439"/>
              <a:ext cx="475" cy="283"/>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74" name="Text Box 12">
              <a:extLst>
                <a:ext uri="{FF2B5EF4-FFF2-40B4-BE49-F238E27FC236}">
                  <a16:creationId xmlns:a16="http://schemas.microsoft.com/office/drawing/2014/main" id="{1A0FB0CD-E502-7A4E-A69B-9E31C2D38B8B}"/>
                </a:ext>
              </a:extLst>
            </p:cNvPr>
            <p:cNvSpPr txBox="1">
              <a:spLocks noChangeArrowheads="1"/>
            </p:cNvSpPr>
            <p:nvPr/>
          </p:nvSpPr>
          <p:spPr bwMode="auto">
            <a:xfrm>
              <a:off x="1654" y="456"/>
              <a:ext cx="422"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a:t>
              </a:r>
            </a:p>
          </p:txBody>
        </p:sp>
        <p:sp>
          <p:nvSpPr>
            <p:cNvPr id="75" name="Text Box 13">
              <a:extLst>
                <a:ext uri="{FF2B5EF4-FFF2-40B4-BE49-F238E27FC236}">
                  <a16:creationId xmlns:a16="http://schemas.microsoft.com/office/drawing/2014/main" id="{0C8C6F93-FFB7-2A4E-905A-46BF3BF75ED3}"/>
                </a:ext>
              </a:extLst>
            </p:cNvPr>
            <p:cNvSpPr txBox="1">
              <a:spLocks noChangeArrowheads="1"/>
            </p:cNvSpPr>
            <p:nvPr/>
          </p:nvSpPr>
          <p:spPr bwMode="auto">
            <a:xfrm>
              <a:off x="1844" y="264"/>
              <a:ext cx="206" cy="4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4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grpSp>
        <p:nvGrpSpPr>
          <p:cNvPr id="76" name="Group 14">
            <a:extLst>
              <a:ext uri="{FF2B5EF4-FFF2-40B4-BE49-F238E27FC236}">
                <a16:creationId xmlns:a16="http://schemas.microsoft.com/office/drawing/2014/main" id="{7B08F5B3-C631-034D-B94A-C26CE6CA152E}"/>
              </a:ext>
            </a:extLst>
          </p:cNvPr>
          <p:cNvGrpSpPr>
            <a:grpSpLocks/>
          </p:cNvGrpSpPr>
          <p:nvPr/>
        </p:nvGrpSpPr>
        <p:grpSpPr bwMode="auto">
          <a:xfrm>
            <a:off x="7133674" y="3970198"/>
            <a:ext cx="754063" cy="708025"/>
            <a:chOff x="2144" y="3246"/>
            <a:chExt cx="475" cy="446"/>
          </a:xfrm>
        </p:grpSpPr>
        <p:sp>
          <p:nvSpPr>
            <p:cNvPr id="77" name="Rectangle 15">
              <a:extLst>
                <a:ext uri="{FF2B5EF4-FFF2-40B4-BE49-F238E27FC236}">
                  <a16:creationId xmlns:a16="http://schemas.microsoft.com/office/drawing/2014/main" id="{87CF5C84-CFB0-A54D-815B-871C0E7714F0}"/>
                </a:ext>
              </a:extLst>
            </p:cNvPr>
            <p:cNvSpPr>
              <a:spLocks noChangeArrowheads="1"/>
            </p:cNvSpPr>
            <p:nvPr/>
          </p:nvSpPr>
          <p:spPr bwMode="auto">
            <a:xfrm>
              <a:off x="2144" y="3397"/>
              <a:ext cx="475" cy="283"/>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78" name="Text Box 16">
              <a:extLst>
                <a:ext uri="{FF2B5EF4-FFF2-40B4-BE49-F238E27FC236}">
                  <a16:creationId xmlns:a16="http://schemas.microsoft.com/office/drawing/2014/main" id="{4DF8A064-5DAE-6147-AA3D-CA2BBB157B43}"/>
                </a:ext>
              </a:extLst>
            </p:cNvPr>
            <p:cNvSpPr txBox="1">
              <a:spLocks noChangeArrowheads="1"/>
            </p:cNvSpPr>
            <p:nvPr/>
          </p:nvSpPr>
          <p:spPr bwMode="auto">
            <a:xfrm>
              <a:off x="2148" y="3432"/>
              <a:ext cx="434"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B</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a:t>
              </a:r>
            </a:p>
          </p:txBody>
        </p:sp>
        <p:sp>
          <p:nvSpPr>
            <p:cNvPr id="79" name="Text Box 17">
              <a:extLst>
                <a:ext uri="{FF2B5EF4-FFF2-40B4-BE49-F238E27FC236}">
                  <a16:creationId xmlns:a16="http://schemas.microsoft.com/office/drawing/2014/main" id="{2192AFD7-E41C-7048-9674-C1F0750C3423}"/>
                </a:ext>
              </a:extLst>
            </p:cNvPr>
            <p:cNvSpPr txBox="1">
              <a:spLocks noChangeArrowheads="1"/>
            </p:cNvSpPr>
            <p:nvPr/>
          </p:nvSpPr>
          <p:spPr bwMode="auto">
            <a:xfrm>
              <a:off x="2340" y="3246"/>
              <a:ext cx="206" cy="4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4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sp>
          <p:nvSpPr>
            <p:cNvPr id="80" name="Text Box 18">
              <a:extLst>
                <a:ext uri="{FF2B5EF4-FFF2-40B4-BE49-F238E27FC236}">
                  <a16:creationId xmlns:a16="http://schemas.microsoft.com/office/drawing/2014/main" id="{F709284F-B898-BA4A-AE36-2BDC0285AF5B}"/>
                </a:ext>
              </a:extLst>
            </p:cNvPr>
            <p:cNvSpPr txBox="1">
              <a:spLocks noChangeArrowheads="1"/>
            </p:cNvSpPr>
            <p:nvPr/>
          </p:nvSpPr>
          <p:spPr bwMode="auto">
            <a:xfrm>
              <a:off x="2234" y="3331"/>
              <a:ext cx="210"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sp>
        <p:nvSpPr>
          <p:cNvPr id="81" name="Line 25">
            <a:extLst>
              <a:ext uri="{FF2B5EF4-FFF2-40B4-BE49-F238E27FC236}">
                <a16:creationId xmlns:a16="http://schemas.microsoft.com/office/drawing/2014/main" id="{93FC36BF-7703-A443-B5C0-29F56D29D732}"/>
              </a:ext>
            </a:extLst>
          </p:cNvPr>
          <p:cNvSpPr>
            <a:spLocks noChangeShapeType="1"/>
          </p:cNvSpPr>
          <p:nvPr/>
        </p:nvSpPr>
        <p:spPr bwMode="auto">
          <a:xfrm>
            <a:off x="6798362" y="4432160"/>
            <a:ext cx="279061" cy="0"/>
          </a:xfrm>
          <a:prstGeom prst="line">
            <a:avLst/>
          </a:prstGeom>
          <a:noFill/>
          <a:ln w="3810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82" name="Text Box 26">
            <a:extLst>
              <a:ext uri="{FF2B5EF4-FFF2-40B4-BE49-F238E27FC236}">
                <a16:creationId xmlns:a16="http://schemas.microsoft.com/office/drawing/2014/main" id="{4FDC4900-F99E-F04E-8448-6CCBAFE28585}"/>
              </a:ext>
            </a:extLst>
          </p:cNvPr>
          <p:cNvSpPr txBox="1">
            <a:spLocks noChangeArrowheads="1"/>
          </p:cNvSpPr>
          <p:nvPr/>
        </p:nvSpPr>
        <p:spPr bwMode="auto">
          <a:xfrm>
            <a:off x="7854399" y="2825610"/>
            <a:ext cx="879475"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(m )</a:t>
            </a:r>
          </a:p>
        </p:txBody>
      </p:sp>
      <p:grpSp>
        <p:nvGrpSpPr>
          <p:cNvPr id="83" name="Group 27">
            <a:extLst>
              <a:ext uri="{FF2B5EF4-FFF2-40B4-BE49-F238E27FC236}">
                <a16:creationId xmlns:a16="http://schemas.microsoft.com/office/drawing/2014/main" id="{6475EBD6-3E0A-DA48-9F1C-61F229410786}"/>
              </a:ext>
            </a:extLst>
          </p:cNvPr>
          <p:cNvGrpSpPr>
            <a:grpSpLocks/>
          </p:cNvGrpSpPr>
          <p:nvPr/>
        </p:nvGrpSpPr>
        <p:grpSpPr bwMode="auto">
          <a:xfrm>
            <a:off x="7879799" y="4314685"/>
            <a:ext cx="969963" cy="527050"/>
            <a:chOff x="3501" y="648"/>
            <a:chExt cx="611" cy="332"/>
          </a:xfrm>
        </p:grpSpPr>
        <p:sp>
          <p:nvSpPr>
            <p:cNvPr id="84" name="Text Box 28">
              <a:extLst>
                <a:ext uri="{FF2B5EF4-FFF2-40B4-BE49-F238E27FC236}">
                  <a16:creationId xmlns:a16="http://schemas.microsoft.com/office/drawing/2014/main" id="{1D17612A-6DD5-4545-B91F-79CFB6865753}"/>
                </a:ext>
              </a:extLst>
            </p:cNvPr>
            <p:cNvSpPr txBox="1">
              <a:spLocks noChangeArrowheads="1"/>
            </p:cNvSpPr>
            <p:nvPr/>
          </p:nvSpPr>
          <p:spPr bwMode="auto">
            <a:xfrm>
              <a:off x="3501" y="749"/>
              <a:ext cx="611"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B</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a:t>
              </a:r>
            </a:p>
          </p:txBody>
        </p:sp>
        <p:sp>
          <p:nvSpPr>
            <p:cNvPr id="85" name="Text Box 29">
              <a:extLst>
                <a:ext uri="{FF2B5EF4-FFF2-40B4-BE49-F238E27FC236}">
                  <a16:creationId xmlns:a16="http://schemas.microsoft.com/office/drawing/2014/main" id="{3B044692-0A88-C549-8D8F-064AF342954E}"/>
                </a:ext>
              </a:extLst>
            </p:cNvPr>
            <p:cNvSpPr txBox="1">
              <a:spLocks noChangeArrowheads="1"/>
            </p:cNvSpPr>
            <p:nvPr/>
          </p:nvSpPr>
          <p:spPr bwMode="auto">
            <a:xfrm>
              <a:off x="3584" y="648"/>
              <a:ext cx="210"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sp>
        <p:nvSpPr>
          <p:cNvPr id="86" name="Freeform 30">
            <a:extLst>
              <a:ext uri="{FF2B5EF4-FFF2-40B4-BE49-F238E27FC236}">
                <a16:creationId xmlns:a16="http://schemas.microsoft.com/office/drawing/2014/main" id="{209D438A-7E40-1046-9D71-EEB7D84A7705}"/>
              </a:ext>
            </a:extLst>
          </p:cNvPr>
          <p:cNvSpPr>
            <a:spLocks/>
          </p:cNvSpPr>
          <p:nvPr/>
        </p:nvSpPr>
        <p:spPr bwMode="auto">
          <a:xfrm>
            <a:off x="7865512" y="3212960"/>
            <a:ext cx="755650" cy="392113"/>
          </a:xfrm>
          <a:custGeom>
            <a:avLst/>
            <a:gdLst>
              <a:gd name="T0" fmla="*/ 0 w 476"/>
              <a:gd name="T1" fmla="*/ 0 h 247"/>
              <a:gd name="T2" fmla="*/ 476 w 476"/>
              <a:gd name="T3" fmla="*/ 0 h 247"/>
              <a:gd name="T4" fmla="*/ 476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rgbClr val="000000"/>
            </a:solidFill>
            <a:round/>
            <a:headEnd/>
            <a:tailEnd type="triangle" w="med" len="med"/>
          </a:ln>
          <a:extLst>
            <a:ext uri="{909E8E84-426E-40dd-AFC4-6F175D3DCCD1}">
              <a14:hiddenFill xmlns=""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87" name="Freeform 31">
            <a:extLst>
              <a:ext uri="{FF2B5EF4-FFF2-40B4-BE49-F238E27FC236}">
                <a16:creationId xmlns:a16="http://schemas.microsoft.com/office/drawing/2014/main" id="{9488F0BA-9459-C04E-9FE0-9FE4B103B1A3}"/>
              </a:ext>
            </a:extLst>
          </p:cNvPr>
          <p:cNvSpPr>
            <a:spLocks/>
          </p:cNvSpPr>
          <p:nvPr/>
        </p:nvSpPr>
        <p:spPr bwMode="auto">
          <a:xfrm flipV="1">
            <a:off x="7887737" y="4033698"/>
            <a:ext cx="755650" cy="392113"/>
          </a:xfrm>
          <a:custGeom>
            <a:avLst/>
            <a:gdLst>
              <a:gd name="T0" fmla="*/ 0 w 476"/>
              <a:gd name="T1" fmla="*/ 0 h 247"/>
              <a:gd name="T2" fmla="*/ 476 w 476"/>
              <a:gd name="T3" fmla="*/ 0 h 247"/>
              <a:gd name="T4" fmla="*/ 476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rgbClr val="000000"/>
            </a:solidFill>
            <a:round/>
            <a:headEnd/>
            <a:tailEnd type="triangle" w="med" len="med"/>
          </a:ln>
          <a:extLst>
            <a:ext uri="{909E8E84-426E-40dd-AFC4-6F175D3DCCD1}">
              <a14:hiddenFill xmlns=""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89" name="Text Box 34">
            <a:extLst>
              <a:ext uri="{FF2B5EF4-FFF2-40B4-BE49-F238E27FC236}">
                <a16:creationId xmlns:a16="http://schemas.microsoft.com/office/drawing/2014/main" id="{FF4A2C03-F93B-1444-BA7A-5B93D671B93B}"/>
              </a:ext>
            </a:extLst>
          </p:cNvPr>
          <p:cNvSpPr txBox="1">
            <a:spLocks noChangeArrowheads="1"/>
          </p:cNvSpPr>
          <p:nvPr/>
        </p:nvSpPr>
        <p:spPr bwMode="auto">
          <a:xfrm>
            <a:off x="7105099" y="2362060"/>
            <a:ext cx="481013"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p>
        </p:txBody>
      </p:sp>
      <p:grpSp>
        <p:nvGrpSpPr>
          <p:cNvPr id="90" name="Group 36">
            <a:extLst>
              <a:ext uri="{FF2B5EF4-FFF2-40B4-BE49-F238E27FC236}">
                <a16:creationId xmlns:a16="http://schemas.microsoft.com/office/drawing/2014/main" id="{F010567E-F375-3441-A880-066E7FB4EE4C}"/>
              </a:ext>
            </a:extLst>
          </p:cNvPr>
          <p:cNvGrpSpPr>
            <a:grpSpLocks/>
          </p:cNvGrpSpPr>
          <p:nvPr/>
        </p:nvGrpSpPr>
        <p:grpSpPr bwMode="auto">
          <a:xfrm>
            <a:off x="7098749" y="4714735"/>
            <a:ext cx="471488" cy="474663"/>
            <a:chOff x="2643" y="716"/>
            <a:chExt cx="297" cy="299"/>
          </a:xfrm>
        </p:grpSpPr>
        <p:sp>
          <p:nvSpPr>
            <p:cNvPr id="91" name="Text Box 37">
              <a:extLst>
                <a:ext uri="{FF2B5EF4-FFF2-40B4-BE49-F238E27FC236}">
                  <a16:creationId xmlns:a16="http://schemas.microsoft.com/office/drawing/2014/main" id="{788BAF0A-DC82-9A43-9E98-761C274DF2B1}"/>
                </a:ext>
              </a:extLst>
            </p:cNvPr>
            <p:cNvSpPr txBox="1">
              <a:spLocks noChangeArrowheads="1"/>
            </p:cNvSpPr>
            <p:nvPr/>
          </p:nvSpPr>
          <p:spPr bwMode="auto">
            <a:xfrm>
              <a:off x="2643" y="763"/>
              <a:ext cx="285"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B</a:t>
              </a: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92" name="Text Box 38">
              <a:extLst>
                <a:ext uri="{FF2B5EF4-FFF2-40B4-BE49-F238E27FC236}">
                  <a16:creationId xmlns:a16="http://schemas.microsoft.com/office/drawing/2014/main" id="{0E6BAE5C-4522-F346-95E0-0AA69C38E447}"/>
                </a:ext>
              </a:extLst>
            </p:cNvPr>
            <p:cNvSpPr txBox="1">
              <a:spLocks noChangeArrowheads="1"/>
            </p:cNvSpPr>
            <p:nvPr/>
          </p:nvSpPr>
          <p:spPr bwMode="auto">
            <a:xfrm>
              <a:off x="2730" y="716"/>
              <a:ext cx="210"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pic>
        <p:nvPicPr>
          <p:cNvPr id="93" name="Picture 40" descr="BS00768_[1]">
            <a:extLst>
              <a:ext uri="{FF2B5EF4-FFF2-40B4-BE49-F238E27FC236}">
                <a16:creationId xmlns:a16="http://schemas.microsoft.com/office/drawing/2014/main" id="{2100A58F-3DE8-CA44-A340-2701137BFA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7586112" y="4900510"/>
            <a:ext cx="400050" cy="206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5" name="Text Box 64">
            <a:extLst>
              <a:ext uri="{FF2B5EF4-FFF2-40B4-BE49-F238E27FC236}">
                <a16:creationId xmlns:a16="http://schemas.microsoft.com/office/drawing/2014/main" id="{0495C371-4F47-344C-BA47-2E01397FF53E}"/>
              </a:ext>
            </a:extLst>
          </p:cNvPr>
          <p:cNvSpPr txBox="1">
            <a:spLocks noChangeArrowheads="1"/>
          </p:cNvSpPr>
          <p:nvPr/>
        </p:nvSpPr>
        <p:spPr bwMode="auto">
          <a:xfrm>
            <a:off x="6435448" y="4236346"/>
            <a:ext cx="481013"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p>
        </p:txBody>
      </p:sp>
      <p:grpSp>
        <p:nvGrpSpPr>
          <p:cNvPr id="96" name="Group 95">
            <a:extLst>
              <a:ext uri="{FF2B5EF4-FFF2-40B4-BE49-F238E27FC236}">
                <a16:creationId xmlns:a16="http://schemas.microsoft.com/office/drawing/2014/main" id="{CDC868E2-FF4E-584F-B734-7FE4135BB5C1}"/>
              </a:ext>
            </a:extLst>
          </p:cNvPr>
          <p:cNvGrpSpPr/>
          <p:nvPr/>
        </p:nvGrpSpPr>
        <p:grpSpPr>
          <a:xfrm>
            <a:off x="8441634" y="3538330"/>
            <a:ext cx="389850" cy="584775"/>
            <a:chOff x="9846364" y="1192696"/>
            <a:chExt cx="389850" cy="584775"/>
          </a:xfrm>
        </p:grpSpPr>
        <p:sp>
          <p:nvSpPr>
            <p:cNvPr id="97" name="Oval 96">
              <a:extLst>
                <a:ext uri="{FF2B5EF4-FFF2-40B4-BE49-F238E27FC236}">
                  <a16:creationId xmlns:a16="http://schemas.microsoft.com/office/drawing/2014/main" id="{2F043BD1-A4FA-BC4B-BE4E-112865DA4496}"/>
                </a:ext>
              </a:extLst>
            </p:cNvPr>
            <p:cNvSpPr/>
            <p:nvPr/>
          </p:nvSpPr>
          <p:spPr>
            <a:xfrm>
              <a:off x="9859617" y="1325217"/>
              <a:ext cx="344557" cy="331305"/>
            </a:xfrm>
            <a:prstGeom prst="ellipse">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C196BCCC-1C75-144D-A1D3-E974D44F362C}"/>
                </a:ext>
              </a:extLst>
            </p:cNvPr>
            <p:cNvSpPr txBox="1"/>
            <p:nvPr/>
          </p:nvSpPr>
          <p:spPr>
            <a:xfrm>
              <a:off x="9846364" y="1192696"/>
              <a:ext cx="389850" cy="584775"/>
            </a:xfrm>
            <a:prstGeom prst="rect">
              <a:avLst/>
            </a:prstGeom>
            <a:noFill/>
          </p:spPr>
          <p:txBody>
            <a:bodyPr wrap="none" rtlCol="0">
              <a:spAutoFit/>
            </a:bodyPr>
            <a:lstStyle/>
            <a:p>
              <a:r>
                <a:rPr lang="en-US" sz="3200" dirty="0"/>
                <a:t>+</a:t>
              </a:r>
            </a:p>
          </p:txBody>
        </p:sp>
      </p:grpSp>
      <p:cxnSp>
        <p:nvCxnSpPr>
          <p:cNvPr id="99" name="Straight Arrow Connector 98">
            <a:extLst>
              <a:ext uri="{FF2B5EF4-FFF2-40B4-BE49-F238E27FC236}">
                <a16:creationId xmlns:a16="http://schemas.microsoft.com/office/drawing/2014/main" id="{15F03D04-F8E5-DF4D-AA60-CA9A0E39EEA6}"/>
              </a:ext>
            </a:extLst>
          </p:cNvPr>
          <p:cNvCxnSpPr/>
          <p:nvPr/>
        </p:nvCxnSpPr>
        <p:spPr>
          <a:xfrm>
            <a:off x="7500550" y="2620569"/>
            <a:ext cx="0" cy="357809"/>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2A6E00D5-8912-904B-8565-6DD639E3390E}"/>
              </a:ext>
            </a:extLst>
          </p:cNvPr>
          <p:cNvCxnSpPr>
            <a:cxnSpLocks/>
          </p:cNvCxnSpPr>
          <p:nvPr/>
        </p:nvCxnSpPr>
        <p:spPr>
          <a:xfrm flipH="1" flipV="1">
            <a:off x="7518592" y="4680015"/>
            <a:ext cx="0" cy="357809"/>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09" name="Text Box 4">
            <a:extLst>
              <a:ext uri="{FF2B5EF4-FFF2-40B4-BE49-F238E27FC236}">
                <a16:creationId xmlns:a16="http://schemas.microsoft.com/office/drawing/2014/main" id="{A0F773C8-BE0A-1D44-A564-CCE4F5ADF33C}"/>
              </a:ext>
            </a:extLst>
          </p:cNvPr>
          <p:cNvSpPr txBox="1">
            <a:spLocks noChangeArrowheads="1"/>
          </p:cNvSpPr>
          <p:nvPr/>
        </p:nvSpPr>
        <p:spPr bwMode="auto">
          <a:xfrm>
            <a:off x="2864885" y="4078011"/>
            <a:ext cx="2976071"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0" fontAlgn="base" hangingPunct="0">
              <a:spcBef>
                <a:spcPct val="0"/>
              </a:spcBef>
              <a:spcAft>
                <a:spcPct val="0"/>
              </a:spcAft>
              <a:buClr>
                <a:srgbClr val="000099"/>
              </a:buClr>
              <a:buSzPct val="75000"/>
            </a:pPr>
            <a:r>
              <a:rPr lang="en-US" sz="1600" i="1" dirty="0">
                <a:solidFill>
                  <a:srgbClr val="0012A0"/>
                </a:solidFill>
                <a:latin typeface="+mn-lt"/>
              </a:rPr>
              <a:t>message integrity</a:t>
            </a:r>
            <a:r>
              <a:rPr lang="en-US" sz="1600" dirty="0">
                <a:solidFill>
                  <a:srgbClr val="000000"/>
                </a:solidFill>
                <a:latin typeface="+mn-lt"/>
              </a:rPr>
              <a:t>, </a:t>
            </a:r>
            <a:r>
              <a:rPr lang="en-US" sz="1600" i="1" dirty="0">
                <a:solidFill>
                  <a:srgbClr val="0012A0"/>
                </a:solidFill>
                <a:latin typeface="+mn-lt"/>
              </a:rPr>
              <a:t>authentication</a:t>
            </a:r>
          </a:p>
        </p:txBody>
      </p:sp>
      <p:sp>
        <p:nvSpPr>
          <p:cNvPr id="110" name="Text Box 4">
            <a:extLst>
              <a:ext uri="{FF2B5EF4-FFF2-40B4-BE49-F238E27FC236}">
                <a16:creationId xmlns:a16="http://schemas.microsoft.com/office/drawing/2014/main" id="{F23FB403-140F-ED49-8850-0E17EC0B92E8}"/>
              </a:ext>
            </a:extLst>
          </p:cNvPr>
          <p:cNvSpPr txBox="1">
            <a:spLocks noChangeArrowheads="1"/>
          </p:cNvSpPr>
          <p:nvPr/>
        </p:nvSpPr>
        <p:spPr bwMode="auto">
          <a:xfrm>
            <a:off x="7085699" y="2017299"/>
            <a:ext cx="1370375"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0" fontAlgn="base" hangingPunct="0">
              <a:spcBef>
                <a:spcPct val="0"/>
              </a:spcBef>
              <a:spcAft>
                <a:spcPct val="0"/>
              </a:spcAft>
              <a:buClr>
                <a:srgbClr val="000099"/>
              </a:buClr>
              <a:buSzPct val="75000"/>
            </a:pPr>
            <a:r>
              <a:rPr lang="en-US" sz="1600" i="1" dirty="0">
                <a:solidFill>
                  <a:srgbClr val="0012A0"/>
                </a:solidFill>
                <a:latin typeface="+mn-lt"/>
              </a:rPr>
              <a:t>confidentiality</a:t>
            </a:r>
          </a:p>
        </p:txBody>
      </p:sp>
      <p:sp>
        <p:nvSpPr>
          <p:cNvPr id="112" name="Text Box 4">
            <a:extLst>
              <a:ext uri="{FF2B5EF4-FFF2-40B4-BE49-F238E27FC236}">
                <a16:creationId xmlns:a16="http://schemas.microsoft.com/office/drawing/2014/main" id="{B7FD7CC3-4A91-3E4D-8524-20024787A27D}"/>
              </a:ext>
            </a:extLst>
          </p:cNvPr>
          <p:cNvSpPr txBox="1">
            <a:spLocks noChangeArrowheads="1"/>
          </p:cNvSpPr>
          <p:nvPr/>
        </p:nvSpPr>
        <p:spPr bwMode="auto">
          <a:xfrm>
            <a:off x="912329" y="5433185"/>
            <a:ext cx="11027879"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800" dirty="0">
                <a:solidFill>
                  <a:srgbClr val="C00000"/>
                </a:solidFill>
                <a:latin typeface="+mn-lt"/>
              </a:rPr>
              <a:t>Alice uses three keys: </a:t>
            </a:r>
            <a:r>
              <a:rPr lang="en-US" sz="2800" dirty="0">
                <a:latin typeface="+mn-lt"/>
              </a:rPr>
              <a:t>her private key, Bob’</a:t>
            </a:r>
            <a:r>
              <a:rPr lang="en-US" altLang="ja-JP" sz="2800" dirty="0">
                <a:latin typeface="+mn-lt"/>
              </a:rPr>
              <a:t>s public key, new symmetric key</a:t>
            </a:r>
            <a:endParaRPr lang="en-US" sz="2800" dirty="0">
              <a:latin typeface="+mn-lt"/>
            </a:endParaRPr>
          </a:p>
        </p:txBody>
      </p:sp>
      <p:sp>
        <p:nvSpPr>
          <p:cNvPr id="113" name="Text Box 4">
            <a:extLst>
              <a:ext uri="{FF2B5EF4-FFF2-40B4-BE49-F238E27FC236}">
                <a16:creationId xmlns:a16="http://schemas.microsoft.com/office/drawing/2014/main" id="{004647EC-7722-7144-ACFF-6986A29176DF}"/>
              </a:ext>
            </a:extLst>
          </p:cNvPr>
          <p:cNvSpPr txBox="1">
            <a:spLocks noChangeArrowheads="1"/>
          </p:cNvSpPr>
          <p:nvPr/>
        </p:nvSpPr>
        <p:spPr bwMode="auto">
          <a:xfrm>
            <a:off x="2729947" y="5983150"/>
            <a:ext cx="6255027"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800" i="1" dirty="0">
                <a:solidFill>
                  <a:srgbClr val="0012A0"/>
                </a:solidFill>
                <a:latin typeface="+mn-lt"/>
              </a:rPr>
              <a:t>What are Bob’s complementary actions?</a:t>
            </a:r>
          </a:p>
        </p:txBody>
      </p:sp>
    </p:spTree>
    <p:extLst>
      <p:ext uri="{BB962C8B-B14F-4D97-AF65-F5344CB8AC3E}">
        <p14:creationId xmlns:p14="http://schemas.microsoft.com/office/powerpoint/2010/main" val="3740271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dirty="0">
                <a:cs typeface="Calibri" panose="020F0502020204030204" pitchFamily="34" charset="0"/>
              </a:rPr>
              <a:t>There are bad guys (and girls) out there!</a:t>
            </a:r>
            <a:endParaRPr lang="en-US" sz="4400" dirty="0"/>
          </a:p>
        </p:txBody>
      </p:sp>
      <p:sp>
        <p:nvSpPr>
          <p:cNvPr id="32" name="Rectangle 3">
            <a:extLst>
              <a:ext uri="{FF2B5EF4-FFF2-40B4-BE49-F238E27FC236}">
                <a16:creationId xmlns:a16="http://schemas.microsoft.com/office/drawing/2014/main" id="{8057751E-3E4F-294C-8F32-0BB39399E070}"/>
              </a:ext>
            </a:extLst>
          </p:cNvPr>
          <p:cNvSpPr txBox="1">
            <a:spLocks noChangeArrowheads="1"/>
          </p:cNvSpPr>
          <p:nvPr/>
        </p:nvSpPr>
        <p:spPr>
          <a:xfrm>
            <a:off x="990600" y="1494181"/>
            <a:ext cx="10578548" cy="4495801"/>
          </a:xfrm>
          <a:prstGeom prst="rect">
            <a:avLst/>
          </a:prstGeom>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339725">
              <a:buNone/>
            </a:pPr>
            <a:r>
              <a:rPr lang="en-US" i="1" u="sng" dirty="0">
                <a:solidFill>
                  <a:srgbClr val="0012A0"/>
                </a:solidFill>
              </a:rPr>
              <a:t>Q:</a:t>
            </a:r>
            <a:r>
              <a:rPr lang="en-US" i="1" dirty="0">
                <a:solidFill>
                  <a:srgbClr val="0012A0"/>
                </a:solidFill>
              </a:rPr>
              <a:t>  </a:t>
            </a:r>
            <a:r>
              <a:rPr lang="en-US" dirty="0"/>
              <a:t>What can a “</a:t>
            </a:r>
            <a:r>
              <a:rPr lang="en-US" altLang="ja-JP" dirty="0"/>
              <a:t>bad guy” do?</a:t>
            </a:r>
          </a:p>
          <a:p>
            <a:pPr indent="-339725">
              <a:buNone/>
            </a:pPr>
            <a:r>
              <a:rPr lang="en-US" i="1" u="sng" dirty="0">
                <a:solidFill>
                  <a:srgbClr val="0012A0"/>
                </a:solidFill>
              </a:rPr>
              <a:t>A:</a:t>
            </a:r>
            <a:r>
              <a:rPr lang="en-US" i="1" dirty="0">
                <a:solidFill>
                  <a:srgbClr val="0012A0"/>
                </a:solidFill>
              </a:rPr>
              <a:t>  </a:t>
            </a:r>
            <a:r>
              <a:rPr lang="en-US" dirty="0"/>
              <a:t>A lot! (recall section 1.6)</a:t>
            </a:r>
          </a:p>
          <a:p>
            <a:pPr lvl="1"/>
            <a:r>
              <a:rPr lang="en-US" sz="2800" dirty="0">
                <a:solidFill>
                  <a:srgbClr val="C00000"/>
                </a:solidFill>
              </a:rPr>
              <a:t>eavesdrop: </a:t>
            </a:r>
            <a:r>
              <a:rPr lang="en-US" sz="2800" dirty="0"/>
              <a:t>intercept messages</a:t>
            </a:r>
          </a:p>
          <a:p>
            <a:pPr lvl="1"/>
            <a:r>
              <a:rPr lang="en-US" sz="2800" dirty="0"/>
              <a:t>actively </a:t>
            </a:r>
            <a:r>
              <a:rPr lang="en-US" sz="2800" dirty="0">
                <a:solidFill>
                  <a:srgbClr val="C00000"/>
                </a:solidFill>
              </a:rPr>
              <a:t>insert</a:t>
            </a:r>
            <a:r>
              <a:rPr lang="en-US" sz="2800" dirty="0"/>
              <a:t> messages into connection</a:t>
            </a:r>
          </a:p>
          <a:p>
            <a:pPr lvl="1"/>
            <a:r>
              <a:rPr lang="en-US" sz="2800" dirty="0">
                <a:solidFill>
                  <a:srgbClr val="C00000"/>
                </a:solidFill>
              </a:rPr>
              <a:t>impersonation: </a:t>
            </a:r>
            <a:r>
              <a:rPr lang="en-US" sz="2800" dirty="0"/>
              <a:t>can fake (spoof) source address in packet (or any field in packet)</a:t>
            </a:r>
          </a:p>
          <a:p>
            <a:pPr lvl="1"/>
            <a:r>
              <a:rPr lang="en-US" sz="2800" dirty="0">
                <a:solidFill>
                  <a:srgbClr val="C00000"/>
                </a:solidFill>
              </a:rPr>
              <a:t>hijacking: </a:t>
            </a:r>
            <a:r>
              <a:rPr lang="en-US" altLang="ja-JP" sz="2800" dirty="0"/>
              <a:t>“take over” ongoing connection by removing sender or receiver, inserting himself in place</a:t>
            </a:r>
          </a:p>
          <a:p>
            <a:pPr lvl="1"/>
            <a:r>
              <a:rPr lang="en-US" sz="2800" dirty="0">
                <a:solidFill>
                  <a:srgbClr val="C00000"/>
                </a:solidFill>
              </a:rPr>
              <a:t>denial of service: </a:t>
            </a:r>
            <a:r>
              <a:rPr lang="en-US" sz="2800" dirty="0"/>
              <a:t>prevent service from being used by others (e.g.,  by overloading resources)</a:t>
            </a:r>
          </a:p>
          <a:p>
            <a:pPr marL="461963" indent="-250825"/>
            <a:endParaRPr lang="en-US" dirty="0"/>
          </a:p>
        </p:txBody>
      </p:sp>
    </p:spTree>
    <p:extLst>
      <p:ext uri="{BB962C8B-B14F-4D97-AF65-F5344CB8AC3E}">
        <p14:creationId xmlns:p14="http://schemas.microsoft.com/office/powerpoint/2010/main" val="3676075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2">
                                            <p:txEl>
                                              <p:pRg st="1" end="1"/>
                                            </p:txEl>
                                          </p:spTgt>
                                        </p:tgtEl>
                                        <p:attrNameLst>
                                          <p:attrName>style.visibility</p:attrName>
                                        </p:attrNameLst>
                                      </p:cBhvr>
                                      <p:to>
                                        <p:strVal val="visible"/>
                                      </p:to>
                                    </p:set>
                                    <p:animEffect transition="in" filter="dissolve">
                                      <p:cBhvr>
                                        <p:cTn id="7" dur="500"/>
                                        <p:tgtEl>
                                          <p:spTgt spid="32">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2">
                                            <p:txEl>
                                              <p:pRg st="2" end="2"/>
                                            </p:txEl>
                                          </p:spTgt>
                                        </p:tgtEl>
                                        <p:attrNameLst>
                                          <p:attrName>style.visibility</p:attrName>
                                        </p:attrNameLst>
                                      </p:cBhvr>
                                      <p:to>
                                        <p:strVal val="visible"/>
                                      </p:to>
                                    </p:set>
                                    <p:animEffect transition="in" filter="dissolve">
                                      <p:cBhvr>
                                        <p:cTn id="10" dur="500"/>
                                        <p:tgtEl>
                                          <p:spTgt spid="32">
                                            <p:txEl>
                                              <p:pRg st="2" end="2"/>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2">
                                            <p:txEl>
                                              <p:pRg st="3" end="3"/>
                                            </p:txEl>
                                          </p:spTgt>
                                        </p:tgtEl>
                                        <p:attrNameLst>
                                          <p:attrName>style.visibility</p:attrName>
                                        </p:attrNameLst>
                                      </p:cBhvr>
                                      <p:to>
                                        <p:strVal val="visible"/>
                                      </p:to>
                                    </p:set>
                                    <p:animEffect transition="in" filter="dissolve">
                                      <p:cBhvr>
                                        <p:cTn id="13" dur="500"/>
                                        <p:tgtEl>
                                          <p:spTgt spid="32">
                                            <p:txEl>
                                              <p:pRg st="3" end="3"/>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32">
                                            <p:txEl>
                                              <p:pRg st="4" end="4"/>
                                            </p:txEl>
                                          </p:spTgt>
                                        </p:tgtEl>
                                        <p:attrNameLst>
                                          <p:attrName>style.visibility</p:attrName>
                                        </p:attrNameLst>
                                      </p:cBhvr>
                                      <p:to>
                                        <p:strVal val="visible"/>
                                      </p:to>
                                    </p:set>
                                    <p:animEffect transition="in" filter="dissolve">
                                      <p:cBhvr>
                                        <p:cTn id="16" dur="500"/>
                                        <p:tgtEl>
                                          <p:spTgt spid="32">
                                            <p:txEl>
                                              <p:pRg st="4" end="4"/>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32">
                                            <p:txEl>
                                              <p:pRg st="5" end="5"/>
                                            </p:txEl>
                                          </p:spTgt>
                                        </p:tgtEl>
                                        <p:attrNameLst>
                                          <p:attrName>style.visibility</p:attrName>
                                        </p:attrNameLst>
                                      </p:cBhvr>
                                      <p:to>
                                        <p:strVal val="visible"/>
                                      </p:to>
                                    </p:set>
                                    <p:animEffect transition="in" filter="dissolve">
                                      <p:cBhvr>
                                        <p:cTn id="19" dur="500"/>
                                        <p:tgtEl>
                                          <p:spTgt spid="32">
                                            <p:txEl>
                                              <p:pRg st="5" end="5"/>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32">
                                            <p:txEl>
                                              <p:pRg st="6" end="6"/>
                                            </p:txEl>
                                          </p:spTgt>
                                        </p:tgtEl>
                                        <p:attrNameLst>
                                          <p:attrName>style.visibility</p:attrName>
                                        </p:attrNameLst>
                                      </p:cBhvr>
                                      <p:to>
                                        <p:strVal val="visible"/>
                                      </p:to>
                                    </p:set>
                                    <p:animEffect transition="in" filter="dissolve">
                                      <p:cBhvr>
                                        <p:cTn id="22" dur="500"/>
                                        <p:tgtEl>
                                          <p:spTgt spid="3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11391" y="429025"/>
            <a:ext cx="10515600" cy="894622"/>
          </a:xfrm>
        </p:spPr>
        <p:txBody>
          <a:bodyPr>
            <a:normAutofit/>
          </a:bodyPr>
          <a:lstStyle/>
          <a:p>
            <a:r>
              <a:rPr lang="en-US" altLang="en-US" dirty="0">
                <a:cs typeface="Calibri" panose="020F0502020204030204" pitchFamily="34" charset="0"/>
              </a:rPr>
              <a:t>Chapter 8 outline</a:t>
            </a:r>
            <a:endParaRPr lang="en-US" sz="4400" dirty="0"/>
          </a:p>
        </p:txBody>
      </p:sp>
      <p:pic>
        <p:nvPicPr>
          <p:cNvPr id="6" name="Picture 5" descr="A train crossing a bridge over a body of water&#10;&#10;Description automatically generated">
            <a:extLst>
              <a:ext uri="{FF2B5EF4-FFF2-40B4-BE49-F238E27FC236}">
                <a16:creationId xmlns:a16="http://schemas.microsoft.com/office/drawing/2014/main" id="{8B05C88C-8150-3A41-8E34-0D407B652F32}"/>
              </a:ext>
            </a:extLst>
          </p:cNvPr>
          <p:cNvPicPr>
            <a:picLocks noChangeAspect="1"/>
          </p:cNvPicPr>
          <p:nvPr/>
        </p:nvPicPr>
        <p:blipFill>
          <a:blip r:embed="rId3"/>
          <a:stretch>
            <a:fillRect/>
          </a:stretch>
        </p:blipFill>
        <p:spPr>
          <a:xfrm>
            <a:off x="8008986" y="2253935"/>
            <a:ext cx="3102316" cy="2326737"/>
          </a:xfrm>
          <a:prstGeom prst="rect">
            <a:avLst/>
          </a:prstGeom>
          <a:effectLst>
            <a:outerShdw blurRad="50800" dist="38100" dir="18900000" algn="bl" rotWithShape="0">
              <a:prstClr val="black">
                <a:alpha val="40000"/>
              </a:prstClr>
            </a:outerShdw>
          </a:effectLst>
        </p:spPr>
      </p:pic>
      <p:sp>
        <p:nvSpPr>
          <p:cNvPr id="12" name="Rectangle 3">
            <a:extLst>
              <a:ext uri="{FF2B5EF4-FFF2-40B4-BE49-F238E27FC236}">
                <a16:creationId xmlns:a16="http://schemas.microsoft.com/office/drawing/2014/main" id="{8AF9942C-CE7E-1647-9220-5E37ACEF9D89}"/>
              </a:ext>
            </a:extLst>
          </p:cNvPr>
          <p:cNvSpPr txBox="1">
            <a:spLocks noChangeArrowheads="1"/>
          </p:cNvSpPr>
          <p:nvPr/>
        </p:nvSpPr>
        <p:spPr>
          <a:xfrm>
            <a:off x="931678" y="1505140"/>
            <a:ext cx="7772400"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87338">
              <a:buClr>
                <a:schemeClr val="bg1">
                  <a:lumMod val="75000"/>
                </a:schemeClr>
              </a:buClr>
            </a:pPr>
            <a:r>
              <a:rPr lang="en-US" dirty="0">
                <a:solidFill>
                  <a:schemeClr val="bg1">
                    <a:lumMod val="75000"/>
                  </a:schemeClr>
                </a:solidFill>
              </a:rPr>
              <a:t>What is network security?</a:t>
            </a:r>
          </a:p>
          <a:p>
            <a:pPr indent="-287338">
              <a:buClr>
                <a:schemeClr val="bg1">
                  <a:lumMod val="75000"/>
                </a:schemeClr>
              </a:buClr>
            </a:pPr>
            <a:r>
              <a:rPr lang="en-US" dirty="0">
                <a:solidFill>
                  <a:schemeClr val="bg1">
                    <a:lumMod val="75000"/>
                  </a:schemeClr>
                </a:solidFill>
              </a:rPr>
              <a:t>Principles of cryptography</a:t>
            </a:r>
          </a:p>
          <a:p>
            <a:pPr indent="-287338">
              <a:buClr>
                <a:schemeClr val="bg1">
                  <a:lumMod val="75000"/>
                </a:schemeClr>
              </a:buClr>
            </a:pPr>
            <a:r>
              <a:rPr lang="en-US" dirty="0">
                <a:solidFill>
                  <a:schemeClr val="bg1">
                    <a:lumMod val="75000"/>
                  </a:schemeClr>
                </a:solidFill>
              </a:rPr>
              <a:t>Authentication, </a:t>
            </a:r>
            <a:r>
              <a:rPr lang="en-US" sz="3200" dirty="0">
                <a:solidFill>
                  <a:schemeClr val="bg1">
                    <a:lumMod val="75000"/>
                  </a:schemeClr>
                </a:solidFill>
              </a:rPr>
              <a:t>message integrity</a:t>
            </a:r>
            <a:endParaRPr lang="en-US" dirty="0">
              <a:solidFill>
                <a:schemeClr val="bg1">
                  <a:lumMod val="75000"/>
                </a:schemeClr>
              </a:solidFill>
            </a:endParaRPr>
          </a:p>
          <a:p>
            <a:pPr indent="-287338">
              <a:buClr>
                <a:schemeClr val="bg1">
                  <a:lumMod val="75000"/>
                </a:schemeClr>
              </a:buClr>
            </a:pPr>
            <a:r>
              <a:rPr lang="en-US" dirty="0">
                <a:solidFill>
                  <a:schemeClr val="bg1">
                    <a:lumMod val="75000"/>
                  </a:schemeClr>
                </a:solidFill>
              </a:rPr>
              <a:t>Securing e-mail</a:t>
            </a:r>
          </a:p>
          <a:p>
            <a:pPr indent="-287338">
              <a:buClr>
                <a:srgbClr val="0012A0"/>
              </a:buClr>
            </a:pPr>
            <a:r>
              <a:rPr lang="en-US" sz="3600" dirty="0"/>
              <a:t>Securing TCP connections: TLS</a:t>
            </a:r>
          </a:p>
          <a:p>
            <a:pPr indent="-287338">
              <a:buClr>
                <a:schemeClr val="bg1">
                  <a:lumMod val="75000"/>
                </a:schemeClr>
              </a:buClr>
            </a:pPr>
            <a:r>
              <a:rPr lang="en-US" dirty="0">
                <a:solidFill>
                  <a:schemeClr val="bg1">
                    <a:lumMod val="75000"/>
                  </a:schemeClr>
                </a:solidFill>
              </a:rPr>
              <a:t>Network layer security: IPsec</a:t>
            </a:r>
          </a:p>
          <a:p>
            <a:pPr indent="-287338">
              <a:buClr>
                <a:schemeClr val="bg1">
                  <a:lumMod val="75000"/>
                </a:schemeClr>
              </a:buClr>
            </a:pPr>
            <a:r>
              <a:rPr lang="en-US" dirty="0">
                <a:solidFill>
                  <a:schemeClr val="bg1">
                    <a:lumMod val="75000"/>
                  </a:schemeClr>
                </a:solidFill>
              </a:rPr>
              <a:t>Security in wireless and mobile networks</a:t>
            </a:r>
          </a:p>
          <a:p>
            <a:pPr indent="-287338">
              <a:buClr>
                <a:schemeClr val="bg1">
                  <a:lumMod val="75000"/>
                </a:schemeClr>
              </a:buClr>
            </a:pPr>
            <a:r>
              <a:rPr lang="en-US" dirty="0">
                <a:solidFill>
                  <a:schemeClr val="bg1">
                    <a:lumMod val="75000"/>
                  </a:schemeClr>
                </a:solidFill>
              </a:rPr>
              <a:t>Operational security: firewalls and IDS</a:t>
            </a:r>
          </a:p>
        </p:txBody>
      </p:sp>
      <p:sp>
        <p:nvSpPr>
          <p:cNvPr id="13" name="Slide Number Placeholder 2">
            <a:extLst>
              <a:ext uri="{FF2B5EF4-FFF2-40B4-BE49-F238E27FC236}">
                <a16:creationId xmlns:a16="http://schemas.microsoft.com/office/drawing/2014/main" id="{ED5A4EB8-C36E-EF4A-A53F-6E75EE0AB65A}"/>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70</a:t>
            </a:fld>
            <a:endParaRPr lang="en-US" dirty="0"/>
          </a:p>
        </p:txBody>
      </p:sp>
    </p:spTree>
    <p:extLst>
      <p:ext uri="{BB962C8B-B14F-4D97-AF65-F5344CB8AC3E}">
        <p14:creationId xmlns:p14="http://schemas.microsoft.com/office/powerpoint/2010/main" val="1533786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b="0" dirty="0">
                <a:latin typeface="+mn-lt"/>
              </a:rPr>
              <a:t>Transport-layer security (TLS)</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71</a:t>
            </a:fld>
            <a:endParaRPr lang="en-US" dirty="0"/>
          </a:p>
        </p:txBody>
      </p:sp>
      <p:sp>
        <p:nvSpPr>
          <p:cNvPr id="107" name="Rectangle 3">
            <a:extLst>
              <a:ext uri="{FF2B5EF4-FFF2-40B4-BE49-F238E27FC236}">
                <a16:creationId xmlns:a16="http://schemas.microsoft.com/office/drawing/2014/main" id="{C2AED11F-995A-084B-92BE-14113A55714D}"/>
              </a:ext>
            </a:extLst>
          </p:cNvPr>
          <p:cNvSpPr txBox="1">
            <a:spLocks noChangeArrowheads="1"/>
          </p:cNvSpPr>
          <p:nvPr/>
        </p:nvSpPr>
        <p:spPr>
          <a:xfrm>
            <a:off x="990600" y="1371393"/>
            <a:ext cx="10598426" cy="305483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7338" indent="-287338"/>
            <a:r>
              <a:rPr lang="en-US" sz="3200" dirty="0"/>
              <a:t>widely deployed security protocol above the transport layer</a:t>
            </a:r>
          </a:p>
          <a:p>
            <a:pPr marL="641350" lvl="1" indent="-236538"/>
            <a:r>
              <a:rPr lang="en-US" sz="2800" dirty="0"/>
              <a:t>supported by almost all browsers, web servers: https (port 443)</a:t>
            </a:r>
          </a:p>
          <a:p>
            <a:pPr marL="287338" indent="-287338"/>
            <a:r>
              <a:rPr lang="en-US" sz="3200" dirty="0"/>
              <a:t>provides:</a:t>
            </a:r>
          </a:p>
          <a:p>
            <a:pPr marL="574675" lvl="1" indent="-230188">
              <a:spcBef>
                <a:spcPts val="200"/>
              </a:spcBef>
            </a:pPr>
            <a:r>
              <a:rPr lang="en-US" sz="2800" dirty="0">
                <a:solidFill>
                  <a:srgbClr val="C00000"/>
                </a:solidFill>
              </a:rPr>
              <a:t>confidentiality: </a:t>
            </a:r>
            <a:r>
              <a:rPr lang="en-US" sz="2800" dirty="0"/>
              <a:t>via </a:t>
            </a:r>
            <a:r>
              <a:rPr lang="en-US" sz="2800" i="1" dirty="0">
                <a:solidFill>
                  <a:srgbClr val="0012A0"/>
                </a:solidFill>
              </a:rPr>
              <a:t>symmetric encryption</a:t>
            </a:r>
          </a:p>
          <a:p>
            <a:pPr marL="574675" lvl="1" indent="-230188">
              <a:spcBef>
                <a:spcPts val="200"/>
              </a:spcBef>
            </a:pPr>
            <a:r>
              <a:rPr lang="en-US" sz="2800" dirty="0">
                <a:solidFill>
                  <a:srgbClr val="C00000"/>
                </a:solidFill>
              </a:rPr>
              <a:t>integrity: </a:t>
            </a:r>
            <a:r>
              <a:rPr lang="en-US" sz="2800" dirty="0"/>
              <a:t>via </a:t>
            </a:r>
            <a:r>
              <a:rPr lang="en-US" sz="2800" i="1" dirty="0">
                <a:solidFill>
                  <a:srgbClr val="0012A0"/>
                </a:solidFill>
              </a:rPr>
              <a:t>cryptographic hashing</a:t>
            </a:r>
          </a:p>
          <a:p>
            <a:pPr marL="574675" lvl="1" indent="-230188">
              <a:spcBef>
                <a:spcPts val="200"/>
              </a:spcBef>
            </a:pPr>
            <a:r>
              <a:rPr lang="en-US" sz="2800" dirty="0">
                <a:solidFill>
                  <a:srgbClr val="C00000"/>
                </a:solidFill>
              </a:rPr>
              <a:t>authentication: </a:t>
            </a:r>
            <a:r>
              <a:rPr lang="en-US" sz="2800" dirty="0"/>
              <a:t>via </a:t>
            </a:r>
            <a:r>
              <a:rPr lang="en-US" sz="2800" i="1" dirty="0">
                <a:solidFill>
                  <a:srgbClr val="0012A0"/>
                </a:solidFill>
              </a:rPr>
              <a:t>public key cryptography</a:t>
            </a:r>
          </a:p>
          <a:p>
            <a:pPr lvl="1"/>
            <a:endParaRPr lang="en-US" dirty="0">
              <a:latin typeface="Gill Sans MT" charset="0"/>
            </a:endParaRPr>
          </a:p>
        </p:txBody>
      </p:sp>
      <p:grpSp>
        <p:nvGrpSpPr>
          <p:cNvPr id="5" name="Group 4">
            <a:extLst>
              <a:ext uri="{FF2B5EF4-FFF2-40B4-BE49-F238E27FC236}">
                <a16:creationId xmlns:a16="http://schemas.microsoft.com/office/drawing/2014/main" id="{8795DC5F-C059-9743-9CFE-79C99F823EBB}"/>
              </a:ext>
            </a:extLst>
          </p:cNvPr>
          <p:cNvGrpSpPr/>
          <p:nvPr/>
        </p:nvGrpSpPr>
        <p:grpSpPr>
          <a:xfrm>
            <a:off x="8070574" y="2902226"/>
            <a:ext cx="3207026" cy="1139687"/>
            <a:chOff x="8070574" y="2902226"/>
            <a:chExt cx="3207026" cy="1139687"/>
          </a:xfrm>
        </p:grpSpPr>
        <p:sp>
          <p:nvSpPr>
            <p:cNvPr id="3" name="Right Brace 2">
              <a:extLst>
                <a:ext uri="{FF2B5EF4-FFF2-40B4-BE49-F238E27FC236}">
                  <a16:creationId xmlns:a16="http://schemas.microsoft.com/office/drawing/2014/main" id="{DCB6489B-5945-A04D-980F-6DB60BC2E2E4}"/>
                </a:ext>
              </a:extLst>
            </p:cNvPr>
            <p:cNvSpPr/>
            <p:nvPr/>
          </p:nvSpPr>
          <p:spPr>
            <a:xfrm>
              <a:off x="8070574" y="2902226"/>
              <a:ext cx="238539" cy="1139687"/>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TextBox 3">
              <a:extLst>
                <a:ext uri="{FF2B5EF4-FFF2-40B4-BE49-F238E27FC236}">
                  <a16:creationId xmlns:a16="http://schemas.microsoft.com/office/drawing/2014/main" id="{6B45C0EC-C90A-B14B-9553-152CFA2E3357}"/>
                </a:ext>
              </a:extLst>
            </p:cNvPr>
            <p:cNvSpPr txBox="1"/>
            <p:nvPr/>
          </p:nvSpPr>
          <p:spPr>
            <a:xfrm>
              <a:off x="8362122" y="3087757"/>
              <a:ext cx="2915478" cy="757130"/>
            </a:xfrm>
            <a:prstGeom prst="rect">
              <a:avLst/>
            </a:prstGeom>
            <a:noFill/>
          </p:spPr>
          <p:txBody>
            <a:bodyPr wrap="square" rtlCol="0">
              <a:spAutoFit/>
            </a:bodyPr>
            <a:lstStyle/>
            <a:p>
              <a:pPr>
                <a:lnSpc>
                  <a:spcPct val="90000"/>
                </a:lnSpc>
              </a:pPr>
              <a:r>
                <a:rPr lang="en-US" sz="2400" i="1" dirty="0"/>
                <a:t>all techniques we have studied!</a:t>
              </a:r>
            </a:p>
          </p:txBody>
        </p:sp>
      </p:grpSp>
      <p:sp>
        <p:nvSpPr>
          <p:cNvPr id="10" name="Rectangle 3">
            <a:extLst>
              <a:ext uri="{FF2B5EF4-FFF2-40B4-BE49-F238E27FC236}">
                <a16:creationId xmlns:a16="http://schemas.microsoft.com/office/drawing/2014/main" id="{88C43E8D-F7BF-7D4A-8D3C-57033712BD67}"/>
              </a:ext>
            </a:extLst>
          </p:cNvPr>
          <p:cNvSpPr txBox="1">
            <a:spLocks noChangeArrowheads="1"/>
          </p:cNvSpPr>
          <p:nvPr/>
        </p:nvSpPr>
        <p:spPr>
          <a:xfrm>
            <a:off x="990600" y="4227236"/>
            <a:ext cx="10883348" cy="1630225"/>
          </a:xfrm>
          <a:prstGeom prst="rect">
            <a:avLst/>
          </a:prstGeom>
        </p:spPr>
        <p:txBody>
          <a:bodyPr vert="horz" lIns="91440" tIns="45720" rIns="91440" bIns="45720" rtlCol="0">
            <a:normAutofit fontScale="92500"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7338" indent="-287338"/>
            <a:r>
              <a:rPr lang="en-US" sz="3200" dirty="0"/>
              <a:t>history: </a:t>
            </a:r>
          </a:p>
          <a:p>
            <a:pPr marL="641350" lvl="1" indent="-236538"/>
            <a:r>
              <a:rPr lang="en-US" sz="2800" dirty="0"/>
              <a:t>early research, implementation: </a:t>
            </a:r>
            <a:r>
              <a:rPr lang="en-US" sz="2600" dirty="0"/>
              <a:t>secure network programming, secure sockets</a:t>
            </a:r>
            <a:endParaRPr lang="en-US" sz="2800" dirty="0"/>
          </a:p>
          <a:p>
            <a:pPr marL="641350" lvl="1" indent="-236538"/>
            <a:r>
              <a:rPr lang="en-US" sz="2800" dirty="0"/>
              <a:t>secure socket layer (SSL) deprecated </a:t>
            </a:r>
            <a:r>
              <a:rPr lang="en-US" sz="2600" dirty="0"/>
              <a:t>[2015]</a:t>
            </a:r>
          </a:p>
          <a:p>
            <a:pPr marL="641350" lvl="1" indent="-236538"/>
            <a:r>
              <a:rPr lang="en-US" sz="2800" dirty="0"/>
              <a:t>TLS </a:t>
            </a:r>
            <a:r>
              <a:rPr lang="en-US" sz="2600" dirty="0"/>
              <a:t>1.3</a:t>
            </a:r>
            <a:r>
              <a:rPr lang="en-US" sz="2800" dirty="0"/>
              <a:t>: RFC 8846 [2018]</a:t>
            </a:r>
          </a:p>
          <a:p>
            <a:pPr marL="641350" lvl="1" indent="-236538"/>
            <a:endParaRPr lang="en-US" sz="2800" dirty="0"/>
          </a:p>
          <a:p>
            <a:pPr lvl="1"/>
            <a:endParaRPr lang="en-US" dirty="0">
              <a:latin typeface="Gill Sans MT" charset="0"/>
            </a:endParaRPr>
          </a:p>
        </p:txBody>
      </p:sp>
    </p:spTree>
    <p:extLst>
      <p:ext uri="{BB962C8B-B14F-4D97-AF65-F5344CB8AC3E}">
        <p14:creationId xmlns:p14="http://schemas.microsoft.com/office/powerpoint/2010/main" val="123053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7">
                                            <p:txEl>
                                              <p:pRg st="0" end="0"/>
                                            </p:txEl>
                                          </p:spTgt>
                                        </p:tgtEl>
                                        <p:attrNameLst>
                                          <p:attrName>style.visibility</p:attrName>
                                        </p:attrNameLst>
                                      </p:cBhvr>
                                      <p:to>
                                        <p:strVal val="visible"/>
                                      </p:to>
                                    </p:set>
                                    <p:animEffect transition="in" filter="dissolve">
                                      <p:cBhvr>
                                        <p:cTn id="7" dur="500"/>
                                        <p:tgtEl>
                                          <p:spTgt spid="107">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07">
                                            <p:txEl>
                                              <p:pRg st="1" end="1"/>
                                            </p:txEl>
                                          </p:spTgt>
                                        </p:tgtEl>
                                        <p:attrNameLst>
                                          <p:attrName>style.visibility</p:attrName>
                                        </p:attrNameLst>
                                      </p:cBhvr>
                                      <p:to>
                                        <p:strVal val="visible"/>
                                      </p:to>
                                    </p:set>
                                    <p:animEffect transition="in" filter="dissolve">
                                      <p:cBhvr>
                                        <p:cTn id="10" dur="500"/>
                                        <p:tgtEl>
                                          <p:spTgt spid="10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107">
                                            <p:txEl>
                                              <p:pRg st="2" end="2"/>
                                            </p:txEl>
                                          </p:spTgt>
                                        </p:tgtEl>
                                        <p:attrNameLst>
                                          <p:attrName>style.visibility</p:attrName>
                                        </p:attrNameLst>
                                      </p:cBhvr>
                                      <p:to>
                                        <p:strVal val="visible"/>
                                      </p:to>
                                    </p:set>
                                    <p:animEffect transition="in" filter="dissolve">
                                      <p:cBhvr>
                                        <p:cTn id="15" dur="500"/>
                                        <p:tgtEl>
                                          <p:spTgt spid="107">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107">
                                            <p:txEl>
                                              <p:pRg st="3" end="3"/>
                                            </p:txEl>
                                          </p:spTgt>
                                        </p:tgtEl>
                                        <p:attrNameLst>
                                          <p:attrName>style.visibility</p:attrName>
                                        </p:attrNameLst>
                                      </p:cBhvr>
                                      <p:to>
                                        <p:strVal val="visible"/>
                                      </p:to>
                                    </p:set>
                                    <p:animEffect transition="in" filter="dissolve">
                                      <p:cBhvr>
                                        <p:cTn id="18" dur="500"/>
                                        <p:tgtEl>
                                          <p:spTgt spid="107">
                                            <p:txEl>
                                              <p:pRg st="3" end="3"/>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107">
                                            <p:txEl>
                                              <p:pRg st="4" end="4"/>
                                            </p:txEl>
                                          </p:spTgt>
                                        </p:tgtEl>
                                        <p:attrNameLst>
                                          <p:attrName>style.visibility</p:attrName>
                                        </p:attrNameLst>
                                      </p:cBhvr>
                                      <p:to>
                                        <p:strVal val="visible"/>
                                      </p:to>
                                    </p:set>
                                    <p:animEffect transition="in" filter="dissolve">
                                      <p:cBhvr>
                                        <p:cTn id="21" dur="500"/>
                                        <p:tgtEl>
                                          <p:spTgt spid="107">
                                            <p:txEl>
                                              <p:pRg st="4" end="4"/>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107">
                                            <p:txEl>
                                              <p:pRg st="5" end="5"/>
                                            </p:txEl>
                                          </p:spTgt>
                                        </p:tgtEl>
                                        <p:attrNameLst>
                                          <p:attrName>style.visibility</p:attrName>
                                        </p:attrNameLst>
                                      </p:cBhvr>
                                      <p:to>
                                        <p:strVal val="visible"/>
                                      </p:to>
                                    </p:set>
                                    <p:animEffect transition="in" filter="dissolve">
                                      <p:cBhvr>
                                        <p:cTn id="24" dur="500"/>
                                        <p:tgtEl>
                                          <p:spTgt spid="107">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dissolve">
                                      <p:cBhvr>
                                        <p:cTn id="29" dur="500"/>
                                        <p:tgtEl>
                                          <p:spTgt spid="5"/>
                                        </p:tgtEl>
                                      </p:cBhvr>
                                    </p:animEffect>
                                  </p:childTnLst>
                                </p:cTn>
                              </p:par>
                              <p:par>
                                <p:cTn id="30" presetID="9" presetClass="entr" presetSubtype="0" fill="hold" nodeType="withEffect">
                                  <p:stCondLst>
                                    <p:cond delay="0"/>
                                  </p:stCondLst>
                                  <p:childTnLst>
                                    <p:set>
                                      <p:cBhvr>
                                        <p:cTn id="31" dur="1" fill="hold">
                                          <p:stCondLst>
                                            <p:cond delay="0"/>
                                          </p:stCondLst>
                                        </p:cTn>
                                        <p:tgtEl>
                                          <p:spTgt spid="10">
                                            <p:txEl>
                                              <p:pRg st="0" end="0"/>
                                            </p:txEl>
                                          </p:spTgt>
                                        </p:tgtEl>
                                        <p:attrNameLst>
                                          <p:attrName>style.visibility</p:attrName>
                                        </p:attrNameLst>
                                      </p:cBhvr>
                                      <p:to>
                                        <p:strVal val="visible"/>
                                      </p:to>
                                    </p:set>
                                    <p:animEffect transition="in" filter="dissolve">
                                      <p:cBhvr>
                                        <p:cTn id="32" dur="500"/>
                                        <p:tgtEl>
                                          <p:spTgt spid="10">
                                            <p:txEl>
                                              <p:pRg st="0" end="0"/>
                                            </p:txEl>
                                          </p:spTgt>
                                        </p:tgtEl>
                                      </p:cBhvr>
                                    </p:animEffect>
                                  </p:childTnLst>
                                </p:cTn>
                              </p:par>
                              <p:par>
                                <p:cTn id="33" presetID="9" presetClass="entr" presetSubtype="0" fill="hold" nodeType="withEffect">
                                  <p:stCondLst>
                                    <p:cond delay="0"/>
                                  </p:stCondLst>
                                  <p:childTnLst>
                                    <p:set>
                                      <p:cBhvr>
                                        <p:cTn id="34" dur="1" fill="hold">
                                          <p:stCondLst>
                                            <p:cond delay="0"/>
                                          </p:stCondLst>
                                        </p:cTn>
                                        <p:tgtEl>
                                          <p:spTgt spid="10">
                                            <p:txEl>
                                              <p:pRg st="1" end="1"/>
                                            </p:txEl>
                                          </p:spTgt>
                                        </p:tgtEl>
                                        <p:attrNameLst>
                                          <p:attrName>style.visibility</p:attrName>
                                        </p:attrNameLst>
                                      </p:cBhvr>
                                      <p:to>
                                        <p:strVal val="visible"/>
                                      </p:to>
                                    </p:set>
                                    <p:animEffect transition="in" filter="dissolve">
                                      <p:cBhvr>
                                        <p:cTn id="35" dur="500"/>
                                        <p:tgtEl>
                                          <p:spTgt spid="10">
                                            <p:txEl>
                                              <p:pRg st="1" end="1"/>
                                            </p:txEl>
                                          </p:spTgt>
                                        </p:tgtEl>
                                      </p:cBhvr>
                                    </p:animEffect>
                                  </p:childTnLst>
                                </p:cTn>
                              </p:par>
                              <p:par>
                                <p:cTn id="36" presetID="9" presetClass="entr" presetSubtype="0" fill="hold" nodeType="withEffect">
                                  <p:stCondLst>
                                    <p:cond delay="0"/>
                                  </p:stCondLst>
                                  <p:childTnLst>
                                    <p:set>
                                      <p:cBhvr>
                                        <p:cTn id="37" dur="1" fill="hold">
                                          <p:stCondLst>
                                            <p:cond delay="0"/>
                                          </p:stCondLst>
                                        </p:cTn>
                                        <p:tgtEl>
                                          <p:spTgt spid="10">
                                            <p:txEl>
                                              <p:pRg st="2" end="2"/>
                                            </p:txEl>
                                          </p:spTgt>
                                        </p:tgtEl>
                                        <p:attrNameLst>
                                          <p:attrName>style.visibility</p:attrName>
                                        </p:attrNameLst>
                                      </p:cBhvr>
                                      <p:to>
                                        <p:strVal val="visible"/>
                                      </p:to>
                                    </p:set>
                                    <p:animEffect transition="in" filter="dissolve">
                                      <p:cBhvr>
                                        <p:cTn id="38" dur="500"/>
                                        <p:tgtEl>
                                          <p:spTgt spid="10">
                                            <p:txEl>
                                              <p:pRg st="2" end="2"/>
                                            </p:txEl>
                                          </p:spTgt>
                                        </p:tgtEl>
                                      </p:cBhvr>
                                    </p:animEffect>
                                  </p:childTnLst>
                                </p:cTn>
                              </p:par>
                              <p:par>
                                <p:cTn id="39" presetID="9" presetClass="entr" presetSubtype="0" fill="hold" nodeType="withEffect">
                                  <p:stCondLst>
                                    <p:cond delay="0"/>
                                  </p:stCondLst>
                                  <p:childTnLst>
                                    <p:set>
                                      <p:cBhvr>
                                        <p:cTn id="40" dur="1" fill="hold">
                                          <p:stCondLst>
                                            <p:cond delay="0"/>
                                          </p:stCondLst>
                                        </p:cTn>
                                        <p:tgtEl>
                                          <p:spTgt spid="10">
                                            <p:txEl>
                                              <p:pRg st="3" end="3"/>
                                            </p:txEl>
                                          </p:spTgt>
                                        </p:tgtEl>
                                        <p:attrNameLst>
                                          <p:attrName>style.visibility</p:attrName>
                                        </p:attrNameLst>
                                      </p:cBhvr>
                                      <p:to>
                                        <p:strVal val="visible"/>
                                      </p:to>
                                    </p:set>
                                    <p:animEffect transition="in" filter="dissolve">
                                      <p:cBhvr>
                                        <p:cTn id="41"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b="0" dirty="0">
                <a:latin typeface="+mn-lt"/>
              </a:rPr>
              <a:t>Transport-layer security (TLS)</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72</a:t>
            </a:fld>
            <a:endParaRPr lang="en-US" dirty="0"/>
          </a:p>
        </p:txBody>
      </p:sp>
      <p:sp>
        <p:nvSpPr>
          <p:cNvPr id="107" name="Rectangle 3">
            <a:extLst>
              <a:ext uri="{FF2B5EF4-FFF2-40B4-BE49-F238E27FC236}">
                <a16:creationId xmlns:a16="http://schemas.microsoft.com/office/drawing/2014/main" id="{C2AED11F-995A-084B-92BE-14113A55714D}"/>
              </a:ext>
            </a:extLst>
          </p:cNvPr>
          <p:cNvSpPr txBox="1">
            <a:spLocks noChangeArrowheads="1"/>
          </p:cNvSpPr>
          <p:nvPr/>
        </p:nvSpPr>
        <p:spPr>
          <a:xfrm>
            <a:off x="990600" y="1371393"/>
            <a:ext cx="10598426" cy="305483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7338" indent="-287338"/>
            <a:r>
              <a:rPr lang="en-US" sz="3200" dirty="0"/>
              <a:t>widely deployed security protocol above the transport layer</a:t>
            </a:r>
          </a:p>
          <a:p>
            <a:pPr marL="641350" lvl="1" indent="-236538"/>
            <a:r>
              <a:rPr lang="en-US" sz="2800" dirty="0"/>
              <a:t>supported by almost all browsers, web servers: https (port 443)</a:t>
            </a:r>
          </a:p>
          <a:p>
            <a:pPr marL="287338" indent="-287338"/>
            <a:r>
              <a:rPr lang="en-US" sz="3200" dirty="0"/>
              <a:t>provides:</a:t>
            </a:r>
          </a:p>
          <a:p>
            <a:pPr marL="574675" lvl="1" indent="-230188">
              <a:spcBef>
                <a:spcPts val="200"/>
              </a:spcBef>
            </a:pPr>
            <a:r>
              <a:rPr lang="en-US" sz="2800" dirty="0">
                <a:solidFill>
                  <a:srgbClr val="C00000"/>
                </a:solidFill>
              </a:rPr>
              <a:t>confidentiality: </a:t>
            </a:r>
            <a:r>
              <a:rPr lang="en-US" sz="2800" dirty="0"/>
              <a:t>via </a:t>
            </a:r>
            <a:r>
              <a:rPr lang="en-US" sz="2800" i="1" dirty="0">
                <a:solidFill>
                  <a:srgbClr val="0012A0"/>
                </a:solidFill>
              </a:rPr>
              <a:t>symmetric encryption</a:t>
            </a:r>
          </a:p>
          <a:p>
            <a:pPr marL="574675" lvl="1" indent="-230188">
              <a:spcBef>
                <a:spcPts val="200"/>
              </a:spcBef>
            </a:pPr>
            <a:r>
              <a:rPr lang="en-US" sz="2800" dirty="0">
                <a:solidFill>
                  <a:srgbClr val="C00000"/>
                </a:solidFill>
              </a:rPr>
              <a:t>integrity: </a:t>
            </a:r>
            <a:r>
              <a:rPr lang="en-US" sz="2800" dirty="0"/>
              <a:t>via </a:t>
            </a:r>
            <a:r>
              <a:rPr lang="en-US" sz="2800" i="1" dirty="0">
                <a:solidFill>
                  <a:srgbClr val="0012A0"/>
                </a:solidFill>
              </a:rPr>
              <a:t>cryptographic hashing</a:t>
            </a:r>
          </a:p>
          <a:p>
            <a:pPr marL="574675" lvl="1" indent="-230188">
              <a:spcBef>
                <a:spcPts val="200"/>
              </a:spcBef>
            </a:pPr>
            <a:r>
              <a:rPr lang="en-US" sz="2800" dirty="0">
                <a:solidFill>
                  <a:srgbClr val="C00000"/>
                </a:solidFill>
              </a:rPr>
              <a:t>authentication: </a:t>
            </a:r>
            <a:r>
              <a:rPr lang="en-US" sz="2800" dirty="0"/>
              <a:t>via </a:t>
            </a:r>
            <a:r>
              <a:rPr lang="en-US" sz="2800" i="1" dirty="0">
                <a:solidFill>
                  <a:srgbClr val="0012A0"/>
                </a:solidFill>
              </a:rPr>
              <a:t>public key cryptography</a:t>
            </a:r>
          </a:p>
          <a:p>
            <a:pPr lvl="1"/>
            <a:endParaRPr lang="en-US" dirty="0">
              <a:latin typeface="Gill Sans MT" charset="0"/>
            </a:endParaRPr>
          </a:p>
        </p:txBody>
      </p:sp>
      <p:grpSp>
        <p:nvGrpSpPr>
          <p:cNvPr id="5" name="Group 4">
            <a:extLst>
              <a:ext uri="{FF2B5EF4-FFF2-40B4-BE49-F238E27FC236}">
                <a16:creationId xmlns:a16="http://schemas.microsoft.com/office/drawing/2014/main" id="{8795DC5F-C059-9743-9CFE-79C99F823EBB}"/>
              </a:ext>
            </a:extLst>
          </p:cNvPr>
          <p:cNvGrpSpPr/>
          <p:nvPr/>
        </p:nvGrpSpPr>
        <p:grpSpPr>
          <a:xfrm>
            <a:off x="8070574" y="2902226"/>
            <a:ext cx="3207026" cy="1139687"/>
            <a:chOff x="8070574" y="2902226"/>
            <a:chExt cx="3207026" cy="1139687"/>
          </a:xfrm>
        </p:grpSpPr>
        <p:sp>
          <p:nvSpPr>
            <p:cNvPr id="3" name="Right Brace 2">
              <a:extLst>
                <a:ext uri="{FF2B5EF4-FFF2-40B4-BE49-F238E27FC236}">
                  <a16:creationId xmlns:a16="http://schemas.microsoft.com/office/drawing/2014/main" id="{DCB6489B-5945-A04D-980F-6DB60BC2E2E4}"/>
                </a:ext>
              </a:extLst>
            </p:cNvPr>
            <p:cNvSpPr/>
            <p:nvPr/>
          </p:nvSpPr>
          <p:spPr>
            <a:xfrm>
              <a:off x="8070574" y="2902226"/>
              <a:ext cx="238539" cy="1139687"/>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TextBox 3">
              <a:extLst>
                <a:ext uri="{FF2B5EF4-FFF2-40B4-BE49-F238E27FC236}">
                  <a16:creationId xmlns:a16="http://schemas.microsoft.com/office/drawing/2014/main" id="{6B45C0EC-C90A-B14B-9553-152CFA2E3357}"/>
                </a:ext>
              </a:extLst>
            </p:cNvPr>
            <p:cNvSpPr txBox="1"/>
            <p:nvPr/>
          </p:nvSpPr>
          <p:spPr>
            <a:xfrm>
              <a:off x="8362122" y="3087757"/>
              <a:ext cx="2915478" cy="757130"/>
            </a:xfrm>
            <a:prstGeom prst="rect">
              <a:avLst/>
            </a:prstGeom>
            <a:noFill/>
          </p:spPr>
          <p:txBody>
            <a:bodyPr wrap="square" rtlCol="0">
              <a:spAutoFit/>
            </a:bodyPr>
            <a:lstStyle/>
            <a:p>
              <a:pPr>
                <a:lnSpc>
                  <a:spcPct val="90000"/>
                </a:lnSpc>
              </a:pPr>
              <a:r>
                <a:rPr lang="en-US" sz="2400" i="1" dirty="0"/>
                <a:t>all techniques we have studied!</a:t>
              </a:r>
            </a:p>
          </p:txBody>
        </p:sp>
      </p:grpSp>
      <p:sp>
        <p:nvSpPr>
          <p:cNvPr id="10" name="Rectangle 3">
            <a:extLst>
              <a:ext uri="{FF2B5EF4-FFF2-40B4-BE49-F238E27FC236}">
                <a16:creationId xmlns:a16="http://schemas.microsoft.com/office/drawing/2014/main" id="{88C43E8D-F7BF-7D4A-8D3C-57033712BD67}"/>
              </a:ext>
            </a:extLst>
          </p:cNvPr>
          <p:cNvSpPr txBox="1">
            <a:spLocks noChangeArrowheads="1"/>
          </p:cNvSpPr>
          <p:nvPr/>
        </p:nvSpPr>
        <p:spPr>
          <a:xfrm>
            <a:off x="990600" y="4227236"/>
            <a:ext cx="10883348" cy="1630225"/>
          </a:xfrm>
          <a:prstGeom prst="rect">
            <a:avLst/>
          </a:prstGeom>
        </p:spPr>
        <p:txBody>
          <a:bodyPr vert="horz" lIns="91440" tIns="45720" rIns="91440" bIns="45720" rtlCol="0">
            <a:normAutofit fontScale="92500"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7338" indent="-287338"/>
            <a:r>
              <a:rPr lang="en-US" sz="3200" dirty="0"/>
              <a:t>history: </a:t>
            </a:r>
          </a:p>
          <a:p>
            <a:pPr marL="641350" lvl="1" indent="-236538"/>
            <a:r>
              <a:rPr lang="en-US" sz="2800" dirty="0"/>
              <a:t>early research, implementation: </a:t>
            </a:r>
            <a:r>
              <a:rPr lang="en-US" sz="2600" dirty="0"/>
              <a:t>secure network programming, secure sockets</a:t>
            </a:r>
            <a:endParaRPr lang="en-US" sz="2800" dirty="0"/>
          </a:p>
          <a:p>
            <a:pPr marL="641350" lvl="1" indent="-236538"/>
            <a:r>
              <a:rPr lang="en-US" sz="2800" dirty="0"/>
              <a:t>secure socket layer (SSL) deprecated </a:t>
            </a:r>
            <a:r>
              <a:rPr lang="en-US" sz="2600" dirty="0"/>
              <a:t>[2015]</a:t>
            </a:r>
          </a:p>
          <a:p>
            <a:pPr marL="641350" lvl="1" indent="-236538"/>
            <a:r>
              <a:rPr lang="en-US" sz="2800" dirty="0"/>
              <a:t>TLS </a:t>
            </a:r>
            <a:r>
              <a:rPr lang="en-US" sz="2600" dirty="0"/>
              <a:t>1.3</a:t>
            </a:r>
            <a:r>
              <a:rPr lang="en-US" sz="2800" dirty="0"/>
              <a:t>: RFC 8846 [2018]</a:t>
            </a:r>
          </a:p>
          <a:p>
            <a:pPr marL="641350" lvl="1" indent="-236538"/>
            <a:endParaRPr lang="en-US" sz="2800" dirty="0"/>
          </a:p>
          <a:p>
            <a:pPr lvl="1"/>
            <a:endParaRPr lang="en-US" dirty="0">
              <a:latin typeface="Gill Sans MT" charset="0"/>
            </a:endParaRPr>
          </a:p>
        </p:txBody>
      </p:sp>
    </p:spTree>
    <p:extLst>
      <p:ext uri="{BB962C8B-B14F-4D97-AF65-F5344CB8AC3E}">
        <p14:creationId xmlns:p14="http://schemas.microsoft.com/office/powerpoint/2010/main" val="3799803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7">
                                            <p:txEl>
                                              <p:pRg st="0" end="0"/>
                                            </p:txEl>
                                          </p:spTgt>
                                        </p:tgtEl>
                                        <p:attrNameLst>
                                          <p:attrName>style.visibility</p:attrName>
                                        </p:attrNameLst>
                                      </p:cBhvr>
                                      <p:to>
                                        <p:strVal val="visible"/>
                                      </p:to>
                                    </p:set>
                                    <p:animEffect transition="in" filter="dissolve">
                                      <p:cBhvr>
                                        <p:cTn id="7" dur="500"/>
                                        <p:tgtEl>
                                          <p:spTgt spid="107">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07">
                                            <p:txEl>
                                              <p:pRg st="1" end="1"/>
                                            </p:txEl>
                                          </p:spTgt>
                                        </p:tgtEl>
                                        <p:attrNameLst>
                                          <p:attrName>style.visibility</p:attrName>
                                        </p:attrNameLst>
                                      </p:cBhvr>
                                      <p:to>
                                        <p:strVal val="visible"/>
                                      </p:to>
                                    </p:set>
                                    <p:animEffect transition="in" filter="dissolve">
                                      <p:cBhvr>
                                        <p:cTn id="10" dur="500"/>
                                        <p:tgtEl>
                                          <p:spTgt spid="10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107">
                                            <p:txEl>
                                              <p:pRg st="2" end="2"/>
                                            </p:txEl>
                                          </p:spTgt>
                                        </p:tgtEl>
                                        <p:attrNameLst>
                                          <p:attrName>style.visibility</p:attrName>
                                        </p:attrNameLst>
                                      </p:cBhvr>
                                      <p:to>
                                        <p:strVal val="visible"/>
                                      </p:to>
                                    </p:set>
                                    <p:animEffect transition="in" filter="dissolve">
                                      <p:cBhvr>
                                        <p:cTn id="15" dur="500"/>
                                        <p:tgtEl>
                                          <p:spTgt spid="107">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107">
                                            <p:txEl>
                                              <p:pRg st="3" end="3"/>
                                            </p:txEl>
                                          </p:spTgt>
                                        </p:tgtEl>
                                        <p:attrNameLst>
                                          <p:attrName>style.visibility</p:attrName>
                                        </p:attrNameLst>
                                      </p:cBhvr>
                                      <p:to>
                                        <p:strVal val="visible"/>
                                      </p:to>
                                    </p:set>
                                    <p:animEffect transition="in" filter="dissolve">
                                      <p:cBhvr>
                                        <p:cTn id="18" dur="500"/>
                                        <p:tgtEl>
                                          <p:spTgt spid="107">
                                            <p:txEl>
                                              <p:pRg st="3" end="3"/>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107">
                                            <p:txEl>
                                              <p:pRg st="4" end="4"/>
                                            </p:txEl>
                                          </p:spTgt>
                                        </p:tgtEl>
                                        <p:attrNameLst>
                                          <p:attrName>style.visibility</p:attrName>
                                        </p:attrNameLst>
                                      </p:cBhvr>
                                      <p:to>
                                        <p:strVal val="visible"/>
                                      </p:to>
                                    </p:set>
                                    <p:animEffect transition="in" filter="dissolve">
                                      <p:cBhvr>
                                        <p:cTn id="21" dur="500"/>
                                        <p:tgtEl>
                                          <p:spTgt spid="107">
                                            <p:txEl>
                                              <p:pRg st="4" end="4"/>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107">
                                            <p:txEl>
                                              <p:pRg st="5" end="5"/>
                                            </p:txEl>
                                          </p:spTgt>
                                        </p:tgtEl>
                                        <p:attrNameLst>
                                          <p:attrName>style.visibility</p:attrName>
                                        </p:attrNameLst>
                                      </p:cBhvr>
                                      <p:to>
                                        <p:strVal val="visible"/>
                                      </p:to>
                                    </p:set>
                                    <p:animEffect transition="in" filter="dissolve">
                                      <p:cBhvr>
                                        <p:cTn id="24" dur="500"/>
                                        <p:tgtEl>
                                          <p:spTgt spid="107">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dissolve">
                                      <p:cBhvr>
                                        <p:cTn id="29" dur="500"/>
                                        <p:tgtEl>
                                          <p:spTgt spid="5"/>
                                        </p:tgtEl>
                                      </p:cBhvr>
                                    </p:animEffect>
                                  </p:childTnLst>
                                </p:cTn>
                              </p:par>
                              <p:par>
                                <p:cTn id="30" presetID="9" presetClass="entr" presetSubtype="0" fill="hold" nodeType="withEffect">
                                  <p:stCondLst>
                                    <p:cond delay="0"/>
                                  </p:stCondLst>
                                  <p:childTnLst>
                                    <p:set>
                                      <p:cBhvr>
                                        <p:cTn id="31" dur="1" fill="hold">
                                          <p:stCondLst>
                                            <p:cond delay="0"/>
                                          </p:stCondLst>
                                        </p:cTn>
                                        <p:tgtEl>
                                          <p:spTgt spid="10">
                                            <p:txEl>
                                              <p:pRg st="0" end="0"/>
                                            </p:txEl>
                                          </p:spTgt>
                                        </p:tgtEl>
                                        <p:attrNameLst>
                                          <p:attrName>style.visibility</p:attrName>
                                        </p:attrNameLst>
                                      </p:cBhvr>
                                      <p:to>
                                        <p:strVal val="visible"/>
                                      </p:to>
                                    </p:set>
                                    <p:animEffect transition="in" filter="dissolve">
                                      <p:cBhvr>
                                        <p:cTn id="32" dur="500"/>
                                        <p:tgtEl>
                                          <p:spTgt spid="10">
                                            <p:txEl>
                                              <p:pRg st="0" end="0"/>
                                            </p:txEl>
                                          </p:spTgt>
                                        </p:tgtEl>
                                      </p:cBhvr>
                                    </p:animEffect>
                                  </p:childTnLst>
                                </p:cTn>
                              </p:par>
                              <p:par>
                                <p:cTn id="33" presetID="9" presetClass="entr" presetSubtype="0" fill="hold" nodeType="withEffect">
                                  <p:stCondLst>
                                    <p:cond delay="0"/>
                                  </p:stCondLst>
                                  <p:childTnLst>
                                    <p:set>
                                      <p:cBhvr>
                                        <p:cTn id="34" dur="1" fill="hold">
                                          <p:stCondLst>
                                            <p:cond delay="0"/>
                                          </p:stCondLst>
                                        </p:cTn>
                                        <p:tgtEl>
                                          <p:spTgt spid="10">
                                            <p:txEl>
                                              <p:pRg st="1" end="1"/>
                                            </p:txEl>
                                          </p:spTgt>
                                        </p:tgtEl>
                                        <p:attrNameLst>
                                          <p:attrName>style.visibility</p:attrName>
                                        </p:attrNameLst>
                                      </p:cBhvr>
                                      <p:to>
                                        <p:strVal val="visible"/>
                                      </p:to>
                                    </p:set>
                                    <p:animEffect transition="in" filter="dissolve">
                                      <p:cBhvr>
                                        <p:cTn id="35" dur="500"/>
                                        <p:tgtEl>
                                          <p:spTgt spid="10">
                                            <p:txEl>
                                              <p:pRg st="1" end="1"/>
                                            </p:txEl>
                                          </p:spTgt>
                                        </p:tgtEl>
                                      </p:cBhvr>
                                    </p:animEffect>
                                  </p:childTnLst>
                                </p:cTn>
                              </p:par>
                              <p:par>
                                <p:cTn id="36" presetID="9" presetClass="entr" presetSubtype="0" fill="hold" nodeType="withEffect">
                                  <p:stCondLst>
                                    <p:cond delay="0"/>
                                  </p:stCondLst>
                                  <p:childTnLst>
                                    <p:set>
                                      <p:cBhvr>
                                        <p:cTn id="37" dur="1" fill="hold">
                                          <p:stCondLst>
                                            <p:cond delay="0"/>
                                          </p:stCondLst>
                                        </p:cTn>
                                        <p:tgtEl>
                                          <p:spTgt spid="10">
                                            <p:txEl>
                                              <p:pRg st="2" end="2"/>
                                            </p:txEl>
                                          </p:spTgt>
                                        </p:tgtEl>
                                        <p:attrNameLst>
                                          <p:attrName>style.visibility</p:attrName>
                                        </p:attrNameLst>
                                      </p:cBhvr>
                                      <p:to>
                                        <p:strVal val="visible"/>
                                      </p:to>
                                    </p:set>
                                    <p:animEffect transition="in" filter="dissolve">
                                      <p:cBhvr>
                                        <p:cTn id="38" dur="500"/>
                                        <p:tgtEl>
                                          <p:spTgt spid="10">
                                            <p:txEl>
                                              <p:pRg st="2" end="2"/>
                                            </p:txEl>
                                          </p:spTgt>
                                        </p:tgtEl>
                                      </p:cBhvr>
                                    </p:animEffect>
                                  </p:childTnLst>
                                </p:cTn>
                              </p:par>
                              <p:par>
                                <p:cTn id="39" presetID="9" presetClass="entr" presetSubtype="0" fill="hold" nodeType="withEffect">
                                  <p:stCondLst>
                                    <p:cond delay="0"/>
                                  </p:stCondLst>
                                  <p:childTnLst>
                                    <p:set>
                                      <p:cBhvr>
                                        <p:cTn id="40" dur="1" fill="hold">
                                          <p:stCondLst>
                                            <p:cond delay="0"/>
                                          </p:stCondLst>
                                        </p:cTn>
                                        <p:tgtEl>
                                          <p:spTgt spid="10">
                                            <p:txEl>
                                              <p:pRg st="3" end="3"/>
                                            </p:txEl>
                                          </p:spTgt>
                                        </p:tgtEl>
                                        <p:attrNameLst>
                                          <p:attrName>style.visibility</p:attrName>
                                        </p:attrNameLst>
                                      </p:cBhvr>
                                      <p:to>
                                        <p:strVal val="visible"/>
                                      </p:to>
                                    </p:set>
                                    <p:animEffect transition="in" filter="dissolve">
                                      <p:cBhvr>
                                        <p:cTn id="41"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836718" cy="894622"/>
          </a:xfrm>
        </p:spPr>
        <p:txBody>
          <a:bodyPr>
            <a:normAutofit/>
          </a:bodyPr>
          <a:lstStyle/>
          <a:p>
            <a:r>
              <a:rPr lang="en-US" b="0" dirty="0">
                <a:latin typeface="+mn-lt"/>
              </a:rPr>
              <a:t>Transport-layer security: what’s needed?</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73</a:t>
            </a:fld>
            <a:endParaRPr lang="en-US" dirty="0"/>
          </a:p>
        </p:txBody>
      </p:sp>
      <p:sp>
        <p:nvSpPr>
          <p:cNvPr id="9" name="Rectangle 3">
            <a:extLst>
              <a:ext uri="{FF2B5EF4-FFF2-40B4-BE49-F238E27FC236}">
                <a16:creationId xmlns:a16="http://schemas.microsoft.com/office/drawing/2014/main" id="{1711017D-0786-AE4D-9C8B-A9B78332A06C}"/>
              </a:ext>
            </a:extLst>
          </p:cNvPr>
          <p:cNvSpPr txBox="1">
            <a:spLocks noChangeArrowheads="1"/>
          </p:cNvSpPr>
          <p:nvPr/>
        </p:nvSpPr>
        <p:spPr>
          <a:xfrm>
            <a:off x="1386660" y="2616219"/>
            <a:ext cx="10561981" cy="3597965"/>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C00000"/>
                </a:solidFill>
                <a:latin typeface="Calibri" panose="020F0502020204030204" pitchFamily="34" charset="0"/>
                <a:cs typeface="Calibri" panose="020F0502020204030204" pitchFamily="34" charset="0"/>
              </a:rPr>
              <a:t>handshake: </a:t>
            </a:r>
            <a:r>
              <a:rPr lang="en-US" dirty="0">
                <a:latin typeface="Calibri" panose="020F0502020204030204" pitchFamily="34" charset="0"/>
                <a:cs typeface="Calibri" panose="020F0502020204030204" pitchFamily="34" charset="0"/>
              </a:rPr>
              <a:t>Alice, Bob use their certificates, private keys to authenticate each other, exchange or create shared secret</a:t>
            </a:r>
          </a:p>
          <a:p>
            <a:r>
              <a:rPr lang="en-US" dirty="0">
                <a:solidFill>
                  <a:srgbClr val="C00000"/>
                </a:solidFill>
                <a:latin typeface="Calibri" panose="020F0502020204030204" pitchFamily="34" charset="0"/>
                <a:cs typeface="Calibri" panose="020F0502020204030204" pitchFamily="34" charset="0"/>
              </a:rPr>
              <a:t>key derivation</a:t>
            </a:r>
            <a:r>
              <a:rPr lang="en-US" dirty="0">
                <a:solidFill>
                  <a:srgbClr val="FF0000"/>
                </a:solidFill>
                <a:latin typeface="Calibri" panose="020F0502020204030204" pitchFamily="34" charset="0"/>
                <a:cs typeface="Calibri" panose="020F0502020204030204" pitchFamily="34" charset="0"/>
              </a:rPr>
              <a:t>:</a:t>
            </a:r>
            <a:r>
              <a:rPr lang="en-US" dirty="0">
                <a:latin typeface="Calibri" panose="020F0502020204030204" pitchFamily="34" charset="0"/>
                <a:cs typeface="Calibri" panose="020F0502020204030204" pitchFamily="34" charset="0"/>
              </a:rPr>
              <a:t> Alice, Bob use shared secret to derive set of keys</a:t>
            </a:r>
          </a:p>
          <a:p>
            <a:r>
              <a:rPr lang="en-US" dirty="0">
                <a:solidFill>
                  <a:srgbClr val="C00000"/>
                </a:solidFill>
                <a:latin typeface="Calibri" panose="020F0502020204030204" pitchFamily="34" charset="0"/>
                <a:cs typeface="Calibri" panose="020F0502020204030204" pitchFamily="34" charset="0"/>
              </a:rPr>
              <a:t>data transfer: </a:t>
            </a:r>
            <a:r>
              <a:rPr lang="en-US" dirty="0">
                <a:latin typeface="Calibri" panose="020F0502020204030204" pitchFamily="34" charset="0"/>
                <a:cs typeface="Calibri" panose="020F0502020204030204" pitchFamily="34" charset="0"/>
              </a:rPr>
              <a:t>stream data transfer: data as a series of records</a:t>
            </a:r>
          </a:p>
          <a:p>
            <a:pPr lvl="1"/>
            <a:r>
              <a:rPr lang="en-US" sz="2800" dirty="0">
                <a:latin typeface="Calibri" panose="020F0502020204030204" pitchFamily="34" charset="0"/>
                <a:cs typeface="Calibri" panose="020F0502020204030204" pitchFamily="34" charset="0"/>
              </a:rPr>
              <a:t>not just one-time transactions</a:t>
            </a:r>
          </a:p>
          <a:p>
            <a:r>
              <a:rPr lang="en-US" dirty="0">
                <a:solidFill>
                  <a:srgbClr val="C00000"/>
                </a:solidFill>
                <a:latin typeface="Calibri" panose="020F0502020204030204" pitchFamily="34" charset="0"/>
                <a:cs typeface="Calibri" panose="020F0502020204030204" pitchFamily="34" charset="0"/>
              </a:rPr>
              <a:t>connection closure: </a:t>
            </a:r>
            <a:r>
              <a:rPr lang="en-US" dirty="0">
                <a:latin typeface="Calibri" panose="020F0502020204030204" pitchFamily="34" charset="0"/>
                <a:cs typeface="Calibri" panose="020F0502020204030204" pitchFamily="34" charset="0"/>
              </a:rPr>
              <a:t>special messages to securely close connection</a:t>
            </a:r>
          </a:p>
        </p:txBody>
      </p:sp>
      <p:sp>
        <p:nvSpPr>
          <p:cNvPr id="11" name="Rectangle 3">
            <a:extLst>
              <a:ext uri="{FF2B5EF4-FFF2-40B4-BE49-F238E27FC236}">
                <a16:creationId xmlns:a16="http://schemas.microsoft.com/office/drawing/2014/main" id="{33FD55F0-E149-124E-8E21-E70DE72E018B}"/>
              </a:ext>
            </a:extLst>
          </p:cNvPr>
          <p:cNvSpPr txBox="1">
            <a:spLocks noChangeArrowheads="1"/>
          </p:cNvSpPr>
          <p:nvPr/>
        </p:nvSpPr>
        <p:spPr>
          <a:xfrm>
            <a:off x="990600" y="1371393"/>
            <a:ext cx="10598426" cy="629685"/>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7338" indent="-287338"/>
            <a:r>
              <a:rPr lang="en-US" sz="3200" dirty="0"/>
              <a:t>let’s </a:t>
            </a:r>
            <a:r>
              <a:rPr lang="en-US" sz="3200" i="1" dirty="0"/>
              <a:t>build</a:t>
            </a:r>
            <a:r>
              <a:rPr lang="en-US" sz="3200" dirty="0"/>
              <a:t> a toy TLS protocol, </a:t>
            </a:r>
            <a:r>
              <a:rPr lang="en-US" sz="3200" i="1" dirty="0"/>
              <a:t>t-tls, </a:t>
            </a:r>
            <a:r>
              <a:rPr lang="en-US" sz="3200" dirty="0"/>
              <a:t>to see what’s needed!</a:t>
            </a:r>
            <a:endParaRPr lang="en-US" sz="2800" dirty="0">
              <a:solidFill>
                <a:srgbClr val="0012A0"/>
              </a:solidFill>
            </a:endParaRPr>
          </a:p>
        </p:txBody>
      </p:sp>
      <p:sp>
        <p:nvSpPr>
          <p:cNvPr id="6" name="TextBox 5">
            <a:extLst>
              <a:ext uri="{FF2B5EF4-FFF2-40B4-BE49-F238E27FC236}">
                <a16:creationId xmlns:a16="http://schemas.microsoft.com/office/drawing/2014/main" id="{D760A1B3-23D0-C644-B102-E8B069ED3317}"/>
              </a:ext>
            </a:extLst>
          </p:cNvPr>
          <p:cNvSpPr txBox="1"/>
          <p:nvPr/>
        </p:nvSpPr>
        <p:spPr>
          <a:xfrm>
            <a:off x="1028700" y="1943100"/>
            <a:ext cx="6073329" cy="584775"/>
          </a:xfrm>
          <a:prstGeom prst="rect">
            <a:avLst/>
          </a:prstGeom>
          <a:noFill/>
        </p:spPr>
        <p:txBody>
          <a:bodyPr wrap="none" rtlCol="0">
            <a:spAutoFit/>
          </a:bodyPr>
          <a:lstStyle/>
          <a:p>
            <a:pPr marL="296863" indent="-296863">
              <a:buClr>
                <a:srgbClr val="0012A0"/>
              </a:buClr>
              <a:buFont typeface="Wingdings" pitchFamily="2" charset="2"/>
              <a:buChar char="§"/>
            </a:pPr>
            <a:r>
              <a:rPr lang="en-US" sz="3200" dirty="0"/>
              <a:t>we’ve seen the “pieces” already:</a:t>
            </a:r>
          </a:p>
        </p:txBody>
      </p:sp>
    </p:spTree>
    <p:extLst>
      <p:ext uri="{BB962C8B-B14F-4D97-AF65-F5344CB8AC3E}">
        <p14:creationId xmlns:p14="http://schemas.microsoft.com/office/powerpoint/2010/main" val="474129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dissolve">
                                      <p:cBhvr>
                                        <p:cTn id="7" dur="500"/>
                                        <p:tgtEl>
                                          <p:spTgt spid="11">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ssolv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dissolv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6"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Group 43">
            <a:extLst>
              <a:ext uri="{FF2B5EF4-FFF2-40B4-BE49-F238E27FC236}">
                <a16:creationId xmlns:a16="http://schemas.microsoft.com/office/drawing/2014/main" id="{930C5F0E-4D36-9C4B-88CB-340775C3D57C}"/>
              </a:ext>
            </a:extLst>
          </p:cNvPr>
          <p:cNvGrpSpPr/>
          <p:nvPr/>
        </p:nvGrpSpPr>
        <p:grpSpPr>
          <a:xfrm>
            <a:off x="2421281" y="5115338"/>
            <a:ext cx="2153478" cy="1174878"/>
            <a:chOff x="1623392" y="2040836"/>
            <a:chExt cx="2153478" cy="1742662"/>
          </a:xfrm>
        </p:grpSpPr>
        <p:grpSp>
          <p:nvGrpSpPr>
            <p:cNvPr id="45" name="Group 44">
              <a:extLst>
                <a:ext uri="{FF2B5EF4-FFF2-40B4-BE49-F238E27FC236}">
                  <a16:creationId xmlns:a16="http://schemas.microsoft.com/office/drawing/2014/main" id="{59BCC160-B990-A54E-940E-FEBC31E83C58}"/>
                </a:ext>
              </a:extLst>
            </p:cNvPr>
            <p:cNvGrpSpPr/>
            <p:nvPr/>
          </p:nvGrpSpPr>
          <p:grpSpPr>
            <a:xfrm>
              <a:off x="1669774" y="2040836"/>
              <a:ext cx="2107096" cy="848139"/>
              <a:chOff x="6983896" y="4081670"/>
              <a:chExt cx="2107096" cy="848139"/>
            </a:xfrm>
          </p:grpSpPr>
          <p:cxnSp>
            <p:nvCxnSpPr>
              <p:cNvPr id="51" name="Straight Arrow Connector 50">
                <a:extLst>
                  <a:ext uri="{FF2B5EF4-FFF2-40B4-BE49-F238E27FC236}">
                    <a16:creationId xmlns:a16="http://schemas.microsoft.com/office/drawing/2014/main" id="{CB454662-0671-9643-A55F-365DA7A38645}"/>
                  </a:ext>
                </a:extLst>
              </p:cNvPr>
              <p:cNvCxnSpPr>
                <a:cxnSpLocks/>
              </p:cNvCxnSpPr>
              <p:nvPr/>
            </p:nvCxnSpPr>
            <p:spPr>
              <a:xfrm>
                <a:off x="6983896" y="4081670"/>
                <a:ext cx="2080591" cy="848139"/>
              </a:xfrm>
              <a:prstGeom prst="straightConnector1">
                <a:avLst/>
              </a:prstGeom>
              <a:ln w="190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3" name="Text Box 5">
                <a:extLst>
                  <a:ext uri="{FF2B5EF4-FFF2-40B4-BE49-F238E27FC236}">
                    <a16:creationId xmlns:a16="http://schemas.microsoft.com/office/drawing/2014/main" id="{E8A5DC00-B05C-4D4B-AEB0-AAA10F83CB5A}"/>
                  </a:ext>
                </a:extLst>
              </p:cNvPr>
              <p:cNvSpPr txBox="1">
                <a:spLocks noChangeArrowheads="1"/>
              </p:cNvSpPr>
              <p:nvPr/>
            </p:nvSpPr>
            <p:spPr bwMode="auto">
              <a:xfrm>
                <a:off x="7328454" y="4219266"/>
                <a:ext cx="1762538" cy="593471"/>
              </a:xfrm>
              <a:prstGeom prst="rect">
                <a:avLst/>
              </a:prstGeom>
              <a:solidFill>
                <a:schemeClr val="bg1"/>
              </a:solid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dirty="0">
                    <a:solidFill>
                      <a:schemeClr val="bg1">
                        <a:lumMod val="75000"/>
                      </a:schemeClr>
                    </a:solidFill>
                    <a:latin typeface="+mn-lt"/>
                    <a:cs typeface="Arial" charset="0"/>
                  </a:rPr>
                  <a:t>client request</a:t>
                </a:r>
              </a:p>
            </p:txBody>
          </p:sp>
        </p:grpSp>
        <p:grpSp>
          <p:nvGrpSpPr>
            <p:cNvPr id="46" name="Group 45">
              <a:extLst>
                <a:ext uri="{FF2B5EF4-FFF2-40B4-BE49-F238E27FC236}">
                  <a16:creationId xmlns:a16="http://schemas.microsoft.com/office/drawing/2014/main" id="{4F28683F-5EAF-FF40-BADA-C320A04AB3D4}"/>
                </a:ext>
              </a:extLst>
            </p:cNvPr>
            <p:cNvGrpSpPr/>
            <p:nvPr/>
          </p:nvGrpSpPr>
          <p:grpSpPr>
            <a:xfrm flipH="1">
              <a:off x="1623392" y="2935359"/>
              <a:ext cx="2080591" cy="848139"/>
              <a:chOff x="6983896" y="4081670"/>
              <a:chExt cx="2080591" cy="848139"/>
            </a:xfrm>
          </p:grpSpPr>
          <p:cxnSp>
            <p:nvCxnSpPr>
              <p:cNvPr id="49" name="Straight Arrow Connector 48">
                <a:extLst>
                  <a:ext uri="{FF2B5EF4-FFF2-40B4-BE49-F238E27FC236}">
                    <a16:creationId xmlns:a16="http://schemas.microsoft.com/office/drawing/2014/main" id="{6AA90659-E488-4244-A265-0CC0984E66D7}"/>
                  </a:ext>
                </a:extLst>
              </p:cNvPr>
              <p:cNvCxnSpPr>
                <a:cxnSpLocks/>
              </p:cNvCxnSpPr>
              <p:nvPr/>
            </p:nvCxnSpPr>
            <p:spPr>
              <a:xfrm>
                <a:off x="6983896" y="4081670"/>
                <a:ext cx="2080591" cy="848139"/>
              </a:xfrm>
              <a:prstGeom prst="straightConnector1">
                <a:avLst/>
              </a:prstGeom>
              <a:ln w="190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0" name="Text Box 5">
                <a:extLst>
                  <a:ext uri="{FF2B5EF4-FFF2-40B4-BE49-F238E27FC236}">
                    <a16:creationId xmlns:a16="http://schemas.microsoft.com/office/drawing/2014/main" id="{A6526929-0E98-4F4D-BBD1-63D92B0CDB7A}"/>
                  </a:ext>
                </a:extLst>
              </p:cNvPr>
              <p:cNvSpPr txBox="1">
                <a:spLocks noChangeArrowheads="1"/>
              </p:cNvSpPr>
              <p:nvPr/>
            </p:nvSpPr>
            <p:spPr bwMode="auto">
              <a:xfrm>
                <a:off x="7083285" y="4209288"/>
                <a:ext cx="1716158" cy="593472"/>
              </a:xfrm>
              <a:prstGeom prst="rect">
                <a:avLst/>
              </a:prstGeom>
              <a:solidFill>
                <a:schemeClr val="bg1"/>
              </a:solid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dirty="0">
                    <a:solidFill>
                      <a:schemeClr val="bg1">
                        <a:lumMod val="75000"/>
                      </a:schemeClr>
                    </a:solidFill>
                    <a:latin typeface="+mn-lt"/>
                    <a:cs typeface="Arial" charset="0"/>
                  </a:rPr>
                  <a:t>server reply</a:t>
                </a:r>
              </a:p>
            </p:txBody>
          </p:sp>
        </p:grpSp>
      </p:grpSp>
      <p:grpSp>
        <p:nvGrpSpPr>
          <p:cNvPr id="33" name="Group 32">
            <a:extLst>
              <a:ext uri="{FF2B5EF4-FFF2-40B4-BE49-F238E27FC236}">
                <a16:creationId xmlns:a16="http://schemas.microsoft.com/office/drawing/2014/main" id="{27284159-8995-8D44-8B2C-98EB32304940}"/>
              </a:ext>
            </a:extLst>
          </p:cNvPr>
          <p:cNvGrpSpPr/>
          <p:nvPr/>
        </p:nvGrpSpPr>
        <p:grpSpPr>
          <a:xfrm>
            <a:off x="2447786" y="3511826"/>
            <a:ext cx="2431772" cy="1782419"/>
            <a:chOff x="1623392" y="2040836"/>
            <a:chExt cx="2431772" cy="2643809"/>
          </a:xfrm>
        </p:grpSpPr>
        <p:grpSp>
          <p:nvGrpSpPr>
            <p:cNvPr id="24" name="Group 23">
              <a:extLst>
                <a:ext uri="{FF2B5EF4-FFF2-40B4-BE49-F238E27FC236}">
                  <a16:creationId xmlns:a16="http://schemas.microsoft.com/office/drawing/2014/main" id="{D6F19937-2079-E54E-809A-EEC900DF25EC}"/>
                </a:ext>
              </a:extLst>
            </p:cNvPr>
            <p:cNvGrpSpPr/>
            <p:nvPr/>
          </p:nvGrpSpPr>
          <p:grpSpPr>
            <a:xfrm>
              <a:off x="1669774" y="2040836"/>
              <a:ext cx="2080591" cy="848139"/>
              <a:chOff x="6983896" y="4081670"/>
              <a:chExt cx="2080591" cy="848139"/>
            </a:xfrm>
          </p:grpSpPr>
          <p:cxnSp>
            <p:nvCxnSpPr>
              <p:cNvPr id="7" name="Straight Arrow Connector 6">
                <a:extLst>
                  <a:ext uri="{FF2B5EF4-FFF2-40B4-BE49-F238E27FC236}">
                    <a16:creationId xmlns:a16="http://schemas.microsoft.com/office/drawing/2014/main" id="{D0F91550-555B-C94B-A5D6-4DD5B0CABA59}"/>
                  </a:ext>
                </a:extLst>
              </p:cNvPr>
              <p:cNvCxnSpPr>
                <a:cxnSpLocks/>
              </p:cNvCxnSpPr>
              <p:nvPr/>
            </p:nvCxnSpPr>
            <p:spPr>
              <a:xfrm>
                <a:off x="6983896" y="4081670"/>
                <a:ext cx="2080591" cy="8481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 Box 5">
                <a:extLst>
                  <a:ext uri="{FF2B5EF4-FFF2-40B4-BE49-F238E27FC236}">
                    <a16:creationId xmlns:a16="http://schemas.microsoft.com/office/drawing/2014/main" id="{8A54A79F-75A4-E844-893E-FC200D2790D8}"/>
                  </a:ext>
                </a:extLst>
              </p:cNvPr>
              <p:cNvSpPr txBox="1">
                <a:spLocks noChangeArrowheads="1"/>
              </p:cNvSpPr>
              <p:nvPr/>
            </p:nvSpPr>
            <p:spPr bwMode="auto">
              <a:xfrm>
                <a:off x="7460974" y="4179953"/>
                <a:ext cx="1258957" cy="593471"/>
              </a:xfrm>
              <a:prstGeom prst="rect">
                <a:avLst/>
              </a:prstGeom>
              <a:solidFill>
                <a:schemeClr val="bg1"/>
              </a:solid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dirty="0">
                    <a:solidFill>
                      <a:srgbClr val="C00000"/>
                    </a:solidFill>
                    <a:latin typeface="+mn-lt"/>
                    <a:cs typeface="Arial" charset="0"/>
                  </a:rPr>
                  <a:t>t-tls hello</a:t>
                </a:r>
              </a:p>
            </p:txBody>
          </p:sp>
        </p:grpSp>
        <p:grpSp>
          <p:nvGrpSpPr>
            <p:cNvPr id="26" name="Group 25">
              <a:extLst>
                <a:ext uri="{FF2B5EF4-FFF2-40B4-BE49-F238E27FC236}">
                  <a16:creationId xmlns:a16="http://schemas.microsoft.com/office/drawing/2014/main" id="{482AD674-EE10-254E-A440-84021C4A62D4}"/>
                </a:ext>
              </a:extLst>
            </p:cNvPr>
            <p:cNvGrpSpPr/>
            <p:nvPr/>
          </p:nvGrpSpPr>
          <p:grpSpPr>
            <a:xfrm flipH="1">
              <a:off x="1623392" y="2935359"/>
              <a:ext cx="2431772" cy="848139"/>
              <a:chOff x="6632715" y="4081670"/>
              <a:chExt cx="2431772" cy="848139"/>
            </a:xfrm>
          </p:grpSpPr>
          <p:cxnSp>
            <p:nvCxnSpPr>
              <p:cNvPr id="27" name="Straight Arrow Connector 26">
                <a:extLst>
                  <a:ext uri="{FF2B5EF4-FFF2-40B4-BE49-F238E27FC236}">
                    <a16:creationId xmlns:a16="http://schemas.microsoft.com/office/drawing/2014/main" id="{A16CB137-51BC-4B4A-AD44-E2F3C1F0DBA6}"/>
                  </a:ext>
                </a:extLst>
              </p:cNvPr>
              <p:cNvCxnSpPr>
                <a:cxnSpLocks/>
              </p:cNvCxnSpPr>
              <p:nvPr/>
            </p:nvCxnSpPr>
            <p:spPr>
              <a:xfrm>
                <a:off x="6983896" y="4081670"/>
                <a:ext cx="2080591" cy="8481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 Box 5">
                <a:extLst>
                  <a:ext uri="{FF2B5EF4-FFF2-40B4-BE49-F238E27FC236}">
                    <a16:creationId xmlns:a16="http://schemas.microsoft.com/office/drawing/2014/main" id="{5F8BC39E-EDF0-1342-9827-3BE6A9D01007}"/>
                  </a:ext>
                </a:extLst>
              </p:cNvPr>
              <p:cNvSpPr txBox="1">
                <a:spLocks noChangeArrowheads="1"/>
              </p:cNvSpPr>
              <p:nvPr/>
            </p:nvSpPr>
            <p:spPr bwMode="auto">
              <a:xfrm>
                <a:off x="6632715" y="4150319"/>
                <a:ext cx="2360681" cy="593472"/>
              </a:xfrm>
              <a:prstGeom prst="rect">
                <a:avLst/>
              </a:prstGeom>
              <a:solidFill>
                <a:schemeClr val="bg1"/>
              </a:solid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dirty="0">
                    <a:solidFill>
                      <a:srgbClr val="C00000"/>
                    </a:solidFill>
                    <a:latin typeface="+mn-lt"/>
                    <a:cs typeface="Arial" charset="0"/>
                  </a:rPr>
                  <a:t>public key certificate</a:t>
                </a:r>
              </a:p>
            </p:txBody>
          </p:sp>
        </p:grpSp>
        <p:cxnSp>
          <p:nvCxnSpPr>
            <p:cNvPr id="30" name="Straight Arrow Connector 29">
              <a:extLst>
                <a:ext uri="{FF2B5EF4-FFF2-40B4-BE49-F238E27FC236}">
                  <a16:creationId xmlns:a16="http://schemas.microsoft.com/office/drawing/2014/main" id="{429E47A9-4F33-984A-B9C1-48E51EFF5F81}"/>
                </a:ext>
              </a:extLst>
            </p:cNvPr>
            <p:cNvCxnSpPr>
              <a:cxnSpLocks/>
            </p:cNvCxnSpPr>
            <p:nvPr/>
          </p:nvCxnSpPr>
          <p:spPr>
            <a:xfrm>
              <a:off x="1636644" y="3836506"/>
              <a:ext cx="2080591" cy="8481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 Box 11">
              <a:extLst>
                <a:ext uri="{FF2B5EF4-FFF2-40B4-BE49-F238E27FC236}">
                  <a16:creationId xmlns:a16="http://schemas.microsoft.com/office/drawing/2014/main" id="{E3A71BE5-5428-884C-9D0F-85B8AD98E307}"/>
                </a:ext>
              </a:extLst>
            </p:cNvPr>
            <p:cNvSpPr txBox="1">
              <a:spLocks noChangeArrowheads="1"/>
            </p:cNvSpPr>
            <p:nvPr/>
          </p:nvSpPr>
          <p:spPr bwMode="auto">
            <a:xfrm>
              <a:off x="1785594" y="3790270"/>
              <a:ext cx="1805745" cy="684774"/>
            </a:xfrm>
            <a:prstGeom prst="rect">
              <a:avLst/>
            </a:prstGeom>
            <a:solidFill>
              <a:schemeClr val="bg1"/>
            </a:solid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dirty="0">
                  <a:solidFill>
                    <a:srgbClr val="C00000"/>
                  </a:solidFill>
                  <a:latin typeface="+mn-lt"/>
                  <a:cs typeface="Arial" charset="0"/>
                </a:rPr>
                <a:t>K</a:t>
              </a:r>
              <a:r>
                <a:rPr lang="en-US" baseline="-25000" dirty="0">
                  <a:solidFill>
                    <a:srgbClr val="C00000"/>
                  </a:solidFill>
                  <a:latin typeface="+mn-lt"/>
                  <a:cs typeface="Arial" charset="0"/>
                </a:rPr>
                <a:t>B</a:t>
              </a:r>
              <a:r>
                <a:rPr lang="en-US" baseline="30000" dirty="0">
                  <a:solidFill>
                    <a:srgbClr val="C00000"/>
                  </a:solidFill>
                  <a:latin typeface="+mn-lt"/>
                  <a:cs typeface="Arial" charset="0"/>
                </a:rPr>
                <a:t>+</a:t>
              </a:r>
              <a:r>
                <a:rPr lang="en-US" dirty="0">
                  <a:solidFill>
                    <a:srgbClr val="C00000"/>
                  </a:solidFill>
                  <a:latin typeface="+mn-lt"/>
                  <a:cs typeface="Arial" charset="0"/>
                </a:rPr>
                <a:t>(MS) = EMS</a:t>
              </a:r>
            </a:p>
          </p:txBody>
        </p:sp>
      </p:grpSp>
      <p:grpSp>
        <p:nvGrpSpPr>
          <p:cNvPr id="35" name="Group 34">
            <a:extLst>
              <a:ext uri="{FF2B5EF4-FFF2-40B4-BE49-F238E27FC236}">
                <a16:creationId xmlns:a16="http://schemas.microsoft.com/office/drawing/2014/main" id="{F3B890D9-A9E7-E148-A927-23B5327FBA02}"/>
              </a:ext>
            </a:extLst>
          </p:cNvPr>
          <p:cNvGrpSpPr/>
          <p:nvPr/>
        </p:nvGrpSpPr>
        <p:grpSpPr>
          <a:xfrm>
            <a:off x="2454413" y="1981200"/>
            <a:ext cx="2126973" cy="1782419"/>
            <a:chOff x="1623392" y="2040836"/>
            <a:chExt cx="2126973" cy="2643809"/>
          </a:xfrm>
        </p:grpSpPr>
        <p:grpSp>
          <p:nvGrpSpPr>
            <p:cNvPr id="36" name="Group 35">
              <a:extLst>
                <a:ext uri="{FF2B5EF4-FFF2-40B4-BE49-F238E27FC236}">
                  <a16:creationId xmlns:a16="http://schemas.microsoft.com/office/drawing/2014/main" id="{00439343-F5CB-514E-AA77-86CC33169BA3}"/>
                </a:ext>
              </a:extLst>
            </p:cNvPr>
            <p:cNvGrpSpPr/>
            <p:nvPr/>
          </p:nvGrpSpPr>
          <p:grpSpPr>
            <a:xfrm>
              <a:off x="1669774" y="2040836"/>
              <a:ext cx="2080591" cy="848139"/>
              <a:chOff x="6983896" y="4081670"/>
              <a:chExt cx="2080591" cy="848139"/>
            </a:xfrm>
          </p:grpSpPr>
          <p:cxnSp>
            <p:nvCxnSpPr>
              <p:cNvPr id="42" name="Straight Arrow Connector 41">
                <a:extLst>
                  <a:ext uri="{FF2B5EF4-FFF2-40B4-BE49-F238E27FC236}">
                    <a16:creationId xmlns:a16="http://schemas.microsoft.com/office/drawing/2014/main" id="{CD147B95-2F16-0F4C-B288-AFF61FDD1C0B}"/>
                  </a:ext>
                </a:extLst>
              </p:cNvPr>
              <p:cNvCxnSpPr>
                <a:cxnSpLocks/>
              </p:cNvCxnSpPr>
              <p:nvPr/>
            </p:nvCxnSpPr>
            <p:spPr>
              <a:xfrm>
                <a:off x="6983896" y="4081670"/>
                <a:ext cx="2080591" cy="848139"/>
              </a:xfrm>
              <a:prstGeom prst="straightConnector1">
                <a:avLst/>
              </a:prstGeom>
              <a:ln w="190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3" name="Text Box 5">
                <a:extLst>
                  <a:ext uri="{FF2B5EF4-FFF2-40B4-BE49-F238E27FC236}">
                    <a16:creationId xmlns:a16="http://schemas.microsoft.com/office/drawing/2014/main" id="{0CEE80EA-1A0F-2141-B45A-171010848C82}"/>
                  </a:ext>
                </a:extLst>
              </p:cNvPr>
              <p:cNvSpPr txBox="1">
                <a:spLocks noChangeArrowheads="1"/>
              </p:cNvSpPr>
              <p:nvPr/>
            </p:nvSpPr>
            <p:spPr bwMode="auto">
              <a:xfrm>
                <a:off x="7587837" y="4219266"/>
                <a:ext cx="1085712" cy="593472"/>
              </a:xfrm>
              <a:prstGeom prst="rect">
                <a:avLst/>
              </a:prstGeom>
              <a:solidFill>
                <a:schemeClr val="bg1"/>
              </a:solid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dirty="0">
                    <a:solidFill>
                      <a:schemeClr val="bg1">
                        <a:lumMod val="75000"/>
                      </a:schemeClr>
                    </a:solidFill>
                    <a:latin typeface="+mn-lt"/>
                    <a:cs typeface="Arial" charset="0"/>
                  </a:rPr>
                  <a:t>TCP SYN</a:t>
                </a:r>
              </a:p>
            </p:txBody>
          </p:sp>
        </p:grpSp>
        <p:grpSp>
          <p:nvGrpSpPr>
            <p:cNvPr id="37" name="Group 36">
              <a:extLst>
                <a:ext uri="{FF2B5EF4-FFF2-40B4-BE49-F238E27FC236}">
                  <a16:creationId xmlns:a16="http://schemas.microsoft.com/office/drawing/2014/main" id="{08376851-1BCE-4849-8509-B3DAD9C8BFF5}"/>
                </a:ext>
              </a:extLst>
            </p:cNvPr>
            <p:cNvGrpSpPr/>
            <p:nvPr/>
          </p:nvGrpSpPr>
          <p:grpSpPr>
            <a:xfrm flipH="1">
              <a:off x="1623392" y="2935359"/>
              <a:ext cx="2080591" cy="848139"/>
              <a:chOff x="6983896" y="4081670"/>
              <a:chExt cx="2080591" cy="848139"/>
            </a:xfrm>
          </p:grpSpPr>
          <p:cxnSp>
            <p:nvCxnSpPr>
              <p:cNvPr id="40" name="Straight Arrow Connector 39">
                <a:extLst>
                  <a:ext uri="{FF2B5EF4-FFF2-40B4-BE49-F238E27FC236}">
                    <a16:creationId xmlns:a16="http://schemas.microsoft.com/office/drawing/2014/main" id="{3D4FB3AB-20C8-604E-81FA-D32111B0569E}"/>
                  </a:ext>
                </a:extLst>
              </p:cNvPr>
              <p:cNvCxnSpPr>
                <a:cxnSpLocks/>
              </p:cNvCxnSpPr>
              <p:nvPr/>
            </p:nvCxnSpPr>
            <p:spPr>
              <a:xfrm>
                <a:off x="6983896" y="4081670"/>
                <a:ext cx="2080591" cy="848139"/>
              </a:xfrm>
              <a:prstGeom prst="straightConnector1">
                <a:avLst/>
              </a:prstGeom>
              <a:ln w="190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1" name="Text Box 5">
                <a:extLst>
                  <a:ext uri="{FF2B5EF4-FFF2-40B4-BE49-F238E27FC236}">
                    <a16:creationId xmlns:a16="http://schemas.microsoft.com/office/drawing/2014/main" id="{23D4810A-9307-2941-B5FA-9CB2C7985CA3}"/>
                  </a:ext>
                </a:extLst>
              </p:cNvPr>
              <p:cNvSpPr txBox="1">
                <a:spLocks noChangeArrowheads="1"/>
              </p:cNvSpPr>
              <p:nvPr/>
            </p:nvSpPr>
            <p:spPr bwMode="auto">
              <a:xfrm>
                <a:off x="7341705" y="4150319"/>
                <a:ext cx="1113184" cy="593472"/>
              </a:xfrm>
              <a:prstGeom prst="rect">
                <a:avLst/>
              </a:prstGeom>
              <a:solidFill>
                <a:schemeClr val="bg1"/>
              </a:solid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dirty="0">
                    <a:solidFill>
                      <a:schemeClr val="bg1">
                        <a:lumMod val="75000"/>
                      </a:schemeClr>
                    </a:solidFill>
                    <a:latin typeface="+mn-lt"/>
                    <a:cs typeface="Arial" charset="0"/>
                  </a:rPr>
                  <a:t>SYNACK</a:t>
                </a:r>
              </a:p>
            </p:txBody>
          </p:sp>
        </p:grpSp>
        <p:cxnSp>
          <p:nvCxnSpPr>
            <p:cNvPr id="38" name="Straight Arrow Connector 37">
              <a:extLst>
                <a:ext uri="{FF2B5EF4-FFF2-40B4-BE49-F238E27FC236}">
                  <a16:creationId xmlns:a16="http://schemas.microsoft.com/office/drawing/2014/main" id="{1945B41C-927D-5D44-B384-B4DB1F5A6A88}"/>
                </a:ext>
              </a:extLst>
            </p:cNvPr>
            <p:cNvCxnSpPr>
              <a:cxnSpLocks/>
            </p:cNvCxnSpPr>
            <p:nvPr/>
          </p:nvCxnSpPr>
          <p:spPr>
            <a:xfrm>
              <a:off x="1636644" y="3836506"/>
              <a:ext cx="2080591" cy="848139"/>
            </a:xfrm>
            <a:prstGeom prst="straightConnector1">
              <a:avLst/>
            </a:prstGeom>
            <a:ln w="190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9" name="Text Box 11">
              <a:extLst>
                <a:ext uri="{FF2B5EF4-FFF2-40B4-BE49-F238E27FC236}">
                  <a16:creationId xmlns:a16="http://schemas.microsoft.com/office/drawing/2014/main" id="{A87FF3D0-8FD9-7144-8C26-79BD1498DE02}"/>
                </a:ext>
              </a:extLst>
            </p:cNvPr>
            <p:cNvSpPr txBox="1">
              <a:spLocks noChangeArrowheads="1"/>
            </p:cNvSpPr>
            <p:nvPr/>
          </p:nvSpPr>
          <p:spPr bwMode="auto">
            <a:xfrm>
              <a:off x="2286001" y="3868895"/>
              <a:ext cx="742122" cy="684774"/>
            </a:xfrm>
            <a:prstGeom prst="rect">
              <a:avLst/>
            </a:prstGeom>
            <a:solidFill>
              <a:schemeClr val="bg1"/>
            </a:solid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dirty="0">
                  <a:solidFill>
                    <a:schemeClr val="bg1">
                      <a:lumMod val="75000"/>
                    </a:schemeClr>
                  </a:solidFill>
                  <a:latin typeface="+mn-lt"/>
                  <a:cs typeface="Arial" charset="0"/>
                </a:rPr>
                <a:t>ACK</a:t>
              </a:r>
              <a:endParaRPr lang="en-US" dirty="0">
                <a:solidFill>
                  <a:schemeClr val="bg1">
                    <a:lumMod val="75000"/>
                  </a:schemeClr>
                </a:solidFill>
                <a:latin typeface="+mn-lt"/>
                <a:cs typeface="Arial" charset="0"/>
              </a:endParaRPr>
            </a:p>
          </p:txBody>
        </p:sp>
      </p:gr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p:txBody>
          <a:bodyPr>
            <a:normAutofit/>
          </a:bodyPr>
          <a:lstStyle/>
          <a:p>
            <a:r>
              <a:rPr lang="en-US" b="0" dirty="0">
                <a:latin typeface="+mn-lt"/>
              </a:rPr>
              <a:t>t-tls: initial handshake</a:t>
            </a:r>
            <a:endParaRPr lang="en-US" sz="4400" b="0" dirty="0">
              <a:latin typeface="+mn-lt"/>
            </a:endParaRPr>
          </a:p>
        </p:txBody>
      </p:sp>
      <p:sp>
        <p:nvSpPr>
          <p:cNvPr id="32" name="Content Placeholder 31">
            <a:extLst>
              <a:ext uri="{FF2B5EF4-FFF2-40B4-BE49-F238E27FC236}">
                <a16:creationId xmlns:a16="http://schemas.microsoft.com/office/drawing/2014/main" id="{A94A11CB-4FF9-2B46-A769-F6B82B9EA150}"/>
              </a:ext>
            </a:extLst>
          </p:cNvPr>
          <p:cNvSpPr>
            <a:spLocks noGrp="1"/>
          </p:cNvSpPr>
          <p:nvPr>
            <p:ph sz="half" idx="2"/>
          </p:nvPr>
        </p:nvSpPr>
        <p:spPr>
          <a:xfrm>
            <a:off x="6198703" y="1216025"/>
            <a:ext cx="5181600" cy="5237784"/>
          </a:xfrm>
        </p:spPr>
        <p:txBody>
          <a:bodyPr>
            <a:normAutofit/>
          </a:bodyPr>
          <a:lstStyle/>
          <a:p>
            <a:pPr marL="130175" indent="0">
              <a:buNone/>
            </a:pPr>
            <a:r>
              <a:rPr lang="en-US" dirty="0">
                <a:solidFill>
                  <a:srgbClr val="C00000"/>
                </a:solidFill>
              </a:rPr>
              <a:t>t-tls handshake phase:</a:t>
            </a:r>
          </a:p>
          <a:p>
            <a:r>
              <a:rPr lang="en-US" dirty="0"/>
              <a:t>Bob establishes TCP connection with Alice</a:t>
            </a:r>
          </a:p>
          <a:p>
            <a:r>
              <a:rPr lang="en-US" dirty="0"/>
              <a:t>Bob verifies that Alice is really Alice</a:t>
            </a:r>
          </a:p>
          <a:p>
            <a:r>
              <a:rPr lang="en-US" dirty="0"/>
              <a:t>Bob sends Alice a master secret key (MS), used to generate all other keys for TLS session</a:t>
            </a:r>
          </a:p>
          <a:p>
            <a:r>
              <a:rPr lang="en-US" dirty="0"/>
              <a:t>potential issues:</a:t>
            </a:r>
          </a:p>
          <a:p>
            <a:pPr lvl="1"/>
            <a:r>
              <a:rPr lang="en-US" dirty="0"/>
              <a:t>3 RTT before client can start receiving data (including TCP handshake)</a:t>
            </a:r>
          </a:p>
          <a:p>
            <a:endParaRPr lang="en-US" dirty="0"/>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74</a:t>
            </a:fld>
            <a:endParaRPr lang="en-US" dirty="0"/>
          </a:p>
        </p:txBody>
      </p:sp>
      <p:pic>
        <p:nvPicPr>
          <p:cNvPr id="13" name="Picture 6" descr="Alice">
            <a:extLst>
              <a:ext uri="{FF2B5EF4-FFF2-40B4-BE49-F238E27FC236}">
                <a16:creationId xmlns:a16="http://schemas.microsoft.com/office/drawing/2014/main" id="{C3B7BAC7-7FD0-5341-B149-28B8FEC590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8683" y="1581219"/>
            <a:ext cx="527050" cy="650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4" name="Picture 7" descr="Bob">
            <a:extLst>
              <a:ext uri="{FF2B5EF4-FFF2-40B4-BE49-F238E27FC236}">
                <a16:creationId xmlns:a16="http://schemas.microsoft.com/office/drawing/2014/main" id="{49B94789-D08D-CE4E-B510-D55798675F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5974" y="1696280"/>
            <a:ext cx="622682" cy="6365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00643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p:txBody>
          <a:bodyPr>
            <a:normAutofit/>
          </a:bodyPr>
          <a:lstStyle/>
          <a:p>
            <a:r>
              <a:rPr lang="en-US" b="0" dirty="0">
                <a:latin typeface="+mn-lt"/>
              </a:rPr>
              <a:t>t-tls: cryptographic keys</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75</a:t>
            </a:fld>
            <a:endParaRPr lang="en-US" dirty="0"/>
          </a:p>
        </p:txBody>
      </p:sp>
      <p:sp>
        <p:nvSpPr>
          <p:cNvPr id="34" name="Rectangle 3">
            <a:extLst>
              <a:ext uri="{FF2B5EF4-FFF2-40B4-BE49-F238E27FC236}">
                <a16:creationId xmlns:a16="http://schemas.microsoft.com/office/drawing/2014/main" id="{45A09AFE-D620-8942-B41C-B9107DCE60FC}"/>
              </a:ext>
            </a:extLst>
          </p:cNvPr>
          <p:cNvSpPr txBox="1">
            <a:spLocks noChangeArrowheads="1"/>
          </p:cNvSpPr>
          <p:nvPr/>
        </p:nvSpPr>
        <p:spPr>
          <a:xfrm>
            <a:off x="900180" y="1508609"/>
            <a:ext cx="10960516" cy="5349391"/>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87338"/>
            <a:r>
              <a:rPr lang="en-US" dirty="0"/>
              <a:t>considered bad to use same key for more than one cryptographic function</a:t>
            </a:r>
          </a:p>
          <a:p>
            <a:pPr lvl="1"/>
            <a:r>
              <a:rPr lang="en-US" sz="2800" dirty="0"/>
              <a:t>different keys for message authentication code (MAC) and encryption</a:t>
            </a:r>
          </a:p>
          <a:p>
            <a:pPr indent="-287338"/>
            <a:r>
              <a:rPr lang="en-US" dirty="0"/>
              <a:t>four keys:</a:t>
            </a:r>
          </a:p>
          <a:p>
            <a:pPr marL="981075" lvl="1" indent="0">
              <a:buNone/>
            </a:pPr>
            <a:r>
              <a:rPr lang="en-US" sz="2800" dirty="0"/>
              <a:t>K</a:t>
            </a:r>
            <a:r>
              <a:rPr lang="en-US" sz="2800" baseline="-25000" dirty="0"/>
              <a:t>c</a:t>
            </a:r>
            <a:r>
              <a:rPr lang="en-US" sz="2800" dirty="0"/>
              <a:t> : encryption key for data sent from client to server</a:t>
            </a:r>
          </a:p>
          <a:p>
            <a:pPr marL="981075" lvl="1" indent="0">
              <a:buNone/>
            </a:pPr>
            <a:r>
              <a:rPr lang="en-US" sz="2800" dirty="0"/>
              <a:t>M</a:t>
            </a:r>
            <a:r>
              <a:rPr lang="en-US" sz="2800" baseline="-25000" dirty="0"/>
              <a:t>c</a:t>
            </a:r>
            <a:r>
              <a:rPr lang="en-US" sz="2800" dirty="0"/>
              <a:t> : MAC key for data sent from client to server</a:t>
            </a:r>
          </a:p>
          <a:p>
            <a:pPr marL="981075" lvl="1" indent="0">
              <a:buNone/>
            </a:pPr>
            <a:r>
              <a:rPr lang="en-US" sz="2800" dirty="0"/>
              <a:t>K</a:t>
            </a:r>
            <a:r>
              <a:rPr lang="en-US" sz="2800" baseline="-25000" dirty="0"/>
              <a:t>s</a:t>
            </a:r>
            <a:r>
              <a:rPr lang="en-US" sz="2800" dirty="0"/>
              <a:t> : encryption key for data sent from server to client</a:t>
            </a:r>
          </a:p>
          <a:p>
            <a:pPr marL="981075" lvl="1" indent="0">
              <a:buNone/>
            </a:pPr>
            <a:r>
              <a:rPr lang="en-US" sz="2800" dirty="0"/>
              <a:t>M</a:t>
            </a:r>
            <a:r>
              <a:rPr lang="en-US" sz="2800" baseline="-25000" dirty="0"/>
              <a:t>s</a:t>
            </a:r>
            <a:r>
              <a:rPr lang="en-US" sz="2800" dirty="0"/>
              <a:t> : MAC key for data sent from server to client</a:t>
            </a:r>
          </a:p>
          <a:p>
            <a:pPr indent="-287338"/>
            <a:r>
              <a:rPr lang="en-US" dirty="0"/>
              <a:t>keys derived from key derivation function (KDF)</a:t>
            </a:r>
          </a:p>
          <a:p>
            <a:pPr lvl="1"/>
            <a:r>
              <a:rPr lang="en-US" sz="2800" dirty="0"/>
              <a:t>takes master secret and (possibly) some additional random data to create new keys</a:t>
            </a:r>
          </a:p>
        </p:txBody>
      </p:sp>
      <p:pic>
        <p:nvPicPr>
          <p:cNvPr id="47" name="Picture 35" descr="BS00768_[1]">
            <a:extLst>
              <a:ext uri="{FF2B5EF4-FFF2-40B4-BE49-F238E27FC236}">
                <a16:creationId xmlns:a16="http://schemas.microsoft.com/office/drawing/2014/main" id="{27414126-EE53-FD47-8ED9-DC763D3993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1433729" y="3413389"/>
            <a:ext cx="400050" cy="206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8" name="Picture 35" descr="BS00768_[1]">
            <a:extLst>
              <a:ext uri="{FF2B5EF4-FFF2-40B4-BE49-F238E27FC236}">
                <a16:creationId xmlns:a16="http://schemas.microsoft.com/office/drawing/2014/main" id="{02DF6332-5A79-2C45-BCE5-BF44842318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1442259" y="3868685"/>
            <a:ext cx="400050" cy="206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4" name="Picture 35" descr="BS00768_[1]">
            <a:extLst>
              <a:ext uri="{FF2B5EF4-FFF2-40B4-BE49-F238E27FC236}">
                <a16:creationId xmlns:a16="http://schemas.microsoft.com/office/drawing/2014/main" id="{F83058A1-6959-C94F-87FF-4E2CF25595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1440685" y="4323981"/>
            <a:ext cx="400050" cy="206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5" name="Picture 35" descr="BS00768_[1]">
            <a:extLst>
              <a:ext uri="{FF2B5EF4-FFF2-40B4-BE49-F238E27FC236}">
                <a16:creationId xmlns:a16="http://schemas.microsoft.com/office/drawing/2014/main" id="{B126C34A-7E21-5748-86F0-D2A6A5BA27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1439111" y="4774225"/>
            <a:ext cx="400050" cy="206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7749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p:txBody>
          <a:bodyPr>
            <a:normAutofit/>
          </a:bodyPr>
          <a:lstStyle/>
          <a:p>
            <a:r>
              <a:rPr lang="en-US" b="0" dirty="0">
                <a:latin typeface="+mn-lt"/>
              </a:rPr>
              <a:t>t-tls: encrypting data</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76</a:t>
            </a:fld>
            <a:endParaRPr lang="en-US" dirty="0"/>
          </a:p>
        </p:txBody>
      </p:sp>
      <p:sp>
        <p:nvSpPr>
          <p:cNvPr id="34" name="Rectangle 3">
            <a:extLst>
              <a:ext uri="{FF2B5EF4-FFF2-40B4-BE49-F238E27FC236}">
                <a16:creationId xmlns:a16="http://schemas.microsoft.com/office/drawing/2014/main" id="{45A09AFE-D620-8942-B41C-B9107DCE60FC}"/>
              </a:ext>
            </a:extLst>
          </p:cNvPr>
          <p:cNvSpPr txBox="1">
            <a:spLocks noChangeArrowheads="1"/>
          </p:cNvSpPr>
          <p:nvPr/>
        </p:nvSpPr>
        <p:spPr>
          <a:xfrm>
            <a:off x="900180" y="1508609"/>
            <a:ext cx="10960516" cy="5349391"/>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87338"/>
            <a:endParaRPr lang="en-US" sz="2800" dirty="0"/>
          </a:p>
        </p:txBody>
      </p:sp>
      <p:sp>
        <p:nvSpPr>
          <p:cNvPr id="9" name="Rectangle 3">
            <a:extLst>
              <a:ext uri="{FF2B5EF4-FFF2-40B4-BE49-F238E27FC236}">
                <a16:creationId xmlns:a16="http://schemas.microsoft.com/office/drawing/2014/main" id="{6D25B207-1FB5-FF4B-8D7D-67C4A3D06A5A}"/>
              </a:ext>
            </a:extLst>
          </p:cNvPr>
          <p:cNvSpPr txBox="1">
            <a:spLocks noChangeArrowheads="1"/>
          </p:cNvSpPr>
          <p:nvPr/>
        </p:nvSpPr>
        <p:spPr>
          <a:xfrm>
            <a:off x="824946" y="1408042"/>
            <a:ext cx="10227367" cy="3362741"/>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recall: TCP provides data </a:t>
            </a:r>
            <a:r>
              <a:rPr lang="en-US" i="1" dirty="0"/>
              <a:t>byte</a:t>
            </a:r>
            <a:r>
              <a:rPr lang="en-US" dirty="0"/>
              <a:t> </a:t>
            </a:r>
            <a:r>
              <a:rPr lang="en-US" i="1" dirty="0"/>
              <a:t>stream</a:t>
            </a:r>
            <a:r>
              <a:rPr lang="en-US" dirty="0"/>
              <a:t> abstraction</a:t>
            </a:r>
          </a:p>
          <a:p>
            <a:r>
              <a:rPr lang="en-US" u="sng" dirty="0">
                <a:solidFill>
                  <a:srgbClr val="0012A0"/>
                </a:solidFill>
              </a:rPr>
              <a:t>Q: </a:t>
            </a:r>
            <a:r>
              <a:rPr lang="en-US" dirty="0"/>
              <a:t>can we encrypt data in-stream as written into TCP socket?</a:t>
            </a:r>
          </a:p>
          <a:p>
            <a:pPr lvl="1"/>
            <a:r>
              <a:rPr lang="en-US" sz="2800" i="1" u="sng" dirty="0">
                <a:solidFill>
                  <a:srgbClr val="0012A0"/>
                </a:solidFill>
              </a:rPr>
              <a:t>A: </a:t>
            </a:r>
            <a:r>
              <a:rPr lang="en-US" sz="2800" dirty="0"/>
              <a:t>where would MAC go? If at end, no message integrity until all data received and connection closed!</a:t>
            </a:r>
          </a:p>
          <a:p>
            <a:pPr lvl="1"/>
            <a:r>
              <a:rPr lang="en-US" sz="2800" i="1" u="sng" dirty="0">
                <a:solidFill>
                  <a:srgbClr val="0012A0"/>
                </a:solidFill>
              </a:rPr>
              <a:t>solution: </a:t>
            </a:r>
            <a:r>
              <a:rPr lang="en-US" sz="2800" dirty="0"/>
              <a:t>break stream in series of “records”</a:t>
            </a:r>
          </a:p>
          <a:p>
            <a:pPr lvl="2"/>
            <a:r>
              <a:rPr lang="en-US" sz="2800" dirty="0"/>
              <a:t>each client-to-server record carries a MAC, created using M</a:t>
            </a:r>
            <a:r>
              <a:rPr lang="en-US" sz="2800" baseline="-25000" dirty="0"/>
              <a:t>c</a:t>
            </a:r>
            <a:endParaRPr lang="en-US" sz="2800" dirty="0"/>
          </a:p>
          <a:p>
            <a:pPr lvl="2"/>
            <a:r>
              <a:rPr lang="en-US" sz="2800" dirty="0"/>
              <a:t>receiver can act on each record as it arrives</a:t>
            </a:r>
          </a:p>
        </p:txBody>
      </p:sp>
      <p:grpSp>
        <p:nvGrpSpPr>
          <p:cNvPr id="4" name="Group 3">
            <a:extLst>
              <a:ext uri="{FF2B5EF4-FFF2-40B4-BE49-F238E27FC236}">
                <a16:creationId xmlns:a16="http://schemas.microsoft.com/office/drawing/2014/main" id="{0C7CC204-2725-AB4C-B58B-7112F62D4A61}"/>
              </a:ext>
            </a:extLst>
          </p:cNvPr>
          <p:cNvGrpSpPr/>
          <p:nvPr/>
        </p:nvGrpSpPr>
        <p:grpSpPr>
          <a:xfrm>
            <a:off x="3259219" y="5449045"/>
            <a:ext cx="5723798" cy="700398"/>
            <a:chOff x="1748471" y="5104488"/>
            <a:chExt cx="5723798" cy="700398"/>
          </a:xfrm>
        </p:grpSpPr>
        <p:sp>
          <p:nvSpPr>
            <p:cNvPr id="15" name="Rectangle 1">
              <a:extLst>
                <a:ext uri="{FF2B5EF4-FFF2-40B4-BE49-F238E27FC236}">
                  <a16:creationId xmlns:a16="http://schemas.microsoft.com/office/drawing/2014/main" id="{64A9355E-2311-9848-B1C5-BF4F86752508}"/>
                </a:ext>
              </a:extLst>
            </p:cNvPr>
            <p:cNvSpPr>
              <a:spLocks noChangeArrowheads="1"/>
            </p:cNvSpPr>
            <p:nvPr/>
          </p:nvSpPr>
          <p:spPr bwMode="auto">
            <a:xfrm>
              <a:off x="1748471" y="5111919"/>
              <a:ext cx="5723798" cy="609373"/>
            </a:xfrm>
            <a:prstGeom prst="rect">
              <a:avLst/>
            </a:prstGeom>
            <a:solidFill>
              <a:srgbClr val="00B050"/>
            </a:solidFill>
            <a:ln w="9525">
              <a:solidFill>
                <a:schemeClr val="bg1"/>
              </a:solidFill>
              <a:round/>
              <a:headEnd/>
              <a:tailEnd/>
            </a:ln>
            <a:effectLst>
              <a:outerShdw blurRad="50800" dist="38100" dir="18900000" algn="bl" rotWithShape="0">
                <a:prstClr val="black">
                  <a:alpha val="40000"/>
                </a:prstClr>
              </a:outerShdw>
            </a:effectLst>
          </p:spPr>
          <p:txBody>
            <a:bodyPr wrap="none"/>
            <a:lstStyle/>
            <a:p>
              <a:endParaRPr lang="en-US" sz="2000" dirty="0"/>
            </a:p>
          </p:txBody>
        </p:sp>
        <p:cxnSp>
          <p:nvCxnSpPr>
            <p:cNvPr id="19" name="Straight Connector 34">
              <a:extLst>
                <a:ext uri="{FF2B5EF4-FFF2-40B4-BE49-F238E27FC236}">
                  <a16:creationId xmlns:a16="http://schemas.microsoft.com/office/drawing/2014/main" id="{1ABCBCC2-8272-AF45-BA8C-D38FE2166095}"/>
                </a:ext>
              </a:extLst>
            </p:cNvPr>
            <p:cNvCxnSpPr>
              <a:cxnSpLocks noChangeShapeType="1"/>
            </p:cNvCxnSpPr>
            <p:nvPr/>
          </p:nvCxnSpPr>
          <p:spPr bwMode="auto">
            <a:xfrm>
              <a:off x="3035104" y="5104488"/>
              <a:ext cx="0" cy="645706"/>
            </a:xfrm>
            <a:prstGeom prst="line">
              <a:avLst/>
            </a:prstGeom>
            <a:noFill/>
            <a:ln w="19050">
              <a:solidFill>
                <a:schemeClr val="bg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0" name="Straight Connector 35">
              <a:extLst>
                <a:ext uri="{FF2B5EF4-FFF2-40B4-BE49-F238E27FC236}">
                  <a16:creationId xmlns:a16="http://schemas.microsoft.com/office/drawing/2014/main" id="{9E9D8E90-1CBE-084C-8FB6-ABEDC4C5E9E6}"/>
                </a:ext>
              </a:extLst>
            </p:cNvPr>
            <p:cNvCxnSpPr>
              <a:cxnSpLocks noChangeShapeType="1"/>
            </p:cNvCxnSpPr>
            <p:nvPr/>
          </p:nvCxnSpPr>
          <p:spPr bwMode="auto">
            <a:xfrm>
              <a:off x="5494902" y="5111544"/>
              <a:ext cx="0" cy="693342"/>
            </a:xfrm>
            <a:prstGeom prst="line">
              <a:avLst/>
            </a:prstGeom>
            <a:noFill/>
            <a:ln w="19050">
              <a:solidFill>
                <a:schemeClr val="bg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3" name="TextBox 38">
              <a:extLst>
                <a:ext uri="{FF2B5EF4-FFF2-40B4-BE49-F238E27FC236}">
                  <a16:creationId xmlns:a16="http://schemas.microsoft.com/office/drawing/2014/main" id="{0F524D55-CED6-F640-B11D-905C1442C8C9}"/>
                </a:ext>
              </a:extLst>
            </p:cNvPr>
            <p:cNvSpPr txBox="1">
              <a:spLocks noChangeArrowheads="1"/>
            </p:cNvSpPr>
            <p:nvPr/>
          </p:nvSpPr>
          <p:spPr bwMode="auto">
            <a:xfrm>
              <a:off x="3339572" y="5393635"/>
              <a:ext cx="1828776" cy="3160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lnSpc>
                  <a:spcPts val="1200"/>
                </a:lnSpc>
              </a:pPr>
              <a:r>
                <a:rPr lang="en-US" sz="3200" dirty="0">
                  <a:solidFill>
                    <a:schemeClr val="bg1"/>
                  </a:solidFill>
                  <a:latin typeface="+mn-lt"/>
                  <a:cs typeface="Arial" charset="0"/>
                </a:rPr>
                <a:t>data</a:t>
              </a:r>
            </a:p>
          </p:txBody>
        </p:sp>
        <p:sp>
          <p:nvSpPr>
            <p:cNvPr id="24" name="TextBox 39">
              <a:extLst>
                <a:ext uri="{FF2B5EF4-FFF2-40B4-BE49-F238E27FC236}">
                  <a16:creationId xmlns:a16="http://schemas.microsoft.com/office/drawing/2014/main" id="{573DB687-A85D-7E4A-A7A7-2A1A38ECAD21}"/>
                </a:ext>
              </a:extLst>
            </p:cNvPr>
            <p:cNvSpPr txBox="1">
              <a:spLocks noChangeArrowheads="1"/>
            </p:cNvSpPr>
            <p:nvPr/>
          </p:nvSpPr>
          <p:spPr bwMode="auto">
            <a:xfrm>
              <a:off x="5858134" y="5354816"/>
              <a:ext cx="1070013" cy="2889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lnSpc>
                  <a:spcPts val="1200"/>
                </a:lnSpc>
              </a:pPr>
              <a:r>
                <a:rPr lang="en-US" dirty="0">
                  <a:solidFill>
                    <a:schemeClr val="bg1"/>
                  </a:solidFill>
                  <a:latin typeface="+mn-lt"/>
                  <a:cs typeface="Arial" charset="0"/>
                </a:rPr>
                <a:t>MAC</a:t>
              </a:r>
              <a:endParaRPr lang="en-US" sz="1800" dirty="0">
                <a:solidFill>
                  <a:schemeClr val="bg1"/>
                </a:solidFill>
                <a:latin typeface="+mn-lt"/>
                <a:cs typeface="Arial" charset="0"/>
              </a:endParaRPr>
            </a:p>
          </p:txBody>
        </p:sp>
        <p:sp>
          <p:nvSpPr>
            <p:cNvPr id="25" name="TextBox 40">
              <a:extLst>
                <a:ext uri="{FF2B5EF4-FFF2-40B4-BE49-F238E27FC236}">
                  <a16:creationId xmlns:a16="http://schemas.microsoft.com/office/drawing/2014/main" id="{95EFDCA5-DD6E-8E46-B7A8-A73629FF017E}"/>
                </a:ext>
              </a:extLst>
            </p:cNvPr>
            <p:cNvSpPr txBox="1">
              <a:spLocks noChangeArrowheads="1"/>
            </p:cNvSpPr>
            <p:nvPr/>
          </p:nvSpPr>
          <p:spPr bwMode="auto">
            <a:xfrm>
              <a:off x="1755217" y="5346778"/>
              <a:ext cx="1338345" cy="2889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lnSpc>
                  <a:spcPts val="1200"/>
                </a:lnSpc>
              </a:pPr>
              <a:r>
                <a:rPr lang="en-US" dirty="0">
                  <a:solidFill>
                    <a:schemeClr val="bg1"/>
                  </a:solidFill>
                  <a:latin typeface="+mn-lt"/>
                  <a:cs typeface="Arial" charset="0"/>
                </a:rPr>
                <a:t>length</a:t>
              </a:r>
              <a:endParaRPr lang="en-US" sz="1800" dirty="0">
                <a:solidFill>
                  <a:schemeClr val="bg1"/>
                </a:solidFill>
                <a:latin typeface="+mn-lt"/>
                <a:cs typeface="Arial" charset="0"/>
              </a:endParaRPr>
            </a:p>
          </p:txBody>
        </p:sp>
      </p:grpSp>
      <p:grpSp>
        <p:nvGrpSpPr>
          <p:cNvPr id="7" name="Group 6">
            <a:extLst>
              <a:ext uri="{FF2B5EF4-FFF2-40B4-BE49-F238E27FC236}">
                <a16:creationId xmlns:a16="http://schemas.microsoft.com/office/drawing/2014/main" id="{C2B18A76-F268-AC4E-9474-CBA7C17A826B}"/>
              </a:ext>
            </a:extLst>
          </p:cNvPr>
          <p:cNvGrpSpPr/>
          <p:nvPr/>
        </p:nvGrpSpPr>
        <p:grpSpPr>
          <a:xfrm>
            <a:off x="950842" y="4595190"/>
            <a:ext cx="10227367" cy="1602505"/>
            <a:chOff x="950842" y="4595190"/>
            <a:chExt cx="10227367" cy="1602505"/>
          </a:xfrm>
        </p:grpSpPr>
        <p:sp>
          <p:nvSpPr>
            <p:cNvPr id="29" name="Rectangle 3">
              <a:extLst>
                <a:ext uri="{FF2B5EF4-FFF2-40B4-BE49-F238E27FC236}">
                  <a16:creationId xmlns:a16="http://schemas.microsoft.com/office/drawing/2014/main" id="{C72136EC-BB48-374E-9FE9-B7E3E8583AEA}"/>
                </a:ext>
              </a:extLst>
            </p:cNvPr>
            <p:cNvSpPr txBox="1">
              <a:spLocks noChangeArrowheads="1"/>
            </p:cNvSpPr>
            <p:nvPr/>
          </p:nvSpPr>
          <p:spPr>
            <a:xfrm>
              <a:off x="950842" y="4595190"/>
              <a:ext cx="10227367" cy="66592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dirty="0"/>
                <a:t>t-tls record encrypted using symmetric key, K</a:t>
              </a:r>
              <a:r>
                <a:rPr lang="en-US" sz="2800" baseline="-25000" dirty="0"/>
                <a:t>c, </a:t>
              </a:r>
              <a:r>
                <a:rPr lang="en-US" sz="2800" dirty="0"/>
                <a:t>passed to TCP:</a:t>
              </a:r>
            </a:p>
          </p:txBody>
        </p:sp>
        <p:sp>
          <p:nvSpPr>
            <p:cNvPr id="6" name="TextBox 5">
              <a:extLst>
                <a:ext uri="{FF2B5EF4-FFF2-40B4-BE49-F238E27FC236}">
                  <a16:creationId xmlns:a16="http://schemas.microsoft.com/office/drawing/2014/main" id="{C224A3BE-C0F4-2046-AE63-D800C557C227}"/>
                </a:ext>
              </a:extLst>
            </p:cNvPr>
            <p:cNvSpPr txBox="1"/>
            <p:nvPr/>
          </p:nvSpPr>
          <p:spPr>
            <a:xfrm>
              <a:off x="2358886" y="5274365"/>
              <a:ext cx="935769" cy="923330"/>
            </a:xfrm>
            <a:prstGeom prst="rect">
              <a:avLst/>
            </a:prstGeom>
            <a:noFill/>
          </p:spPr>
          <p:txBody>
            <a:bodyPr wrap="none" rtlCol="0">
              <a:spAutoFit/>
            </a:bodyPr>
            <a:lstStyle/>
            <a:p>
              <a:r>
                <a:rPr lang="en-US" sz="5400" dirty="0">
                  <a:solidFill>
                    <a:srgbClr val="0012A0"/>
                  </a:solidFill>
                </a:rPr>
                <a:t>K</a:t>
              </a:r>
              <a:r>
                <a:rPr lang="en-US" sz="5400" baseline="-25000" dirty="0">
                  <a:solidFill>
                    <a:srgbClr val="0012A0"/>
                  </a:solidFill>
                </a:rPr>
                <a:t>c</a:t>
              </a:r>
              <a:r>
                <a:rPr lang="en-US" sz="5400" dirty="0">
                  <a:solidFill>
                    <a:srgbClr val="0012A0"/>
                  </a:solidFill>
                </a:rPr>
                <a:t>(</a:t>
              </a:r>
            </a:p>
          </p:txBody>
        </p:sp>
        <p:sp>
          <p:nvSpPr>
            <p:cNvPr id="32" name="TextBox 31">
              <a:extLst>
                <a:ext uri="{FF2B5EF4-FFF2-40B4-BE49-F238E27FC236}">
                  <a16:creationId xmlns:a16="http://schemas.microsoft.com/office/drawing/2014/main" id="{2797B9B9-4805-474C-8F87-6466AA4B4923}"/>
                </a:ext>
              </a:extLst>
            </p:cNvPr>
            <p:cNvSpPr txBox="1"/>
            <p:nvPr/>
          </p:nvSpPr>
          <p:spPr>
            <a:xfrm>
              <a:off x="9084364" y="5254488"/>
              <a:ext cx="394660" cy="923330"/>
            </a:xfrm>
            <a:prstGeom prst="rect">
              <a:avLst/>
            </a:prstGeom>
            <a:noFill/>
          </p:spPr>
          <p:txBody>
            <a:bodyPr wrap="none" rtlCol="0">
              <a:spAutoFit/>
            </a:bodyPr>
            <a:lstStyle/>
            <a:p>
              <a:r>
                <a:rPr lang="en-US" sz="5400" dirty="0">
                  <a:solidFill>
                    <a:srgbClr val="0012A0"/>
                  </a:solidFill>
                </a:rPr>
                <a:t>)</a:t>
              </a:r>
            </a:p>
          </p:txBody>
        </p:sp>
      </p:grpSp>
    </p:spTree>
    <p:extLst>
      <p:ext uri="{BB962C8B-B14F-4D97-AF65-F5344CB8AC3E}">
        <p14:creationId xmlns:p14="http://schemas.microsoft.com/office/powerpoint/2010/main" val="3868589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p:txBody>
          <a:bodyPr>
            <a:normAutofit/>
          </a:bodyPr>
          <a:lstStyle/>
          <a:p>
            <a:r>
              <a:rPr lang="en-US" b="0" dirty="0">
                <a:latin typeface="+mn-lt"/>
              </a:rPr>
              <a:t>t-tls: encrypting data </a:t>
            </a:r>
            <a:r>
              <a:rPr lang="en-US" sz="3600" b="0" dirty="0">
                <a:latin typeface="+mn-lt"/>
              </a:rPr>
              <a:t>(more)</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77</a:t>
            </a:fld>
            <a:endParaRPr lang="en-US" dirty="0"/>
          </a:p>
        </p:txBody>
      </p:sp>
      <p:sp>
        <p:nvSpPr>
          <p:cNvPr id="34" name="Rectangle 3">
            <a:extLst>
              <a:ext uri="{FF2B5EF4-FFF2-40B4-BE49-F238E27FC236}">
                <a16:creationId xmlns:a16="http://schemas.microsoft.com/office/drawing/2014/main" id="{45A09AFE-D620-8942-B41C-B9107DCE60FC}"/>
              </a:ext>
            </a:extLst>
          </p:cNvPr>
          <p:cNvSpPr txBox="1">
            <a:spLocks noChangeArrowheads="1"/>
          </p:cNvSpPr>
          <p:nvPr/>
        </p:nvSpPr>
        <p:spPr>
          <a:xfrm>
            <a:off x="900180" y="1508609"/>
            <a:ext cx="10960516" cy="5349391"/>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87338"/>
            <a:endParaRPr lang="en-US" sz="2800" dirty="0"/>
          </a:p>
        </p:txBody>
      </p:sp>
      <p:sp>
        <p:nvSpPr>
          <p:cNvPr id="9" name="Rectangle 3">
            <a:extLst>
              <a:ext uri="{FF2B5EF4-FFF2-40B4-BE49-F238E27FC236}">
                <a16:creationId xmlns:a16="http://schemas.microsoft.com/office/drawing/2014/main" id="{6D25B207-1FB5-FF4B-8D7D-67C4A3D06A5A}"/>
              </a:ext>
            </a:extLst>
          </p:cNvPr>
          <p:cNvSpPr txBox="1">
            <a:spLocks noChangeArrowheads="1"/>
          </p:cNvSpPr>
          <p:nvPr/>
        </p:nvSpPr>
        <p:spPr>
          <a:xfrm>
            <a:off x="824946" y="1408042"/>
            <a:ext cx="10770706" cy="1865245"/>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possible attacks on data stream?</a:t>
            </a:r>
          </a:p>
          <a:p>
            <a:pPr lvl="1"/>
            <a:r>
              <a:rPr lang="en-US" sz="2800" i="1" dirty="0">
                <a:solidFill>
                  <a:srgbClr val="0012A0"/>
                </a:solidFill>
              </a:rPr>
              <a:t>re-ordering: </a:t>
            </a:r>
            <a:r>
              <a:rPr lang="en-US" sz="2800" dirty="0"/>
              <a:t>man-in middle intercepts TCP segments and reorders (manipulating sequence #s in unencrypted TCP header)</a:t>
            </a:r>
          </a:p>
          <a:p>
            <a:pPr lvl="1"/>
            <a:r>
              <a:rPr lang="en-US" sz="2800" i="1" dirty="0">
                <a:solidFill>
                  <a:srgbClr val="0012A0"/>
                </a:solidFill>
              </a:rPr>
              <a:t>replay</a:t>
            </a:r>
          </a:p>
        </p:txBody>
      </p:sp>
      <p:sp>
        <p:nvSpPr>
          <p:cNvPr id="18" name="Rectangle 3">
            <a:extLst>
              <a:ext uri="{FF2B5EF4-FFF2-40B4-BE49-F238E27FC236}">
                <a16:creationId xmlns:a16="http://schemas.microsoft.com/office/drawing/2014/main" id="{D10C6FCF-6552-434B-A569-0DFC7248D525}"/>
              </a:ext>
            </a:extLst>
          </p:cNvPr>
          <p:cNvSpPr txBox="1">
            <a:spLocks noChangeArrowheads="1"/>
          </p:cNvSpPr>
          <p:nvPr/>
        </p:nvSpPr>
        <p:spPr>
          <a:xfrm>
            <a:off x="738807" y="3124198"/>
            <a:ext cx="10770706" cy="1865245"/>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solutions:</a:t>
            </a:r>
          </a:p>
          <a:p>
            <a:pPr lvl="1"/>
            <a:r>
              <a:rPr lang="en-US" sz="2800" dirty="0"/>
              <a:t>use TLS sequence numbers (data, TLS-seq-# incorporated into MAC)</a:t>
            </a:r>
          </a:p>
          <a:p>
            <a:pPr lvl="1"/>
            <a:r>
              <a:rPr lang="en-US" sz="2800" dirty="0"/>
              <a:t>use nonce</a:t>
            </a:r>
          </a:p>
        </p:txBody>
      </p:sp>
    </p:spTree>
    <p:extLst>
      <p:ext uri="{BB962C8B-B14F-4D97-AF65-F5344CB8AC3E}">
        <p14:creationId xmlns:p14="http://schemas.microsoft.com/office/powerpoint/2010/main" val="3785819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p:txBody>
          <a:bodyPr>
            <a:normAutofit/>
          </a:bodyPr>
          <a:lstStyle/>
          <a:p>
            <a:r>
              <a:rPr lang="en-US" b="0" dirty="0">
                <a:latin typeface="+mn-lt"/>
              </a:rPr>
              <a:t>t-tls: connection close</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78</a:t>
            </a:fld>
            <a:endParaRPr lang="en-US" dirty="0"/>
          </a:p>
        </p:txBody>
      </p:sp>
      <p:sp>
        <p:nvSpPr>
          <p:cNvPr id="34" name="Rectangle 3">
            <a:extLst>
              <a:ext uri="{FF2B5EF4-FFF2-40B4-BE49-F238E27FC236}">
                <a16:creationId xmlns:a16="http://schemas.microsoft.com/office/drawing/2014/main" id="{45A09AFE-D620-8942-B41C-B9107DCE60FC}"/>
              </a:ext>
            </a:extLst>
          </p:cNvPr>
          <p:cNvSpPr txBox="1">
            <a:spLocks noChangeArrowheads="1"/>
          </p:cNvSpPr>
          <p:nvPr/>
        </p:nvSpPr>
        <p:spPr>
          <a:xfrm>
            <a:off x="900180" y="1508609"/>
            <a:ext cx="10960516" cy="5349391"/>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87338"/>
            <a:endParaRPr lang="en-US" sz="2800" dirty="0"/>
          </a:p>
        </p:txBody>
      </p:sp>
      <p:grpSp>
        <p:nvGrpSpPr>
          <p:cNvPr id="4" name="Group 3">
            <a:extLst>
              <a:ext uri="{FF2B5EF4-FFF2-40B4-BE49-F238E27FC236}">
                <a16:creationId xmlns:a16="http://schemas.microsoft.com/office/drawing/2014/main" id="{0C7CC204-2725-AB4C-B58B-7112F62D4A61}"/>
              </a:ext>
            </a:extLst>
          </p:cNvPr>
          <p:cNvGrpSpPr/>
          <p:nvPr/>
        </p:nvGrpSpPr>
        <p:grpSpPr>
          <a:xfrm>
            <a:off x="2515561" y="4712132"/>
            <a:ext cx="6745752" cy="719730"/>
            <a:chOff x="726517" y="5104488"/>
            <a:chExt cx="6745752" cy="719730"/>
          </a:xfrm>
        </p:grpSpPr>
        <p:sp>
          <p:nvSpPr>
            <p:cNvPr id="15" name="Rectangle 1">
              <a:extLst>
                <a:ext uri="{FF2B5EF4-FFF2-40B4-BE49-F238E27FC236}">
                  <a16:creationId xmlns:a16="http://schemas.microsoft.com/office/drawing/2014/main" id="{64A9355E-2311-9848-B1C5-BF4F86752508}"/>
                </a:ext>
              </a:extLst>
            </p:cNvPr>
            <p:cNvSpPr>
              <a:spLocks noChangeArrowheads="1"/>
            </p:cNvSpPr>
            <p:nvPr/>
          </p:nvSpPr>
          <p:spPr bwMode="auto">
            <a:xfrm>
              <a:off x="849795" y="5111919"/>
              <a:ext cx="6622474" cy="609373"/>
            </a:xfrm>
            <a:prstGeom prst="rect">
              <a:avLst/>
            </a:prstGeom>
            <a:solidFill>
              <a:srgbClr val="00B050"/>
            </a:solidFill>
            <a:ln w="9525">
              <a:solidFill>
                <a:schemeClr val="bg1"/>
              </a:solidFill>
              <a:round/>
              <a:headEnd/>
              <a:tailEnd/>
            </a:ln>
            <a:effectLst>
              <a:outerShdw blurRad="50800" dist="38100" dir="18900000" algn="bl" rotWithShape="0">
                <a:prstClr val="black">
                  <a:alpha val="40000"/>
                </a:prstClr>
              </a:outerShdw>
            </a:effectLst>
          </p:spPr>
          <p:txBody>
            <a:bodyPr wrap="none"/>
            <a:lstStyle/>
            <a:p>
              <a:endParaRPr lang="en-US" sz="2000" dirty="0"/>
            </a:p>
          </p:txBody>
        </p:sp>
        <p:cxnSp>
          <p:nvCxnSpPr>
            <p:cNvPr id="19" name="Straight Connector 34">
              <a:extLst>
                <a:ext uri="{FF2B5EF4-FFF2-40B4-BE49-F238E27FC236}">
                  <a16:creationId xmlns:a16="http://schemas.microsoft.com/office/drawing/2014/main" id="{1ABCBCC2-8272-AF45-BA8C-D38FE2166095}"/>
                </a:ext>
              </a:extLst>
            </p:cNvPr>
            <p:cNvCxnSpPr>
              <a:cxnSpLocks noChangeShapeType="1"/>
            </p:cNvCxnSpPr>
            <p:nvPr/>
          </p:nvCxnSpPr>
          <p:spPr bwMode="auto">
            <a:xfrm>
              <a:off x="3035104" y="5104488"/>
              <a:ext cx="0" cy="645706"/>
            </a:xfrm>
            <a:prstGeom prst="line">
              <a:avLst/>
            </a:prstGeom>
            <a:noFill/>
            <a:ln w="19050">
              <a:solidFill>
                <a:schemeClr val="bg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0" name="Straight Connector 35">
              <a:extLst>
                <a:ext uri="{FF2B5EF4-FFF2-40B4-BE49-F238E27FC236}">
                  <a16:creationId xmlns:a16="http://schemas.microsoft.com/office/drawing/2014/main" id="{9E9D8E90-1CBE-084C-8FB6-ABEDC4C5E9E6}"/>
                </a:ext>
              </a:extLst>
            </p:cNvPr>
            <p:cNvCxnSpPr>
              <a:cxnSpLocks noChangeShapeType="1"/>
            </p:cNvCxnSpPr>
            <p:nvPr/>
          </p:nvCxnSpPr>
          <p:spPr bwMode="auto">
            <a:xfrm>
              <a:off x="5494902" y="5111544"/>
              <a:ext cx="0" cy="693342"/>
            </a:xfrm>
            <a:prstGeom prst="line">
              <a:avLst/>
            </a:prstGeom>
            <a:noFill/>
            <a:ln w="19050">
              <a:solidFill>
                <a:schemeClr val="bg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3" name="TextBox 38">
              <a:extLst>
                <a:ext uri="{FF2B5EF4-FFF2-40B4-BE49-F238E27FC236}">
                  <a16:creationId xmlns:a16="http://schemas.microsoft.com/office/drawing/2014/main" id="{0F524D55-CED6-F640-B11D-905C1442C8C9}"/>
                </a:ext>
              </a:extLst>
            </p:cNvPr>
            <p:cNvSpPr txBox="1">
              <a:spLocks noChangeArrowheads="1"/>
            </p:cNvSpPr>
            <p:nvPr/>
          </p:nvSpPr>
          <p:spPr bwMode="auto">
            <a:xfrm>
              <a:off x="3339572" y="5393635"/>
              <a:ext cx="1828776" cy="3160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lnSpc>
                  <a:spcPts val="1200"/>
                </a:lnSpc>
              </a:pPr>
              <a:r>
                <a:rPr lang="en-US" sz="3200" dirty="0">
                  <a:solidFill>
                    <a:schemeClr val="bg1"/>
                  </a:solidFill>
                  <a:latin typeface="+mn-lt"/>
                  <a:cs typeface="Arial" charset="0"/>
                </a:rPr>
                <a:t>data</a:t>
              </a:r>
            </a:p>
          </p:txBody>
        </p:sp>
        <p:sp>
          <p:nvSpPr>
            <p:cNvPr id="24" name="TextBox 39">
              <a:extLst>
                <a:ext uri="{FF2B5EF4-FFF2-40B4-BE49-F238E27FC236}">
                  <a16:creationId xmlns:a16="http://schemas.microsoft.com/office/drawing/2014/main" id="{573DB687-A85D-7E4A-A7A7-2A1A38ECAD21}"/>
                </a:ext>
              </a:extLst>
            </p:cNvPr>
            <p:cNvSpPr txBox="1">
              <a:spLocks noChangeArrowheads="1"/>
            </p:cNvSpPr>
            <p:nvPr/>
          </p:nvSpPr>
          <p:spPr bwMode="auto">
            <a:xfrm>
              <a:off x="5858134" y="5354816"/>
              <a:ext cx="1070013" cy="2889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lnSpc>
                  <a:spcPts val="1200"/>
                </a:lnSpc>
              </a:pPr>
              <a:r>
                <a:rPr lang="en-US" dirty="0">
                  <a:solidFill>
                    <a:schemeClr val="bg1"/>
                  </a:solidFill>
                  <a:latin typeface="+mn-lt"/>
                  <a:cs typeface="Arial" charset="0"/>
                </a:rPr>
                <a:t>MAC</a:t>
              </a:r>
              <a:endParaRPr lang="en-US" sz="1800" dirty="0">
                <a:solidFill>
                  <a:schemeClr val="bg1"/>
                </a:solidFill>
                <a:latin typeface="+mn-lt"/>
                <a:cs typeface="Arial" charset="0"/>
              </a:endParaRPr>
            </a:p>
          </p:txBody>
        </p:sp>
        <p:sp>
          <p:nvSpPr>
            <p:cNvPr id="25" name="TextBox 40">
              <a:extLst>
                <a:ext uri="{FF2B5EF4-FFF2-40B4-BE49-F238E27FC236}">
                  <a16:creationId xmlns:a16="http://schemas.microsoft.com/office/drawing/2014/main" id="{95EFDCA5-DD6E-8E46-B7A8-A73629FF017E}"/>
                </a:ext>
              </a:extLst>
            </p:cNvPr>
            <p:cNvSpPr txBox="1">
              <a:spLocks noChangeArrowheads="1"/>
            </p:cNvSpPr>
            <p:nvPr/>
          </p:nvSpPr>
          <p:spPr bwMode="auto">
            <a:xfrm>
              <a:off x="726517" y="5355912"/>
              <a:ext cx="1338345" cy="2889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lnSpc>
                  <a:spcPts val="1200"/>
                </a:lnSpc>
              </a:pPr>
              <a:r>
                <a:rPr lang="en-US" dirty="0">
                  <a:solidFill>
                    <a:schemeClr val="bg1"/>
                  </a:solidFill>
                  <a:latin typeface="+mn-lt"/>
                  <a:cs typeface="Arial" charset="0"/>
                </a:rPr>
                <a:t>length</a:t>
              </a:r>
              <a:endParaRPr lang="en-US" sz="1800" dirty="0">
                <a:solidFill>
                  <a:schemeClr val="bg1"/>
                </a:solidFill>
                <a:latin typeface="+mn-lt"/>
                <a:cs typeface="Arial" charset="0"/>
              </a:endParaRPr>
            </a:p>
          </p:txBody>
        </p:sp>
        <p:sp>
          <p:nvSpPr>
            <p:cNvPr id="21" name="TextBox 40">
              <a:extLst>
                <a:ext uri="{FF2B5EF4-FFF2-40B4-BE49-F238E27FC236}">
                  <a16:creationId xmlns:a16="http://schemas.microsoft.com/office/drawing/2014/main" id="{40349773-0930-D141-AEDF-6487C739AF39}"/>
                </a:ext>
              </a:extLst>
            </p:cNvPr>
            <p:cNvSpPr txBox="1">
              <a:spLocks noChangeArrowheads="1"/>
            </p:cNvSpPr>
            <p:nvPr/>
          </p:nvSpPr>
          <p:spPr bwMode="auto">
            <a:xfrm>
              <a:off x="1816177" y="5344482"/>
              <a:ext cx="1338345" cy="2889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lnSpc>
                  <a:spcPts val="1200"/>
                </a:lnSpc>
              </a:pPr>
              <a:r>
                <a:rPr lang="en-US" dirty="0">
                  <a:solidFill>
                    <a:schemeClr val="bg1"/>
                  </a:solidFill>
                  <a:latin typeface="+mn-lt"/>
                  <a:cs typeface="Arial" charset="0"/>
                </a:rPr>
                <a:t>type</a:t>
              </a:r>
              <a:endParaRPr lang="en-US" sz="1800" dirty="0">
                <a:solidFill>
                  <a:schemeClr val="bg1"/>
                </a:solidFill>
                <a:latin typeface="+mn-lt"/>
                <a:cs typeface="Arial" charset="0"/>
              </a:endParaRPr>
            </a:p>
          </p:txBody>
        </p:sp>
        <p:cxnSp>
          <p:nvCxnSpPr>
            <p:cNvPr id="22" name="Straight Connector 35">
              <a:extLst>
                <a:ext uri="{FF2B5EF4-FFF2-40B4-BE49-F238E27FC236}">
                  <a16:creationId xmlns:a16="http://schemas.microsoft.com/office/drawing/2014/main" id="{ACA878E9-7BAB-4547-BDA6-CEACC26C2C23}"/>
                </a:ext>
              </a:extLst>
            </p:cNvPr>
            <p:cNvCxnSpPr>
              <a:cxnSpLocks noChangeShapeType="1"/>
            </p:cNvCxnSpPr>
            <p:nvPr/>
          </p:nvCxnSpPr>
          <p:spPr bwMode="auto">
            <a:xfrm>
              <a:off x="1955412" y="5130876"/>
              <a:ext cx="0" cy="693342"/>
            </a:xfrm>
            <a:prstGeom prst="line">
              <a:avLst/>
            </a:prstGeom>
            <a:noFill/>
            <a:ln w="19050">
              <a:solidFill>
                <a:schemeClr val="bg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grpSp>
        <p:nvGrpSpPr>
          <p:cNvPr id="7" name="Group 6">
            <a:extLst>
              <a:ext uri="{FF2B5EF4-FFF2-40B4-BE49-F238E27FC236}">
                <a16:creationId xmlns:a16="http://schemas.microsoft.com/office/drawing/2014/main" id="{C2B18A76-F268-AC4E-9474-CBA7C17A826B}"/>
              </a:ext>
            </a:extLst>
          </p:cNvPr>
          <p:cNvGrpSpPr/>
          <p:nvPr/>
        </p:nvGrpSpPr>
        <p:grpSpPr>
          <a:xfrm>
            <a:off x="1176130" y="3879573"/>
            <a:ext cx="10227367" cy="1582628"/>
            <a:chOff x="950842" y="4595190"/>
            <a:chExt cx="10227367" cy="1582628"/>
          </a:xfrm>
        </p:grpSpPr>
        <p:sp>
          <p:nvSpPr>
            <p:cNvPr id="29" name="Rectangle 3">
              <a:extLst>
                <a:ext uri="{FF2B5EF4-FFF2-40B4-BE49-F238E27FC236}">
                  <a16:creationId xmlns:a16="http://schemas.microsoft.com/office/drawing/2014/main" id="{C72136EC-BB48-374E-9FE9-B7E3E8583AEA}"/>
                </a:ext>
              </a:extLst>
            </p:cNvPr>
            <p:cNvSpPr txBox="1">
              <a:spLocks noChangeArrowheads="1"/>
            </p:cNvSpPr>
            <p:nvPr/>
          </p:nvSpPr>
          <p:spPr>
            <a:xfrm>
              <a:off x="950842" y="4595190"/>
              <a:ext cx="10227367" cy="66592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800" dirty="0"/>
            </a:p>
          </p:txBody>
        </p:sp>
        <p:sp>
          <p:nvSpPr>
            <p:cNvPr id="6" name="TextBox 5">
              <a:extLst>
                <a:ext uri="{FF2B5EF4-FFF2-40B4-BE49-F238E27FC236}">
                  <a16:creationId xmlns:a16="http://schemas.microsoft.com/office/drawing/2014/main" id="{C224A3BE-C0F4-2046-AE63-D800C557C227}"/>
                </a:ext>
              </a:extLst>
            </p:cNvPr>
            <p:cNvSpPr txBox="1"/>
            <p:nvPr/>
          </p:nvSpPr>
          <p:spPr>
            <a:xfrm>
              <a:off x="1547356" y="5240075"/>
              <a:ext cx="935769" cy="923330"/>
            </a:xfrm>
            <a:prstGeom prst="rect">
              <a:avLst/>
            </a:prstGeom>
            <a:noFill/>
          </p:spPr>
          <p:txBody>
            <a:bodyPr wrap="none" rtlCol="0">
              <a:spAutoFit/>
            </a:bodyPr>
            <a:lstStyle/>
            <a:p>
              <a:r>
                <a:rPr lang="en-US" sz="5400" dirty="0">
                  <a:solidFill>
                    <a:srgbClr val="0012A0"/>
                  </a:solidFill>
                </a:rPr>
                <a:t>K</a:t>
              </a:r>
              <a:r>
                <a:rPr lang="en-US" sz="5400" baseline="-25000" dirty="0">
                  <a:solidFill>
                    <a:srgbClr val="0012A0"/>
                  </a:solidFill>
                </a:rPr>
                <a:t>c</a:t>
              </a:r>
              <a:r>
                <a:rPr lang="en-US" sz="5400" dirty="0">
                  <a:solidFill>
                    <a:srgbClr val="0012A0"/>
                  </a:solidFill>
                </a:rPr>
                <a:t>(</a:t>
              </a:r>
            </a:p>
          </p:txBody>
        </p:sp>
        <p:sp>
          <p:nvSpPr>
            <p:cNvPr id="32" name="TextBox 31">
              <a:extLst>
                <a:ext uri="{FF2B5EF4-FFF2-40B4-BE49-F238E27FC236}">
                  <a16:creationId xmlns:a16="http://schemas.microsoft.com/office/drawing/2014/main" id="{2797B9B9-4805-474C-8F87-6466AA4B4923}"/>
                </a:ext>
              </a:extLst>
            </p:cNvPr>
            <p:cNvSpPr txBox="1"/>
            <p:nvPr/>
          </p:nvSpPr>
          <p:spPr>
            <a:xfrm>
              <a:off x="9084364" y="5254488"/>
              <a:ext cx="394660" cy="923330"/>
            </a:xfrm>
            <a:prstGeom prst="rect">
              <a:avLst/>
            </a:prstGeom>
            <a:noFill/>
          </p:spPr>
          <p:txBody>
            <a:bodyPr wrap="none" rtlCol="0">
              <a:spAutoFit/>
            </a:bodyPr>
            <a:lstStyle/>
            <a:p>
              <a:r>
                <a:rPr lang="en-US" sz="5400" dirty="0">
                  <a:solidFill>
                    <a:srgbClr val="0012A0"/>
                  </a:solidFill>
                </a:rPr>
                <a:t>)</a:t>
              </a:r>
            </a:p>
          </p:txBody>
        </p:sp>
      </p:grpSp>
      <p:sp>
        <p:nvSpPr>
          <p:cNvPr id="18" name="Rectangle 3">
            <a:extLst>
              <a:ext uri="{FF2B5EF4-FFF2-40B4-BE49-F238E27FC236}">
                <a16:creationId xmlns:a16="http://schemas.microsoft.com/office/drawing/2014/main" id="{CFB3BD4C-9E5D-884B-8F72-F51F636D1647}"/>
              </a:ext>
            </a:extLst>
          </p:cNvPr>
          <p:cNvSpPr txBox="1">
            <a:spLocks noChangeArrowheads="1"/>
          </p:cNvSpPr>
          <p:nvPr/>
        </p:nvSpPr>
        <p:spPr>
          <a:xfrm>
            <a:off x="1222512" y="1507434"/>
            <a:ext cx="10969487" cy="382111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truncation attack: </a:t>
            </a:r>
          </a:p>
          <a:p>
            <a:pPr lvl="1"/>
            <a:r>
              <a:rPr lang="en-US" sz="2800" dirty="0"/>
              <a:t>attacker forges TCP connection close segment</a:t>
            </a:r>
          </a:p>
          <a:p>
            <a:pPr lvl="1"/>
            <a:r>
              <a:rPr lang="en-US" sz="2800" dirty="0"/>
              <a:t>one or both sides thinks there is less data than there actually is </a:t>
            </a:r>
          </a:p>
          <a:p>
            <a:r>
              <a:rPr lang="en-US" dirty="0">
                <a:solidFill>
                  <a:srgbClr val="0012A0"/>
                </a:solidFill>
              </a:rPr>
              <a:t>solution: </a:t>
            </a:r>
            <a:r>
              <a:rPr lang="en-US" dirty="0"/>
              <a:t>record types, with one type for closure</a:t>
            </a:r>
          </a:p>
          <a:p>
            <a:pPr lvl="1"/>
            <a:r>
              <a:rPr lang="en-US" dirty="0"/>
              <a:t>type 0 for data; type 1 for close</a:t>
            </a:r>
          </a:p>
          <a:p>
            <a:r>
              <a:rPr lang="en-US" dirty="0"/>
              <a:t>MAC now computed using data, type, sequence #</a:t>
            </a:r>
          </a:p>
        </p:txBody>
      </p:sp>
    </p:spTree>
    <p:extLst>
      <p:ext uri="{BB962C8B-B14F-4D97-AF65-F5344CB8AC3E}">
        <p14:creationId xmlns:p14="http://schemas.microsoft.com/office/powerpoint/2010/main" val="2740477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b="0" dirty="0">
                <a:latin typeface="+mn-lt"/>
              </a:rPr>
              <a:t>Transport-layer security (TLS)</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79</a:t>
            </a:fld>
            <a:endParaRPr lang="en-US" dirty="0"/>
          </a:p>
        </p:txBody>
      </p:sp>
      <p:grpSp>
        <p:nvGrpSpPr>
          <p:cNvPr id="48" name="Group 47">
            <a:extLst>
              <a:ext uri="{FF2B5EF4-FFF2-40B4-BE49-F238E27FC236}">
                <a16:creationId xmlns:a16="http://schemas.microsoft.com/office/drawing/2014/main" id="{49B6E1B3-13C9-8945-B4C8-DF3D7E18C89E}"/>
              </a:ext>
            </a:extLst>
          </p:cNvPr>
          <p:cNvGrpSpPr/>
          <p:nvPr/>
        </p:nvGrpSpPr>
        <p:grpSpPr>
          <a:xfrm>
            <a:off x="1211829" y="3044908"/>
            <a:ext cx="9269796" cy="3185247"/>
            <a:chOff x="1211829" y="3044908"/>
            <a:chExt cx="9269796" cy="3185247"/>
          </a:xfrm>
        </p:grpSpPr>
        <p:sp>
          <p:nvSpPr>
            <p:cNvPr id="11" name="Rectangle 10">
              <a:extLst>
                <a:ext uri="{FF2B5EF4-FFF2-40B4-BE49-F238E27FC236}">
                  <a16:creationId xmlns:a16="http://schemas.microsoft.com/office/drawing/2014/main" id="{31916C2B-D7EF-BF44-B631-0B62D5EBDA56}"/>
                </a:ext>
              </a:extLst>
            </p:cNvPr>
            <p:cNvSpPr/>
            <p:nvPr/>
          </p:nvSpPr>
          <p:spPr>
            <a:xfrm>
              <a:off x="5149446" y="4793255"/>
              <a:ext cx="1905057" cy="455280"/>
            </a:xfrm>
            <a:prstGeom prst="rect">
              <a:avLst/>
            </a:prstGeom>
            <a:solidFill>
              <a:srgbClr val="9BBB59">
                <a:lumMod val="20000"/>
                <a:lumOff val="80000"/>
              </a:srgbClr>
            </a:solidFill>
            <a:ln w="25400" cap="flat" cmpd="sng" algn="ctr">
              <a:solidFill>
                <a:srgbClr val="9BBB59">
                  <a:lumMod val="7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2" name="TextBox 11">
              <a:extLst>
                <a:ext uri="{FF2B5EF4-FFF2-40B4-BE49-F238E27FC236}">
                  <a16:creationId xmlns:a16="http://schemas.microsoft.com/office/drawing/2014/main" id="{C558A446-6B9F-2E47-9609-B6CADDB9798A}"/>
                </a:ext>
              </a:extLst>
            </p:cNvPr>
            <p:cNvSpPr txBox="1"/>
            <p:nvPr/>
          </p:nvSpPr>
          <p:spPr>
            <a:xfrm>
              <a:off x="5924933" y="4836616"/>
              <a:ext cx="364202"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IP</a:t>
              </a:r>
            </a:p>
          </p:txBody>
        </p:sp>
        <p:sp>
          <p:nvSpPr>
            <p:cNvPr id="13" name="Rectangle 12">
              <a:extLst>
                <a:ext uri="{FF2B5EF4-FFF2-40B4-BE49-F238E27FC236}">
                  <a16:creationId xmlns:a16="http://schemas.microsoft.com/office/drawing/2014/main" id="{CF3015E3-1F8C-C741-878A-8AA698E96E7C}"/>
                </a:ext>
              </a:extLst>
            </p:cNvPr>
            <p:cNvSpPr/>
            <p:nvPr/>
          </p:nvSpPr>
          <p:spPr>
            <a:xfrm>
              <a:off x="5151315" y="4221859"/>
              <a:ext cx="1905057" cy="455280"/>
            </a:xfrm>
            <a:prstGeom prst="rect">
              <a:avLst/>
            </a:prstGeom>
            <a:solidFill>
              <a:srgbClr val="9BBB59">
                <a:lumMod val="20000"/>
                <a:lumOff val="80000"/>
              </a:srgbClr>
            </a:solidFill>
            <a:ln w="25400" cap="flat" cmpd="sng" algn="ctr">
              <a:solidFill>
                <a:srgbClr val="9BBB59">
                  <a:lumMod val="7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4" name="TextBox 13">
              <a:extLst>
                <a:ext uri="{FF2B5EF4-FFF2-40B4-BE49-F238E27FC236}">
                  <a16:creationId xmlns:a16="http://schemas.microsoft.com/office/drawing/2014/main" id="{572AFCE4-D7C8-244E-AA02-FEECB0118F16}"/>
                </a:ext>
              </a:extLst>
            </p:cNvPr>
            <p:cNvSpPr txBox="1"/>
            <p:nvPr/>
          </p:nvSpPr>
          <p:spPr>
            <a:xfrm>
              <a:off x="5841132" y="4268295"/>
              <a:ext cx="539481"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TCP</a:t>
              </a:r>
            </a:p>
          </p:txBody>
        </p:sp>
        <p:sp>
          <p:nvSpPr>
            <p:cNvPr id="15" name="Rectangle 14">
              <a:extLst>
                <a:ext uri="{FF2B5EF4-FFF2-40B4-BE49-F238E27FC236}">
                  <a16:creationId xmlns:a16="http://schemas.microsoft.com/office/drawing/2014/main" id="{FEF77898-B99E-B947-AC75-F25AB1606EAA}"/>
                </a:ext>
              </a:extLst>
            </p:cNvPr>
            <p:cNvSpPr/>
            <p:nvPr/>
          </p:nvSpPr>
          <p:spPr>
            <a:xfrm>
              <a:off x="5152164" y="3640072"/>
              <a:ext cx="1905057" cy="455280"/>
            </a:xfrm>
            <a:prstGeom prst="rect">
              <a:avLst/>
            </a:prstGeom>
            <a:solidFill>
              <a:srgbClr val="9BBB59">
                <a:lumMod val="20000"/>
                <a:lumOff val="80000"/>
              </a:srgbClr>
            </a:solidFill>
            <a:ln w="25400" cap="flat" cmpd="sng" algn="ctr">
              <a:solidFill>
                <a:srgbClr val="9BBB59">
                  <a:lumMod val="7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6" name="TextBox 15">
              <a:extLst>
                <a:ext uri="{FF2B5EF4-FFF2-40B4-BE49-F238E27FC236}">
                  <a16:creationId xmlns:a16="http://schemas.microsoft.com/office/drawing/2014/main" id="{17E38A84-E462-CD43-BB9F-6E14F48CE02A}"/>
                </a:ext>
              </a:extLst>
            </p:cNvPr>
            <p:cNvSpPr txBox="1"/>
            <p:nvPr/>
          </p:nvSpPr>
          <p:spPr>
            <a:xfrm>
              <a:off x="5841981" y="3686508"/>
              <a:ext cx="500257"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TLS</a:t>
              </a:r>
            </a:p>
          </p:txBody>
        </p:sp>
        <p:grpSp>
          <p:nvGrpSpPr>
            <p:cNvPr id="17" name="Group 16">
              <a:extLst>
                <a:ext uri="{FF2B5EF4-FFF2-40B4-BE49-F238E27FC236}">
                  <a16:creationId xmlns:a16="http://schemas.microsoft.com/office/drawing/2014/main" id="{2BA44FDA-034F-FA44-B4E5-A383BFBA0921}"/>
                </a:ext>
              </a:extLst>
            </p:cNvPr>
            <p:cNvGrpSpPr/>
            <p:nvPr/>
          </p:nvGrpSpPr>
          <p:grpSpPr>
            <a:xfrm>
              <a:off x="5149446" y="3055575"/>
              <a:ext cx="1905057" cy="455283"/>
              <a:chOff x="975444" y="4703759"/>
              <a:chExt cx="2128813" cy="498521"/>
            </a:xfrm>
          </p:grpSpPr>
          <p:sp>
            <p:nvSpPr>
              <p:cNvPr id="35" name="Rectangle 34">
                <a:extLst>
                  <a:ext uri="{FF2B5EF4-FFF2-40B4-BE49-F238E27FC236}">
                    <a16:creationId xmlns:a16="http://schemas.microsoft.com/office/drawing/2014/main" id="{640684BE-04FA-6042-BBBF-7BEE4ADA92DB}"/>
                  </a:ext>
                </a:extLst>
              </p:cNvPr>
              <p:cNvSpPr/>
              <p:nvPr/>
            </p:nvSpPr>
            <p:spPr>
              <a:xfrm>
                <a:off x="975444" y="4703759"/>
                <a:ext cx="2128813" cy="498521"/>
              </a:xfrm>
              <a:prstGeom prst="rect">
                <a:avLst/>
              </a:prstGeom>
              <a:solidFill>
                <a:srgbClr val="9BBB59">
                  <a:lumMod val="20000"/>
                  <a:lumOff val="80000"/>
                </a:srgbClr>
              </a:solidFill>
              <a:ln w="25400" cap="flat" cmpd="sng" algn="ctr">
                <a:solidFill>
                  <a:srgbClr val="9BBB59">
                    <a:lumMod val="7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36" name="TextBox 35">
                <a:extLst>
                  <a:ext uri="{FF2B5EF4-FFF2-40B4-BE49-F238E27FC236}">
                    <a16:creationId xmlns:a16="http://schemas.microsoft.com/office/drawing/2014/main" id="{AC528318-9287-5D4B-8DB6-AECD7CA0D6C7}"/>
                  </a:ext>
                </a:extLst>
              </p:cNvPr>
              <p:cNvSpPr txBox="1"/>
              <p:nvPr/>
            </p:nvSpPr>
            <p:spPr>
              <a:xfrm>
                <a:off x="1576949" y="4754605"/>
                <a:ext cx="982079" cy="404407"/>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HTTP/2</a:t>
                </a:r>
              </a:p>
            </p:txBody>
          </p:sp>
        </p:grpSp>
        <p:sp>
          <p:nvSpPr>
            <p:cNvPr id="18" name="Rectangle 17">
              <a:extLst>
                <a:ext uri="{FF2B5EF4-FFF2-40B4-BE49-F238E27FC236}">
                  <a16:creationId xmlns:a16="http://schemas.microsoft.com/office/drawing/2014/main" id="{8B983F30-C2B9-D64C-AB3E-16BEEFAD2F8C}"/>
                </a:ext>
              </a:extLst>
            </p:cNvPr>
            <p:cNvSpPr/>
            <p:nvPr/>
          </p:nvSpPr>
          <p:spPr>
            <a:xfrm>
              <a:off x="7636227" y="4795730"/>
              <a:ext cx="1905057" cy="455279"/>
            </a:xfrm>
            <a:prstGeom prst="rect">
              <a:avLst/>
            </a:prstGeom>
            <a:solidFill>
              <a:srgbClr val="9BBB59">
                <a:lumMod val="20000"/>
                <a:lumOff val="80000"/>
              </a:srgbClr>
            </a:solidFill>
            <a:ln w="25400" cap="flat" cmpd="sng" algn="ctr">
              <a:solidFill>
                <a:srgbClr val="9BBB59">
                  <a:lumMod val="7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9" name="TextBox 18">
              <a:extLst>
                <a:ext uri="{FF2B5EF4-FFF2-40B4-BE49-F238E27FC236}">
                  <a16:creationId xmlns:a16="http://schemas.microsoft.com/office/drawing/2014/main" id="{E899FDA1-13E1-ED41-B7CB-14891E4274AB}"/>
                </a:ext>
              </a:extLst>
            </p:cNvPr>
            <p:cNvSpPr txBox="1"/>
            <p:nvPr/>
          </p:nvSpPr>
          <p:spPr>
            <a:xfrm>
              <a:off x="8411714" y="4839088"/>
              <a:ext cx="364202"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IP</a:t>
              </a:r>
            </a:p>
          </p:txBody>
        </p:sp>
        <p:sp>
          <p:nvSpPr>
            <p:cNvPr id="20" name="Rectangle 19">
              <a:extLst>
                <a:ext uri="{FF2B5EF4-FFF2-40B4-BE49-F238E27FC236}">
                  <a16:creationId xmlns:a16="http://schemas.microsoft.com/office/drawing/2014/main" id="{D678255B-D9D7-BA42-B84C-C27E023AEE5F}"/>
                </a:ext>
              </a:extLst>
            </p:cNvPr>
            <p:cNvSpPr/>
            <p:nvPr/>
          </p:nvSpPr>
          <p:spPr>
            <a:xfrm>
              <a:off x="7638096" y="4311256"/>
              <a:ext cx="1905057" cy="368352"/>
            </a:xfrm>
            <a:prstGeom prst="rect">
              <a:avLst/>
            </a:prstGeom>
            <a:solidFill>
              <a:srgbClr val="9BBB59">
                <a:lumMod val="20000"/>
                <a:lumOff val="80000"/>
              </a:srgbClr>
            </a:solidFill>
            <a:ln w="25400" cap="flat" cmpd="sng" algn="ctr">
              <a:solidFill>
                <a:srgbClr val="9BBB59">
                  <a:lumMod val="7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1" name="TextBox 20">
              <a:extLst>
                <a:ext uri="{FF2B5EF4-FFF2-40B4-BE49-F238E27FC236}">
                  <a16:creationId xmlns:a16="http://schemas.microsoft.com/office/drawing/2014/main" id="{D10A8F33-53CF-8D4D-965C-20A7EC36DF0A}"/>
                </a:ext>
              </a:extLst>
            </p:cNvPr>
            <p:cNvSpPr txBox="1"/>
            <p:nvPr/>
          </p:nvSpPr>
          <p:spPr>
            <a:xfrm>
              <a:off x="8314921" y="4299992"/>
              <a:ext cx="595035"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UDP</a:t>
              </a:r>
            </a:p>
          </p:txBody>
        </p:sp>
        <p:sp>
          <p:nvSpPr>
            <p:cNvPr id="22" name="Rectangle 21">
              <a:extLst>
                <a:ext uri="{FF2B5EF4-FFF2-40B4-BE49-F238E27FC236}">
                  <a16:creationId xmlns:a16="http://schemas.microsoft.com/office/drawing/2014/main" id="{1260DD56-4A32-E54A-92E3-4DF5A939E262}"/>
                </a:ext>
              </a:extLst>
            </p:cNvPr>
            <p:cNvSpPr/>
            <p:nvPr/>
          </p:nvSpPr>
          <p:spPr>
            <a:xfrm>
              <a:off x="7638945" y="3516536"/>
              <a:ext cx="1905057" cy="574888"/>
            </a:xfrm>
            <a:prstGeom prst="rect">
              <a:avLst/>
            </a:prstGeom>
            <a:solidFill>
              <a:srgbClr val="9BBB59">
                <a:lumMod val="20000"/>
                <a:lumOff val="80000"/>
              </a:srgbClr>
            </a:solidFill>
            <a:ln w="25400" cap="flat" cmpd="sng" algn="ctr">
              <a:solidFill>
                <a:srgbClr val="9BBB59">
                  <a:lumMod val="7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3" name="TextBox 22">
              <a:extLst>
                <a:ext uri="{FF2B5EF4-FFF2-40B4-BE49-F238E27FC236}">
                  <a16:creationId xmlns:a16="http://schemas.microsoft.com/office/drawing/2014/main" id="{78B40237-6F67-2D41-AFF0-588D83BB3E71}"/>
                </a:ext>
              </a:extLst>
            </p:cNvPr>
            <p:cNvSpPr txBox="1"/>
            <p:nvPr/>
          </p:nvSpPr>
          <p:spPr>
            <a:xfrm>
              <a:off x="8197291" y="3622988"/>
              <a:ext cx="671979"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QUIC</a:t>
              </a:r>
            </a:p>
          </p:txBody>
        </p:sp>
        <p:sp>
          <p:nvSpPr>
            <p:cNvPr id="24" name="Rectangle 23">
              <a:extLst>
                <a:ext uri="{FF2B5EF4-FFF2-40B4-BE49-F238E27FC236}">
                  <a16:creationId xmlns:a16="http://schemas.microsoft.com/office/drawing/2014/main" id="{4B7AA547-F1E4-C54B-A489-1F5532C76AD4}"/>
                </a:ext>
              </a:extLst>
            </p:cNvPr>
            <p:cNvSpPr/>
            <p:nvPr/>
          </p:nvSpPr>
          <p:spPr>
            <a:xfrm>
              <a:off x="7636227" y="3044911"/>
              <a:ext cx="1905057" cy="397789"/>
            </a:xfrm>
            <a:prstGeom prst="rect">
              <a:avLst/>
            </a:prstGeom>
            <a:solidFill>
              <a:srgbClr val="9BBB59">
                <a:lumMod val="20000"/>
                <a:lumOff val="80000"/>
              </a:srgbClr>
            </a:solidFill>
            <a:ln w="25400" cap="flat" cmpd="sng" algn="ctr">
              <a:solidFill>
                <a:srgbClr val="9BBB59">
                  <a:lumMod val="7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5" name="TextBox 24">
              <a:extLst>
                <a:ext uri="{FF2B5EF4-FFF2-40B4-BE49-F238E27FC236}">
                  <a16:creationId xmlns:a16="http://schemas.microsoft.com/office/drawing/2014/main" id="{69D38505-37B9-AB4C-8BF1-74EFE1C095A7}"/>
                </a:ext>
              </a:extLst>
            </p:cNvPr>
            <p:cNvSpPr txBox="1"/>
            <p:nvPr/>
          </p:nvSpPr>
          <p:spPr>
            <a:xfrm>
              <a:off x="7757860" y="3044908"/>
              <a:ext cx="1767606"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HTTP/2 </a:t>
              </a:r>
              <a:r>
                <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rPr>
                <a:t>(slimmed)</a:t>
              </a:r>
            </a:p>
          </p:txBody>
        </p:sp>
        <p:cxnSp>
          <p:nvCxnSpPr>
            <p:cNvPr id="26" name="Straight Connector 25">
              <a:extLst>
                <a:ext uri="{FF2B5EF4-FFF2-40B4-BE49-F238E27FC236}">
                  <a16:creationId xmlns:a16="http://schemas.microsoft.com/office/drawing/2014/main" id="{237335F2-ABF6-4242-9FE2-B2E1F3C5E2B1}"/>
                </a:ext>
              </a:extLst>
            </p:cNvPr>
            <p:cNvCxnSpPr>
              <a:cxnSpLocks/>
            </p:cNvCxnSpPr>
            <p:nvPr/>
          </p:nvCxnSpPr>
          <p:spPr>
            <a:xfrm>
              <a:off x="2411896" y="4737663"/>
              <a:ext cx="7475083" cy="0"/>
            </a:xfrm>
            <a:prstGeom prst="line">
              <a:avLst/>
            </a:prstGeom>
            <a:noFill/>
            <a:ln w="12700" cap="flat" cmpd="sng" algn="ctr">
              <a:solidFill>
                <a:sysClr val="windowText" lastClr="000000"/>
              </a:solidFill>
              <a:prstDash val="dash"/>
            </a:ln>
            <a:effectLst/>
          </p:spPr>
        </p:cxnSp>
        <p:cxnSp>
          <p:nvCxnSpPr>
            <p:cNvPr id="27" name="Straight Connector 26">
              <a:extLst>
                <a:ext uri="{FF2B5EF4-FFF2-40B4-BE49-F238E27FC236}">
                  <a16:creationId xmlns:a16="http://schemas.microsoft.com/office/drawing/2014/main" id="{7FC3B49F-E6E0-2949-AEF9-4FFC5288F340}"/>
                </a:ext>
              </a:extLst>
            </p:cNvPr>
            <p:cNvCxnSpPr>
              <a:cxnSpLocks/>
            </p:cNvCxnSpPr>
            <p:nvPr/>
          </p:nvCxnSpPr>
          <p:spPr>
            <a:xfrm>
              <a:off x="2451652" y="4162508"/>
              <a:ext cx="7454449" cy="0"/>
            </a:xfrm>
            <a:prstGeom prst="line">
              <a:avLst/>
            </a:prstGeom>
            <a:noFill/>
            <a:ln w="12700" cap="flat" cmpd="sng" algn="ctr">
              <a:solidFill>
                <a:sysClr val="windowText" lastClr="000000"/>
              </a:solidFill>
              <a:prstDash val="dash"/>
            </a:ln>
            <a:effectLst/>
          </p:spPr>
        </p:cxnSp>
        <p:sp>
          <p:nvSpPr>
            <p:cNvPr id="28" name="TextBox 27">
              <a:extLst>
                <a:ext uri="{FF2B5EF4-FFF2-40B4-BE49-F238E27FC236}">
                  <a16:creationId xmlns:a16="http://schemas.microsoft.com/office/drawing/2014/main" id="{C0235AA9-F0DA-CA46-A5C9-DCB93EE9132C}"/>
                </a:ext>
              </a:extLst>
            </p:cNvPr>
            <p:cNvSpPr txBox="1"/>
            <p:nvPr/>
          </p:nvSpPr>
          <p:spPr>
            <a:xfrm>
              <a:off x="1343560" y="4839087"/>
              <a:ext cx="1224388" cy="369332"/>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Network</a:t>
              </a:r>
            </a:p>
          </p:txBody>
        </p:sp>
        <p:sp>
          <p:nvSpPr>
            <p:cNvPr id="29" name="TextBox 28">
              <a:extLst>
                <a:ext uri="{FF2B5EF4-FFF2-40B4-BE49-F238E27FC236}">
                  <a16:creationId xmlns:a16="http://schemas.microsoft.com/office/drawing/2014/main" id="{13613C58-7CEF-3544-BEA7-AB8BF40EB729}"/>
                </a:ext>
              </a:extLst>
            </p:cNvPr>
            <p:cNvSpPr txBox="1"/>
            <p:nvPr/>
          </p:nvSpPr>
          <p:spPr>
            <a:xfrm>
              <a:off x="1349731" y="4245114"/>
              <a:ext cx="1224388" cy="369332"/>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Transport</a:t>
              </a:r>
            </a:p>
          </p:txBody>
        </p:sp>
        <p:sp>
          <p:nvSpPr>
            <p:cNvPr id="30" name="TextBox 29">
              <a:extLst>
                <a:ext uri="{FF2B5EF4-FFF2-40B4-BE49-F238E27FC236}">
                  <a16:creationId xmlns:a16="http://schemas.microsoft.com/office/drawing/2014/main" id="{97CC5FCA-13B1-8C40-BE2B-6836A9805CCD}"/>
                </a:ext>
              </a:extLst>
            </p:cNvPr>
            <p:cNvSpPr txBox="1"/>
            <p:nvPr/>
          </p:nvSpPr>
          <p:spPr>
            <a:xfrm>
              <a:off x="1211829" y="3372674"/>
              <a:ext cx="1379850" cy="369332"/>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Application</a:t>
              </a:r>
            </a:p>
          </p:txBody>
        </p:sp>
        <p:sp>
          <p:nvSpPr>
            <p:cNvPr id="31" name="TextBox 30">
              <a:extLst>
                <a:ext uri="{FF2B5EF4-FFF2-40B4-BE49-F238E27FC236}">
                  <a16:creationId xmlns:a16="http://schemas.microsoft.com/office/drawing/2014/main" id="{1281A5A3-7EDB-3C4A-B735-10809E467274}"/>
                </a:ext>
              </a:extLst>
            </p:cNvPr>
            <p:cNvSpPr txBox="1"/>
            <p:nvPr/>
          </p:nvSpPr>
          <p:spPr>
            <a:xfrm>
              <a:off x="5294085" y="5424359"/>
              <a:ext cx="1760418"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HTTP/2 over TCP</a:t>
              </a:r>
            </a:p>
          </p:txBody>
        </p:sp>
        <p:sp>
          <p:nvSpPr>
            <p:cNvPr id="32" name="Right Brace 31">
              <a:extLst>
                <a:ext uri="{FF2B5EF4-FFF2-40B4-BE49-F238E27FC236}">
                  <a16:creationId xmlns:a16="http://schemas.microsoft.com/office/drawing/2014/main" id="{7114ECE2-1121-0345-B7B9-9FB2F084ED76}"/>
                </a:ext>
              </a:extLst>
            </p:cNvPr>
            <p:cNvSpPr/>
            <p:nvPr/>
          </p:nvSpPr>
          <p:spPr>
            <a:xfrm>
              <a:off x="9601057" y="3044908"/>
              <a:ext cx="155448" cy="1050444"/>
            </a:xfrm>
            <a:prstGeom prst="rightBrace">
              <a:avLst/>
            </a:prstGeom>
            <a:noFill/>
            <a:ln w="12700" cap="flat" cmpd="sng" algn="ctr">
              <a:solidFill>
                <a:sysClr val="windowText" lastClr="000000"/>
              </a:solidFill>
              <a:prstDash val="solid"/>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ea typeface="+mn-ea"/>
                <a:cs typeface="+mn-cs"/>
              </a:endParaRPr>
            </a:p>
          </p:txBody>
        </p:sp>
        <p:sp>
          <p:nvSpPr>
            <p:cNvPr id="33" name="TextBox 32">
              <a:extLst>
                <a:ext uri="{FF2B5EF4-FFF2-40B4-BE49-F238E27FC236}">
                  <a16:creationId xmlns:a16="http://schemas.microsoft.com/office/drawing/2014/main" id="{C035C09F-1046-AB48-ADAB-00EF1C3B0A9C}"/>
                </a:ext>
              </a:extLst>
            </p:cNvPr>
            <p:cNvSpPr txBox="1"/>
            <p:nvPr/>
          </p:nvSpPr>
          <p:spPr>
            <a:xfrm>
              <a:off x="9581566" y="3388735"/>
              <a:ext cx="900059" cy="338554"/>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rPr>
                <a:t>HTTP/3</a:t>
              </a:r>
            </a:p>
          </p:txBody>
        </p:sp>
        <p:sp>
          <p:nvSpPr>
            <p:cNvPr id="34" name="TextBox 33">
              <a:extLst>
                <a:ext uri="{FF2B5EF4-FFF2-40B4-BE49-F238E27FC236}">
                  <a16:creationId xmlns:a16="http://schemas.microsoft.com/office/drawing/2014/main" id="{211362FB-24E4-2844-AC7E-E4518CF0715D}"/>
                </a:ext>
              </a:extLst>
            </p:cNvPr>
            <p:cNvSpPr txBox="1"/>
            <p:nvPr/>
          </p:nvSpPr>
          <p:spPr>
            <a:xfrm>
              <a:off x="7470431" y="5467510"/>
              <a:ext cx="2497799" cy="762645"/>
            </a:xfrm>
            <a:prstGeom prst="rect">
              <a:avLst/>
            </a:prstGeom>
            <a:noFill/>
          </p:spPr>
          <p:txBody>
            <a:bodyPr wrap="none" rtlCol="0">
              <a:spAutoFit/>
            </a:bodyPr>
            <a:lstStyle/>
            <a:p>
              <a:pPr marL="0" marR="0" lvl="0" indent="0" algn="ctr" defTabSz="457200" rtl="0" eaLnBrk="1" fontAlgn="auto" latinLnBrk="0" hangingPunct="1">
                <a:lnSpc>
                  <a:spcPct val="8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HTTP/2 over QUIC </a:t>
              </a:r>
            </a:p>
            <a:p>
              <a:pPr marL="0" marR="0" lvl="0" indent="0" algn="ctr" defTabSz="457200" rtl="0" eaLnBrk="1" fontAlgn="auto" latinLnBrk="0" hangingPunct="1">
                <a:lnSpc>
                  <a:spcPct val="8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(which incorporates TLS)</a:t>
              </a:r>
            </a:p>
            <a:p>
              <a:pPr marL="0" marR="0" lvl="0" indent="0" algn="ctr" defTabSz="457200" rtl="0" eaLnBrk="1" fontAlgn="auto" latinLnBrk="0" hangingPunct="1">
                <a:lnSpc>
                  <a:spcPct val="8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over UDP</a:t>
              </a:r>
            </a:p>
          </p:txBody>
        </p:sp>
        <p:sp>
          <p:nvSpPr>
            <p:cNvPr id="38" name="Rectangle 37">
              <a:extLst>
                <a:ext uri="{FF2B5EF4-FFF2-40B4-BE49-F238E27FC236}">
                  <a16:creationId xmlns:a16="http://schemas.microsoft.com/office/drawing/2014/main" id="{071AB2D0-DE7D-1046-8E6E-9E10EE65DBFB}"/>
                </a:ext>
              </a:extLst>
            </p:cNvPr>
            <p:cNvSpPr/>
            <p:nvPr/>
          </p:nvSpPr>
          <p:spPr>
            <a:xfrm>
              <a:off x="2850194" y="4786628"/>
              <a:ext cx="1905057" cy="455280"/>
            </a:xfrm>
            <a:prstGeom prst="rect">
              <a:avLst/>
            </a:prstGeom>
            <a:solidFill>
              <a:srgbClr val="9BBB59">
                <a:lumMod val="20000"/>
                <a:lumOff val="80000"/>
              </a:srgbClr>
            </a:solidFill>
            <a:ln w="25400" cap="flat" cmpd="sng" algn="ctr">
              <a:solidFill>
                <a:srgbClr val="9BBB59">
                  <a:lumMod val="7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39" name="TextBox 38">
              <a:extLst>
                <a:ext uri="{FF2B5EF4-FFF2-40B4-BE49-F238E27FC236}">
                  <a16:creationId xmlns:a16="http://schemas.microsoft.com/office/drawing/2014/main" id="{E837EA29-F710-1744-8487-F190DF4B1F1F}"/>
                </a:ext>
              </a:extLst>
            </p:cNvPr>
            <p:cNvSpPr txBox="1"/>
            <p:nvPr/>
          </p:nvSpPr>
          <p:spPr>
            <a:xfrm>
              <a:off x="3625681" y="4829989"/>
              <a:ext cx="364202"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IP</a:t>
              </a:r>
            </a:p>
          </p:txBody>
        </p:sp>
        <p:sp>
          <p:nvSpPr>
            <p:cNvPr id="40" name="Rectangle 39">
              <a:extLst>
                <a:ext uri="{FF2B5EF4-FFF2-40B4-BE49-F238E27FC236}">
                  <a16:creationId xmlns:a16="http://schemas.microsoft.com/office/drawing/2014/main" id="{6A9237DD-B9BA-6E47-B09A-1EB16931BEBC}"/>
                </a:ext>
              </a:extLst>
            </p:cNvPr>
            <p:cNvSpPr/>
            <p:nvPr/>
          </p:nvSpPr>
          <p:spPr>
            <a:xfrm>
              <a:off x="2852063" y="4215232"/>
              <a:ext cx="1905057" cy="455280"/>
            </a:xfrm>
            <a:prstGeom prst="rect">
              <a:avLst/>
            </a:prstGeom>
            <a:solidFill>
              <a:srgbClr val="9BBB59">
                <a:lumMod val="20000"/>
                <a:lumOff val="80000"/>
              </a:srgbClr>
            </a:solidFill>
            <a:ln w="25400" cap="flat" cmpd="sng" algn="ctr">
              <a:solidFill>
                <a:srgbClr val="9BBB59">
                  <a:lumMod val="7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41" name="TextBox 40">
              <a:extLst>
                <a:ext uri="{FF2B5EF4-FFF2-40B4-BE49-F238E27FC236}">
                  <a16:creationId xmlns:a16="http://schemas.microsoft.com/office/drawing/2014/main" id="{F1DA7FF9-8DE9-834C-B550-844A130DB512}"/>
                </a:ext>
              </a:extLst>
            </p:cNvPr>
            <p:cNvSpPr txBox="1"/>
            <p:nvPr/>
          </p:nvSpPr>
          <p:spPr>
            <a:xfrm>
              <a:off x="3541880" y="4261668"/>
              <a:ext cx="539481"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TCP</a:t>
              </a:r>
            </a:p>
          </p:txBody>
        </p:sp>
        <p:grpSp>
          <p:nvGrpSpPr>
            <p:cNvPr id="44" name="Group 43">
              <a:extLst>
                <a:ext uri="{FF2B5EF4-FFF2-40B4-BE49-F238E27FC236}">
                  <a16:creationId xmlns:a16="http://schemas.microsoft.com/office/drawing/2014/main" id="{99CD36DF-A6E8-E94A-830D-71530B00B9C8}"/>
                </a:ext>
              </a:extLst>
            </p:cNvPr>
            <p:cNvGrpSpPr/>
            <p:nvPr/>
          </p:nvGrpSpPr>
          <p:grpSpPr>
            <a:xfrm>
              <a:off x="2889950" y="3062200"/>
              <a:ext cx="1905057" cy="455283"/>
              <a:chOff x="975444" y="4703759"/>
              <a:chExt cx="2128813" cy="498521"/>
            </a:xfrm>
          </p:grpSpPr>
          <p:sp>
            <p:nvSpPr>
              <p:cNvPr id="45" name="Rectangle 44">
                <a:extLst>
                  <a:ext uri="{FF2B5EF4-FFF2-40B4-BE49-F238E27FC236}">
                    <a16:creationId xmlns:a16="http://schemas.microsoft.com/office/drawing/2014/main" id="{9E23F83F-706C-254E-9283-B3C113109B24}"/>
                  </a:ext>
                </a:extLst>
              </p:cNvPr>
              <p:cNvSpPr/>
              <p:nvPr/>
            </p:nvSpPr>
            <p:spPr>
              <a:xfrm>
                <a:off x="975444" y="4703759"/>
                <a:ext cx="2128813" cy="498521"/>
              </a:xfrm>
              <a:prstGeom prst="rect">
                <a:avLst/>
              </a:prstGeom>
              <a:solidFill>
                <a:srgbClr val="9BBB59">
                  <a:lumMod val="20000"/>
                  <a:lumOff val="80000"/>
                </a:srgbClr>
              </a:solidFill>
              <a:ln w="25400" cap="flat" cmpd="sng" algn="ctr">
                <a:solidFill>
                  <a:srgbClr val="9BBB59">
                    <a:lumMod val="7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46" name="TextBox 45">
                <a:extLst>
                  <a:ext uri="{FF2B5EF4-FFF2-40B4-BE49-F238E27FC236}">
                    <a16:creationId xmlns:a16="http://schemas.microsoft.com/office/drawing/2014/main" id="{45A4CDE4-7EF7-DD4B-A4D8-4FDB90287E05}"/>
                  </a:ext>
                </a:extLst>
              </p:cNvPr>
              <p:cNvSpPr txBox="1"/>
              <p:nvPr/>
            </p:nvSpPr>
            <p:spPr>
              <a:xfrm>
                <a:off x="1488098" y="4754605"/>
                <a:ext cx="1136031" cy="404407"/>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HTTP</a:t>
                </a:r>
                <a:r>
                  <a:rPr lang="en-US" kern="0" dirty="0">
                    <a:solidFill>
                      <a:prstClr val="black"/>
                    </a:solidFill>
                    <a:latin typeface="Calibri" panose="020F0502020204030204"/>
                  </a:rPr>
                  <a:t> 1.0</a:t>
                </a: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sp>
          <p:nvSpPr>
            <p:cNvPr id="47" name="TextBox 46">
              <a:extLst>
                <a:ext uri="{FF2B5EF4-FFF2-40B4-BE49-F238E27FC236}">
                  <a16:creationId xmlns:a16="http://schemas.microsoft.com/office/drawing/2014/main" id="{5D5E28FB-A1AD-D543-A262-74F2FD5695C1}"/>
                </a:ext>
              </a:extLst>
            </p:cNvPr>
            <p:cNvSpPr txBox="1"/>
            <p:nvPr/>
          </p:nvSpPr>
          <p:spPr>
            <a:xfrm>
              <a:off x="2994833" y="5417732"/>
              <a:ext cx="1760418"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HTTP/2 over TCP</a:t>
              </a:r>
            </a:p>
          </p:txBody>
        </p:sp>
      </p:grpSp>
      <p:sp>
        <p:nvSpPr>
          <p:cNvPr id="50" name="Rectangle 3">
            <a:extLst>
              <a:ext uri="{FF2B5EF4-FFF2-40B4-BE49-F238E27FC236}">
                <a16:creationId xmlns:a16="http://schemas.microsoft.com/office/drawing/2014/main" id="{9DBBAA2C-520E-9D42-A957-3021B90655F9}"/>
              </a:ext>
            </a:extLst>
          </p:cNvPr>
          <p:cNvSpPr txBox="1">
            <a:spLocks noChangeArrowheads="1"/>
          </p:cNvSpPr>
          <p:nvPr/>
        </p:nvSpPr>
        <p:spPr>
          <a:xfrm>
            <a:off x="990600" y="1371393"/>
            <a:ext cx="10598426" cy="1279042"/>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dirty="0">
              <a:latin typeface="Gill Sans MT" charset="0"/>
            </a:endParaRPr>
          </a:p>
        </p:txBody>
      </p:sp>
      <p:sp>
        <p:nvSpPr>
          <p:cNvPr id="51" name="Rectangle 3">
            <a:extLst>
              <a:ext uri="{FF2B5EF4-FFF2-40B4-BE49-F238E27FC236}">
                <a16:creationId xmlns:a16="http://schemas.microsoft.com/office/drawing/2014/main" id="{39760742-0469-2542-A9D6-EFAC12730D3B}"/>
              </a:ext>
            </a:extLst>
          </p:cNvPr>
          <p:cNvSpPr txBox="1">
            <a:spLocks noChangeArrowheads="1"/>
          </p:cNvSpPr>
          <p:nvPr/>
        </p:nvSpPr>
        <p:spPr>
          <a:xfrm>
            <a:off x="990600" y="1391270"/>
            <a:ext cx="10883348" cy="1630225"/>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7338" indent="-287338"/>
            <a:r>
              <a:rPr lang="en-US" sz="3200" dirty="0"/>
              <a:t>TLS provides an API that </a:t>
            </a:r>
            <a:r>
              <a:rPr lang="en-US" sz="3200" i="1" dirty="0"/>
              <a:t>any</a:t>
            </a:r>
            <a:r>
              <a:rPr lang="en-US" sz="3200" dirty="0"/>
              <a:t> application can use</a:t>
            </a:r>
          </a:p>
          <a:p>
            <a:pPr marL="287338" indent="-287338"/>
            <a:r>
              <a:rPr lang="en-US" sz="3200" dirty="0"/>
              <a:t>an HTTP view of TLS:</a:t>
            </a:r>
            <a:endParaRPr lang="en-US" sz="2800" dirty="0"/>
          </a:p>
          <a:p>
            <a:pPr marL="641350" lvl="1" indent="-236538"/>
            <a:endParaRPr lang="en-US" sz="2800" dirty="0"/>
          </a:p>
          <a:p>
            <a:pPr lvl="1"/>
            <a:endParaRPr lang="en-US" dirty="0">
              <a:latin typeface="Gill Sans MT" charset="0"/>
            </a:endParaRPr>
          </a:p>
        </p:txBody>
      </p:sp>
    </p:spTree>
    <p:extLst>
      <p:ext uri="{BB962C8B-B14F-4D97-AF65-F5344CB8AC3E}">
        <p14:creationId xmlns:p14="http://schemas.microsoft.com/office/powerpoint/2010/main" val="4181320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51">
                                            <p:txEl>
                                              <p:pRg st="0" end="0"/>
                                            </p:txEl>
                                          </p:spTgt>
                                        </p:tgtEl>
                                        <p:attrNameLst>
                                          <p:attrName>style.visibility</p:attrName>
                                        </p:attrNameLst>
                                      </p:cBhvr>
                                      <p:to>
                                        <p:strVal val="visible"/>
                                      </p:to>
                                    </p:set>
                                    <p:animEffect transition="in" filter="dissolve">
                                      <p:cBhvr>
                                        <p:cTn id="7" dur="500"/>
                                        <p:tgtEl>
                                          <p:spTgt spid="51">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1">
                                            <p:txEl>
                                              <p:pRg st="1" end="1"/>
                                            </p:txEl>
                                          </p:spTgt>
                                        </p:tgtEl>
                                        <p:attrNameLst>
                                          <p:attrName>style.visibility</p:attrName>
                                        </p:attrNameLst>
                                      </p:cBhvr>
                                      <p:to>
                                        <p:strVal val="visible"/>
                                      </p:to>
                                    </p:set>
                                    <p:animEffect transition="in" filter="dissolve">
                                      <p:cBhvr>
                                        <p:cTn id="10" dur="500"/>
                                        <p:tgtEl>
                                          <p:spTgt spid="5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48"/>
                                        </p:tgtEl>
                                        <p:attrNameLst>
                                          <p:attrName>style.visibility</p:attrName>
                                        </p:attrNameLst>
                                      </p:cBhvr>
                                      <p:to>
                                        <p:strVal val="visible"/>
                                      </p:to>
                                    </p:set>
                                    <p:animEffect transition="in" filter="dissolve">
                                      <p:cBhvr>
                                        <p:cTn id="15"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EA274-86B0-48EA-BCD3-F50EA2D6744E}"/>
              </a:ext>
            </a:extLst>
          </p:cNvPr>
          <p:cNvSpPr>
            <a:spLocks noGrp="1"/>
          </p:cNvSpPr>
          <p:nvPr>
            <p:ph type="title"/>
          </p:nvPr>
        </p:nvSpPr>
        <p:spPr/>
        <p:txBody>
          <a:bodyPr/>
          <a:lstStyle/>
          <a:p>
            <a:r>
              <a:rPr lang="en-US" dirty="0"/>
              <a:t>Passive Attack (1) Eavesdrop</a:t>
            </a:r>
          </a:p>
        </p:txBody>
      </p:sp>
      <p:pic>
        <p:nvPicPr>
          <p:cNvPr id="5" name="Content Placeholder 4" descr="Diagram&#10;&#10;Description automatically generated">
            <a:extLst>
              <a:ext uri="{FF2B5EF4-FFF2-40B4-BE49-F238E27FC236}">
                <a16:creationId xmlns:a16="http://schemas.microsoft.com/office/drawing/2014/main" id="{8646C11F-C2FD-4763-893C-4047707B6C72}"/>
              </a:ext>
            </a:extLst>
          </p:cNvPr>
          <p:cNvPicPr>
            <a:picLocks noGrp="1" noChangeAspect="1"/>
          </p:cNvPicPr>
          <p:nvPr>
            <p:ph idx="1"/>
          </p:nvPr>
        </p:nvPicPr>
        <p:blipFill>
          <a:blip r:embed="rId2" cstate="email">
            <a:extLst>
              <a:ext uri="{28A0092B-C50C-407E-A947-70E740481C1C}">
                <a14:useLocalDpi xmlns:a14="http://schemas.microsoft.com/office/drawing/2010/main" val="0"/>
              </a:ext>
            </a:extLst>
          </a:blip>
          <a:stretch>
            <a:fillRect/>
          </a:stretch>
        </p:blipFill>
        <p:spPr>
          <a:xfrm>
            <a:off x="2273988" y="1687286"/>
            <a:ext cx="7049308" cy="3706887"/>
          </a:xfrm>
        </p:spPr>
      </p:pic>
    </p:spTree>
    <p:extLst>
      <p:ext uri="{BB962C8B-B14F-4D97-AF65-F5344CB8AC3E}">
        <p14:creationId xmlns:p14="http://schemas.microsoft.com/office/powerpoint/2010/main" val="1548823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4E75DA-960F-9E42-A5A3-3B8B45FCB96A}"/>
              </a:ext>
            </a:extLst>
          </p:cNvPr>
          <p:cNvSpPr>
            <a:spLocks noGrp="1"/>
          </p:cNvSpPr>
          <p:nvPr>
            <p:ph idx="1"/>
          </p:nvPr>
        </p:nvSpPr>
        <p:spPr>
          <a:xfrm>
            <a:off x="851451" y="1631260"/>
            <a:ext cx="10850217" cy="4875557"/>
          </a:xfrm>
        </p:spPr>
        <p:txBody>
          <a:bodyPr>
            <a:normAutofit/>
          </a:bodyPr>
          <a:lstStyle/>
          <a:p>
            <a:r>
              <a:rPr lang="en-US" dirty="0"/>
              <a:t>“cipher suite”: algorithms that can be used for key generation, encryption, MAC, digital signature</a:t>
            </a:r>
          </a:p>
          <a:p>
            <a:r>
              <a:rPr lang="en-US" dirty="0"/>
              <a:t>TLS: 1.3 </a:t>
            </a:r>
            <a:r>
              <a:rPr lang="en-US" sz="2000" dirty="0"/>
              <a:t>(2018)</a:t>
            </a:r>
            <a:r>
              <a:rPr lang="en-US" sz="3200" dirty="0"/>
              <a:t>:</a:t>
            </a:r>
            <a:r>
              <a:rPr lang="en-US" dirty="0"/>
              <a:t> more limited cipher suite choice than TLS 1.2 </a:t>
            </a:r>
            <a:r>
              <a:rPr lang="en-US" sz="2000" dirty="0"/>
              <a:t>(2008)</a:t>
            </a:r>
          </a:p>
          <a:p>
            <a:pPr lvl="1"/>
            <a:r>
              <a:rPr lang="en-US" sz="2800" dirty="0"/>
              <a:t>only 5 choices, rather than 37 choices</a:t>
            </a:r>
          </a:p>
          <a:p>
            <a:pPr lvl="1"/>
            <a:r>
              <a:rPr lang="en-US" sz="2800" i="1" dirty="0"/>
              <a:t>requires</a:t>
            </a:r>
            <a:r>
              <a:rPr lang="en-US" sz="2800" dirty="0"/>
              <a:t> Diffie-Hellman (DH) for key exchange, rather than DH or RSA</a:t>
            </a:r>
          </a:p>
          <a:p>
            <a:pPr lvl="1"/>
            <a:r>
              <a:rPr lang="en-US" sz="2800" dirty="0"/>
              <a:t>combined encryption and authentication algorithm (“authenticated encryption”) for data rather than serial encryption, authentication</a:t>
            </a:r>
          </a:p>
          <a:p>
            <a:pPr lvl="2"/>
            <a:r>
              <a:rPr lang="en-US" sz="2400" dirty="0"/>
              <a:t>4 based on AES</a:t>
            </a:r>
          </a:p>
          <a:p>
            <a:pPr lvl="1"/>
            <a:r>
              <a:rPr lang="en-US" sz="2800" dirty="0"/>
              <a:t>HMAC uses SHA (256 or 284) cryptographic hash function</a:t>
            </a:r>
          </a:p>
        </p:txBody>
      </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p:txBody>
          <a:bodyPr>
            <a:normAutofit/>
          </a:bodyPr>
          <a:lstStyle/>
          <a:p>
            <a:r>
              <a:rPr lang="en-US" b="0" dirty="0">
                <a:latin typeface="+mn-lt"/>
              </a:rPr>
              <a:t>TLS: 1.3 cipher suite</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80</a:t>
            </a:fld>
            <a:endParaRPr lang="en-US" dirty="0"/>
          </a:p>
        </p:txBody>
      </p:sp>
    </p:spTree>
    <p:extLst>
      <p:ext uri="{BB962C8B-B14F-4D97-AF65-F5344CB8AC3E}">
        <p14:creationId xmlns:p14="http://schemas.microsoft.com/office/powerpoint/2010/main" val="312676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38200" y="345805"/>
            <a:ext cx="10515600" cy="894622"/>
          </a:xfrm>
        </p:spPr>
        <p:txBody>
          <a:bodyPr>
            <a:normAutofit/>
          </a:bodyPr>
          <a:lstStyle/>
          <a:p>
            <a:r>
              <a:rPr lang="en-US" b="0" dirty="0">
                <a:latin typeface="+mn-lt"/>
              </a:rPr>
              <a:t>TLS 1.3 handshake: 1 RTT</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81</a:t>
            </a:fld>
            <a:endParaRPr lang="en-US" dirty="0"/>
          </a:p>
        </p:txBody>
      </p:sp>
      <p:sp>
        <p:nvSpPr>
          <p:cNvPr id="17" name="Line 73">
            <a:extLst>
              <a:ext uri="{FF2B5EF4-FFF2-40B4-BE49-F238E27FC236}">
                <a16:creationId xmlns:a16="http://schemas.microsoft.com/office/drawing/2014/main" id="{FD2D2176-5510-9F45-87FD-D6A6EC51F7F4}"/>
              </a:ext>
            </a:extLst>
          </p:cNvPr>
          <p:cNvSpPr>
            <a:spLocks noChangeShapeType="1"/>
          </p:cNvSpPr>
          <p:nvPr/>
        </p:nvSpPr>
        <p:spPr bwMode="auto">
          <a:xfrm>
            <a:off x="1530269" y="2213057"/>
            <a:ext cx="4486220" cy="1099985"/>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8" name="Line 74">
            <a:extLst>
              <a:ext uri="{FF2B5EF4-FFF2-40B4-BE49-F238E27FC236}">
                <a16:creationId xmlns:a16="http://schemas.microsoft.com/office/drawing/2014/main" id="{9C9A11CD-F0BB-C549-A8F8-6D4FF0D12F1A}"/>
              </a:ext>
            </a:extLst>
          </p:cNvPr>
          <p:cNvSpPr>
            <a:spLocks noChangeShapeType="1"/>
          </p:cNvSpPr>
          <p:nvPr/>
        </p:nvSpPr>
        <p:spPr bwMode="auto">
          <a:xfrm flipH="1">
            <a:off x="1417983" y="2123298"/>
            <a:ext cx="52309" cy="3747414"/>
          </a:xfrm>
          <a:prstGeom prst="line">
            <a:avLst/>
          </a:prstGeom>
          <a:noFill/>
          <a:ln w="9525">
            <a:solidFill>
              <a:srgbClr val="777777"/>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nvGrpSpPr>
          <p:cNvPr id="30" name="Group 92">
            <a:extLst>
              <a:ext uri="{FF2B5EF4-FFF2-40B4-BE49-F238E27FC236}">
                <a16:creationId xmlns:a16="http://schemas.microsoft.com/office/drawing/2014/main" id="{6E8A024B-934D-504C-8896-F75B17C4E30C}"/>
              </a:ext>
            </a:extLst>
          </p:cNvPr>
          <p:cNvGrpSpPr>
            <a:grpSpLocks/>
          </p:cNvGrpSpPr>
          <p:nvPr/>
        </p:nvGrpSpPr>
        <p:grpSpPr bwMode="auto">
          <a:xfrm>
            <a:off x="977632" y="1543313"/>
            <a:ext cx="775403" cy="566176"/>
            <a:chOff x="-44" y="1473"/>
            <a:chExt cx="981" cy="1105"/>
          </a:xfrm>
        </p:grpSpPr>
        <p:pic>
          <p:nvPicPr>
            <p:cNvPr id="31" name="Picture 93" descr="desktop_computer_stylized_medium">
              <a:extLst>
                <a:ext uri="{FF2B5EF4-FFF2-40B4-BE49-F238E27FC236}">
                  <a16:creationId xmlns:a16="http://schemas.microsoft.com/office/drawing/2014/main" id="{FFF52D87-075E-6348-BE99-E8EC7CD1EE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Freeform 94">
              <a:extLst>
                <a:ext uri="{FF2B5EF4-FFF2-40B4-BE49-F238E27FC236}">
                  <a16:creationId xmlns:a16="http://schemas.microsoft.com/office/drawing/2014/main" id="{D7116080-D36D-CD47-8C70-8E42B60EEB2D}"/>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33" name="Group 95">
            <a:extLst>
              <a:ext uri="{FF2B5EF4-FFF2-40B4-BE49-F238E27FC236}">
                <a16:creationId xmlns:a16="http://schemas.microsoft.com/office/drawing/2014/main" id="{139F01BA-E014-9249-B995-5FAC9C861608}"/>
              </a:ext>
            </a:extLst>
          </p:cNvPr>
          <p:cNvGrpSpPr>
            <a:grpSpLocks/>
          </p:cNvGrpSpPr>
          <p:nvPr/>
        </p:nvGrpSpPr>
        <p:grpSpPr bwMode="auto">
          <a:xfrm>
            <a:off x="5846659" y="1522600"/>
            <a:ext cx="318750" cy="557545"/>
            <a:chOff x="4140" y="429"/>
            <a:chExt cx="1425" cy="2396"/>
          </a:xfrm>
        </p:grpSpPr>
        <p:sp>
          <p:nvSpPr>
            <p:cNvPr id="34" name="Freeform 96">
              <a:extLst>
                <a:ext uri="{FF2B5EF4-FFF2-40B4-BE49-F238E27FC236}">
                  <a16:creationId xmlns:a16="http://schemas.microsoft.com/office/drawing/2014/main" id="{26F68C99-0453-5B45-95CB-564AAAC977D4}"/>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35" name="Rectangle 97">
              <a:extLst>
                <a:ext uri="{FF2B5EF4-FFF2-40B4-BE49-F238E27FC236}">
                  <a16:creationId xmlns:a16="http://schemas.microsoft.com/office/drawing/2014/main" id="{86B8B2EC-8A39-8744-AEE7-7DE596B8F46D}"/>
                </a:ext>
              </a:extLst>
            </p:cNvPr>
            <p:cNvSpPr>
              <a:spLocks noChangeArrowheads="1"/>
            </p:cNvSpPr>
            <p:nvPr/>
          </p:nvSpPr>
          <p:spPr bwMode="auto">
            <a:xfrm>
              <a:off x="4207" y="429"/>
              <a:ext cx="1049"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36" name="Freeform 98">
              <a:extLst>
                <a:ext uri="{FF2B5EF4-FFF2-40B4-BE49-F238E27FC236}">
                  <a16:creationId xmlns:a16="http://schemas.microsoft.com/office/drawing/2014/main" id="{B016FCC5-1355-7C46-BE07-AA386B36F857}"/>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37" name="Freeform 99">
              <a:extLst>
                <a:ext uri="{FF2B5EF4-FFF2-40B4-BE49-F238E27FC236}">
                  <a16:creationId xmlns:a16="http://schemas.microsoft.com/office/drawing/2014/main" id="{E10DD31D-2B99-5E4F-ACC6-3EE07F59D160}"/>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38" name="Rectangle 100">
              <a:extLst>
                <a:ext uri="{FF2B5EF4-FFF2-40B4-BE49-F238E27FC236}">
                  <a16:creationId xmlns:a16="http://schemas.microsoft.com/office/drawing/2014/main" id="{07D055DB-84BC-8141-BF69-FEB626941E92}"/>
                </a:ext>
              </a:extLst>
            </p:cNvPr>
            <p:cNvSpPr>
              <a:spLocks noChangeArrowheads="1"/>
            </p:cNvSpPr>
            <p:nvPr/>
          </p:nvSpPr>
          <p:spPr bwMode="auto">
            <a:xfrm>
              <a:off x="4214" y="696"/>
              <a:ext cx="592" cy="45"/>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nvGrpSpPr>
            <p:cNvPr id="39" name="Group 101">
              <a:extLst>
                <a:ext uri="{FF2B5EF4-FFF2-40B4-BE49-F238E27FC236}">
                  <a16:creationId xmlns:a16="http://schemas.microsoft.com/office/drawing/2014/main" id="{7EBA2B7C-6079-8746-B162-23AD0AB2A8FF}"/>
                </a:ext>
              </a:extLst>
            </p:cNvPr>
            <p:cNvGrpSpPr>
              <a:grpSpLocks/>
            </p:cNvGrpSpPr>
            <p:nvPr/>
          </p:nvGrpSpPr>
          <p:grpSpPr bwMode="auto">
            <a:xfrm>
              <a:off x="4749" y="668"/>
              <a:ext cx="581" cy="145"/>
              <a:chOff x="614" y="2568"/>
              <a:chExt cx="725" cy="139"/>
            </a:xfrm>
          </p:grpSpPr>
          <p:sp>
            <p:nvSpPr>
              <p:cNvPr id="65" name="AutoShape 102">
                <a:extLst>
                  <a:ext uri="{FF2B5EF4-FFF2-40B4-BE49-F238E27FC236}">
                    <a16:creationId xmlns:a16="http://schemas.microsoft.com/office/drawing/2014/main" id="{0B5CF742-03A1-6840-937B-1734F87445A4}"/>
                  </a:ext>
                </a:extLst>
              </p:cNvPr>
              <p:cNvSpPr>
                <a:spLocks noChangeArrowheads="1"/>
              </p:cNvSpPr>
              <p:nvPr/>
            </p:nvSpPr>
            <p:spPr bwMode="auto">
              <a:xfrm>
                <a:off x="617" y="2566"/>
                <a:ext cx="721" cy="142"/>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66" name="AutoShape 103">
                <a:extLst>
                  <a:ext uri="{FF2B5EF4-FFF2-40B4-BE49-F238E27FC236}">
                    <a16:creationId xmlns:a16="http://schemas.microsoft.com/office/drawing/2014/main" id="{B8E8974D-EF0D-0B4E-B873-CD95E1DB3BE9}"/>
                  </a:ext>
                </a:extLst>
              </p:cNvPr>
              <p:cNvSpPr>
                <a:spLocks noChangeArrowheads="1"/>
              </p:cNvSpPr>
              <p:nvPr/>
            </p:nvSpPr>
            <p:spPr bwMode="auto">
              <a:xfrm>
                <a:off x="634" y="2581"/>
                <a:ext cx="688" cy="11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sp>
          <p:nvSpPr>
            <p:cNvPr id="40" name="Rectangle 104">
              <a:extLst>
                <a:ext uri="{FF2B5EF4-FFF2-40B4-BE49-F238E27FC236}">
                  <a16:creationId xmlns:a16="http://schemas.microsoft.com/office/drawing/2014/main" id="{C1375B90-3426-4144-81E9-3AB17E3B599D}"/>
                </a:ext>
              </a:extLst>
            </p:cNvPr>
            <p:cNvSpPr>
              <a:spLocks noChangeArrowheads="1"/>
            </p:cNvSpPr>
            <p:nvPr/>
          </p:nvSpPr>
          <p:spPr bwMode="auto">
            <a:xfrm>
              <a:off x="4221" y="1022"/>
              <a:ext cx="598" cy="45"/>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nvGrpSpPr>
            <p:cNvPr id="41" name="Group 105">
              <a:extLst>
                <a:ext uri="{FF2B5EF4-FFF2-40B4-BE49-F238E27FC236}">
                  <a16:creationId xmlns:a16="http://schemas.microsoft.com/office/drawing/2014/main" id="{F5B4E34A-A543-A54C-B5B9-24CF5E72BF5E}"/>
                </a:ext>
              </a:extLst>
            </p:cNvPr>
            <p:cNvGrpSpPr>
              <a:grpSpLocks/>
            </p:cNvGrpSpPr>
            <p:nvPr/>
          </p:nvGrpSpPr>
          <p:grpSpPr bwMode="auto">
            <a:xfrm>
              <a:off x="4747" y="994"/>
              <a:ext cx="581" cy="134"/>
              <a:chOff x="614" y="2568"/>
              <a:chExt cx="725" cy="139"/>
            </a:xfrm>
          </p:grpSpPr>
          <p:sp>
            <p:nvSpPr>
              <p:cNvPr id="63" name="AutoShape 106">
                <a:extLst>
                  <a:ext uri="{FF2B5EF4-FFF2-40B4-BE49-F238E27FC236}">
                    <a16:creationId xmlns:a16="http://schemas.microsoft.com/office/drawing/2014/main" id="{4460BD36-1985-6243-8FEF-6363BA07CC27}"/>
                  </a:ext>
                </a:extLst>
              </p:cNvPr>
              <p:cNvSpPr>
                <a:spLocks noChangeArrowheads="1"/>
              </p:cNvSpPr>
              <p:nvPr/>
            </p:nvSpPr>
            <p:spPr bwMode="auto">
              <a:xfrm>
                <a:off x="611" y="2567"/>
                <a:ext cx="730" cy="139"/>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64" name="AutoShape 107">
                <a:extLst>
                  <a:ext uri="{FF2B5EF4-FFF2-40B4-BE49-F238E27FC236}">
                    <a16:creationId xmlns:a16="http://schemas.microsoft.com/office/drawing/2014/main" id="{04A041AD-0228-384D-A83E-190B8418A6DD}"/>
                  </a:ext>
                </a:extLst>
              </p:cNvPr>
              <p:cNvSpPr>
                <a:spLocks noChangeArrowheads="1"/>
              </p:cNvSpPr>
              <p:nvPr/>
            </p:nvSpPr>
            <p:spPr bwMode="auto">
              <a:xfrm>
                <a:off x="628" y="2582"/>
                <a:ext cx="696"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sp>
          <p:nvSpPr>
            <p:cNvPr id="42" name="Rectangle 108">
              <a:extLst>
                <a:ext uri="{FF2B5EF4-FFF2-40B4-BE49-F238E27FC236}">
                  <a16:creationId xmlns:a16="http://schemas.microsoft.com/office/drawing/2014/main" id="{996612E0-5C46-C249-9643-F7B6C380E813}"/>
                </a:ext>
              </a:extLst>
            </p:cNvPr>
            <p:cNvSpPr>
              <a:spLocks noChangeArrowheads="1"/>
            </p:cNvSpPr>
            <p:nvPr/>
          </p:nvSpPr>
          <p:spPr bwMode="auto">
            <a:xfrm>
              <a:off x="4214" y="1356"/>
              <a:ext cx="598" cy="45"/>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43" name="Rectangle 109">
              <a:extLst>
                <a:ext uri="{FF2B5EF4-FFF2-40B4-BE49-F238E27FC236}">
                  <a16:creationId xmlns:a16="http://schemas.microsoft.com/office/drawing/2014/main" id="{DCF6931C-69E4-FE4E-B760-71FAC5A164A9}"/>
                </a:ext>
              </a:extLst>
            </p:cNvPr>
            <p:cNvSpPr>
              <a:spLocks noChangeArrowheads="1"/>
            </p:cNvSpPr>
            <p:nvPr/>
          </p:nvSpPr>
          <p:spPr bwMode="auto">
            <a:xfrm>
              <a:off x="4227" y="1653"/>
              <a:ext cx="598" cy="52"/>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nvGrpSpPr>
            <p:cNvPr id="44" name="Group 110">
              <a:extLst>
                <a:ext uri="{FF2B5EF4-FFF2-40B4-BE49-F238E27FC236}">
                  <a16:creationId xmlns:a16="http://schemas.microsoft.com/office/drawing/2014/main" id="{CAB625F0-0691-D04B-B240-3FB9F1166343}"/>
                </a:ext>
              </a:extLst>
            </p:cNvPr>
            <p:cNvGrpSpPr>
              <a:grpSpLocks/>
            </p:cNvGrpSpPr>
            <p:nvPr/>
          </p:nvGrpSpPr>
          <p:grpSpPr bwMode="auto">
            <a:xfrm>
              <a:off x="4735" y="1627"/>
              <a:ext cx="582" cy="151"/>
              <a:chOff x="614" y="2568"/>
              <a:chExt cx="725" cy="139"/>
            </a:xfrm>
          </p:grpSpPr>
          <p:sp>
            <p:nvSpPr>
              <p:cNvPr id="61" name="AutoShape 111">
                <a:extLst>
                  <a:ext uri="{FF2B5EF4-FFF2-40B4-BE49-F238E27FC236}">
                    <a16:creationId xmlns:a16="http://schemas.microsoft.com/office/drawing/2014/main" id="{1798E5BB-0EE4-B14D-A096-D6DF8E1A3F88}"/>
                  </a:ext>
                </a:extLst>
              </p:cNvPr>
              <p:cNvSpPr>
                <a:spLocks noChangeArrowheads="1"/>
              </p:cNvSpPr>
              <p:nvPr/>
            </p:nvSpPr>
            <p:spPr bwMode="auto">
              <a:xfrm>
                <a:off x="618" y="2571"/>
                <a:ext cx="720" cy="137"/>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62" name="AutoShape 112">
                <a:extLst>
                  <a:ext uri="{FF2B5EF4-FFF2-40B4-BE49-F238E27FC236}">
                    <a16:creationId xmlns:a16="http://schemas.microsoft.com/office/drawing/2014/main" id="{37D6D764-BBE7-2C4C-B814-C8433A2520D4}"/>
                  </a:ext>
                </a:extLst>
              </p:cNvPr>
              <p:cNvSpPr>
                <a:spLocks noChangeArrowheads="1"/>
              </p:cNvSpPr>
              <p:nvPr/>
            </p:nvSpPr>
            <p:spPr bwMode="auto">
              <a:xfrm>
                <a:off x="635" y="2585"/>
                <a:ext cx="687"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sp>
          <p:nvSpPr>
            <p:cNvPr id="45" name="Freeform 113">
              <a:extLst>
                <a:ext uri="{FF2B5EF4-FFF2-40B4-BE49-F238E27FC236}">
                  <a16:creationId xmlns:a16="http://schemas.microsoft.com/office/drawing/2014/main" id="{2735D8B7-00A2-114C-8592-1506F5632F16}"/>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46" name="Group 114">
              <a:extLst>
                <a:ext uri="{FF2B5EF4-FFF2-40B4-BE49-F238E27FC236}">
                  <a16:creationId xmlns:a16="http://schemas.microsoft.com/office/drawing/2014/main" id="{D2FEF0BF-A9A6-B94E-AEC6-B75180F9C2AB}"/>
                </a:ext>
              </a:extLst>
            </p:cNvPr>
            <p:cNvGrpSpPr>
              <a:grpSpLocks/>
            </p:cNvGrpSpPr>
            <p:nvPr/>
          </p:nvGrpSpPr>
          <p:grpSpPr bwMode="auto">
            <a:xfrm>
              <a:off x="4739" y="1327"/>
              <a:ext cx="582" cy="139"/>
              <a:chOff x="614" y="2568"/>
              <a:chExt cx="725" cy="139"/>
            </a:xfrm>
          </p:grpSpPr>
          <p:sp>
            <p:nvSpPr>
              <p:cNvPr id="59" name="AutoShape 115">
                <a:extLst>
                  <a:ext uri="{FF2B5EF4-FFF2-40B4-BE49-F238E27FC236}">
                    <a16:creationId xmlns:a16="http://schemas.microsoft.com/office/drawing/2014/main" id="{8ED374E1-9B28-E146-BDED-A72B05703C74}"/>
                  </a:ext>
                </a:extLst>
              </p:cNvPr>
              <p:cNvSpPr>
                <a:spLocks noChangeArrowheads="1"/>
              </p:cNvSpPr>
              <p:nvPr/>
            </p:nvSpPr>
            <p:spPr bwMode="auto">
              <a:xfrm>
                <a:off x="613" y="2568"/>
                <a:ext cx="728" cy="141"/>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60" name="AutoShape 116">
                <a:extLst>
                  <a:ext uri="{FF2B5EF4-FFF2-40B4-BE49-F238E27FC236}">
                    <a16:creationId xmlns:a16="http://schemas.microsoft.com/office/drawing/2014/main" id="{D587FE6E-D81D-534E-8051-418AD812D90A}"/>
                  </a:ext>
                </a:extLst>
              </p:cNvPr>
              <p:cNvSpPr>
                <a:spLocks noChangeArrowheads="1"/>
              </p:cNvSpPr>
              <p:nvPr/>
            </p:nvSpPr>
            <p:spPr bwMode="auto">
              <a:xfrm>
                <a:off x="630" y="2582"/>
                <a:ext cx="695"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sp>
          <p:nvSpPr>
            <p:cNvPr id="47" name="Rectangle 117">
              <a:extLst>
                <a:ext uri="{FF2B5EF4-FFF2-40B4-BE49-F238E27FC236}">
                  <a16:creationId xmlns:a16="http://schemas.microsoft.com/office/drawing/2014/main" id="{B1AB82F8-F3C2-2C41-87BC-893365048E72}"/>
                </a:ext>
              </a:extLst>
            </p:cNvPr>
            <p:cNvSpPr>
              <a:spLocks noChangeArrowheads="1"/>
            </p:cNvSpPr>
            <p:nvPr/>
          </p:nvSpPr>
          <p:spPr bwMode="auto">
            <a:xfrm>
              <a:off x="5249" y="429"/>
              <a:ext cx="67" cy="2292"/>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48" name="Freeform 118">
              <a:extLst>
                <a:ext uri="{FF2B5EF4-FFF2-40B4-BE49-F238E27FC236}">
                  <a16:creationId xmlns:a16="http://schemas.microsoft.com/office/drawing/2014/main" id="{FFFBD39F-75BA-A04D-A04B-8A96E36414EC}"/>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49" name="Freeform 119">
              <a:extLst>
                <a:ext uri="{FF2B5EF4-FFF2-40B4-BE49-F238E27FC236}">
                  <a16:creationId xmlns:a16="http://schemas.microsoft.com/office/drawing/2014/main" id="{423E4EEF-52F1-274F-8150-7B8FE36B1DF4}"/>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50" name="Oval 120">
              <a:extLst>
                <a:ext uri="{FF2B5EF4-FFF2-40B4-BE49-F238E27FC236}">
                  <a16:creationId xmlns:a16="http://schemas.microsoft.com/office/drawing/2014/main" id="{8E622F2C-9916-E44C-8D15-A3EB50990693}"/>
                </a:ext>
              </a:extLst>
            </p:cNvPr>
            <p:cNvSpPr>
              <a:spLocks noChangeArrowheads="1"/>
            </p:cNvSpPr>
            <p:nvPr/>
          </p:nvSpPr>
          <p:spPr bwMode="auto">
            <a:xfrm>
              <a:off x="5518" y="2610"/>
              <a:ext cx="47" cy="96"/>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51" name="Freeform 121">
              <a:extLst>
                <a:ext uri="{FF2B5EF4-FFF2-40B4-BE49-F238E27FC236}">
                  <a16:creationId xmlns:a16="http://schemas.microsoft.com/office/drawing/2014/main" id="{2B2C122C-9558-C74A-B292-6745935E5DAC}"/>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53" name="AutoShape 122">
              <a:extLst>
                <a:ext uri="{FF2B5EF4-FFF2-40B4-BE49-F238E27FC236}">
                  <a16:creationId xmlns:a16="http://schemas.microsoft.com/office/drawing/2014/main" id="{9EB66954-1692-804C-9BE3-43BB692EDE41}"/>
                </a:ext>
              </a:extLst>
            </p:cNvPr>
            <p:cNvSpPr>
              <a:spLocks noChangeArrowheads="1"/>
            </p:cNvSpPr>
            <p:nvPr/>
          </p:nvSpPr>
          <p:spPr bwMode="auto">
            <a:xfrm>
              <a:off x="4140" y="2677"/>
              <a:ext cx="1196" cy="148"/>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54" name="AutoShape 123">
              <a:extLst>
                <a:ext uri="{FF2B5EF4-FFF2-40B4-BE49-F238E27FC236}">
                  <a16:creationId xmlns:a16="http://schemas.microsoft.com/office/drawing/2014/main" id="{2BACD6F5-3BD3-8443-98EE-6D7911FBA4EF}"/>
                </a:ext>
              </a:extLst>
            </p:cNvPr>
            <p:cNvSpPr>
              <a:spLocks noChangeArrowheads="1"/>
            </p:cNvSpPr>
            <p:nvPr/>
          </p:nvSpPr>
          <p:spPr bwMode="auto">
            <a:xfrm>
              <a:off x="4207" y="2714"/>
              <a:ext cx="1069" cy="82"/>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55" name="Oval 124">
              <a:extLst>
                <a:ext uri="{FF2B5EF4-FFF2-40B4-BE49-F238E27FC236}">
                  <a16:creationId xmlns:a16="http://schemas.microsoft.com/office/drawing/2014/main" id="{2287EC08-ED14-2548-BC2D-0D0B10C39EE8}"/>
                </a:ext>
              </a:extLst>
            </p:cNvPr>
            <p:cNvSpPr>
              <a:spLocks noChangeArrowheads="1"/>
            </p:cNvSpPr>
            <p:nvPr/>
          </p:nvSpPr>
          <p:spPr bwMode="auto">
            <a:xfrm>
              <a:off x="4308" y="2380"/>
              <a:ext cx="155" cy="148"/>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56" name="Oval 125">
              <a:extLst>
                <a:ext uri="{FF2B5EF4-FFF2-40B4-BE49-F238E27FC236}">
                  <a16:creationId xmlns:a16="http://schemas.microsoft.com/office/drawing/2014/main" id="{31709B70-F20F-5045-B062-881A30E1B4BB}"/>
                </a:ext>
              </a:extLst>
            </p:cNvPr>
            <p:cNvSpPr>
              <a:spLocks noChangeArrowheads="1"/>
            </p:cNvSpPr>
            <p:nvPr/>
          </p:nvSpPr>
          <p:spPr bwMode="auto">
            <a:xfrm>
              <a:off x="4483" y="2387"/>
              <a:ext cx="161" cy="141"/>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FF0000"/>
                </a:solidFill>
                <a:effectLst/>
                <a:uLnTx/>
                <a:uFillTx/>
                <a:latin typeface="Calibri" panose="020F0502020204030204"/>
                <a:ea typeface="ＭＳ Ｐゴシック" charset="0"/>
                <a:cs typeface="Arial" charset="0"/>
              </a:endParaRPr>
            </a:p>
          </p:txBody>
        </p:sp>
        <p:sp>
          <p:nvSpPr>
            <p:cNvPr id="57" name="Oval 126">
              <a:extLst>
                <a:ext uri="{FF2B5EF4-FFF2-40B4-BE49-F238E27FC236}">
                  <a16:creationId xmlns:a16="http://schemas.microsoft.com/office/drawing/2014/main" id="{2AB72B66-2D1D-5D48-9738-F7A60A6DE44E}"/>
                </a:ext>
              </a:extLst>
            </p:cNvPr>
            <p:cNvSpPr>
              <a:spLocks noChangeArrowheads="1"/>
            </p:cNvSpPr>
            <p:nvPr/>
          </p:nvSpPr>
          <p:spPr bwMode="auto">
            <a:xfrm>
              <a:off x="4664" y="2380"/>
              <a:ext cx="155" cy="141"/>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58" name="Rectangle 127">
              <a:extLst>
                <a:ext uri="{FF2B5EF4-FFF2-40B4-BE49-F238E27FC236}">
                  <a16:creationId xmlns:a16="http://schemas.microsoft.com/office/drawing/2014/main" id="{5182F070-FBAE-C742-8223-21FCE45B2518}"/>
                </a:ext>
              </a:extLst>
            </p:cNvPr>
            <p:cNvSpPr>
              <a:spLocks noChangeArrowheads="1"/>
            </p:cNvSpPr>
            <p:nvPr/>
          </p:nvSpPr>
          <p:spPr bwMode="auto">
            <a:xfrm>
              <a:off x="5061" y="1838"/>
              <a:ext cx="87" cy="757"/>
            </a:xfrm>
            <a:prstGeom prst="rect">
              <a:avLst/>
            </a:prstGeom>
            <a:solidFill>
              <a:srgbClr val="29292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sp>
        <p:nvSpPr>
          <p:cNvPr id="67" name="Line 74">
            <a:extLst>
              <a:ext uri="{FF2B5EF4-FFF2-40B4-BE49-F238E27FC236}">
                <a16:creationId xmlns:a16="http://schemas.microsoft.com/office/drawing/2014/main" id="{B6EBBF64-96C1-1946-824F-FA9C089FD996}"/>
              </a:ext>
            </a:extLst>
          </p:cNvPr>
          <p:cNvSpPr>
            <a:spLocks noChangeShapeType="1"/>
          </p:cNvSpPr>
          <p:nvPr/>
        </p:nvSpPr>
        <p:spPr bwMode="auto">
          <a:xfrm flipH="1">
            <a:off x="5970104" y="2037159"/>
            <a:ext cx="52309" cy="3747414"/>
          </a:xfrm>
          <a:prstGeom prst="line">
            <a:avLst/>
          </a:prstGeom>
          <a:noFill/>
          <a:ln w="9525">
            <a:solidFill>
              <a:srgbClr val="777777"/>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68" name="Line 73">
            <a:extLst>
              <a:ext uri="{FF2B5EF4-FFF2-40B4-BE49-F238E27FC236}">
                <a16:creationId xmlns:a16="http://schemas.microsoft.com/office/drawing/2014/main" id="{73AB1539-E1D3-A74D-B91D-21C37901A473}"/>
              </a:ext>
            </a:extLst>
          </p:cNvPr>
          <p:cNvSpPr>
            <a:spLocks noChangeShapeType="1"/>
          </p:cNvSpPr>
          <p:nvPr/>
        </p:nvSpPr>
        <p:spPr bwMode="auto">
          <a:xfrm flipH="1">
            <a:off x="1510389" y="3419059"/>
            <a:ext cx="4453089" cy="748747"/>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70" name="Line 73">
            <a:extLst>
              <a:ext uri="{FF2B5EF4-FFF2-40B4-BE49-F238E27FC236}">
                <a16:creationId xmlns:a16="http://schemas.microsoft.com/office/drawing/2014/main" id="{B119B6F9-3051-4845-8DC3-AC7CA82816DE}"/>
              </a:ext>
            </a:extLst>
          </p:cNvPr>
          <p:cNvSpPr>
            <a:spLocks noChangeShapeType="1"/>
          </p:cNvSpPr>
          <p:nvPr/>
        </p:nvSpPr>
        <p:spPr bwMode="auto">
          <a:xfrm>
            <a:off x="1510390" y="4446052"/>
            <a:ext cx="4466341" cy="762054"/>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nvGrpSpPr>
          <p:cNvPr id="110" name="Group 109">
            <a:extLst>
              <a:ext uri="{FF2B5EF4-FFF2-40B4-BE49-F238E27FC236}">
                <a16:creationId xmlns:a16="http://schemas.microsoft.com/office/drawing/2014/main" id="{66FD78D8-A011-BF41-BF8B-F55B6EBED7DB}"/>
              </a:ext>
            </a:extLst>
          </p:cNvPr>
          <p:cNvGrpSpPr/>
          <p:nvPr/>
        </p:nvGrpSpPr>
        <p:grpSpPr>
          <a:xfrm>
            <a:off x="1706701" y="1921563"/>
            <a:ext cx="3024326" cy="1148008"/>
            <a:chOff x="1706701" y="1921563"/>
            <a:chExt cx="3024326" cy="1148008"/>
          </a:xfrm>
        </p:grpSpPr>
        <p:sp>
          <p:nvSpPr>
            <p:cNvPr id="21" name="Rectangle 77">
              <a:extLst>
                <a:ext uri="{FF2B5EF4-FFF2-40B4-BE49-F238E27FC236}">
                  <a16:creationId xmlns:a16="http://schemas.microsoft.com/office/drawing/2014/main" id="{F8CA38D6-DA75-DA48-A714-1C05DAF7BDE9}"/>
                </a:ext>
              </a:extLst>
            </p:cNvPr>
            <p:cNvSpPr>
              <a:spLocks noChangeArrowheads="1"/>
            </p:cNvSpPr>
            <p:nvPr/>
          </p:nvSpPr>
          <p:spPr bwMode="auto">
            <a:xfrm>
              <a:off x="3442912" y="2409556"/>
              <a:ext cx="1049579" cy="355586"/>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3" name="Rectangle 79">
              <a:extLst>
                <a:ext uri="{FF2B5EF4-FFF2-40B4-BE49-F238E27FC236}">
                  <a16:creationId xmlns:a16="http://schemas.microsoft.com/office/drawing/2014/main" id="{27341C0E-38B0-8E4B-B70A-41ED33D9D64C}"/>
                </a:ext>
              </a:extLst>
            </p:cNvPr>
            <p:cNvSpPr>
              <a:spLocks noChangeArrowheads="1"/>
            </p:cNvSpPr>
            <p:nvPr/>
          </p:nvSpPr>
          <p:spPr bwMode="auto">
            <a:xfrm>
              <a:off x="2198572" y="2658404"/>
              <a:ext cx="593334" cy="355586"/>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73" name="Rectangle 72">
              <a:extLst>
                <a:ext uri="{FF2B5EF4-FFF2-40B4-BE49-F238E27FC236}">
                  <a16:creationId xmlns:a16="http://schemas.microsoft.com/office/drawing/2014/main" id="{D3C8411C-D034-C847-A430-7115B6AF6DC3}"/>
                </a:ext>
              </a:extLst>
            </p:cNvPr>
            <p:cNvSpPr/>
            <p:nvPr/>
          </p:nvSpPr>
          <p:spPr>
            <a:xfrm>
              <a:off x="2067341" y="1921563"/>
              <a:ext cx="2637181" cy="1126435"/>
            </a:xfrm>
            <a:prstGeom prst="rect">
              <a:avLst/>
            </a:prstGeom>
            <a:solidFill>
              <a:schemeClr val="bg1"/>
            </a:solidFill>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TextBox 70">
              <a:extLst>
                <a:ext uri="{FF2B5EF4-FFF2-40B4-BE49-F238E27FC236}">
                  <a16:creationId xmlns:a16="http://schemas.microsoft.com/office/drawing/2014/main" id="{80B4A451-6D15-754A-81D3-3A6437D01540}"/>
                </a:ext>
              </a:extLst>
            </p:cNvPr>
            <p:cNvSpPr txBox="1"/>
            <p:nvPr/>
          </p:nvSpPr>
          <p:spPr>
            <a:xfrm>
              <a:off x="2054088" y="1921564"/>
              <a:ext cx="2676939" cy="1148007"/>
            </a:xfrm>
            <a:prstGeom prst="rect">
              <a:avLst/>
            </a:prstGeom>
            <a:noFill/>
          </p:spPr>
          <p:txBody>
            <a:bodyPr wrap="square" rtlCol="0">
              <a:spAutoFit/>
            </a:bodyPr>
            <a:lstStyle/>
            <a:p>
              <a:r>
                <a:rPr lang="en-US" sz="2000" dirty="0"/>
                <a:t>client hello:</a:t>
              </a:r>
            </a:p>
            <a:p>
              <a:pPr marL="285750" indent="-220663">
                <a:lnSpc>
                  <a:spcPct val="90000"/>
                </a:lnSpc>
                <a:buClr>
                  <a:srgbClr val="0012A0"/>
                </a:buClr>
                <a:buFont typeface="Wingdings" pitchFamily="2" charset="2"/>
                <a:buChar char="§"/>
              </a:pPr>
              <a:r>
                <a:rPr lang="en-US" dirty="0"/>
                <a:t>supported cipher suites</a:t>
              </a:r>
            </a:p>
            <a:p>
              <a:pPr marL="285750" indent="-220663">
                <a:lnSpc>
                  <a:spcPct val="90000"/>
                </a:lnSpc>
                <a:buClr>
                  <a:srgbClr val="0012A0"/>
                </a:buClr>
                <a:buFont typeface="Wingdings" pitchFamily="2" charset="2"/>
                <a:buChar char="§"/>
              </a:pPr>
              <a:r>
                <a:rPr lang="en-US" dirty="0"/>
                <a:t>DH key agreement protocol, parameters</a:t>
              </a:r>
            </a:p>
          </p:txBody>
        </p:sp>
        <p:grpSp>
          <p:nvGrpSpPr>
            <p:cNvPr id="85" name="Group 84">
              <a:extLst>
                <a:ext uri="{FF2B5EF4-FFF2-40B4-BE49-F238E27FC236}">
                  <a16:creationId xmlns:a16="http://schemas.microsoft.com/office/drawing/2014/main" id="{879AF327-7180-2D4F-B786-6C4D99E8780B}"/>
                </a:ext>
              </a:extLst>
            </p:cNvPr>
            <p:cNvGrpSpPr/>
            <p:nvPr/>
          </p:nvGrpSpPr>
          <p:grpSpPr>
            <a:xfrm>
              <a:off x="1706701" y="2080591"/>
              <a:ext cx="318052" cy="369332"/>
              <a:chOff x="10015814" y="1484244"/>
              <a:chExt cx="318052" cy="369332"/>
            </a:xfrm>
          </p:grpSpPr>
          <p:sp>
            <p:nvSpPr>
              <p:cNvPr id="84" name="Oval 83">
                <a:extLst>
                  <a:ext uri="{FF2B5EF4-FFF2-40B4-BE49-F238E27FC236}">
                    <a16:creationId xmlns:a16="http://schemas.microsoft.com/office/drawing/2014/main" id="{C56D9E5A-5ED3-374B-9790-3B78253C2B98}"/>
                  </a:ext>
                </a:extLst>
              </p:cNvPr>
              <p:cNvSpPr/>
              <p:nvPr/>
            </p:nvSpPr>
            <p:spPr>
              <a:xfrm>
                <a:off x="10015814" y="1517597"/>
                <a:ext cx="318052" cy="318052"/>
              </a:xfrm>
              <a:prstGeom prst="ellipse">
                <a:avLst/>
              </a:prstGeom>
              <a:solidFill>
                <a:schemeClr val="bg1"/>
              </a:solid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TextBox 82">
                <a:extLst>
                  <a:ext uri="{FF2B5EF4-FFF2-40B4-BE49-F238E27FC236}">
                    <a16:creationId xmlns:a16="http://schemas.microsoft.com/office/drawing/2014/main" id="{A0280EBC-BB7A-564A-963E-3E72488991D3}"/>
                  </a:ext>
                </a:extLst>
              </p:cNvPr>
              <p:cNvSpPr txBox="1"/>
              <p:nvPr/>
            </p:nvSpPr>
            <p:spPr>
              <a:xfrm>
                <a:off x="10029066" y="1484244"/>
                <a:ext cx="301686" cy="369332"/>
              </a:xfrm>
              <a:prstGeom prst="rect">
                <a:avLst/>
              </a:prstGeom>
              <a:noFill/>
            </p:spPr>
            <p:txBody>
              <a:bodyPr wrap="none" rtlCol="0">
                <a:spAutoFit/>
              </a:bodyPr>
              <a:lstStyle/>
              <a:p>
                <a:r>
                  <a:rPr lang="en-US" dirty="0">
                    <a:solidFill>
                      <a:srgbClr val="C00000"/>
                    </a:solidFill>
                  </a:rPr>
                  <a:t>1</a:t>
                </a:r>
              </a:p>
            </p:txBody>
          </p:sp>
        </p:grpSp>
      </p:grpSp>
      <p:grpSp>
        <p:nvGrpSpPr>
          <p:cNvPr id="111" name="Group 110">
            <a:extLst>
              <a:ext uri="{FF2B5EF4-FFF2-40B4-BE49-F238E27FC236}">
                <a16:creationId xmlns:a16="http://schemas.microsoft.com/office/drawing/2014/main" id="{AAE94685-FD97-0B41-8CD2-EFB1AACB74B8}"/>
              </a:ext>
            </a:extLst>
          </p:cNvPr>
          <p:cNvGrpSpPr/>
          <p:nvPr/>
        </p:nvGrpSpPr>
        <p:grpSpPr>
          <a:xfrm>
            <a:off x="2020957" y="3160644"/>
            <a:ext cx="3442735" cy="1148007"/>
            <a:chOff x="2020957" y="3160644"/>
            <a:chExt cx="3442735" cy="1148007"/>
          </a:xfrm>
        </p:grpSpPr>
        <p:grpSp>
          <p:nvGrpSpPr>
            <p:cNvPr id="82" name="Group 81">
              <a:extLst>
                <a:ext uri="{FF2B5EF4-FFF2-40B4-BE49-F238E27FC236}">
                  <a16:creationId xmlns:a16="http://schemas.microsoft.com/office/drawing/2014/main" id="{33401A1E-798A-B043-A313-16D3E1D0D4E3}"/>
                </a:ext>
              </a:extLst>
            </p:cNvPr>
            <p:cNvGrpSpPr/>
            <p:nvPr/>
          </p:nvGrpSpPr>
          <p:grpSpPr>
            <a:xfrm>
              <a:off x="2020957" y="3160644"/>
              <a:ext cx="2696817" cy="1148007"/>
              <a:chOff x="8382000" y="2670313"/>
              <a:chExt cx="2696817" cy="1148007"/>
            </a:xfrm>
          </p:grpSpPr>
          <p:sp>
            <p:nvSpPr>
              <p:cNvPr id="79" name="Rectangle 79">
                <a:extLst>
                  <a:ext uri="{FF2B5EF4-FFF2-40B4-BE49-F238E27FC236}">
                    <a16:creationId xmlns:a16="http://schemas.microsoft.com/office/drawing/2014/main" id="{929B3F4D-DC3B-524F-832B-72A27F4E7222}"/>
                  </a:ext>
                </a:extLst>
              </p:cNvPr>
              <p:cNvSpPr>
                <a:spLocks noChangeArrowheads="1"/>
              </p:cNvSpPr>
              <p:nvPr/>
            </p:nvSpPr>
            <p:spPr bwMode="auto">
              <a:xfrm>
                <a:off x="8526484" y="3407153"/>
                <a:ext cx="593334" cy="355586"/>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80" name="Rectangle 79">
                <a:extLst>
                  <a:ext uri="{FF2B5EF4-FFF2-40B4-BE49-F238E27FC236}">
                    <a16:creationId xmlns:a16="http://schemas.microsoft.com/office/drawing/2014/main" id="{5AE9F0B4-D415-2D4C-8FE9-1E41596DEA9F}"/>
                  </a:ext>
                </a:extLst>
              </p:cNvPr>
              <p:cNvSpPr/>
              <p:nvPr/>
            </p:nvSpPr>
            <p:spPr>
              <a:xfrm>
                <a:off x="8382000" y="2683565"/>
                <a:ext cx="2696817" cy="1126435"/>
              </a:xfrm>
              <a:prstGeom prst="rect">
                <a:avLst/>
              </a:prstGeom>
              <a:solidFill>
                <a:schemeClr val="bg1"/>
              </a:solidFill>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TextBox 80">
                <a:extLst>
                  <a:ext uri="{FF2B5EF4-FFF2-40B4-BE49-F238E27FC236}">
                    <a16:creationId xmlns:a16="http://schemas.microsoft.com/office/drawing/2014/main" id="{11876DC1-8D84-6748-BD43-CDCAB74776FE}"/>
                  </a:ext>
                </a:extLst>
              </p:cNvPr>
              <p:cNvSpPr txBox="1"/>
              <p:nvPr/>
            </p:nvSpPr>
            <p:spPr>
              <a:xfrm>
                <a:off x="8382000" y="2670313"/>
                <a:ext cx="2670313" cy="1148007"/>
              </a:xfrm>
              <a:prstGeom prst="rect">
                <a:avLst/>
              </a:prstGeom>
              <a:noFill/>
            </p:spPr>
            <p:txBody>
              <a:bodyPr wrap="square" rtlCol="0">
                <a:spAutoFit/>
              </a:bodyPr>
              <a:lstStyle/>
              <a:p>
                <a:r>
                  <a:rPr lang="en-US" sz="2000" dirty="0"/>
                  <a:t>server hello:</a:t>
                </a:r>
              </a:p>
              <a:p>
                <a:pPr marL="285750" indent="-220663">
                  <a:lnSpc>
                    <a:spcPct val="90000"/>
                  </a:lnSpc>
                  <a:buClr>
                    <a:srgbClr val="0012A0"/>
                  </a:buClr>
                  <a:buFont typeface="Wingdings" pitchFamily="2" charset="2"/>
                  <a:buChar char="§"/>
                </a:pPr>
                <a:r>
                  <a:rPr lang="en-US" dirty="0"/>
                  <a:t>selected cipher suite</a:t>
                </a:r>
              </a:p>
              <a:p>
                <a:pPr marL="285750" indent="-220663">
                  <a:lnSpc>
                    <a:spcPct val="90000"/>
                  </a:lnSpc>
                  <a:buClr>
                    <a:srgbClr val="0012A0"/>
                  </a:buClr>
                  <a:buFont typeface="Wingdings" pitchFamily="2" charset="2"/>
                  <a:buChar char="§"/>
                </a:pPr>
                <a:r>
                  <a:rPr lang="en-US" dirty="0"/>
                  <a:t>DH key agreement protocol, parameters</a:t>
                </a:r>
              </a:p>
            </p:txBody>
          </p:sp>
        </p:grpSp>
        <p:grpSp>
          <p:nvGrpSpPr>
            <p:cNvPr id="86" name="Group 85">
              <a:extLst>
                <a:ext uri="{FF2B5EF4-FFF2-40B4-BE49-F238E27FC236}">
                  <a16:creationId xmlns:a16="http://schemas.microsoft.com/office/drawing/2014/main" id="{84B20F14-67AA-4449-8216-AA9235811F84}"/>
                </a:ext>
              </a:extLst>
            </p:cNvPr>
            <p:cNvGrpSpPr/>
            <p:nvPr/>
          </p:nvGrpSpPr>
          <p:grpSpPr>
            <a:xfrm>
              <a:off x="5145640" y="3332921"/>
              <a:ext cx="318052" cy="369332"/>
              <a:chOff x="10015814" y="1484244"/>
              <a:chExt cx="318052" cy="369332"/>
            </a:xfrm>
          </p:grpSpPr>
          <p:sp>
            <p:nvSpPr>
              <p:cNvPr id="87" name="Oval 86">
                <a:extLst>
                  <a:ext uri="{FF2B5EF4-FFF2-40B4-BE49-F238E27FC236}">
                    <a16:creationId xmlns:a16="http://schemas.microsoft.com/office/drawing/2014/main" id="{8FEE8FED-9849-0640-ADC2-A51F04F1D092}"/>
                  </a:ext>
                </a:extLst>
              </p:cNvPr>
              <p:cNvSpPr/>
              <p:nvPr/>
            </p:nvSpPr>
            <p:spPr>
              <a:xfrm>
                <a:off x="10015814" y="1517597"/>
                <a:ext cx="318052" cy="318052"/>
              </a:xfrm>
              <a:prstGeom prst="ellipse">
                <a:avLst/>
              </a:prstGeom>
              <a:solidFill>
                <a:schemeClr val="bg1"/>
              </a:solid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TextBox 87">
                <a:extLst>
                  <a:ext uri="{FF2B5EF4-FFF2-40B4-BE49-F238E27FC236}">
                    <a16:creationId xmlns:a16="http://schemas.microsoft.com/office/drawing/2014/main" id="{BA7D11A2-826D-6F4D-8085-88C8D0B18D5C}"/>
                  </a:ext>
                </a:extLst>
              </p:cNvPr>
              <p:cNvSpPr txBox="1"/>
              <p:nvPr/>
            </p:nvSpPr>
            <p:spPr>
              <a:xfrm>
                <a:off x="10029066" y="1484244"/>
                <a:ext cx="301686" cy="369332"/>
              </a:xfrm>
              <a:prstGeom prst="rect">
                <a:avLst/>
              </a:prstGeom>
              <a:noFill/>
            </p:spPr>
            <p:txBody>
              <a:bodyPr wrap="none" rtlCol="0">
                <a:spAutoFit/>
              </a:bodyPr>
              <a:lstStyle/>
              <a:p>
                <a:r>
                  <a:rPr lang="en-US" dirty="0">
                    <a:solidFill>
                      <a:srgbClr val="C00000"/>
                    </a:solidFill>
                  </a:rPr>
                  <a:t>2</a:t>
                </a:r>
              </a:p>
            </p:txBody>
          </p:sp>
        </p:grpSp>
      </p:grpSp>
      <p:grpSp>
        <p:nvGrpSpPr>
          <p:cNvPr id="89" name="Group 88">
            <a:extLst>
              <a:ext uri="{FF2B5EF4-FFF2-40B4-BE49-F238E27FC236}">
                <a16:creationId xmlns:a16="http://schemas.microsoft.com/office/drawing/2014/main" id="{46A04956-A9EC-9F4E-B0FD-8BDF21A502C5}"/>
              </a:ext>
            </a:extLst>
          </p:cNvPr>
          <p:cNvGrpSpPr/>
          <p:nvPr/>
        </p:nvGrpSpPr>
        <p:grpSpPr>
          <a:xfrm>
            <a:off x="1030840" y="4094921"/>
            <a:ext cx="318052" cy="369332"/>
            <a:chOff x="10015814" y="1484244"/>
            <a:chExt cx="318052" cy="369332"/>
          </a:xfrm>
        </p:grpSpPr>
        <p:sp>
          <p:nvSpPr>
            <p:cNvPr id="90" name="Oval 89">
              <a:extLst>
                <a:ext uri="{FF2B5EF4-FFF2-40B4-BE49-F238E27FC236}">
                  <a16:creationId xmlns:a16="http://schemas.microsoft.com/office/drawing/2014/main" id="{DA21D853-0AA1-3E42-8F47-15ECB71F1459}"/>
                </a:ext>
              </a:extLst>
            </p:cNvPr>
            <p:cNvSpPr/>
            <p:nvPr/>
          </p:nvSpPr>
          <p:spPr>
            <a:xfrm>
              <a:off x="10015814" y="1517597"/>
              <a:ext cx="318052" cy="318052"/>
            </a:xfrm>
            <a:prstGeom prst="ellipse">
              <a:avLst/>
            </a:prstGeom>
            <a:solidFill>
              <a:schemeClr val="bg1"/>
            </a:solid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TextBox 90">
              <a:extLst>
                <a:ext uri="{FF2B5EF4-FFF2-40B4-BE49-F238E27FC236}">
                  <a16:creationId xmlns:a16="http://schemas.microsoft.com/office/drawing/2014/main" id="{06F4317B-0829-2745-8E4A-0EBC142CF32B}"/>
                </a:ext>
              </a:extLst>
            </p:cNvPr>
            <p:cNvSpPr txBox="1"/>
            <p:nvPr/>
          </p:nvSpPr>
          <p:spPr>
            <a:xfrm>
              <a:off x="10029066" y="1484244"/>
              <a:ext cx="301686" cy="369332"/>
            </a:xfrm>
            <a:prstGeom prst="rect">
              <a:avLst/>
            </a:prstGeom>
            <a:noFill/>
          </p:spPr>
          <p:txBody>
            <a:bodyPr wrap="none" rtlCol="0">
              <a:spAutoFit/>
            </a:bodyPr>
            <a:lstStyle/>
            <a:p>
              <a:r>
                <a:rPr lang="en-US" dirty="0">
                  <a:solidFill>
                    <a:srgbClr val="C00000"/>
                  </a:solidFill>
                </a:rPr>
                <a:t>3</a:t>
              </a:r>
            </a:p>
          </p:txBody>
        </p:sp>
      </p:grpSp>
      <p:sp>
        <p:nvSpPr>
          <p:cNvPr id="92" name="TextBox 91">
            <a:extLst>
              <a:ext uri="{FF2B5EF4-FFF2-40B4-BE49-F238E27FC236}">
                <a16:creationId xmlns:a16="http://schemas.microsoft.com/office/drawing/2014/main" id="{3C5895EB-3741-A047-8065-8814A15AE75E}"/>
              </a:ext>
            </a:extLst>
          </p:cNvPr>
          <p:cNvSpPr txBox="1"/>
          <p:nvPr/>
        </p:nvSpPr>
        <p:spPr>
          <a:xfrm>
            <a:off x="980662" y="5346318"/>
            <a:ext cx="940904" cy="409023"/>
          </a:xfrm>
          <a:prstGeom prst="rect">
            <a:avLst/>
          </a:prstGeom>
          <a:noFill/>
        </p:spPr>
        <p:txBody>
          <a:bodyPr wrap="square" rtlCol="0">
            <a:spAutoFit/>
          </a:bodyPr>
          <a:lstStyle/>
          <a:p>
            <a:pPr>
              <a:lnSpc>
                <a:spcPct val="85000"/>
              </a:lnSpc>
            </a:pPr>
            <a:r>
              <a:rPr lang="en-US" sz="2400" dirty="0"/>
              <a:t>client </a:t>
            </a:r>
          </a:p>
        </p:txBody>
      </p:sp>
      <p:sp>
        <p:nvSpPr>
          <p:cNvPr id="97" name="TextBox 96">
            <a:extLst>
              <a:ext uri="{FF2B5EF4-FFF2-40B4-BE49-F238E27FC236}">
                <a16:creationId xmlns:a16="http://schemas.microsoft.com/office/drawing/2014/main" id="{45AAEDA9-73ED-5A45-B4A9-823B5C3F169C}"/>
              </a:ext>
            </a:extLst>
          </p:cNvPr>
          <p:cNvSpPr txBox="1"/>
          <p:nvPr/>
        </p:nvSpPr>
        <p:spPr>
          <a:xfrm>
            <a:off x="5473148" y="5366196"/>
            <a:ext cx="1013792" cy="409023"/>
          </a:xfrm>
          <a:prstGeom prst="rect">
            <a:avLst/>
          </a:prstGeom>
          <a:noFill/>
        </p:spPr>
        <p:txBody>
          <a:bodyPr wrap="square" rtlCol="0">
            <a:spAutoFit/>
          </a:bodyPr>
          <a:lstStyle/>
          <a:p>
            <a:pPr>
              <a:lnSpc>
                <a:spcPct val="85000"/>
              </a:lnSpc>
            </a:pPr>
            <a:r>
              <a:rPr lang="en-US" sz="2400" dirty="0"/>
              <a:t>server </a:t>
            </a:r>
          </a:p>
        </p:txBody>
      </p:sp>
      <p:grpSp>
        <p:nvGrpSpPr>
          <p:cNvPr id="101" name="Group 100">
            <a:extLst>
              <a:ext uri="{FF2B5EF4-FFF2-40B4-BE49-F238E27FC236}">
                <a16:creationId xmlns:a16="http://schemas.microsoft.com/office/drawing/2014/main" id="{08D2E281-5D35-6042-A1B3-F9E2FBADECFB}"/>
              </a:ext>
            </a:extLst>
          </p:cNvPr>
          <p:cNvGrpSpPr/>
          <p:nvPr/>
        </p:nvGrpSpPr>
        <p:grpSpPr>
          <a:xfrm>
            <a:off x="7098196" y="1159564"/>
            <a:ext cx="4775747" cy="1670444"/>
            <a:chOff x="7098196" y="1159564"/>
            <a:chExt cx="4775747" cy="1670444"/>
          </a:xfrm>
        </p:grpSpPr>
        <p:sp>
          <p:nvSpPr>
            <p:cNvPr id="93" name="TextBox 92">
              <a:extLst>
                <a:ext uri="{FF2B5EF4-FFF2-40B4-BE49-F238E27FC236}">
                  <a16:creationId xmlns:a16="http://schemas.microsoft.com/office/drawing/2014/main" id="{AC36F151-9EED-B348-96AA-8062FCF1CB3B}"/>
                </a:ext>
              </a:extLst>
            </p:cNvPr>
            <p:cNvSpPr txBox="1"/>
            <p:nvPr/>
          </p:nvSpPr>
          <p:spPr>
            <a:xfrm>
              <a:off x="7421212" y="1165257"/>
              <a:ext cx="4452731" cy="1664751"/>
            </a:xfrm>
            <a:prstGeom prst="rect">
              <a:avLst/>
            </a:prstGeom>
            <a:noFill/>
          </p:spPr>
          <p:txBody>
            <a:bodyPr wrap="square" rtlCol="0">
              <a:spAutoFit/>
            </a:bodyPr>
            <a:lstStyle/>
            <a:p>
              <a:pPr>
                <a:lnSpc>
                  <a:spcPct val="85000"/>
                </a:lnSpc>
              </a:pPr>
              <a:r>
                <a:rPr lang="en-US" sz="2400" dirty="0"/>
                <a:t>client TLS hello msg: </a:t>
              </a:r>
            </a:p>
            <a:p>
              <a:pPr marL="342900" indent="-225425">
                <a:lnSpc>
                  <a:spcPct val="85000"/>
                </a:lnSpc>
                <a:buClr>
                  <a:srgbClr val="0012A0"/>
                </a:buClr>
                <a:buFont typeface="Wingdings" pitchFamily="2" charset="2"/>
                <a:buChar char="§"/>
              </a:pPr>
              <a:r>
                <a:rPr lang="en-US" sz="2400" i="1" dirty="0"/>
                <a:t>guesses </a:t>
              </a:r>
              <a:r>
                <a:rPr lang="en-US" sz="2400" dirty="0"/>
                <a:t>key agreement protocol, parameters</a:t>
              </a:r>
            </a:p>
            <a:p>
              <a:pPr marL="342900" indent="-225425">
                <a:lnSpc>
                  <a:spcPct val="85000"/>
                </a:lnSpc>
                <a:buClr>
                  <a:srgbClr val="0012A0"/>
                </a:buClr>
                <a:buFont typeface="Wingdings" pitchFamily="2" charset="2"/>
                <a:buChar char="§"/>
              </a:pPr>
              <a:r>
                <a:rPr lang="en-US" sz="2400" dirty="0"/>
                <a:t>indicates cipher suites it supports</a:t>
              </a:r>
            </a:p>
          </p:txBody>
        </p:sp>
        <p:grpSp>
          <p:nvGrpSpPr>
            <p:cNvPr id="98" name="Group 97">
              <a:extLst>
                <a:ext uri="{FF2B5EF4-FFF2-40B4-BE49-F238E27FC236}">
                  <a16:creationId xmlns:a16="http://schemas.microsoft.com/office/drawing/2014/main" id="{273D9687-9F48-3447-976D-72F8C75DF63E}"/>
                </a:ext>
              </a:extLst>
            </p:cNvPr>
            <p:cNvGrpSpPr/>
            <p:nvPr/>
          </p:nvGrpSpPr>
          <p:grpSpPr>
            <a:xfrm>
              <a:off x="7098196" y="1159564"/>
              <a:ext cx="318052" cy="369332"/>
              <a:chOff x="10015814" y="1484244"/>
              <a:chExt cx="318052" cy="369332"/>
            </a:xfrm>
          </p:grpSpPr>
          <p:sp>
            <p:nvSpPr>
              <p:cNvPr id="99" name="Oval 98">
                <a:extLst>
                  <a:ext uri="{FF2B5EF4-FFF2-40B4-BE49-F238E27FC236}">
                    <a16:creationId xmlns:a16="http://schemas.microsoft.com/office/drawing/2014/main" id="{AC8042C3-B36C-2F4D-B826-590F3BDA6D55}"/>
                  </a:ext>
                </a:extLst>
              </p:cNvPr>
              <p:cNvSpPr/>
              <p:nvPr/>
            </p:nvSpPr>
            <p:spPr>
              <a:xfrm>
                <a:off x="10015814" y="1517597"/>
                <a:ext cx="318052" cy="318052"/>
              </a:xfrm>
              <a:prstGeom prst="ellipse">
                <a:avLst/>
              </a:prstGeom>
              <a:solidFill>
                <a:schemeClr val="bg1"/>
              </a:solid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TextBox 99">
                <a:extLst>
                  <a:ext uri="{FF2B5EF4-FFF2-40B4-BE49-F238E27FC236}">
                    <a16:creationId xmlns:a16="http://schemas.microsoft.com/office/drawing/2014/main" id="{D5B5C66D-1F38-D643-99AF-39C171C11E55}"/>
                  </a:ext>
                </a:extLst>
              </p:cNvPr>
              <p:cNvSpPr txBox="1"/>
              <p:nvPr/>
            </p:nvSpPr>
            <p:spPr>
              <a:xfrm>
                <a:off x="10029066" y="1484244"/>
                <a:ext cx="301686" cy="369332"/>
              </a:xfrm>
              <a:prstGeom prst="rect">
                <a:avLst/>
              </a:prstGeom>
              <a:noFill/>
            </p:spPr>
            <p:txBody>
              <a:bodyPr wrap="none" rtlCol="0">
                <a:spAutoFit/>
              </a:bodyPr>
              <a:lstStyle/>
              <a:p>
                <a:r>
                  <a:rPr lang="en-US" dirty="0">
                    <a:solidFill>
                      <a:srgbClr val="C00000"/>
                    </a:solidFill>
                  </a:rPr>
                  <a:t>1</a:t>
                </a:r>
              </a:p>
            </p:txBody>
          </p:sp>
        </p:grpSp>
      </p:grpSp>
      <p:grpSp>
        <p:nvGrpSpPr>
          <p:cNvPr id="105" name="Group 104">
            <a:extLst>
              <a:ext uri="{FF2B5EF4-FFF2-40B4-BE49-F238E27FC236}">
                <a16:creationId xmlns:a16="http://schemas.microsoft.com/office/drawing/2014/main" id="{B0B08D4F-46F1-8A4B-BB13-DC6881FEB440}"/>
              </a:ext>
            </a:extLst>
          </p:cNvPr>
          <p:cNvGrpSpPr/>
          <p:nvPr/>
        </p:nvGrpSpPr>
        <p:grpSpPr>
          <a:xfrm>
            <a:off x="7084944" y="2854909"/>
            <a:ext cx="4444447" cy="1664751"/>
            <a:chOff x="7084944" y="2854909"/>
            <a:chExt cx="4444447" cy="1664751"/>
          </a:xfrm>
        </p:grpSpPr>
        <p:sp>
          <p:nvSpPr>
            <p:cNvPr id="95" name="TextBox 94">
              <a:extLst>
                <a:ext uri="{FF2B5EF4-FFF2-40B4-BE49-F238E27FC236}">
                  <a16:creationId xmlns:a16="http://schemas.microsoft.com/office/drawing/2014/main" id="{D0B52424-6607-484C-BD49-FC6EC4A0C5B5}"/>
                </a:ext>
              </a:extLst>
            </p:cNvPr>
            <p:cNvSpPr txBox="1"/>
            <p:nvPr/>
          </p:nvSpPr>
          <p:spPr>
            <a:xfrm>
              <a:off x="7394708" y="2854909"/>
              <a:ext cx="4134683" cy="1664751"/>
            </a:xfrm>
            <a:prstGeom prst="rect">
              <a:avLst/>
            </a:prstGeom>
            <a:noFill/>
          </p:spPr>
          <p:txBody>
            <a:bodyPr wrap="square" rtlCol="0">
              <a:spAutoFit/>
            </a:bodyPr>
            <a:lstStyle/>
            <a:p>
              <a:pPr>
                <a:lnSpc>
                  <a:spcPct val="85000"/>
                </a:lnSpc>
              </a:pPr>
              <a:r>
                <a:rPr lang="en-US" sz="2400" dirty="0"/>
                <a:t>server TLS hello msg chooses </a:t>
              </a:r>
            </a:p>
            <a:p>
              <a:pPr marL="342900" indent="-225425">
                <a:lnSpc>
                  <a:spcPct val="85000"/>
                </a:lnSpc>
                <a:buClr>
                  <a:srgbClr val="0012A0"/>
                </a:buClr>
                <a:buFont typeface="Wingdings" pitchFamily="2" charset="2"/>
                <a:buChar char="§"/>
              </a:pPr>
              <a:r>
                <a:rPr lang="en-US" sz="2400" dirty="0"/>
                <a:t>key agreement protocol, parameters</a:t>
              </a:r>
            </a:p>
            <a:p>
              <a:pPr marL="342900" indent="-225425">
                <a:lnSpc>
                  <a:spcPct val="85000"/>
                </a:lnSpc>
                <a:buClr>
                  <a:srgbClr val="0012A0"/>
                </a:buClr>
                <a:buFont typeface="Wingdings" pitchFamily="2" charset="2"/>
                <a:buChar char="§"/>
              </a:pPr>
              <a:r>
                <a:rPr lang="en-US" sz="2400" dirty="0"/>
                <a:t>cipher suite</a:t>
              </a:r>
            </a:p>
            <a:p>
              <a:pPr marL="342900" indent="-225425">
                <a:lnSpc>
                  <a:spcPct val="85000"/>
                </a:lnSpc>
                <a:buClr>
                  <a:srgbClr val="0012A0"/>
                </a:buClr>
                <a:buFont typeface="Wingdings" pitchFamily="2" charset="2"/>
                <a:buChar char="§"/>
              </a:pPr>
              <a:r>
                <a:rPr lang="en-US" sz="2400" dirty="0"/>
                <a:t>server-signed certificate</a:t>
              </a:r>
            </a:p>
          </p:txBody>
        </p:sp>
        <p:grpSp>
          <p:nvGrpSpPr>
            <p:cNvPr id="102" name="Group 101">
              <a:extLst>
                <a:ext uri="{FF2B5EF4-FFF2-40B4-BE49-F238E27FC236}">
                  <a16:creationId xmlns:a16="http://schemas.microsoft.com/office/drawing/2014/main" id="{86F9CB07-1EAC-B945-80DF-41F8681DFE0B}"/>
                </a:ext>
              </a:extLst>
            </p:cNvPr>
            <p:cNvGrpSpPr/>
            <p:nvPr/>
          </p:nvGrpSpPr>
          <p:grpSpPr>
            <a:xfrm>
              <a:off x="7084944" y="2875721"/>
              <a:ext cx="318052" cy="369332"/>
              <a:chOff x="10015814" y="1484244"/>
              <a:chExt cx="318052" cy="369332"/>
            </a:xfrm>
          </p:grpSpPr>
          <p:sp>
            <p:nvSpPr>
              <p:cNvPr id="103" name="Oval 102">
                <a:extLst>
                  <a:ext uri="{FF2B5EF4-FFF2-40B4-BE49-F238E27FC236}">
                    <a16:creationId xmlns:a16="http://schemas.microsoft.com/office/drawing/2014/main" id="{48519843-0AD0-A94D-B2B9-7974C84A5527}"/>
                  </a:ext>
                </a:extLst>
              </p:cNvPr>
              <p:cNvSpPr/>
              <p:nvPr/>
            </p:nvSpPr>
            <p:spPr>
              <a:xfrm>
                <a:off x="10015814" y="1517597"/>
                <a:ext cx="318052" cy="318052"/>
              </a:xfrm>
              <a:prstGeom prst="ellipse">
                <a:avLst/>
              </a:prstGeom>
              <a:solidFill>
                <a:schemeClr val="bg1"/>
              </a:solid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TextBox 103">
                <a:extLst>
                  <a:ext uri="{FF2B5EF4-FFF2-40B4-BE49-F238E27FC236}">
                    <a16:creationId xmlns:a16="http://schemas.microsoft.com/office/drawing/2014/main" id="{CEB3A009-2410-4A4A-A33A-2700AEB8B24D}"/>
                  </a:ext>
                </a:extLst>
              </p:cNvPr>
              <p:cNvSpPr txBox="1"/>
              <p:nvPr/>
            </p:nvSpPr>
            <p:spPr>
              <a:xfrm>
                <a:off x="10029066" y="1484244"/>
                <a:ext cx="301686" cy="369332"/>
              </a:xfrm>
              <a:prstGeom prst="rect">
                <a:avLst/>
              </a:prstGeom>
              <a:noFill/>
            </p:spPr>
            <p:txBody>
              <a:bodyPr wrap="none" rtlCol="0">
                <a:spAutoFit/>
              </a:bodyPr>
              <a:lstStyle/>
              <a:p>
                <a:r>
                  <a:rPr lang="en-US" dirty="0">
                    <a:solidFill>
                      <a:srgbClr val="C00000"/>
                    </a:solidFill>
                  </a:rPr>
                  <a:t>2</a:t>
                </a:r>
              </a:p>
            </p:txBody>
          </p:sp>
        </p:grpSp>
      </p:grpSp>
      <p:grpSp>
        <p:nvGrpSpPr>
          <p:cNvPr id="109" name="Group 108">
            <a:extLst>
              <a:ext uri="{FF2B5EF4-FFF2-40B4-BE49-F238E27FC236}">
                <a16:creationId xmlns:a16="http://schemas.microsoft.com/office/drawing/2014/main" id="{6A4F4A90-03F0-F34A-822F-A3F079D550FA}"/>
              </a:ext>
            </a:extLst>
          </p:cNvPr>
          <p:cNvGrpSpPr/>
          <p:nvPr/>
        </p:nvGrpSpPr>
        <p:grpSpPr>
          <a:xfrm>
            <a:off x="7071692" y="4538868"/>
            <a:ext cx="4934773" cy="1674744"/>
            <a:chOff x="7071692" y="4538868"/>
            <a:chExt cx="4934773" cy="1674744"/>
          </a:xfrm>
        </p:grpSpPr>
        <p:sp>
          <p:nvSpPr>
            <p:cNvPr id="96" name="TextBox 95">
              <a:extLst>
                <a:ext uri="{FF2B5EF4-FFF2-40B4-BE49-F238E27FC236}">
                  <a16:creationId xmlns:a16="http://schemas.microsoft.com/office/drawing/2014/main" id="{628CC550-011E-5041-B6E2-2DDA5F90CF12}"/>
                </a:ext>
              </a:extLst>
            </p:cNvPr>
            <p:cNvSpPr txBox="1"/>
            <p:nvPr/>
          </p:nvSpPr>
          <p:spPr>
            <a:xfrm>
              <a:off x="7381456" y="4548861"/>
              <a:ext cx="4625009" cy="1664751"/>
            </a:xfrm>
            <a:prstGeom prst="rect">
              <a:avLst/>
            </a:prstGeom>
            <a:noFill/>
          </p:spPr>
          <p:txBody>
            <a:bodyPr wrap="square" rtlCol="0">
              <a:spAutoFit/>
            </a:bodyPr>
            <a:lstStyle/>
            <a:p>
              <a:pPr>
                <a:lnSpc>
                  <a:spcPct val="85000"/>
                </a:lnSpc>
              </a:pPr>
              <a:r>
                <a:rPr lang="en-US" sz="2400" dirty="0"/>
                <a:t>client:</a:t>
              </a:r>
            </a:p>
            <a:p>
              <a:pPr marL="342900" indent="-225425">
                <a:lnSpc>
                  <a:spcPct val="85000"/>
                </a:lnSpc>
                <a:buClr>
                  <a:srgbClr val="0012A0"/>
                </a:buClr>
                <a:buFont typeface="Wingdings" pitchFamily="2" charset="2"/>
                <a:buChar char="§"/>
              </a:pPr>
              <a:r>
                <a:rPr lang="en-US" sz="2400" dirty="0"/>
                <a:t>checks server certificate</a:t>
              </a:r>
            </a:p>
            <a:p>
              <a:pPr marL="342900" indent="-225425">
                <a:lnSpc>
                  <a:spcPct val="85000"/>
                </a:lnSpc>
                <a:buClr>
                  <a:srgbClr val="0012A0"/>
                </a:buClr>
                <a:buFont typeface="Wingdings" pitchFamily="2" charset="2"/>
                <a:buChar char="§"/>
              </a:pPr>
              <a:r>
                <a:rPr lang="en-US" sz="2400" dirty="0"/>
                <a:t>generates key</a:t>
              </a:r>
            </a:p>
            <a:p>
              <a:pPr marL="342900" indent="-225425">
                <a:lnSpc>
                  <a:spcPct val="85000"/>
                </a:lnSpc>
                <a:buClr>
                  <a:srgbClr val="0012A0"/>
                </a:buClr>
                <a:buFont typeface="Wingdings" pitchFamily="2" charset="2"/>
                <a:buChar char="§"/>
              </a:pPr>
              <a:r>
                <a:rPr lang="en-US" sz="2400" dirty="0"/>
                <a:t>can now make application request (e.g.., HTTPS GET)</a:t>
              </a:r>
            </a:p>
          </p:txBody>
        </p:sp>
        <p:grpSp>
          <p:nvGrpSpPr>
            <p:cNvPr id="106" name="Group 105">
              <a:extLst>
                <a:ext uri="{FF2B5EF4-FFF2-40B4-BE49-F238E27FC236}">
                  <a16:creationId xmlns:a16="http://schemas.microsoft.com/office/drawing/2014/main" id="{8F248C5B-DA6D-4146-B6BB-E22ABB520608}"/>
                </a:ext>
              </a:extLst>
            </p:cNvPr>
            <p:cNvGrpSpPr/>
            <p:nvPr/>
          </p:nvGrpSpPr>
          <p:grpSpPr>
            <a:xfrm>
              <a:off x="7071692" y="4538868"/>
              <a:ext cx="318052" cy="369332"/>
              <a:chOff x="10015814" y="1484244"/>
              <a:chExt cx="318052" cy="369332"/>
            </a:xfrm>
          </p:grpSpPr>
          <p:sp>
            <p:nvSpPr>
              <p:cNvPr id="107" name="Oval 106">
                <a:extLst>
                  <a:ext uri="{FF2B5EF4-FFF2-40B4-BE49-F238E27FC236}">
                    <a16:creationId xmlns:a16="http://schemas.microsoft.com/office/drawing/2014/main" id="{0F7BDA39-4222-C64B-AFF8-63BB40E7EDA6}"/>
                  </a:ext>
                </a:extLst>
              </p:cNvPr>
              <p:cNvSpPr/>
              <p:nvPr/>
            </p:nvSpPr>
            <p:spPr>
              <a:xfrm>
                <a:off x="10015814" y="1517597"/>
                <a:ext cx="318052" cy="318052"/>
              </a:xfrm>
              <a:prstGeom prst="ellipse">
                <a:avLst/>
              </a:prstGeom>
              <a:solidFill>
                <a:schemeClr val="bg1"/>
              </a:solid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TextBox 107">
                <a:extLst>
                  <a:ext uri="{FF2B5EF4-FFF2-40B4-BE49-F238E27FC236}">
                    <a16:creationId xmlns:a16="http://schemas.microsoft.com/office/drawing/2014/main" id="{6D5B9647-139B-944F-BD2F-804D83D4EF24}"/>
                  </a:ext>
                </a:extLst>
              </p:cNvPr>
              <p:cNvSpPr txBox="1"/>
              <p:nvPr/>
            </p:nvSpPr>
            <p:spPr>
              <a:xfrm>
                <a:off x="10029066" y="1484244"/>
                <a:ext cx="301686" cy="369332"/>
              </a:xfrm>
              <a:prstGeom prst="rect">
                <a:avLst/>
              </a:prstGeom>
              <a:noFill/>
            </p:spPr>
            <p:txBody>
              <a:bodyPr wrap="none" rtlCol="0">
                <a:spAutoFit/>
              </a:bodyPr>
              <a:lstStyle/>
              <a:p>
                <a:r>
                  <a:rPr lang="en-US" dirty="0">
                    <a:solidFill>
                      <a:srgbClr val="C00000"/>
                    </a:solidFill>
                  </a:rPr>
                  <a:t>3</a:t>
                </a:r>
              </a:p>
            </p:txBody>
          </p:sp>
        </p:grpSp>
      </p:grpSp>
    </p:spTree>
    <p:extLst>
      <p:ext uri="{BB962C8B-B14F-4D97-AF65-F5344CB8AC3E}">
        <p14:creationId xmlns:p14="http://schemas.microsoft.com/office/powerpoint/2010/main" val="1123498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wipe(left)">
                                      <p:cBhvr>
                                        <p:cTn id="7" dur="500"/>
                                        <p:tgtEl>
                                          <p:spTgt spid="110"/>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01"/>
                                        </p:tgtEl>
                                        <p:attrNameLst>
                                          <p:attrName>style.visibility</p:attrName>
                                        </p:attrNameLst>
                                      </p:cBhvr>
                                      <p:to>
                                        <p:strVal val="visible"/>
                                      </p:to>
                                    </p:set>
                                    <p:animEffect transition="in" filter="dissolve">
                                      <p:cBhvr>
                                        <p:cTn id="11" dur="500"/>
                                        <p:tgtEl>
                                          <p:spTgt spid="10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nodeType="clickEffect">
                                  <p:stCondLst>
                                    <p:cond delay="0"/>
                                  </p:stCondLst>
                                  <p:childTnLst>
                                    <p:set>
                                      <p:cBhvr>
                                        <p:cTn id="15" dur="1" fill="hold">
                                          <p:stCondLst>
                                            <p:cond delay="0"/>
                                          </p:stCondLst>
                                        </p:cTn>
                                        <p:tgtEl>
                                          <p:spTgt spid="111"/>
                                        </p:tgtEl>
                                        <p:attrNameLst>
                                          <p:attrName>style.visibility</p:attrName>
                                        </p:attrNameLst>
                                      </p:cBhvr>
                                      <p:to>
                                        <p:strVal val="visible"/>
                                      </p:to>
                                    </p:set>
                                    <p:animEffect transition="in" filter="wipe(right)">
                                      <p:cBhvr>
                                        <p:cTn id="16" dur="500"/>
                                        <p:tgtEl>
                                          <p:spTgt spid="111"/>
                                        </p:tgtEl>
                                      </p:cBhvr>
                                    </p:animEffect>
                                  </p:childTnLst>
                                </p:cTn>
                              </p:par>
                            </p:childTnLst>
                          </p:cTn>
                        </p:par>
                        <p:par>
                          <p:cTn id="17" fill="hold">
                            <p:stCondLst>
                              <p:cond delay="500"/>
                            </p:stCondLst>
                            <p:childTnLst>
                              <p:par>
                                <p:cTn id="18" presetID="9" presetClass="entr" presetSubtype="0" fill="hold" nodeType="afterEffect">
                                  <p:stCondLst>
                                    <p:cond delay="0"/>
                                  </p:stCondLst>
                                  <p:childTnLst>
                                    <p:set>
                                      <p:cBhvr>
                                        <p:cTn id="19" dur="1" fill="hold">
                                          <p:stCondLst>
                                            <p:cond delay="0"/>
                                          </p:stCondLst>
                                        </p:cTn>
                                        <p:tgtEl>
                                          <p:spTgt spid="105"/>
                                        </p:tgtEl>
                                        <p:attrNameLst>
                                          <p:attrName>style.visibility</p:attrName>
                                        </p:attrNameLst>
                                      </p:cBhvr>
                                      <p:to>
                                        <p:strVal val="visible"/>
                                      </p:to>
                                    </p:set>
                                    <p:animEffect transition="in" filter="dissolve">
                                      <p:cBhvr>
                                        <p:cTn id="20" dur="500"/>
                                        <p:tgtEl>
                                          <p:spTgt spid="105"/>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109"/>
                                        </p:tgtEl>
                                        <p:attrNameLst>
                                          <p:attrName>style.visibility</p:attrName>
                                        </p:attrNameLst>
                                      </p:cBhvr>
                                      <p:to>
                                        <p:strVal val="visible"/>
                                      </p:to>
                                    </p:set>
                                    <p:animEffect transition="in" filter="dissolve">
                                      <p:cBhvr>
                                        <p:cTn id="25" dur="500"/>
                                        <p:tgtEl>
                                          <p:spTgt spid="109"/>
                                        </p:tgtEl>
                                      </p:cBhvr>
                                    </p:animEffect>
                                  </p:childTnLst>
                                </p:cTn>
                              </p:par>
                              <p:par>
                                <p:cTn id="26" presetID="9" presetClass="entr" presetSubtype="0" fill="hold" nodeType="withEffect">
                                  <p:stCondLst>
                                    <p:cond delay="0"/>
                                  </p:stCondLst>
                                  <p:childTnLst>
                                    <p:set>
                                      <p:cBhvr>
                                        <p:cTn id="27" dur="1" fill="hold">
                                          <p:stCondLst>
                                            <p:cond delay="0"/>
                                          </p:stCondLst>
                                        </p:cTn>
                                        <p:tgtEl>
                                          <p:spTgt spid="89"/>
                                        </p:tgtEl>
                                        <p:attrNameLst>
                                          <p:attrName>style.visibility</p:attrName>
                                        </p:attrNameLst>
                                      </p:cBhvr>
                                      <p:to>
                                        <p:strVal val="visible"/>
                                      </p:to>
                                    </p:set>
                                    <p:animEffect transition="in" filter="dissolve">
                                      <p:cBhvr>
                                        <p:cTn id="28"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38200" y="345805"/>
            <a:ext cx="10515600" cy="894622"/>
          </a:xfrm>
        </p:spPr>
        <p:txBody>
          <a:bodyPr>
            <a:normAutofit/>
          </a:bodyPr>
          <a:lstStyle/>
          <a:p>
            <a:r>
              <a:rPr lang="en-US" b="0" dirty="0">
                <a:latin typeface="+mn-lt"/>
              </a:rPr>
              <a:t>TLS 1.3 handshake: 0 RTT</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82</a:t>
            </a:fld>
            <a:endParaRPr lang="en-US" dirty="0"/>
          </a:p>
        </p:txBody>
      </p:sp>
      <p:sp>
        <p:nvSpPr>
          <p:cNvPr id="17" name="Line 73">
            <a:extLst>
              <a:ext uri="{FF2B5EF4-FFF2-40B4-BE49-F238E27FC236}">
                <a16:creationId xmlns:a16="http://schemas.microsoft.com/office/drawing/2014/main" id="{FD2D2176-5510-9F45-87FD-D6A6EC51F7F4}"/>
              </a:ext>
            </a:extLst>
          </p:cNvPr>
          <p:cNvSpPr>
            <a:spLocks noChangeShapeType="1"/>
          </p:cNvSpPr>
          <p:nvPr/>
        </p:nvSpPr>
        <p:spPr bwMode="auto">
          <a:xfrm>
            <a:off x="1530269" y="2213057"/>
            <a:ext cx="4486220" cy="1099985"/>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8" name="Line 74">
            <a:extLst>
              <a:ext uri="{FF2B5EF4-FFF2-40B4-BE49-F238E27FC236}">
                <a16:creationId xmlns:a16="http://schemas.microsoft.com/office/drawing/2014/main" id="{9C9A11CD-F0BB-C549-A8F8-6D4FF0D12F1A}"/>
              </a:ext>
            </a:extLst>
          </p:cNvPr>
          <p:cNvSpPr>
            <a:spLocks noChangeShapeType="1"/>
          </p:cNvSpPr>
          <p:nvPr/>
        </p:nvSpPr>
        <p:spPr bwMode="auto">
          <a:xfrm flipH="1">
            <a:off x="1417983" y="2123298"/>
            <a:ext cx="52309" cy="3747414"/>
          </a:xfrm>
          <a:prstGeom prst="line">
            <a:avLst/>
          </a:prstGeom>
          <a:noFill/>
          <a:ln w="9525">
            <a:solidFill>
              <a:srgbClr val="777777"/>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nvGrpSpPr>
          <p:cNvPr id="30" name="Group 92">
            <a:extLst>
              <a:ext uri="{FF2B5EF4-FFF2-40B4-BE49-F238E27FC236}">
                <a16:creationId xmlns:a16="http://schemas.microsoft.com/office/drawing/2014/main" id="{6E8A024B-934D-504C-8896-F75B17C4E30C}"/>
              </a:ext>
            </a:extLst>
          </p:cNvPr>
          <p:cNvGrpSpPr>
            <a:grpSpLocks/>
          </p:cNvGrpSpPr>
          <p:nvPr/>
        </p:nvGrpSpPr>
        <p:grpSpPr bwMode="auto">
          <a:xfrm>
            <a:off x="977632" y="1543313"/>
            <a:ext cx="775403" cy="566176"/>
            <a:chOff x="-44" y="1473"/>
            <a:chExt cx="981" cy="1105"/>
          </a:xfrm>
        </p:grpSpPr>
        <p:pic>
          <p:nvPicPr>
            <p:cNvPr id="31" name="Picture 93" descr="desktop_computer_stylized_medium">
              <a:extLst>
                <a:ext uri="{FF2B5EF4-FFF2-40B4-BE49-F238E27FC236}">
                  <a16:creationId xmlns:a16="http://schemas.microsoft.com/office/drawing/2014/main" id="{FFF52D87-075E-6348-BE99-E8EC7CD1EE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Freeform 94">
              <a:extLst>
                <a:ext uri="{FF2B5EF4-FFF2-40B4-BE49-F238E27FC236}">
                  <a16:creationId xmlns:a16="http://schemas.microsoft.com/office/drawing/2014/main" id="{D7116080-D36D-CD47-8C70-8E42B60EEB2D}"/>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33" name="Group 95">
            <a:extLst>
              <a:ext uri="{FF2B5EF4-FFF2-40B4-BE49-F238E27FC236}">
                <a16:creationId xmlns:a16="http://schemas.microsoft.com/office/drawing/2014/main" id="{139F01BA-E014-9249-B995-5FAC9C861608}"/>
              </a:ext>
            </a:extLst>
          </p:cNvPr>
          <p:cNvGrpSpPr>
            <a:grpSpLocks/>
          </p:cNvGrpSpPr>
          <p:nvPr/>
        </p:nvGrpSpPr>
        <p:grpSpPr bwMode="auto">
          <a:xfrm>
            <a:off x="5846659" y="1522600"/>
            <a:ext cx="318750" cy="557545"/>
            <a:chOff x="4140" y="429"/>
            <a:chExt cx="1425" cy="2396"/>
          </a:xfrm>
        </p:grpSpPr>
        <p:sp>
          <p:nvSpPr>
            <p:cNvPr id="34" name="Freeform 96">
              <a:extLst>
                <a:ext uri="{FF2B5EF4-FFF2-40B4-BE49-F238E27FC236}">
                  <a16:creationId xmlns:a16="http://schemas.microsoft.com/office/drawing/2014/main" id="{26F68C99-0453-5B45-95CB-564AAAC977D4}"/>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35" name="Rectangle 97">
              <a:extLst>
                <a:ext uri="{FF2B5EF4-FFF2-40B4-BE49-F238E27FC236}">
                  <a16:creationId xmlns:a16="http://schemas.microsoft.com/office/drawing/2014/main" id="{86B8B2EC-8A39-8744-AEE7-7DE596B8F46D}"/>
                </a:ext>
              </a:extLst>
            </p:cNvPr>
            <p:cNvSpPr>
              <a:spLocks noChangeArrowheads="1"/>
            </p:cNvSpPr>
            <p:nvPr/>
          </p:nvSpPr>
          <p:spPr bwMode="auto">
            <a:xfrm>
              <a:off x="4207" y="429"/>
              <a:ext cx="1049"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36" name="Freeform 98">
              <a:extLst>
                <a:ext uri="{FF2B5EF4-FFF2-40B4-BE49-F238E27FC236}">
                  <a16:creationId xmlns:a16="http://schemas.microsoft.com/office/drawing/2014/main" id="{B016FCC5-1355-7C46-BE07-AA386B36F857}"/>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37" name="Freeform 99">
              <a:extLst>
                <a:ext uri="{FF2B5EF4-FFF2-40B4-BE49-F238E27FC236}">
                  <a16:creationId xmlns:a16="http://schemas.microsoft.com/office/drawing/2014/main" id="{E10DD31D-2B99-5E4F-ACC6-3EE07F59D160}"/>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38" name="Rectangle 100">
              <a:extLst>
                <a:ext uri="{FF2B5EF4-FFF2-40B4-BE49-F238E27FC236}">
                  <a16:creationId xmlns:a16="http://schemas.microsoft.com/office/drawing/2014/main" id="{07D055DB-84BC-8141-BF69-FEB626941E92}"/>
                </a:ext>
              </a:extLst>
            </p:cNvPr>
            <p:cNvSpPr>
              <a:spLocks noChangeArrowheads="1"/>
            </p:cNvSpPr>
            <p:nvPr/>
          </p:nvSpPr>
          <p:spPr bwMode="auto">
            <a:xfrm>
              <a:off x="4214" y="696"/>
              <a:ext cx="592" cy="45"/>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nvGrpSpPr>
            <p:cNvPr id="39" name="Group 101">
              <a:extLst>
                <a:ext uri="{FF2B5EF4-FFF2-40B4-BE49-F238E27FC236}">
                  <a16:creationId xmlns:a16="http://schemas.microsoft.com/office/drawing/2014/main" id="{7EBA2B7C-6079-8746-B162-23AD0AB2A8FF}"/>
                </a:ext>
              </a:extLst>
            </p:cNvPr>
            <p:cNvGrpSpPr>
              <a:grpSpLocks/>
            </p:cNvGrpSpPr>
            <p:nvPr/>
          </p:nvGrpSpPr>
          <p:grpSpPr bwMode="auto">
            <a:xfrm>
              <a:off x="4749" y="668"/>
              <a:ext cx="581" cy="145"/>
              <a:chOff x="614" y="2568"/>
              <a:chExt cx="725" cy="139"/>
            </a:xfrm>
          </p:grpSpPr>
          <p:sp>
            <p:nvSpPr>
              <p:cNvPr id="65" name="AutoShape 102">
                <a:extLst>
                  <a:ext uri="{FF2B5EF4-FFF2-40B4-BE49-F238E27FC236}">
                    <a16:creationId xmlns:a16="http://schemas.microsoft.com/office/drawing/2014/main" id="{0B5CF742-03A1-6840-937B-1734F87445A4}"/>
                  </a:ext>
                </a:extLst>
              </p:cNvPr>
              <p:cNvSpPr>
                <a:spLocks noChangeArrowheads="1"/>
              </p:cNvSpPr>
              <p:nvPr/>
            </p:nvSpPr>
            <p:spPr bwMode="auto">
              <a:xfrm>
                <a:off x="617" y="2566"/>
                <a:ext cx="721" cy="142"/>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66" name="AutoShape 103">
                <a:extLst>
                  <a:ext uri="{FF2B5EF4-FFF2-40B4-BE49-F238E27FC236}">
                    <a16:creationId xmlns:a16="http://schemas.microsoft.com/office/drawing/2014/main" id="{B8E8974D-EF0D-0B4E-B873-CD95E1DB3BE9}"/>
                  </a:ext>
                </a:extLst>
              </p:cNvPr>
              <p:cNvSpPr>
                <a:spLocks noChangeArrowheads="1"/>
              </p:cNvSpPr>
              <p:nvPr/>
            </p:nvSpPr>
            <p:spPr bwMode="auto">
              <a:xfrm>
                <a:off x="634" y="2581"/>
                <a:ext cx="688" cy="11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sp>
          <p:nvSpPr>
            <p:cNvPr id="40" name="Rectangle 104">
              <a:extLst>
                <a:ext uri="{FF2B5EF4-FFF2-40B4-BE49-F238E27FC236}">
                  <a16:creationId xmlns:a16="http://schemas.microsoft.com/office/drawing/2014/main" id="{C1375B90-3426-4144-81E9-3AB17E3B599D}"/>
                </a:ext>
              </a:extLst>
            </p:cNvPr>
            <p:cNvSpPr>
              <a:spLocks noChangeArrowheads="1"/>
            </p:cNvSpPr>
            <p:nvPr/>
          </p:nvSpPr>
          <p:spPr bwMode="auto">
            <a:xfrm>
              <a:off x="4221" y="1022"/>
              <a:ext cx="598" cy="45"/>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nvGrpSpPr>
            <p:cNvPr id="41" name="Group 105">
              <a:extLst>
                <a:ext uri="{FF2B5EF4-FFF2-40B4-BE49-F238E27FC236}">
                  <a16:creationId xmlns:a16="http://schemas.microsoft.com/office/drawing/2014/main" id="{F5B4E34A-A543-A54C-B5B9-24CF5E72BF5E}"/>
                </a:ext>
              </a:extLst>
            </p:cNvPr>
            <p:cNvGrpSpPr>
              <a:grpSpLocks/>
            </p:cNvGrpSpPr>
            <p:nvPr/>
          </p:nvGrpSpPr>
          <p:grpSpPr bwMode="auto">
            <a:xfrm>
              <a:off x="4747" y="994"/>
              <a:ext cx="581" cy="134"/>
              <a:chOff x="614" y="2568"/>
              <a:chExt cx="725" cy="139"/>
            </a:xfrm>
          </p:grpSpPr>
          <p:sp>
            <p:nvSpPr>
              <p:cNvPr id="63" name="AutoShape 106">
                <a:extLst>
                  <a:ext uri="{FF2B5EF4-FFF2-40B4-BE49-F238E27FC236}">
                    <a16:creationId xmlns:a16="http://schemas.microsoft.com/office/drawing/2014/main" id="{4460BD36-1985-6243-8FEF-6363BA07CC27}"/>
                  </a:ext>
                </a:extLst>
              </p:cNvPr>
              <p:cNvSpPr>
                <a:spLocks noChangeArrowheads="1"/>
              </p:cNvSpPr>
              <p:nvPr/>
            </p:nvSpPr>
            <p:spPr bwMode="auto">
              <a:xfrm>
                <a:off x="611" y="2567"/>
                <a:ext cx="730" cy="139"/>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64" name="AutoShape 107">
                <a:extLst>
                  <a:ext uri="{FF2B5EF4-FFF2-40B4-BE49-F238E27FC236}">
                    <a16:creationId xmlns:a16="http://schemas.microsoft.com/office/drawing/2014/main" id="{04A041AD-0228-384D-A83E-190B8418A6DD}"/>
                  </a:ext>
                </a:extLst>
              </p:cNvPr>
              <p:cNvSpPr>
                <a:spLocks noChangeArrowheads="1"/>
              </p:cNvSpPr>
              <p:nvPr/>
            </p:nvSpPr>
            <p:spPr bwMode="auto">
              <a:xfrm>
                <a:off x="628" y="2582"/>
                <a:ext cx="696"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sp>
          <p:nvSpPr>
            <p:cNvPr id="42" name="Rectangle 108">
              <a:extLst>
                <a:ext uri="{FF2B5EF4-FFF2-40B4-BE49-F238E27FC236}">
                  <a16:creationId xmlns:a16="http://schemas.microsoft.com/office/drawing/2014/main" id="{996612E0-5C46-C249-9643-F7B6C380E813}"/>
                </a:ext>
              </a:extLst>
            </p:cNvPr>
            <p:cNvSpPr>
              <a:spLocks noChangeArrowheads="1"/>
            </p:cNvSpPr>
            <p:nvPr/>
          </p:nvSpPr>
          <p:spPr bwMode="auto">
            <a:xfrm>
              <a:off x="4214" y="1356"/>
              <a:ext cx="598" cy="45"/>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43" name="Rectangle 109">
              <a:extLst>
                <a:ext uri="{FF2B5EF4-FFF2-40B4-BE49-F238E27FC236}">
                  <a16:creationId xmlns:a16="http://schemas.microsoft.com/office/drawing/2014/main" id="{DCF6931C-69E4-FE4E-B760-71FAC5A164A9}"/>
                </a:ext>
              </a:extLst>
            </p:cNvPr>
            <p:cNvSpPr>
              <a:spLocks noChangeArrowheads="1"/>
            </p:cNvSpPr>
            <p:nvPr/>
          </p:nvSpPr>
          <p:spPr bwMode="auto">
            <a:xfrm>
              <a:off x="4227" y="1653"/>
              <a:ext cx="598" cy="52"/>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nvGrpSpPr>
            <p:cNvPr id="44" name="Group 110">
              <a:extLst>
                <a:ext uri="{FF2B5EF4-FFF2-40B4-BE49-F238E27FC236}">
                  <a16:creationId xmlns:a16="http://schemas.microsoft.com/office/drawing/2014/main" id="{CAB625F0-0691-D04B-B240-3FB9F1166343}"/>
                </a:ext>
              </a:extLst>
            </p:cNvPr>
            <p:cNvGrpSpPr>
              <a:grpSpLocks/>
            </p:cNvGrpSpPr>
            <p:nvPr/>
          </p:nvGrpSpPr>
          <p:grpSpPr bwMode="auto">
            <a:xfrm>
              <a:off x="4735" y="1627"/>
              <a:ext cx="582" cy="151"/>
              <a:chOff x="614" y="2568"/>
              <a:chExt cx="725" cy="139"/>
            </a:xfrm>
          </p:grpSpPr>
          <p:sp>
            <p:nvSpPr>
              <p:cNvPr id="61" name="AutoShape 111">
                <a:extLst>
                  <a:ext uri="{FF2B5EF4-FFF2-40B4-BE49-F238E27FC236}">
                    <a16:creationId xmlns:a16="http://schemas.microsoft.com/office/drawing/2014/main" id="{1798E5BB-0EE4-B14D-A096-D6DF8E1A3F88}"/>
                  </a:ext>
                </a:extLst>
              </p:cNvPr>
              <p:cNvSpPr>
                <a:spLocks noChangeArrowheads="1"/>
              </p:cNvSpPr>
              <p:nvPr/>
            </p:nvSpPr>
            <p:spPr bwMode="auto">
              <a:xfrm>
                <a:off x="618" y="2571"/>
                <a:ext cx="720" cy="137"/>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62" name="AutoShape 112">
                <a:extLst>
                  <a:ext uri="{FF2B5EF4-FFF2-40B4-BE49-F238E27FC236}">
                    <a16:creationId xmlns:a16="http://schemas.microsoft.com/office/drawing/2014/main" id="{37D6D764-BBE7-2C4C-B814-C8433A2520D4}"/>
                  </a:ext>
                </a:extLst>
              </p:cNvPr>
              <p:cNvSpPr>
                <a:spLocks noChangeArrowheads="1"/>
              </p:cNvSpPr>
              <p:nvPr/>
            </p:nvSpPr>
            <p:spPr bwMode="auto">
              <a:xfrm>
                <a:off x="635" y="2585"/>
                <a:ext cx="687"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sp>
          <p:nvSpPr>
            <p:cNvPr id="45" name="Freeform 113">
              <a:extLst>
                <a:ext uri="{FF2B5EF4-FFF2-40B4-BE49-F238E27FC236}">
                  <a16:creationId xmlns:a16="http://schemas.microsoft.com/office/drawing/2014/main" id="{2735D8B7-00A2-114C-8592-1506F5632F16}"/>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46" name="Group 114">
              <a:extLst>
                <a:ext uri="{FF2B5EF4-FFF2-40B4-BE49-F238E27FC236}">
                  <a16:creationId xmlns:a16="http://schemas.microsoft.com/office/drawing/2014/main" id="{D2FEF0BF-A9A6-B94E-AEC6-B75180F9C2AB}"/>
                </a:ext>
              </a:extLst>
            </p:cNvPr>
            <p:cNvGrpSpPr>
              <a:grpSpLocks/>
            </p:cNvGrpSpPr>
            <p:nvPr/>
          </p:nvGrpSpPr>
          <p:grpSpPr bwMode="auto">
            <a:xfrm>
              <a:off x="4739" y="1327"/>
              <a:ext cx="582" cy="139"/>
              <a:chOff x="614" y="2568"/>
              <a:chExt cx="725" cy="139"/>
            </a:xfrm>
          </p:grpSpPr>
          <p:sp>
            <p:nvSpPr>
              <p:cNvPr id="59" name="AutoShape 115">
                <a:extLst>
                  <a:ext uri="{FF2B5EF4-FFF2-40B4-BE49-F238E27FC236}">
                    <a16:creationId xmlns:a16="http://schemas.microsoft.com/office/drawing/2014/main" id="{8ED374E1-9B28-E146-BDED-A72B05703C74}"/>
                  </a:ext>
                </a:extLst>
              </p:cNvPr>
              <p:cNvSpPr>
                <a:spLocks noChangeArrowheads="1"/>
              </p:cNvSpPr>
              <p:nvPr/>
            </p:nvSpPr>
            <p:spPr bwMode="auto">
              <a:xfrm>
                <a:off x="613" y="2568"/>
                <a:ext cx="728" cy="141"/>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60" name="AutoShape 116">
                <a:extLst>
                  <a:ext uri="{FF2B5EF4-FFF2-40B4-BE49-F238E27FC236}">
                    <a16:creationId xmlns:a16="http://schemas.microsoft.com/office/drawing/2014/main" id="{D587FE6E-D81D-534E-8051-418AD812D90A}"/>
                  </a:ext>
                </a:extLst>
              </p:cNvPr>
              <p:cNvSpPr>
                <a:spLocks noChangeArrowheads="1"/>
              </p:cNvSpPr>
              <p:nvPr/>
            </p:nvSpPr>
            <p:spPr bwMode="auto">
              <a:xfrm>
                <a:off x="630" y="2582"/>
                <a:ext cx="695"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sp>
          <p:nvSpPr>
            <p:cNvPr id="47" name="Rectangle 117">
              <a:extLst>
                <a:ext uri="{FF2B5EF4-FFF2-40B4-BE49-F238E27FC236}">
                  <a16:creationId xmlns:a16="http://schemas.microsoft.com/office/drawing/2014/main" id="{B1AB82F8-F3C2-2C41-87BC-893365048E72}"/>
                </a:ext>
              </a:extLst>
            </p:cNvPr>
            <p:cNvSpPr>
              <a:spLocks noChangeArrowheads="1"/>
            </p:cNvSpPr>
            <p:nvPr/>
          </p:nvSpPr>
          <p:spPr bwMode="auto">
            <a:xfrm>
              <a:off x="5249" y="429"/>
              <a:ext cx="67" cy="2292"/>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48" name="Freeform 118">
              <a:extLst>
                <a:ext uri="{FF2B5EF4-FFF2-40B4-BE49-F238E27FC236}">
                  <a16:creationId xmlns:a16="http://schemas.microsoft.com/office/drawing/2014/main" id="{FFFBD39F-75BA-A04D-A04B-8A96E36414EC}"/>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49" name="Freeform 119">
              <a:extLst>
                <a:ext uri="{FF2B5EF4-FFF2-40B4-BE49-F238E27FC236}">
                  <a16:creationId xmlns:a16="http://schemas.microsoft.com/office/drawing/2014/main" id="{423E4EEF-52F1-274F-8150-7B8FE36B1DF4}"/>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50" name="Oval 120">
              <a:extLst>
                <a:ext uri="{FF2B5EF4-FFF2-40B4-BE49-F238E27FC236}">
                  <a16:creationId xmlns:a16="http://schemas.microsoft.com/office/drawing/2014/main" id="{8E622F2C-9916-E44C-8D15-A3EB50990693}"/>
                </a:ext>
              </a:extLst>
            </p:cNvPr>
            <p:cNvSpPr>
              <a:spLocks noChangeArrowheads="1"/>
            </p:cNvSpPr>
            <p:nvPr/>
          </p:nvSpPr>
          <p:spPr bwMode="auto">
            <a:xfrm>
              <a:off x="5518" y="2610"/>
              <a:ext cx="47" cy="96"/>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51" name="Freeform 121">
              <a:extLst>
                <a:ext uri="{FF2B5EF4-FFF2-40B4-BE49-F238E27FC236}">
                  <a16:creationId xmlns:a16="http://schemas.microsoft.com/office/drawing/2014/main" id="{2B2C122C-9558-C74A-B292-6745935E5DAC}"/>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53" name="AutoShape 122">
              <a:extLst>
                <a:ext uri="{FF2B5EF4-FFF2-40B4-BE49-F238E27FC236}">
                  <a16:creationId xmlns:a16="http://schemas.microsoft.com/office/drawing/2014/main" id="{9EB66954-1692-804C-9BE3-43BB692EDE41}"/>
                </a:ext>
              </a:extLst>
            </p:cNvPr>
            <p:cNvSpPr>
              <a:spLocks noChangeArrowheads="1"/>
            </p:cNvSpPr>
            <p:nvPr/>
          </p:nvSpPr>
          <p:spPr bwMode="auto">
            <a:xfrm>
              <a:off x="4140" y="2677"/>
              <a:ext cx="1196" cy="148"/>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54" name="AutoShape 123">
              <a:extLst>
                <a:ext uri="{FF2B5EF4-FFF2-40B4-BE49-F238E27FC236}">
                  <a16:creationId xmlns:a16="http://schemas.microsoft.com/office/drawing/2014/main" id="{2BACD6F5-3BD3-8443-98EE-6D7911FBA4EF}"/>
                </a:ext>
              </a:extLst>
            </p:cNvPr>
            <p:cNvSpPr>
              <a:spLocks noChangeArrowheads="1"/>
            </p:cNvSpPr>
            <p:nvPr/>
          </p:nvSpPr>
          <p:spPr bwMode="auto">
            <a:xfrm>
              <a:off x="4207" y="2714"/>
              <a:ext cx="1069" cy="82"/>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55" name="Oval 124">
              <a:extLst>
                <a:ext uri="{FF2B5EF4-FFF2-40B4-BE49-F238E27FC236}">
                  <a16:creationId xmlns:a16="http://schemas.microsoft.com/office/drawing/2014/main" id="{2287EC08-ED14-2548-BC2D-0D0B10C39EE8}"/>
                </a:ext>
              </a:extLst>
            </p:cNvPr>
            <p:cNvSpPr>
              <a:spLocks noChangeArrowheads="1"/>
            </p:cNvSpPr>
            <p:nvPr/>
          </p:nvSpPr>
          <p:spPr bwMode="auto">
            <a:xfrm>
              <a:off x="4308" y="2380"/>
              <a:ext cx="155" cy="148"/>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56" name="Oval 125">
              <a:extLst>
                <a:ext uri="{FF2B5EF4-FFF2-40B4-BE49-F238E27FC236}">
                  <a16:creationId xmlns:a16="http://schemas.microsoft.com/office/drawing/2014/main" id="{31709B70-F20F-5045-B062-881A30E1B4BB}"/>
                </a:ext>
              </a:extLst>
            </p:cNvPr>
            <p:cNvSpPr>
              <a:spLocks noChangeArrowheads="1"/>
            </p:cNvSpPr>
            <p:nvPr/>
          </p:nvSpPr>
          <p:spPr bwMode="auto">
            <a:xfrm>
              <a:off x="4483" y="2387"/>
              <a:ext cx="161" cy="141"/>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FF0000"/>
                </a:solidFill>
                <a:effectLst/>
                <a:uLnTx/>
                <a:uFillTx/>
                <a:latin typeface="Calibri" panose="020F0502020204030204"/>
                <a:ea typeface="ＭＳ Ｐゴシック" charset="0"/>
                <a:cs typeface="Arial" charset="0"/>
              </a:endParaRPr>
            </a:p>
          </p:txBody>
        </p:sp>
        <p:sp>
          <p:nvSpPr>
            <p:cNvPr id="57" name="Oval 126">
              <a:extLst>
                <a:ext uri="{FF2B5EF4-FFF2-40B4-BE49-F238E27FC236}">
                  <a16:creationId xmlns:a16="http://schemas.microsoft.com/office/drawing/2014/main" id="{2AB72B66-2D1D-5D48-9738-F7A60A6DE44E}"/>
                </a:ext>
              </a:extLst>
            </p:cNvPr>
            <p:cNvSpPr>
              <a:spLocks noChangeArrowheads="1"/>
            </p:cNvSpPr>
            <p:nvPr/>
          </p:nvSpPr>
          <p:spPr bwMode="auto">
            <a:xfrm>
              <a:off x="4664" y="2380"/>
              <a:ext cx="155" cy="141"/>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58" name="Rectangle 127">
              <a:extLst>
                <a:ext uri="{FF2B5EF4-FFF2-40B4-BE49-F238E27FC236}">
                  <a16:creationId xmlns:a16="http://schemas.microsoft.com/office/drawing/2014/main" id="{5182F070-FBAE-C742-8223-21FCE45B2518}"/>
                </a:ext>
              </a:extLst>
            </p:cNvPr>
            <p:cNvSpPr>
              <a:spLocks noChangeArrowheads="1"/>
            </p:cNvSpPr>
            <p:nvPr/>
          </p:nvSpPr>
          <p:spPr bwMode="auto">
            <a:xfrm>
              <a:off x="5061" y="1838"/>
              <a:ext cx="87" cy="757"/>
            </a:xfrm>
            <a:prstGeom prst="rect">
              <a:avLst/>
            </a:prstGeom>
            <a:solidFill>
              <a:srgbClr val="29292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sp>
        <p:nvSpPr>
          <p:cNvPr id="67" name="Line 74">
            <a:extLst>
              <a:ext uri="{FF2B5EF4-FFF2-40B4-BE49-F238E27FC236}">
                <a16:creationId xmlns:a16="http://schemas.microsoft.com/office/drawing/2014/main" id="{B6EBBF64-96C1-1946-824F-FA9C089FD996}"/>
              </a:ext>
            </a:extLst>
          </p:cNvPr>
          <p:cNvSpPr>
            <a:spLocks noChangeShapeType="1"/>
          </p:cNvSpPr>
          <p:nvPr/>
        </p:nvSpPr>
        <p:spPr bwMode="auto">
          <a:xfrm flipH="1">
            <a:off x="5970104" y="2037159"/>
            <a:ext cx="52309" cy="3747414"/>
          </a:xfrm>
          <a:prstGeom prst="line">
            <a:avLst/>
          </a:prstGeom>
          <a:noFill/>
          <a:ln w="9525">
            <a:solidFill>
              <a:srgbClr val="777777"/>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68" name="Line 73">
            <a:extLst>
              <a:ext uri="{FF2B5EF4-FFF2-40B4-BE49-F238E27FC236}">
                <a16:creationId xmlns:a16="http://schemas.microsoft.com/office/drawing/2014/main" id="{73AB1539-E1D3-A74D-B91D-21C37901A473}"/>
              </a:ext>
            </a:extLst>
          </p:cNvPr>
          <p:cNvSpPr>
            <a:spLocks noChangeShapeType="1"/>
          </p:cNvSpPr>
          <p:nvPr/>
        </p:nvSpPr>
        <p:spPr bwMode="auto">
          <a:xfrm flipH="1">
            <a:off x="1510389" y="3856384"/>
            <a:ext cx="4453089" cy="748747"/>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1" name="Rectangle 77">
            <a:extLst>
              <a:ext uri="{FF2B5EF4-FFF2-40B4-BE49-F238E27FC236}">
                <a16:creationId xmlns:a16="http://schemas.microsoft.com/office/drawing/2014/main" id="{F8CA38D6-DA75-DA48-A714-1C05DAF7BDE9}"/>
              </a:ext>
            </a:extLst>
          </p:cNvPr>
          <p:cNvSpPr>
            <a:spLocks noChangeArrowheads="1"/>
          </p:cNvSpPr>
          <p:nvPr/>
        </p:nvSpPr>
        <p:spPr bwMode="auto">
          <a:xfrm>
            <a:off x="3442912" y="2409556"/>
            <a:ext cx="1049579" cy="355586"/>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3" name="Rectangle 79">
            <a:extLst>
              <a:ext uri="{FF2B5EF4-FFF2-40B4-BE49-F238E27FC236}">
                <a16:creationId xmlns:a16="http://schemas.microsoft.com/office/drawing/2014/main" id="{27341C0E-38B0-8E4B-B70A-41ED33D9D64C}"/>
              </a:ext>
            </a:extLst>
          </p:cNvPr>
          <p:cNvSpPr>
            <a:spLocks noChangeArrowheads="1"/>
          </p:cNvSpPr>
          <p:nvPr/>
        </p:nvSpPr>
        <p:spPr bwMode="auto">
          <a:xfrm>
            <a:off x="2198572" y="2658404"/>
            <a:ext cx="593334" cy="355586"/>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73" name="Rectangle 72">
            <a:extLst>
              <a:ext uri="{FF2B5EF4-FFF2-40B4-BE49-F238E27FC236}">
                <a16:creationId xmlns:a16="http://schemas.microsoft.com/office/drawing/2014/main" id="{D3C8411C-D034-C847-A430-7115B6AF6DC3}"/>
              </a:ext>
            </a:extLst>
          </p:cNvPr>
          <p:cNvSpPr/>
          <p:nvPr/>
        </p:nvSpPr>
        <p:spPr>
          <a:xfrm>
            <a:off x="2067341" y="1921564"/>
            <a:ext cx="2637181" cy="1391480"/>
          </a:xfrm>
          <a:prstGeom prst="rect">
            <a:avLst/>
          </a:prstGeom>
          <a:solidFill>
            <a:schemeClr val="bg1"/>
          </a:solidFill>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TextBox 70">
            <a:extLst>
              <a:ext uri="{FF2B5EF4-FFF2-40B4-BE49-F238E27FC236}">
                <a16:creationId xmlns:a16="http://schemas.microsoft.com/office/drawing/2014/main" id="{80B4A451-6D15-754A-81D3-3A6437D01540}"/>
              </a:ext>
            </a:extLst>
          </p:cNvPr>
          <p:cNvSpPr txBox="1"/>
          <p:nvPr/>
        </p:nvSpPr>
        <p:spPr>
          <a:xfrm>
            <a:off x="2054088" y="1921564"/>
            <a:ext cx="2676939" cy="1397306"/>
          </a:xfrm>
          <a:prstGeom prst="rect">
            <a:avLst/>
          </a:prstGeom>
          <a:noFill/>
        </p:spPr>
        <p:txBody>
          <a:bodyPr wrap="square" rtlCol="0">
            <a:spAutoFit/>
          </a:bodyPr>
          <a:lstStyle/>
          <a:p>
            <a:r>
              <a:rPr lang="en-US" sz="2000" dirty="0"/>
              <a:t>client hello:</a:t>
            </a:r>
          </a:p>
          <a:p>
            <a:pPr marL="285750" indent="-220663">
              <a:lnSpc>
                <a:spcPct val="90000"/>
              </a:lnSpc>
              <a:buClr>
                <a:srgbClr val="0012A0"/>
              </a:buClr>
              <a:buFont typeface="Wingdings" pitchFamily="2" charset="2"/>
              <a:buChar char="§"/>
            </a:pPr>
            <a:r>
              <a:rPr lang="en-US" dirty="0"/>
              <a:t>supported cipher suites</a:t>
            </a:r>
          </a:p>
          <a:p>
            <a:pPr marL="285750" indent="-220663">
              <a:lnSpc>
                <a:spcPct val="90000"/>
              </a:lnSpc>
              <a:buClr>
                <a:srgbClr val="0012A0"/>
              </a:buClr>
              <a:buFont typeface="Wingdings" pitchFamily="2" charset="2"/>
              <a:buChar char="§"/>
            </a:pPr>
            <a:r>
              <a:rPr lang="en-US" dirty="0"/>
              <a:t>DH key agreement protocol, parameters</a:t>
            </a:r>
          </a:p>
          <a:p>
            <a:pPr marL="285750" indent="-220663">
              <a:lnSpc>
                <a:spcPct val="90000"/>
              </a:lnSpc>
              <a:buClr>
                <a:srgbClr val="0012A0"/>
              </a:buClr>
              <a:buFont typeface="Wingdings" pitchFamily="2" charset="2"/>
              <a:buChar char="§"/>
            </a:pPr>
            <a:r>
              <a:rPr lang="en-US" dirty="0">
                <a:solidFill>
                  <a:srgbClr val="C00000"/>
                </a:solidFill>
              </a:rPr>
              <a:t>application data</a:t>
            </a:r>
          </a:p>
        </p:txBody>
      </p:sp>
      <p:grpSp>
        <p:nvGrpSpPr>
          <p:cNvPr id="82" name="Group 81">
            <a:extLst>
              <a:ext uri="{FF2B5EF4-FFF2-40B4-BE49-F238E27FC236}">
                <a16:creationId xmlns:a16="http://schemas.microsoft.com/office/drawing/2014/main" id="{33401A1E-798A-B043-A313-16D3E1D0D4E3}"/>
              </a:ext>
            </a:extLst>
          </p:cNvPr>
          <p:cNvGrpSpPr/>
          <p:nvPr/>
        </p:nvGrpSpPr>
        <p:grpSpPr>
          <a:xfrm>
            <a:off x="2020957" y="3597969"/>
            <a:ext cx="2683565" cy="1437857"/>
            <a:chOff x="8382000" y="2670313"/>
            <a:chExt cx="2683565" cy="1437857"/>
          </a:xfrm>
        </p:grpSpPr>
        <p:sp>
          <p:nvSpPr>
            <p:cNvPr id="79" name="Rectangle 79">
              <a:extLst>
                <a:ext uri="{FF2B5EF4-FFF2-40B4-BE49-F238E27FC236}">
                  <a16:creationId xmlns:a16="http://schemas.microsoft.com/office/drawing/2014/main" id="{929B3F4D-DC3B-524F-832B-72A27F4E7222}"/>
                </a:ext>
              </a:extLst>
            </p:cNvPr>
            <p:cNvSpPr>
              <a:spLocks noChangeArrowheads="1"/>
            </p:cNvSpPr>
            <p:nvPr/>
          </p:nvSpPr>
          <p:spPr bwMode="auto">
            <a:xfrm>
              <a:off x="8526484" y="3407153"/>
              <a:ext cx="593334" cy="355586"/>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80" name="Rectangle 79">
              <a:extLst>
                <a:ext uri="{FF2B5EF4-FFF2-40B4-BE49-F238E27FC236}">
                  <a16:creationId xmlns:a16="http://schemas.microsoft.com/office/drawing/2014/main" id="{5AE9F0B4-D415-2D4C-8FE9-1E41596DEA9F}"/>
                </a:ext>
              </a:extLst>
            </p:cNvPr>
            <p:cNvSpPr/>
            <p:nvPr/>
          </p:nvSpPr>
          <p:spPr>
            <a:xfrm>
              <a:off x="8382000" y="2683565"/>
              <a:ext cx="2683565" cy="1424605"/>
            </a:xfrm>
            <a:prstGeom prst="rect">
              <a:avLst/>
            </a:prstGeom>
            <a:solidFill>
              <a:schemeClr val="bg1"/>
            </a:solidFill>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TextBox 80">
              <a:extLst>
                <a:ext uri="{FF2B5EF4-FFF2-40B4-BE49-F238E27FC236}">
                  <a16:creationId xmlns:a16="http://schemas.microsoft.com/office/drawing/2014/main" id="{11876DC1-8D84-6748-BD43-CDCAB74776FE}"/>
                </a:ext>
              </a:extLst>
            </p:cNvPr>
            <p:cNvSpPr txBox="1"/>
            <p:nvPr/>
          </p:nvSpPr>
          <p:spPr>
            <a:xfrm>
              <a:off x="8382000" y="2670313"/>
              <a:ext cx="2670313" cy="1397306"/>
            </a:xfrm>
            <a:prstGeom prst="rect">
              <a:avLst/>
            </a:prstGeom>
            <a:noFill/>
          </p:spPr>
          <p:txBody>
            <a:bodyPr wrap="square" rtlCol="0">
              <a:spAutoFit/>
            </a:bodyPr>
            <a:lstStyle/>
            <a:p>
              <a:r>
                <a:rPr lang="en-US" sz="2000" dirty="0"/>
                <a:t>server hello:</a:t>
              </a:r>
            </a:p>
            <a:p>
              <a:pPr marL="285750" indent="-220663">
                <a:lnSpc>
                  <a:spcPct val="90000"/>
                </a:lnSpc>
                <a:buClr>
                  <a:srgbClr val="0012A0"/>
                </a:buClr>
                <a:buFont typeface="Wingdings" pitchFamily="2" charset="2"/>
                <a:buChar char="§"/>
              </a:pPr>
              <a:r>
                <a:rPr lang="en-US" dirty="0"/>
                <a:t>selected cipher suite</a:t>
              </a:r>
            </a:p>
            <a:p>
              <a:pPr marL="285750" indent="-220663">
                <a:lnSpc>
                  <a:spcPct val="90000"/>
                </a:lnSpc>
                <a:buClr>
                  <a:srgbClr val="0012A0"/>
                </a:buClr>
                <a:buFont typeface="Wingdings" pitchFamily="2" charset="2"/>
                <a:buChar char="§"/>
              </a:pPr>
              <a:r>
                <a:rPr lang="en-US" dirty="0"/>
                <a:t>DH key agreement protocol, parameters</a:t>
              </a:r>
            </a:p>
            <a:p>
              <a:pPr marL="285750" indent="-220663">
                <a:lnSpc>
                  <a:spcPct val="90000"/>
                </a:lnSpc>
                <a:buClr>
                  <a:srgbClr val="0012A0"/>
                </a:buClr>
                <a:buFont typeface="Wingdings" pitchFamily="2" charset="2"/>
                <a:buChar char="§"/>
              </a:pPr>
              <a:r>
                <a:rPr lang="en-US" dirty="0">
                  <a:solidFill>
                    <a:srgbClr val="C00000"/>
                  </a:solidFill>
                </a:rPr>
                <a:t>application data (reply)</a:t>
              </a:r>
            </a:p>
          </p:txBody>
        </p:sp>
      </p:grpSp>
      <p:sp>
        <p:nvSpPr>
          <p:cNvPr id="92" name="TextBox 91">
            <a:extLst>
              <a:ext uri="{FF2B5EF4-FFF2-40B4-BE49-F238E27FC236}">
                <a16:creationId xmlns:a16="http://schemas.microsoft.com/office/drawing/2014/main" id="{3C5895EB-3741-A047-8065-8814A15AE75E}"/>
              </a:ext>
            </a:extLst>
          </p:cNvPr>
          <p:cNvSpPr txBox="1"/>
          <p:nvPr/>
        </p:nvSpPr>
        <p:spPr>
          <a:xfrm>
            <a:off x="980662" y="5346318"/>
            <a:ext cx="940904" cy="409023"/>
          </a:xfrm>
          <a:prstGeom prst="rect">
            <a:avLst/>
          </a:prstGeom>
          <a:noFill/>
        </p:spPr>
        <p:txBody>
          <a:bodyPr wrap="square" rtlCol="0">
            <a:spAutoFit/>
          </a:bodyPr>
          <a:lstStyle/>
          <a:p>
            <a:pPr>
              <a:lnSpc>
                <a:spcPct val="85000"/>
              </a:lnSpc>
            </a:pPr>
            <a:r>
              <a:rPr lang="en-US" sz="2400" dirty="0"/>
              <a:t>client </a:t>
            </a:r>
          </a:p>
        </p:txBody>
      </p:sp>
      <p:sp>
        <p:nvSpPr>
          <p:cNvPr id="97" name="TextBox 96">
            <a:extLst>
              <a:ext uri="{FF2B5EF4-FFF2-40B4-BE49-F238E27FC236}">
                <a16:creationId xmlns:a16="http://schemas.microsoft.com/office/drawing/2014/main" id="{45AAEDA9-73ED-5A45-B4A9-823B5C3F169C}"/>
              </a:ext>
            </a:extLst>
          </p:cNvPr>
          <p:cNvSpPr txBox="1"/>
          <p:nvPr/>
        </p:nvSpPr>
        <p:spPr>
          <a:xfrm>
            <a:off x="5473148" y="5366196"/>
            <a:ext cx="1013792" cy="409023"/>
          </a:xfrm>
          <a:prstGeom prst="rect">
            <a:avLst/>
          </a:prstGeom>
          <a:noFill/>
        </p:spPr>
        <p:txBody>
          <a:bodyPr wrap="square" rtlCol="0">
            <a:spAutoFit/>
          </a:bodyPr>
          <a:lstStyle/>
          <a:p>
            <a:pPr>
              <a:lnSpc>
                <a:spcPct val="85000"/>
              </a:lnSpc>
            </a:pPr>
            <a:r>
              <a:rPr lang="en-US" sz="2400" dirty="0"/>
              <a:t>server </a:t>
            </a:r>
          </a:p>
        </p:txBody>
      </p:sp>
      <p:sp>
        <p:nvSpPr>
          <p:cNvPr id="94" name="Content Placeholder 2">
            <a:extLst>
              <a:ext uri="{FF2B5EF4-FFF2-40B4-BE49-F238E27FC236}">
                <a16:creationId xmlns:a16="http://schemas.microsoft.com/office/drawing/2014/main" id="{58702B9F-F007-BD45-B451-CDED71CA389A}"/>
              </a:ext>
            </a:extLst>
          </p:cNvPr>
          <p:cNvSpPr>
            <a:spLocks noGrp="1"/>
          </p:cNvSpPr>
          <p:nvPr>
            <p:ph idx="1"/>
          </p:nvPr>
        </p:nvSpPr>
        <p:spPr>
          <a:xfrm>
            <a:off x="6944140" y="1430821"/>
            <a:ext cx="4929807" cy="4875557"/>
          </a:xfrm>
        </p:spPr>
        <p:txBody>
          <a:bodyPr>
            <a:normAutofit/>
          </a:bodyPr>
          <a:lstStyle/>
          <a:p>
            <a:r>
              <a:rPr lang="en-US" dirty="0"/>
              <a:t>initial hello message contains encrypted application data!</a:t>
            </a:r>
          </a:p>
          <a:p>
            <a:pPr marL="641350" indent="-236538">
              <a:buFont typeface="Arial" panose="020B0604020202020204" pitchFamily="34" charset="0"/>
              <a:buChar char="•"/>
            </a:pPr>
            <a:r>
              <a:rPr lang="en-US" sz="2400" dirty="0"/>
              <a:t>“resuming” earlier connection between client and server </a:t>
            </a:r>
          </a:p>
          <a:p>
            <a:pPr marL="641350" indent="-236538">
              <a:buFont typeface="Arial" panose="020B0604020202020204" pitchFamily="34" charset="0"/>
              <a:buChar char="•"/>
            </a:pPr>
            <a:r>
              <a:rPr lang="en-US" sz="2400" dirty="0"/>
              <a:t>application data encrypted using “resumption master secret” from earlier connection</a:t>
            </a:r>
          </a:p>
          <a:p>
            <a:pPr indent="-234950"/>
            <a:r>
              <a:rPr lang="en-US" dirty="0"/>
              <a:t>vulnerable to replay attacks!</a:t>
            </a:r>
          </a:p>
          <a:p>
            <a:pPr marL="641350" indent="-236538">
              <a:buFont typeface="Arial" panose="020B0604020202020204" pitchFamily="34" charset="0"/>
              <a:buChar char="•"/>
            </a:pPr>
            <a:r>
              <a:rPr lang="en-US" sz="2400" dirty="0"/>
              <a:t>maybe OK for get HTTP GET or client requests not modifying server state</a:t>
            </a:r>
          </a:p>
        </p:txBody>
      </p:sp>
    </p:spTree>
    <p:extLst>
      <p:ext uri="{BB962C8B-B14F-4D97-AF65-F5344CB8AC3E}">
        <p14:creationId xmlns:p14="http://schemas.microsoft.com/office/powerpoint/2010/main" val="318982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4">
                                            <p:txEl>
                                              <p:pRg st="3" end="3"/>
                                            </p:txEl>
                                          </p:spTgt>
                                        </p:tgtEl>
                                        <p:attrNameLst>
                                          <p:attrName>style.visibility</p:attrName>
                                        </p:attrNameLst>
                                      </p:cBhvr>
                                      <p:to>
                                        <p:strVal val="visible"/>
                                      </p:to>
                                    </p:set>
                                    <p:animEffect transition="in" filter="dissolve">
                                      <p:cBhvr>
                                        <p:cTn id="7" dur="500"/>
                                        <p:tgtEl>
                                          <p:spTgt spid="94">
                                            <p:txEl>
                                              <p:pRg st="3" end="3"/>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94">
                                            <p:txEl>
                                              <p:pRg st="4" end="4"/>
                                            </p:txEl>
                                          </p:spTgt>
                                        </p:tgtEl>
                                        <p:attrNameLst>
                                          <p:attrName>style.visibility</p:attrName>
                                        </p:attrNameLst>
                                      </p:cBhvr>
                                      <p:to>
                                        <p:strVal val="visible"/>
                                      </p:to>
                                    </p:set>
                                    <p:animEffect transition="in" filter="dissolve">
                                      <p:cBhvr>
                                        <p:cTn id="10" dur="500"/>
                                        <p:tgtEl>
                                          <p:spTgt spid="9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11391" y="429025"/>
            <a:ext cx="10515600" cy="894622"/>
          </a:xfrm>
        </p:spPr>
        <p:txBody>
          <a:bodyPr>
            <a:normAutofit/>
          </a:bodyPr>
          <a:lstStyle/>
          <a:p>
            <a:r>
              <a:rPr lang="en-US" altLang="en-US" dirty="0">
                <a:cs typeface="Calibri" panose="020F0502020204030204" pitchFamily="34" charset="0"/>
              </a:rPr>
              <a:t>Chapter 8 outline</a:t>
            </a:r>
            <a:endParaRPr lang="en-US" sz="4400" dirty="0"/>
          </a:p>
        </p:txBody>
      </p:sp>
      <p:pic>
        <p:nvPicPr>
          <p:cNvPr id="6" name="Picture 5" descr="A train crossing a bridge over a body of water&#10;&#10;Description automatically generated">
            <a:extLst>
              <a:ext uri="{FF2B5EF4-FFF2-40B4-BE49-F238E27FC236}">
                <a16:creationId xmlns:a16="http://schemas.microsoft.com/office/drawing/2014/main" id="{8B05C88C-8150-3A41-8E34-0D407B652F32}"/>
              </a:ext>
            </a:extLst>
          </p:cNvPr>
          <p:cNvPicPr>
            <a:picLocks noChangeAspect="1"/>
          </p:cNvPicPr>
          <p:nvPr/>
        </p:nvPicPr>
        <p:blipFill>
          <a:blip r:embed="rId3"/>
          <a:stretch>
            <a:fillRect/>
          </a:stretch>
        </p:blipFill>
        <p:spPr>
          <a:xfrm>
            <a:off x="8008986" y="2253935"/>
            <a:ext cx="3102316" cy="2326737"/>
          </a:xfrm>
          <a:prstGeom prst="rect">
            <a:avLst/>
          </a:prstGeom>
          <a:effectLst>
            <a:outerShdw blurRad="50800" dist="38100" dir="18900000" algn="bl" rotWithShape="0">
              <a:prstClr val="black">
                <a:alpha val="40000"/>
              </a:prstClr>
            </a:outerShdw>
          </a:effectLst>
        </p:spPr>
      </p:pic>
      <p:sp>
        <p:nvSpPr>
          <p:cNvPr id="12" name="Rectangle 3">
            <a:extLst>
              <a:ext uri="{FF2B5EF4-FFF2-40B4-BE49-F238E27FC236}">
                <a16:creationId xmlns:a16="http://schemas.microsoft.com/office/drawing/2014/main" id="{8AF9942C-CE7E-1647-9220-5E37ACEF9D89}"/>
              </a:ext>
            </a:extLst>
          </p:cNvPr>
          <p:cNvSpPr txBox="1">
            <a:spLocks noChangeArrowheads="1"/>
          </p:cNvSpPr>
          <p:nvPr/>
        </p:nvSpPr>
        <p:spPr>
          <a:xfrm>
            <a:off x="931678" y="1505140"/>
            <a:ext cx="7772400"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87338">
              <a:buClr>
                <a:schemeClr val="bg1">
                  <a:lumMod val="75000"/>
                </a:schemeClr>
              </a:buClr>
            </a:pPr>
            <a:r>
              <a:rPr lang="en-US" dirty="0">
                <a:solidFill>
                  <a:schemeClr val="bg1">
                    <a:lumMod val="75000"/>
                  </a:schemeClr>
                </a:solidFill>
              </a:rPr>
              <a:t>What is network security?</a:t>
            </a:r>
          </a:p>
          <a:p>
            <a:pPr indent="-287338">
              <a:buClr>
                <a:schemeClr val="bg1">
                  <a:lumMod val="75000"/>
                </a:schemeClr>
              </a:buClr>
            </a:pPr>
            <a:r>
              <a:rPr lang="en-US" dirty="0">
                <a:solidFill>
                  <a:schemeClr val="bg1">
                    <a:lumMod val="75000"/>
                  </a:schemeClr>
                </a:solidFill>
              </a:rPr>
              <a:t>Principles of cryptography</a:t>
            </a:r>
          </a:p>
          <a:p>
            <a:pPr indent="-287338">
              <a:buClr>
                <a:schemeClr val="bg1">
                  <a:lumMod val="75000"/>
                </a:schemeClr>
              </a:buClr>
            </a:pPr>
            <a:r>
              <a:rPr lang="en-US" dirty="0">
                <a:solidFill>
                  <a:schemeClr val="bg1">
                    <a:lumMod val="75000"/>
                  </a:schemeClr>
                </a:solidFill>
              </a:rPr>
              <a:t>Authentication, </a:t>
            </a:r>
            <a:r>
              <a:rPr lang="en-US" sz="3200" dirty="0">
                <a:solidFill>
                  <a:schemeClr val="bg1">
                    <a:lumMod val="75000"/>
                  </a:schemeClr>
                </a:solidFill>
              </a:rPr>
              <a:t>message integrity</a:t>
            </a:r>
            <a:endParaRPr lang="en-US" dirty="0">
              <a:solidFill>
                <a:schemeClr val="bg1">
                  <a:lumMod val="75000"/>
                </a:schemeClr>
              </a:solidFill>
            </a:endParaRPr>
          </a:p>
          <a:p>
            <a:pPr indent="-287338">
              <a:buClr>
                <a:schemeClr val="bg1">
                  <a:lumMod val="75000"/>
                </a:schemeClr>
              </a:buClr>
            </a:pPr>
            <a:r>
              <a:rPr lang="en-US" dirty="0">
                <a:solidFill>
                  <a:schemeClr val="bg1">
                    <a:lumMod val="75000"/>
                  </a:schemeClr>
                </a:solidFill>
              </a:rPr>
              <a:t>Securing e-mail</a:t>
            </a:r>
          </a:p>
          <a:p>
            <a:pPr indent="-287338">
              <a:buClr>
                <a:schemeClr val="bg1">
                  <a:lumMod val="75000"/>
                </a:schemeClr>
              </a:buClr>
            </a:pPr>
            <a:r>
              <a:rPr lang="en-US" dirty="0">
                <a:solidFill>
                  <a:schemeClr val="bg1">
                    <a:lumMod val="75000"/>
                  </a:schemeClr>
                </a:solidFill>
              </a:rPr>
              <a:t>Securing TCP connections: TLS</a:t>
            </a:r>
          </a:p>
          <a:p>
            <a:pPr indent="-287338">
              <a:buClr>
                <a:srgbClr val="0012A0"/>
              </a:buClr>
            </a:pPr>
            <a:r>
              <a:rPr lang="en-US" sz="3600" dirty="0"/>
              <a:t>Network layer security: IPsec</a:t>
            </a:r>
          </a:p>
          <a:p>
            <a:pPr indent="-287338">
              <a:buClr>
                <a:schemeClr val="bg1">
                  <a:lumMod val="75000"/>
                </a:schemeClr>
              </a:buClr>
            </a:pPr>
            <a:r>
              <a:rPr lang="en-US" dirty="0">
                <a:solidFill>
                  <a:schemeClr val="bg1">
                    <a:lumMod val="75000"/>
                  </a:schemeClr>
                </a:solidFill>
              </a:rPr>
              <a:t>Security in wireless and mobile networks</a:t>
            </a:r>
          </a:p>
          <a:p>
            <a:pPr indent="-287338">
              <a:buClr>
                <a:schemeClr val="bg1">
                  <a:lumMod val="75000"/>
                </a:schemeClr>
              </a:buClr>
            </a:pPr>
            <a:r>
              <a:rPr lang="en-US" dirty="0">
                <a:solidFill>
                  <a:schemeClr val="bg1">
                    <a:lumMod val="75000"/>
                  </a:schemeClr>
                </a:solidFill>
              </a:rPr>
              <a:t>Operational security: firewalls and IDS</a:t>
            </a:r>
          </a:p>
        </p:txBody>
      </p:sp>
      <p:sp>
        <p:nvSpPr>
          <p:cNvPr id="13" name="Slide Number Placeholder 2">
            <a:extLst>
              <a:ext uri="{FF2B5EF4-FFF2-40B4-BE49-F238E27FC236}">
                <a16:creationId xmlns:a16="http://schemas.microsoft.com/office/drawing/2014/main" id="{ED5A4EB8-C36E-EF4A-A53F-6E75EE0AB65A}"/>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83</a:t>
            </a:fld>
            <a:endParaRPr lang="en-US" dirty="0"/>
          </a:p>
        </p:txBody>
      </p:sp>
    </p:spTree>
    <p:extLst>
      <p:ext uri="{BB962C8B-B14F-4D97-AF65-F5344CB8AC3E}">
        <p14:creationId xmlns:p14="http://schemas.microsoft.com/office/powerpoint/2010/main" val="3651667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4E75DA-960F-9E42-A5A3-3B8B45FCB96A}"/>
              </a:ext>
            </a:extLst>
          </p:cNvPr>
          <p:cNvSpPr>
            <a:spLocks noGrp="1"/>
          </p:cNvSpPr>
          <p:nvPr>
            <p:ph idx="1"/>
          </p:nvPr>
        </p:nvSpPr>
        <p:spPr>
          <a:xfrm>
            <a:off x="868016" y="1371600"/>
            <a:ext cx="10850217" cy="1965960"/>
          </a:xfrm>
        </p:spPr>
        <p:txBody>
          <a:bodyPr>
            <a:normAutofit/>
          </a:bodyPr>
          <a:lstStyle/>
          <a:p>
            <a:r>
              <a:rPr lang="en-US" sz="3100" dirty="0"/>
              <a:t>provides datagram-level encryption, authentication, integrity</a:t>
            </a:r>
          </a:p>
          <a:p>
            <a:pPr lvl="1"/>
            <a:r>
              <a:rPr lang="en-US" sz="2700" dirty="0"/>
              <a:t>for both user traffic and control traffic (e.g., BGP, DNS messages)</a:t>
            </a:r>
          </a:p>
          <a:p>
            <a:r>
              <a:rPr lang="en-US" sz="3100" dirty="0"/>
              <a:t>two “modes”:</a:t>
            </a:r>
          </a:p>
          <a:p>
            <a:pPr marL="130175" indent="0">
              <a:buNone/>
            </a:pPr>
            <a:endParaRPr lang="en-US" sz="2800" dirty="0"/>
          </a:p>
        </p:txBody>
      </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38200" y="398813"/>
            <a:ext cx="10515600" cy="894622"/>
          </a:xfrm>
        </p:spPr>
        <p:txBody>
          <a:bodyPr>
            <a:normAutofit/>
          </a:bodyPr>
          <a:lstStyle/>
          <a:p>
            <a:r>
              <a:rPr lang="en-US" b="0" dirty="0">
                <a:latin typeface="+mn-lt"/>
              </a:rPr>
              <a:t>IP Sec</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84</a:t>
            </a:fld>
            <a:endParaRPr lang="en-US" dirty="0"/>
          </a:p>
        </p:txBody>
      </p:sp>
      <p:sp>
        <p:nvSpPr>
          <p:cNvPr id="4" name="TextBox 3">
            <a:extLst>
              <a:ext uri="{FF2B5EF4-FFF2-40B4-BE49-F238E27FC236}">
                <a16:creationId xmlns:a16="http://schemas.microsoft.com/office/drawing/2014/main" id="{C9573CB3-64BF-DB4E-9011-11A11037F1AA}"/>
              </a:ext>
            </a:extLst>
          </p:cNvPr>
          <p:cNvSpPr txBox="1"/>
          <p:nvPr/>
        </p:nvSpPr>
        <p:spPr>
          <a:xfrm>
            <a:off x="1470993" y="4681977"/>
            <a:ext cx="3856382" cy="1166153"/>
          </a:xfrm>
          <a:prstGeom prst="rect">
            <a:avLst/>
          </a:prstGeom>
          <a:noFill/>
        </p:spPr>
        <p:txBody>
          <a:bodyPr wrap="square" rtlCol="0">
            <a:spAutoFit/>
          </a:bodyPr>
          <a:lstStyle/>
          <a:p>
            <a:pPr>
              <a:lnSpc>
                <a:spcPct val="85000"/>
              </a:lnSpc>
            </a:pPr>
            <a:r>
              <a:rPr lang="en-US" sz="2800" dirty="0">
                <a:solidFill>
                  <a:srgbClr val="C00000"/>
                </a:solidFill>
              </a:rPr>
              <a:t>transport mode: </a:t>
            </a:r>
          </a:p>
          <a:p>
            <a:pPr marL="287338" indent="-222250">
              <a:lnSpc>
                <a:spcPct val="85000"/>
              </a:lnSpc>
              <a:spcBef>
                <a:spcPts val="600"/>
              </a:spcBef>
              <a:buFont typeface="Wingdings" pitchFamily="2" charset="2"/>
              <a:buChar char="§"/>
            </a:pPr>
            <a:r>
              <a:rPr lang="en-US" sz="2400" i="1" dirty="0">
                <a:solidFill>
                  <a:srgbClr val="0012A0"/>
                </a:solidFill>
              </a:rPr>
              <a:t>only</a:t>
            </a:r>
            <a:r>
              <a:rPr lang="en-US" sz="2400" dirty="0">
                <a:solidFill>
                  <a:srgbClr val="C00000"/>
                </a:solidFill>
              </a:rPr>
              <a:t> </a:t>
            </a:r>
            <a:r>
              <a:rPr lang="en-US" sz="2400" dirty="0"/>
              <a:t> datagram </a:t>
            </a:r>
            <a:r>
              <a:rPr lang="en-US" sz="2400" i="1" dirty="0">
                <a:solidFill>
                  <a:srgbClr val="0012A0"/>
                </a:solidFill>
              </a:rPr>
              <a:t>payload</a:t>
            </a:r>
            <a:r>
              <a:rPr lang="en-US" sz="2400" dirty="0"/>
              <a:t> is encrypted, authenticated</a:t>
            </a:r>
          </a:p>
        </p:txBody>
      </p:sp>
      <p:sp>
        <p:nvSpPr>
          <p:cNvPr id="5" name="Rectangle 4">
            <a:extLst>
              <a:ext uri="{FF2B5EF4-FFF2-40B4-BE49-F238E27FC236}">
                <a16:creationId xmlns:a16="http://schemas.microsoft.com/office/drawing/2014/main" id="{3192BC05-B609-5E41-B728-096F53B746FD}"/>
              </a:ext>
            </a:extLst>
          </p:cNvPr>
          <p:cNvSpPr/>
          <p:nvPr/>
        </p:nvSpPr>
        <p:spPr>
          <a:xfrm>
            <a:off x="6188765" y="4093770"/>
            <a:ext cx="4717774" cy="2172582"/>
          </a:xfrm>
          <a:prstGeom prst="rect">
            <a:avLst/>
          </a:prstGeom>
        </p:spPr>
        <p:txBody>
          <a:bodyPr wrap="square">
            <a:spAutoFit/>
          </a:bodyPr>
          <a:lstStyle/>
          <a:p>
            <a:r>
              <a:rPr lang="en-US" sz="2800" dirty="0">
                <a:solidFill>
                  <a:srgbClr val="C00000"/>
                </a:solidFill>
              </a:rPr>
              <a:t>tunnel mode: </a:t>
            </a:r>
          </a:p>
          <a:p>
            <a:pPr marL="285750" indent="-220663">
              <a:lnSpc>
                <a:spcPct val="85000"/>
              </a:lnSpc>
              <a:spcBef>
                <a:spcPts val="600"/>
              </a:spcBef>
              <a:buClr>
                <a:srgbClr val="0012A0"/>
              </a:buClr>
              <a:buFont typeface="Wingdings" pitchFamily="2" charset="2"/>
              <a:buChar char="§"/>
            </a:pPr>
            <a:r>
              <a:rPr lang="en-US" sz="2400" dirty="0"/>
              <a:t>entire datagram is encrypted, authenticated</a:t>
            </a:r>
          </a:p>
          <a:p>
            <a:pPr marL="285750" indent="-220663">
              <a:lnSpc>
                <a:spcPct val="85000"/>
              </a:lnSpc>
              <a:buClr>
                <a:srgbClr val="0012A0"/>
              </a:buClr>
              <a:buFont typeface="Wingdings" pitchFamily="2" charset="2"/>
              <a:buChar char="§"/>
            </a:pPr>
            <a:r>
              <a:rPr lang="en-US" sz="2400" dirty="0"/>
              <a:t>encrypted datagram encapsulated in new datagram with new IP header, tunneled to destination</a:t>
            </a:r>
          </a:p>
        </p:txBody>
      </p:sp>
      <p:grpSp>
        <p:nvGrpSpPr>
          <p:cNvPr id="203" name="Group 202">
            <a:extLst>
              <a:ext uri="{FF2B5EF4-FFF2-40B4-BE49-F238E27FC236}">
                <a16:creationId xmlns:a16="http://schemas.microsoft.com/office/drawing/2014/main" id="{ADDFE080-966A-8641-9BE1-AE22D314AFD8}"/>
              </a:ext>
            </a:extLst>
          </p:cNvPr>
          <p:cNvGrpSpPr/>
          <p:nvPr/>
        </p:nvGrpSpPr>
        <p:grpSpPr>
          <a:xfrm>
            <a:off x="5943602" y="2769704"/>
            <a:ext cx="4841859" cy="1089162"/>
            <a:chOff x="5943602" y="2769704"/>
            <a:chExt cx="4841859" cy="1089162"/>
          </a:xfrm>
        </p:grpSpPr>
        <p:sp>
          <p:nvSpPr>
            <p:cNvPr id="15" name="Freeform 8">
              <a:extLst>
                <a:ext uri="{FF2B5EF4-FFF2-40B4-BE49-F238E27FC236}">
                  <a16:creationId xmlns:a16="http://schemas.microsoft.com/office/drawing/2014/main" id="{14E20BA2-5A30-9E42-BEA5-46DC9B6477BE}"/>
                </a:ext>
              </a:extLst>
            </p:cNvPr>
            <p:cNvSpPr>
              <a:spLocks/>
            </p:cNvSpPr>
            <p:nvPr/>
          </p:nvSpPr>
          <p:spPr bwMode="auto">
            <a:xfrm rot="5400000">
              <a:off x="8079996" y="2940636"/>
              <a:ext cx="506067" cy="1330393"/>
            </a:xfrm>
            <a:custGeom>
              <a:avLst/>
              <a:gdLst>
                <a:gd name="T0" fmla="*/ 2147483647 w 1292"/>
                <a:gd name="T1" fmla="*/ 2147483647 h 1255"/>
                <a:gd name="T2" fmla="*/ 2147483647 w 1292"/>
                <a:gd name="T3" fmla="*/ 2147483647 h 1255"/>
                <a:gd name="T4" fmla="*/ 2147483647 w 1292"/>
                <a:gd name="T5" fmla="*/ 2147483647 h 1255"/>
                <a:gd name="T6" fmla="*/ 2147483647 w 1292"/>
                <a:gd name="T7" fmla="*/ 2147483647 h 1255"/>
                <a:gd name="T8" fmla="*/ 2147483647 w 1292"/>
                <a:gd name="T9" fmla="*/ 2147483647 h 1255"/>
                <a:gd name="T10" fmla="*/ 2147483647 w 1292"/>
                <a:gd name="T11" fmla="*/ 2147483647 h 1255"/>
                <a:gd name="T12" fmla="*/ 2147483647 w 1292"/>
                <a:gd name="T13" fmla="*/ 2147483647 h 1255"/>
                <a:gd name="T14" fmla="*/ 2147483647 w 1292"/>
                <a:gd name="T15" fmla="*/ 2147483647 h 1255"/>
                <a:gd name="T16" fmla="*/ 2147483647 w 1292"/>
                <a:gd name="T17" fmla="*/ 2147483647 h 1255"/>
                <a:gd name="T18" fmla="*/ 2147483647 w 1292"/>
                <a:gd name="T19" fmla="*/ 2147483647 h 1255"/>
                <a:gd name="T20" fmla="*/ 2147483647 w 1292"/>
                <a:gd name="T21" fmla="*/ 2147483647 h 1255"/>
                <a:gd name="T22" fmla="*/ 2147483647 w 1292"/>
                <a:gd name="T23" fmla="*/ 2147483647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2"/>
                <a:gd name="T37" fmla="*/ 0 h 1255"/>
                <a:gd name="T38" fmla="*/ 1292 w 1292"/>
                <a:gd name="T39" fmla="*/ 1255 h 12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9AE0FF"/>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dirty="0"/>
            </a:p>
          </p:txBody>
        </p:sp>
        <p:grpSp>
          <p:nvGrpSpPr>
            <p:cNvPr id="56" name="Group 55">
              <a:extLst>
                <a:ext uri="{FF2B5EF4-FFF2-40B4-BE49-F238E27FC236}">
                  <a16:creationId xmlns:a16="http://schemas.microsoft.com/office/drawing/2014/main" id="{6CCAC4CF-B9CD-DB4D-99A9-B6AF032C18A5}"/>
                </a:ext>
              </a:extLst>
            </p:cNvPr>
            <p:cNvGrpSpPr/>
            <p:nvPr/>
          </p:nvGrpSpPr>
          <p:grpSpPr>
            <a:xfrm>
              <a:off x="5943602" y="2769704"/>
              <a:ext cx="1681218" cy="980660"/>
              <a:chOff x="6049618" y="2769704"/>
              <a:chExt cx="1681218" cy="980660"/>
            </a:xfrm>
          </p:grpSpPr>
          <p:cxnSp>
            <p:nvCxnSpPr>
              <p:cNvPr id="55" name="Straight Connector 54">
                <a:extLst>
                  <a:ext uri="{FF2B5EF4-FFF2-40B4-BE49-F238E27FC236}">
                    <a16:creationId xmlns:a16="http://schemas.microsoft.com/office/drawing/2014/main" id="{0654F112-25E5-0945-9EB7-D53617CD32AF}"/>
                  </a:ext>
                </a:extLst>
              </p:cNvPr>
              <p:cNvCxnSpPr>
                <a:endCxn id="14" idx="9"/>
              </p:cNvCxnSpPr>
              <p:nvPr/>
            </p:nvCxnSpPr>
            <p:spPr>
              <a:xfrm>
                <a:off x="6645292" y="3188175"/>
                <a:ext cx="781512" cy="35856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469CF614-B510-1B47-A18F-FC95BC06D323}"/>
                  </a:ext>
                </a:extLst>
              </p:cNvPr>
              <p:cNvGrpSpPr/>
              <p:nvPr/>
            </p:nvGrpSpPr>
            <p:grpSpPr>
              <a:xfrm>
                <a:off x="7124700" y="3417997"/>
                <a:ext cx="606136" cy="332367"/>
                <a:chOff x="7493876" y="2774731"/>
                <a:chExt cx="1481958" cy="894622"/>
              </a:xfrm>
            </p:grpSpPr>
            <p:sp>
              <p:nvSpPr>
                <p:cNvPr id="8" name="Freeform 7">
                  <a:extLst>
                    <a:ext uri="{FF2B5EF4-FFF2-40B4-BE49-F238E27FC236}">
                      <a16:creationId xmlns:a16="http://schemas.microsoft.com/office/drawing/2014/main" id="{24575021-E1EF-B74C-854B-B558B2CCDE16}"/>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9" name="Oval 8">
                  <a:extLst>
                    <a:ext uri="{FF2B5EF4-FFF2-40B4-BE49-F238E27FC236}">
                      <a16:creationId xmlns:a16="http://schemas.microsoft.com/office/drawing/2014/main" id="{CE423A64-C38A-EE48-AC51-530692CDD759}"/>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0" name="Group 9">
                  <a:extLst>
                    <a:ext uri="{FF2B5EF4-FFF2-40B4-BE49-F238E27FC236}">
                      <a16:creationId xmlns:a16="http://schemas.microsoft.com/office/drawing/2014/main" id="{6D703D38-4520-6D4B-98BA-E02BCBF7D5CA}"/>
                    </a:ext>
                  </a:extLst>
                </p:cNvPr>
                <p:cNvGrpSpPr/>
                <p:nvPr/>
              </p:nvGrpSpPr>
              <p:grpSpPr>
                <a:xfrm>
                  <a:off x="7713663" y="2848339"/>
                  <a:ext cx="1042107" cy="425543"/>
                  <a:chOff x="7786941" y="2884917"/>
                  <a:chExt cx="897649" cy="353919"/>
                </a:xfrm>
              </p:grpSpPr>
              <p:sp>
                <p:nvSpPr>
                  <p:cNvPr id="11" name="Freeform 10">
                    <a:extLst>
                      <a:ext uri="{FF2B5EF4-FFF2-40B4-BE49-F238E27FC236}">
                        <a16:creationId xmlns:a16="http://schemas.microsoft.com/office/drawing/2014/main" id="{F3154BDF-A977-C44E-BAFA-B438903A17FB}"/>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11">
                    <a:extLst>
                      <a:ext uri="{FF2B5EF4-FFF2-40B4-BE49-F238E27FC236}">
                        <a16:creationId xmlns:a16="http://schemas.microsoft.com/office/drawing/2014/main" id="{3B56605F-E424-7947-AACE-63CB7FDB4132}"/>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Freeform 12">
                    <a:extLst>
                      <a:ext uri="{FF2B5EF4-FFF2-40B4-BE49-F238E27FC236}">
                        <a16:creationId xmlns:a16="http://schemas.microsoft.com/office/drawing/2014/main" id="{C12C5A52-8947-FC49-BB36-076F264D475C}"/>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Freeform 13">
                    <a:extLst>
                      <a:ext uri="{FF2B5EF4-FFF2-40B4-BE49-F238E27FC236}">
                        <a16:creationId xmlns:a16="http://schemas.microsoft.com/office/drawing/2014/main" id="{7390FDBA-6052-5F40-A3EE-4F48A9EFA97F}"/>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8" name="Group 542">
                <a:extLst>
                  <a:ext uri="{FF2B5EF4-FFF2-40B4-BE49-F238E27FC236}">
                    <a16:creationId xmlns:a16="http://schemas.microsoft.com/office/drawing/2014/main" id="{1C4F3015-F821-EC4A-8824-6B80D220992A}"/>
                  </a:ext>
                </a:extLst>
              </p:cNvPr>
              <p:cNvGrpSpPr>
                <a:grpSpLocks/>
              </p:cNvGrpSpPr>
              <p:nvPr/>
            </p:nvGrpSpPr>
            <p:grpSpPr bwMode="auto">
              <a:xfrm>
                <a:off x="6049618" y="2769704"/>
                <a:ext cx="720837" cy="645768"/>
                <a:chOff x="-44" y="1473"/>
                <a:chExt cx="981" cy="1105"/>
              </a:xfrm>
            </p:grpSpPr>
            <p:pic>
              <p:nvPicPr>
                <p:cNvPr id="19" name="Picture 529" descr="desktop_computer_stylized_medium">
                  <a:extLst>
                    <a:ext uri="{FF2B5EF4-FFF2-40B4-BE49-F238E27FC236}">
                      <a16:creationId xmlns:a16="http://schemas.microsoft.com/office/drawing/2014/main" id="{B4A218B7-E585-A542-B8AE-0035B8F144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0" name="Freeform 530">
                  <a:extLst>
                    <a:ext uri="{FF2B5EF4-FFF2-40B4-BE49-F238E27FC236}">
                      <a16:creationId xmlns:a16="http://schemas.microsoft.com/office/drawing/2014/main" id="{6B93B8A7-EC13-1F4D-A7BC-566E9658029F}"/>
                    </a:ext>
                  </a:extLst>
                </p:cNvPr>
                <p:cNvSpPr>
                  <a:spLocks/>
                </p:cNvSpPr>
                <p:nvPr/>
              </p:nvSpPr>
              <p:spPr bwMode="auto">
                <a:xfrm flipH="1">
                  <a:off x="374" y="1579"/>
                  <a:ext cx="477" cy="506"/>
                </a:xfrm>
                <a:custGeom>
                  <a:avLst/>
                  <a:gdLst>
                    <a:gd name="T0" fmla="*/ 0 w 356"/>
                    <a:gd name="T1" fmla="*/ 0 h 368"/>
                    <a:gd name="T2" fmla="*/ 722 w 356"/>
                    <a:gd name="T3" fmla="*/ 36 h 368"/>
                    <a:gd name="T4" fmla="*/ 856 w 356"/>
                    <a:gd name="T5" fmla="*/ 765 h 368"/>
                    <a:gd name="T6" fmla="*/ 189 w 356"/>
                    <a:gd name="T7" fmla="*/ 957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grpSp>
          <p:nvGrpSpPr>
            <p:cNvPr id="57" name="Group 56">
              <a:extLst>
                <a:ext uri="{FF2B5EF4-FFF2-40B4-BE49-F238E27FC236}">
                  <a16:creationId xmlns:a16="http://schemas.microsoft.com/office/drawing/2014/main" id="{BB050F89-D418-D448-9E4C-F6EE2C0E8D48}"/>
                </a:ext>
              </a:extLst>
            </p:cNvPr>
            <p:cNvGrpSpPr/>
            <p:nvPr/>
          </p:nvGrpSpPr>
          <p:grpSpPr>
            <a:xfrm flipH="1">
              <a:off x="9104243" y="2789583"/>
              <a:ext cx="1681218" cy="980660"/>
              <a:chOff x="6049618" y="2769704"/>
              <a:chExt cx="1681218" cy="980660"/>
            </a:xfrm>
          </p:grpSpPr>
          <p:cxnSp>
            <p:nvCxnSpPr>
              <p:cNvPr id="58" name="Straight Connector 57">
                <a:extLst>
                  <a:ext uri="{FF2B5EF4-FFF2-40B4-BE49-F238E27FC236}">
                    <a16:creationId xmlns:a16="http://schemas.microsoft.com/office/drawing/2014/main" id="{E4CAEDFE-5BCE-6B43-AC71-87755DEC1C69}"/>
                  </a:ext>
                </a:extLst>
              </p:cNvPr>
              <p:cNvCxnSpPr>
                <a:endCxn id="69" idx="9"/>
              </p:cNvCxnSpPr>
              <p:nvPr/>
            </p:nvCxnSpPr>
            <p:spPr>
              <a:xfrm>
                <a:off x="6645292" y="3188175"/>
                <a:ext cx="781512" cy="35856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9" name="Group 58">
                <a:extLst>
                  <a:ext uri="{FF2B5EF4-FFF2-40B4-BE49-F238E27FC236}">
                    <a16:creationId xmlns:a16="http://schemas.microsoft.com/office/drawing/2014/main" id="{1811847D-A970-9443-B7D2-72AC5D9B1BA0}"/>
                  </a:ext>
                </a:extLst>
              </p:cNvPr>
              <p:cNvGrpSpPr/>
              <p:nvPr/>
            </p:nvGrpSpPr>
            <p:grpSpPr>
              <a:xfrm>
                <a:off x="7124700" y="3417997"/>
                <a:ext cx="606136" cy="332367"/>
                <a:chOff x="7493876" y="2774731"/>
                <a:chExt cx="1481958" cy="894622"/>
              </a:xfrm>
            </p:grpSpPr>
            <p:sp>
              <p:nvSpPr>
                <p:cNvPr id="63" name="Freeform 62">
                  <a:extLst>
                    <a:ext uri="{FF2B5EF4-FFF2-40B4-BE49-F238E27FC236}">
                      <a16:creationId xmlns:a16="http://schemas.microsoft.com/office/drawing/2014/main" id="{B366F0C3-D84C-1B40-8469-120A8C080073}"/>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64" name="Oval 63">
                  <a:extLst>
                    <a:ext uri="{FF2B5EF4-FFF2-40B4-BE49-F238E27FC236}">
                      <a16:creationId xmlns:a16="http://schemas.microsoft.com/office/drawing/2014/main" id="{57EB0FBE-636E-A546-8091-4FBBC9BF1A7C}"/>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65" name="Group 64">
                  <a:extLst>
                    <a:ext uri="{FF2B5EF4-FFF2-40B4-BE49-F238E27FC236}">
                      <a16:creationId xmlns:a16="http://schemas.microsoft.com/office/drawing/2014/main" id="{778360FB-EEF4-2940-9D36-36DE310F905D}"/>
                    </a:ext>
                  </a:extLst>
                </p:cNvPr>
                <p:cNvGrpSpPr/>
                <p:nvPr/>
              </p:nvGrpSpPr>
              <p:grpSpPr>
                <a:xfrm>
                  <a:off x="7713663" y="2848339"/>
                  <a:ext cx="1042107" cy="425543"/>
                  <a:chOff x="7786941" y="2884917"/>
                  <a:chExt cx="897649" cy="353919"/>
                </a:xfrm>
              </p:grpSpPr>
              <p:sp>
                <p:nvSpPr>
                  <p:cNvPr id="66" name="Freeform 65">
                    <a:extLst>
                      <a:ext uri="{FF2B5EF4-FFF2-40B4-BE49-F238E27FC236}">
                        <a16:creationId xmlns:a16="http://schemas.microsoft.com/office/drawing/2014/main" id="{2453C865-DC81-6D4B-ABCB-2846FCE503CA}"/>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7" name="Freeform 66">
                    <a:extLst>
                      <a:ext uri="{FF2B5EF4-FFF2-40B4-BE49-F238E27FC236}">
                        <a16:creationId xmlns:a16="http://schemas.microsoft.com/office/drawing/2014/main" id="{8662D64E-0AE9-E64E-8628-AF46CCE5A27A}"/>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8" name="Freeform 67">
                    <a:extLst>
                      <a:ext uri="{FF2B5EF4-FFF2-40B4-BE49-F238E27FC236}">
                        <a16:creationId xmlns:a16="http://schemas.microsoft.com/office/drawing/2014/main" id="{918CF3A8-5656-8442-BB3F-09C800215476}"/>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9" name="Freeform 68">
                    <a:extLst>
                      <a:ext uri="{FF2B5EF4-FFF2-40B4-BE49-F238E27FC236}">
                        <a16:creationId xmlns:a16="http://schemas.microsoft.com/office/drawing/2014/main" id="{5524A23D-EA0A-6246-B1E7-4F2EF8987EB8}"/>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60" name="Group 542">
                <a:extLst>
                  <a:ext uri="{FF2B5EF4-FFF2-40B4-BE49-F238E27FC236}">
                    <a16:creationId xmlns:a16="http://schemas.microsoft.com/office/drawing/2014/main" id="{22947704-2D5C-B840-B65A-0BC7455D438C}"/>
                  </a:ext>
                </a:extLst>
              </p:cNvPr>
              <p:cNvGrpSpPr>
                <a:grpSpLocks/>
              </p:cNvGrpSpPr>
              <p:nvPr/>
            </p:nvGrpSpPr>
            <p:grpSpPr bwMode="auto">
              <a:xfrm>
                <a:off x="6049618" y="2769704"/>
                <a:ext cx="720837" cy="645768"/>
                <a:chOff x="-44" y="1473"/>
                <a:chExt cx="981" cy="1105"/>
              </a:xfrm>
            </p:grpSpPr>
            <p:pic>
              <p:nvPicPr>
                <p:cNvPr id="61" name="Picture 529" descr="desktop_computer_stylized_medium">
                  <a:extLst>
                    <a:ext uri="{FF2B5EF4-FFF2-40B4-BE49-F238E27FC236}">
                      <a16:creationId xmlns:a16="http://schemas.microsoft.com/office/drawing/2014/main" id="{3691EF3D-3B9E-8D45-A16D-54C9B0ACDE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2" name="Freeform 530">
                  <a:extLst>
                    <a:ext uri="{FF2B5EF4-FFF2-40B4-BE49-F238E27FC236}">
                      <a16:creationId xmlns:a16="http://schemas.microsoft.com/office/drawing/2014/main" id="{3C7B9C58-9F63-3F41-9270-A2468F13B9B7}"/>
                    </a:ext>
                  </a:extLst>
                </p:cNvPr>
                <p:cNvSpPr>
                  <a:spLocks/>
                </p:cNvSpPr>
                <p:nvPr/>
              </p:nvSpPr>
              <p:spPr bwMode="auto">
                <a:xfrm flipH="1">
                  <a:off x="374" y="1579"/>
                  <a:ext cx="477" cy="506"/>
                </a:xfrm>
                <a:custGeom>
                  <a:avLst/>
                  <a:gdLst>
                    <a:gd name="T0" fmla="*/ 0 w 356"/>
                    <a:gd name="T1" fmla="*/ 0 h 368"/>
                    <a:gd name="T2" fmla="*/ 722 w 356"/>
                    <a:gd name="T3" fmla="*/ 36 h 368"/>
                    <a:gd name="T4" fmla="*/ 856 w 356"/>
                    <a:gd name="T5" fmla="*/ 765 h 368"/>
                    <a:gd name="T6" fmla="*/ 189 w 356"/>
                    <a:gd name="T7" fmla="*/ 957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grpSp>
          <p:nvGrpSpPr>
            <p:cNvPr id="118" name="Group 117">
              <a:extLst>
                <a:ext uri="{FF2B5EF4-FFF2-40B4-BE49-F238E27FC236}">
                  <a16:creationId xmlns:a16="http://schemas.microsoft.com/office/drawing/2014/main" id="{25DDDE38-741C-E746-B5BF-21B2066982F8}"/>
                </a:ext>
              </a:extLst>
            </p:cNvPr>
            <p:cNvGrpSpPr/>
            <p:nvPr/>
          </p:nvGrpSpPr>
          <p:grpSpPr>
            <a:xfrm>
              <a:off x="7715977" y="3548786"/>
              <a:ext cx="1285150" cy="185014"/>
              <a:chOff x="1616358" y="2551230"/>
              <a:chExt cx="2138678" cy="218510"/>
            </a:xfrm>
          </p:grpSpPr>
          <p:sp>
            <p:nvSpPr>
              <p:cNvPr id="121" name="Rectangle 120">
                <a:extLst>
                  <a:ext uri="{FF2B5EF4-FFF2-40B4-BE49-F238E27FC236}">
                    <a16:creationId xmlns:a16="http://schemas.microsoft.com/office/drawing/2014/main" id="{A4321BA5-2FBD-9248-8FC5-A60CD7C16E0A}"/>
                  </a:ext>
                </a:extLst>
              </p:cNvPr>
              <p:cNvSpPr/>
              <p:nvPr/>
            </p:nvSpPr>
            <p:spPr>
              <a:xfrm>
                <a:off x="1673508" y="2551230"/>
                <a:ext cx="2027398" cy="218510"/>
              </a:xfrm>
              <a:prstGeom prst="rect">
                <a:avLst/>
              </a:prstGeom>
              <a:gradFill>
                <a:gsLst>
                  <a:gs pos="0">
                    <a:srgbClr val="0012A0"/>
                  </a:gs>
                  <a:gs pos="100000">
                    <a:srgbClr val="0012A0"/>
                  </a:gs>
                  <a:gs pos="52000">
                    <a:srgbClr val="6EBFF0"/>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2" name="Oval 121">
                <a:extLst>
                  <a:ext uri="{FF2B5EF4-FFF2-40B4-BE49-F238E27FC236}">
                    <a16:creationId xmlns:a16="http://schemas.microsoft.com/office/drawing/2014/main" id="{DA3EB330-152D-4F4B-937A-5933A9E2D50F}"/>
                  </a:ext>
                </a:extLst>
              </p:cNvPr>
              <p:cNvSpPr/>
              <p:nvPr/>
            </p:nvSpPr>
            <p:spPr>
              <a:xfrm>
                <a:off x="1616358" y="2551230"/>
                <a:ext cx="114300" cy="218510"/>
              </a:xfrm>
              <a:prstGeom prst="ellipse">
                <a:avLst/>
              </a:prstGeom>
              <a:solidFill>
                <a:schemeClr val="bg1">
                  <a:lumMod val="85000"/>
                </a:schemeClr>
              </a:solidFill>
              <a:ln w="6350">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3" name="Oval 122">
                <a:extLst>
                  <a:ext uri="{FF2B5EF4-FFF2-40B4-BE49-F238E27FC236}">
                    <a16:creationId xmlns:a16="http://schemas.microsoft.com/office/drawing/2014/main" id="{0805F181-49B9-C142-9B51-F857DE897BF7}"/>
                  </a:ext>
                </a:extLst>
              </p:cNvPr>
              <p:cNvSpPr/>
              <p:nvPr/>
            </p:nvSpPr>
            <p:spPr>
              <a:xfrm>
                <a:off x="3643756" y="2559750"/>
                <a:ext cx="111280" cy="209990"/>
              </a:xfrm>
              <a:prstGeom prst="ellipse">
                <a:avLst/>
              </a:prstGeom>
              <a:gradFill flip="none" rotWithShape="1">
                <a:gsLst>
                  <a:gs pos="0">
                    <a:srgbClr val="0012A0">
                      <a:lumMod val="100000"/>
                    </a:srgbClr>
                  </a:gs>
                  <a:gs pos="75000">
                    <a:srgbClr val="66ACD3"/>
                  </a:gs>
                  <a:gs pos="99000">
                    <a:srgbClr val="0012A0"/>
                  </a:gs>
                  <a:gs pos="29000">
                    <a:srgbClr val="6EBFF0"/>
                  </a:gs>
                </a:gsLst>
                <a:lin ang="16200000" scaled="0"/>
                <a:tileRect/>
              </a:gradFill>
              <a:ln w="6350">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4" name="Rectangle 123">
                <a:extLst>
                  <a:ext uri="{FF2B5EF4-FFF2-40B4-BE49-F238E27FC236}">
                    <a16:creationId xmlns:a16="http://schemas.microsoft.com/office/drawing/2014/main" id="{0D93417B-0185-D242-8A05-91DA57EBFD3E}"/>
                  </a:ext>
                </a:extLst>
              </p:cNvPr>
              <p:cNvSpPr/>
              <p:nvPr/>
            </p:nvSpPr>
            <p:spPr>
              <a:xfrm>
                <a:off x="3491356" y="2551230"/>
                <a:ext cx="209550" cy="218510"/>
              </a:xfrm>
              <a:prstGeom prst="rect">
                <a:avLst/>
              </a:prstGeom>
              <a:gradFill>
                <a:gsLst>
                  <a:gs pos="0">
                    <a:srgbClr val="0012A0"/>
                  </a:gs>
                  <a:gs pos="100000">
                    <a:srgbClr val="0012A0"/>
                  </a:gs>
                  <a:gs pos="52000">
                    <a:srgbClr val="6EBFF0"/>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sp>
        <p:nvSpPr>
          <p:cNvPr id="137" name="Freeform 8">
            <a:extLst>
              <a:ext uri="{FF2B5EF4-FFF2-40B4-BE49-F238E27FC236}">
                <a16:creationId xmlns:a16="http://schemas.microsoft.com/office/drawing/2014/main" id="{B88EADF6-5835-854B-A410-631A5C1DF737}"/>
              </a:ext>
            </a:extLst>
          </p:cNvPr>
          <p:cNvSpPr>
            <a:spLocks/>
          </p:cNvSpPr>
          <p:nvPr/>
        </p:nvSpPr>
        <p:spPr bwMode="auto">
          <a:xfrm rot="5400000">
            <a:off x="2931526" y="3676128"/>
            <a:ext cx="506067" cy="1330393"/>
          </a:xfrm>
          <a:custGeom>
            <a:avLst/>
            <a:gdLst>
              <a:gd name="T0" fmla="*/ 2147483647 w 1292"/>
              <a:gd name="T1" fmla="*/ 2147483647 h 1255"/>
              <a:gd name="T2" fmla="*/ 2147483647 w 1292"/>
              <a:gd name="T3" fmla="*/ 2147483647 h 1255"/>
              <a:gd name="T4" fmla="*/ 2147483647 w 1292"/>
              <a:gd name="T5" fmla="*/ 2147483647 h 1255"/>
              <a:gd name="T6" fmla="*/ 2147483647 w 1292"/>
              <a:gd name="T7" fmla="*/ 2147483647 h 1255"/>
              <a:gd name="T8" fmla="*/ 2147483647 w 1292"/>
              <a:gd name="T9" fmla="*/ 2147483647 h 1255"/>
              <a:gd name="T10" fmla="*/ 2147483647 w 1292"/>
              <a:gd name="T11" fmla="*/ 2147483647 h 1255"/>
              <a:gd name="T12" fmla="*/ 2147483647 w 1292"/>
              <a:gd name="T13" fmla="*/ 2147483647 h 1255"/>
              <a:gd name="T14" fmla="*/ 2147483647 w 1292"/>
              <a:gd name="T15" fmla="*/ 2147483647 h 1255"/>
              <a:gd name="T16" fmla="*/ 2147483647 w 1292"/>
              <a:gd name="T17" fmla="*/ 2147483647 h 1255"/>
              <a:gd name="T18" fmla="*/ 2147483647 w 1292"/>
              <a:gd name="T19" fmla="*/ 2147483647 h 1255"/>
              <a:gd name="T20" fmla="*/ 2147483647 w 1292"/>
              <a:gd name="T21" fmla="*/ 2147483647 h 1255"/>
              <a:gd name="T22" fmla="*/ 2147483647 w 1292"/>
              <a:gd name="T23" fmla="*/ 2147483647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2"/>
              <a:gd name="T37" fmla="*/ 0 h 1255"/>
              <a:gd name="T38" fmla="*/ 1292 w 1292"/>
              <a:gd name="T39" fmla="*/ 1255 h 12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9AE0FF"/>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dirty="0"/>
          </a:p>
        </p:txBody>
      </p:sp>
      <p:grpSp>
        <p:nvGrpSpPr>
          <p:cNvPr id="138" name="Group 137">
            <a:extLst>
              <a:ext uri="{FF2B5EF4-FFF2-40B4-BE49-F238E27FC236}">
                <a16:creationId xmlns:a16="http://schemas.microsoft.com/office/drawing/2014/main" id="{A154F271-87D0-7C47-A4F2-62E2B0FD78A7}"/>
              </a:ext>
            </a:extLst>
          </p:cNvPr>
          <p:cNvGrpSpPr/>
          <p:nvPr/>
        </p:nvGrpSpPr>
        <p:grpSpPr>
          <a:xfrm>
            <a:off x="795132" y="3505196"/>
            <a:ext cx="1681218" cy="980660"/>
            <a:chOff x="6049618" y="2769704"/>
            <a:chExt cx="1681218" cy="980660"/>
          </a:xfrm>
        </p:grpSpPr>
        <p:cxnSp>
          <p:nvCxnSpPr>
            <p:cNvPr id="139" name="Straight Connector 138">
              <a:extLst>
                <a:ext uri="{FF2B5EF4-FFF2-40B4-BE49-F238E27FC236}">
                  <a16:creationId xmlns:a16="http://schemas.microsoft.com/office/drawing/2014/main" id="{C69ECC50-1D6A-FE4E-B412-35AE1EB7DAED}"/>
                </a:ext>
              </a:extLst>
            </p:cNvPr>
            <p:cNvCxnSpPr>
              <a:endCxn id="150" idx="9"/>
            </p:cNvCxnSpPr>
            <p:nvPr/>
          </p:nvCxnSpPr>
          <p:spPr>
            <a:xfrm>
              <a:off x="6645292" y="3188175"/>
              <a:ext cx="781512" cy="35856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40" name="Group 139">
              <a:extLst>
                <a:ext uri="{FF2B5EF4-FFF2-40B4-BE49-F238E27FC236}">
                  <a16:creationId xmlns:a16="http://schemas.microsoft.com/office/drawing/2014/main" id="{56970CFE-113F-524E-A271-D0B56F1E4DCD}"/>
                </a:ext>
              </a:extLst>
            </p:cNvPr>
            <p:cNvGrpSpPr/>
            <p:nvPr/>
          </p:nvGrpSpPr>
          <p:grpSpPr>
            <a:xfrm>
              <a:off x="7124700" y="3417997"/>
              <a:ext cx="606136" cy="332367"/>
              <a:chOff x="7493876" y="2774731"/>
              <a:chExt cx="1481958" cy="894622"/>
            </a:xfrm>
          </p:grpSpPr>
          <p:sp>
            <p:nvSpPr>
              <p:cNvPr id="144" name="Freeform 143">
                <a:extLst>
                  <a:ext uri="{FF2B5EF4-FFF2-40B4-BE49-F238E27FC236}">
                    <a16:creationId xmlns:a16="http://schemas.microsoft.com/office/drawing/2014/main" id="{C672BC0C-11BC-AE43-A36C-720372A95C6C}"/>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45" name="Oval 144">
                <a:extLst>
                  <a:ext uri="{FF2B5EF4-FFF2-40B4-BE49-F238E27FC236}">
                    <a16:creationId xmlns:a16="http://schemas.microsoft.com/office/drawing/2014/main" id="{F7D8EBDC-1B3F-D04A-ABF7-F1F8011A446E}"/>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46" name="Group 145">
                <a:extLst>
                  <a:ext uri="{FF2B5EF4-FFF2-40B4-BE49-F238E27FC236}">
                    <a16:creationId xmlns:a16="http://schemas.microsoft.com/office/drawing/2014/main" id="{3E0C9D8E-6E81-AE48-B276-5C3D4C1174C5}"/>
                  </a:ext>
                </a:extLst>
              </p:cNvPr>
              <p:cNvGrpSpPr/>
              <p:nvPr/>
            </p:nvGrpSpPr>
            <p:grpSpPr>
              <a:xfrm>
                <a:off x="7713663" y="2848339"/>
                <a:ext cx="1042107" cy="425543"/>
                <a:chOff x="7786941" y="2884917"/>
                <a:chExt cx="897649" cy="353919"/>
              </a:xfrm>
            </p:grpSpPr>
            <p:sp>
              <p:nvSpPr>
                <p:cNvPr id="147" name="Freeform 146">
                  <a:extLst>
                    <a:ext uri="{FF2B5EF4-FFF2-40B4-BE49-F238E27FC236}">
                      <a16:creationId xmlns:a16="http://schemas.microsoft.com/office/drawing/2014/main" id="{DFF60AC0-D5B0-B64E-AE9A-940F23337C53}"/>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8" name="Freeform 147">
                  <a:extLst>
                    <a:ext uri="{FF2B5EF4-FFF2-40B4-BE49-F238E27FC236}">
                      <a16:creationId xmlns:a16="http://schemas.microsoft.com/office/drawing/2014/main" id="{530B7CED-D36A-D146-8C6D-8F3222A69582}"/>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9" name="Freeform 148">
                  <a:extLst>
                    <a:ext uri="{FF2B5EF4-FFF2-40B4-BE49-F238E27FC236}">
                      <a16:creationId xmlns:a16="http://schemas.microsoft.com/office/drawing/2014/main" id="{450884DB-292E-5D43-B1E4-7A972475C1C5}"/>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0" name="Freeform 149">
                  <a:extLst>
                    <a:ext uri="{FF2B5EF4-FFF2-40B4-BE49-F238E27FC236}">
                      <a16:creationId xmlns:a16="http://schemas.microsoft.com/office/drawing/2014/main" id="{22199CA4-1DF9-774D-A219-054BAAB7B83E}"/>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41" name="Group 542">
              <a:extLst>
                <a:ext uri="{FF2B5EF4-FFF2-40B4-BE49-F238E27FC236}">
                  <a16:creationId xmlns:a16="http://schemas.microsoft.com/office/drawing/2014/main" id="{1F53B190-AACE-C347-A601-DF9690610347}"/>
                </a:ext>
              </a:extLst>
            </p:cNvPr>
            <p:cNvGrpSpPr>
              <a:grpSpLocks/>
            </p:cNvGrpSpPr>
            <p:nvPr/>
          </p:nvGrpSpPr>
          <p:grpSpPr bwMode="auto">
            <a:xfrm>
              <a:off x="6049618" y="2769704"/>
              <a:ext cx="720837" cy="645768"/>
              <a:chOff x="-44" y="1473"/>
              <a:chExt cx="981" cy="1105"/>
            </a:xfrm>
          </p:grpSpPr>
          <p:pic>
            <p:nvPicPr>
              <p:cNvPr id="142" name="Picture 529" descr="desktop_computer_stylized_medium">
                <a:extLst>
                  <a:ext uri="{FF2B5EF4-FFF2-40B4-BE49-F238E27FC236}">
                    <a16:creationId xmlns:a16="http://schemas.microsoft.com/office/drawing/2014/main" id="{74447E28-A5A4-A447-B88B-5C81E70791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43" name="Freeform 530">
                <a:extLst>
                  <a:ext uri="{FF2B5EF4-FFF2-40B4-BE49-F238E27FC236}">
                    <a16:creationId xmlns:a16="http://schemas.microsoft.com/office/drawing/2014/main" id="{63E6D02A-C676-6143-AC61-64B525308E30}"/>
                  </a:ext>
                </a:extLst>
              </p:cNvPr>
              <p:cNvSpPr>
                <a:spLocks/>
              </p:cNvSpPr>
              <p:nvPr/>
            </p:nvSpPr>
            <p:spPr bwMode="auto">
              <a:xfrm flipH="1">
                <a:off x="374" y="1579"/>
                <a:ext cx="477" cy="506"/>
              </a:xfrm>
              <a:custGeom>
                <a:avLst/>
                <a:gdLst>
                  <a:gd name="T0" fmla="*/ 0 w 356"/>
                  <a:gd name="T1" fmla="*/ 0 h 368"/>
                  <a:gd name="T2" fmla="*/ 722 w 356"/>
                  <a:gd name="T3" fmla="*/ 36 h 368"/>
                  <a:gd name="T4" fmla="*/ 856 w 356"/>
                  <a:gd name="T5" fmla="*/ 765 h 368"/>
                  <a:gd name="T6" fmla="*/ 189 w 356"/>
                  <a:gd name="T7" fmla="*/ 957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grpSp>
        <p:nvGrpSpPr>
          <p:cNvPr id="151" name="Group 150">
            <a:extLst>
              <a:ext uri="{FF2B5EF4-FFF2-40B4-BE49-F238E27FC236}">
                <a16:creationId xmlns:a16="http://schemas.microsoft.com/office/drawing/2014/main" id="{9AB21A84-8433-A744-8995-3FF202FC2F08}"/>
              </a:ext>
            </a:extLst>
          </p:cNvPr>
          <p:cNvGrpSpPr/>
          <p:nvPr/>
        </p:nvGrpSpPr>
        <p:grpSpPr>
          <a:xfrm flipH="1">
            <a:off x="3955773" y="3525075"/>
            <a:ext cx="1681218" cy="980660"/>
            <a:chOff x="6049618" y="2769704"/>
            <a:chExt cx="1681218" cy="980660"/>
          </a:xfrm>
        </p:grpSpPr>
        <p:cxnSp>
          <p:nvCxnSpPr>
            <p:cNvPr id="152" name="Straight Connector 151">
              <a:extLst>
                <a:ext uri="{FF2B5EF4-FFF2-40B4-BE49-F238E27FC236}">
                  <a16:creationId xmlns:a16="http://schemas.microsoft.com/office/drawing/2014/main" id="{0698FEC1-99B4-8D49-8878-EE9F93FCD604}"/>
                </a:ext>
              </a:extLst>
            </p:cNvPr>
            <p:cNvCxnSpPr>
              <a:endCxn id="163" idx="9"/>
            </p:cNvCxnSpPr>
            <p:nvPr/>
          </p:nvCxnSpPr>
          <p:spPr>
            <a:xfrm>
              <a:off x="6645292" y="3188175"/>
              <a:ext cx="781512" cy="35856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53" name="Group 152">
              <a:extLst>
                <a:ext uri="{FF2B5EF4-FFF2-40B4-BE49-F238E27FC236}">
                  <a16:creationId xmlns:a16="http://schemas.microsoft.com/office/drawing/2014/main" id="{D54EE5B6-8CEE-C24D-9E77-55CFC6B7EBF7}"/>
                </a:ext>
              </a:extLst>
            </p:cNvPr>
            <p:cNvGrpSpPr/>
            <p:nvPr/>
          </p:nvGrpSpPr>
          <p:grpSpPr>
            <a:xfrm>
              <a:off x="7124700" y="3417997"/>
              <a:ext cx="606136" cy="332367"/>
              <a:chOff x="7493876" y="2774731"/>
              <a:chExt cx="1481958" cy="894622"/>
            </a:xfrm>
          </p:grpSpPr>
          <p:sp>
            <p:nvSpPr>
              <p:cNvPr id="157" name="Freeform 156">
                <a:extLst>
                  <a:ext uri="{FF2B5EF4-FFF2-40B4-BE49-F238E27FC236}">
                    <a16:creationId xmlns:a16="http://schemas.microsoft.com/office/drawing/2014/main" id="{FA697D45-FC0F-8B46-B063-A633921C81C8}"/>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58" name="Oval 157">
                <a:extLst>
                  <a:ext uri="{FF2B5EF4-FFF2-40B4-BE49-F238E27FC236}">
                    <a16:creationId xmlns:a16="http://schemas.microsoft.com/office/drawing/2014/main" id="{ACA12577-0F0A-924E-87DB-05AAFDF314FF}"/>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59" name="Group 158">
                <a:extLst>
                  <a:ext uri="{FF2B5EF4-FFF2-40B4-BE49-F238E27FC236}">
                    <a16:creationId xmlns:a16="http://schemas.microsoft.com/office/drawing/2014/main" id="{D8F9D064-FCD7-5643-95F2-11F9764C79D3}"/>
                  </a:ext>
                </a:extLst>
              </p:cNvPr>
              <p:cNvGrpSpPr/>
              <p:nvPr/>
            </p:nvGrpSpPr>
            <p:grpSpPr>
              <a:xfrm>
                <a:off x="7713663" y="2848339"/>
                <a:ext cx="1042107" cy="425543"/>
                <a:chOff x="7786941" y="2884917"/>
                <a:chExt cx="897649" cy="353919"/>
              </a:xfrm>
            </p:grpSpPr>
            <p:sp>
              <p:nvSpPr>
                <p:cNvPr id="160" name="Freeform 159">
                  <a:extLst>
                    <a:ext uri="{FF2B5EF4-FFF2-40B4-BE49-F238E27FC236}">
                      <a16:creationId xmlns:a16="http://schemas.microsoft.com/office/drawing/2014/main" id="{08220A6F-F84C-E34B-8703-26B9D645FA3E}"/>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1" name="Freeform 160">
                  <a:extLst>
                    <a:ext uri="{FF2B5EF4-FFF2-40B4-BE49-F238E27FC236}">
                      <a16:creationId xmlns:a16="http://schemas.microsoft.com/office/drawing/2014/main" id="{93FE19AB-AF3C-AF42-BECE-EA8F8C8D509D}"/>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2" name="Freeform 161">
                  <a:extLst>
                    <a:ext uri="{FF2B5EF4-FFF2-40B4-BE49-F238E27FC236}">
                      <a16:creationId xmlns:a16="http://schemas.microsoft.com/office/drawing/2014/main" id="{9458235E-780D-3F47-B8EB-5F49424819F3}"/>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3" name="Freeform 162">
                  <a:extLst>
                    <a:ext uri="{FF2B5EF4-FFF2-40B4-BE49-F238E27FC236}">
                      <a16:creationId xmlns:a16="http://schemas.microsoft.com/office/drawing/2014/main" id="{9AFFB59D-DA07-0044-B94E-45ABEB1D4F49}"/>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54" name="Group 542">
              <a:extLst>
                <a:ext uri="{FF2B5EF4-FFF2-40B4-BE49-F238E27FC236}">
                  <a16:creationId xmlns:a16="http://schemas.microsoft.com/office/drawing/2014/main" id="{303EBD73-22AF-554E-AF0F-5CEB974785EE}"/>
                </a:ext>
              </a:extLst>
            </p:cNvPr>
            <p:cNvGrpSpPr>
              <a:grpSpLocks/>
            </p:cNvGrpSpPr>
            <p:nvPr/>
          </p:nvGrpSpPr>
          <p:grpSpPr bwMode="auto">
            <a:xfrm>
              <a:off x="6049618" y="2769704"/>
              <a:ext cx="720837" cy="645768"/>
              <a:chOff x="-44" y="1473"/>
              <a:chExt cx="981" cy="1105"/>
            </a:xfrm>
          </p:grpSpPr>
          <p:pic>
            <p:nvPicPr>
              <p:cNvPr id="155" name="Picture 529" descr="desktop_computer_stylized_medium">
                <a:extLst>
                  <a:ext uri="{FF2B5EF4-FFF2-40B4-BE49-F238E27FC236}">
                    <a16:creationId xmlns:a16="http://schemas.microsoft.com/office/drawing/2014/main" id="{DA8EBB88-E178-D147-81B8-46282C8115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56" name="Freeform 530">
                <a:extLst>
                  <a:ext uri="{FF2B5EF4-FFF2-40B4-BE49-F238E27FC236}">
                    <a16:creationId xmlns:a16="http://schemas.microsoft.com/office/drawing/2014/main" id="{B79E9C72-6480-6E40-A2DD-061F96875BE9}"/>
                  </a:ext>
                </a:extLst>
              </p:cNvPr>
              <p:cNvSpPr>
                <a:spLocks/>
              </p:cNvSpPr>
              <p:nvPr/>
            </p:nvSpPr>
            <p:spPr bwMode="auto">
              <a:xfrm flipH="1">
                <a:off x="374" y="1579"/>
                <a:ext cx="477" cy="506"/>
              </a:xfrm>
              <a:custGeom>
                <a:avLst/>
                <a:gdLst>
                  <a:gd name="T0" fmla="*/ 0 w 356"/>
                  <a:gd name="T1" fmla="*/ 0 h 368"/>
                  <a:gd name="T2" fmla="*/ 722 w 356"/>
                  <a:gd name="T3" fmla="*/ 36 h 368"/>
                  <a:gd name="T4" fmla="*/ 856 w 356"/>
                  <a:gd name="T5" fmla="*/ 765 h 368"/>
                  <a:gd name="T6" fmla="*/ 189 w 356"/>
                  <a:gd name="T7" fmla="*/ 957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grpSp>
        <p:nvGrpSpPr>
          <p:cNvPr id="192" name="Group 191">
            <a:extLst>
              <a:ext uri="{FF2B5EF4-FFF2-40B4-BE49-F238E27FC236}">
                <a16:creationId xmlns:a16="http://schemas.microsoft.com/office/drawing/2014/main" id="{34FBF839-7AAB-2945-A100-E03CF525DA47}"/>
              </a:ext>
            </a:extLst>
          </p:cNvPr>
          <p:cNvGrpSpPr/>
          <p:nvPr/>
        </p:nvGrpSpPr>
        <p:grpSpPr>
          <a:xfrm>
            <a:off x="1596889" y="3625654"/>
            <a:ext cx="1744188" cy="288737"/>
            <a:chOff x="1596889" y="3055814"/>
            <a:chExt cx="1744188" cy="288737"/>
          </a:xfrm>
        </p:grpSpPr>
        <p:grpSp>
          <p:nvGrpSpPr>
            <p:cNvPr id="179" name="Group 178">
              <a:extLst>
                <a:ext uri="{FF2B5EF4-FFF2-40B4-BE49-F238E27FC236}">
                  <a16:creationId xmlns:a16="http://schemas.microsoft.com/office/drawing/2014/main" id="{C85152D4-74C3-EE4F-BD9E-95F04F9F97F2}"/>
                </a:ext>
              </a:extLst>
            </p:cNvPr>
            <p:cNvGrpSpPr/>
            <p:nvPr/>
          </p:nvGrpSpPr>
          <p:grpSpPr>
            <a:xfrm>
              <a:off x="1596889" y="3061114"/>
              <a:ext cx="1060174" cy="276999"/>
              <a:chOff x="2418521" y="3140627"/>
              <a:chExt cx="1060174" cy="276999"/>
            </a:xfrm>
          </p:grpSpPr>
          <p:sp>
            <p:nvSpPr>
              <p:cNvPr id="172" name="Rectangle 171">
                <a:extLst>
                  <a:ext uri="{FF2B5EF4-FFF2-40B4-BE49-F238E27FC236}">
                    <a16:creationId xmlns:a16="http://schemas.microsoft.com/office/drawing/2014/main" id="{024B5617-C9CC-374E-B759-E5A588F2A04B}"/>
                  </a:ext>
                </a:extLst>
              </p:cNvPr>
              <p:cNvSpPr/>
              <p:nvPr/>
            </p:nvSpPr>
            <p:spPr>
              <a:xfrm>
                <a:off x="2418521" y="3187148"/>
                <a:ext cx="1060174" cy="185530"/>
              </a:xfrm>
              <a:prstGeom prst="rect">
                <a:avLst/>
              </a:prstGeom>
              <a:solidFill>
                <a:srgbClr val="001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3" name="Rectangle 172">
                <a:extLst>
                  <a:ext uri="{FF2B5EF4-FFF2-40B4-BE49-F238E27FC236}">
                    <a16:creationId xmlns:a16="http://schemas.microsoft.com/office/drawing/2014/main" id="{F76628DF-7E5A-F04D-940F-07D8396FF85F}"/>
                  </a:ext>
                </a:extLst>
              </p:cNvPr>
              <p:cNvSpPr/>
              <p:nvPr/>
            </p:nvSpPr>
            <p:spPr>
              <a:xfrm>
                <a:off x="2706480" y="3197527"/>
                <a:ext cx="733425" cy="1587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4" name="TextBox 173">
                <a:extLst>
                  <a:ext uri="{FF2B5EF4-FFF2-40B4-BE49-F238E27FC236}">
                    <a16:creationId xmlns:a16="http://schemas.microsoft.com/office/drawing/2014/main" id="{DE6F30FB-9BE9-5A4A-B26D-E6514FFA6757}"/>
                  </a:ext>
                </a:extLst>
              </p:cNvPr>
              <p:cNvSpPr txBox="1"/>
              <p:nvPr/>
            </p:nvSpPr>
            <p:spPr>
              <a:xfrm>
                <a:off x="2750930" y="3140627"/>
                <a:ext cx="681597" cy="276999"/>
              </a:xfrm>
              <a:prstGeom prst="rect">
                <a:avLst/>
              </a:prstGeom>
              <a:noFill/>
            </p:spPr>
            <p:txBody>
              <a:bodyPr wrap="none" rtlCol="0">
                <a:spAutoFit/>
              </a:bodyPr>
              <a:lstStyle/>
              <a:p>
                <a:r>
                  <a:rPr lang="en-US" sz="1200" i="1" dirty="0">
                    <a:solidFill>
                      <a:srgbClr val="0012A0"/>
                    </a:solidFill>
                  </a:rPr>
                  <a:t>payload</a:t>
                </a:r>
                <a:endParaRPr lang="en-US" sz="1100" i="1" dirty="0">
                  <a:solidFill>
                    <a:srgbClr val="0012A0"/>
                  </a:solidFill>
                </a:endParaRPr>
              </a:p>
            </p:txBody>
          </p:sp>
          <p:cxnSp>
            <p:nvCxnSpPr>
              <p:cNvPr id="175" name="Straight Connector 174">
                <a:extLst>
                  <a:ext uri="{FF2B5EF4-FFF2-40B4-BE49-F238E27FC236}">
                    <a16:creationId xmlns:a16="http://schemas.microsoft.com/office/drawing/2014/main" id="{D1761815-C40C-064C-94D5-C8EF205B2F81}"/>
                  </a:ext>
                </a:extLst>
              </p:cNvPr>
              <p:cNvCxnSpPr/>
              <p:nvPr/>
            </p:nvCxnSpPr>
            <p:spPr>
              <a:xfrm>
                <a:off x="2474705" y="3185077"/>
                <a:ext cx="0" cy="187325"/>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EBA373B1-9E8B-BE44-976A-016C443F9D84}"/>
                  </a:ext>
                </a:extLst>
              </p:cNvPr>
              <p:cNvCxnSpPr/>
              <p:nvPr/>
            </p:nvCxnSpPr>
            <p:spPr>
              <a:xfrm>
                <a:off x="2525505" y="3181902"/>
                <a:ext cx="0" cy="187325"/>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A11DBAE8-2A7F-254C-90B2-B6475BD2C676}"/>
                  </a:ext>
                </a:extLst>
              </p:cNvPr>
              <p:cNvCxnSpPr/>
              <p:nvPr/>
            </p:nvCxnSpPr>
            <p:spPr>
              <a:xfrm>
                <a:off x="2601705" y="3181902"/>
                <a:ext cx="0" cy="187325"/>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4CBA3BFA-0586-D74E-9F22-E3C770289342}"/>
                  </a:ext>
                </a:extLst>
              </p:cNvPr>
              <p:cNvCxnSpPr/>
              <p:nvPr/>
            </p:nvCxnSpPr>
            <p:spPr>
              <a:xfrm>
                <a:off x="2658855" y="3178727"/>
                <a:ext cx="0" cy="187325"/>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91" name="Right Arrow 190">
              <a:extLst>
                <a:ext uri="{FF2B5EF4-FFF2-40B4-BE49-F238E27FC236}">
                  <a16:creationId xmlns:a16="http://schemas.microsoft.com/office/drawing/2014/main" id="{F0F81BD7-A275-8B45-B483-677DEE767174}"/>
                </a:ext>
              </a:extLst>
            </p:cNvPr>
            <p:cNvSpPr/>
            <p:nvPr/>
          </p:nvSpPr>
          <p:spPr>
            <a:xfrm>
              <a:off x="2727569" y="3055814"/>
              <a:ext cx="613508" cy="288737"/>
            </a:xfrm>
            <a:prstGeom prst="rightArrow">
              <a:avLst/>
            </a:prstGeom>
            <a:gradFill>
              <a:gsLst>
                <a:gs pos="0">
                  <a:schemeClr val="bg1"/>
                </a:gs>
                <a:gs pos="99000">
                  <a:srgbClr val="0012A0"/>
                </a:gs>
                <a:gs pos="58000">
                  <a:srgbClr val="6EBFF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0" name="Group 189">
            <a:extLst>
              <a:ext uri="{FF2B5EF4-FFF2-40B4-BE49-F238E27FC236}">
                <a16:creationId xmlns:a16="http://schemas.microsoft.com/office/drawing/2014/main" id="{C81DAD9C-B11E-7E4C-B1D4-50FEE9FD3D2B}"/>
              </a:ext>
            </a:extLst>
          </p:cNvPr>
          <p:cNvGrpSpPr/>
          <p:nvPr/>
        </p:nvGrpSpPr>
        <p:grpSpPr>
          <a:xfrm>
            <a:off x="1889212" y="3652032"/>
            <a:ext cx="749300" cy="222250"/>
            <a:chOff x="2066925" y="3086100"/>
            <a:chExt cx="749300" cy="222250"/>
          </a:xfrm>
        </p:grpSpPr>
        <p:sp>
          <p:nvSpPr>
            <p:cNvPr id="180" name="Rounded Rectangle 179">
              <a:extLst>
                <a:ext uri="{FF2B5EF4-FFF2-40B4-BE49-F238E27FC236}">
                  <a16:creationId xmlns:a16="http://schemas.microsoft.com/office/drawing/2014/main" id="{7B63C554-F8BB-914B-BBC9-73A76795DDA4}"/>
                </a:ext>
              </a:extLst>
            </p:cNvPr>
            <p:cNvSpPr/>
            <p:nvPr/>
          </p:nvSpPr>
          <p:spPr>
            <a:xfrm>
              <a:off x="2066925" y="3092450"/>
              <a:ext cx="749300" cy="215900"/>
            </a:xfrm>
            <a:prstGeom prst="roundRect">
              <a:avLst/>
            </a:prstGeom>
            <a:solidFill>
              <a:schemeClr val="bg1">
                <a:alpha val="83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2" name="Straight Connector 181">
              <a:extLst>
                <a:ext uri="{FF2B5EF4-FFF2-40B4-BE49-F238E27FC236}">
                  <a16:creationId xmlns:a16="http://schemas.microsoft.com/office/drawing/2014/main" id="{ABDE7371-0052-4946-BCF2-B3C5AE34BC52}"/>
                </a:ext>
              </a:extLst>
            </p:cNvPr>
            <p:cNvCxnSpPr/>
            <p:nvPr/>
          </p:nvCxnSpPr>
          <p:spPr>
            <a:xfrm flipH="1">
              <a:off x="2098675" y="3089275"/>
              <a:ext cx="50800" cy="21907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015DDBCC-875A-2B45-BFA3-531D564C016F}"/>
                </a:ext>
              </a:extLst>
            </p:cNvPr>
            <p:cNvCxnSpPr/>
            <p:nvPr/>
          </p:nvCxnSpPr>
          <p:spPr>
            <a:xfrm flipH="1">
              <a:off x="2190750" y="3086100"/>
              <a:ext cx="50800" cy="21907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002D6003-527B-524D-AED8-D67D4BA07A07}"/>
                </a:ext>
              </a:extLst>
            </p:cNvPr>
            <p:cNvCxnSpPr/>
            <p:nvPr/>
          </p:nvCxnSpPr>
          <p:spPr>
            <a:xfrm flipH="1">
              <a:off x="2282825" y="3089275"/>
              <a:ext cx="50800" cy="21907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C4B601CA-4EB8-7E44-B4A6-4D550673F9BE}"/>
                </a:ext>
              </a:extLst>
            </p:cNvPr>
            <p:cNvCxnSpPr/>
            <p:nvPr/>
          </p:nvCxnSpPr>
          <p:spPr>
            <a:xfrm flipH="1">
              <a:off x="2374900" y="3089275"/>
              <a:ext cx="50800" cy="21907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2ABDA2B9-BAAB-124C-9413-F5CD374D8F77}"/>
                </a:ext>
              </a:extLst>
            </p:cNvPr>
            <p:cNvCxnSpPr/>
            <p:nvPr/>
          </p:nvCxnSpPr>
          <p:spPr>
            <a:xfrm flipH="1">
              <a:off x="2466975" y="3086100"/>
              <a:ext cx="50800" cy="21907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9044783D-8E72-CE48-ACE0-6A9DD70D1495}"/>
                </a:ext>
              </a:extLst>
            </p:cNvPr>
            <p:cNvCxnSpPr/>
            <p:nvPr/>
          </p:nvCxnSpPr>
          <p:spPr>
            <a:xfrm flipH="1">
              <a:off x="2559050" y="3086100"/>
              <a:ext cx="50800" cy="21907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F44FC8C9-8FCF-E440-9975-62F8CAA13B14}"/>
                </a:ext>
              </a:extLst>
            </p:cNvPr>
            <p:cNvCxnSpPr/>
            <p:nvPr/>
          </p:nvCxnSpPr>
          <p:spPr>
            <a:xfrm flipH="1">
              <a:off x="2651125" y="3089275"/>
              <a:ext cx="50800" cy="21907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7D9D21C7-F384-7D40-8D53-8B4AE98209F8}"/>
                </a:ext>
              </a:extLst>
            </p:cNvPr>
            <p:cNvCxnSpPr/>
            <p:nvPr/>
          </p:nvCxnSpPr>
          <p:spPr>
            <a:xfrm flipH="1">
              <a:off x="2736850" y="3089275"/>
              <a:ext cx="50800" cy="21907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93" name="Group 192">
            <a:extLst>
              <a:ext uri="{FF2B5EF4-FFF2-40B4-BE49-F238E27FC236}">
                <a16:creationId xmlns:a16="http://schemas.microsoft.com/office/drawing/2014/main" id="{CB6C3B58-5506-0645-9AF9-B1C7FEE9AFF8}"/>
              </a:ext>
            </a:extLst>
          </p:cNvPr>
          <p:cNvGrpSpPr/>
          <p:nvPr/>
        </p:nvGrpSpPr>
        <p:grpSpPr>
          <a:xfrm>
            <a:off x="6745359" y="2651620"/>
            <a:ext cx="1744188" cy="288737"/>
            <a:chOff x="1596889" y="3055814"/>
            <a:chExt cx="1744188" cy="288737"/>
          </a:xfrm>
        </p:grpSpPr>
        <p:grpSp>
          <p:nvGrpSpPr>
            <p:cNvPr id="194" name="Group 193">
              <a:extLst>
                <a:ext uri="{FF2B5EF4-FFF2-40B4-BE49-F238E27FC236}">
                  <a16:creationId xmlns:a16="http://schemas.microsoft.com/office/drawing/2014/main" id="{F2B8D7CF-0A3F-EC45-938C-C9D0E6AA5830}"/>
                </a:ext>
              </a:extLst>
            </p:cNvPr>
            <p:cNvGrpSpPr/>
            <p:nvPr/>
          </p:nvGrpSpPr>
          <p:grpSpPr>
            <a:xfrm>
              <a:off x="1596889" y="3061114"/>
              <a:ext cx="1060174" cy="276999"/>
              <a:chOff x="2418521" y="3140627"/>
              <a:chExt cx="1060174" cy="276999"/>
            </a:xfrm>
          </p:grpSpPr>
          <p:sp>
            <p:nvSpPr>
              <p:cNvPr id="196" name="Rectangle 195">
                <a:extLst>
                  <a:ext uri="{FF2B5EF4-FFF2-40B4-BE49-F238E27FC236}">
                    <a16:creationId xmlns:a16="http://schemas.microsoft.com/office/drawing/2014/main" id="{BDD9945C-957E-7D44-A61B-24C9B3CFF69B}"/>
                  </a:ext>
                </a:extLst>
              </p:cNvPr>
              <p:cNvSpPr/>
              <p:nvPr/>
            </p:nvSpPr>
            <p:spPr>
              <a:xfrm>
                <a:off x="2418521" y="3187148"/>
                <a:ext cx="1060174" cy="185530"/>
              </a:xfrm>
              <a:prstGeom prst="rect">
                <a:avLst/>
              </a:prstGeom>
              <a:solidFill>
                <a:srgbClr val="001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7" name="Rectangle 196">
                <a:extLst>
                  <a:ext uri="{FF2B5EF4-FFF2-40B4-BE49-F238E27FC236}">
                    <a16:creationId xmlns:a16="http://schemas.microsoft.com/office/drawing/2014/main" id="{23D9B710-1640-AD40-A5AA-3C6FC8D5C570}"/>
                  </a:ext>
                </a:extLst>
              </p:cNvPr>
              <p:cNvSpPr/>
              <p:nvPr/>
            </p:nvSpPr>
            <p:spPr>
              <a:xfrm>
                <a:off x="2706480" y="3197527"/>
                <a:ext cx="733425" cy="1587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8" name="TextBox 197">
                <a:extLst>
                  <a:ext uri="{FF2B5EF4-FFF2-40B4-BE49-F238E27FC236}">
                    <a16:creationId xmlns:a16="http://schemas.microsoft.com/office/drawing/2014/main" id="{2421D4F2-FFEC-9145-8E7A-18B871660902}"/>
                  </a:ext>
                </a:extLst>
              </p:cNvPr>
              <p:cNvSpPr txBox="1"/>
              <p:nvPr/>
            </p:nvSpPr>
            <p:spPr>
              <a:xfrm>
                <a:off x="2750930" y="3140627"/>
                <a:ext cx="681597" cy="276999"/>
              </a:xfrm>
              <a:prstGeom prst="rect">
                <a:avLst/>
              </a:prstGeom>
              <a:noFill/>
            </p:spPr>
            <p:txBody>
              <a:bodyPr wrap="none" rtlCol="0">
                <a:spAutoFit/>
              </a:bodyPr>
              <a:lstStyle/>
              <a:p>
                <a:r>
                  <a:rPr lang="en-US" sz="1200" i="1" dirty="0">
                    <a:solidFill>
                      <a:srgbClr val="0012A0"/>
                    </a:solidFill>
                  </a:rPr>
                  <a:t>payload</a:t>
                </a:r>
                <a:endParaRPr lang="en-US" sz="1100" i="1" dirty="0">
                  <a:solidFill>
                    <a:srgbClr val="0012A0"/>
                  </a:solidFill>
                </a:endParaRPr>
              </a:p>
            </p:txBody>
          </p:sp>
          <p:cxnSp>
            <p:nvCxnSpPr>
              <p:cNvPr id="199" name="Straight Connector 198">
                <a:extLst>
                  <a:ext uri="{FF2B5EF4-FFF2-40B4-BE49-F238E27FC236}">
                    <a16:creationId xmlns:a16="http://schemas.microsoft.com/office/drawing/2014/main" id="{B4ED4815-0AB2-2547-8691-6F35AD39CC8C}"/>
                  </a:ext>
                </a:extLst>
              </p:cNvPr>
              <p:cNvCxnSpPr/>
              <p:nvPr/>
            </p:nvCxnSpPr>
            <p:spPr>
              <a:xfrm>
                <a:off x="2474705" y="3185077"/>
                <a:ext cx="0" cy="187325"/>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1CC9C6AF-1976-0141-B4E2-F4180F0E7C9F}"/>
                  </a:ext>
                </a:extLst>
              </p:cNvPr>
              <p:cNvCxnSpPr/>
              <p:nvPr/>
            </p:nvCxnSpPr>
            <p:spPr>
              <a:xfrm>
                <a:off x="2525505" y="3181902"/>
                <a:ext cx="0" cy="187325"/>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AB63FBC0-0BD3-6F42-90A6-1849FFF1961F}"/>
                  </a:ext>
                </a:extLst>
              </p:cNvPr>
              <p:cNvCxnSpPr/>
              <p:nvPr/>
            </p:nvCxnSpPr>
            <p:spPr>
              <a:xfrm>
                <a:off x="2601705" y="3181902"/>
                <a:ext cx="0" cy="187325"/>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E07AE5E7-0778-1A49-88FF-ED8318715FE6}"/>
                  </a:ext>
                </a:extLst>
              </p:cNvPr>
              <p:cNvCxnSpPr/>
              <p:nvPr/>
            </p:nvCxnSpPr>
            <p:spPr>
              <a:xfrm>
                <a:off x="2658855" y="3178727"/>
                <a:ext cx="0" cy="187325"/>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95" name="Right Arrow 194">
              <a:extLst>
                <a:ext uri="{FF2B5EF4-FFF2-40B4-BE49-F238E27FC236}">
                  <a16:creationId xmlns:a16="http://schemas.microsoft.com/office/drawing/2014/main" id="{2E55176C-A45D-DF4D-8A60-73DECEE081D8}"/>
                </a:ext>
              </a:extLst>
            </p:cNvPr>
            <p:cNvSpPr/>
            <p:nvPr/>
          </p:nvSpPr>
          <p:spPr>
            <a:xfrm>
              <a:off x="2727569" y="3055814"/>
              <a:ext cx="613508" cy="288737"/>
            </a:xfrm>
            <a:prstGeom prst="rightArrow">
              <a:avLst/>
            </a:prstGeom>
            <a:gradFill>
              <a:gsLst>
                <a:gs pos="0">
                  <a:schemeClr val="bg1"/>
                </a:gs>
                <a:gs pos="99000">
                  <a:srgbClr val="0012A0"/>
                </a:gs>
                <a:gs pos="58000">
                  <a:srgbClr val="6EBFF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6" name="Right Arrow 205">
            <a:extLst>
              <a:ext uri="{FF2B5EF4-FFF2-40B4-BE49-F238E27FC236}">
                <a16:creationId xmlns:a16="http://schemas.microsoft.com/office/drawing/2014/main" id="{2EE4E256-9324-E143-9C6B-7837E26CF5B4}"/>
              </a:ext>
            </a:extLst>
          </p:cNvPr>
          <p:cNvSpPr/>
          <p:nvPr/>
        </p:nvSpPr>
        <p:spPr>
          <a:xfrm>
            <a:off x="8691048" y="3108820"/>
            <a:ext cx="613508" cy="288737"/>
          </a:xfrm>
          <a:prstGeom prst="rightArrow">
            <a:avLst/>
          </a:prstGeom>
          <a:gradFill>
            <a:gsLst>
              <a:gs pos="0">
                <a:schemeClr val="bg1"/>
              </a:gs>
              <a:gs pos="99000">
                <a:srgbClr val="0012A0"/>
              </a:gs>
              <a:gs pos="58000">
                <a:srgbClr val="6EBFF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55" name="Group 254">
            <a:extLst>
              <a:ext uri="{FF2B5EF4-FFF2-40B4-BE49-F238E27FC236}">
                <a16:creationId xmlns:a16="http://schemas.microsoft.com/office/drawing/2014/main" id="{E4162931-2654-1C40-B805-4B3DC15EE849}"/>
              </a:ext>
            </a:extLst>
          </p:cNvPr>
          <p:cNvGrpSpPr/>
          <p:nvPr/>
        </p:nvGrpSpPr>
        <p:grpSpPr>
          <a:xfrm>
            <a:off x="7232575" y="3038475"/>
            <a:ext cx="1430955" cy="365894"/>
            <a:chOff x="7219875" y="3091894"/>
            <a:chExt cx="1430955" cy="271200"/>
          </a:xfrm>
        </p:grpSpPr>
        <p:sp>
          <p:nvSpPr>
            <p:cNvPr id="222" name="Rectangle 221">
              <a:extLst>
                <a:ext uri="{FF2B5EF4-FFF2-40B4-BE49-F238E27FC236}">
                  <a16:creationId xmlns:a16="http://schemas.microsoft.com/office/drawing/2014/main" id="{0693E30F-EB99-744A-A643-BA8CD54419C5}"/>
                </a:ext>
              </a:extLst>
            </p:cNvPr>
            <p:cNvSpPr/>
            <p:nvPr/>
          </p:nvSpPr>
          <p:spPr>
            <a:xfrm>
              <a:off x="7219875" y="3096088"/>
              <a:ext cx="1430955" cy="25346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7" name="Straight Connector 236">
              <a:extLst>
                <a:ext uri="{FF2B5EF4-FFF2-40B4-BE49-F238E27FC236}">
                  <a16:creationId xmlns:a16="http://schemas.microsoft.com/office/drawing/2014/main" id="{62284DC6-132B-E542-80A3-B3F242A4E0E0}"/>
                </a:ext>
              </a:extLst>
            </p:cNvPr>
            <p:cNvCxnSpPr/>
            <p:nvPr/>
          </p:nvCxnSpPr>
          <p:spPr>
            <a:xfrm>
              <a:off x="7498944" y="3091894"/>
              <a:ext cx="0" cy="2664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54275846-C439-E14A-9D15-E5870F5B377C}"/>
                </a:ext>
              </a:extLst>
            </p:cNvPr>
            <p:cNvCxnSpPr/>
            <p:nvPr/>
          </p:nvCxnSpPr>
          <p:spPr>
            <a:xfrm>
              <a:off x="7273344" y="3096694"/>
              <a:ext cx="0" cy="2664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3B4E1BD7-83C8-B34D-A0CF-3DC9ED73B671}"/>
                </a:ext>
              </a:extLst>
            </p:cNvPr>
            <p:cNvCxnSpPr/>
            <p:nvPr/>
          </p:nvCxnSpPr>
          <p:spPr>
            <a:xfrm>
              <a:off x="7321344" y="3094294"/>
              <a:ext cx="0" cy="2664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17A53D37-0107-E447-B026-FB75F1CC92B6}"/>
                </a:ext>
              </a:extLst>
            </p:cNvPr>
            <p:cNvCxnSpPr/>
            <p:nvPr/>
          </p:nvCxnSpPr>
          <p:spPr>
            <a:xfrm>
              <a:off x="7423344" y="3091894"/>
              <a:ext cx="0" cy="2664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05" name="Group 204">
            <a:extLst>
              <a:ext uri="{FF2B5EF4-FFF2-40B4-BE49-F238E27FC236}">
                <a16:creationId xmlns:a16="http://schemas.microsoft.com/office/drawing/2014/main" id="{848AD58B-2CA9-1848-8136-929DDC770F6D}"/>
              </a:ext>
            </a:extLst>
          </p:cNvPr>
          <p:cNvGrpSpPr/>
          <p:nvPr/>
        </p:nvGrpSpPr>
        <p:grpSpPr>
          <a:xfrm>
            <a:off x="7564040" y="3084742"/>
            <a:ext cx="1060174" cy="276999"/>
            <a:chOff x="2418521" y="3140627"/>
            <a:chExt cx="1060174" cy="276999"/>
          </a:xfrm>
        </p:grpSpPr>
        <p:sp>
          <p:nvSpPr>
            <p:cNvPr id="207" name="Rectangle 206">
              <a:extLst>
                <a:ext uri="{FF2B5EF4-FFF2-40B4-BE49-F238E27FC236}">
                  <a16:creationId xmlns:a16="http://schemas.microsoft.com/office/drawing/2014/main" id="{6C60EDEB-4300-AB41-9986-F99E9A60DC2D}"/>
                </a:ext>
              </a:extLst>
            </p:cNvPr>
            <p:cNvSpPr/>
            <p:nvPr/>
          </p:nvSpPr>
          <p:spPr>
            <a:xfrm>
              <a:off x="2418521" y="3187148"/>
              <a:ext cx="1060174" cy="185530"/>
            </a:xfrm>
            <a:prstGeom prst="rect">
              <a:avLst/>
            </a:prstGeom>
            <a:solidFill>
              <a:srgbClr val="001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8" name="Rectangle 207">
              <a:extLst>
                <a:ext uri="{FF2B5EF4-FFF2-40B4-BE49-F238E27FC236}">
                  <a16:creationId xmlns:a16="http://schemas.microsoft.com/office/drawing/2014/main" id="{AA3D14F8-C2C0-1942-AAB9-0D27DFEA4274}"/>
                </a:ext>
              </a:extLst>
            </p:cNvPr>
            <p:cNvSpPr/>
            <p:nvPr/>
          </p:nvSpPr>
          <p:spPr>
            <a:xfrm>
              <a:off x="2706480" y="3197527"/>
              <a:ext cx="733425" cy="15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9" name="TextBox 208">
              <a:extLst>
                <a:ext uri="{FF2B5EF4-FFF2-40B4-BE49-F238E27FC236}">
                  <a16:creationId xmlns:a16="http://schemas.microsoft.com/office/drawing/2014/main" id="{C2A90FB1-6706-3A4F-BBFE-498069E83A46}"/>
                </a:ext>
              </a:extLst>
            </p:cNvPr>
            <p:cNvSpPr txBox="1"/>
            <p:nvPr/>
          </p:nvSpPr>
          <p:spPr>
            <a:xfrm>
              <a:off x="2750930" y="3140627"/>
              <a:ext cx="681597" cy="276999"/>
            </a:xfrm>
            <a:prstGeom prst="rect">
              <a:avLst/>
            </a:prstGeom>
            <a:noFill/>
          </p:spPr>
          <p:txBody>
            <a:bodyPr wrap="none" rtlCol="0">
              <a:spAutoFit/>
            </a:bodyPr>
            <a:lstStyle/>
            <a:p>
              <a:r>
                <a:rPr lang="en-US" sz="1200" i="1" dirty="0">
                  <a:solidFill>
                    <a:srgbClr val="0012A0"/>
                  </a:solidFill>
                </a:rPr>
                <a:t>payload</a:t>
              </a:r>
              <a:endParaRPr lang="en-US" sz="1100" i="1" dirty="0">
                <a:solidFill>
                  <a:srgbClr val="0012A0"/>
                </a:solidFill>
              </a:endParaRPr>
            </a:p>
          </p:txBody>
        </p:sp>
        <p:cxnSp>
          <p:nvCxnSpPr>
            <p:cNvPr id="210" name="Straight Connector 209">
              <a:extLst>
                <a:ext uri="{FF2B5EF4-FFF2-40B4-BE49-F238E27FC236}">
                  <a16:creationId xmlns:a16="http://schemas.microsoft.com/office/drawing/2014/main" id="{084F05C2-5576-3742-A4F3-7A300C18EE7C}"/>
                </a:ext>
              </a:extLst>
            </p:cNvPr>
            <p:cNvCxnSpPr>
              <a:cxnSpLocks/>
            </p:cNvCxnSpPr>
            <p:nvPr/>
          </p:nvCxnSpPr>
          <p:spPr>
            <a:xfrm>
              <a:off x="2474705" y="3196425"/>
              <a:ext cx="0" cy="166838"/>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924A26B1-D43B-7644-AB0D-E8B93E6849A1}"/>
                </a:ext>
              </a:extLst>
            </p:cNvPr>
            <p:cNvCxnSpPr>
              <a:cxnSpLocks/>
            </p:cNvCxnSpPr>
            <p:nvPr/>
          </p:nvCxnSpPr>
          <p:spPr>
            <a:xfrm>
              <a:off x="2525505" y="3199637"/>
              <a:ext cx="0" cy="159966"/>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269EB996-1998-C44B-9E2F-071294DFF07D}"/>
                </a:ext>
              </a:extLst>
            </p:cNvPr>
            <p:cNvCxnSpPr>
              <a:cxnSpLocks/>
            </p:cNvCxnSpPr>
            <p:nvPr/>
          </p:nvCxnSpPr>
          <p:spPr>
            <a:xfrm>
              <a:off x="2616945" y="3194825"/>
              <a:ext cx="0" cy="159966"/>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D1756B14-A618-4644-AADB-42B672171E69}"/>
                </a:ext>
              </a:extLst>
            </p:cNvPr>
            <p:cNvCxnSpPr>
              <a:cxnSpLocks/>
            </p:cNvCxnSpPr>
            <p:nvPr/>
          </p:nvCxnSpPr>
          <p:spPr>
            <a:xfrm>
              <a:off x="2660259" y="3196429"/>
              <a:ext cx="0" cy="159966"/>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41" name="Group 240">
            <a:extLst>
              <a:ext uri="{FF2B5EF4-FFF2-40B4-BE49-F238E27FC236}">
                <a16:creationId xmlns:a16="http://schemas.microsoft.com/office/drawing/2014/main" id="{34794A70-C767-7C46-ADA2-E0E60DA28AAE}"/>
              </a:ext>
            </a:extLst>
          </p:cNvPr>
          <p:cNvGrpSpPr/>
          <p:nvPr/>
        </p:nvGrpSpPr>
        <p:grpSpPr>
          <a:xfrm>
            <a:off x="7542671" y="3101525"/>
            <a:ext cx="1106157" cy="224519"/>
            <a:chOff x="2044062" y="3084919"/>
            <a:chExt cx="1106157" cy="224519"/>
          </a:xfrm>
        </p:grpSpPr>
        <p:sp>
          <p:nvSpPr>
            <p:cNvPr id="242" name="Rounded Rectangle 241">
              <a:extLst>
                <a:ext uri="{FF2B5EF4-FFF2-40B4-BE49-F238E27FC236}">
                  <a16:creationId xmlns:a16="http://schemas.microsoft.com/office/drawing/2014/main" id="{6650B23A-89BA-1940-B8C3-500EB3D61607}"/>
                </a:ext>
              </a:extLst>
            </p:cNvPr>
            <p:cNvSpPr/>
            <p:nvPr/>
          </p:nvSpPr>
          <p:spPr>
            <a:xfrm>
              <a:off x="2044062" y="3092450"/>
              <a:ext cx="1106157" cy="215900"/>
            </a:xfrm>
            <a:prstGeom prst="roundRect">
              <a:avLst/>
            </a:prstGeom>
            <a:solidFill>
              <a:schemeClr val="bg1">
                <a:alpha val="83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43" name="Straight Connector 242">
              <a:extLst>
                <a:ext uri="{FF2B5EF4-FFF2-40B4-BE49-F238E27FC236}">
                  <a16:creationId xmlns:a16="http://schemas.microsoft.com/office/drawing/2014/main" id="{FB27433E-EED3-ED41-BE05-8C704F5F5DC3}"/>
                </a:ext>
              </a:extLst>
            </p:cNvPr>
            <p:cNvCxnSpPr/>
            <p:nvPr/>
          </p:nvCxnSpPr>
          <p:spPr>
            <a:xfrm flipH="1">
              <a:off x="2098675" y="3089275"/>
              <a:ext cx="50800" cy="21907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A4996838-AA15-B440-BC8D-124BB6D41640}"/>
                </a:ext>
              </a:extLst>
            </p:cNvPr>
            <p:cNvCxnSpPr/>
            <p:nvPr/>
          </p:nvCxnSpPr>
          <p:spPr>
            <a:xfrm flipH="1">
              <a:off x="2190750" y="3086100"/>
              <a:ext cx="50800" cy="21907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46E859A7-F339-B54B-BD00-1FB8D9513390}"/>
                </a:ext>
              </a:extLst>
            </p:cNvPr>
            <p:cNvCxnSpPr/>
            <p:nvPr/>
          </p:nvCxnSpPr>
          <p:spPr>
            <a:xfrm flipH="1">
              <a:off x="2282825" y="3089275"/>
              <a:ext cx="50800" cy="21907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E339ED11-A33B-1E40-88B3-BE3FDA8649FC}"/>
                </a:ext>
              </a:extLst>
            </p:cNvPr>
            <p:cNvCxnSpPr/>
            <p:nvPr/>
          </p:nvCxnSpPr>
          <p:spPr>
            <a:xfrm flipH="1">
              <a:off x="2374900" y="3089275"/>
              <a:ext cx="50800" cy="21907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1E136345-3B81-6C44-ABCC-4CA60BACE6D6}"/>
                </a:ext>
              </a:extLst>
            </p:cNvPr>
            <p:cNvCxnSpPr/>
            <p:nvPr/>
          </p:nvCxnSpPr>
          <p:spPr>
            <a:xfrm flipH="1">
              <a:off x="2466975" y="3086100"/>
              <a:ext cx="50800" cy="21907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F9056E8C-084E-9F43-B23D-FB8E99B599C1}"/>
                </a:ext>
              </a:extLst>
            </p:cNvPr>
            <p:cNvCxnSpPr/>
            <p:nvPr/>
          </p:nvCxnSpPr>
          <p:spPr>
            <a:xfrm flipH="1">
              <a:off x="2559050" y="3086100"/>
              <a:ext cx="50800" cy="21907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7259DDFB-3EEF-9D44-AA4B-0EC4728CD355}"/>
                </a:ext>
              </a:extLst>
            </p:cNvPr>
            <p:cNvCxnSpPr/>
            <p:nvPr/>
          </p:nvCxnSpPr>
          <p:spPr>
            <a:xfrm flipH="1">
              <a:off x="2651125" y="3089275"/>
              <a:ext cx="50800" cy="21907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326856E5-4AD5-BE4D-B500-A7AD5439B70D}"/>
                </a:ext>
              </a:extLst>
            </p:cNvPr>
            <p:cNvCxnSpPr/>
            <p:nvPr/>
          </p:nvCxnSpPr>
          <p:spPr>
            <a:xfrm flipH="1">
              <a:off x="2736850" y="3089275"/>
              <a:ext cx="50800" cy="21907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001DADB0-222C-B24B-8D0D-03760C7F0822}"/>
                </a:ext>
              </a:extLst>
            </p:cNvPr>
            <p:cNvCxnSpPr/>
            <p:nvPr/>
          </p:nvCxnSpPr>
          <p:spPr>
            <a:xfrm flipH="1">
              <a:off x="2814139" y="3084920"/>
              <a:ext cx="50800" cy="21907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F55875F2-F8D1-CE45-8BAC-8744F73D4F68}"/>
                </a:ext>
              </a:extLst>
            </p:cNvPr>
            <p:cNvCxnSpPr/>
            <p:nvPr/>
          </p:nvCxnSpPr>
          <p:spPr>
            <a:xfrm flipH="1">
              <a:off x="2891428" y="3090363"/>
              <a:ext cx="50800" cy="21907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8D1BEB87-E97E-DB4D-BFBB-74F001CDB608}"/>
                </a:ext>
              </a:extLst>
            </p:cNvPr>
            <p:cNvCxnSpPr/>
            <p:nvPr/>
          </p:nvCxnSpPr>
          <p:spPr>
            <a:xfrm flipH="1">
              <a:off x="2968717" y="3089274"/>
              <a:ext cx="50800" cy="21907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118157D5-90E4-7444-8E1F-DBD672AE220E}"/>
                </a:ext>
              </a:extLst>
            </p:cNvPr>
            <p:cNvCxnSpPr/>
            <p:nvPr/>
          </p:nvCxnSpPr>
          <p:spPr>
            <a:xfrm flipH="1">
              <a:off x="3046006" y="3084919"/>
              <a:ext cx="50800" cy="21907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47956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92"/>
                                        </p:tgtEl>
                                        <p:attrNameLst>
                                          <p:attrName>style.visibility</p:attrName>
                                        </p:attrNameLst>
                                      </p:cBhvr>
                                      <p:to>
                                        <p:strVal val="visible"/>
                                      </p:to>
                                    </p:set>
                                    <p:animEffect transition="in" filter="wipe(left)">
                                      <p:cBhvr>
                                        <p:cTn id="12" dur="500"/>
                                        <p:tgtEl>
                                          <p:spTgt spid="19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90"/>
                                        </p:tgtEl>
                                        <p:attrNameLst>
                                          <p:attrName>style.visibility</p:attrName>
                                        </p:attrNameLst>
                                      </p:cBhvr>
                                      <p:to>
                                        <p:strVal val="visible"/>
                                      </p:to>
                                    </p:set>
                                    <p:animEffect transition="in" filter="dissolve">
                                      <p:cBhvr>
                                        <p:cTn id="17" dur="500"/>
                                        <p:tgtEl>
                                          <p:spTgt spid="190"/>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dissolve">
                                      <p:cBhvr>
                                        <p:cTn id="22" dur="500"/>
                                        <p:tgtEl>
                                          <p:spTgt spid="5"/>
                                        </p:tgtEl>
                                      </p:cBhvr>
                                    </p:animEffect>
                                  </p:childTnLst>
                                </p:cTn>
                              </p:par>
                              <p:par>
                                <p:cTn id="23" presetID="9" presetClass="entr" presetSubtype="0" fill="hold" nodeType="withEffect">
                                  <p:stCondLst>
                                    <p:cond delay="0"/>
                                  </p:stCondLst>
                                  <p:childTnLst>
                                    <p:set>
                                      <p:cBhvr>
                                        <p:cTn id="24" dur="1" fill="hold">
                                          <p:stCondLst>
                                            <p:cond delay="0"/>
                                          </p:stCondLst>
                                        </p:cTn>
                                        <p:tgtEl>
                                          <p:spTgt spid="203"/>
                                        </p:tgtEl>
                                        <p:attrNameLst>
                                          <p:attrName>style.visibility</p:attrName>
                                        </p:attrNameLst>
                                      </p:cBhvr>
                                      <p:to>
                                        <p:strVal val="visible"/>
                                      </p:to>
                                    </p:set>
                                    <p:animEffect transition="in" filter="dissolve">
                                      <p:cBhvr>
                                        <p:cTn id="25" dur="500"/>
                                        <p:tgtEl>
                                          <p:spTgt spid="20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93"/>
                                        </p:tgtEl>
                                        <p:attrNameLst>
                                          <p:attrName>style.visibility</p:attrName>
                                        </p:attrNameLst>
                                      </p:cBhvr>
                                      <p:to>
                                        <p:strVal val="visible"/>
                                      </p:to>
                                    </p:set>
                                    <p:animEffect transition="in" filter="wipe(left)">
                                      <p:cBhvr>
                                        <p:cTn id="30" dur="500"/>
                                        <p:tgtEl>
                                          <p:spTgt spid="193"/>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205"/>
                                        </p:tgtEl>
                                        <p:attrNameLst>
                                          <p:attrName>style.visibility</p:attrName>
                                        </p:attrNameLst>
                                      </p:cBhvr>
                                      <p:to>
                                        <p:strVal val="visible"/>
                                      </p:to>
                                    </p:set>
                                    <p:animEffect transition="in" filter="dissolve">
                                      <p:cBhvr>
                                        <p:cTn id="35" dur="500"/>
                                        <p:tgtEl>
                                          <p:spTgt spid="205"/>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241"/>
                                        </p:tgtEl>
                                        <p:attrNameLst>
                                          <p:attrName>style.visibility</p:attrName>
                                        </p:attrNameLst>
                                      </p:cBhvr>
                                      <p:to>
                                        <p:strVal val="visible"/>
                                      </p:to>
                                    </p:set>
                                    <p:animEffect transition="in" filter="dissolve">
                                      <p:cBhvr>
                                        <p:cTn id="40" dur="500"/>
                                        <p:tgtEl>
                                          <p:spTgt spid="241"/>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255"/>
                                        </p:tgtEl>
                                        <p:attrNameLst>
                                          <p:attrName>style.visibility</p:attrName>
                                        </p:attrNameLst>
                                      </p:cBhvr>
                                      <p:to>
                                        <p:strVal val="visible"/>
                                      </p:to>
                                    </p:set>
                                    <p:animEffect transition="in" filter="dissolve">
                                      <p:cBhvr>
                                        <p:cTn id="45" dur="500"/>
                                        <p:tgtEl>
                                          <p:spTgt spid="255"/>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206"/>
                                        </p:tgtEl>
                                        <p:attrNameLst>
                                          <p:attrName>style.visibility</p:attrName>
                                        </p:attrNameLst>
                                      </p:cBhvr>
                                      <p:to>
                                        <p:strVal val="visible"/>
                                      </p:to>
                                    </p:set>
                                    <p:animEffect transition="in" filter="wipe(left)">
                                      <p:cBhvr>
                                        <p:cTn id="50" dur="500"/>
                                        <p:tgtEl>
                                          <p:spTgt spid="2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206"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38200" y="398813"/>
            <a:ext cx="10515600" cy="894622"/>
          </a:xfrm>
        </p:spPr>
        <p:txBody>
          <a:bodyPr>
            <a:normAutofit/>
          </a:bodyPr>
          <a:lstStyle/>
          <a:p>
            <a:r>
              <a:rPr lang="en-US" b="0" dirty="0">
                <a:latin typeface="+mn-lt"/>
              </a:rPr>
              <a:t>Two IPsec protocols</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85</a:t>
            </a:fld>
            <a:endParaRPr lang="en-US" dirty="0"/>
          </a:p>
        </p:txBody>
      </p:sp>
      <p:sp>
        <p:nvSpPr>
          <p:cNvPr id="128" name="Content Placeholder 2">
            <a:extLst>
              <a:ext uri="{FF2B5EF4-FFF2-40B4-BE49-F238E27FC236}">
                <a16:creationId xmlns:a16="http://schemas.microsoft.com/office/drawing/2014/main" id="{1D1CD0CA-808A-CE4C-B224-FD9C5A476E35}"/>
              </a:ext>
            </a:extLst>
          </p:cNvPr>
          <p:cNvSpPr>
            <a:spLocks noGrp="1"/>
          </p:cNvSpPr>
          <p:nvPr>
            <p:ph idx="1"/>
          </p:nvPr>
        </p:nvSpPr>
        <p:spPr>
          <a:xfrm>
            <a:off x="944217" y="1409700"/>
            <a:ext cx="11512826" cy="4648200"/>
          </a:xfrm>
        </p:spPr>
        <p:txBody>
          <a:bodyPr>
            <a:normAutofit/>
          </a:bodyPr>
          <a:lstStyle/>
          <a:p>
            <a:pPr indent="-339725"/>
            <a:r>
              <a:rPr lang="en-US" sz="3200" dirty="0">
                <a:latin typeface="Calibri" panose="020F0502020204030204" pitchFamily="34" charset="0"/>
                <a:cs typeface="Calibri" panose="020F0502020204030204" pitchFamily="34" charset="0"/>
              </a:rPr>
              <a:t>Authentication Header (AH) protocol </a:t>
            </a:r>
            <a:r>
              <a:rPr lang="en-US" sz="2400" dirty="0">
                <a:latin typeface="Calibri" panose="020F0502020204030204" pitchFamily="34" charset="0"/>
                <a:cs typeface="Calibri" panose="020F0502020204030204" pitchFamily="34" charset="0"/>
              </a:rPr>
              <a:t>[RFC 4302]</a:t>
            </a:r>
          </a:p>
          <a:p>
            <a:pPr lvl="1"/>
            <a:r>
              <a:rPr lang="en-US" sz="2800" dirty="0">
                <a:latin typeface="Calibri" panose="020F0502020204030204" pitchFamily="34" charset="0"/>
                <a:cs typeface="Calibri" panose="020F0502020204030204" pitchFamily="34" charset="0"/>
              </a:rPr>
              <a:t>provides source authentication &amp; data integrity but </a:t>
            </a:r>
            <a:r>
              <a:rPr lang="en-US" sz="2800" i="1" dirty="0">
                <a:latin typeface="Calibri" panose="020F0502020204030204" pitchFamily="34" charset="0"/>
                <a:cs typeface="Calibri" panose="020F0502020204030204" pitchFamily="34" charset="0"/>
              </a:rPr>
              <a:t>not </a:t>
            </a:r>
            <a:r>
              <a:rPr lang="en-US" sz="2800" dirty="0">
                <a:latin typeface="Calibri" panose="020F0502020204030204" pitchFamily="34" charset="0"/>
                <a:cs typeface="Calibri" panose="020F0502020204030204" pitchFamily="34" charset="0"/>
              </a:rPr>
              <a:t>confidentiality</a:t>
            </a:r>
            <a:endParaRPr lang="en-US" sz="2800" i="1" dirty="0">
              <a:latin typeface="Calibri" panose="020F0502020204030204" pitchFamily="34" charset="0"/>
              <a:cs typeface="Calibri" panose="020F0502020204030204" pitchFamily="34" charset="0"/>
            </a:endParaRPr>
          </a:p>
          <a:p>
            <a:pPr lvl="0" indent="-339725"/>
            <a:r>
              <a:rPr lang="en-US" sz="3200" dirty="0">
                <a:latin typeface="Calibri" panose="020F0502020204030204" pitchFamily="34" charset="0"/>
                <a:cs typeface="Calibri" panose="020F0502020204030204" pitchFamily="34" charset="0"/>
              </a:rPr>
              <a:t>Encapsulation Security Protocol (ESP) </a:t>
            </a:r>
            <a:r>
              <a:rPr lang="en-US" sz="2400" dirty="0">
                <a:solidFill>
                  <a:prstClr val="black"/>
                </a:solidFill>
                <a:latin typeface="Calibri" panose="020F0502020204030204" pitchFamily="34" charset="0"/>
                <a:cs typeface="Calibri" panose="020F0502020204030204" pitchFamily="34" charset="0"/>
              </a:rPr>
              <a:t>[RFC 4303]</a:t>
            </a:r>
            <a:endParaRPr lang="en-US" sz="3200" dirty="0">
              <a:latin typeface="Calibri" panose="020F0502020204030204" pitchFamily="34" charset="0"/>
              <a:cs typeface="Calibri" panose="020F0502020204030204" pitchFamily="34" charset="0"/>
            </a:endParaRPr>
          </a:p>
          <a:p>
            <a:pPr lvl="1"/>
            <a:r>
              <a:rPr lang="en-US" sz="2800" dirty="0">
                <a:latin typeface="Calibri" panose="020F0502020204030204" pitchFamily="34" charset="0"/>
                <a:cs typeface="Calibri" panose="020F0502020204030204" pitchFamily="34" charset="0"/>
              </a:rPr>
              <a:t>provides source authentication, data integrity, </a:t>
            </a:r>
            <a:r>
              <a:rPr lang="en-US" sz="2800" i="1" dirty="0">
                <a:latin typeface="Calibri" panose="020F0502020204030204" pitchFamily="34" charset="0"/>
                <a:cs typeface="Calibri" panose="020F0502020204030204" pitchFamily="34" charset="0"/>
              </a:rPr>
              <a:t>and confidentiality</a:t>
            </a:r>
          </a:p>
          <a:p>
            <a:pPr lvl="1"/>
            <a:r>
              <a:rPr lang="en-US" sz="2800" dirty="0">
                <a:latin typeface="Calibri" panose="020F0502020204030204" pitchFamily="34" charset="0"/>
                <a:cs typeface="Calibri" panose="020F0502020204030204" pitchFamily="34" charset="0"/>
              </a:rPr>
              <a:t>more widely used than AH</a:t>
            </a:r>
          </a:p>
        </p:txBody>
      </p:sp>
    </p:spTree>
    <p:extLst>
      <p:ext uri="{BB962C8B-B14F-4D97-AF65-F5344CB8AC3E}">
        <p14:creationId xmlns:p14="http://schemas.microsoft.com/office/powerpoint/2010/main" val="429680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4" name="Group 93">
            <a:extLst>
              <a:ext uri="{FF2B5EF4-FFF2-40B4-BE49-F238E27FC236}">
                <a16:creationId xmlns:a16="http://schemas.microsoft.com/office/drawing/2014/main" id="{3D4DFD4A-11BF-1D45-8B30-8DB0138CD137}"/>
              </a:ext>
            </a:extLst>
          </p:cNvPr>
          <p:cNvGrpSpPr/>
          <p:nvPr/>
        </p:nvGrpSpPr>
        <p:grpSpPr>
          <a:xfrm>
            <a:off x="4412974" y="4461518"/>
            <a:ext cx="2075622" cy="462165"/>
            <a:chOff x="5075582" y="4872335"/>
            <a:chExt cx="2075622" cy="462165"/>
          </a:xfrm>
        </p:grpSpPr>
        <p:grpSp>
          <p:nvGrpSpPr>
            <p:cNvPr id="91" name="Group 90">
              <a:extLst>
                <a:ext uri="{FF2B5EF4-FFF2-40B4-BE49-F238E27FC236}">
                  <a16:creationId xmlns:a16="http://schemas.microsoft.com/office/drawing/2014/main" id="{765E93B6-9CDC-5143-84AB-38E846F49DB1}"/>
                </a:ext>
              </a:extLst>
            </p:cNvPr>
            <p:cNvGrpSpPr/>
            <p:nvPr/>
          </p:nvGrpSpPr>
          <p:grpSpPr>
            <a:xfrm>
              <a:off x="5075582" y="4896928"/>
              <a:ext cx="2075622" cy="437572"/>
              <a:chOff x="5049078" y="4896928"/>
              <a:chExt cx="2075622" cy="437572"/>
            </a:xfrm>
          </p:grpSpPr>
          <p:cxnSp>
            <p:nvCxnSpPr>
              <p:cNvPr id="87" name="Straight Connector 86">
                <a:extLst>
                  <a:ext uri="{FF2B5EF4-FFF2-40B4-BE49-F238E27FC236}">
                    <a16:creationId xmlns:a16="http://schemas.microsoft.com/office/drawing/2014/main" id="{507A4581-6CDE-F444-A2B2-E64F0F6448DB}"/>
                  </a:ext>
                </a:extLst>
              </p:cNvPr>
              <p:cNvCxnSpPr/>
              <p:nvPr/>
            </p:nvCxnSpPr>
            <p:spPr>
              <a:xfrm>
                <a:off x="5049078" y="4896928"/>
                <a:ext cx="0" cy="437322"/>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7132BA6B-88D0-CF4D-968C-D65925A67EFC}"/>
                  </a:ext>
                </a:extLst>
              </p:cNvPr>
              <p:cNvCxnSpPr/>
              <p:nvPr/>
            </p:nvCxnSpPr>
            <p:spPr>
              <a:xfrm>
                <a:off x="7124700" y="4897178"/>
                <a:ext cx="0" cy="437322"/>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C3ADA45E-C6EB-3447-8BEB-9BCF74056209}"/>
                  </a:ext>
                </a:extLst>
              </p:cNvPr>
              <p:cNvCxnSpPr/>
              <p:nvPr/>
            </p:nvCxnSpPr>
            <p:spPr>
              <a:xfrm>
                <a:off x="5049078" y="5088835"/>
                <a:ext cx="2075622" cy="0"/>
              </a:xfrm>
              <a:prstGeom prst="straightConnector1">
                <a:avLst/>
              </a:prstGeom>
              <a:ln w="22225">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92" name="TextBox 91">
              <a:extLst>
                <a:ext uri="{FF2B5EF4-FFF2-40B4-BE49-F238E27FC236}">
                  <a16:creationId xmlns:a16="http://schemas.microsoft.com/office/drawing/2014/main" id="{2E7F0EA5-09A6-6842-884F-3E684CFAD883}"/>
                </a:ext>
              </a:extLst>
            </p:cNvPr>
            <p:cNvSpPr txBox="1"/>
            <p:nvPr/>
          </p:nvSpPr>
          <p:spPr>
            <a:xfrm>
              <a:off x="5844208" y="4872335"/>
              <a:ext cx="501419" cy="461665"/>
            </a:xfrm>
            <a:prstGeom prst="rect">
              <a:avLst/>
            </a:prstGeom>
            <a:solidFill>
              <a:schemeClr val="bg1"/>
            </a:solidFill>
          </p:spPr>
          <p:txBody>
            <a:bodyPr wrap="none" rtlCol="0">
              <a:spAutoFit/>
            </a:bodyPr>
            <a:lstStyle/>
            <a:p>
              <a:r>
                <a:rPr lang="en-US" sz="2400" dirty="0">
                  <a:solidFill>
                    <a:srgbClr val="C00000"/>
                  </a:solidFill>
                </a:rPr>
                <a:t>SA</a:t>
              </a:r>
            </a:p>
          </p:txBody>
        </p:sp>
      </p:grpSp>
      <p:sp>
        <p:nvSpPr>
          <p:cNvPr id="79" name="Freeform 296">
            <a:extLst>
              <a:ext uri="{FF2B5EF4-FFF2-40B4-BE49-F238E27FC236}">
                <a16:creationId xmlns:a16="http://schemas.microsoft.com/office/drawing/2014/main" id="{B6B47B2B-E669-7641-BD1F-EF8AD0999924}"/>
              </a:ext>
            </a:extLst>
          </p:cNvPr>
          <p:cNvSpPr>
            <a:spLocks/>
          </p:cNvSpPr>
          <p:nvPr/>
        </p:nvSpPr>
        <p:spPr bwMode="auto">
          <a:xfrm flipH="1">
            <a:off x="6417911" y="3939027"/>
            <a:ext cx="2272749" cy="733284"/>
          </a:xfrm>
          <a:custGeom>
            <a:avLst/>
            <a:gdLst>
              <a:gd name="T0" fmla="*/ 2147483647 w 1877"/>
              <a:gd name="T1" fmla="*/ 2147483647 h 917"/>
              <a:gd name="T2" fmla="*/ 2147483647 w 1877"/>
              <a:gd name="T3" fmla="*/ 2147483647 h 917"/>
              <a:gd name="T4" fmla="*/ 2147483647 w 1877"/>
              <a:gd name="T5" fmla="*/ 2147483647 h 917"/>
              <a:gd name="T6" fmla="*/ 2147483647 w 1877"/>
              <a:gd name="T7" fmla="*/ 2147483647 h 917"/>
              <a:gd name="T8" fmla="*/ 2147483647 w 1877"/>
              <a:gd name="T9" fmla="*/ 2147483647 h 917"/>
              <a:gd name="T10" fmla="*/ 2147483647 w 1877"/>
              <a:gd name="T11" fmla="*/ 2147483647 h 917"/>
              <a:gd name="T12" fmla="*/ 2147483647 w 1877"/>
              <a:gd name="T13" fmla="*/ 2147483647 h 917"/>
              <a:gd name="T14" fmla="*/ 2147483647 w 1877"/>
              <a:gd name="T15" fmla="*/ 2147483647 h 917"/>
              <a:gd name="T16" fmla="*/ 2147483647 w 1877"/>
              <a:gd name="T17" fmla="*/ 2147483647 h 917"/>
              <a:gd name="T18" fmla="*/ 2147483647 w 1877"/>
              <a:gd name="T19" fmla="*/ 2147483647 h 917"/>
              <a:gd name="T20" fmla="*/ 2147483647 w 1877"/>
              <a:gd name="T21" fmla="*/ 2147483647 h 917"/>
              <a:gd name="T22" fmla="*/ 2147483647 w 1877"/>
              <a:gd name="T23" fmla="*/ 2147483647 h 917"/>
              <a:gd name="T24" fmla="*/ 2147483647 w 1877"/>
              <a:gd name="T25" fmla="*/ 2147483647 h 917"/>
              <a:gd name="T26" fmla="*/ 2147483647 w 1877"/>
              <a:gd name="T27" fmla="*/ 2147483647 h 917"/>
              <a:gd name="T28" fmla="*/ 2147483647 w 1877"/>
              <a:gd name="T29" fmla="*/ 2147483647 h 917"/>
              <a:gd name="T30" fmla="*/ 2147483647 w 1877"/>
              <a:gd name="T31" fmla="*/ 2147483647 h 91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77"/>
              <a:gd name="T49" fmla="*/ 0 h 917"/>
              <a:gd name="T50" fmla="*/ 1877 w 1877"/>
              <a:gd name="T51" fmla="*/ 917 h 91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77" h="917">
                <a:moveTo>
                  <a:pt x="889" y="23"/>
                </a:moveTo>
                <a:cubicBezTo>
                  <a:pt x="804" y="39"/>
                  <a:pt x="771" y="98"/>
                  <a:pt x="692" y="109"/>
                </a:cubicBezTo>
                <a:cubicBezTo>
                  <a:pt x="613" y="120"/>
                  <a:pt x="511" y="81"/>
                  <a:pt x="415" y="91"/>
                </a:cubicBezTo>
                <a:cubicBezTo>
                  <a:pt x="319" y="101"/>
                  <a:pt x="174" y="126"/>
                  <a:pt x="112" y="170"/>
                </a:cubicBezTo>
                <a:cubicBezTo>
                  <a:pt x="51" y="214"/>
                  <a:pt x="66" y="294"/>
                  <a:pt x="50" y="353"/>
                </a:cubicBezTo>
                <a:cubicBezTo>
                  <a:pt x="34" y="412"/>
                  <a:pt x="0" y="479"/>
                  <a:pt x="14" y="528"/>
                </a:cubicBezTo>
                <a:cubicBezTo>
                  <a:pt x="29" y="577"/>
                  <a:pt x="57" y="608"/>
                  <a:pt x="139" y="650"/>
                </a:cubicBezTo>
                <a:cubicBezTo>
                  <a:pt x="221" y="692"/>
                  <a:pt x="372" y="742"/>
                  <a:pt x="505" y="781"/>
                </a:cubicBezTo>
                <a:cubicBezTo>
                  <a:pt x="638" y="820"/>
                  <a:pt x="789" y="866"/>
                  <a:pt x="933" y="886"/>
                </a:cubicBezTo>
                <a:cubicBezTo>
                  <a:pt x="1077" y="906"/>
                  <a:pt x="1246" y="917"/>
                  <a:pt x="1370" y="901"/>
                </a:cubicBezTo>
                <a:cubicBezTo>
                  <a:pt x="1494" y="885"/>
                  <a:pt x="1594" y="839"/>
                  <a:pt x="1676" y="793"/>
                </a:cubicBezTo>
                <a:cubicBezTo>
                  <a:pt x="1758" y="747"/>
                  <a:pt x="1843" y="720"/>
                  <a:pt x="1860" y="624"/>
                </a:cubicBezTo>
                <a:cubicBezTo>
                  <a:pt x="1877" y="528"/>
                  <a:pt x="1835" y="306"/>
                  <a:pt x="1776" y="219"/>
                </a:cubicBezTo>
                <a:cubicBezTo>
                  <a:pt x="1717" y="132"/>
                  <a:pt x="1599" y="134"/>
                  <a:pt x="1503" y="100"/>
                </a:cubicBezTo>
                <a:cubicBezTo>
                  <a:pt x="1407" y="66"/>
                  <a:pt x="1302" y="26"/>
                  <a:pt x="1200" y="13"/>
                </a:cubicBezTo>
                <a:cubicBezTo>
                  <a:pt x="1098" y="0"/>
                  <a:pt x="974" y="7"/>
                  <a:pt x="889" y="23"/>
                </a:cubicBezTo>
                <a:close/>
              </a:path>
            </a:pathLst>
          </a:custGeom>
          <a:solidFill>
            <a:srgbClr val="9CDFF9"/>
          </a:solidFill>
          <a:ln>
            <a:noFill/>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Calibri"/>
                <a:ea typeface="ＭＳ Ｐゴシック" panose="020B0600070205080204" pitchFamily="34" charset="-128"/>
                <a:cs typeface="Arial"/>
              </a:rPr>
              <a:t>             </a:t>
            </a:r>
          </a:p>
        </p:txBody>
      </p:sp>
      <p:sp>
        <p:nvSpPr>
          <p:cNvPr id="78" name="Freeform 296">
            <a:extLst>
              <a:ext uri="{FF2B5EF4-FFF2-40B4-BE49-F238E27FC236}">
                <a16:creationId xmlns:a16="http://schemas.microsoft.com/office/drawing/2014/main" id="{80FB4D7C-907B-9B45-9C13-DF3038D7097F}"/>
              </a:ext>
            </a:extLst>
          </p:cNvPr>
          <p:cNvSpPr>
            <a:spLocks/>
          </p:cNvSpPr>
          <p:nvPr/>
        </p:nvSpPr>
        <p:spPr bwMode="auto">
          <a:xfrm>
            <a:off x="2199862" y="3869635"/>
            <a:ext cx="2202205" cy="733284"/>
          </a:xfrm>
          <a:custGeom>
            <a:avLst/>
            <a:gdLst>
              <a:gd name="T0" fmla="*/ 2147483647 w 1877"/>
              <a:gd name="T1" fmla="*/ 2147483647 h 917"/>
              <a:gd name="T2" fmla="*/ 2147483647 w 1877"/>
              <a:gd name="T3" fmla="*/ 2147483647 h 917"/>
              <a:gd name="T4" fmla="*/ 2147483647 w 1877"/>
              <a:gd name="T5" fmla="*/ 2147483647 h 917"/>
              <a:gd name="T6" fmla="*/ 2147483647 w 1877"/>
              <a:gd name="T7" fmla="*/ 2147483647 h 917"/>
              <a:gd name="T8" fmla="*/ 2147483647 w 1877"/>
              <a:gd name="T9" fmla="*/ 2147483647 h 917"/>
              <a:gd name="T10" fmla="*/ 2147483647 w 1877"/>
              <a:gd name="T11" fmla="*/ 2147483647 h 917"/>
              <a:gd name="T12" fmla="*/ 2147483647 w 1877"/>
              <a:gd name="T13" fmla="*/ 2147483647 h 917"/>
              <a:gd name="T14" fmla="*/ 2147483647 w 1877"/>
              <a:gd name="T15" fmla="*/ 2147483647 h 917"/>
              <a:gd name="T16" fmla="*/ 2147483647 w 1877"/>
              <a:gd name="T17" fmla="*/ 2147483647 h 917"/>
              <a:gd name="T18" fmla="*/ 2147483647 w 1877"/>
              <a:gd name="T19" fmla="*/ 2147483647 h 917"/>
              <a:gd name="T20" fmla="*/ 2147483647 w 1877"/>
              <a:gd name="T21" fmla="*/ 2147483647 h 917"/>
              <a:gd name="T22" fmla="*/ 2147483647 w 1877"/>
              <a:gd name="T23" fmla="*/ 2147483647 h 917"/>
              <a:gd name="T24" fmla="*/ 2147483647 w 1877"/>
              <a:gd name="T25" fmla="*/ 2147483647 h 917"/>
              <a:gd name="T26" fmla="*/ 2147483647 w 1877"/>
              <a:gd name="T27" fmla="*/ 2147483647 h 917"/>
              <a:gd name="T28" fmla="*/ 2147483647 w 1877"/>
              <a:gd name="T29" fmla="*/ 2147483647 h 917"/>
              <a:gd name="T30" fmla="*/ 2147483647 w 1877"/>
              <a:gd name="T31" fmla="*/ 2147483647 h 91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77"/>
              <a:gd name="T49" fmla="*/ 0 h 917"/>
              <a:gd name="T50" fmla="*/ 1877 w 1877"/>
              <a:gd name="T51" fmla="*/ 917 h 91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77" h="917">
                <a:moveTo>
                  <a:pt x="889" y="23"/>
                </a:moveTo>
                <a:cubicBezTo>
                  <a:pt x="804" y="39"/>
                  <a:pt x="771" y="98"/>
                  <a:pt x="692" y="109"/>
                </a:cubicBezTo>
                <a:cubicBezTo>
                  <a:pt x="613" y="120"/>
                  <a:pt x="511" y="81"/>
                  <a:pt x="415" y="91"/>
                </a:cubicBezTo>
                <a:cubicBezTo>
                  <a:pt x="319" y="101"/>
                  <a:pt x="174" y="126"/>
                  <a:pt x="112" y="170"/>
                </a:cubicBezTo>
                <a:cubicBezTo>
                  <a:pt x="51" y="214"/>
                  <a:pt x="66" y="294"/>
                  <a:pt x="50" y="353"/>
                </a:cubicBezTo>
                <a:cubicBezTo>
                  <a:pt x="34" y="412"/>
                  <a:pt x="0" y="479"/>
                  <a:pt x="14" y="528"/>
                </a:cubicBezTo>
                <a:cubicBezTo>
                  <a:pt x="29" y="577"/>
                  <a:pt x="57" y="608"/>
                  <a:pt x="139" y="650"/>
                </a:cubicBezTo>
                <a:cubicBezTo>
                  <a:pt x="221" y="692"/>
                  <a:pt x="372" y="742"/>
                  <a:pt x="505" y="781"/>
                </a:cubicBezTo>
                <a:cubicBezTo>
                  <a:pt x="638" y="820"/>
                  <a:pt x="789" y="866"/>
                  <a:pt x="933" y="886"/>
                </a:cubicBezTo>
                <a:cubicBezTo>
                  <a:pt x="1077" y="906"/>
                  <a:pt x="1246" y="917"/>
                  <a:pt x="1370" y="901"/>
                </a:cubicBezTo>
                <a:cubicBezTo>
                  <a:pt x="1494" y="885"/>
                  <a:pt x="1594" y="839"/>
                  <a:pt x="1676" y="793"/>
                </a:cubicBezTo>
                <a:cubicBezTo>
                  <a:pt x="1758" y="747"/>
                  <a:pt x="1843" y="720"/>
                  <a:pt x="1860" y="624"/>
                </a:cubicBezTo>
                <a:cubicBezTo>
                  <a:pt x="1877" y="528"/>
                  <a:pt x="1835" y="306"/>
                  <a:pt x="1776" y="219"/>
                </a:cubicBezTo>
                <a:cubicBezTo>
                  <a:pt x="1717" y="132"/>
                  <a:pt x="1599" y="134"/>
                  <a:pt x="1503" y="100"/>
                </a:cubicBezTo>
                <a:cubicBezTo>
                  <a:pt x="1407" y="66"/>
                  <a:pt x="1302" y="26"/>
                  <a:pt x="1200" y="13"/>
                </a:cubicBezTo>
                <a:cubicBezTo>
                  <a:pt x="1098" y="0"/>
                  <a:pt x="974" y="7"/>
                  <a:pt x="889" y="23"/>
                </a:cubicBezTo>
                <a:close/>
              </a:path>
            </a:pathLst>
          </a:custGeom>
          <a:solidFill>
            <a:srgbClr val="9CDFF9"/>
          </a:solidFill>
          <a:ln>
            <a:noFill/>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Calibri"/>
                <a:ea typeface="ＭＳ Ｐゴシック" panose="020B0600070205080204" pitchFamily="34" charset="-128"/>
                <a:cs typeface="Arial"/>
              </a:rPr>
              <a:t>             </a:t>
            </a:r>
          </a:p>
        </p:txBody>
      </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38200" y="398813"/>
            <a:ext cx="10515600" cy="894622"/>
          </a:xfrm>
        </p:spPr>
        <p:txBody>
          <a:bodyPr>
            <a:normAutofit/>
          </a:bodyPr>
          <a:lstStyle/>
          <a:p>
            <a:r>
              <a:rPr lang="en-US" b="0" dirty="0">
                <a:latin typeface="+mn-lt"/>
              </a:rPr>
              <a:t>Security associations (SAs) </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86</a:t>
            </a:fld>
            <a:endParaRPr lang="en-US" dirty="0"/>
          </a:p>
        </p:txBody>
      </p:sp>
      <p:sp>
        <p:nvSpPr>
          <p:cNvPr id="128" name="Content Placeholder 2">
            <a:extLst>
              <a:ext uri="{FF2B5EF4-FFF2-40B4-BE49-F238E27FC236}">
                <a16:creationId xmlns:a16="http://schemas.microsoft.com/office/drawing/2014/main" id="{1D1CD0CA-808A-CE4C-B224-FD9C5A476E35}"/>
              </a:ext>
            </a:extLst>
          </p:cNvPr>
          <p:cNvSpPr>
            <a:spLocks noGrp="1"/>
          </p:cNvSpPr>
          <p:nvPr>
            <p:ph idx="1"/>
          </p:nvPr>
        </p:nvSpPr>
        <p:spPr>
          <a:xfrm>
            <a:off x="957469" y="1277178"/>
            <a:ext cx="10571923" cy="4648200"/>
          </a:xfrm>
        </p:spPr>
        <p:txBody>
          <a:bodyPr>
            <a:normAutofit/>
          </a:bodyPr>
          <a:lstStyle/>
          <a:p>
            <a:pPr indent="-287338"/>
            <a:r>
              <a:rPr lang="en-US" dirty="0"/>
              <a:t>before sending data, </a:t>
            </a:r>
            <a:r>
              <a:rPr lang="en-US" altLang="ja-JP" dirty="0">
                <a:solidFill>
                  <a:srgbClr val="C00000"/>
                </a:solidFill>
              </a:rPr>
              <a:t>security association (SA) </a:t>
            </a:r>
            <a:r>
              <a:rPr lang="en-US" altLang="ja-JP" dirty="0"/>
              <a:t>established from sending to receiving entity  (directional)</a:t>
            </a:r>
            <a:endParaRPr lang="en-US" altLang="ja-JP" sz="3200" dirty="0"/>
          </a:p>
          <a:p>
            <a:pPr indent="-287338"/>
            <a:r>
              <a:rPr lang="en-US" dirty="0"/>
              <a:t>ending, receiving entitles maintain </a:t>
            </a:r>
            <a:r>
              <a:rPr lang="en-US" i="1" dirty="0"/>
              <a:t>state information</a:t>
            </a:r>
            <a:r>
              <a:rPr lang="en-US" dirty="0"/>
              <a:t> about SA</a:t>
            </a:r>
          </a:p>
          <a:p>
            <a:pPr lvl="1"/>
            <a:r>
              <a:rPr lang="en-US" sz="2800" dirty="0"/>
              <a:t>recall: TCP endpoints also maintain state info</a:t>
            </a:r>
          </a:p>
          <a:p>
            <a:pPr lvl="1"/>
            <a:r>
              <a:rPr lang="en-US" sz="2800" dirty="0"/>
              <a:t>IP is connectionless; IPsec is connection-oriented!</a:t>
            </a:r>
          </a:p>
        </p:txBody>
      </p:sp>
      <p:sp>
        <p:nvSpPr>
          <p:cNvPr id="6" name="Freeform 8">
            <a:extLst>
              <a:ext uri="{FF2B5EF4-FFF2-40B4-BE49-F238E27FC236}">
                <a16:creationId xmlns:a16="http://schemas.microsoft.com/office/drawing/2014/main" id="{6FB17627-5C23-D54C-B033-E10C852C3F9C}"/>
              </a:ext>
            </a:extLst>
          </p:cNvPr>
          <p:cNvSpPr>
            <a:spLocks/>
          </p:cNvSpPr>
          <p:nvPr/>
        </p:nvSpPr>
        <p:spPr bwMode="auto">
          <a:xfrm rot="5400000">
            <a:off x="5175294" y="3311699"/>
            <a:ext cx="506067" cy="1966498"/>
          </a:xfrm>
          <a:custGeom>
            <a:avLst/>
            <a:gdLst>
              <a:gd name="T0" fmla="*/ 2147483647 w 1292"/>
              <a:gd name="T1" fmla="*/ 2147483647 h 1255"/>
              <a:gd name="T2" fmla="*/ 2147483647 w 1292"/>
              <a:gd name="T3" fmla="*/ 2147483647 h 1255"/>
              <a:gd name="T4" fmla="*/ 2147483647 w 1292"/>
              <a:gd name="T5" fmla="*/ 2147483647 h 1255"/>
              <a:gd name="T6" fmla="*/ 2147483647 w 1292"/>
              <a:gd name="T7" fmla="*/ 2147483647 h 1255"/>
              <a:gd name="T8" fmla="*/ 2147483647 w 1292"/>
              <a:gd name="T9" fmla="*/ 2147483647 h 1255"/>
              <a:gd name="T10" fmla="*/ 2147483647 w 1292"/>
              <a:gd name="T11" fmla="*/ 2147483647 h 1255"/>
              <a:gd name="T12" fmla="*/ 2147483647 w 1292"/>
              <a:gd name="T13" fmla="*/ 2147483647 h 1255"/>
              <a:gd name="T14" fmla="*/ 2147483647 w 1292"/>
              <a:gd name="T15" fmla="*/ 2147483647 h 1255"/>
              <a:gd name="T16" fmla="*/ 2147483647 w 1292"/>
              <a:gd name="T17" fmla="*/ 2147483647 h 1255"/>
              <a:gd name="T18" fmla="*/ 2147483647 w 1292"/>
              <a:gd name="T19" fmla="*/ 2147483647 h 1255"/>
              <a:gd name="T20" fmla="*/ 2147483647 w 1292"/>
              <a:gd name="T21" fmla="*/ 2147483647 h 1255"/>
              <a:gd name="T22" fmla="*/ 2147483647 w 1292"/>
              <a:gd name="T23" fmla="*/ 2147483647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2"/>
              <a:gd name="T37" fmla="*/ 0 h 1255"/>
              <a:gd name="T38" fmla="*/ 1292 w 1292"/>
              <a:gd name="T39" fmla="*/ 1255 h 12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9AE0FF"/>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dirty="0"/>
          </a:p>
        </p:txBody>
      </p:sp>
      <p:grpSp>
        <p:nvGrpSpPr>
          <p:cNvPr id="27" name="Group 26">
            <a:extLst>
              <a:ext uri="{FF2B5EF4-FFF2-40B4-BE49-F238E27FC236}">
                <a16:creationId xmlns:a16="http://schemas.microsoft.com/office/drawing/2014/main" id="{87695061-2BC1-A043-8983-A6D2BB90BD71}"/>
              </a:ext>
            </a:extLst>
          </p:cNvPr>
          <p:cNvGrpSpPr/>
          <p:nvPr/>
        </p:nvGrpSpPr>
        <p:grpSpPr>
          <a:xfrm>
            <a:off x="3891171" y="4067354"/>
            <a:ext cx="606136" cy="332367"/>
            <a:chOff x="7493876" y="2774731"/>
            <a:chExt cx="1481958" cy="894622"/>
          </a:xfrm>
        </p:grpSpPr>
        <p:sp>
          <p:nvSpPr>
            <p:cNvPr id="31" name="Freeform 30">
              <a:extLst>
                <a:ext uri="{FF2B5EF4-FFF2-40B4-BE49-F238E27FC236}">
                  <a16:creationId xmlns:a16="http://schemas.microsoft.com/office/drawing/2014/main" id="{286CDCF8-2884-1F4C-AA6B-D8D80F83C69A}"/>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32" name="Oval 31">
              <a:extLst>
                <a:ext uri="{FF2B5EF4-FFF2-40B4-BE49-F238E27FC236}">
                  <a16:creationId xmlns:a16="http://schemas.microsoft.com/office/drawing/2014/main" id="{C9EC3C24-26E3-8B4C-851E-AD6D23CDCC16}"/>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33" name="Group 32">
              <a:extLst>
                <a:ext uri="{FF2B5EF4-FFF2-40B4-BE49-F238E27FC236}">
                  <a16:creationId xmlns:a16="http://schemas.microsoft.com/office/drawing/2014/main" id="{F4A41B52-12BB-9441-9E64-29FEFD2BE354}"/>
                </a:ext>
              </a:extLst>
            </p:cNvPr>
            <p:cNvGrpSpPr/>
            <p:nvPr/>
          </p:nvGrpSpPr>
          <p:grpSpPr>
            <a:xfrm>
              <a:off x="7713663" y="2848339"/>
              <a:ext cx="1042107" cy="425543"/>
              <a:chOff x="7786941" y="2884917"/>
              <a:chExt cx="897649" cy="353919"/>
            </a:xfrm>
          </p:grpSpPr>
          <p:sp>
            <p:nvSpPr>
              <p:cNvPr id="34" name="Freeform 33">
                <a:extLst>
                  <a:ext uri="{FF2B5EF4-FFF2-40B4-BE49-F238E27FC236}">
                    <a16:creationId xmlns:a16="http://schemas.microsoft.com/office/drawing/2014/main" id="{80901BB0-76B8-C24E-8578-0902719A228C}"/>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34">
                <a:extLst>
                  <a:ext uri="{FF2B5EF4-FFF2-40B4-BE49-F238E27FC236}">
                    <a16:creationId xmlns:a16="http://schemas.microsoft.com/office/drawing/2014/main" id="{91921B51-C23E-594C-8341-49C1C08B6E14}"/>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6" name="Freeform 35">
                <a:extLst>
                  <a:ext uri="{FF2B5EF4-FFF2-40B4-BE49-F238E27FC236}">
                    <a16:creationId xmlns:a16="http://schemas.microsoft.com/office/drawing/2014/main" id="{DD6B8F6F-5734-7B4B-A6B9-B10838823A6F}"/>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7" name="Freeform 36">
                <a:extLst>
                  <a:ext uri="{FF2B5EF4-FFF2-40B4-BE49-F238E27FC236}">
                    <a16:creationId xmlns:a16="http://schemas.microsoft.com/office/drawing/2014/main" id="{4C7E467F-864A-1147-BEDB-AD380AC091FD}"/>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8" name="Group 542">
            <a:extLst>
              <a:ext uri="{FF2B5EF4-FFF2-40B4-BE49-F238E27FC236}">
                <a16:creationId xmlns:a16="http://schemas.microsoft.com/office/drawing/2014/main" id="{08C0C01B-02BB-B64A-9B9C-694B14773163}"/>
              </a:ext>
            </a:extLst>
          </p:cNvPr>
          <p:cNvGrpSpPr>
            <a:grpSpLocks/>
          </p:cNvGrpSpPr>
          <p:nvPr/>
        </p:nvGrpSpPr>
        <p:grpSpPr bwMode="auto">
          <a:xfrm>
            <a:off x="2153481" y="3763618"/>
            <a:ext cx="720837" cy="645768"/>
            <a:chOff x="-44" y="1473"/>
            <a:chExt cx="981" cy="1105"/>
          </a:xfrm>
        </p:grpSpPr>
        <p:pic>
          <p:nvPicPr>
            <p:cNvPr id="29" name="Picture 529" descr="desktop_computer_stylized_medium">
              <a:extLst>
                <a:ext uri="{FF2B5EF4-FFF2-40B4-BE49-F238E27FC236}">
                  <a16:creationId xmlns:a16="http://schemas.microsoft.com/office/drawing/2014/main" id="{5EEF7061-2D27-E847-94C1-54CEBAA029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0" name="Freeform 530">
              <a:extLst>
                <a:ext uri="{FF2B5EF4-FFF2-40B4-BE49-F238E27FC236}">
                  <a16:creationId xmlns:a16="http://schemas.microsoft.com/office/drawing/2014/main" id="{8FA5248B-FCAA-5641-89A7-129214041615}"/>
                </a:ext>
              </a:extLst>
            </p:cNvPr>
            <p:cNvSpPr>
              <a:spLocks/>
            </p:cNvSpPr>
            <p:nvPr/>
          </p:nvSpPr>
          <p:spPr bwMode="auto">
            <a:xfrm flipH="1">
              <a:off x="374" y="1579"/>
              <a:ext cx="477" cy="506"/>
            </a:xfrm>
            <a:custGeom>
              <a:avLst/>
              <a:gdLst>
                <a:gd name="T0" fmla="*/ 0 w 356"/>
                <a:gd name="T1" fmla="*/ 0 h 368"/>
                <a:gd name="T2" fmla="*/ 722 w 356"/>
                <a:gd name="T3" fmla="*/ 36 h 368"/>
                <a:gd name="T4" fmla="*/ 856 w 356"/>
                <a:gd name="T5" fmla="*/ 765 h 368"/>
                <a:gd name="T6" fmla="*/ 189 w 356"/>
                <a:gd name="T7" fmla="*/ 957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15" name="Group 14">
            <a:extLst>
              <a:ext uri="{FF2B5EF4-FFF2-40B4-BE49-F238E27FC236}">
                <a16:creationId xmlns:a16="http://schemas.microsoft.com/office/drawing/2014/main" id="{E6DAF8A6-5787-7D4C-9F9B-955DF1495910}"/>
              </a:ext>
            </a:extLst>
          </p:cNvPr>
          <p:cNvGrpSpPr/>
          <p:nvPr/>
        </p:nvGrpSpPr>
        <p:grpSpPr>
          <a:xfrm flipH="1">
            <a:off x="6411723" y="4079806"/>
            <a:ext cx="606136" cy="332367"/>
            <a:chOff x="7493876" y="2774731"/>
            <a:chExt cx="1481958" cy="894622"/>
          </a:xfrm>
        </p:grpSpPr>
        <p:sp>
          <p:nvSpPr>
            <p:cNvPr id="19" name="Freeform 18">
              <a:extLst>
                <a:ext uri="{FF2B5EF4-FFF2-40B4-BE49-F238E27FC236}">
                  <a16:creationId xmlns:a16="http://schemas.microsoft.com/office/drawing/2014/main" id="{D31839A8-0111-AD45-B261-A1F4E1E587FC}"/>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0" name="Oval 19">
              <a:extLst>
                <a:ext uri="{FF2B5EF4-FFF2-40B4-BE49-F238E27FC236}">
                  <a16:creationId xmlns:a16="http://schemas.microsoft.com/office/drawing/2014/main" id="{8D615D6D-3E36-EE4D-A354-73B8CAA4E917}"/>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1" name="Group 20">
              <a:extLst>
                <a:ext uri="{FF2B5EF4-FFF2-40B4-BE49-F238E27FC236}">
                  <a16:creationId xmlns:a16="http://schemas.microsoft.com/office/drawing/2014/main" id="{9918CFD4-C276-5640-A6D8-F6B84448E0BD}"/>
                </a:ext>
              </a:extLst>
            </p:cNvPr>
            <p:cNvGrpSpPr/>
            <p:nvPr/>
          </p:nvGrpSpPr>
          <p:grpSpPr>
            <a:xfrm>
              <a:off x="7713663" y="2848339"/>
              <a:ext cx="1042107" cy="425543"/>
              <a:chOff x="7786941" y="2884917"/>
              <a:chExt cx="897649" cy="353919"/>
            </a:xfrm>
          </p:grpSpPr>
          <p:sp>
            <p:nvSpPr>
              <p:cNvPr id="22" name="Freeform 21">
                <a:extLst>
                  <a:ext uri="{FF2B5EF4-FFF2-40B4-BE49-F238E27FC236}">
                    <a16:creationId xmlns:a16="http://schemas.microsoft.com/office/drawing/2014/main" id="{227D4CDD-9090-FA48-988F-6404841E9AFC}"/>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 name="Freeform 22">
                <a:extLst>
                  <a:ext uri="{FF2B5EF4-FFF2-40B4-BE49-F238E27FC236}">
                    <a16:creationId xmlns:a16="http://schemas.microsoft.com/office/drawing/2014/main" id="{2DDD519D-867C-934D-9C4A-482DCA2333EC}"/>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 name="Freeform 23">
                <a:extLst>
                  <a:ext uri="{FF2B5EF4-FFF2-40B4-BE49-F238E27FC236}">
                    <a16:creationId xmlns:a16="http://schemas.microsoft.com/office/drawing/2014/main" id="{74977966-70E0-934E-B872-811836A01E3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5" name="Freeform 24">
                <a:extLst>
                  <a:ext uri="{FF2B5EF4-FFF2-40B4-BE49-F238E27FC236}">
                    <a16:creationId xmlns:a16="http://schemas.microsoft.com/office/drawing/2014/main" id="{1269B995-6A3D-F14E-968C-CE8736C00A72}"/>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6" name="Group 542">
            <a:extLst>
              <a:ext uri="{FF2B5EF4-FFF2-40B4-BE49-F238E27FC236}">
                <a16:creationId xmlns:a16="http://schemas.microsoft.com/office/drawing/2014/main" id="{375DE9C2-8640-6840-AF58-780A20D2C09C}"/>
              </a:ext>
            </a:extLst>
          </p:cNvPr>
          <p:cNvGrpSpPr>
            <a:grpSpLocks/>
          </p:cNvGrpSpPr>
          <p:nvPr/>
        </p:nvGrpSpPr>
        <p:grpSpPr bwMode="auto">
          <a:xfrm flipH="1">
            <a:off x="7864763" y="3902767"/>
            <a:ext cx="720837" cy="645768"/>
            <a:chOff x="-44" y="1473"/>
            <a:chExt cx="981" cy="1105"/>
          </a:xfrm>
        </p:grpSpPr>
        <p:pic>
          <p:nvPicPr>
            <p:cNvPr id="17" name="Picture 529" descr="desktop_computer_stylized_medium">
              <a:extLst>
                <a:ext uri="{FF2B5EF4-FFF2-40B4-BE49-F238E27FC236}">
                  <a16:creationId xmlns:a16="http://schemas.microsoft.com/office/drawing/2014/main" id="{9952E610-CCCD-0245-9E4B-5001C72897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8" name="Freeform 530">
              <a:extLst>
                <a:ext uri="{FF2B5EF4-FFF2-40B4-BE49-F238E27FC236}">
                  <a16:creationId xmlns:a16="http://schemas.microsoft.com/office/drawing/2014/main" id="{1BB7CCB4-A0EE-E840-ABF7-1BF234B1C216}"/>
                </a:ext>
              </a:extLst>
            </p:cNvPr>
            <p:cNvSpPr>
              <a:spLocks/>
            </p:cNvSpPr>
            <p:nvPr/>
          </p:nvSpPr>
          <p:spPr bwMode="auto">
            <a:xfrm flipH="1">
              <a:off x="374" y="1579"/>
              <a:ext cx="477" cy="506"/>
            </a:xfrm>
            <a:custGeom>
              <a:avLst/>
              <a:gdLst>
                <a:gd name="T0" fmla="*/ 0 w 356"/>
                <a:gd name="T1" fmla="*/ 0 h 368"/>
                <a:gd name="T2" fmla="*/ 722 w 356"/>
                <a:gd name="T3" fmla="*/ 36 h 368"/>
                <a:gd name="T4" fmla="*/ 856 w 356"/>
                <a:gd name="T5" fmla="*/ 765 h 368"/>
                <a:gd name="T6" fmla="*/ 189 w 356"/>
                <a:gd name="T7" fmla="*/ 957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9" name="Group 8">
            <a:extLst>
              <a:ext uri="{FF2B5EF4-FFF2-40B4-BE49-F238E27FC236}">
                <a16:creationId xmlns:a16="http://schemas.microsoft.com/office/drawing/2014/main" id="{94CB4ADB-AB8F-8A42-A9F9-3C57E849C39C}"/>
              </a:ext>
            </a:extLst>
          </p:cNvPr>
          <p:cNvGrpSpPr/>
          <p:nvPr/>
        </p:nvGrpSpPr>
        <p:grpSpPr>
          <a:xfrm>
            <a:off x="4611757" y="4151258"/>
            <a:ext cx="1653170" cy="214830"/>
            <a:chOff x="1616358" y="2551230"/>
            <a:chExt cx="2134354" cy="218510"/>
          </a:xfrm>
        </p:grpSpPr>
        <p:sp>
          <p:nvSpPr>
            <p:cNvPr id="10" name="Rectangle 9">
              <a:extLst>
                <a:ext uri="{FF2B5EF4-FFF2-40B4-BE49-F238E27FC236}">
                  <a16:creationId xmlns:a16="http://schemas.microsoft.com/office/drawing/2014/main" id="{256FCE47-CE47-9445-B6CF-CA95B2574C7B}"/>
                </a:ext>
              </a:extLst>
            </p:cNvPr>
            <p:cNvSpPr/>
            <p:nvPr/>
          </p:nvSpPr>
          <p:spPr>
            <a:xfrm>
              <a:off x="1673508" y="2551230"/>
              <a:ext cx="2027398" cy="218510"/>
            </a:xfrm>
            <a:prstGeom prst="rect">
              <a:avLst/>
            </a:prstGeom>
            <a:gradFill>
              <a:gsLst>
                <a:gs pos="0">
                  <a:srgbClr val="0012A0"/>
                </a:gs>
                <a:gs pos="100000">
                  <a:srgbClr val="0012A0"/>
                </a:gs>
                <a:gs pos="52000">
                  <a:srgbClr val="6EBFF0"/>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 name="Oval 10">
              <a:extLst>
                <a:ext uri="{FF2B5EF4-FFF2-40B4-BE49-F238E27FC236}">
                  <a16:creationId xmlns:a16="http://schemas.microsoft.com/office/drawing/2014/main" id="{81352516-FF6E-7843-A5FD-B8810B418FF2}"/>
                </a:ext>
              </a:extLst>
            </p:cNvPr>
            <p:cNvSpPr/>
            <p:nvPr/>
          </p:nvSpPr>
          <p:spPr>
            <a:xfrm>
              <a:off x="1616358" y="2551230"/>
              <a:ext cx="114300" cy="218510"/>
            </a:xfrm>
            <a:prstGeom prst="ellipse">
              <a:avLst/>
            </a:prstGeom>
            <a:solidFill>
              <a:schemeClr val="bg1">
                <a:lumMod val="85000"/>
              </a:schemeClr>
            </a:solidFill>
            <a:ln w="6350">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 name="Oval 11">
              <a:extLst>
                <a:ext uri="{FF2B5EF4-FFF2-40B4-BE49-F238E27FC236}">
                  <a16:creationId xmlns:a16="http://schemas.microsoft.com/office/drawing/2014/main" id="{0CEB6B48-E134-7B43-B2D9-DA0135DDCCCF}"/>
                </a:ext>
              </a:extLst>
            </p:cNvPr>
            <p:cNvSpPr/>
            <p:nvPr/>
          </p:nvSpPr>
          <p:spPr>
            <a:xfrm>
              <a:off x="3639432" y="2552938"/>
              <a:ext cx="111280" cy="209990"/>
            </a:xfrm>
            <a:prstGeom prst="ellipse">
              <a:avLst/>
            </a:prstGeom>
            <a:gradFill flip="none" rotWithShape="1">
              <a:gsLst>
                <a:gs pos="0">
                  <a:srgbClr val="0012A0">
                    <a:lumMod val="100000"/>
                  </a:srgbClr>
                </a:gs>
                <a:gs pos="69000">
                  <a:srgbClr val="66ACD3"/>
                </a:gs>
                <a:gs pos="99000">
                  <a:srgbClr val="0012A0"/>
                </a:gs>
                <a:gs pos="29000">
                  <a:srgbClr val="6EBFF0"/>
                </a:gs>
              </a:gsLst>
              <a:lin ang="16200000" scaled="0"/>
              <a:tileRect/>
            </a:gradFill>
            <a:ln w="6350">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3" name="Rectangle 12">
              <a:extLst>
                <a:ext uri="{FF2B5EF4-FFF2-40B4-BE49-F238E27FC236}">
                  <a16:creationId xmlns:a16="http://schemas.microsoft.com/office/drawing/2014/main" id="{84FB9112-79F2-0345-AC1F-08C2F47B7086}"/>
                </a:ext>
              </a:extLst>
            </p:cNvPr>
            <p:cNvSpPr/>
            <p:nvPr/>
          </p:nvSpPr>
          <p:spPr>
            <a:xfrm>
              <a:off x="3491356" y="2551230"/>
              <a:ext cx="209550" cy="218510"/>
            </a:xfrm>
            <a:prstGeom prst="rect">
              <a:avLst/>
            </a:prstGeom>
            <a:gradFill>
              <a:gsLst>
                <a:gs pos="0">
                  <a:srgbClr val="0012A0"/>
                </a:gs>
                <a:gs pos="100000">
                  <a:srgbClr val="0012A0"/>
                </a:gs>
                <a:gs pos="52000">
                  <a:srgbClr val="6EBFF0"/>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cxnSp>
        <p:nvCxnSpPr>
          <p:cNvPr id="4" name="Straight Connector 3">
            <a:extLst>
              <a:ext uri="{FF2B5EF4-FFF2-40B4-BE49-F238E27FC236}">
                <a16:creationId xmlns:a16="http://schemas.microsoft.com/office/drawing/2014/main" id="{D1F7B2F1-7981-6243-94B5-7FD42CA503C2}"/>
              </a:ext>
            </a:extLst>
          </p:cNvPr>
          <p:cNvCxnSpPr/>
          <p:nvPr/>
        </p:nvCxnSpPr>
        <p:spPr>
          <a:xfrm>
            <a:off x="4495545" y="4251618"/>
            <a:ext cx="150726"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FD069B82-596C-0441-A853-7EF039592387}"/>
              </a:ext>
            </a:extLst>
          </p:cNvPr>
          <p:cNvCxnSpPr/>
          <p:nvPr/>
        </p:nvCxnSpPr>
        <p:spPr>
          <a:xfrm>
            <a:off x="6259031" y="4266690"/>
            <a:ext cx="150726"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82" name="Text Box 43">
            <a:extLst>
              <a:ext uri="{FF2B5EF4-FFF2-40B4-BE49-F238E27FC236}">
                <a16:creationId xmlns:a16="http://schemas.microsoft.com/office/drawing/2014/main" id="{D73D72CE-63DC-F847-87E3-A8D504C3614E}"/>
              </a:ext>
            </a:extLst>
          </p:cNvPr>
          <p:cNvSpPr txBox="1">
            <a:spLocks noChangeArrowheads="1"/>
          </p:cNvSpPr>
          <p:nvPr/>
        </p:nvSpPr>
        <p:spPr bwMode="auto">
          <a:xfrm>
            <a:off x="6134349" y="3729810"/>
            <a:ext cx="1050288"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1400" dirty="0">
                <a:latin typeface="+mn-lt"/>
                <a:cs typeface="Arial" charset="0"/>
              </a:rPr>
              <a:t>193.68.2.23</a:t>
            </a:r>
          </a:p>
        </p:txBody>
      </p:sp>
      <p:sp>
        <p:nvSpPr>
          <p:cNvPr id="83" name="Text Box 44">
            <a:extLst>
              <a:ext uri="{FF2B5EF4-FFF2-40B4-BE49-F238E27FC236}">
                <a16:creationId xmlns:a16="http://schemas.microsoft.com/office/drawing/2014/main" id="{9B1B9717-FF4B-8946-AE2A-0C012D94A55F}"/>
              </a:ext>
            </a:extLst>
          </p:cNvPr>
          <p:cNvSpPr txBox="1">
            <a:spLocks noChangeArrowheads="1"/>
          </p:cNvSpPr>
          <p:nvPr/>
        </p:nvSpPr>
        <p:spPr bwMode="auto">
          <a:xfrm>
            <a:off x="3626745" y="3727970"/>
            <a:ext cx="1233030"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1400" dirty="0">
                <a:latin typeface="+mn-lt"/>
                <a:cs typeface="Arial" charset="0"/>
              </a:rPr>
              <a:t>200.168.1.100</a:t>
            </a:r>
          </a:p>
        </p:txBody>
      </p:sp>
      <p:cxnSp>
        <p:nvCxnSpPr>
          <p:cNvPr id="84" name="Straight Connector 83">
            <a:extLst>
              <a:ext uri="{FF2B5EF4-FFF2-40B4-BE49-F238E27FC236}">
                <a16:creationId xmlns:a16="http://schemas.microsoft.com/office/drawing/2014/main" id="{3767BD11-E82F-3948-BD96-4A21755B1EBD}"/>
              </a:ext>
            </a:extLst>
          </p:cNvPr>
          <p:cNvCxnSpPr/>
          <p:nvPr/>
        </p:nvCxnSpPr>
        <p:spPr>
          <a:xfrm flipV="1">
            <a:off x="6370204" y="4003180"/>
            <a:ext cx="0" cy="215153"/>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9CCF7ED3-5C82-F645-97C8-EC60CE9A906C}"/>
              </a:ext>
            </a:extLst>
          </p:cNvPr>
          <p:cNvCxnSpPr/>
          <p:nvPr/>
        </p:nvCxnSpPr>
        <p:spPr>
          <a:xfrm flipV="1">
            <a:off x="4522354" y="3997577"/>
            <a:ext cx="0" cy="215153"/>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5" name="Group 94">
            <a:extLst>
              <a:ext uri="{FF2B5EF4-FFF2-40B4-BE49-F238E27FC236}">
                <a16:creationId xmlns:a16="http://schemas.microsoft.com/office/drawing/2014/main" id="{81E1401D-4FDF-354D-8E6F-BC1C33B9DDCD}"/>
              </a:ext>
            </a:extLst>
          </p:cNvPr>
          <p:cNvGrpSpPr/>
          <p:nvPr/>
        </p:nvGrpSpPr>
        <p:grpSpPr>
          <a:xfrm>
            <a:off x="1109249" y="4672427"/>
            <a:ext cx="9147934" cy="1993417"/>
            <a:chOff x="1109249" y="4672427"/>
            <a:chExt cx="9147934" cy="1993417"/>
          </a:xfrm>
        </p:grpSpPr>
        <p:sp>
          <p:nvSpPr>
            <p:cNvPr id="96" name="Rectangle 59">
              <a:extLst>
                <a:ext uri="{FF2B5EF4-FFF2-40B4-BE49-F238E27FC236}">
                  <a16:creationId xmlns:a16="http://schemas.microsoft.com/office/drawing/2014/main" id="{87BD3CA9-DE24-6B4C-B69C-BFA7530CA3A7}"/>
                </a:ext>
              </a:extLst>
            </p:cNvPr>
            <p:cNvSpPr txBox="1">
              <a:spLocks noChangeArrowheads="1"/>
            </p:cNvSpPr>
            <p:nvPr/>
          </p:nvSpPr>
          <p:spPr>
            <a:xfrm>
              <a:off x="1109249" y="4672427"/>
              <a:ext cx="8161337" cy="195366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0"/>
                <a:buNone/>
              </a:pPr>
              <a:r>
                <a:rPr lang="en-US" dirty="0">
                  <a:solidFill>
                    <a:srgbClr val="0012A0"/>
                  </a:solidFill>
                </a:rPr>
                <a:t>R1 stores for SA:</a:t>
              </a:r>
            </a:p>
            <a:p>
              <a:pPr>
                <a:spcBef>
                  <a:spcPts val="400"/>
                </a:spcBef>
              </a:pPr>
              <a:r>
                <a:rPr lang="en-US" sz="2200" dirty="0"/>
                <a:t>32-bit identifier: </a:t>
              </a:r>
              <a:r>
                <a:rPr lang="en-US" sz="2200" i="1" dirty="0"/>
                <a:t>Security Parameter Index (SPI)</a:t>
              </a:r>
            </a:p>
            <a:p>
              <a:pPr>
                <a:spcBef>
                  <a:spcPts val="400"/>
                </a:spcBef>
              </a:pPr>
              <a:r>
                <a:rPr lang="en-US" sz="2200" dirty="0"/>
                <a:t>origin SA interface </a:t>
              </a:r>
              <a:r>
                <a:rPr lang="en-US" sz="2000" dirty="0"/>
                <a:t>(200.168.1.100)</a:t>
              </a:r>
            </a:p>
            <a:p>
              <a:pPr>
                <a:spcBef>
                  <a:spcPts val="400"/>
                </a:spcBef>
              </a:pPr>
              <a:r>
                <a:rPr lang="en-US" sz="2200" dirty="0"/>
                <a:t>destination SA interface </a:t>
              </a:r>
              <a:r>
                <a:rPr lang="en-US" sz="1800" dirty="0"/>
                <a:t>(193.68.2.23)</a:t>
              </a:r>
            </a:p>
            <a:p>
              <a:pPr>
                <a:spcBef>
                  <a:spcPts val="400"/>
                </a:spcBef>
              </a:pPr>
              <a:r>
                <a:rPr lang="en-US" sz="2200" dirty="0"/>
                <a:t>type of encryption used</a:t>
              </a:r>
            </a:p>
          </p:txBody>
        </p:sp>
        <p:sp>
          <p:nvSpPr>
            <p:cNvPr id="97" name="Rectangle 59">
              <a:extLst>
                <a:ext uri="{FF2B5EF4-FFF2-40B4-BE49-F238E27FC236}">
                  <a16:creationId xmlns:a16="http://schemas.microsoft.com/office/drawing/2014/main" id="{A80DCF40-C508-554C-A640-06F187BCC45F}"/>
                </a:ext>
              </a:extLst>
            </p:cNvPr>
            <p:cNvSpPr txBox="1">
              <a:spLocks noChangeArrowheads="1"/>
            </p:cNvSpPr>
            <p:nvPr/>
          </p:nvSpPr>
          <p:spPr>
            <a:xfrm>
              <a:off x="6045685" y="5487436"/>
              <a:ext cx="4211498" cy="1178408"/>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400"/>
                </a:spcBef>
              </a:pPr>
              <a:r>
                <a:rPr lang="en-US" sz="2200" dirty="0"/>
                <a:t>encryption key</a:t>
              </a:r>
            </a:p>
            <a:p>
              <a:pPr>
                <a:spcBef>
                  <a:spcPts val="400"/>
                </a:spcBef>
              </a:pPr>
              <a:r>
                <a:rPr lang="en-US" sz="2200" dirty="0"/>
                <a:t>type of integrity check used </a:t>
              </a:r>
            </a:p>
            <a:p>
              <a:pPr>
                <a:spcBef>
                  <a:spcPts val="400"/>
                </a:spcBef>
              </a:pPr>
              <a:r>
                <a:rPr lang="en-US" sz="2200" dirty="0"/>
                <a:t>authentication key</a:t>
              </a:r>
            </a:p>
          </p:txBody>
        </p:sp>
      </p:grpSp>
    </p:spTree>
    <p:extLst>
      <p:ext uri="{BB962C8B-B14F-4D97-AF65-F5344CB8AC3E}">
        <p14:creationId xmlns:p14="http://schemas.microsoft.com/office/powerpoint/2010/main" val="4145877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dissolve">
                                      <p:cBhvr>
                                        <p:cTn id="7"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Rectangle 121">
            <a:extLst>
              <a:ext uri="{FF2B5EF4-FFF2-40B4-BE49-F238E27FC236}">
                <a16:creationId xmlns:a16="http://schemas.microsoft.com/office/drawing/2014/main" id="{77DBD444-9315-7048-BDE5-13C962A17FE0}"/>
              </a:ext>
            </a:extLst>
          </p:cNvPr>
          <p:cNvSpPr/>
          <p:nvPr/>
        </p:nvSpPr>
        <p:spPr>
          <a:xfrm>
            <a:off x="3286107" y="3295753"/>
            <a:ext cx="1376764" cy="612183"/>
          </a:xfrm>
          <a:prstGeom prst="rect">
            <a:avLst/>
          </a:prstGeom>
          <a:solidFill>
            <a:schemeClr val="bg1"/>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Rectangle 120">
            <a:extLst>
              <a:ext uri="{FF2B5EF4-FFF2-40B4-BE49-F238E27FC236}">
                <a16:creationId xmlns:a16="http://schemas.microsoft.com/office/drawing/2014/main" id="{74EA96FA-150A-454A-ADE0-BF32617A8756}"/>
              </a:ext>
            </a:extLst>
          </p:cNvPr>
          <p:cNvSpPr/>
          <p:nvPr/>
        </p:nvSpPr>
        <p:spPr>
          <a:xfrm>
            <a:off x="6656987" y="3290586"/>
            <a:ext cx="2298915" cy="612183"/>
          </a:xfrm>
          <a:prstGeom prst="rect">
            <a:avLst/>
          </a:prstGeom>
          <a:solidFill>
            <a:schemeClr val="bg1"/>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03AD8BB7-609E-0244-A14B-25AB29CD6D16}"/>
              </a:ext>
            </a:extLst>
          </p:cNvPr>
          <p:cNvSpPr/>
          <p:nvPr/>
        </p:nvSpPr>
        <p:spPr>
          <a:xfrm>
            <a:off x="2464696" y="2177291"/>
            <a:ext cx="6455044" cy="612183"/>
          </a:xfrm>
          <a:prstGeom prst="rect">
            <a:avLst/>
          </a:prstGeom>
          <a:solidFill>
            <a:schemeClr val="bg1"/>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38200" y="398813"/>
            <a:ext cx="10515600" cy="894622"/>
          </a:xfrm>
        </p:spPr>
        <p:txBody>
          <a:bodyPr>
            <a:normAutofit/>
          </a:bodyPr>
          <a:lstStyle/>
          <a:p>
            <a:r>
              <a:rPr lang="en-US" b="0" dirty="0">
                <a:latin typeface="+mn-lt"/>
              </a:rPr>
              <a:t>IPsec datagram</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87</a:t>
            </a:fld>
            <a:endParaRPr lang="en-US" dirty="0"/>
          </a:p>
        </p:txBody>
      </p:sp>
      <p:sp>
        <p:nvSpPr>
          <p:cNvPr id="88" name="Rectangle 5">
            <a:extLst>
              <a:ext uri="{FF2B5EF4-FFF2-40B4-BE49-F238E27FC236}">
                <a16:creationId xmlns:a16="http://schemas.microsoft.com/office/drawing/2014/main" id="{AD848549-52A5-A642-92EF-5B798CBC6FB7}"/>
              </a:ext>
            </a:extLst>
          </p:cNvPr>
          <p:cNvSpPr>
            <a:spLocks noChangeArrowheads="1"/>
          </p:cNvSpPr>
          <p:nvPr/>
        </p:nvSpPr>
        <p:spPr bwMode="auto">
          <a:xfrm>
            <a:off x="2466181" y="2174539"/>
            <a:ext cx="1128712" cy="60960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rPr>
              <a:t>new IP</a:t>
            </a:r>
            <a:br>
              <a:rPr kumimoji="0" lang="en-US" sz="1600" b="0" i="0" u="none" strike="noStrike" kern="0" cap="none" spc="0" normalizeH="0" baseline="0" noProof="0" dirty="0">
                <a:ln>
                  <a:noFill/>
                </a:ln>
                <a:solidFill>
                  <a:srgbClr val="000000"/>
                </a:solidFill>
                <a:effectLst/>
                <a:uLnTx/>
                <a:uFillTx/>
                <a:latin typeface="Arial" charset="0"/>
                <a:ea typeface="ＭＳ Ｐゴシック" charset="0"/>
              </a:rPr>
            </a:br>
            <a:r>
              <a:rPr kumimoji="0" lang="en-US" sz="1600" b="0" i="0" u="none" strike="noStrike" kern="0" cap="none" spc="0" normalizeH="0" baseline="0" noProof="0" dirty="0">
                <a:ln>
                  <a:noFill/>
                </a:ln>
                <a:solidFill>
                  <a:srgbClr val="000000"/>
                </a:solidFill>
                <a:effectLst/>
                <a:uLnTx/>
                <a:uFillTx/>
                <a:latin typeface="Arial" charset="0"/>
                <a:ea typeface="ＭＳ Ｐゴシック" charset="0"/>
              </a:rPr>
              <a:t>header</a:t>
            </a:r>
          </a:p>
        </p:txBody>
      </p:sp>
      <p:sp>
        <p:nvSpPr>
          <p:cNvPr id="93" name="Rectangle 6">
            <a:extLst>
              <a:ext uri="{FF2B5EF4-FFF2-40B4-BE49-F238E27FC236}">
                <a16:creationId xmlns:a16="http://schemas.microsoft.com/office/drawing/2014/main" id="{B2AE65F7-928A-0840-8E23-DC0C5CC66E84}"/>
              </a:ext>
            </a:extLst>
          </p:cNvPr>
          <p:cNvSpPr>
            <a:spLocks noChangeArrowheads="1"/>
          </p:cNvSpPr>
          <p:nvPr/>
        </p:nvSpPr>
        <p:spPr bwMode="auto">
          <a:xfrm>
            <a:off x="3594893" y="2174539"/>
            <a:ext cx="700087" cy="609600"/>
          </a:xfrm>
          <a:prstGeom prst="rect">
            <a:avLst/>
          </a:prstGeom>
          <a:solidFill>
            <a:srgbClr val="FF99CC"/>
          </a:solidFill>
          <a:ln w="9525">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rPr>
              <a:t>ESP</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rPr>
              <a:t>header</a:t>
            </a:r>
          </a:p>
        </p:txBody>
      </p:sp>
      <p:sp>
        <p:nvSpPr>
          <p:cNvPr id="98" name="Rectangle 7">
            <a:extLst>
              <a:ext uri="{FF2B5EF4-FFF2-40B4-BE49-F238E27FC236}">
                <a16:creationId xmlns:a16="http://schemas.microsoft.com/office/drawing/2014/main" id="{49D5FBE5-E7DA-864C-BE81-AEDD04DA8BC9}"/>
              </a:ext>
            </a:extLst>
          </p:cNvPr>
          <p:cNvSpPr>
            <a:spLocks noChangeArrowheads="1"/>
          </p:cNvSpPr>
          <p:nvPr/>
        </p:nvSpPr>
        <p:spPr bwMode="auto">
          <a:xfrm>
            <a:off x="4294981" y="2174539"/>
            <a:ext cx="976312" cy="609600"/>
          </a:xfrm>
          <a:prstGeom prst="rect">
            <a:avLst/>
          </a:prstGeom>
          <a:solidFill>
            <a:srgbClr val="00CC99"/>
          </a:solidFill>
          <a:ln w="9525">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rPr>
              <a:t>original</a:t>
            </a:r>
            <a:br>
              <a:rPr kumimoji="0" lang="en-US" sz="1600" b="0" i="0" u="none" strike="noStrike" kern="0" cap="none" spc="0" normalizeH="0" baseline="0" noProof="0" dirty="0">
                <a:ln>
                  <a:noFill/>
                </a:ln>
                <a:solidFill>
                  <a:srgbClr val="000000"/>
                </a:solidFill>
                <a:effectLst/>
                <a:uLnTx/>
                <a:uFillTx/>
                <a:latin typeface="Arial" charset="0"/>
                <a:ea typeface="ＭＳ Ｐゴシック" charset="0"/>
              </a:rPr>
            </a:br>
            <a:r>
              <a:rPr kumimoji="0" lang="en-US" sz="1600" b="0" i="0" u="none" strike="noStrike" kern="0" cap="none" spc="0" normalizeH="0" baseline="0" noProof="0" dirty="0">
                <a:ln>
                  <a:noFill/>
                </a:ln>
                <a:solidFill>
                  <a:srgbClr val="000000"/>
                </a:solidFill>
                <a:effectLst/>
                <a:uLnTx/>
                <a:uFillTx/>
                <a:latin typeface="Arial" charset="0"/>
                <a:ea typeface="ＭＳ Ｐゴシック" charset="0"/>
              </a:rPr>
              <a:t>IP hdr</a:t>
            </a:r>
          </a:p>
        </p:txBody>
      </p:sp>
      <p:sp>
        <p:nvSpPr>
          <p:cNvPr id="99" name="Rectangle 8">
            <a:extLst>
              <a:ext uri="{FF2B5EF4-FFF2-40B4-BE49-F238E27FC236}">
                <a16:creationId xmlns:a16="http://schemas.microsoft.com/office/drawing/2014/main" id="{312E8F9D-ED21-9F4F-854A-45C20C56F813}"/>
              </a:ext>
            </a:extLst>
          </p:cNvPr>
          <p:cNvSpPr>
            <a:spLocks noChangeArrowheads="1"/>
          </p:cNvSpPr>
          <p:nvPr/>
        </p:nvSpPr>
        <p:spPr bwMode="auto">
          <a:xfrm>
            <a:off x="5271293" y="2174539"/>
            <a:ext cx="2224087" cy="609600"/>
          </a:xfrm>
          <a:prstGeom prst="rect">
            <a:avLst/>
          </a:prstGeom>
          <a:solidFill>
            <a:srgbClr val="00CC99"/>
          </a:solidFill>
          <a:ln w="9525">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rPr>
              <a:t>Original IP</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rPr>
              <a:t>datagram payload</a:t>
            </a:r>
          </a:p>
        </p:txBody>
      </p:sp>
      <p:sp>
        <p:nvSpPr>
          <p:cNvPr id="100" name="Rectangle 9">
            <a:extLst>
              <a:ext uri="{FF2B5EF4-FFF2-40B4-BE49-F238E27FC236}">
                <a16:creationId xmlns:a16="http://schemas.microsoft.com/office/drawing/2014/main" id="{DB646282-CE51-8B43-B570-883831148F91}"/>
              </a:ext>
            </a:extLst>
          </p:cNvPr>
          <p:cNvSpPr>
            <a:spLocks noChangeArrowheads="1"/>
          </p:cNvSpPr>
          <p:nvPr/>
        </p:nvSpPr>
        <p:spPr bwMode="auto">
          <a:xfrm>
            <a:off x="7495381" y="2166239"/>
            <a:ext cx="700087" cy="609600"/>
          </a:xfrm>
          <a:prstGeom prst="rect">
            <a:avLst/>
          </a:prstGeom>
          <a:solidFill>
            <a:srgbClr val="00CC99"/>
          </a:solidFill>
          <a:ln w="9525">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rPr>
              <a:t>ESP</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rPr>
              <a:t>trailer</a:t>
            </a:r>
          </a:p>
        </p:txBody>
      </p:sp>
      <p:sp>
        <p:nvSpPr>
          <p:cNvPr id="101" name="Rectangle 10">
            <a:extLst>
              <a:ext uri="{FF2B5EF4-FFF2-40B4-BE49-F238E27FC236}">
                <a16:creationId xmlns:a16="http://schemas.microsoft.com/office/drawing/2014/main" id="{1945AEBE-82E5-184D-8050-81A50E0FE2F0}"/>
              </a:ext>
            </a:extLst>
          </p:cNvPr>
          <p:cNvSpPr>
            <a:spLocks noChangeArrowheads="1"/>
          </p:cNvSpPr>
          <p:nvPr/>
        </p:nvSpPr>
        <p:spPr bwMode="auto">
          <a:xfrm>
            <a:off x="8201818" y="2166239"/>
            <a:ext cx="700087" cy="609600"/>
          </a:xfrm>
          <a:prstGeom prst="rect">
            <a:avLst/>
          </a:prstGeom>
          <a:solidFill>
            <a:srgbClr val="FFFF00"/>
          </a:solidFill>
          <a:ln w="9525">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rPr>
              <a:t>ESP</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rPr>
              <a:t>auth</a:t>
            </a:r>
          </a:p>
        </p:txBody>
      </p:sp>
      <p:grpSp>
        <p:nvGrpSpPr>
          <p:cNvPr id="103" name="Group 18">
            <a:extLst>
              <a:ext uri="{FF2B5EF4-FFF2-40B4-BE49-F238E27FC236}">
                <a16:creationId xmlns:a16="http://schemas.microsoft.com/office/drawing/2014/main" id="{B7A61894-02AD-4A4D-BA66-10CD7FCFAD94}"/>
              </a:ext>
            </a:extLst>
          </p:cNvPr>
          <p:cNvGrpSpPr>
            <a:grpSpLocks/>
          </p:cNvGrpSpPr>
          <p:nvPr/>
        </p:nvGrpSpPr>
        <p:grpSpPr bwMode="auto">
          <a:xfrm>
            <a:off x="6669881" y="3282614"/>
            <a:ext cx="2281237" cy="609600"/>
            <a:chOff x="3346" y="2367"/>
            <a:chExt cx="1437" cy="384"/>
          </a:xfrm>
        </p:grpSpPr>
        <p:sp>
          <p:nvSpPr>
            <p:cNvPr id="112" name="Rectangle 19">
              <a:extLst>
                <a:ext uri="{FF2B5EF4-FFF2-40B4-BE49-F238E27FC236}">
                  <a16:creationId xmlns:a16="http://schemas.microsoft.com/office/drawing/2014/main" id="{C23F3DAB-F8E9-6743-A49D-72EF0660D2E7}"/>
                </a:ext>
              </a:extLst>
            </p:cNvPr>
            <p:cNvSpPr>
              <a:spLocks noChangeArrowheads="1"/>
            </p:cNvSpPr>
            <p:nvPr/>
          </p:nvSpPr>
          <p:spPr bwMode="auto">
            <a:xfrm>
              <a:off x="3346" y="2367"/>
              <a:ext cx="529" cy="384"/>
            </a:xfrm>
            <a:prstGeom prst="rect">
              <a:avLst/>
            </a:prstGeom>
            <a:solidFill>
              <a:srgbClr val="00CC99"/>
            </a:solidFill>
            <a:ln w="9525">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rPr>
                <a:t>padding</a:t>
              </a:r>
            </a:p>
          </p:txBody>
        </p:sp>
        <p:sp>
          <p:nvSpPr>
            <p:cNvPr id="113" name="Rectangle 20">
              <a:extLst>
                <a:ext uri="{FF2B5EF4-FFF2-40B4-BE49-F238E27FC236}">
                  <a16:creationId xmlns:a16="http://schemas.microsoft.com/office/drawing/2014/main" id="{31286223-F856-B14D-8277-3E6128639771}"/>
                </a:ext>
              </a:extLst>
            </p:cNvPr>
            <p:cNvSpPr>
              <a:spLocks noChangeArrowheads="1"/>
            </p:cNvSpPr>
            <p:nvPr/>
          </p:nvSpPr>
          <p:spPr bwMode="auto">
            <a:xfrm>
              <a:off x="3878" y="2367"/>
              <a:ext cx="468" cy="384"/>
            </a:xfrm>
            <a:prstGeom prst="rect">
              <a:avLst/>
            </a:prstGeom>
            <a:solidFill>
              <a:srgbClr val="00CC99"/>
            </a:solidFill>
            <a:ln w="9525">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rPr>
                <a:t>pad</a:t>
              </a:r>
              <a:br>
                <a:rPr kumimoji="0" lang="en-US" sz="1600" b="0" i="0" u="none" strike="noStrike" kern="0" cap="none" spc="0" normalizeH="0" baseline="0" noProof="0" dirty="0">
                  <a:ln>
                    <a:noFill/>
                  </a:ln>
                  <a:solidFill>
                    <a:srgbClr val="000000"/>
                  </a:solidFill>
                  <a:effectLst/>
                  <a:uLnTx/>
                  <a:uFillTx/>
                  <a:latin typeface="Arial" charset="0"/>
                  <a:ea typeface="ＭＳ Ｐゴシック" charset="0"/>
                </a:rPr>
              </a:br>
              <a:r>
                <a:rPr kumimoji="0" lang="en-US" sz="1600" b="0" i="0" u="none" strike="noStrike" kern="0" cap="none" spc="0" normalizeH="0" baseline="0" noProof="0" dirty="0">
                  <a:ln>
                    <a:noFill/>
                  </a:ln>
                  <a:solidFill>
                    <a:srgbClr val="000000"/>
                  </a:solidFill>
                  <a:effectLst/>
                  <a:uLnTx/>
                  <a:uFillTx/>
                  <a:latin typeface="Arial" charset="0"/>
                  <a:ea typeface="ＭＳ Ｐゴシック" charset="0"/>
                </a:rPr>
                <a:t>length</a:t>
              </a:r>
            </a:p>
          </p:txBody>
        </p:sp>
        <p:sp>
          <p:nvSpPr>
            <p:cNvPr id="114" name="Rectangle 21">
              <a:extLst>
                <a:ext uri="{FF2B5EF4-FFF2-40B4-BE49-F238E27FC236}">
                  <a16:creationId xmlns:a16="http://schemas.microsoft.com/office/drawing/2014/main" id="{73C6F23B-BC42-C141-A877-A7CA38B393BE}"/>
                </a:ext>
              </a:extLst>
            </p:cNvPr>
            <p:cNvSpPr>
              <a:spLocks noChangeArrowheads="1"/>
            </p:cNvSpPr>
            <p:nvPr/>
          </p:nvSpPr>
          <p:spPr bwMode="auto">
            <a:xfrm>
              <a:off x="4341" y="2367"/>
              <a:ext cx="442" cy="384"/>
            </a:xfrm>
            <a:prstGeom prst="rect">
              <a:avLst/>
            </a:prstGeom>
            <a:solidFill>
              <a:srgbClr val="00CC99"/>
            </a:solidFill>
            <a:ln w="9525">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rPr>
                <a:t>next</a:t>
              </a:r>
              <a:br>
                <a:rPr kumimoji="0" lang="en-US" sz="1600" b="0" i="0" u="none" strike="noStrike" kern="0" cap="none" spc="0" normalizeH="0" baseline="0" noProof="0" dirty="0">
                  <a:ln>
                    <a:noFill/>
                  </a:ln>
                  <a:solidFill>
                    <a:srgbClr val="000000"/>
                  </a:solidFill>
                  <a:effectLst/>
                  <a:uLnTx/>
                  <a:uFillTx/>
                  <a:latin typeface="Arial" charset="0"/>
                  <a:ea typeface="ＭＳ Ｐゴシック" charset="0"/>
                </a:rPr>
              </a:br>
              <a:r>
                <a:rPr kumimoji="0" lang="en-US" sz="1600" b="0" i="0" u="none" strike="noStrike" kern="0" cap="none" spc="0" normalizeH="0" baseline="0" noProof="0" dirty="0">
                  <a:ln>
                    <a:noFill/>
                  </a:ln>
                  <a:solidFill>
                    <a:srgbClr val="000000"/>
                  </a:solidFill>
                  <a:effectLst/>
                  <a:uLnTx/>
                  <a:uFillTx/>
                  <a:latin typeface="Arial" charset="0"/>
                  <a:ea typeface="ＭＳ Ｐゴシック" charset="0"/>
                </a:rPr>
                <a:t>header</a:t>
              </a:r>
            </a:p>
          </p:txBody>
        </p:sp>
      </p:grpSp>
      <p:sp>
        <p:nvSpPr>
          <p:cNvPr id="104" name="Line 22">
            <a:extLst>
              <a:ext uri="{FF2B5EF4-FFF2-40B4-BE49-F238E27FC236}">
                <a16:creationId xmlns:a16="http://schemas.microsoft.com/office/drawing/2014/main" id="{D2E7EF83-959E-5941-B056-F7B0DA51B759}"/>
              </a:ext>
            </a:extLst>
          </p:cNvPr>
          <p:cNvSpPr>
            <a:spLocks noChangeShapeType="1"/>
          </p:cNvSpPr>
          <p:nvPr/>
        </p:nvSpPr>
        <p:spPr bwMode="auto">
          <a:xfrm flipV="1">
            <a:off x="6692106" y="2836527"/>
            <a:ext cx="803275" cy="37465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05" name="Line 23">
            <a:extLst>
              <a:ext uri="{FF2B5EF4-FFF2-40B4-BE49-F238E27FC236}">
                <a16:creationId xmlns:a16="http://schemas.microsoft.com/office/drawing/2014/main" id="{68EA18AF-3C87-8F44-BED1-F1CBCEE6681D}"/>
              </a:ext>
            </a:extLst>
          </p:cNvPr>
          <p:cNvSpPr>
            <a:spLocks noChangeShapeType="1"/>
          </p:cNvSpPr>
          <p:nvPr/>
        </p:nvSpPr>
        <p:spPr bwMode="auto">
          <a:xfrm flipH="1" flipV="1">
            <a:off x="8189118" y="2822239"/>
            <a:ext cx="747712" cy="403225"/>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nvGrpSpPr>
          <p:cNvPr id="106" name="Group 24">
            <a:extLst>
              <a:ext uri="{FF2B5EF4-FFF2-40B4-BE49-F238E27FC236}">
                <a16:creationId xmlns:a16="http://schemas.microsoft.com/office/drawing/2014/main" id="{FEE4C952-B419-6240-97B3-9BA89FF1A58B}"/>
              </a:ext>
            </a:extLst>
          </p:cNvPr>
          <p:cNvGrpSpPr>
            <a:grpSpLocks/>
          </p:cNvGrpSpPr>
          <p:nvPr/>
        </p:nvGrpSpPr>
        <p:grpSpPr bwMode="auto">
          <a:xfrm>
            <a:off x="3275806" y="3285789"/>
            <a:ext cx="1392237" cy="625475"/>
            <a:chOff x="1409" y="2193"/>
            <a:chExt cx="877" cy="386"/>
          </a:xfrm>
        </p:grpSpPr>
        <p:sp>
          <p:nvSpPr>
            <p:cNvPr id="110" name="Rectangle 25">
              <a:extLst>
                <a:ext uri="{FF2B5EF4-FFF2-40B4-BE49-F238E27FC236}">
                  <a16:creationId xmlns:a16="http://schemas.microsoft.com/office/drawing/2014/main" id="{CB30A88A-2F21-EE45-BF4F-A9F6A8FA67DC}"/>
                </a:ext>
              </a:extLst>
            </p:cNvPr>
            <p:cNvSpPr>
              <a:spLocks noChangeArrowheads="1"/>
            </p:cNvSpPr>
            <p:nvPr/>
          </p:nvSpPr>
          <p:spPr bwMode="auto">
            <a:xfrm>
              <a:off x="1409" y="2193"/>
              <a:ext cx="441" cy="384"/>
            </a:xfrm>
            <a:prstGeom prst="rect">
              <a:avLst/>
            </a:prstGeom>
            <a:solidFill>
              <a:srgbClr val="FF99CC"/>
            </a:solidFill>
            <a:ln w="9525">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rPr>
                <a:t>SPI</a:t>
              </a:r>
            </a:p>
          </p:txBody>
        </p:sp>
        <p:sp>
          <p:nvSpPr>
            <p:cNvPr id="111" name="Rectangle 26">
              <a:extLst>
                <a:ext uri="{FF2B5EF4-FFF2-40B4-BE49-F238E27FC236}">
                  <a16:creationId xmlns:a16="http://schemas.microsoft.com/office/drawing/2014/main" id="{EC87F6A4-DE19-D043-9460-717C9BBCE6D3}"/>
                </a:ext>
              </a:extLst>
            </p:cNvPr>
            <p:cNvSpPr>
              <a:spLocks noChangeArrowheads="1"/>
            </p:cNvSpPr>
            <p:nvPr/>
          </p:nvSpPr>
          <p:spPr bwMode="auto">
            <a:xfrm>
              <a:off x="1845" y="2195"/>
              <a:ext cx="441" cy="384"/>
            </a:xfrm>
            <a:prstGeom prst="rect">
              <a:avLst/>
            </a:prstGeom>
            <a:solidFill>
              <a:srgbClr val="FF99CC"/>
            </a:solidFill>
            <a:ln w="9525">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rPr>
                <a:t>Seq</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rPr>
                <a:t>#</a:t>
              </a:r>
            </a:p>
          </p:txBody>
        </p:sp>
      </p:grpSp>
      <p:sp>
        <p:nvSpPr>
          <p:cNvPr id="107" name="Line 27">
            <a:extLst>
              <a:ext uri="{FF2B5EF4-FFF2-40B4-BE49-F238E27FC236}">
                <a16:creationId xmlns:a16="http://schemas.microsoft.com/office/drawing/2014/main" id="{7350C550-FB21-BA4B-B0FA-77C0C50694C5}"/>
              </a:ext>
            </a:extLst>
          </p:cNvPr>
          <p:cNvSpPr>
            <a:spLocks noChangeShapeType="1"/>
          </p:cNvSpPr>
          <p:nvPr/>
        </p:nvSpPr>
        <p:spPr bwMode="auto">
          <a:xfrm flipV="1">
            <a:off x="3269456" y="2823827"/>
            <a:ext cx="319087" cy="427038"/>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08" name="Line 28">
            <a:extLst>
              <a:ext uri="{FF2B5EF4-FFF2-40B4-BE49-F238E27FC236}">
                <a16:creationId xmlns:a16="http://schemas.microsoft.com/office/drawing/2014/main" id="{F3C56AA0-CE2D-1E41-B015-E684D98C1088}"/>
              </a:ext>
            </a:extLst>
          </p:cNvPr>
          <p:cNvSpPr>
            <a:spLocks noChangeShapeType="1"/>
          </p:cNvSpPr>
          <p:nvPr/>
        </p:nvSpPr>
        <p:spPr bwMode="auto">
          <a:xfrm>
            <a:off x="4294981" y="2865102"/>
            <a:ext cx="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09" name="Line 29">
            <a:extLst>
              <a:ext uri="{FF2B5EF4-FFF2-40B4-BE49-F238E27FC236}">
                <a16:creationId xmlns:a16="http://schemas.microsoft.com/office/drawing/2014/main" id="{3CA2A9DE-1E2E-144C-A029-F6A1E691A132}"/>
              </a:ext>
            </a:extLst>
          </p:cNvPr>
          <p:cNvSpPr>
            <a:spLocks noChangeShapeType="1"/>
          </p:cNvSpPr>
          <p:nvPr/>
        </p:nvSpPr>
        <p:spPr bwMode="auto">
          <a:xfrm>
            <a:off x="4280693" y="2823827"/>
            <a:ext cx="360362" cy="414338"/>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cxnSp>
        <p:nvCxnSpPr>
          <p:cNvPr id="26" name="Straight Arrow Connector 25">
            <a:extLst>
              <a:ext uri="{FF2B5EF4-FFF2-40B4-BE49-F238E27FC236}">
                <a16:creationId xmlns:a16="http://schemas.microsoft.com/office/drawing/2014/main" id="{0CE35867-502B-CF42-BE77-7C4B7F0D05DF}"/>
              </a:ext>
            </a:extLst>
          </p:cNvPr>
          <p:cNvCxnSpPr/>
          <p:nvPr/>
        </p:nvCxnSpPr>
        <p:spPr>
          <a:xfrm>
            <a:off x="4283533" y="1959429"/>
            <a:ext cx="3944983" cy="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5" name="Text Box 12">
            <a:extLst>
              <a:ext uri="{FF2B5EF4-FFF2-40B4-BE49-F238E27FC236}">
                <a16:creationId xmlns:a16="http://schemas.microsoft.com/office/drawing/2014/main" id="{9AEEF36D-F857-F942-9E31-EB01333373C5}"/>
              </a:ext>
            </a:extLst>
          </p:cNvPr>
          <p:cNvSpPr txBox="1">
            <a:spLocks noChangeArrowheads="1"/>
          </p:cNvSpPr>
          <p:nvPr/>
        </p:nvSpPr>
        <p:spPr bwMode="auto">
          <a:xfrm>
            <a:off x="5609844" y="1775579"/>
            <a:ext cx="1140056" cy="369332"/>
          </a:xfrm>
          <a:prstGeom prst="rect">
            <a:avLst/>
          </a:prstGeom>
          <a:solidFill>
            <a:schemeClr val="bg1"/>
          </a:solid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mn-lt"/>
                <a:ea typeface="ＭＳ Ｐゴシック" charset="0"/>
              </a:rPr>
              <a:t>encrypted</a:t>
            </a:r>
          </a:p>
        </p:txBody>
      </p:sp>
      <p:cxnSp>
        <p:nvCxnSpPr>
          <p:cNvPr id="123" name="Straight Arrow Connector 122">
            <a:extLst>
              <a:ext uri="{FF2B5EF4-FFF2-40B4-BE49-F238E27FC236}">
                <a16:creationId xmlns:a16="http://schemas.microsoft.com/office/drawing/2014/main" id="{E438CAA3-51B7-8C43-8883-52C08C8D16AC}"/>
              </a:ext>
            </a:extLst>
          </p:cNvPr>
          <p:cNvCxnSpPr>
            <a:cxnSpLocks/>
          </p:cNvCxnSpPr>
          <p:nvPr/>
        </p:nvCxnSpPr>
        <p:spPr>
          <a:xfrm>
            <a:off x="3586848" y="1693817"/>
            <a:ext cx="5307874" cy="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8" name="Text Box 15">
            <a:extLst>
              <a:ext uri="{FF2B5EF4-FFF2-40B4-BE49-F238E27FC236}">
                <a16:creationId xmlns:a16="http://schemas.microsoft.com/office/drawing/2014/main" id="{C61631BA-E0F3-914F-B2DB-6B523DA0F8D0}"/>
              </a:ext>
            </a:extLst>
          </p:cNvPr>
          <p:cNvSpPr txBox="1">
            <a:spLocks noChangeArrowheads="1"/>
          </p:cNvSpPr>
          <p:nvPr/>
        </p:nvSpPr>
        <p:spPr bwMode="auto">
          <a:xfrm>
            <a:off x="4270810" y="1503708"/>
            <a:ext cx="1505540" cy="369332"/>
          </a:xfrm>
          <a:prstGeom prst="rect">
            <a:avLst/>
          </a:prstGeom>
          <a:solidFill>
            <a:schemeClr val="bg1"/>
          </a:solid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ja-JP" sz="1800" b="0" i="0" u="none" strike="noStrike" kern="0" cap="none" spc="0" normalizeH="0" baseline="0" noProof="0" dirty="0">
                <a:ln>
                  <a:noFill/>
                </a:ln>
                <a:solidFill>
                  <a:srgbClr val="000000"/>
                </a:solidFill>
                <a:effectLst/>
                <a:uLnTx/>
                <a:uFillTx/>
                <a:latin typeface="+mn-lt"/>
                <a:ea typeface="ＭＳ Ｐゴシック" charset="0"/>
              </a:rPr>
              <a:t>authenticated</a:t>
            </a:r>
            <a:endParaRPr kumimoji="0" lang="en-US" sz="1800" b="0" i="0" u="none" strike="noStrike" kern="0" cap="none" spc="0" normalizeH="0" baseline="0" noProof="0" dirty="0">
              <a:ln>
                <a:noFill/>
              </a:ln>
              <a:solidFill>
                <a:srgbClr val="000000"/>
              </a:solidFill>
              <a:effectLst/>
              <a:uLnTx/>
              <a:uFillTx/>
              <a:latin typeface="+mn-lt"/>
              <a:ea typeface="ＭＳ Ｐゴシック" charset="0"/>
            </a:endParaRPr>
          </a:p>
        </p:txBody>
      </p:sp>
      <p:sp>
        <p:nvSpPr>
          <p:cNvPr id="124" name="Rectangle 3">
            <a:extLst>
              <a:ext uri="{FF2B5EF4-FFF2-40B4-BE49-F238E27FC236}">
                <a16:creationId xmlns:a16="http://schemas.microsoft.com/office/drawing/2014/main" id="{B5C8CA56-4CEE-4B4B-85A6-370DE8D07FA9}"/>
              </a:ext>
            </a:extLst>
          </p:cNvPr>
          <p:cNvSpPr txBox="1">
            <a:spLocks noChangeArrowheads="1"/>
          </p:cNvSpPr>
          <p:nvPr/>
        </p:nvSpPr>
        <p:spPr>
          <a:xfrm>
            <a:off x="2221640" y="4220754"/>
            <a:ext cx="10475458" cy="2363788"/>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dirty="0"/>
              <a:t>ESP trailer: padding for block ciphers</a:t>
            </a:r>
          </a:p>
          <a:p>
            <a:pPr>
              <a:spcBef>
                <a:spcPts val="600"/>
              </a:spcBef>
            </a:pPr>
            <a:r>
              <a:rPr lang="en-US" dirty="0"/>
              <a:t>ESP header: </a:t>
            </a:r>
          </a:p>
          <a:p>
            <a:pPr lvl="1">
              <a:spcBef>
                <a:spcPts val="600"/>
              </a:spcBef>
            </a:pPr>
            <a:r>
              <a:rPr lang="en-US" dirty="0"/>
              <a:t>SPI, so receiving entity knows what to do</a:t>
            </a:r>
          </a:p>
          <a:p>
            <a:pPr lvl="1">
              <a:spcBef>
                <a:spcPts val="600"/>
              </a:spcBef>
            </a:pPr>
            <a:r>
              <a:rPr lang="en-US" dirty="0"/>
              <a:t>sequence number, to thwart replay attacks</a:t>
            </a:r>
          </a:p>
          <a:p>
            <a:pPr>
              <a:spcBef>
                <a:spcPts val="600"/>
              </a:spcBef>
            </a:pPr>
            <a:r>
              <a:rPr lang="en-US" dirty="0"/>
              <a:t>MAC in ESP auth field created with shared secret key</a:t>
            </a:r>
          </a:p>
        </p:txBody>
      </p:sp>
      <p:sp>
        <p:nvSpPr>
          <p:cNvPr id="39" name="TextBox 38">
            <a:extLst>
              <a:ext uri="{FF2B5EF4-FFF2-40B4-BE49-F238E27FC236}">
                <a16:creationId xmlns:a16="http://schemas.microsoft.com/office/drawing/2014/main" id="{CD6159F3-D2DF-154C-8507-BEACC4A9BAD1}"/>
              </a:ext>
            </a:extLst>
          </p:cNvPr>
          <p:cNvSpPr txBox="1"/>
          <p:nvPr/>
        </p:nvSpPr>
        <p:spPr>
          <a:xfrm>
            <a:off x="9481978" y="2534194"/>
            <a:ext cx="2016899" cy="954107"/>
          </a:xfrm>
          <a:prstGeom prst="rect">
            <a:avLst/>
          </a:prstGeom>
          <a:noFill/>
        </p:spPr>
        <p:txBody>
          <a:bodyPr wrap="none" rtlCol="0">
            <a:spAutoFit/>
          </a:bodyPr>
          <a:lstStyle/>
          <a:p>
            <a:pPr algn="ctr"/>
            <a:r>
              <a:rPr lang="en-US" sz="2800" i="1" dirty="0">
                <a:solidFill>
                  <a:srgbClr val="0012A0"/>
                </a:solidFill>
              </a:rPr>
              <a:t>tunnel mode</a:t>
            </a:r>
          </a:p>
          <a:p>
            <a:pPr algn="ctr"/>
            <a:r>
              <a:rPr lang="en-US" sz="2800" i="1" dirty="0">
                <a:solidFill>
                  <a:srgbClr val="0012A0"/>
                </a:solidFill>
              </a:rPr>
              <a:t>ESP</a:t>
            </a:r>
          </a:p>
        </p:txBody>
      </p:sp>
    </p:spTree>
    <p:extLst>
      <p:ext uri="{BB962C8B-B14F-4D97-AF65-F5344CB8AC3E}">
        <p14:creationId xmlns:p14="http://schemas.microsoft.com/office/powerpoint/2010/main" val="1262711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Freeform 296">
            <a:extLst>
              <a:ext uri="{FF2B5EF4-FFF2-40B4-BE49-F238E27FC236}">
                <a16:creationId xmlns:a16="http://schemas.microsoft.com/office/drawing/2014/main" id="{B6B47B2B-E669-7641-BD1F-EF8AD0999924}"/>
              </a:ext>
            </a:extLst>
          </p:cNvPr>
          <p:cNvSpPr>
            <a:spLocks/>
          </p:cNvSpPr>
          <p:nvPr/>
        </p:nvSpPr>
        <p:spPr bwMode="auto">
          <a:xfrm flipH="1">
            <a:off x="10431271" y="1866576"/>
            <a:ext cx="1445739" cy="733284"/>
          </a:xfrm>
          <a:custGeom>
            <a:avLst/>
            <a:gdLst>
              <a:gd name="T0" fmla="*/ 2147483647 w 1877"/>
              <a:gd name="T1" fmla="*/ 2147483647 h 917"/>
              <a:gd name="T2" fmla="*/ 2147483647 w 1877"/>
              <a:gd name="T3" fmla="*/ 2147483647 h 917"/>
              <a:gd name="T4" fmla="*/ 2147483647 w 1877"/>
              <a:gd name="T5" fmla="*/ 2147483647 h 917"/>
              <a:gd name="T6" fmla="*/ 2147483647 w 1877"/>
              <a:gd name="T7" fmla="*/ 2147483647 h 917"/>
              <a:gd name="T8" fmla="*/ 2147483647 w 1877"/>
              <a:gd name="T9" fmla="*/ 2147483647 h 917"/>
              <a:gd name="T10" fmla="*/ 2147483647 w 1877"/>
              <a:gd name="T11" fmla="*/ 2147483647 h 917"/>
              <a:gd name="T12" fmla="*/ 2147483647 w 1877"/>
              <a:gd name="T13" fmla="*/ 2147483647 h 917"/>
              <a:gd name="T14" fmla="*/ 2147483647 w 1877"/>
              <a:gd name="T15" fmla="*/ 2147483647 h 917"/>
              <a:gd name="T16" fmla="*/ 2147483647 w 1877"/>
              <a:gd name="T17" fmla="*/ 2147483647 h 917"/>
              <a:gd name="T18" fmla="*/ 2147483647 w 1877"/>
              <a:gd name="T19" fmla="*/ 2147483647 h 917"/>
              <a:gd name="T20" fmla="*/ 2147483647 w 1877"/>
              <a:gd name="T21" fmla="*/ 2147483647 h 917"/>
              <a:gd name="T22" fmla="*/ 2147483647 w 1877"/>
              <a:gd name="T23" fmla="*/ 2147483647 h 917"/>
              <a:gd name="T24" fmla="*/ 2147483647 w 1877"/>
              <a:gd name="T25" fmla="*/ 2147483647 h 917"/>
              <a:gd name="T26" fmla="*/ 2147483647 w 1877"/>
              <a:gd name="T27" fmla="*/ 2147483647 h 917"/>
              <a:gd name="T28" fmla="*/ 2147483647 w 1877"/>
              <a:gd name="T29" fmla="*/ 2147483647 h 917"/>
              <a:gd name="T30" fmla="*/ 2147483647 w 1877"/>
              <a:gd name="T31" fmla="*/ 2147483647 h 91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77"/>
              <a:gd name="T49" fmla="*/ 0 h 917"/>
              <a:gd name="T50" fmla="*/ 1877 w 1877"/>
              <a:gd name="T51" fmla="*/ 917 h 91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77" h="917">
                <a:moveTo>
                  <a:pt x="889" y="23"/>
                </a:moveTo>
                <a:cubicBezTo>
                  <a:pt x="804" y="39"/>
                  <a:pt x="771" y="98"/>
                  <a:pt x="692" y="109"/>
                </a:cubicBezTo>
                <a:cubicBezTo>
                  <a:pt x="613" y="120"/>
                  <a:pt x="511" y="81"/>
                  <a:pt x="415" y="91"/>
                </a:cubicBezTo>
                <a:cubicBezTo>
                  <a:pt x="319" y="101"/>
                  <a:pt x="174" y="126"/>
                  <a:pt x="112" y="170"/>
                </a:cubicBezTo>
                <a:cubicBezTo>
                  <a:pt x="51" y="214"/>
                  <a:pt x="66" y="294"/>
                  <a:pt x="50" y="353"/>
                </a:cubicBezTo>
                <a:cubicBezTo>
                  <a:pt x="34" y="412"/>
                  <a:pt x="0" y="479"/>
                  <a:pt x="14" y="528"/>
                </a:cubicBezTo>
                <a:cubicBezTo>
                  <a:pt x="29" y="577"/>
                  <a:pt x="57" y="608"/>
                  <a:pt x="139" y="650"/>
                </a:cubicBezTo>
                <a:cubicBezTo>
                  <a:pt x="221" y="692"/>
                  <a:pt x="372" y="742"/>
                  <a:pt x="505" y="781"/>
                </a:cubicBezTo>
                <a:cubicBezTo>
                  <a:pt x="638" y="820"/>
                  <a:pt x="789" y="866"/>
                  <a:pt x="933" y="886"/>
                </a:cubicBezTo>
                <a:cubicBezTo>
                  <a:pt x="1077" y="906"/>
                  <a:pt x="1246" y="917"/>
                  <a:pt x="1370" y="901"/>
                </a:cubicBezTo>
                <a:cubicBezTo>
                  <a:pt x="1494" y="885"/>
                  <a:pt x="1594" y="839"/>
                  <a:pt x="1676" y="793"/>
                </a:cubicBezTo>
                <a:cubicBezTo>
                  <a:pt x="1758" y="747"/>
                  <a:pt x="1843" y="720"/>
                  <a:pt x="1860" y="624"/>
                </a:cubicBezTo>
                <a:cubicBezTo>
                  <a:pt x="1877" y="528"/>
                  <a:pt x="1835" y="306"/>
                  <a:pt x="1776" y="219"/>
                </a:cubicBezTo>
                <a:cubicBezTo>
                  <a:pt x="1717" y="132"/>
                  <a:pt x="1599" y="134"/>
                  <a:pt x="1503" y="100"/>
                </a:cubicBezTo>
                <a:cubicBezTo>
                  <a:pt x="1407" y="66"/>
                  <a:pt x="1302" y="26"/>
                  <a:pt x="1200" y="13"/>
                </a:cubicBezTo>
                <a:cubicBezTo>
                  <a:pt x="1098" y="0"/>
                  <a:pt x="974" y="7"/>
                  <a:pt x="889" y="23"/>
                </a:cubicBezTo>
                <a:close/>
              </a:path>
            </a:pathLst>
          </a:custGeom>
          <a:solidFill>
            <a:srgbClr val="9CDFF9"/>
          </a:solidFill>
          <a:ln>
            <a:noFill/>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Calibri"/>
                <a:ea typeface="ＭＳ Ｐゴシック" panose="020B0600070205080204" pitchFamily="34" charset="-128"/>
                <a:cs typeface="Arial"/>
              </a:rPr>
              <a:t>             </a:t>
            </a:r>
          </a:p>
        </p:txBody>
      </p:sp>
      <p:sp>
        <p:nvSpPr>
          <p:cNvPr id="78" name="Freeform 296">
            <a:extLst>
              <a:ext uri="{FF2B5EF4-FFF2-40B4-BE49-F238E27FC236}">
                <a16:creationId xmlns:a16="http://schemas.microsoft.com/office/drawing/2014/main" id="{80FB4D7C-907B-9B45-9C13-DF3038D7097F}"/>
              </a:ext>
            </a:extLst>
          </p:cNvPr>
          <p:cNvSpPr>
            <a:spLocks/>
          </p:cNvSpPr>
          <p:nvPr/>
        </p:nvSpPr>
        <p:spPr bwMode="auto">
          <a:xfrm>
            <a:off x="7119480" y="1797184"/>
            <a:ext cx="1295948" cy="733284"/>
          </a:xfrm>
          <a:custGeom>
            <a:avLst/>
            <a:gdLst>
              <a:gd name="T0" fmla="*/ 2147483647 w 1877"/>
              <a:gd name="T1" fmla="*/ 2147483647 h 917"/>
              <a:gd name="T2" fmla="*/ 2147483647 w 1877"/>
              <a:gd name="T3" fmla="*/ 2147483647 h 917"/>
              <a:gd name="T4" fmla="*/ 2147483647 w 1877"/>
              <a:gd name="T5" fmla="*/ 2147483647 h 917"/>
              <a:gd name="T6" fmla="*/ 2147483647 w 1877"/>
              <a:gd name="T7" fmla="*/ 2147483647 h 917"/>
              <a:gd name="T8" fmla="*/ 2147483647 w 1877"/>
              <a:gd name="T9" fmla="*/ 2147483647 h 917"/>
              <a:gd name="T10" fmla="*/ 2147483647 w 1877"/>
              <a:gd name="T11" fmla="*/ 2147483647 h 917"/>
              <a:gd name="T12" fmla="*/ 2147483647 w 1877"/>
              <a:gd name="T13" fmla="*/ 2147483647 h 917"/>
              <a:gd name="T14" fmla="*/ 2147483647 w 1877"/>
              <a:gd name="T15" fmla="*/ 2147483647 h 917"/>
              <a:gd name="T16" fmla="*/ 2147483647 w 1877"/>
              <a:gd name="T17" fmla="*/ 2147483647 h 917"/>
              <a:gd name="T18" fmla="*/ 2147483647 w 1877"/>
              <a:gd name="T19" fmla="*/ 2147483647 h 917"/>
              <a:gd name="T20" fmla="*/ 2147483647 w 1877"/>
              <a:gd name="T21" fmla="*/ 2147483647 h 917"/>
              <a:gd name="T22" fmla="*/ 2147483647 w 1877"/>
              <a:gd name="T23" fmla="*/ 2147483647 h 917"/>
              <a:gd name="T24" fmla="*/ 2147483647 w 1877"/>
              <a:gd name="T25" fmla="*/ 2147483647 h 917"/>
              <a:gd name="T26" fmla="*/ 2147483647 w 1877"/>
              <a:gd name="T27" fmla="*/ 2147483647 h 917"/>
              <a:gd name="T28" fmla="*/ 2147483647 w 1877"/>
              <a:gd name="T29" fmla="*/ 2147483647 h 917"/>
              <a:gd name="T30" fmla="*/ 2147483647 w 1877"/>
              <a:gd name="T31" fmla="*/ 2147483647 h 91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77"/>
              <a:gd name="T49" fmla="*/ 0 h 917"/>
              <a:gd name="T50" fmla="*/ 1877 w 1877"/>
              <a:gd name="T51" fmla="*/ 917 h 91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77" h="917">
                <a:moveTo>
                  <a:pt x="889" y="23"/>
                </a:moveTo>
                <a:cubicBezTo>
                  <a:pt x="804" y="39"/>
                  <a:pt x="771" y="98"/>
                  <a:pt x="692" y="109"/>
                </a:cubicBezTo>
                <a:cubicBezTo>
                  <a:pt x="613" y="120"/>
                  <a:pt x="511" y="81"/>
                  <a:pt x="415" y="91"/>
                </a:cubicBezTo>
                <a:cubicBezTo>
                  <a:pt x="319" y="101"/>
                  <a:pt x="174" y="126"/>
                  <a:pt x="112" y="170"/>
                </a:cubicBezTo>
                <a:cubicBezTo>
                  <a:pt x="51" y="214"/>
                  <a:pt x="66" y="294"/>
                  <a:pt x="50" y="353"/>
                </a:cubicBezTo>
                <a:cubicBezTo>
                  <a:pt x="34" y="412"/>
                  <a:pt x="0" y="479"/>
                  <a:pt x="14" y="528"/>
                </a:cubicBezTo>
                <a:cubicBezTo>
                  <a:pt x="29" y="577"/>
                  <a:pt x="57" y="608"/>
                  <a:pt x="139" y="650"/>
                </a:cubicBezTo>
                <a:cubicBezTo>
                  <a:pt x="221" y="692"/>
                  <a:pt x="372" y="742"/>
                  <a:pt x="505" y="781"/>
                </a:cubicBezTo>
                <a:cubicBezTo>
                  <a:pt x="638" y="820"/>
                  <a:pt x="789" y="866"/>
                  <a:pt x="933" y="886"/>
                </a:cubicBezTo>
                <a:cubicBezTo>
                  <a:pt x="1077" y="906"/>
                  <a:pt x="1246" y="917"/>
                  <a:pt x="1370" y="901"/>
                </a:cubicBezTo>
                <a:cubicBezTo>
                  <a:pt x="1494" y="885"/>
                  <a:pt x="1594" y="839"/>
                  <a:pt x="1676" y="793"/>
                </a:cubicBezTo>
                <a:cubicBezTo>
                  <a:pt x="1758" y="747"/>
                  <a:pt x="1843" y="720"/>
                  <a:pt x="1860" y="624"/>
                </a:cubicBezTo>
                <a:cubicBezTo>
                  <a:pt x="1877" y="528"/>
                  <a:pt x="1835" y="306"/>
                  <a:pt x="1776" y="219"/>
                </a:cubicBezTo>
                <a:cubicBezTo>
                  <a:pt x="1717" y="132"/>
                  <a:pt x="1599" y="134"/>
                  <a:pt x="1503" y="100"/>
                </a:cubicBezTo>
                <a:cubicBezTo>
                  <a:pt x="1407" y="66"/>
                  <a:pt x="1302" y="26"/>
                  <a:pt x="1200" y="13"/>
                </a:cubicBezTo>
                <a:cubicBezTo>
                  <a:pt x="1098" y="0"/>
                  <a:pt x="974" y="7"/>
                  <a:pt x="889" y="23"/>
                </a:cubicBezTo>
                <a:close/>
              </a:path>
            </a:pathLst>
          </a:custGeom>
          <a:solidFill>
            <a:srgbClr val="9CDFF9"/>
          </a:solidFill>
          <a:ln>
            <a:noFill/>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Calibri"/>
                <a:ea typeface="ＭＳ Ｐゴシック" panose="020B0600070205080204" pitchFamily="34" charset="-128"/>
                <a:cs typeface="Arial"/>
              </a:rPr>
              <a:t>             </a:t>
            </a:r>
          </a:p>
        </p:txBody>
      </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38200" y="398813"/>
            <a:ext cx="10515600" cy="894622"/>
          </a:xfrm>
        </p:spPr>
        <p:txBody>
          <a:bodyPr>
            <a:normAutofit/>
          </a:bodyPr>
          <a:lstStyle/>
          <a:p>
            <a:r>
              <a:rPr lang="en-US" b="0" dirty="0">
                <a:latin typeface="+mn-lt"/>
              </a:rPr>
              <a:t>ESP tunnel mode: actions</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88</a:t>
            </a:fld>
            <a:endParaRPr lang="en-US" dirty="0"/>
          </a:p>
        </p:txBody>
      </p:sp>
      <p:sp>
        <p:nvSpPr>
          <p:cNvPr id="6" name="Freeform 8">
            <a:extLst>
              <a:ext uri="{FF2B5EF4-FFF2-40B4-BE49-F238E27FC236}">
                <a16:creationId xmlns:a16="http://schemas.microsoft.com/office/drawing/2014/main" id="{6FB17627-5C23-D54C-B033-E10C852C3F9C}"/>
              </a:ext>
            </a:extLst>
          </p:cNvPr>
          <p:cNvSpPr>
            <a:spLocks/>
          </p:cNvSpPr>
          <p:nvPr/>
        </p:nvSpPr>
        <p:spPr bwMode="auto">
          <a:xfrm rot="5400000">
            <a:off x="9188655" y="1239248"/>
            <a:ext cx="506067" cy="1966498"/>
          </a:xfrm>
          <a:custGeom>
            <a:avLst/>
            <a:gdLst>
              <a:gd name="T0" fmla="*/ 2147483647 w 1292"/>
              <a:gd name="T1" fmla="*/ 2147483647 h 1255"/>
              <a:gd name="T2" fmla="*/ 2147483647 w 1292"/>
              <a:gd name="T3" fmla="*/ 2147483647 h 1255"/>
              <a:gd name="T4" fmla="*/ 2147483647 w 1292"/>
              <a:gd name="T5" fmla="*/ 2147483647 h 1255"/>
              <a:gd name="T6" fmla="*/ 2147483647 w 1292"/>
              <a:gd name="T7" fmla="*/ 2147483647 h 1255"/>
              <a:gd name="T8" fmla="*/ 2147483647 w 1292"/>
              <a:gd name="T9" fmla="*/ 2147483647 h 1255"/>
              <a:gd name="T10" fmla="*/ 2147483647 w 1292"/>
              <a:gd name="T11" fmla="*/ 2147483647 h 1255"/>
              <a:gd name="T12" fmla="*/ 2147483647 w 1292"/>
              <a:gd name="T13" fmla="*/ 2147483647 h 1255"/>
              <a:gd name="T14" fmla="*/ 2147483647 w 1292"/>
              <a:gd name="T15" fmla="*/ 2147483647 h 1255"/>
              <a:gd name="T16" fmla="*/ 2147483647 w 1292"/>
              <a:gd name="T17" fmla="*/ 2147483647 h 1255"/>
              <a:gd name="T18" fmla="*/ 2147483647 w 1292"/>
              <a:gd name="T19" fmla="*/ 2147483647 h 1255"/>
              <a:gd name="T20" fmla="*/ 2147483647 w 1292"/>
              <a:gd name="T21" fmla="*/ 2147483647 h 1255"/>
              <a:gd name="T22" fmla="*/ 2147483647 w 1292"/>
              <a:gd name="T23" fmla="*/ 2147483647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2"/>
              <a:gd name="T37" fmla="*/ 0 h 1255"/>
              <a:gd name="T38" fmla="*/ 1292 w 1292"/>
              <a:gd name="T39" fmla="*/ 1255 h 12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9AE0FF"/>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dirty="0"/>
          </a:p>
        </p:txBody>
      </p:sp>
      <p:grpSp>
        <p:nvGrpSpPr>
          <p:cNvPr id="27" name="Group 26">
            <a:extLst>
              <a:ext uri="{FF2B5EF4-FFF2-40B4-BE49-F238E27FC236}">
                <a16:creationId xmlns:a16="http://schemas.microsoft.com/office/drawing/2014/main" id="{87695061-2BC1-A043-8983-A6D2BB90BD71}"/>
              </a:ext>
            </a:extLst>
          </p:cNvPr>
          <p:cNvGrpSpPr/>
          <p:nvPr/>
        </p:nvGrpSpPr>
        <p:grpSpPr>
          <a:xfrm>
            <a:off x="7705752" y="1994903"/>
            <a:ext cx="606136" cy="332367"/>
            <a:chOff x="7493876" y="2774731"/>
            <a:chExt cx="1481958" cy="894622"/>
          </a:xfrm>
        </p:grpSpPr>
        <p:sp>
          <p:nvSpPr>
            <p:cNvPr id="31" name="Freeform 30">
              <a:extLst>
                <a:ext uri="{FF2B5EF4-FFF2-40B4-BE49-F238E27FC236}">
                  <a16:creationId xmlns:a16="http://schemas.microsoft.com/office/drawing/2014/main" id="{286CDCF8-2884-1F4C-AA6B-D8D80F83C69A}"/>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32" name="Oval 31">
              <a:extLst>
                <a:ext uri="{FF2B5EF4-FFF2-40B4-BE49-F238E27FC236}">
                  <a16:creationId xmlns:a16="http://schemas.microsoft.com/office/drawing/2014/main" id="{C9EC3C24-26E3-8B4C-851E-AD6D23CDCC16}"/>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33" name="Group 32">
              <a:extLst>
                <a:ext uri="{FF2B5EF4-FFF2-40B4-BE49-F238E27FC236}">
                  <a16:creationId xmlns:a16="http://schemas.microsoft.com/office/drawing/2014/main" id="{F4A41B52-12BB-9441-9E64-29FEFD2BE354}"/>
                </a:ext>
              </a:extLst>
            </p:cNvPr>
            <p:cNvGrpSpPr/>
            <p:nvPr/>
          </p:nvGrpSpPr>
          <p:grpSpPr>
            <a:xfrm>
              <a:off x="7713663" y="2848339"/>
              <a:ext cx="1042107" cy="425543"/>
              <a:chOff x="7786941" y="2884917"/>
              <a:chExt cx="897649" cy="353919"/>
            </a:xfrm>
          </p:grpSpPr>
          <p:sp>
            <p:nvSpPr>
              <p:cNvPr id="34" name="Freeform 33">
                <a:extLst>
                  <a:ext uri="{FF2B5EF4-FFF2-40B4-BE49-F238E27FC236}">
                    <a16:creationId xmlns:a16="http://schemas.microsoft.com/office/drawing/2014/main" id="{80901BB0-76B8-C24E-8578-0902719A228C}"/>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34">
                <a:extLst>
                  <a:ext uri="{FF2B5EF4-FFF2-40B4-BE49-F238E27FC236}">
                    <a16:creationId xmlns:a16="http://schemas.microsoft.com/office/drawing/2014/main" id="{91921B51-C23E-594C-8341-49C1C08B6E14}"/>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6" name="Freeform 35">
                <a:extLst>
                  <a:ext uri="{FF2B5EF4-FFF2-40B4-BE49-F238E27FC236}">
                    <a16:creationId xmlns:a16="http://schemas.microsoft.com/office/drawing/2014/main" id="{DD6B8F6F-5734-7B4B-A6B9-B10838823A6F}"/>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7" name="Freeform 36">
                <a:extLst>
                  <a:ext uri="{FF2B5EF4-FFF2-40B4-BE49-F238E27FC236}">
                    <a16:creationId xmlns:a16="http://schemas.microsoft.com/office/drawing/2014/main" id="{4C7E467F-864A-1147-BEDB-AD380AC091FD}"/>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8" name="Group 542">
            <a:extLst>
              <a:ext uri="{FF2B5EF4-FFF2-40B4-BE49-F238E27FC236}">
                <a16:creationId xmlns:a16="http://schemas.microsoft.com/office/drawing/2014/main" id="{08C0C01B-02BB-B64A-9B9C-694B14773163}"/>
              </a:ext>
            </a:extLst>
          </p:cNvPr>
          <p:cNvGrpSpPr>
            <a:grpSpLocks/>
          </p:cNvGrpSpPr>
          <p:nvPr/>
        </p:nvGrpSpPr>
        <p:grpSpPr bwMode="auto">
          <a:xfrm>
            <a:off x="6975223" y="1412870"/>
            <a:ext cx="720837" cy="645768"/>
            <a:chOff x="-44" y="1473"/>
            <a:chExt cx="981" cy="1105"/>
          </a:xfrm>
        </p:grpSpPr>
        <p:pic>
          <p:nvPicPr>
            <p:cNvPr id="29" name="Picture 529" descr="desktop_computer_stylized_medium">
              <a:extLst>
                <a:ext uri="{FF2B5EF4-FFF2-40B4-BE49-F238E27FC236}">
                  <a16:creationId xmlns:a16="http://schemas.microsoft.com/office/drawing/2014/main" id="{5EEF7061-2D27-E847-94C1-54CEBAA029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0" name="Freeform 530">
              <a:extLst>
                <a:ext uri="{FF2B5EF4-FFF2-40B4-BE49-F238E27FC236}">
                  <a16:creationId xmlns:a16="http://schemas.microsoft.com/office/drawing/2014/main" id="{8FA5248B-FCAA-5641-89A7-129214041615}"/>
                </a:ext>
              </a:extLst>
            </p:cNvPr>
            <p:cNvSpPr>
              <a:spLocks/>
            </p:cNvSpPr>
            <p:nvPr/>
          </p:nvSpPr>
          <p:spPr bwMode="auto">
            <a:xfrm flipH="1">
              <a:off x="374" y="1579"/>
              <a:ext cx="477" cy="506"/>
            </a:xfrm>
            <a:custGeom>
              <a:avLst/>
              <a:gdLst>
                <a:gd name="T0" fmla="*/ 0 w 356"/>
                <a:gd name="T1" fmla="*/ 0 h 368"/>
                <a:gd name="T2" fmla="*/ 722 w 356"/>
                <a:gd name="T3" fmla="*/ 36 h 368"/>
                <a:gd name="T4" fmla="*/ 856 w 356"/>
                <a:gd name="T5" fmla="*/ 765 h 368"/>
                <a:gd name="T6" fmla="*/ 189 w 356"/>
                <a:gd name="T7" fmla="*/ 957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15" name="Group 14">
            <a:extLst>
              <a:ext uri="{FF2B5EF4-FFF2-40B4-BE49-F238E27FC236}">
                <a16:creationId xmlns:a16="http://schemas.microsoft.com/office/drawing/2014/main" id="{E6DAF8A6-5787-7D4C-9F9B-955DF1495910}"/>
              </a:ext>
            </a:extLst>
          </p:cNvPr>
          <p:cNvGrpSpPr/>
          <p:nvPr/>
        </p:nvGrpSpPr>
        <p:grpSpPr>
          <a:xfrm flipH="1">
            <a:off x="10425084" y="2007355"/>
            <a:ext cx="606136" cy="332367"/>
            <a:chOff x="7493876" y="2774731"/>
            <a:chExt cx="1481958" cy="894622"/>
          </a:xfrm>
        </p:grpSpPr>
        <p:sp>
          <p:nvSpPr>
            <p:cNvPr id="19" name="Freeform 18">
              <a:extLst>
                <a:ext uri="{FF2B5EF4-FFF2-40B4-BE49-F238E27FC236}">
                  <a16:creationId xmlns:a16="http://schemas.microsoft.com/office/drawing/2014/main" id="{D31839A8-0111-AD45-B261-A1F4E1E587FC}"/>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0" name="Oval 19">
              <a:extLst>
                <a:ext uri="{FF2B5EF4-FFF2-40B4-BE49-F238E27FC236}">
                  <a16:creationId xmlns:a16="http://schemas.microsoft.com/office/drawing/2014/main" id="{8D615D6D-3E36-EE4D-A354-73B8CAA4E917}"/>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1" name="Group 20">
              <a:extLst>
                <a:ext uri="{FF2B5EF4-FFF2-40B4-BE49-F238E27FC236}">
                  <a16:creationId xmlns:a16="http://schemas.microsoft.com/office/drawing/2014/main" id="{9918CFD4-C276-5640-A6D8-F6B84448E0BD}"/>
                </a:ext>
              </a:extLst>
            </p:cNvPr>
            <p:cNvGrpSpPr/>
            <p:nvPr/>
          </p:nvGrpSpPr>
          <p:grpSpPr>
            <a:xfrm>
              <a:off x="7713663" y="2848339"/>
              <a:ext cx="1042107" cy="425543"/>
              <a:chOff x="7786941" y="2884917"/>
              <a:chExt cx="897649" cy="353919"/>
            </a:xfrm>
          </p:grpSpPr>
          <p:sp>
            <p:nvSpPr>
              <p:cNvPr id="22" name="Freeform 21">
                <a:extLst>
                  <a:ext uri="{FF2B5EF4-FFF2-40B4-BE49-F238E27FC236}">
                    <a16:creationId xmlns:a16="http://schemas.microsoft.com/office/drawing/2014/main" id="{227D4CDD-9090-FA48-988F-6404841E9AFC}"/>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 name="Freeform 22">
                <a:extLst>
                  <a:ext uri="{FF2B5EF4-FFF2-40B4-BE49-F238E27FC236}">
                    <a16:creationId xmlns:a16="http://schemas.microsoft.com/office/drawing/2014/main" id="{2DDD519D-867C-934D-9C4A-482DCA2333EC}"/>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 name="Freeform 23">
                <a:extLst>
                  <a:ext uri="{FF2B5EF4-FFF2-40B4-BE49-F238E27FC236}">
                    <a16:creationId xmlns:a16="http://schemas.microsoft.com/office/drawing/2014/main" id="{74977966-70E0-934E-B872-811836A01E3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5" name="Freeform 24">
                <a:extLst>
                  <a:ext uri="{FF2B5EF4-FFF2-40B4-BE49-F238E27FC236}">
                    <a16:creationId xmlns:a16="http://schemas.microsoft.com/office/drawing/2014/main" id="{1269B995-6A3D-F14E-968C-CE8736C00A72}"/>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6" name="Group 542">
            <a:extLst>
              <a:ext uri="{FF2B5EF4-FFF2-40B4-BE49-F238E27FC236}">
                <a16:creationId xmlns:a16="http://schemas.microsoft.com/office/drawing/2014/main" id="{375DE9C2-8640-6840-AF58-780A20D2C09C}"/>
              </a:ext>
            </a:extLst>
          </p:cNvPr>
          <p:cNvGrpSpPr>
            <a:grpSpLocks/>
          </p:cNvGrpSpPr>
          <p:nvPr/>
        </p:nvGrpSpPr>
        <p:grpSpPr bwMode="auto">
          <a:xfrm flipH="1">
            <a:off x="11471163" y="1737550"/>
            <a:ext cx="720837" cy="645768"/>
            <a:chOff x="-44" y="1473"/>
            <a:chExt cx="981" cy="1105"/>
          </a:xfrm>
        </p:grpSpPr>
        <p:pic>
          <p:nvPicPr>
            <p:cNvPr id="17" name="Picture 529" descr="desktop_computer_stylized_medium">
              <a:extLst>
                <a:ext uri="{FF2B5EF4-FFF2-40B4-BE49-F238E27FC236}">
                  <a16:creationId xmlns:a16="http://schemas.microsoft.com/office/drawing/2014/main" id="{9952E610-CCCD-0245-9E4B-5001C72897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8" name="Freeform 530">
              <a:extLst>
                <a:ext uri="{FF2B5EF4-FFF2-40B4-BE49-F238E27FC236}">
                  <a16:creationId xmlns:a16="http://schemas.microsoft.com/office/drawing/2014/main" id="{1BB7CCB4-A0EE-E840-ABF7-1BF234B1C216}"/>
                </a:ext>
              </a:extLst>
            </p:cNvPr>
            <p:cNvSpPr>
              <a:spLocks/>
            </p:cNvSpPr>
            <p:nvPr/>
          </p:nvSpPr>
          <p:spPr bwMode="auto">
            <a:xfrm flipH="1">
              <a:off x="374" y="1579"/>
              <a:ext cx="477" cy="506"/>
            </a:xfrm>
            <a:custGeom>
              <a:avLst/>
              <a:gdLst>
                <a:gd name="T0" fmla="*/ 0 w 356"/>
                <a:gd name="T1" fmla="*/ 0 h 368"/>
                <a:gd name="T2" fmla="*/ 722 w 356"/>
                <a:gd name="T3" fmla="*/ 36 h 368"/>
                <a:gd name="T4" fmla="*/ 856 w 356"/>
                <a:gd name="T5" fmla="*/ 765 h 368"/>
                <a:gd name="T6" fmla="*/ 189 w 356"/>
                <a:gd name="T7" fmla="*/ 957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9" name="Group 8">
            <a:extLst>
              <a:ext uri="{FF2B5EF4-FFF2-40B4-BE49-F238E27FC236}">
                <a16:creationId xmlns:a16="http://schemas.microsoft.com/office/drawing/2014/main" id="{94CB4ADB-AB8F-8A42-A9F9-3C57E849C39C}"/>
              </a:ext>
            </a:extLst>
          </p:cNvPr>
          <p:cNvGrpSpPr/>
          <p:nvPr/>
        </p:nvGrpSpPr>
        <p:grpSpPr>
          <a:xfrm>
            <a:off x="8625118" y="2078807"/>
            <a:ext cx="1653170" cy="214830"/>
            <a:chOff x="1616358" y="2551230"/>
            <a:chExt cx="2134354" cy="218510"/>
          </a:xfrm>
        </p:grpSpPr>
        <p:sp>
          <p:nvSpPr>
            <p:cNvPr id="10" name="Rectangle 9">
              <a:extLst>
                <a:ext uri="{FF2B5EF4-FFF2-40B4-BE49-F238E27FC236}">
                  <a16:creationId xmlns:a16="http://schemas.microsoft.com/office/drawing/2014/main" id="{256FCE47-CE47-9445-B6CF-CA95B2574C7B}"/>
                </a:ext>
              </a:extLst>
            </p:cNvPr>
            <p:cNvSpPr/>
            <p:nvPr/>
          </p:nvSpPr>
          <p:spPr>
            <a:xfrm>
              <a:off x="1673508" y="2551230"/>
              <a:ext cx="2027398" cy="218510"/>
            </a:xfrm>
            <a:prstGeom prst="rect">
              <a:avLst/>
            </a:prstGeom>
            <a:gradFill>
              <a:gsLst>
                <a:gs pos="0">
                  <a:srgbClr val="0012A0"/>
                </a:gs>
                <a:gs pos="100000">
                  <a:srgbClr val="0012A0"/>
                </a:gs>
                <a:gs pos="52000">
                  <a:srgbClr val="6EBFF0"/>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 name="Oval 10">
              <a:extLst>
                <a:ext uri="{FF2B5EF4-FFF2-40B4-BE49-F238E27FC236}">
                  <a16:creationId xmlns:a16="http://schemas.microsoft.com/office/drawing/2014/main" id="{81352516-FF6E-7843-A5FD-B8810B418FF2}"/>
                </a:ext>
              </a:extLst>
            </p:cNvPr>
            <p:cNvSpPr/>
            <p:nvPr/>
          </p:nvSpPr>
          <p:spPr>
            <a:xfrm>
              <a:off x="1616358" y="2551230"/>
              <a:ext cx="114300" cy="218510"/>
            </a:xfrm>
            <a:prstGeom prst="ellipse">
              <a:avLst/>
            </a:prstGeom>
            <a:solidFill>
              <a:schemeClr val="bg1">
                <a:lumMod val="85000"/>
              </a:schemeClr>
            </a:solidFill>
            <a:ln w="6350">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 name="Oval 11">
              <a:extLst>
                <a:ext uri="{FF2B5EF4-FFF2-40B4-BE49-F238E27FC236}">
                  <a16:creationId xmlns:a16="http://schemas.microsoft.com/office/drawing/2014/main" id="{0CEB6B48-E134-7B43-B2D9-DA0135DDCCCF}"/>
                </a:ext>
              </a:extLst>
            </p:cNvPr>
            <p:cNvSpPr/>
            <p:nvPr/>
          </p:nvSpPr>
          <p:spPr>
            <a:xfrm>
              <a:off x="3639432" y="2552938"/>
              <a:ext cx="111280" cy="209990"/>
            </a:xfrm>
            <a:prstGeom prst="ellipse">
              <a:avLst/>
            </a:prstGeom>
            <a:gradFill flip="none" rotWithShape="1">
              <a:gsLst>
                <a:gs pos="0">
                  <a:srgbClr val="0012A0">
                    <a:lumMod val="100000"/>
                  </a:srgbClr>
                </a:gs>
                <a:gs pos="69000">
                  <a:srgbClr val="66ACD3"/>
                </a:gs>
                <a:gs pos="99000">
                  <a:srgbClr val="0012A0"/>
                </a:gs>
                <a:gs pos="29000">
                  <a:srgbClr val="6EBFF0"/>
                </a:gs>
              </a:gsLst>
              <a:lin ang="16200000" scaled="0"/>
              <a:tileRect/>
            </a:gradFill>
            <a:ln w="6350">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3" name="Rectangle 12">
              <a:extLst>
                <a:ext uri="{FF2B5EF4-FFF2-40B4-BE49-F238E27FC236}">
                  <a16:creationId xmlns:a16="http://schemas.microsoft.com/office/drawing/2014/main" id="{84FB9112-79F2-0345-AC1F-08C2F47B7086}"/>
                </a:ext>
              </a:extLst>
            </p:cNvPr>
            <p:cNvSpPr/>
            <p:nvPr/>
          </p:nvSpPr>
          <p:spPr>
            <a:xfrm>
              <a:off x="3491356" y="2551230"/>
              <a:ext cx="209550" cy="218510"/>
            </a:xfrm>
            <a:prstGeom prst="rect">
              <a:avLst/>
            </a:prstGeom>
            <a:gradFill>
              <a:gsLst>
                <a:gs pos="0">
                  <a:srgbClr val="0012A0"/>
                </a:gs>
                <a:gs pos="100000">
                  <a:srgbClr val="0012A0"/>
                </a:gs>
                <a:gs pos="52000">
                  <a:srgbClr val="6EBFF0"/>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cxnSp>
        <p:nvCxnSpPr>
          <p:cNvPr id="4" name="Straight Connector 3">
            <a:extLst>
              <a:ext uri="{FF2B5EF4-FFF2-40B4-BE49-F238E27FC236}">
                <a16:creationId xmlns:a16="http://schemas.microsoft.com/office/drawing/2014/main" id="{D1F7B2F1-7981-6243-94B5-7FD42CA503C2}"/>
              </a:ext>
            </a:extLst>
          </p:cNvPr>
          <p:cNvCxnSpPr>
            <a:cxnSpLocks/>
          </p:cNvCxnSpPr>
          <p:nvPr/>
        </p:nvCxnSpPr>
        <p:spPr>
          <a:xfrm>
            <a:off x="8309113" y="2179167"/>
            <a:ext cx="350519"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FD069B82-596C-0441-A853-7EF039592387}"/>
              </a:ext>
            </a:extLst>
          </p:cNvPr>
          <p:cNvCxnSpPr/>
          <p:nvPr/>
        </p:nvCxnSpPr>
        <p:spPr>
          <a:xfrm>
            <a:off x="10272392" y="2194239"/>
            <a:ext cx="150726"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96" name="Rectangle 59">
            <a:extLst>
              <a:ext uri="{FF2B5EF4-FFF2-40B4-BE49-F238E27FC236}">
                <a16:creationId xmlns:a16="http://schemas.microsoft.com/office/drawing/2014/main" id="{87BD3CA9-DE24-6B4C-B69C-BFA7530CA3A7}"/>
              </a:ext>
            </a:extLst>
          </p:cNvPr>
          <p:cNvSpPr txBox="1">
            <a:spLocks noChangeArrowheads="1"/>
          </p:cNvSpPr>
          <p:nvPr/>
        </p:nvSpPr>
        <p:spPr>
          <a:xfrm>
            <a:off x="751440" y="1346132"/>
            <a:ext cx="1315899" cy="482669"/>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0"/>
              <a:buNone/>
            </a:pPr>
            <a:r>
              <a:rPr lang="en-US" dirty="0">
                <a:solidFill>
                  <a:srgbClr val="0012A0"/>
                </a:solidFill>
              </a:rPr>
              <a:t>at R1:</a:t>
            </a:r>
          </a:p>
        </p:txBody>
      </p:sp>
      <p:sp>
        <p:nvSpPr>
          <p:cNvPr id="58" name="Rectangle 3">
            <a:extLst>
              <a:ext uri="{FF2B5EF4-FFF2-40B4-BE49-F238E27FC236}">
                <a16:creationId xmlns:a16="http://schemas.microsoft.com/office/drawing/2014/main" id="{E5C7171E-ED33-734D-875F-55DE74D7D1FB}"/>
              </a:ext>
            </a:extLst>
          </p:cNvPr>
          <p:cNvSpPr txBox="1">
            <a:spLocks noChangeArrowheads="1"/>
          </p:cNvSpPr>
          <p:nvPr/>
        </p:nvSpPr>
        <p:spPr>
          <a:xfrm>
            <a:off x="957470" y="1815547"/>
            <a:ext cx="5628860" cy="4625008"/>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200"/>
              </a:spcBef>
            </a:pPr>
            <a:r>
              <a:rPr lang="en-US" sz="2600" dirty="0"/>
              <a:t>appends ESP trailer to original datagram (which includes original header fields!)</a:t>
            </a:r>
            <a:endParaRPr lang="en-US" altLang="ja-JP" sz="2600" dirty="0"/>
          </a:p>
          <a:p>
            <a:pPr>
              <a:spcBef>
                <a:spcPts val="200"/>
              </a:spcBef>
            </a:pPr>
            <a:r>
              <a:rPr lang="en-US" sz="2600" dirty="0"/>
              <a:t>encrypts result using algorithm &amp; key specified by SA</a:t>
            </a:r>
          </a:p>
          <a:p>
            <a:pPr>
              <a:spcBef>
                <a:spcPts val="200"/>
              </a:spcBef>
            </a:pPr>
            <a:r>
              <a:rPr lang="en-US" sz="2600" dirty="0"/>
              <a:t>appends </a:t>
            </a:r>
            <a:r>
              <a:rPr lang="en-US" altLang="ja-JP" sz="2600" dirty="0"/>
              <a:t>ESP header </a:t>
            </a:r>
            <a:r>
              <a:rPr lang="en-US" sz="2600" dirty="0"/>
              <a:t>to front of this encrypted quantity</a:t>
            </a:r>
            <a:endParaRPr lang="en-US" altLang="ja-JP" sz="2600" dirty="0"/>
          </a:p>
          <a:p>
            <a:pPr>
              <a:spcBef>
                <a:spcPts val="200"/>
              </a:spcBef>
            </a:pPr>
            <a:r>
              <a:rPr lang="en-US" sz="2600" dirty="0"/>
              <a:t>creates authentication MAC using algorithm and key specified in SA</a:t>
            </a:r>
          </a:p>
          <a:p>
            <a:pPr>
              <a:spcBef>
                <a:spcPts val="200"/>
              </a:spcBef>
            </a:pPr>
            <a:r>
              <a:rPr lang="en-US" sz="2600" dirty="0"/>
              <a:t>appends MAC forming </a:t>
            </a:r>
            <a:r>
              <a:rPr lang="en-US" sz="2600" i="1" dirty="0"/>
              <a:t>payload</a:t>
            </a:r>
            <a:endParaRPr lang="en-US" sz="2600" dirty="0"/>
          </a:p>
          <a:p>
            <a:pPr>
              <a:spcBef>
                <a:spcPts val="200"/>
              </a:spcBef>
            </a:pPr>
            <a:r>
              <a:rPr lang="en-US" sz="2600" dirty="0"/>
              <a:t>creates new IP header, new IP header fields, addresses to tunnel endpoint</a:t>
            </a:r>
            <a:endParaRPr lang="en-US" sz="2600" dirty="0">
              <a:latin typeface="Gill Sans MT" charset="0"/>
            </a:endParaRPr>
          </a:p>
        </p:txBody>
      </p:sp>
      <p:grpSp>
        <p:nvGrpSpPr>
          <p:cNvPr id="59" name="Group 58">
            <a:extLst>
              <a:ext uri="{FF2B5EF4-FFF2-40B4-BE49-F238E27FC236}">
                <a16:creationId xmlns:a16="http://schemas.microsoft.com/office/drawing/2014/main" id="{16EF8F26-68F0-3A49-83F2-9460CE31D4BD}"/>
              </a:ext>
            </a:extLst>
          </p:cNvPr>
          <p:cNvGrpSpPr/>
          <p:nvPr/>
        </p:nvGrpSpPr>
        <p:grpSpPr>
          <a:xfrm>
            <a:off x="7182680" y="1021603"/>
            <a:ext cx="1744188" cy="288737"/>
            <a:chOff x="1596889" y="3055814"/>
            <a:chExt cx="1744188" cy="288737"/>
          </a:xfrm>
        </p:grpSpPr>
        <p:grpSp>
          <p:nvGrpSpPr>
            <p:cNvPr id="60" name="Group 59">
              <a:extLst>
                <a:ext uri="{FF2B5EF4-FFF2-40B4-BE49-F238E27FC236}">
                  <a16:creationId xmlns:a16="http://schemas.microsoft.com/office/drawing/2014/main" id="{508F2435-C43C-FA49-9048-2F2BF3798893}"/>
                </a:ext>
              </a:extLst>
            </p:cNvPr>
            <p:cNvGrpSpPr/>
            <p:nvPr/>
          </p:nvGrpSpPr>
          <p:grpSpPr>
            <a:xfrm>
              <a:off x="1596889" y="3061114"/>
              <a:ext cx="1060174" cy="276999"/>
              <a:chOff x="2418521" y="3140627"/>
              <a:chExt cx="1060174" cy="276999"/>
            </a:xfrm>
          </p:grpSpPr>
          <p:sp>
            <p:nvSpPr>
              <p:cNvPr id="62" name="Rectangle 61">
                <a:extLst>
                  <a:ext uri="{FF2B5EF4-FFF2-40B4-BE49-F238E27FC236}">
                    <a16:creationId xmlns:a16="http://schemas.microsoft.com/office/drawing/2014/main" id="{4A3D55E3-0578-CC47-A17E-9134279D78F2}"/>
                  </a:ext>
                </a:extLst>
              </p:cNvPr>
              <p:cNvSpPr/>
              <p:nvPr/>
            </p:nvSpPr>
            <p:spPr>
              <a:xfrm>
                <a:off x="2418521" y="3187148"/>
                <a:ext cx="1060174" cy="185530"/>
              </a:xfrm>
              <a:prstGeom prst="rect">
                <a:avLst/>
              </a:prstGeom>
              <a:solidFill>
                <a:srgbClr val="001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62">
                <a:extLst>
                  <a:ext uri="{FF2B5EF4-FFF2-40B4-BE49-F238E27FC236}">
                    <a16:creationId xmlns:a16="http://schemas.microsoft.com/office/drawing/2014/main" id="{44B8151D-E68D-1145-A447-BD209DA884BC}"/>
                  </a:ext>
                </a:extLst>
              </p:cNvPr>
              <p:cNvSpPr/>
              <p:nvPr/>
            </p:nvSpPr>
            <p:spPr>
              <a:xfrm>
                <a:off x="2706480" y="3197527"/>
                <a:ext cx="733425" cy="1587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TextBox 63">
                <a:extLst>
                  <a:ext uri="{FF2B5EF4-FFF2-40B4-BE49-F238E27FC236}">
                    <a16:creationId xmlns:a16="http://schemas.microsoft.com/office/drawing/2014/main" id="{61D665C1-A6C6-4D44-BD8D-87CC0C9760A7}"/>
                  </a:ext>
                </a:extLst>
              </p:cNvPr>
              <p:cNvSpPr txBox="1"/>
              <p:nvPr/>
            </p:nvSpPr>
            <p:spPr>
              <a:xfrm>
                <a:off x="2750930" y="3140627"/>
                <a:ext cx="681597" cy="276999"/>
              </a:xfrm>
              <a:prstGeom prst="rect">
                <a:avLst/>
              </a:prstGeom>
              <a:noFill/>
            </p:spPr>
            <p:txBody>
              <a:bodyPr wrap="none" rtlCol="0">
                <a:spAutoFit/>
              </a:bodyPr>
              <a:lstStyle/>
              <a:p>
                <a:r>
                  <a:rPr lang="en-US" sz="1200" i="1" dirty="0">
                    <a:solidFill>
                      <a:srgbClr val="0012A0"/>
                    </a:solidFill>
                  </a:rPr>
                  <a:t>payload</a:t>
                </a:r>
                <a:endParaRPr lang="en-US" sz="1100" i="1" dirty="0">
                  <a:solidFill>
                    <a:srgbClr val="0012A0"/>
                  </a:solidFill>
                </a:endParaRPr>
              </a:p>
            </p:txBody>
          </p:sp>
          <p:cxnSp>
            <p:nvCxnSpPr>
              <p:cNvPr id="65" name="Straight Connector 64">
                <a:extLst>
                  <a:ext uri="{FF2B5EF4-FFF2-40B4-BE49-F238E27FC236}">
                    <a16:creationId xmlns:a16="http://schemas.microsoft.com/office/drawing/2014/main" id="{9B77B4E6-2DF5-434C-9D1F-8148FD99055F}"/>
                  </a:ext>
                </a:extLst>
              </p:cNvPr>
              <p:cNvCxnSpPr/>
              <p:nvPr/>
            </p:nvCxnSpPr>
            <p:spPr>
              <a:xfrm>
                <a:off x="2474705" y="3185077"/>
                <a:ext cx="0" cy="187325"/>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C2B58DB-D327-624A-9251-1D3B9D784F52}"/>
                  </a:ext>
                </a:extLst>
              </p:cNvPr>
              <p:cNvCxnSpPr/>
              <p:nvPr/>
            </p:nvCxnSpPr>
            <p:spPr>
              <a:xfrm>
                <a:off x="2525505" y="3181902"/>
                <a:ext cx="0" cy="187325"/>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9112AEA3-37DD-2840-A4A9-2C15B83C8125}"/>
                  </a:ext>
                </a:extLst>
              </p:cNvPr>
              <p:cNvCxnSpPr/>
              <p:nvPr/>
            </p:nvCxnSpPr>
            <p:spPr>
              <a:xfrm>
                <a:off x="2601705" y="3181902"/>
                <a:ext cx="0" cy="187325"/>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02775019-AB2E-284F-A8FC-A7E09359C104}"/>
                  </a:ext>
                </a:extLst>
              </p:cNvPr>
              <p:cNvCxnSpPr/>
              <p:nvPr/>
            </p:nvCxnSpPr>
            <p:spPr>
              <a:xfrm>
                <a:off x="2658855" y="3178727"/>
                <a:ext cx="0" cy="187325"/>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1" name="Right Arrow 60">
              <a:extLst>
                <a:ext uri="{FF2B5EF4-FFF2-40B4-BE49-F238E27FC236}">
                  <a16:creationId xmlns:a16="http://schemas.microsoft.com/office/drawing/2014/main" id="{BA6CD437-95CA-334D-B101-BD1A5EC9A655}"/>
                </a:ext>
              </a:extLst>
            </p:cNvPr>
            <p:cNvSpPr/>
            <p:nvPr/>
          </p:nvSpPr>
          <p:spPr>
            <a:xfrm>
              <a:off x="2727569" y="3055814"/>
              <a:ext cx="613508" cy="288737"/>
            </a:xfrm>
            <a:prstGeom prst="rightArrow">
              <a:avLst/>
            </a:prstGeom>
            <a:gradFill>
              <a:gsLst>
                <a:gs pos="0">
                  <a:schemeClr val="bg1"/>
                </a:gs>
                <a:gs pos="99000">
                  <a:srgbClr val="0012A0"/>
                </a:gs>
                <a:gs pos="58000">
                  <a:srgbClr val="6EBFF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1" name="Group 40">
            <a:extLst>
              <a:ext uri="{FF2B5EF4-FFF2-40B4-BE49-F238E27FC236}">
                <a16:creationId xmlns:a16="http://schemas.microsoft.com/office/drawing/2014/main" id="{324F8D8C-99F1-D149-B2C4-30701AD83546}"/>
              </a:ext>
            </a:extLst>
          </p:cNvPr>
          <p:cNvGrpSpPr/>
          <p:nvPr/>
        </p:nvGrpSpPr>
        <p:grpSpPr>
          <a:xfrm>
            <a:off x="7810500" y="2415622"/>
            <a:ext cx="2071981" cy="365894"/>
            <a:chOff x="8266244" y="1514475"/>
            <a:chExt cx="2071981" cy="365894"/>
          </a:xfrm>
        </p:grpSpPr>
        <p:sp>
          <p:nvSpPr>
            <p:cNvPr id="69" name="Right Arrow 68">
              <a:extLst>
                <a:ext uri="{FF2B5EF4-FFF2-40B4-BE49-F238E27FC236}">
                  <a16:creationId xmlns:a16="http://schemas.microsoft.com/office/drawing/2014/main" id="{14EF7333-F5C9-B44C-B88E-E62F99908C70}"/>
                </a:ext>
              </a:extLst>
            </p:cNvPr>
            <p:cNvSpPr/>
            <p:nvPr/>
          </p:nvSpPr>
          <p:spPr>
            <a:xfrm>
              <a:off x="9724717" y="1584820"/>
              <a:ext cx="613508" cy="288737"/>
            </a:xfrm>
            <a:prstGeom prst="rightArrow">
              <a:avLst/>
            </a:prstGeom>
            <a:gradFill>
              <a:gsLst>
                <a:gs pos="0">
                  <a:schemeClr val="bg1"/>
                </a:gs>
                <a:gs pos="99000">
                  <a:srgbClr val="0012A0"/>
                </a:gs>
                <a:gs pos="58000">
                  <a:srgbClr val="6EBFF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0" name="Group 69">
              <a:extLst>
                <a:ext uri="{FF2B5EF4-FFF2-40B4-BE49-F238E27FC236}">
                  <a16:creationId xmlns:a16="http://schemas.microsoft.com/office/drawing/2014/main" id="{60DE8A9C-4B04-9644-B41E-AF7C1D3EF044}"/>
                </a:ext>
              </a:extLst>
            </p:cNvPr>
            <p:cNvGrpSpPr/>
            <p:nvPr/>
          </p:nvGrpSpPr>
          <p:grpSpPr>
            <a:xfrm>
              <a:off x="8266244" y="1514475"/>
              <a:ext cx="1430955" cy="365894"/>
              <a:chOff x="7219875" y="3091894"/>
              <a:chExt cx="1430955" cy="271200"/>
            </a:xfrm>
          </p:grpSpPr>
          <p:sp>
            <p:nvSpPr>
              <p:cNvPr id="71" name="Rectangle 70">
                <a:extLst>
                  <a:ext uri="{FF2B5EF4-FFF2-40B4-BE49-F238E27FC236}">
                    <a16:creationId xmlns:a16="http://schemas.microsoft.com/office/drawing/2014/main" id="{BCBD4545-82EF-4945-8E69-7E9761D559A5}"/>
                  </a:ext>
                </a:extLst>
              </p:cNvPr>
              <p:cNvSpPr/>
              <p:nvPr/>
            </p:nvSpPr>
            <p:spPr>
              <a:xfrm>
                <a:off x="7219875" y="3096088"/>
                <a:ext cx="1430955" cy="25346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2" name="Straight Connector 71">
                <a:extLst>
                  <a:ext uri="{FF2B5EF4-FFF2-40B4-BE49-F238E27FC236}">
                    <a16:creationId xmlns:a16="http://schemas.microsoft.com/office/drawing/2014/main" id="{8E42E31E-7EE3-5A45-8848-61D2549D7ADB}"/>
                  </a:ext>
                </a:extLst>
              </p:cNvPr>
              <p:cNvCxnSpPr/>
              <p:nvPr/>
            </p:nvCxnSpPr>
            <p:spPr>
              <a:xfrm>
                <a:off x="7498944" y="3091894"/>
                <a:ext cx="0" cy="2664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A264DD8E-2606-094F-9E6A-C8247EFFB5F4}"/>
                  </a:ext>
                </a:extLst>
              </p:cNvPr>
              <p:cNvCxnSpPr/>
              <p:nvPr/>
            </p:nvCxnSpPr>
            <p:spPr>
              <a:xfrm>
                <a:off x="7273344" y="3096694"/>
                <a:ext cx="0" cy="2664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A83087D-DA47-2D4F-B05A-5004EE6C6A00}"/>
                  </a:ext>
                </a:extLst>
              </p:cNvPr>
              <p:cNvCxnSpPr/>
              <p:nvPr/>
            </p:nvCxnSpPr>
            <p:spPr>
              <a:xfrm>
                <a:off x="7321344" y="3094294"/>
                <a:ext cx="0" cy="2664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9A81B492-7189-CE48-818D-ACC1F0352D17}"/>
                  </a:ext>
                </a:extLst>
              </p:cNvPr>
              <p:cNvCxnSpPr/>
              <p:nvPr/>
            </p:nvCxnSpPr>
            <p:spPr>
              <a:xfrm>
                <a:off x="7423344" y="3091894"/>
                <a:ext cx="0" cy="2664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76" name="Group 75">
              <a:extLst>
                <a:ext uri="{FF2B5EF4-FFF2-40B4-BE49-F238E27FC236}">
                  <a16:creationId xmlns:a16="http://schemas.microsoft.com/office/drawing/2014/main" id="{1ABE4CD6-E82A-F240-A866-6260742792F6}"/>
                </a:ext>
              </a:extLst>
            </p:cNvPr>
            <p:cNvGrpSpPr/>
            <p:nvPr/>
          </p:nvGrpSpPr>
          <p:grpSpPr>
            <a:xfrm>
              <a:off x="8597709" y="1560742"/>
              <a:ext cx="1060174" cy="276999"/>
              <a:chOff x="2418521" y="3140627"/>
              <a:chExt cx="1060174" cy="276999"/>
            </a:xfrm>
          </p:grpSpPr>
          <p:sp>
            <p:nvSpPr>
              <p:cNvPr id="77" name="Rectangle 76">
                <a:extLst>
                  <a:ext uri="{FF2B5EF4-FFF2-40B4-BE49-F238E27FC236}">
                    <a16:creationId xmlns:a16="http://schemas.microsoft.com/office/drawing/2014/main" id="{03E18FFA-9DBA-334B-91E4-C4F945F0B3EA}"/>
                  </a:ext>
                </a:extLst>
              </p:cNvPr>
              <p:cNvSpPr/>
              <p:nvPr/>
            </p:nvSpPr>
            <p:spPr>
              <a:xfrm>
                <a:off x="2418521" y="3187148"/>
                <a:ext cx="1060174" cy="185530"/>
              </a:xfrm>
              <a:prstGeom prst="rect">
                <a:avLst/>
              </a:prstGeom>
              <a:solidFill>
                <a:srgbClr val="001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79">
                <a:extLst>
                  <a:ext uri="{FF2B5EF4-FFF2-40B4-BE49-F238E27FC236}">
                    <a16:creationId xmlns:a16="http://schemas.microsoft.com/office/drawing/2014/main" id="{80C17C6E-B531-7748-BABE-6E5E48BE5ECD}"/>
                  </a:ext>
                </a:extLst>
              </p:cNvPr>
              <p:cNvSpPr/>
              <p:nvPr/>
            </p:nvSpPr>
            <p:spPr>
              <a:xfrm>
                <a:off x="2706480" y="3197527"/>
                <a:ext cx="733425" cy="15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TextBox 84">
                <a:extLst>
                  <a:ext uri="{FF2B5EF4-FFF2-40B4-BE49-F238E27FC236}">
                    <a16:creationId xmlns:a16="http://schemas.microsoft.com/office/drawing/2014/main" id="{2C83816C-F16B-754B-92F8-EDFED659B677}"/>
                  </a:ext>
                </a:extLst>
              </p:cNvPr>
              <p:cNvSpPr txBox="1"/>
              <p:nvPr/>
            </p:nvSpPr>
            <p:spPr>
              <a:xfrm>
                <a:off x="2750930" y="3140627"/>
                <a:ext cx="681597" cy="276999"/>
              </a:xfrm>
              <a:prstGeom prst="rect">
                <a:avLst/>
              </a:prstGeom>
              <a:noFill/>
            </p:spPr>
            <p:txBody>
              <a:bodyPr wrap="none" rtlCol="0">
                <a:spAutoFit/>
              </a:bodyPr>
              <a:lstStyle/>
              <a:p>
                <a:r>
                  <a:rPr lang="en-US" sz="1200" i="1" dirty="0">
                    <a:solidFill>
                      <a:srgbClr val="0012A0"/>
                    </a:solidFill>
                  </a:rPr>
                  <a:t>payload</a:t>
                </a:r>
                <a:endParaRPr lang="en-US" sz="1100" i="1" dirty="0">
                  <a:solidFill>
                    <a:srgbClr val="0012A0"/>
                  </a:solidFill>
                </a:endParaRPr>
              </a:p>
            </p:txBody>
          </p:sp>
          <p:cxnSp>
            <p:nvCxnSpPr>
              <p:cNvPr id="88" name="Straight Connector 87">
                <a:extLst>
                  <a:ext uri="{FF2B5EF4-FFF2-40B4-BE49-F238E27FC236}">
                    <a16:creationId xmlns:a16="http://schemas.microsoft.com/office/drawing/2014/main" id="{1B00FE65-C4C2-5545-93B6-6727ED3C81EC}"/>
                  </a:ext>
                </a:extLst>
              </p:cNvPr>
              <p:cNvCxnSpPr>
                <a:cxnSpLocks/>
              </p:cNvCxnSpPr>
              <p:nvPr/>
            </p:nvCxnSpPr>
            <p:spPr>
              <a:xfrm>
                <a:off x="2474705" y="3196425"/>
                <a:ext cx="0" cy="166838"/>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83132241-B0B1-1A40-8C9E-481B9DD98D6F}"/>
                  </a:ext>
                </a:extLst>
              </p:cNvPr>
              <p:cNvCxnSpPr>
                <a:cxnSpLocks/>
              </p:cNvCxnSpPr>
              <p:nvPr/>
            </p:nvCxnSpPr>
            <p:spPr>
              <a:xfrm>
                <a:off x="2525505" y="3199637"/>
                <a:ext cx="0" cy="159966"/>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F6C721FF-574B-C341-9B62-4A5E7C1D99BE}"/>
                  </a:ext>
                </a:extLst>
              </p:cNvPr>
              <p:cNvCxnSpPr>
                <a:cxnSpLocks/>
              </p:cNvCxnSpPr>
              <p:nvPr/>
            </p:nvCxnSpPr>
            <p:spPr>
              <a:xfrm>
                <a:off x="2616945" y="3194825"/>
                <a:ext cx="0" cy="159966"/>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26BD0451-EAAF-9A4D-9561-B511690D84B7}"/>
                  </a:ext>
                </a:extLst>
              </p:cNvPr>
              <p:cNvCxnSpPr>
                <a:cxnSpLocks/>
              </p:cNvCxnSpPr>
              <p:nvPr/>
            </p:nvCxnSpPr>
            <p:spPr>
              <a:xfrm>
                <a:off x="2660259" y="3196429"/>
                <a:ext cx="0" cy="159966"/>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00" name="Group 99">
              <a:extLst>
                <a:ext uri="{FF2B5EF4-FFF2-40B4-BE49-F238E27FC236}">
                  <a16:creationId xmlns:a16="http://schemas.microsoft.com/office/drawing/2014/main" id="{D2610363-12AA-1E4B-BFD9-93368F887F16}"/>
                </a:ext>
              </a:extLst>
            </p:cNvPr>
            <p:cNvGrpSpPr/>
            <p:nvPr/>
          </p:nvGrpSpPr>
          <p:grpSpPr>
            <a:xfrm>
              <a:off x="8589592" y="1577525"/>
              <a:ext cx="1106157" cy="224519"/>
              <a:chOff x="2044062" y="3084919"/>
              <a:chExt cx="1106157" cy="224519"/>
            </a:xfrm>
          </p:grpSpPr>
          <p:sp>
            <p:nvSpPr>
              <p:cNvPr id="101" name="Rounded Rectangle 100">
                <a:extLst>
                  <a:ext uri="{FF2B5EF4-FFF2-40B4-BE49-F238E27FC236}">
                    <a16:creationId xmlns:a16="http://schemas.microsoft.com/office/drawing/2014/main" id="{DFCBB9E6-6B01-CB4B-B08E-35B56E6CF3CA}"/>
                  </a:ext>
                </a:extLst>
              </p:cNvPr>
              <p:cNvSpPr/>
              <p:nvPr/>
            </p:nvSpPr>
            <p:spPr>
              <a:xfrm>
                <a:off x="2044062" y="3092450"/>
                <a:ext cx="1106157" cy="215900"/>
              </a:xfrm>
              <a:prstGeom prst="roundRect">
                <a:avLst/>
              </a:prstGeom>
              <a:solidFill>
                <a:schemeClr val="bg1">
                  <a:alpha val="83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2" name="Straight Connector 101">
                <a:extLst>
                  <a:ext uri="{FF2B5EF4-FFF2-40B4-BE49-F238E27FC236}">
                    <a16:creationId xmlns:a16="http://schemas.microsoft.com/office/drawing/2014/main" id="{6700C3E6-2524-7E46-82D5-5602E6F1A82A}"/>
                  </a:ext>
                </a:extLst>
              </p:cNvPr>
              <p:cNvCxnSpPr/>
              <p:nvPr/>
            </p:nvCxnSpPr>
            <p:spPr>
              <a:xfrm flipH="1">
                <a:off x="2098675" y="3089275"/>
                <a:ext cx="50800" cy="21907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90EE30DF-49C2-944F-9D74-32D4F038B24A}"/>
                  </a:ext>
                </a:extLst>
              </p:cNvPr>
              <p:cNvCxnSpPr/>
              <p:nvPr/>
            </p:nvCxnSpPr>
            <p:spPr>
              <a:xfrm flipH="1">
                <a:off x="2190750" y="3086100"/>
                <a:ext cx="50800" cy="21907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3E6384E5-004C-CB4C-9349-F26EB5891BF1}"/>
                  </a:ext>
                </a:extLst>
              </p:cNvPr>
              <p:cNvCxnSpPr/>
              <p:nvPr/>
            </p:nvCxnSpPr>
            <p:spPr>
              <a:xfrm flipH="1">
                <a:off x="2282825" y="3089275"/>
                <a:ext cx="50800" cy="21907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E14E1685-BAD6-5748-B9AF-D8E7525B4C0E}"/>
                  </a:ext>
                </a:extLst>
              </p:cNvPr>
              <p:cNvCxnSpPr/>
              <p:nvPr/>
            </p:nvCxnSpPr>
            <p:spPr>
              <a:xfrm flipH="1">
                <a:off x="2374900" y="3089275"/>
                <a:ext cx="50800" cy="21907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321C10CB-10E5-F047-9DE3-D0911A3D6023}"/>
                  </a:ext>
                </a:extLst>
              </p:cNvPr>
              <p:cNvCxnSpPr/>
              <p:nvPr/>
            </p:nvCxnSpPr>
            <p:spPr>
              <a:xfrm flipH="1">
                <a:off x="2466975" y="3086100"/>
                <a:ext cx="50800" cy="21907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F8D60F35-591E-1341-913C-3CE2CE97453C}"/>
                  </a:ext>
                </a:extLst>
              </p:cNvPr>
              <p:cNvCxnSpPr/>
              <p:nvPr/>
            </p:nvCxnSpPr>
            <p:spPr>
              <a:xfrm flipH="1">
                <a:off x="2559050" y="3086100"/>
                <a:ext cx="50800" cy="21907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1CE0022-A86D-804C-84A3-3EA263B4D77B}"/>
                  </a:ext>
                </a:extLst>
              </p:cNvPr>
              <p:cNvCxnSpPr/>
              <p:nvPr/>
            </p:nvCxnSpPr>
            <p:spPr>
              <a:xfrm flipH="1">
                <a:off x="2651125" y="3089275"/>
                <a:ext cx="50800" cy="21907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E773942A-A5B8-5544-94DB-CFA818FE4273}"/>
                  </a:ext>
                </a:extLst>
              </p:cNvPr>
              <p:cNvCxnSpPr/>
              <p:nvPr/>
            </p:nvCxnSpPr>
            <p:spPr>
              <a:xfrm flipH="1">
                <a:off x="2736850" y="3089275"/>
                <a:ext cx="50800" cy="21907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9FE558D8-AE7B-004C-96BB-709C2713F76D}"/>
                  </a:ext>
                </a:extLst>
              </p:cNvPr>
              <p:cNvCxnSpPr/>
              <p:nvPr/>
            </p:nvCxnSpPr>
            <p:spPr>
              <a:xfrm flipH="1">
                <a:off x="2814139" y="3084920"/>
                <a:ext cx="50800" cy="21907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B330E8F3-669E-6A42-80C7-ED14D3F869E3}"/>
                  </a:ext>
                </a:extLst>
              </p:cNvPr>
              <p:cNvCxnSpPr/>
              <p:nvPr/>
            </p:nvCxnSpPr>
            <p:spPr>
              <a:xfrm flipH="1">
                <a:off x="2891428" y="3090363"/>
                <a:ext cx="50800" cy="21907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68FDB270-37FA-0D40-A6DB-0D76AC866C3D}"/>
                  </a:ext>
                </a:extLst>
              </p:cNvPr>
              <p:cNvCxnSpPr/>
              <p:nvPr/>
            </p:nvCxnSpPr>
            <p:spPr>
              <a:xfrm flipH="1">
                <a:off x="2968717" y="3089274"/>
                <a:ext cx="50800" cy="21907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745079AD-16D1-9D4D-A1C7-19CC9F1BA8A2}"/>
                  </a:ext>
                </a:extLst>
              </p:cNvPr>
              <p:cNvCxnSpPr/>
              <p:nvPr/>
            </p:nvCxnSpPr>
            <p:spPr>
              <a:xfrm flipH="1">
                <a:off x="3046006" y="3084919"/>
                <a:ext cx="50800" cy="21907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grpSp>
      <p:pic>
        <p:nvPicPr>
          <p:cNvPr id="40" name="Picture 39">
            <a:extLst>
              <a:ext uri="{FF2B5EF4-FFF2-40B4-BE49-F238E27FC236}">
                <a16:creationId xmlns:a16="http://schemas.microsoft.com/office/drawing/2014/main" id="{11A41B8C-8BB8-7948-A279-B3B3A7923B58}"/>
              </a:ext>
            </a:extLst>
          </p:cNvPr>
          <p:cNvPicPr>
            <a:picLocks noChangeAspect="1"/>
          </p:cNvPicPr>
          <p:nvPr/>
        </p:nvPicPr>
        <p:blipFill>
          <a:blip r:embed="rId4"/>
          <a:stretch>
            <a:fillRect/>
          </a:stretch>
        </p:blipFill>
        <p:spPr>
          <a:xfrm>
            <a:off x="7653598" y="3140765"/>
            <a:ext cx="4114331" cy="1602697"/>
          </a:xfrm>
          <a:prstGeom prst="rect">
            <a:avLst/>
          </a:prstGeom>
        </p:spPr>
      </p:pic>
      <p:sp>
        <p:nvSpPr>
          <p:cNvPr id="114" name="Rectangle 59">
            <a:extLst>
              <a:ext uri="{FF2B5EF4-FFF2-40B4-BE49-F238E27FC236}">
                <a16:creationId xmlns:a16="http://schemas.microsoft.com/office/drawing/2014/main" id="{F9FA3A03-ABA4-DF42-8BEA-5D278C650CAE}"/>
              </a:ext>
            </a:extLst>
          </p:cNvPr>
          <p:cNvSpPr txBox="1">
            <a:spLocks noChangeArrowheads="1"/>
          </p:cNvSpPr>
          <p:nvPr/>
        </p:nvSpPr>
        <p:spPr>
          <a:xfrm>
            <a:off x="7635945" y="1684062"/>
            <a:ext cx="752682" cy="482669"/>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0"/>
              <a:buNone/>
            </a:pPr>
            <a:r>
              <a:rPr lang="en-US" sz="2000" dirty="0"/>
              <a:t>R1</a:t>
            </a:r>
            <a:endParaRPr lang="en-US" dirty="0"/>
          </a:p>
        </p:txBody>
      </p:sp>
    </p:spTree>
    <p:extLst>
      <p:ext uri="{BB962C8B-B14F-4D97-AF65-F5344CB8AC3E}">
        <p14:creationId xmlns:p14="http://schemas.microsoft.com/office/powerpoint/2010/main" val="1493333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38200" y="398813"/>
            <a:ext cx="10515600" cy="894622"/>
          </a:xfrm>
        </p:spPr>
        <p:txBody>
          <a:bodyPr>
            <a:normAutofit/>
          </a:bodyPr>
          <a:lstStyle/>
          <a:p>
            <a:r>
              <a:rPr lang="en-US" b="0" dirty="0">
                <a:latin typeface="+mn-lt"/>
              </a:rPr>
              <a:t>IPsec sequence numbers</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89</a:t>
            </a:fld>
            <a:endParaRPr lang="en-US" dirty="0"/>
          </a:p>
        </p:txBody>
      </p:sp>
      <p:sp>
        <p:nvSpPr>
          <p:cNvPr id="82" name="Rectangle 3">
            <a:extLst>
              <a:ext uri="{FF2B5EF4-FFF2-40B4-BE49-F238E27FC236}">
                <a16:creationId xmlns:a16="http://schemas.microsoft.com/office/drawing/2014/main" id="{09904426-31F8-974C-8449-D83EB232E147}"/>
              </a:ext>
            </a:extLst>
          </p:cNvPr>
          <p:cNvSpPr txBox="1">
            <a:spLocks noChangeArrowheads="1"/>
          </p:cNvSpPr>
          <p:nvPr/>
        </p:nvSpPr>
        <p:spPr>
          <a:xfrm>
            <a:off x="929446" y="1302164"/>
            <a:ext cx="10427666"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for new SA, sender initializes seq. # to 0</a:t>
            </a:r>
          </a:p>
          <a:p>
            <a:r>
              <a:rPr lang="en-US" dirty="0"/>
              <a:t>each time datagram is sent on SA:</a:t>
            </a:r>
          </a:p>
          <a:p>
            <a:pPr lvl="1"/>
            <a:r>
              <a:rPr lang="en-US" dirty="0"/>
              <a:t>sender increments seq # counter</a:t>
            </a:r>
          </a:p>
          <a:p>
            <a:pPr lvl="1"/>
            <a:r>
              <a:rPr lang="en-US" dirty="0"/>
              <a:t>places value in seq # field</a:t>
            </a:r>
          </a:p>
          <a:p>
            <a:r>
              <a:rPr lang="en-US" dirty="0"/>
              <a:t>goal:</a:t>
            </a:r>
          </a:p>
          <a:p>
            <a:pPr lvl="1"/>
            <a:r>
              <a:rPr lang="en-US" dirty="0"/>
              <a:t>prevent attacker from sniffing and replaying a packet</a:t>
            </a:r>
          </a:p>
          <a:p>
            <a:pPr lvl="1"/>
            <a:r>
              <a:rPr lang="en-US" dirty="0"/>
              <a:t>receipt of duplicate, authenticated IP packets may disrupt service</a:t>
            </a:r>
          </a:p>
          <a:p>
            <a:r>
              <a:rPr lang="en-US" dirty="0"/>
              <a:t>method: </a:t>
            </a:r>
          </a:p>
          <a:p>
            <a:pPr lvl="1"/>
            <a:r>
              <a:rPr lang="en-US" dirty="0"/>
              <a:t>destination checks for duplicates</a:t>
            </a:r>
          </a:p>
          <a:p>
            <a:pPr lvl="1"/>
            <a:r>
              <a:rPr lang="en-US" dirty="0"/>
              <a:t>doesn’t keep track of </a:t>
            </a:r>
            <a:r>
              <a:rPr lang="en-US" i="1" dirty="0"/>
              <a:t>all </a:t>
            </a:r>
            <a:r>
              <a:rPr lang="en-US" dirty="0"/>
              <a:t>received packets; instead uses a window</a:t>
            </a:r>
          </a:p>
          <a:p>
            <a:pPr lvl="1"/>
            <a:endParaRPr lang="en-US" sz="2000" dirty="0">
              <a:latin typeface="Gill Sans MT" charset="0"/>
            </a:endParaRPr>
          </a:p>
        </p:txBody>
      </p:sp>
    </p:spTree>
    <p:extLst>
      <p:ext uri="{BB962C8B-B14F-4D97-AF65-F5344CB8AC3E}">
        <p14:creationId xmlns:p14="http://schemas.microsoft.com/office/powerpoint/2010/main" val="1155396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EA274-86B0-48EA-BCD3-F50EA2D6744E}"/>
              </a:ext>
            </a:extLst>
          </p:cNvPr>
          <p:cNvSpPr>
            <a:spLocks noGrp="1"/>
          </p:cNvSpPr>
          <p:nvPr>
            <p:ph type="title"/>
          </p:nvPr>
        </p:nvSpPr>
        <p:spPr/>
        <p:txBody>
          <a:bodyPr/>
          <a:lstStyle/>
          <a:p>
            <a:r>
              <a:rPr lang="en-US" dirty="0"/>
              <a:t>Passive Attack (1) Eavesdrop</a:t>
            </a:r>
          </a:p>
        </p:txBody>
      </p:sp>
      <p:sp>
        <p:nvSpPr>
          <p:cNvPr id="4" name="Content Placeholder 3">
            <a:extLst>
              <a:ext uri="{FF2B5EF4-FFF2-40B4-BE49-F238E27FC236}">
                <a16:creationId xmlns:a16="http://schemas.microsoft.com/office/drawing/2014/main" id="{B8C2FF79-43F6-4540-BDAD-E7BCC2B1F6D3}"/>
              </a:ext>
            </a:extLst>
          </p:cNvPr>
          <p:cNvSpPr>
            <a:spLocks noGrp="1"/>
          </p:cNvSpPr>
          <p:nvPr>
            <p:ph idx="1"/>
          </p:nvPr>
        </p:nvSpPr>
        <p:spPr/>
        <p:txBody>
          <a:bodyPr/>
          <a:lstStyle/>
          <a:p>
            <a:r>
              <a:rPr lang="en-US" dirty="0">
                <a:latin typeface="Gill Sans MT" charset="0"/>
              </a:rPr>
              <a:t>No longer popular, as most data going through the Internet are encrypted!</a:t>
            </a:r>
          </a:p>
          <a:p>
            <a:r>
              <a:rPr lang="en-US" dirty="0">
                <a:latin typeface="Gill Sans MT" charset="0"/>
              </a:rPr>
              <a:t>Some IoT system may still suffer</a:t>
            </a:r>
            <a:endParaRPr lang="en-US" dirty="0"/>
          </a:p>
          <a:p>
            <a:endParaRPr lang="en-US" dirty="0"/>
          </a:p>
        </p:txBody>
      </p:sp>
      <p:pic>
        <p:nvPicPr>
          <p:cNvPr id="8" name="Picture 7" descr="Diagram&#10;&#10;Description automatically generated with medium confidence">
            <a:extLst>
              <a:ext uri="{FF2B5EF4-FFF2-40B4-BE49-F238E27FC236}">
                <a16:creationId xmlns:a16="http://schemas.microsoft.com/office/drawing/2014/main" id="{DF2D92D7-7026-4CA9-862F-6DE0EFFE4719}"/>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980766" y="3429000"/>
            <a:ext cx="7153835" cy="2973700"/>
          </a:xfrm>
          <a:prstGeom prst="rect">
            <a:avLst/>
          </a:prstGeom>
        </p:spPr>
      </p:pic>
    </p:spTree>
    <p:extLst>
      <p:ext uri="{BB962C8B-B14F-4D97-AF65-F5344CB8AC3E}">
        <p14:creationId xmlns:p14="http://schemas.microsoft.com/office/powerpoint/2010/main" val="1535083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970720" y="1472239"/>
            <a:ext cx="6225209" cy="894622"/>
          </a:xfrm>
        </p:spPr>
        <p:txBody>
          <a:bodyPr>
            <a:noAutofit/>
          </a:bodyPr>
          <a:lstStyle/>
          <a:p>
            <a:r>
              <a:rPr lang="en-US" sz="3200" b="0" dirty="0">
                <a:latin typeface="+mn-lt"/>
              </a:rPr>
              <a:t>Security Policy Database (SPD)</a:t>
            </a: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90</a:t>
            </a:fld>
            <a:endParaRPr lang="en-US" dirty="0"/>
          </a:p>
        </p:txBody>
      </p:sp>
      <p:sp>
        <p:nvSpPr>
          <p:cNvPr id="5" name="Rectangle 3">
            <a:extLst>
              <a:ext uri="{FF2B5EF4-FFF2-40B4-BE49-F238E27FC236}">
                <a16:creationId xmlns:a16="http://schemas.microsoft.com/office/drawing/2014/main" id="{16DF02F7-7DB2-0545-9523-F468B9D8C7F8}"/>
              </a:ext>
            </a:extLst>
          </p:cNvPr>
          <p:cNvSpPr txBox="1">
            <a:spLocks noChangeArrowheads="1"/>
          </p:cNvSpPr>
          <p:nvPr/>
        </p:nvSpPr>
        <p:spPr>
          <a:xfrm>
            <a:off x="864705" y="2554356"/>
            <a:ext cx="5231295" cy="274651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policy: for given datagram, sender needs to know if it should use IP sec</a:t>
            </a:r>
          </a:p>
          <a:p>
            <a:r>
              <a:rPr lang="en-US" sz="2400" dirty="0"/>
              <a:t>policy stored in </a:t>
            </a:r>
            <a:r>
              <a:rPr lang="en-US" sz="2400" dirty="0">
                <a:solidFill>
                  <a:srgbClr val="C00000"/>
                </a:solidFill>
              </a:rPr>
              <a:t>security policy database (SPD)</a:t>
            </a:r>
          </a:p>
          <a:p>
            <a:r>
              <a:rPr lang="en-US" sz="2400" dirty="0"/>
              <a:t>needs to know which SA to use</a:t>
            </a:r>
          </a:p>
          <a:p>
            <a:pPr lvl="1"/>
            <a:r>
              <a:rPr lang="en-US" dirty="0"/>
              <a:t>may use: source and destination IP address; protocol number</a:t>
            </a:r>
          </a:p>
        </p:txBody>
      </p:sp>
      <p:sp>
        <p:nvSpPr>
          <p:cNvPr id="3" name="TextBox 2">
            <a:extLst>
              <a:ext uri="{FF2B5EF4-FFF2-40B4-BE49-F238E27FC236}">
                <a16:creationId xmlns:a16="http://schemas.microsoft.com/office/drawing/2014/main" id="{7EE96A7A-3CC4-3F4A-BA0A-E705FA131172}"/>
              </a:ext>
            </a:extLst>
          </p:cNvPr>
          <p:cNvSpPr txBox="1"/>
          <p:nvPr/>
        </p:nvSpPr>
        <p:spPr>
          <a:xfrm>
            <a:off x="6586329" y="1603513"/>
            <a:ext cx="5393636" cy="861774"/>
          </a:xfrm>
          <a:prstGeom prst="rect">
            <a:avLst/>
          </a:prstGeom>
          <a:noFill/>
        </p:spPr>
        <p:txBody>
          <a:bodyPr wrap="square" rtlCol="0">
            <a:spAutoFit/>
          </a:bodyPr>
          <a:lstStyle/>
          <a:p>
            <a:r>
              <a:rPr lang="en-US" sz="3200" dirty="0">
                <a:solidFill>
                  <a:srgbClr val="0012A0"/>
                </a:solidFill>
                <a:latin typeface="Calibri" panose="020F0502020204030204" pitchFamily="34" charset="0"/>
                <a:cs typeface="Calibri" panose="020F0502020204030204" pitchFamily="34" charset="0"/>
              </a:rPr>
              <a:t>Security Assoc. Database (SAD)</a:t>
            </a:r>
          </a:p>
          <a:p>
            <a:endParaRPr lang="en-US" dirty="0"/>
          </a:p>
        </p:txBody>
      </p:sp>
      <p:sp>
        <p:nvSpPr>
          <p:cNvPr id="7" name="Rectangle 5">
            <a:extLst>
              <a:ext uri="{FF2B5EF4-FFF2-40B4-BE49-F238E27FC236}">
                <a16:creationId xmlns:a16="http://schemas.microsoft.com/office/drawing/2014/main" id="{C9AD72EB-38BE-4749-B734-30ECD6FFA36D}"/>
              </a:ext>
            </a:extLst>
          </p:cNvPr>
          <p:cNvSpPr>
            <a:spLocks noChangeArrowheads="1"/>
          </p:cNvSpPr>
          <p:nvPr/>
        </p:nvSpPr>
        <p:spPr bwMode="auto">
          <a:xfrm>
            <a:off x="6824524" y="2207176"/>
            <a:ext cx="5367476" cy="29214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38138" indent="-338138">
              <a:lnSpc>
                <a:spcPct val="90000"/>
              </a:lnSpc>
              <a:spcBef>
                <a:spcPts val="300"/>
              </a:spcBef>
              <a:buClr>
                <a:srgbClr val="000099"/>
              </a:buClr>
              <a:buSzPct val="100000"/>
              <a:buFont typeface="Wingdings" charset="2"/>
              <a:buChar char="§"/>
            </a:pPr>
            <a:r>
              <a:rPr lang="en-US" sz="2400" dirty="0">
                <a:cs typeface="Gill Sans MT" charset="0"/>
              </a:rPr>
              <a:t>endpoint holds SA state in </a:t>
            </a:r>
            <a:r>
              <a:rPr lang="en-US" sz="2400" dirty="0">
                <a:solidFill>
                  <a:srgbClr val="CC0000"/>
                </a:solidFill>
                <a:cs typeface="Gill Sans MT" charset="0"/>
              </a:rPr>
              <a:t>security association database (SAD)</a:t>
            </a:r>
          </a:p>
          <a:p>
            <a:pPr marL="338138" indent="-338138">
              <a:lnSpc>
                <a:spcPct val="90000"/>
              </a:lnSpc>
              <a:spcBef>
                <a:spcPts val="300"/>
              </a:spcBef>
              <a:buClr>
                <a:srgbClr val="000099"/>
              </a:buClr>
              <a:buSzPct val="100000"/>
              <a:buFont typeface="Wingdings" charset="2"/>
              <a:buChar char="§"/>
            </a:pPr>
            <a:r>
              <a:rPr lang="en-US" sz="2400" dirty="0">
                <a:cs typeface="Gill Sans MT" charset="0"/>
              </a:rPr>
              <a:t>when sending IPsec datagram, R1 accesses SAD to determine how to process datagram</a:t>
            </a:r>
          </a:p>
          <a:p>
            <a:pPr marL="338138" indent="-338138">
              <a:lnSpc>
                <a:spcPct val="90000"/>
              </a:lnSpc>
              <a:spcBef>
                <a:spcPts val="300"/>
              </a:spcBef>
              <a:buClr>
                <a:srgbClr val="000099"/>
              </a:buClr>
              <a:buSzPct val="100000"/>
              <a:buFont typeface="Wingdings" charset="2"/>
              <a:buChar char="§"/>
            </a:pPr>
            <a:r>
              <a:rPr lang="en-US" sz="2400" dirty="0">
                <a:cs typeface="Gill Sans MT" charset="0"/>
              </a:rPr>
              <a:t>when IPsec datagram arrives to R2, R2 examines SPI in IPsec datagram, indexes SAD with SPI, processing</a:t>
            </a:r>
          </a:p>
          <a:p>
            <a:pPr marL="338138" indent="-338138">
              <a:lnSpc>
                <a:spcPct val="90000"/>
              </a:lnSpc>
              <a:spcBef>
                <a:spcPts val="300"/>
              </a:spcBef>
              <a:buClr>
                <a:srgbClr val="000099"/>
              </a:buClr>
              <a:buSzPct val="100000"/>
              <a:buFont typeface="Wingdings" charset="2"/>
              <a:buChar char="§"/>
            </a:pPr>
            <a:r>
              <a:rPr lang="en-US" sz="2400" dirty="0">
                <a:cs typeface="Gill Sans MT" charset="0"/>
              </a:rPr>
              <a:t>datagram accordingly.</a:t>
            </a:r>
          </a:p>
          <a:p>
            <a:pPr marL="342900" indent="-342900">
              <a:spcBef>
                <a:spcPct val="20000"/>
              </a:spcBef>
              <a:buClr>
                <a:srgbClr val="000099"/>
              </a:buClr>
              <a:buSzPct val="75000"/>
              <a:buFont typeface="Wingdings" charset="0"/>
              <a:buChar char="v"/>
            </a:pPr>
            <a:endParaRPr lang="en-US" sz="2400" dirty="0"/>
          </a:p>
          <a:p>
            <a:pPr marL="342900" indent="-342900">
              <a:spcBef>
                <a:spcPct val="20000"/>
              </a:spcBef>
              <a:buClr>
                <a:schemeClr val="accent2"/>
              </a:buClr>
              <a:buSzPct val="85000"/>
              <a:buFont typeface="ZapfDingbats" charset="0"/>
              <a:buChar char="r"/>
            </a:pPr>
            <a:endParaRPr lang="en-US" sz="2800" dirty="0"/>
          </a:p>
          <a:p>
            <a:pPr marL="342900" indent="-342900">
              <a:spcBef>
                <a:spcPct val="20000"/>
              </a:spcBef>
              <a:buClr>
                <a:schemeClr val="accent2"/>
              </a:buClr>
              <a:buSzPct val="85000"/>
              <a:buFont typeface="ZapfDingbats" charset="0"/>
              <a:buChar char="r"/>
            </a:pPr>
            <a:endParaRPr lang="en-US" sz="2800" dirty="0"/>
          </a:p>
        </p:txBody>
      </p:sp>
      <p:sp>
        <p:nvSpPr>
          <p:cNvPr id="4" name="TextBox 3">
            <a:extLst>
              <a:ext uri="{FF2B5EF4-FFF2-40B4-BE49-F238E27FC236}">
                <a16:creationId xmlns:a16="http://schemas.microsoft.com/office/drawing/2014/main" id="{2F6ECBC5-3AF7-274F-8BF2-A44F38FF1C44}"/>
              </a:ext>
            </a:extLst>
          </p:cNvPr>
          <p:cNvSpPr txBox="1"/>
          <p:nvPr/>
        </p:nvSpPr>
        <p:spPr>
          <a:xfrm>
            <a:off x="7810500" y="5526157"/>
            <a:ext cx="2830390" cy="523220"/>
          </a:xfrm>
          <a:prstGeom prst="rect">
            <a:avLst/>
          </a:prstGeom>
          <a:noFill/>
        </p:spPr>
        <p:txBody>
          <a:bodyPr wrap="none" rtlCol="0">
            <a:spAutoFit/>
          </a:bodyPr>
          <a:lstStyle/>
          <a:p>
            <a:r>
              <a:rPr lang="en-US" sz="2800" i="1" dirty="0">
                <a:solidFill>
                  <a:srgbClr val="0012A0"/>
                </a:solidFill>
              </a:rPr>
              <a:t>SPD: </a:t>
            </a:r>
            <a:r>
              <a:rPr lang="en-US" altLang="ja-JP" sz="2800" i="1" dirty="0">
                <a:solidFill>
                  <a:srgbClr val="0012A0"/>
                </a:solidFill>
              </a:rPr>
              <a:t>“what” to do</a:t>
            </a:r>
          </a:p>
        </p:txBody>
      </p:sp>
      <p:sp>
        <p:nvSpPr>
          <p:cNvPr id="9" name="TextBox 8">
            <a:extLst>
              <a:ext uri="{FF2B5EF4-FFF2-40B4-BE49-F238E27FC236}">
                <a16:creationId xmlns:a16="http://schemas.microsoft.com/office/drawing/2014/main" id="{9771C801-CD50-7F4E-A7A7-09FC0141B1BD}"/>
              </a:ext>
            </a:extLst>
          </p:cNvPr>
          <p:cNvSpPr txBox="1"/>
          <p:nvPr/>
        </p:nvSpPr>
        <p:spPr>
          <a:xfrm>
            <a:off x="2206488" y="5506277"/>
            <a:ext cx="3085204" cy="523220"/>
          </a:xfrm>
          <a:prstGeom prst="rect">
            <a:avLst/>
          </a:prstGeom>
          <a:noFill/>
        </p:spPr>
        <p:txBody>
          <a:bodyPr wrap="none" rtlCol="0">
            <a:spAutoFit/>
          </a:bodyPr>
          <a:lstStyle/>
          <a:p>
            <a:r>
              <a:rPr lang="en-US" sz="2800" i="1" dirty="0">
                <a:solidFill>
                  <a:srgbClr val="0012A0"/>
                </a:solidFill>
              </a:rPr>
              <a:t>SAD: “</a:t>
            </a:r>
            <a:r>
              <a:rPr lang="en-US" altLang="ja-JP" sz="2800" i="1" dirty="0">
                <a:solidFill>
                  <a:srgbClr val="0012A0"/>
                </a:solidFill>
              </a:rPr>
              <a:t>how” to do it </a:t>
            </a:r>
            <a:endParaRPr lang="en-US" sz="2800" i="1" dirty="0">
              <a:solidFill>
                <a:srgbClr val="0012A0"/>
              </a:solidFill>
            </a:endParaRPr>
          </a:p>
        </p:txBody>
      </p:sp>
      <p:sp>
        <p:nvSpPr>
          <p:cNvPr id="10" name="Title 1">
            <a:extLst>
              <a:ext uri="{FF2B5EF4-FFF2-40B4-BE49-F238E27FC236}">
                <a16:creationId xmlns:a16="http://schemas.microsoft.com/office/drawing/2014/main" id="{F35EEEAD-4869-A944-A582-22F817FC6DE2}"/>
              </a:ext>
            </a:extLst>
          </p:cNvPr>
          <p:cNvSpPr txBox="1">
            <a:spLocks/>
          </p:cNvSpPr>
          <p:nvPr/>
        </p:nvSpPr>
        <p:spPr>
          <a:xfrm>
            <a:off x="838200" y="398813"/>
            <a:ext cx="10515600" cy="8946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a:lstStyle>
          <a:p>
            <a:r>
              <a:rPr lang="en-US" b="0" dirty="0">
                <a:latin typeface="+mn-lt"/>
              </a:rPr>
              <a:t>IPsec security databases</a:t>
            </a:r>
          </a:p>
        </p:txBody>
      </p:sp>
    </p:spTree>
    <p:extLst>
      <p:ext uri="{BB962C8B-B14F-4D97-AF65-F5344CB8AC3E}">
        <p14:creationId xmlns:p14="http://schemas.microsoft.com/office/powerpoint/2010/main" val="2855210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91</a:t>
            </a:fld>
            <a:endParaRPr lang="en-US" dirty="0"/>
          </a:p>
        </p:txBody>
      </p:sp>
      <p:sp>
        <p:nvSpPr>
          <p:cNvPr id="10" name="Title 1">
            <a:extLst>
              <a:ext uri="{FF2B5EF4-FFF2-40B4-BE49-F238E27FC236}">
                <a16:creationId xmlns:a16="http://schemas.microsoft.com/office/drawing/2014/main" id="{F35EEEAD-4869-A944-A582-22F817FC6DE2}"/>
              </a:ext>
            </a:extLst>
          </p:cNvPr>
          <p:cNvSpPr txBox="1">
            <a:spLocks/>
          </p:cNvSpPr>
          <p:nvPr/>
        </p:nvSpPr>
        <p:spPr>
          <a:xfrm>
            <a:off x="838200" y="398813"/>
            <a:ext cx="10515600" cy="8946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a:lstStyle>
          <a:p>
            <a:r>
              <a:rPr lang="en-US" b="0" dirty="0">
                <a:latin typeface="+mn-lt"/>
              </a:rPr>
              <a:t>Summary: IPsec services</a:t>
            </a:r>
          </a:p>
        </p:txBody>
      </p:sp>
      <p:sp>
        <p:nvSpPr>
          <p:cNvPr id="12" name="Content Placeholder 2">
            <a:extLst>
              <a:ext uri="{FF2B5EF4-FFF2-40B4-BE49-F238E27FC236}">
                <a16:creationId xmlns:a16="http://schemas.microsoft.com/office/drawing/2014/main" id="{A9313B3D-8965-0847-86CC-C1B8EA783D4C}"/>
              </a:ext>
            </a:extLst>
          </p:cNvPr>
          <p:cNvSpPr>
            <a:spLocks noGrp="1"/>
          </p:cNvSpPr>
          <p:nvPr>
            <p:ph idx="1"/>
          </p:nvPr>
        </p:nvSpPr>
        <p:spPr>
          <a:xfrm>
            <a:off x="2720658" y="1650048"/>
            <a:ext cx="7772400" cy="4648200"/>
          </a:xfrm>
        </p:spPr>
        <p:txBody>
          <a:bodyPr/>
          <a:lstStyle/>
          <a:p>
            <a:pPr marL="130175" indent="0">
              <a:buNone/>
            </a:pPr>
            <a:r>
              <a:rPr lang="en-US" sz="3200" dirty="0"/>
              <a:t>Trudy sits somewhere between R1, R2. she doesn’</a:t>
            </a:r>
            <a:r>
              <a:rPr lang="en-US" altLang="ja-JP" sz="3200" dirty="0"/>
              <a:t>t know the keys</a:t>
            </a:r>
          </a:p>
          <a:p>
            <a:pPr lvl="1"/>
            <a:r>
              <a:rPr lang="en-US" sz="2800" dirty="0"/>
              <a:t>will Trudy be able to see original contents of datagram? How about source, dest IP address, transport protocol, application port?</a:t>
            </a:r>
          </a:p>
          <a:p>
            <a:pPr lvl="1"/>
            <a:r>
              <a:rPr lang="en-US" sz="2800" dirty="0"/>
              <a:t>flip bits without detection?</a:t>
            </a:r>
          </a:p>
          <a:p>
            <a:pPr lvl="1"/>
            <a:r>
              <a:rPr lang="en-US" sz="2800" dirty="0"/>
              <a:t>masquerade as R1 using R1</a:t>
            </a:r>
            <a:r>
              <a:rPr lang="en-US" altLang="ja-JP" sz="2800" dirty="0"/>
              <a:t>’s IP address?</a:t>
            </a:r>
          </a:p>
          <a:p>
            <a:pPr lvl="1"/>
            <a:r>
              <a:rPr lang="en-US" sz="2800" dirty="0"/>
              <a:t>replay a datagram?</a:t>
            </a:r>
          </a:p>
          <a:p>
            <a:pPr lvl="1"/>
            <a:endParaRPr lang="en-US" dirty="0">
              <a:latin typeface="Gill Sans MT" charset="0"/>
            </a:endParaRPr>
          </a:p>
          <a:p>
            <a:pPr lvl="1"/>
            <a:endParaRPr lang="en-US" dirty="0">
              <a:latin typeface="Gill Sans MT" charset="0"/>
            </a:endParaRPr>
          </a:p>
        </p:txBody>
      </p:sp>
      <p:pic>
        <p:nvPicPr>
          <p:cNvPr id="13" name="Picture 9" descr="Eve">
            <a:extLst>
              <a:ext uri="{FF2B5EF4-FFF2-40B4-BE49-F238E27FC236}">
                <a16:creationId xmlns:a16="http://schemas.microsoft.com/office/drawing/2014/main" id="{D157BE8D-0796-AF47-8EEE-0EFF6D3ED6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9675" y="1622425"/>
            <a:ext cx="936625" cy="1120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461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92</a:t>
            </a:fld>
            <a:endParaRPr lang="en-US" dirty="0"/>
          </a:p>
        </p:txBody>
      </p:sp>
      <p:sp>
        <p:nvSpPr>
          <p:cNvPr id="10" name="Title 1">
            <a:extLst>
              <a:ext uri="{FF2B5EF4-FFF2-40B4-BE49-F238E27FC236}">
                <a16:creationId xmlns:a16="http://schemas.microsoft.com/office/drawing/2014/main" id="{F35EEEAD-4869-A944-A582-22F817FC6DE2}"/>
              </a:ext>
            </a:extLst>
          </p:cNvPr>
          <p:cNvSpPr txBox="1">
            <a:spLocks/>
          </p:cNvSpPr>
          <p:nvPr/>
        </p:nvSpPr>
        <p:spPr>
          <a:xfrm>
            <a:off x="838200" y="398813"/>
            <a:ext cx="10515600" cy="8946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a:lstStyle>
          <a:p>
            <a:r>
              <a:rPr lang="en-US" b="0" dirty="0">
                <a:latin typeface="+mn-lt"/>
              </a:rPr>
              <a:t>IKE: Internet Key Exchange </a:t>
            </a:r>
          </a:p>
        </p:txBody>
      </p:sp>
      <p:sp>
        <p:nvSpPr>
          <p:cNvPr id="12" name="Rectangle 3">
            <a:extLst>
              <a:ext uri="{FF2B5EF4-FFF2-40B4-BE49-F238E27FC236}">
                <a16:creationId xmlns:a16="http://schemas.microsoft.com/office/drawing/2014/main" id="{791D8B07-0DDE-C742-9800-8DA6D67052A5}"/>
              </a:ext>
            </a:extLst>
          </p:cNvPr>
          <p:cNvSpPr txBox="1">
            <a:spLocks noChangeArrowheads="1"/>
          </p:cNvSpPr>
          <p:nvPr/>
        </p:nvSpPr>
        <p:spPr>
          <a:xfrm>
            <a:off x="758686" y="1467679"/>
            <a:ext cx="11128513"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87338">
              <a:lnSpc>
                <a:spcPct val="80000"/>
              </a:lnSpc>
            </a:pPr>
            <a:r>
              <a:rPr lang="en-US" i="1" dirty="0">
                <a:solidFill>
                  <a:srgbClr val="0012A0"/>
                </a:solidFill>
              </a:rPr>
              <a:t>previous examples: </a:t>
            </a:r>
            <a:r>
              <a:rPr lang="en-US" dirty="0"/>
              <a:t>manual establishment of IPsec SAs in IPsec endpoints:</a:t>
            </a:r>
          </a:p>
          <a:p>
            <a:pPr lvl="2">
              <a:lnSpc>
                <a:spcPct val="80000"/>
              </a:lnSpc>
              <a:buFontTx/>
              <a:buNone/>
            </a:pPr>
            <a:r>
              <a:rPr lang="en-US" sz="2400" i="1" dirty="0">
                <a:solidFill>
                  <a:srgbClr val="0012A0"/>
                </a:solidFill>
                <a:cs typeface="Arial" charset="0"/>
              </a:rPr>
              <a:t>Example SA:</a:t>
            </a:r>
          </a:p>
          <a:p>
            <a:pPr lvl="3">
              <a:lnSpc>
                <a:spcPct val="80000"/>
              </a:lnSpc>
              <a:buFontTx/>
              <a:buNone/>
            </a:pPr>
            <a:r>
              <a:rPr lang="en-US" sz="2000" dirty="0">
                <a:cs typeface="Arial" charset="0"/>
              </a:rPr>
              <a:t>SPI: 12345</a:t>
            </a:r>
          </a:p>
          <a:p>
            <a:pPr lvl="3">
              <a:lnSpc>
                <a:spcPct val="80000"/>
              </a:lnSpc>
              <a:buFontTx/>
              <a:buNone/>
            </a:pPr>
            <a:r>
              <a:rPr lang="en-US" sz="2000" dirty="0">
                <a:cs typeface="Arial" charset="0"/>
              </a:rPr>
              <a:t>Source IP: 200.168.1.100</a:t>
            </a:r>
          </a:p>
          <a:p>
            <a:pPr lvl="3">
              <a:lnSpc>
                <a:spcPct val="80000"/>
              </a:lnSpc>
              <a:buFontTx/>
              <a:buNone/>
            </a:pPr>
            <a:r>
              <a:rPr lang="en-US" sz="2000" dirty="0">
                <a:cs typeface="Arial" charset="0"/>
              </a:rPr>
              <a:t>Dest IP: 193.68.2.23 </a:t>
            </a:r>
          </a:p>
          <a:p>
            <a:pPr lvl="3">
              <a:lnSpc>
                <a:spcPct val="80000"/>
              </a:lnSpc>
              <a:buFontTx/>
              <a:buNone/>
            </a:pPr>
            <a:r>
              <a:rPr lang="en-US" sz="2000" dirty="0">
                <a:cs typeface="Arial" charset="0"/>
              </a:rPr>
              <a:t>Protocol: ESP</a:t>
            </a:r>
          </a:p>
          <a:p>
            <a:pPr lvl="3">
              <a:lnSpc>
                <a:spcPct val="80000"/>
              </a:lnSpc>
              <a:buFontTx/>
              <a:buNone/>
            </a:pPr>
            <a:r>
              <a:rPr lang="en-US" sz="2000" dirty="0">
                <a:cs typeface="Arial" charset="0"/>
              </a:rPr>
              <a:t>Encryption algorithm: 3DES-cbc</a:t>
            </a:r>
          </a:p>
          <a:p>
            <a:pPr lvl="3">
              <a:lnSpc>
                <a:spcPct val="80000"/>
              </a:lnSpc>
              <a:buFontTx/>
              <a:buNone/>
            </a:pPr>
            <a:r>
              <a:rPr lang="en-US" sz="2000" dirty="0">
                <a:cs typeface="Arial" charset="0"/>
              </a:rPr>
              <a:t>HMAC algorithm: MD5</a:t>
            </a:r>
          </a:p>
          <a:p>
            <a:pPr lvl="3">
              <a:lnSpc>
                <a:spcPct val="80000"/>
              </a:lnSpc>
              <a:buFontTx/>
              <a:buNone/>
            </a:pPr>
            <a:r>
              <a:rPr lang="en-US" sz="2000" dirty="0">
                <a:cs typeface="Arial" charset="0"/>
              </a:rPr>
              <a:t>Encryption key: 0x7aeaca…</a:t>
            </a:r>
          </a:p>
          <a:p>
            <a:pPr lvl="3">
              <a:lnSpc>
                <a:spcPct val="80000"/>
              </a:lnSpc>
              <a:buFontTx/>
              <a:buNone/>
            </a:pPr>
            <a:r>
              <a:rPr lang="en-US" sz="2000" dirty="0">
                <a:cs typeface="Arial" charset="0"/>
              </a:rPr>
              <a:t>HMAC key:0xc0291f…</a:t>
            </a:r>
          </a:p>
          <a:p>
            <a:pPr indent="-287338">
              <a:lnSpc>
                <a:spcPct val="80000"/>
              </a:lnSpc>
            </a:pPr>
            <a:r>
              <a:rPr lang="en-US" dirty="0"/>
              <a:t>manual keying is impractical for VPN with 100s of endpoints </a:t>
            </a:r>
          </a:p>
          <a:p>
            <a:pPr indent="-287338">
              <a:lnSpc>
                <a:spcPct val="80000"/>
              </a:lnSpc>
            </a:pPr>
            <a:r>
              <a:rPr lang="en-US" dirty="0"/>
              <a:t>instead use </a:t>
            </a:r>
            <a:r>
              <a:rPr lang="en-US" dirty="0">
                <a:solidFill>
                  <a:srgbClr val="CC0000"/>
                </a:solidFill>
              </a:rPr>
              <a:t>IPsec IKE (Internet Key Exchange</a:t>
            </a:r>
            <a:r>
              <a:rPr lang="en-US" dirty="0"/>
              <a:t>)</a:t>
            </a:r>
          </a:p>
          <a:p>
            <a:pPr lvl="1">
              <a:lnSpc>
                <a:spcPct val="80000"/>
              </a:lnSpc>
              <a:buFont typeface="Wingdings" charset="0"/>
              <a:buNone/>
            </a:pPr>
            <a:endParaRPr lang="en-US" sz="2000" dirty="0">
              <a:latin typeface="Gill Sans MT" charset="0"/>
            </a:endParaRPr>
          </a:p>
        </p:txBody>
      </p:sp>
    </p:spTree>
    <p:extLst>
      <p:ext uri="{BB962C8B-B14F-4D97-AF65-F5344CB8AC3E}">
        <p14:creationId xmlns:p14="http://schemas.microsoft.com/office/powerpoint/2010/main" val="2293725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93</a:t>
            </a:fld>
            <a:endParaRPr lang="en-US" dirty="0"/>
          </a:p>
        </p:txBody>
      </p:sp>
      <p:sp>
        <p:nvSpPr>
          <p:cNvPr id="10" name="Title 1">
            <a:extLst>
              <a:ext uri="{FF2B5EF4-FFF2-40B4-BE49-F238E27FC236}">
                <a16:creationId xmlns:a16="http://schemas.microsoft.com/office/drawing/2014/main" id="{F35EEEAD-4869-A944-A582-22F817FC6DE2}"/>
              </a:ext>
            </a:extLst>
          </p:cNvPr>
          <p:cNvSpPr txBox="1">
            <a:spLocks/>
          </p:cNvSpPr>
          <p:nvPr/>
        </p:nvSpPr>
        <p:spPr>
          <a:xfrm>
            <a:off x="838200" y="398813"/>
            <a:ext cx="10515600" cy="8946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a:lstStyle>
          <a:p>
            <a:r>
              <a:rPr lang="en-US" b="0" dirty="0">
                <a:latin typeface="+mn-lt"/>
              </a:rPr>
              <a:t>IKE: PSK and PKI</a:t>
            </a:r>
          </a:p>
        </p:txBody>
      </p:sp>
      <p:sp>
        <p:nvSpPr>
          <p:cNvPr id="5" name="Rectangle 3">
            <a:extLst>
              <a:ext uri="{FF2B5EF4-FFF2-40B4-BE49-F238E27FC236}">
                <a16:creationId xmlns:a16="http://schemas.microsoft.com/office/drawing/2014/main" id="{4752D4D6-28AB-3B41-8A86-690170A4FC1F}"/>
              </a:ext>
            </a:extLst>
          </p:cNvPr>
          <p:cNvSpPr txBox="1">
            <a:spLocks noChangeArrowheads="1"/>
          </p:cNvSpPr>
          <p:nvPr/>
        </p:nvSpPr>
        <p:spPr>
          <a:xfrm>
            <a:off x="1022212" y="1426403"/>
            <a:ext cx="10599945" cy="492601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339725"/>
            <a:r>
              <a:rPr lang="en-US" sz="3200" dirty="0"/>
              <a:t>authentication (prove who you are) with either</a:t>
            </a:r>
          </a:p>
          <a:p>
            <a:pPr lvl="1"/>
            <a:r>
              <a:rPr lang="en-US" sz="2800" dirty="0"/>
              <a:t>pre-shared secret (PSK) or </a:t>
            </a:r>
          </a:p>
          <a:p>
            <a:pPr lvl="1"/>
            <a:r>
              <a:rPr lang="en-US" sz="2800" dirty="0"/>
              <a:t>with PKI (pubic/private keys and certificates).</a:t>
            </a:r>
          </a:p>
          <a:p>
            <a:pPr indent="-339725"/>
            <a:r>
              <a:rPr lang="en-US" sz="3200" dirty="0"/>
              <a:t>PSK: both sides start with secret</a:t>
            </a:r>
          </a:p>
          <a:p>
            <a:pPr lvl="1"/>
            <a:r>
              <a:rPr lang="en-US" sz="2800" dirty="0"/>
              <a:t>run IKE to authenticate each other and to generate IPsec SAs (one in each direction), including encryption, authentication keys</a:t>
            </a:r>
          </a:p>
          <a:p>
            <a:pPr indent="-339725"/>
            <a:r>
              <a:rPr lang="en-US" sz="3200" dirty="0"/>
              <a:t>PKI: both sides start with public/private key pair, certificate</a:t>
            </a:r>
          </a:p>
          <a:p>
            <a:pPr lvl="1"/>
            <a:r>
              <a:rPr lang="en-US" sz="2800" dirty="0"/>
              <a:t>run IKE to authenticate each other, obtain IPsec SAs (one in each direction).</a:t>
            </a:r>
          </a:p>
          <a:p>
            <a:pPr lvl="1"/>
            <a:r>
              <a:rPr lang="en-US" sz="2800" dirty="0"/>
              <a:t>similar with handshake in SSL.</a:t>
            </a:r>
          </a:p>
          <a:p>
            <a:pPr lvl="1">
              <a:buFont typeface="Wingdings" charset="0"/>
              <a:buNone/>
            </a:pPr>
            <a:endParaRPr lang="en-US" sz="2800" dirty="0"/>
          </a:p>
          <a:p>
            <a:pPr lvl="1">
              <a:buFont typeface="Wingdings" charset="0"/>
              <a:buNone/>
            </a:pPr>
            <a:endParaRPr lang="en-US" dirty="0">
              <a:latin typeface="Gill Sans MT" charset="0"/>
            </a:endParaRPr>
          </a:p>
        </p:txBody>
      </p:sp>
    </p:spTree>
    <p:extLst>
      <p:ext uri="{BB962C8B-B14F-4D97-AF65-F5344CB8AC3E}">
        <p14:creationId xmlns:p14="http://schemas.microsoft.com/office/powerpoint/2010/main" val="3220663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94</a:t>
            </a:fld>
            <a:endParaRPr lang="en-US" dirty="0"/>
          </a:p>
        </p:txBody>
      </p:sp>
      <p:sp>
        <p:nvSpPr>
          <p:cNvPr id="10" name="Title 1">
            <a:extLst>
              <a:ext uri="{FF2B5EF4-FFF2-40B4-BE49-F238E27FC236}">
                <a16:creationId xmlns:a16="http://schemas.microsoft.com/office/drawing/2014/main" id="{F35EEEAD-4869-A944-A582-22F817FC6DE2}"/>
              </a:ext>
            </a:extLst>
          </p:cNvPr>
          <p:cNvSpPr txBox="1">
            <a:spLocks/>
          </p:cNvSpPr>
          <p:nvPr/>
        </p:nvSpPr>
        <p:spPr>
          <a:xfrm>
            <a:off x="838200" y="398813"/>
            <a:ext cx="10515600" cy="8946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a:lstStyle>
          <a:p>
            <a:r>
              <a:rPr lang="en-US" b="0" dirty="0">
                <a:latin typeface="+mn-lt"/>
              </a:rPr>
              <a:t>IKE phases</a:t>
            </a:r>
          </a:p>
        </p:txBody>
      </p:sp>
      <p:sp>
        <p:nvSpPr>
          <p:cNvPr id="6" name="Rectangle 3">
            <a:extLst>
              <a:ext uri="{FF2B5EF4-FFF2-40B4-BE49-F238E27FC236}">
                <a16:creationId xmlns:a16="http://schemas.microsoft.com/office/drawing/2014/main" id="{AE60D70A-372F-794A-BD3C-627372D3685C}"/>
              </a:ext>
            </a:extLst>
          </p:cNvPr>
          <p:cNvSpPr txBox="1">
            <a:spLocks noChangeArrowheads="1"/>
          </p:cNvSpPr>
          <p:nvPr/>
        </p:nvSpPr>
        <p:spPr>
          <a:xfrm>
            <a:off x="970722" y="1467677"/>
            <a:ext cx="10320130"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87338"/>
            <a:r>
              <a:rPr lang="en-US" sz="3200" dirty="0"/>
              <a:t>IKE has two phases</a:t>
            </a:r>
          </a:p>
          <a:p>
            <a:pPr lvl="1"/>
            <a:r>
              <a:rPr lang="en-US" sz="2800" i="1" dirty="0">
                <a:solidFill>
                  <a:srgbClr val="000099"/>
                </a:solidFill>
              </a:rPr>
              <a:t>phase 1: </a:t>
            </a:r>
            <a:r>
              <a:rPr lang="en-US" sz="2800" dirty="0"/>
              <a:t>establish bi-directional IKE SA</a:t>
            </a:r>
          </a:p>
          <a:p>
            <a:pPr lvl="2"/>
            <a:r>
              <a:rPr lang="en-US" sz="2800" dirty="0">
                <a:cs typeface="Gill Sans MT" charset="0"/>
              </a:rPr>
              <a:t>note: IKE SA different from IPsec SA</a:t>
            </a:r>
          </a:p>
          <a:p>
            <a:pPr lvl="2"/>
            <a:r>
              <a:rPr lang="en-US" sz="2800" dirty="0">
                <a:cs typeface="Gill Sans MT" charset="0"/>
              </a:rPr>
              <a:t>aka ISAKMP security association</a:t>
            </a:r>
          </a:p>
          <a:p>
            <a:pPr lvl="1"/>
            <a:r>
              <a:rPr lang="en-US" sz="2800" i="1" dirty="0">
                <a:solidFill>
                  <a:srgbClr val="000099"/>
                </a:solidFill>
              </a:rPr>
              <a:t>phase 2: </a:t>
            </a:r>
            <a:r>
              <a:rPr lang="en-US" sz="2800" dirty="0"/>
              <a:t>ISAKMP is used to securely negotiate IPsec pair of SAs</a:t>
            </a:r>
          </a:p>
          <a:p>
            <a:pPr indent="-287338"/>
            <a:r>
              <a:rPr lang="en-US" sz="3200" dirty="0"/>
              <a:t>phase 1 has two modes: aggressive mode and main mode</a:t>
            </a:r>
          </a:p>
          <a:p>
            <a:pPr lvl="1"/>
            <a:r>
              <a:rPr lang="en-US" sz="2800" dirty="0"/>
              <a:t>aggressive mode uses fewer messages</a:t>
            </a:r>
          </a:p>
          <a:p>
            <a:pPr lvl="1"/>
            <a:r>
              <a:rPr lang="en-US" sz="2800" dirty="0"/>
              <a:t>main mode provides identity protection and is more flexible</a:t>
            </a:r>
          </a:p>
          <a:p>
            <a:pPr lvl="1">
              <a:buFont typeface="Wingdings" charset="0"/>
              <a:buNone/>
            </a:pPr>
            <a:endParaRPr lang="en-US" sz="2800" dirty="0"/>
          </a:p>
          <a:p>
            <a:pPr lvl="1"/>
            <a:endParaRPr lang="en-US" dirty="0">
              <a:latin typeface="Gill Sans MT" charset="0"/>
            </a:endParaRPr>
          </a:p>
        </p:txBody>
      </p:sp>
    </p:spTree>
    <p:extLst>
      <p:ext uri="{BB962C8B-B14F-4D97-AF65-F5344CB8AC3E}">
        <p14:creationId xmlns:p14="http://schemas.microsoft.com/office/powerpoint/2010/main" val="199674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95</a:t>
            </a:fld>
            <a:endParaRPr lang="en-US" dirty="0"/>
          </a:p>
        </p:txBody>
      </p:sp>
      <p:sp>
        <p:nvSpPr>
          <p:cNvPr id="10" name="Title 1">
            <a:extLst>
              <a:ext uri="{FF2B5EF4-FFF2-40B4-BE49-F238E27FC236}">
                <a16:creationId xmlns:a16="http://schemas.microsoft.com/office/drawing/2014/main" id="{F35EEEAD-4869-A944-A582-22F817FC6DE2}"/>
              </a:ext>
            </a:extLst>
          </p:cNvPr>
          <p:cNvSpPr txBox="1">
            <a:spLocks/>
          </p:cNvSpPr>
          <p:nvPr/>
        </p:nvSpPr>
        <p:spPr>
          <a:xfrm>
            <a:off x="838200" y="398813"/>
            <a:ext cx="10515600" cy="8946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a:lstStyle>
          <a:p>
            <a:r>
              <a:rPr lang="en-US" b="0" dirty="0">
                <a:latin typeface="+mn-lt"/>
              </a:rPr>
              <a:t>IPsec summary</a:t>
            </a:r>
          </a:p>
        </p:txBody>
      </p:sp>
      <p:sp>
        <p:nvSpPr>
          <p:cNvPr id="5" name="Rectangle 3">
            <a:extLst>
              <a:ext uri="{FF2B5EF4-FFF2-40B4-BE49-F238E27FC236}">
                <a16:creationId xmlns:a16="http://schemas.microsoft.com/office/drawing/2014/main" id="{7EDF0287-CB9F-064B-9850-D7015F1D6CB0}"/>
              </a:ext>
            </a:extLst>
          </p:cNvPr>
          <p:cNvSpPr txBox="1">
            <a:spLocks noChangeArrowheads="1"/>
          </p:cNvSpPr>
          <p:nvPr/>
        </p:nvSpPr>
        <p:spPr>
          <a:xfrm>
            <a:off x="864704" y="1507435"/>
            <a:ext cx="10624931"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4813" indent="-274638"/>
            <a:r>
              <a:rPr lang="en-US" sz="3200" dirty="0"/>
              <a:t>IKE message exchange for algorithms, secret keys, SPI numbers</a:t>
            </a:r>
          </a:p>
          <a:p>
            <a:pPr marL="404813" indent="-274638"/>
            <a:r>
              <a:rPr lang="en-US" sz="3200" dirty="0"/>
              <a:t>either AH or ESP protocol  (or both)</a:t>
            </a:r>
          </a:p>
          <a:p>
            <a:pPr marL="852488" lvl="2" indent="-274638"/>
            <a:r>
              <a:rPr lang="en-US" sz="2800" dirty="0"/>
              <a:t>AH provides integrity, source authentication</a:t>
            </a:r>
          </a:p>
          <a:p>
            <a:pPr marL="852488" lvl="2" indent="-274638"/>
            <a:r>
              <a:rPr lang="en-US" sz="2800" dirty="0"/>
              <a:t>ESP protocol (with AH) additionally provides encryption</a:t>
            </a:r>
          </a:p>
          <a:p>
            <a:pPr marL="404813" indent="-274638"/>
            <a:r>
              <a:rPr lang="en-US" sz="3200" dirty="0"/>
              <a:t>IPsec peers can be two end systems, two routers/firewalls, or a router/firewall and </a:t>
            </a:r>
            <a:r>
              <a:rPr lang="en-US" dirty="0">
                <a:latin typeface="Gill Sans MT" charset="0"/>
              </a:rPr>
              <a:t>an end system</a:t>
            </a:r>
          </a:p>
        </p:txBody>
      </p:sp>
    </p:spTree>
    <p:extLst>
      <p:ext uri="{BB962C8B-B14F-4D97-AF65-F5344CB8AC3E}">
        <p14:creationId xmlns:p14="http://schemas.microsoft.com/office/powerpoint/2010/main" val="3921720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11391" y="429025"/>
            <a:ext cx="10515600" cy="894622"/>
          </a:xfrm>
        </p:spPr>
        <p:txBody>
          <a:bodyPr>
            <a:normAutofit/>
          </a:bodyPr>
          <a:lstStyle/>
          <a:p>
            <a:r>
              <a:rPr lang="en-US" altLang="en-US" dirty="0">
                <a:cs typeface="Calibri" panose="020F0502020204030204" pitchFamily="34" charset="0"/>
              </a:rPr>
              <a:t>Chapter 8 outline</a:t>
            </a:r>
            <a:endParaRPr lang="en-US" sz="4400" dirty="0"/>
          </a:p>
        </p:txBody>
      </p:sp>
      <p:pic>
        <p:nvPicPr>
          <p:cNvPr id="6" name="Picture 5" descr="A train crossing a bridge over a body of water&#10;&#10;Description automatically generated">
            <a:extLst>
              <a:ext uri="{FF2B5EF4-FFF2-40B4-BE49-F238E27FC236}">
                <a16:creationId xmlns:a16="http://schemas.microsoft.com/office/drawing/2014/main" id="{8B05C88C-8150-3A41-8E34-0D407B652F32}"/>
              </a:ext>
            </a:extLst>
          </p:cNvPr>
          <p:cNvPicPr>
            <a:picLocks noChangeAspect="1"/>
          </p:cNvPicPr>
          <p:nvPr/>
        </p:nvPicPr>
        <p:blipFill>
          <a:blip r:embed="rId3"/>
          <a:stretch>
            <a:fillRect/>
          </a:stretch>
        </p:blipFill>
        <p:spPr>
          <a:xfrm>
            <a:off x="8008986" y="1896131"/>
            <a:ext cx="3102316" cy="2326737"/>
          </a:xfrm>
          <a:prstGeom prst="rect">
            <a:avLst/>
          </a:prstGeom>
          <a:effectLst>
            <a:outerShdw blurRad="50800" dist="38100" dir="18900000" algn="bl" rotWithShape="0">
              <a:prstClr val="black">
                <a:alpha val="40000"/>
              </a:prstClr>
            </a:outerShdw>
          </a:effectLst>
        </p:spPr>
      </p:pic>
      <p:sp>
        <p:nvSpPr>
          <p:cNvPr id="12" name="Rectangle 3">
            <a:extLst>
              <a:ext uri="{FF2B5EF4-FFF2-40B4-BE49-F238E27FC236}">
                <a16:creationId xmlns:a16="http://schemas.microsoft.com/office/drawing/2014/main" id="{8AF9942C-CE7E-1647-9220-5E37ACEF9D89}"/>
              </a:ext>
            </a:extLst>
          </p:cNvPr>
          <p:cNvSpPr txBox="1">
            <a:spLocks noChangeArrowheads="1"/>
          </p:cNvSpPr>
          <p:nvPr/>
        </p:nvSpPr>
        <p:spPr>
          <a:xfrm>
            <a:off x="931677" y="1378226"/>
            <a:ext cx="8729157" cy="51816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87338">
              <a:buClr>
                <a:schemeClr val="bg1">
                  <a:lumMod val="75000"/>
                </a:schemeClr>
              </a:buClr>
            </a:pPr>
            <a:r>
              <a:rPr lang="en-US" dirty="0">
                <a:solidFill>
                  <a:schemeClr val="bg1">
                    <a:lumMod val="75000"/>
                  </a:schemeClr>
                </a:solidFill>
              </a:rPr>
              <a:t>What is network security?</a:t>
            </a:r>
          </a:p>
          <a:p>
            <a:pPr indent="-287338">
              <a:buClr>
                <a:schemeClr val="bg1">
                  <a:lumMod val="75000"/>
                </a:schemeClr>
              </a:buClr>
            </a:pPr>
            <a:r>
              <a:rPr lang="en-US" dirty="0">
                <a:solidFill>
                  <a:schemeClr val="bg1">
                    <a:lumMod val="75000"/>
                  </a:schemeClr>
                </a:solidFill>
              </a:rPr>
              <a:t>Principles of cryptography</a:t>
            </a:r>
          </a:p>
          <a:p>
            <a:pPr indent="-287338">
              <a:buClr>
                <a:schemeClr val="bg1">
                  <a:lumMod val="75000"/>
                </a:schemeClr>
              </a:buClr>
            </a:pPr>
            <a:r>
              <a:rPr lang="en-US" dirty="0">
                <a:solidFill>
                  <a:schemeClr val="bg1">
                    <a:lumMod val="75000"/>
                  </a:schemeClr>
                </a:solidFill>
              </a:rPr>
              <a:t>Authentication, </a:t>
            </a:r>
            <a:r>
              <a:rPr lang="en-US" sz="3200" dirty="0">
                <a:solidFill>
                  <a:schemeClr val="bg1">
                    <a:lumMod val="75000"/>
                  </a:schemeClr>
                </a:solidFill>
              </a:rPr>
              <a:t>message integrity</a:t>
            </a:r>
            <a:endParaRPr lang="en-US" dirty="0">
              <a:solidFill>
                <a:schemeClr val="bg1">
                  <a:lumMod val="75000"/>
                </a:schemeClr>
              </a:solidFill>
            </a:endParaRPr>
          </a:p>
          <a:p>
            <a:pPr indent="-287338">
              <a:buClr>
                <a:schemeClr val="bg1">
                  <a:lumMod val="75000"/>
                </a:schemeClr>
              </a:buClr>
            </a:pPr>
            <a:r>
              <a:rPr lang="en-US" dirty="0">
                <a:solidFill>
                  <a:schemeClr val="bg1">
                    <a:lumMod val="75000"/>
                  </a:schemeClr>
                </a:solidFill>
              </a:rPr>
              <a:t>Securing e-mail</a:t>
            </a:r>
          </a:p>
          <a:p>
            <a:pPr indent="-287338">
              <a:buClr>
                <a:schemeClr val="bg1">
                  <a:lumMod val="75000"/>
                </a:schemeClr>
              </a:buClr>
            </a:pPr>
            <a:r>
              <a:rPr lang="en-US" dirty="0">
                <a:solidFill>
                  <a:schemeClr val="bg1">
                    <a:lumMod val="75000"/>
                  </a:schemeClr>
                </a:solidFill>
              </a:rPr>
              <a:t>Securing TCP connections: TLS</a:t>
            </a:r>
          </a:p>
          <a:p>
            <a:pPr indent="-287338">
              <a:buClr>
                <a:schemeClr val="bg1">
                  <a:lumMod val="75000"/>
                </a:schemeClr>
              </a:buClr>
            </a:pPr>
            <a:r>
              <a:rPr lang="en-US" dirty="0">
                <a:solidFill>
                  <a:schemeClr val="bg1">
                    <a:lumMod val="75000"/>
                  </a:schemeClr>
                </a:solidFill>
              </a:rPr>
              <a:t>Network layer security: IPsec</a:t>
            </a:r>
          </a:p>
          <a:p>
            <a:pPr indent="-287338">
              <a:buClr>
                <a:srgbClr val="0012A0"/>
              </a:buClr>
            </a:pPr>
            <a:r>
              <a:rPr lang="en-US" sz="3600" dirty="0"/>
              <a:t>Security in wireless and mobile networks</a:t>
            </a:r>
          </a:p>
          <a:p>
            <a:pPr lvl="1" indent="-287338">
              <a:buClr>
                <a:srgbClr val="0012A0"/>
              </a:buClr>
            </a:pPr>
            <a:r>
              <a:rPr lang="en-US" dirty="0"/>
              <a:t>802.11 (WiFi)</a:t>
            </a:r>
          </a:p>
          <a:p>
            <a:pPr lvl="1" indent="-287338">
              <a:buClr>
                <a:srgbClr val="0012A0"/>
              </a:buClr>
            </a:pPr>
            <a:r>
              <a:rPr lang="en-US" dirty="0"/>
              <a:t>4G/5G </a:t>
            </a:r>
            <a:endParaRPr lang="en-US" sz="3200" dirty="0"/>
          </a:p>
          <a:p>
            <a:pPr indent="-287338">
              <a:buClr>
                <a:schemeClr val="bg1">
                  <a:lumMod val="75000"/>
                </a:schemeClr>
              </a:buClr>
            </a:pPr>
            <a:r>
              <a:rPr lang="en-US" dirty="0">
                <a:solidFill>
                  <a:schemeClr val="bg1">
                    <a:lumMod val="75000"/>
                  </a:schemeClr>
                </a:solidFill>
              </a:rPr>
              <a:t>Operational security: firewalls and IDS</a:t>
            </a:r>
          </a:p>
        </p:txBody>
      </p:sp>
      <p:sp>
        <p:nvSpPr>
          <p:cNvPr id="13" name="Slide Number Placeholder 2">
            <a:extLst>
              <a:ext uri="{FF2B5EF4-FFF2-40B4-BE49-F238E27FC236}">
                <a16:creationId xmlns:a16="http://schemas.microsoft.com/office/drawing/2014/main" id="{ED5A4EB8-C36E-EF4A-A53F-6E75EE0AB65A}"/>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96</a:t>
            </a:fld>
            <a:endParaRPr lang="en-US" dirty="0"/>
          </a:p>
        </p:txBody>
      </p:sp>
    </p:spTree>
    <p:extLst>
      <p:ext uri="{BB962C8B-B14F-4D97-AF65-F5344CB8AC3E}">
        <p14:creationId xmlns:p14="http://schemas.microsoft.com/office/powerpoint/2010/main" val="388301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23">
            <a:extLst>
              <a:ext uri="{FF2B5EF4-FFF2-40B4-BE49-F238E27FC236}">
                <a16:creationId xmlns:a16="http://schemas.microsoft.com/office/drawing/2014/main" id="{FD46E58A-D3F5-D044-8218-118F276F8A3C}"/>
              </a:ext>
            </a:extLst>
          </p:cNvPr>
          <p:cNvSpPr>
            <a:spLocks noChangeArrowheads="1"/>
          </p:cNvSpPr>
          <p:nvPr/>
        </p:nvSpPr>
        <p:spPr bwMode="auto">
          <a:xfrm>
            <a:off x="4367470" y="1287427"/>
            <a:ext cx="1960562" cy="1798637"/>
          </a:xfrm>
          <a:prstGeom prst="ellipse">
            <a:avLst/>
          </a:prstGeom>
          <a:solidFill>
            <a:srgbClr val="9CE0FA"/>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eaLnBrk="0" fontAlgn="base" hangingPunct="0">
              <a:spcBef>
                <a:spcPct val="0"/>
              </a:spcBef>
              <a:spcAft>
                <a:spcPct val="0"/>
              </a:spcAft>
              <a:defRPr/>
            </a:pPr>
            <a:endParaRPr lang="en-US" dirty="0">
              <a:solidFill>
                <a:srgbClr val="000000"/>
              </a:solidFill>
              <a:latin typeface="Arial" charset="0"/>
              <a:ea typeface="ＭＳ Ｐゴシック" charset="0"/>
            </a:endParaRPr>
          </a:p>
        </p:txBody>
      </p:sp>
      <p:grpSp>
        <p:nvGrpSpPr>
          <p:cNvPr id="12" name="Group 356">
            <a:extLst>
              <a:ext uri="{FF2B5EF4-FFF2-40B4-BE49-F238E27FC236}">
                <a16:creationId xmlns:a16="http://schemas.microsoft.com/office/drawing/2014/main" id="{6FD46335-B734-4945-A3CD-4B386D6A4AB6}"/>
              </a:ext>
            </a:extLst>
          </p:cNvPr>
          <p:cNvGrpSpPr>
            <a:grpSpLocks/>
          </p:cNvGrpSpPr>
          <p:nvPr/>
        </p:nvGrpSpPr>
        <p:grpSpPr bwMode="auto">
          <a:xfrm>
            <a:off x="5678745" y="2273264"/>
            <a:ext cx="436562" cy="498475"/>
            <a:chOff x="313" y="1497"/>
            <a:chExt cx="1152" cy="1014"/>
          </a:xfrm>
        </p:grpSpPr>
        <p:pic>
          <p:nvPicPr>
            <p:cNvPr id="13" name="Picture 354" descr="laptop_stylized_small">
              <a:extLst>
                <a:ext uri="{FF2B5EF4-FFF2-40B4-BE49-F238E27FC236}">
                  <a16:creationId xmlns:a16="http://schemas.microsoft.com/office/drawing/2014/main" id="{8690D9E0-F119-B04D-9313-4CD301792A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 name="Picture 355" descr="antenna_stylized">
              <a:extLst>
                <a:ext uri="{FF2B5EF4-FFF2-40B4-BE49-F238E27FC236}">
                  <a16:creationId xmlns:a16="http://schemas.microsoft.com/office/drawing/2014/main" id="{78BE4BD8-F9A1-654E-AA19-7EA7719947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5" name="Group 403">
            <a:extLst>
              <a:ext uri="{FF2B5EF4-FFF2-40B4-BE49-F238E27FC236}">
                <a16:creationId xmlns:a16="http://schemas.microsoft.com/office/drawing/2014/main" id="{1621CF3B-BAFA-B94C-BBA7-6856B74C4E0F}"/>
              </a:ext>
            </a:extLst>
          </p:cNvPr>
          <p:cNvGrpSpPr>
            <a:grpSpLocks/>
          </p:cNvGrpSpPr>
          <p:nvPr/>
        </p:nvGrpSpPr>
        <p:grpSpPr bwMode="auto">
          <a:xfrm>
            <a:off x="5343938" y="1455702"/>
            <a:ext cx="446088" cy="382587"/>
            <a:chOff x="2751" y="1851"/>
            <a:chExt cx="462" cy="478"/>
          </a:xfrm>
        </p:grpSpPr>
        <p:pic>
          <p:nvPicPr>
            <p:cNvPr id="16" name="Picture 364" descr="iphone_stylized_small">
              <a:extLst>
                <a:ext uri="{FF2B5EF4-FFF2-40B4-BE49-F238E27FC236}">
                  <a16:creationId xmlns:a16="http://schemas.microsoft.com/office/drawing/2014/main" id="{FB02F53E-DD53-3848-A692-2349234E3C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7" name="Picture 402" descr="antenna_radiation_stylized">
              <a:extLst>
                <a:ext uri="{FF2B5EF4-FFF2-40B4-BE49-F238E27FC236}">
                  <a16:creationId xmlns:a16="http://schemas.microsoft.com/office/drawing/2014/main" id="{2FFB1B7E-92FF-1043-8277-DF227EB5543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8" name="Group 356">
            <a:extLst>
              <a:ext uri="{FF2B5EF4-FFF2-40B4-BE49-F238E27FC236}">
                <a16:creationId xmlns:a16="http://schemas.microsoft.com/office/drawing/2014/main" id="{793E3DF7-19F9-824A-B55D-9E9799039ABD}"/>
              </a:ext>
            </a:extLst>
          </p:cNvPr>
          <p:cNvGrpSpPr>
            <a:grpSpLocks/>
          </p:cNvGrpSpPr>
          <p:nvPr/>
        </p:nvGrpSpPr>
        <p:grpSpPr bwMode="auto">
          <a:xfrm>
            <a:off x="4638932" y="1562064"/>
            <a:ext cx="438150" cy="498475"/>
            <a:chOff x="313" y="1497"/>
            <a:chExt cx="1152" cy="1014"/>
          </a:xfrm>
        </p:grpSpPr>
        <p:pic>
          <p:nvPicPr>
            <p:cNvPr id="19" name="Picture 354" descr="laptop_stylized_small">
              <a:extLst>
                <a:ext uri="{FF2B5EF4-FFF2-40B4-BE49-F238E27FC236}">
                  <a16:creationId xmlns:a16="http://schemas.microsoft.com/office/drawing/2014/main" id="{56C9247C-ED61-E348-A092-51702663183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 name="Picture 355" descr="antenna_stylized">
              <a:extLst>
                <a:ext uri="{FF2B5EF4-FFF2-40B4-BE49-F238E27FC236}">
                  <a16:creationId xmlns:a16="http://schemas.microsoft.com/office/drawing/2014/main" id="{2F86F031-FA48-7749-B1F9-4CDA00E8F9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23" name="Right Arrow 22">
            <a:extLst>
              <a:ext uri="{FF2B5EF4-FFF2-40B4-BE49-F238E27FC236}">
                <a16:creationId xmlns:a16="http://schemas.microsoft.com/office/drawing/2014/main" id="{B1311EF0-E697-1843-8374-5B34A06B18D8}"/>
              </a:ext>
            </a:extLst>
          </p:cNvPr>
          <p:cNvSpPr/>
          <p:nvPr/>
        </p:nvSpPr>
        <p:spPr>
          <a:xfrm>
            <a:off x="3701219" y="2373897"/>
            <a:ext cx="1215337" cy="342800"/>
          </a:xfrm>
          <a:prstGeom prst="rightArrow">
            <a:avLst/>
          </a:prstGeom>
          <a:gradFill flip="none" rotWithShape="1">
            <a:gsLst>
              <a:gs pos="0">
                <a:schemeClr val="bg1"/>
              </a:gs>
              <a:gs pos="100000">
                <a:srgbClr val="0000A8"/>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97</a:t>
            </a:fld>
            <a:endParaRPr lang="en-US" dirty="0"/>
          </a:p>
        </p:txBody>
      </p:sp>
      <p:sp>
        <p:nvSpPr>
          <p:cNvPr id="10" name="Title 1">
            <a:extLst>
              <a:ext uri="{FF2B5EF4-FFF2-40B4-BE49-F238E27FC236}">
                <a16:creationId xmlns:a16="http://schemas.microsoft.com/office/drawing/2014/main" id="{F35EEEAD-4869-A944-A582-22F817FC6DE2}"/>
              </a:ext>
            </a:extLst>
          </p:cNvPr>
          <p:cNvSpPr txBox="1">
            <a:spLocks/>
          </p:cNvSpPr>
          <p:nvPr/>
        </p:nvSpPr>
        <p:spPr>
          <a:xfrm>
            <a:off x="838200" y="398813"/>
            <a:ext cx="10515600" cy="8946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a:lstStyle>
          <a:p>
            <a:r>
              <a:rPr lang="en-US" b="0" dirty="0">
                <a:latin typeface="+mn-lt"/>
              </a:rPr>
              <a:t>802.11: authentication, encryption</a:t>
            </a:r>
          </a:p>
        </p:txBody>
      </p:sp>
      <p:sp>
        <p:nvSpPr>
          <p:cNvPr id="5" name="Rectangle 3">
            <a:extLst>
              <a:ext uri="{FF2B5EF4-FFF2-40B4-BE49-F238E27FC236}">
                <a16:creationId xmlns:a16="http://schemas.microsoft.com/office/drawing/2014/main" id="{7EDF0287-CB9F-064B-9850-D7015F1D6CB0}"/>
              </a:ext>
            </a:extLst>
          </p:cNvPr>
          <p:cNvSpPr txBox="1">
            <a:spLocks noChangeArrowheads="1"/>
          </p:cNvSpPr>
          <p:nvPr/>
        </p:nvSpPr>
        <p:spPr>
          <a:xfrm>
            <a:off x="891208" y="3591340"/>
            <a:ext cx="10664687" cy="2299252"/>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30175" indent="0">
              <a:buNone/>
            </a:pPr>
            <a:r>
              <a:rPr lang="en-US" sz="3200" dirty="0"/>
              <a:t>Arriving mobile must:</a:t>
            </a:r>
          </a:p>
          <a:p>
            <a:pPr marL="457200" indent="-274638"/>
            <a:r>
              <a:rPr lang="en-US" sz="3200" dirty="0"/>
              <a:t>associate with access point: (establish) communication over wireless link</a:t>
            </a:r>
          </a:p>
          <a:p>
            <a:pPr marL="457200" indent="-274638"/>
            <a:r>
              <a:rPr lang="en-US" sz="3200" dirty="0"/>
              <a:t>authenticate to network</a:t>
            </a:r>
            <a:endParaRPr lang="en-US" dirty="0"/>
          </a:p>
        </p:txBody>
      </p:sp>
      <p:sp>
        <p:nvSpPr>
          <p:cNvPr id="26" name="AutoShape 25">
            <a:extLst>
              <a:ext uri="{FF2B5EF4-FFF2-40B4-BE49-F238E27FC236}">
                <a16:creationId xmlns:a16="http://schemas.microsoft.com/office/drawing/2014/main" id="{C35BBC87-D9B9-F84C-A466-A2406EC32F26}"/>
              </a:ext>
            </a:extLst>
          </p:cNvPr>
          <p:cNvSpPr>
            <a:spLocks noChangeAspect="1" noChangeArrowheads="1" noTextEdit="1"/>
          </p:cNvSpPr>
          <p:nvPr/>
        </p:nvSpPr>
        <p:spPr bwMode="auto">
          <a:xfrm>
            <a:off x="5330204" y="1522759"/>
            <a:ext cx="987425" cy="1049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p>
        </p:txBody>
      </p:sp>
      <p:sp>
        <p:nvSpPr>
          <p:cNvPr id="27" name="Line 55">
            <a:extLst>
              <a:ext uri="{FF2B5EF4-FFF2-40B4-BE49-F238E27FC236}">
                <a16:creationId xmlns:a16="http://schemas.microsoft.com/office/drawing/2014/main" id="{92F1E18C-8579-8F43-966D-AC3EAB745401}"/>
              </a:ext>
            </a:extLst>
          </p:cNvPr>
          <p:cNvSpPr>
            <a:spLocks noChangeShapeType="1"/>
          </p:cNvSpPr>
          <p:nvPr/>
        </p:nvSpPr>
        <p:spPr bwMode="auto">
          <a:xfrm>
            <a:off x="5635004" y="2302222"/>
            <a:ext cx="3151187"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29" name="Text Box 57">
            <a:extLst>
              <a:ext uri="{FF2B5EF4-FFF2-40B4-BE49-F238E27FC236}">
                <a16:creationId xmlns:a16="http://schemas.microsoft.com/office/drawing/2014/main" id="{0C5A523A-A420-554B-B07D-85B8A146CD58}"/>
              </a:ext>
            </a:extLst>
          </p:cNvPr>
          <p:cNvSpPr txBox="1">
            <a:spLocks noChangeArrowheads="1"/>
          </p:cNvSpPr>
          <p:nvPr/>
        </p:nvSpPr>
        <p:spPr bwMode="auto">
          <a:xfrm>
            <a:off x="5110162" y="2470565"/>
            <a:ext cx="46679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1" hangingPunct="1"/>
            <a:r>
              <a:rPr lang="en-US" dirty="0">
                <a:solidFill>
                  <a:srgbClr val="CC0000"/>
                </a:solidFill>
                <a:latin typeface="+mn-lt"/>
                <a:cs typeface="Arial" charset="0"/>
              </a:rPr>
              <a:t>AP</a:t>
            </a:r>
            <a:endParaRPr lang="en-US" sz="1600" dirty="0">
              <a:latin typeface="+mn-lt"/>
              <a:cs typeface="Arial" charset="0"/>
            </a:endParaRPr>
          </a:p>
        </p:txBody>
      </p:sp>
      <p:sp>
        <p:nvSpPr>
          <p:cNvPr id="30" name="Text Box 58">
            <a:extLst>
              <a:ext uri="{FF2B5EF4-FFF2-40B4-BE49-F238E27FC236}">
                <a16:creationId xmlns:a16="http://schemas.microsoft.com/office/drawing/2014/main" id="{8348A390-40C5-D743-9256-E62B9A390283}"/>
              </a:ext>
            </a:extLst>
          </p:cNvPr>
          <p:cNvSpPr txBox="1">
            <a:spLocks noChangeArrowheads="1"/>
          </p:cNvSpPr>
          <p:nvPr/>
        </p:nvSpPr>
        <p:spPr bwMode="auto">
          <a:xfrm>
            <a:off x="9021073" y="2012537"/>
            <a:ext cx="2235035" cy="6740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1" hangingPunct="1">
              <a:lnSpc>
                <a:spcPct val="90000"/>
              </a:lnSpc>
            </a:pPr>
            <a:r>
              <a:rPr lang="en-US" sz="2400" dirty="0">
                <a:solidFill>
                  <a:srgbClr val="CC0000"/>
                </a:solidFill>
                <a:latin typeface="+mn-lt"/>
                <a:cs typeface="Arial" charset="0"/>
              </a:rPr>
              <a:t>AS</a:t>
            </a:r>
          </a:p>
          <a:p>
            <a:pPr eaLnBrk="1" hangingPunct="1">
              <a:lnSpc>
                <a:spcPct val="90000"/>
              </a:lnSpc>
            </a:pPr>
            <a:r>
              <a:rPr lang="en-US" sz="1800" dirty="0">
                <a:latin typeface="+mn-lt"/>
                <a:cs typeface="Arial" charset="0"/>
              </a:rPr>
              <a:t>Authentication Server</a:t>
            </a:r>
          </a:p>
        </p:txBody>
      </p:sp>
      <p:grpSp>
        <p:nvGrpSpPr>
          <p:cNvPr id="33" name="Group 356">
            <a:extLst>
              <a:ext uri="{FF2B5EF4-FFF2-40B4-BE49-F238E27FC236}">
                <a16:creationId xmlns:a16="http://schemas.microsoft.com/office/drawing/2014/main" id="{CA05B63E-CD52-9F43-8FD2-58EA2FA3850E}"/>
              </a:ext>
            </a:extLst>
          </p:cNvPr>
          <p:cNvGrpSpPr>
            <a:grpSpLocks/>
          </p:cNvGrpSpPr>
          <p:nvPr/>
        </p:nvGrpSpPr>
        <p:grpSpPr bwMode="auto">
          <a:xfrm>
            <a:off x="3215998" y="1581979"/>
            <a:ext cx="804863" cy="852488"/>
            <a:chOff x="313" y="1407"/>
            <a:chExt cx="1152" cy="1104"/>
          </a:xfrm>
        </p:grpSpPr>
        <p:pic>
          <p:nvPicPr>
            <p:cNvPr id="34" name="Picture 354" descr="laptop_stylized_small">
              <a:extLst>
                <a:ext uri="{FF2B5EF4-FFF2-40B4-BE49-F238E27FC236}">
                  <a16:creationId xmlns:a16="http://schemas.microsoft.com/office/drawing/2014/main" id="{AD8B9F8C-F4B8-C845-8FD6-A1828FAA2C5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5" name="Picture 355" descr="antenna_stylized">
              <a:extLst>
                <a:ext uri="{FF2B5EF4-FFF2-40B4-BE49-F238E27FC236}">
                  <a16:creationId xmlns:a16="http://schemas.microsoft.com/office/drawing/2014/main" id="{7BC1A5C0-A129-444E-8FD8-F59E9356087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4" y="140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36" name="Group 361">
            <a:extLst>
              <a:ext uri="{FF2B5EF4-FFF2-40B4-BE49-F238E27FC236}">
                <a16:creationId xmlns:a16="http://schemas.microsoft.com/office/drawing/2014/main" id="{8B78EC52-40E4-1245-B94F-69888562BAC7}"/>
              </a:ext>
            </a:extLst>
          </p:cNvPr>
          <p:cNvGrpSpPr>
            <a:grpSpLocks/>
          </p:cNvGrpSpPr>
          <p:nvPr/>
        </p:nvGrpSpPr>
        <p:grpSpPr bwMode="auto">
          <a:xfrm>
            <a:off x="4963491" y="1848197"/>
            <a:ext cx="965200" cy="693737"/>
            <a:chOff x="2967" y="478"/>
            <a:chExt cx="788" cy="625"/>
          </a:xfrm>
        </p:grpSpPr>
        <p:pic>
          <p:nvPicPr>
            <p:cNvPr id="37" name="Picture 358" descr="access_point_stylized_small">
              <a:extLst>
                <a:ext uri="{FF2B5EF4-FFF2-40B4-BE49-F238E27FC236}">
                  <a16:creationId xmlns:a16="http://schemas.microsoft.com/office/drawing/2014/main" id="{5C100B11-3424-5D4A-A1E6-964F44B05E3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8" name="Picture 360" descr="antenna_radiation_stylized">
              <a:extLst>
                <a:ext uri="{FF2B5EF4-FFF2-40B4-BE49-F238E27FC236}">
                  <a16:creationId xmlns:a16="http://schemas.microsoft.com/office/drawing/2014/main" id="{8BBB252D-D673-DB49-A756-0CCA2DC15FE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39" name="Group 249">
            <a:extLst>
              <a:ext uri="{FF2B5EF4-FFF2-40B4-BE49-F238E27FC236}">
                <a16:creationId xmlns:a16="http://schemas.microsoft.com/office/drawing/2014/main" id="{A47596EB-18A9-3A49-B6A4-593B586DA3FA}"/>
              </a:ext>
            </a:extLst>
          </p:cNvPr>
          <p:cNvGrpSpPr>
            <a:grpSpLocks/>
          </p:cNvGrpSpPr>
          <p:nvPr/>
        </p:nvGrpSpPr>
        <p:grpSpPr bwMode="auto">
          <a:xfrm>
            <a:off x="8544201" y="1913284"/>
            <a:ext cx="466725" cy="793750"/>
            <a:chOff x="4140" y="429"/>
            <a:chExt cx="1425" cy="2396"/>
          </a:xfrm>
        </p:grpSpPr>
        <p:sp>
          <p:nvSpPr>
            <p:cNvPr id="40" name="Freeform 250">
              <a:extLst>
                <a:ext uri="{FF2B5EF4-FFF2-40B4-BE49-F238E27FC236}">
                  <a16:creationId xmlns:a16="http://schemas.microsoft.com/office/drawing/2014/main" id="{59974F3E-84B4-804E-A8A6-4ACEF4DDF13F}"/>
                </a:ext>
              </a:extLst>
            </p:cNvPr>
            <p:cNvSpPr>
              <a:spLocks/>
            </p:cNvSpPr>
            <p:nvPr/>
          </p:nvSpPr>
          <p:spPr bwMode="auto">
            <a:xfrm>
              <a:off x="5268" y="433"/>
              <a:ext cx="283" cy="2286"/>
            </a:xfrm>
            <a:custGeom>
              <a:avLst/>
              <a:gdLst>
                <a:gd name="T0" fmla="*/ 32 w 354"/>
                <a:gd name="T1" fmla="*/ 0 h 2742"/>
                <a:gd name="T2" fmla="*/ 181 w 354"/>
                <a:gd name="T3" fmla="*/ 197 h 2742"/>
                <a:gd name="T4" fmla="*/ 177 w 354"/>
                <a:gd name="T5" fmla="*/ 1521 h 2742"/>
                <a:gd name="T6" fmla="*/ 0 w 354"/>
                <a:gd name="T7" fmla="*/ 1589 h 2742"/>
                <a:gd name="T8" fmla="*/ 32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41" name="Rectangle 251">
              <a:extLst>
                <a:ext uri="{FF2B5EF4-FFF2-40B4-BE49-F238E27FC236}">
                  <a16:creationId xmlns:a16="http://schemas.microsoft.com/office/drawing/2014/main" id="{2A9ABF97-1FFA-A040-B884-1822A4156A13}"/>
                </a:ext>
              </a:extLst>
            </p:cNvPr>
            <p:cNvSpPr>
              <a:spLocks noChangeArrowheads="1"/>
            </p:cNvSpPr>
            <p:nvPr/>
          </p:nvSpPr>
          <p:spPr bwMode="auto">
            <a:xfrm>
              <a:off x="4203" y="429"/>
              <a:ext cx="1052" cy="2286"/>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42" name="Freeform 252">
              <a:extLst>
                <a:ext uri="{FF2B5EF4-FFF2-40B4-BE49-F238E27FC236}">
                  <a16:creationId xmlns:a16="http://schemas.microsoft.com/office/drawing/2014/main" id="{DD453E12-96D2-EF43-873C-79F3EFC7FA1D}"/>
                </a:ext>
              </a:extLst>
            </p:cNvPr>
            <p:cNvSpPr>
              <a:spLocks/>
            </p:cNvSpPr>
            <p:nvPr/>
          </p:nvSpPr>
          <p:spPr bwMode="auto">
            <a:xfrm>
              <a:off x="5321" y="570"/>
              <a:ext cx="169" cy="2115"/>
            </a:xfrm>
            <a:custGeom>
              <a:avLst/>
              <a:gdLst>
                <a:gd name="T0" fmla="*/ 4 w 211"/>
                <a:gd name="T1" fmla="*/ 0 h 2537"/>
                <a:gd name="T2" fmla="*/ 108 w 211"/>
                <a:gd name="T3" fmla="*/ 127 h 2537"/>
                <a:gd name="T4" fmla="*/ 4 w 211"/>
                <a:gd name="T5" fmla="*/ 1449 h 2537"/>
                <a:gd name="T6" fmla="*/ 4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43" name="Freeform 253">
              <a:extLst>
                <a:ext uri="{FF2B5EF4-FFF2-40B4-BE49-F238E27FC236}">
                  <a16:creationId xmlns:a16="http://schemas.microsoft.com/office/drawing/2014/main" id="{BE4C33DA-768F-AA46-B63F-69AB5F9B632A}"/>
                </a:ext>
              </a:extLst>
            </p:cNvPr>
            <p:cNvSpPr>
              <a:spLocks/>
            </p:cNvSpPr>
            <p:nvPr/>
          </p:nvSpPr>
          <p:spPr bwMode="auto">
            <a:xfrm>
              <a:off x="5284" y="1640"/>
              <a:ext cx="263" cy="189"/>
            </a:xfrm>
            <a:custGeom>
              <a:avLst/>
              <a:gdLst>
                <a:gd name="T0" fmla="*/ 2 w 328"/>
                <a:gd name="T1" fmla="*/ 0 h 226"/>
                <a:gd name="T2" fmla="*/ 169 w 328"/>
                <a:gd name="T3" fmla="*/ 74 h 226"/>
                <a:gd name="T4" fmla="*/ 168 w 328"/>
                <a:gd name="T5" fmla="*/ 132 h 226"/>
                <a:gd name="T6" fmla="*/ 0 w 328"/>
                <a:gd name="T7" fmla="*/ 5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44" name="Rectangle 254">
              <a:extLst>
                <a:ext uri="{FF2B5EF4-FFF2-40B4-BE49-F238E27FC236}">
                  <a16:creationId xmlns:a16="http://schemas.microsoft.com/office/drawing/2014/main" id="{AE5A9D75-7837-1D45-9C75-609A0260180B}"/>
                </a:ext>
              </a:extLst>
            </p:cNvPr>
            <p:cNvSpPr>
              <a:spLocks noChangeArrowheads="1"/>
            </p:cNvSpPr>
            <p:nvPr/>
          </p:nvSpPr>
          <p:spPr bwMode="auto">
            <a:xfrm>
              <a:off x="4213" y="693"/>
              <a:ext cx="596" cy="48"/>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nvGrpSpPr>
            <p:cNvPr id="45" name="Group 255">
              <a:extLst>
                <a:ext uri="{FF2B5EF4-FFF2-40B4-BE49-F238E27FC236}">
                  <a16:creationId xmlns:a16="http://schemas.microsoft.com/office/drawing/2014/main" id="{D69029F7-D6A6-6141-BB32-232B800466BD}"/>
                </a:ext>
              </a:extLst>
            </p:cNvPr>
            <p:cNvGrpSpPr>
              <a:grpSpLocks/>
            </p:cNvGrpSpPr>
            <p:nvPr/>
          </p:nvGrpSpPr>
          <p:grpSpPr bwMode="auto">
            <a:xfrm>
              <a:off x="4749" y="668"/>
              <a:ext cx="581" cy="145"/>
              <a:chOff x="614" y="2568"/>
              <a:chExt cx="725" cy="139"/>
            </a:xfrm>
          </p:grpSpPr>
          <p:sp>
            <p:nvSpPr>
              <p:cNvPr id="71" name="AutoShape 256">
                <a:extLst>
                  <a:ext uri="{FF2B5EF4-FFF2-40B4-BE49-F238E27FC236}">
                    <a16:creationId xmlns:a16="http://schemas.microsoft.com/office/drawing/2014/main" id="{737348F0-99B9-2E46-832A-981E574A77EC}"/>
                  </a:ext>
                </a:extLst>
              </p:cNvPr>
              <p:cNvSpPr>
                <a:spLocks noChangeArrowheads="1"/>
              </p:cNvSpPr>
              <p:nvPr/>
            </p:nvSpPr>
            <p:spPr bwMode="auto">
              <a:xfrm>
                <a:off x="616" y="2569"/>
                <a:ext cx="726" cy="138"/>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72" name="AutoShape 257">
                <a:extLst>
                  <a:ext uri="{FF2B5EF4-FFF2-40B4-BE49-F238E27FC236}">
                    <a16:creationId xmlns:a16="http://schemas.microsoft.com/office/drawing/2014/main" id="{C78DB3E8-7243-0343-B0FC-005A7661987C}"/>
                  </a:ext>
                </a:extLst>
              </p:cNvPr>
              <p:cNvSpPr>
                <a:spLocks noChangeArrowheads="1"/>
              </p:cNvSpPr>
              <p:nvPr/>
            </p:nvSpPr>
            <p:spPr bwMode="auto">
              <a:xfrm>
                <a:off x="634" y="2582"/>
                <a:ext cx="689"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46" name="Rectangle 258">
              <a:extLst>
                <a:ext uri="{FF2B5EF4-FFF2-40B4-BE49-F238E27FC236}">
                  <a16:creationId xmlns:a16="http://schemas.microsoft.com/office/drawing/2014/main" id="{C60FA8E8-4FA6-D245-8BEF-B091B3EB88C3}"/>
                </a:ext>
              </a:extLst>
            </p:cNvPr>
            <p:cNvSpPr>
              <a:spLocks noChangeArrowheads="1"/>
            </p:cNvSpPr>
            <p:nvPr/>
          </p:nvSpPr>
          <p:spPr bwMode="auto">
            <a:xfrm>
              <a:off x="4227" y="1018"/>
              <a:ext cx="591" cy="48"/>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nvGrpSpPr>
            <p:cNvPr id="47" name="Group 259">
              <a:extLst>
                <a:ext uri="{FF2B5EF4-FFF2-40B4-BE49-F238E27FC236}">
                  <a16:creationId xmlns:a16="http://schemas.microsoft.com/office/drawing/2014/main" id="{99104A84-297E-E543-B80B-5175A2ACE7F2}"/>
                </a:ext>
              </a:extLst>
            </p:cNvPr>
            <p:cNvGrpSpPr>
              <a:grpSpLocks/>
            </p:cNvGrpSpPr>
            <p:nvPr/>
          </p:nvGrpSpPr>
          <p:grpSpPr bwMode="auto">
            <a:xfrm>
              <a:off x="4747" y="994"/>
              <a:ext cx="581" cy="134"/>
              <a:chOff x="614" y="2568"/>
              <a:chExt cx="725" cy="139"/>
            </a:xfrm>
          </p:grpSpPr>
          <p:sp>
            <p:nvSpPr>
              <p:cNvPr id="69" name="AutoShape 260">
                <a:extLst>
                  <a:ext uri="{FF2B5EF4-FFF2-40B4-BE49-F238E27FC236}">
                    <a16:creationId xmlns:a16="http://schemas.microsoft.com/office/drawing/2014/main" id="{5D65995D-7C80-3241-A96C-59CF1B0A4CB6}"/>
                  </a:ext>
                </a:extLst>
              </p:cNvPr>
              <p:cNvSpPr>
                <a:spLocks noChangeArrowheads="1"/>
              </p:cNvSpPr>
              <p:nvPr/>
            </p:nvSpPr>
            <p:spPr bwMode="auto">
              <a:xfrm>
                <a:off x="613" y="2568"/>
                <a:ext cx="726" cy="139"/>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70" name="AutoShape 261">
                <a:extLst>
                  <a:ext uri="{FF2B5EF4-FFF2-40B4-BE49-F238E27FC236}">
                    <a16:creationId xmlns:a16="http://schemas.microsoft.com/office/drawing/2014/main" id="{3011CF52-9C58-2F4C-A851-D8C582FD3FB9}"/>
                  </a:ext>
                </a:extLst>
              </p:cNvPr>
              <p:cNvSpPr>
                <a:spLocks noChangeArrowheads="1"/>
              </p:cNvSpPr>
              <p:nvPr/>
            </p:nvSpPr>
            <p:spPr bwMode="auto">
              <a:xfrm>
                <a:off x="625" y="2583"/>
                <a:ext cx="696"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48" name="Rectangle 262">
              <a:extLst>
                <a:ext uri="{FF2B5EF4-FFF2-40B4-BE49-F238E27FC236}">
                  <a16:creationId xmlns:a16="http://schemas.microsoft.com/office/drawing/2014/main" id="{2AF7AD2E-B5EB-BC44-8A01-1CAE624873A7}"/>
                </a:ext>
              </a:extLst>
            </p:cNvPr>
            <p:cNvSpPr>
              <a:spLocks noChangeArrowheads="1"/>
            </p:cNvSpPr>
            <p:nvPr/>
          </p:nvSpPr>
          <p:spPr bwMode="auto">
            <a:xfrm>
              <a:off x="4218" y="1359"/>
              <a:ext cx="596" cy="43"/>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49" name="Rectangle 263">
              <a:extLst>
                <a:ext uri="{FF2B5EF4-FFF2-40B4-BE49-F238E27FC236}">
                  <a16:creationId xmlns:a16="http://schemas.microsoft.com/office/drawing/2014/main" id="{06B8150A-C552-6D40-99AC-B57171CF0303}"/>
                </a:ext>
              </a:extLst>
            </p:cNvPr>
            <p:cNvSpPr>
              <a:spLocks noChangeArrowheads="1"/>
            </p:cNvSpPr>
            <p:nvPr/>
          </p:nvSpPr>
          <p:spPr bwMode="auto">
            <a:xfrm>
              <a:off x="4227" y="1656"/>
              <a:ext cx="596" cy="43"/>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nvGrpSpPr>
            <p:cNvPr id="50" name="Group 264">
              <a:extLst>
                <a:ext uri="{FF2B5EF4-FFF2-40B4-BE49-F238E27FC236}">
                  <a16:creationId xmlns:a16="http://schemas.microsoft.com/office/drawing/2014/main" id="{533E13EA-5A91-3F41-ADEF-FA70B388A95F}"/>
                </a:ext>
              </a:extLst>
            </p:cNvPr>
            <p:cNvGrpSpPr>
              <a:grpSpLocks/>
            </p:cNvGrpSpPr>
            <p:nvPr/>
          </p:nvGrpSpPr>
          <p:grpSpPr bwMode="auto">
            <a:xfrm>
              <a:off x="4735" y="1627"/>
              <a:ext cx="582" cy="151"/>
              <a:chOff x="614" y="2568"/>
              <a:chExt cx="725" cy="139"/>
            </a:xfrm>
          </p:grpSpPr>
          <p:sp>
            <p:nvSpPr>
              <p:cNvPr id="67" name="AutoShape 265">
                <a:extLst>
                  <a:ext uri="{FF2B5EF4-FFF2-40B4-BE49-F238E27FC236}">
                    <a16:creationId xmlns:a16="http://schemas.microsoft.com/office/drawing/2014/main" id="{C630860E-2569-B64C-8FFF-461D0324AAC2}"/>
                  </a:ext>
                </a:extLst>
              </p:cNvPr>
              <p:cNvSpPr>
                <a:spLocks noChangeArrowheads="1"/>
              </p:cNvSpPr>
              <p:nvPr/>
            </p:nvSpPr>
            <p:spPr bwMode="auto">
              <a:xfrm>
                <a:off x="615" y="2568"/>
                <a:ext cx="725" cy="141"/>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68" name="AutoShape 266">
                <a:extLst>
                  <a:ext uri="{FF2B5EF4-FFF2-40B4-BE49-F238E27FC236}">
                    <a16:creationId xmlns:a16="http://schemas.microsoft.com/office/drawing/2014/main" id="{537D98BB-63F8-FF42-BA15-58883102E1DE}"/>
                  </a:ext>
                </a:extLst>
              </p:cNvPr>
              <p:cNvSpPr>
                <a:spLocks noChangeArrowheads="1"/>
              </p:cNvSpPr>
              <p:nvPr/>
            </p:nvSpPr>
            <p:spPr bwMode="auto">
              <a:xfrm>
                <a:off x="628" y="2581"/>
                <a:ext cx="694" cy="110"/>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51" name="Freeform 267">
              <a:extLst>
                <a:ext uri="{FF2B5EF4-FFF2-40B4-BE49-F238E27FC236}">
                  <a16:creationId xmlns:a16="http://schemas.microsoft.com/office/drawing/2014/main" id="{F99D92D7-30E6-4D43-959F-2B61667B8057}"/>
                </a:ext>
              </a:extLst>
            </p:cNvPr>
            <p:cNvSpPr>
              <a:spLocks/>
            </p:cNvSpPr>
            <p:nvPr/>
          </p:nvSpPr>
          <p:spPr bwMode="auto">
            <a:xfrm>
              <a:off x="5288" y="1354"/>
              <a:ext cx="263" cy="188"/>
            </a:xfrm>
            <a:custGeom>
              <a:avLst/>
              <a:gdLst>
                <a:gd name="T0" fmla="*/ 2 w 328"/>
                <a:gd name="T1" fmla="*/ 0 h 226"/>
                <a:gd name="T2" fmla="*/ 169 w 328"/>
                <a:gd name="T3" fmla="*/ 73 h 226"/>
                <a:gd name="T4" fmla="*/ 168 w 328"/>
                <a:gd name="T5" fmla="*/ 130 h 226"/>
                <a:gd name="T6" fmla="*/ 0 w 328"/>
                <a:gd name="T7" fmla="*/ 57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grpSp>
          <p:nvGrpSpPr>
            <p:cNvPr id="53" name="Group 268">
              <a:extLst>
                <a:ext uri="{FF2B5EF4-FFF2-40B4-BE49-F238E27FC236}">
                  <a16:creationId xmlns:a16="http://schemas.microsoft.com/office/drawing/2014/main" id="{C48B885B-279E-B848-A3F7-1B3DA8E04CBF}"/>
                </a:ext>
              </a:extLst>
            </p:cNvPr>
            <p:cNvGrpSpPr>
              <a:grpSpLocks/>
            </p:cNvGrpSpPr>
            <p:nvPr/>
          </p:nvGrpSpPr>
          <p:grpSpPr bwMode="auto">
            <a:xfrm>
              <a:off x="4739" y="1327"/>
              <a:ext cx="582" cy="139"/>
              <a:chOff x="614" y="2568"/>
              <a:chExt cx="725" cy="139"/>
            </a:xfrm>
          </p:grpSpPr>
          <p:sp>
            <p:nvSpPr>
              <p:cNvPr id="65" name="AutoShape 269">
                <a:extLst>
                  <a:ext uri="{FF2B5EF4-FFF2-40B4-BE49-F238E27FC236}">
                    <a16:creationId xmlns:a16="http://schemas.microsoft.com/office/drawing/2014/main" id="{F7C2CCDF-81FE-4840-9DC3-3CDE37023E67}"/>
                  </a:ext>
                </a:extLst>
              </p:cNvPr>
              <p:cNvSpPr>
                <a:spLocks noChangeArrowheads="1"/>
              </p:cNvSpPr>
              <p:nvPr/>
            </p:nvSpPr>
            <p:spPr bwMode="auto">
              <a:xfrm>
                <a:off x="617" y="2566"/>
                <a:ext cx="725" cy="139"/>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66" name="AutoShape 270">
                <a:extLst>
                  <a:ext uri="{FF2B5EF4-FFF2-40B4-BE49-F238E27FC236}">
                    <a16:creationId xmlns:a16="http://schemas.microsoft.com/office/drawing/2014/main" id="{DE9E0A46-A0D3-614B-BEDB-F4C8F0F113B0}"/>
                  </a:ext>
                </a:extLst>
              </p:cNvPr>
              <p:cNvSpPr>
                <a:spLocks noChangeArrowheads="1"/>
              </p:cNvSpPr>
              <p:nvPr/>
            </p:nvSpPr>
            <p:spPr bwMode="auto">
              <a:xfrm>
                <a:off x="635" y="2585"/>
                <a:ext cx="688" cy="105"/>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54" name="Rectangle 271">
              <a:extLst>
                <a:ext uri="{FF2B5EF4-FFF2-40B4-BE49-F238E27FC236}">
                  <a16:creationId xmlns:a16="http://schemas.microsoft.com/office/drawing/2014/main" id="{92B2A7AD-A286-B44A-B190-D511BA9D5C7F}"/>
                </a:ext>
              </a:extLst>
            </p:cNvPr>
            <p:cNvSpPr>
              <a:spLocks noChangeArrowheads="1"/>
            </p:cNvSpPr>
            <p:nvPr/>
          </p:nvSpPr>
          <p:spPr bwMode="auto">
            <a:xfrm>
              <a:off x="5250" y="429"/>
              <a:ext cx="68" cy="2291"/>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55" name="Freeform 272">
              <a:extLst>
                <a:ext uri="{FF2B5EF4-FFF2-40B4-BE49-F238E27FC236}">
                  <a16:creationId xmlns:a16="http://schemas.microsoft.com/office/drawing/2014/main" id="{83F49987-E7DA-EA4B-98A7-A006254F1433}"/>
                </a:ext>
              </a:extLst>
            </p:cNvPr>
            <p:cNvSpPr>
              <a:spLocks/>
            </p:cNvSpPr>
            <p:nvPr/>
          </p:nvSpPr>
          <p:spPr bwMode="auto">
            <a:xfrm>
              <a:off x="5312" y="1007"/>
              <a:ext cx="237" cy="213"/>
            </a:xfrm>
            <a:custGeom>
              <a:avLst/>
              <a:gdLst>
                <a:gd name="T0" fmla="*/ 2 w 296"/>
                <a:gd name="T1" fmla="*/ 0 h 256"/>
                <a:gd name="T2" fmla="*/ 150 w 296"/>
                <a:gd name="T3" fmla="*/ 83 h 256"/>
                <a:gd name="T4" fmla="*/ 152 w 296"/>
                <a:gd name="T5" fmla="*/ 147 h 256"/>
                <a:gd name="T6" fmla="*/ 0 w 296"/>
                <a:gd name="T7" fmla="*/ 57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56" name="Freeform 273">
              <a:extLst>
                <a:ext uri="{FF2B5EF4-FFF2-40B4-BE49-F238E27FC236}">
                  <a16:creationId xmlns:a16="http://schemas.microsoft.com/office/drawing/2014/main" id="{FB323DA1-60D1-1445-AE4E-1814FDB2F791}"/>
                </a:ext>
              </a:extLst>
            </p:cNvPr>
            <p:cNvSpPr>
              <a:spLocks/>
            </p:cNvSpPr>
            <p:nvPr/>
          </p:nvSpPr>
          <p:spPr bwMode="auto">
            <a:xfrm>
              <a:off x="5315" y="680"/>
              <a:ext cx="244" cy="240"/>
            </a:xfrm>
            <a:custGeom>
              <a:avLst/>
              <a:gdLst>
                <a:gd name="T0" fmla="*/ 0 w 304"/>
                <a:gd name="T1" fmla="*/ 0 h 288"/>
                <a:gd name="T2" fmla="*/ 157 w 304"/>
                <a:gd name="T3" fmla="*/ 95 h 288"/>
                <a:gd name="T4" fmla="*/ 147 w 304"/>
                <a:gd name="T5" fmla="*/ 167 h 288"/>
                <a:gd name="T6" fmla="*/ 4 w 304"/>
                <a:gd name="T7" fmla="*/ 72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57" name="Oval 274">
              <a:extLst>
                <a:ext uri="{FF2B5EF4-FFF2-40B4-BE49-F238E27FC236}">
                  <a16:creationId xmlns:a16="http://schemas.microsoft.com/office/drawing/2014/main" id="{19CBD79D-D76B-A54D-843F-CB09AA0CC02D}"/>
                </a:ext>
              </a:extLst>
            </p:cNvPr>
            <p:cNvSpPr>
              <a:spLocks noChangeArrowheads="1"/>
            </p:cNvSpPr>
            <p:nvPr/>
          </p:nvSpPr>
          <p:spPr bwMode="auto">
            <a:xfrm>
              <a:off x="5517" y="2614"/>
              <a:ext cx="48" cy="91"/>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58" name="Freeform 275">
              <a:extLst>
                <a:ext uri="{FF2B5EF4-FFF2-40B4-BE49-F238E27FC236}">
                  <a16:creationId xmlns:a16="http://schemas.microsoft.com/office/drawing/2014/main" id="{37D5240F-C231-B649-B9E2-07C54561866C}"/>
                </a:ext>
              </a:extLst>
            </p:cNvPr>
            <p:cNvSpPr>
              <a:spLocks/>
            </p:cNvSpPr>
            <p:nvPr/>
          </p:nvSpPr>
          <p:spPr bwMode="auto">
            <a:xfrm>
              <a:off x="5302" y="2614"/>
              <a:ext cx="245" cy="200"/>
            </a:xfrm>
            <a:custGeom>
              <a:avLst/>
              <a:gdLst>
                <a:gd name="T0" fmla="*/ 0 w 306"/>
                <a:gd name="T1" fmla="*/ 61 h 240"/>
                <a:gd name="T2" fmla="*/ 2 w 306"/>
                <a:gd name="T3" fmla="*/ 139 h 240"/>
                <a:gd name="T4" fmla="*/ 157 w 306"/>
                <a:gd name="T5" fmla="*/ 64 h 240"/>
                <a:gd name="T6" fmla="*/ 154 w 306"/>
                <a:gd name="T7" fmla="*/ 0 h 240"/>
                <a:gd name="T8" fmla="*/ 0 w 306"/>
                <a:gd name="T9" fmla="*/ 61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59" name="AutoShape 276">
              <a:extLst>
                <a:ext uri="{FF2B5EF4-FFF2-40B4-BE49-F238E27FC236}">
                  <a16:creationId xmlns:a16="http://schemas.microsoft.com/office/drawing/2014/main" id="{5856FEE0-7217-C546-B10E-4F2687344AE7}"/>
                </a:ext>
              </a:extLst>
            </p:cNvPr>
            <p:cNvSpPr>
              <a:spLocks noChangeArrowheads="1"/>
            </p:cNvSpPr>
            <p:nvPr/>
          </p:nvSpPr>
          <p:spPr bwMode="auto">
            <a:xfrm>
              <a:off x="4140" y="2681"/>
              <a:ext cx="1202" cy="144"/>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60" name="AutoShape 277">
              <a:extLst>
                <a:ext uri="{FF2B5EF4-FFF2-40B4-BE49-F238E27FC236}">
                  <a16:creationId xmlns:a16="http://schemas.microsoft.com/office/drawing/2014/main" id="{7CF47AD8-6FA3-EC4A-81BB-D4BDF82FF868}"/>
                </a:ext>
              </a:extLst>
            </p:cNvPr>
            <p:cNvSpPr>
              <a:spLocks noChangeArrowheads="1"/>
            </p:cNvSpPr>
            <p:nvPr/>
          </p:nvSpPr>
          <p:spPr bwMode="auto">
            <a:xfrm>
              <a:off x="4203" y="2710"/>
              <a:ext cx="1076" cy="81"/>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61" name="Oval 278">
              <a:extLst>
                <a:ext uri="{FF2B5EF4-FFF2-40B4-BE49-F238E27FC236}">
                  <a16:creationId xmlns:a16="http://schemas.microsoft.com/office/drawing/2014/main" id="{16DD064D-9DAA-7C41-B25C-A82D91C8823F}"/>
                </a:ext>
              </a:extLst>
            </p:cNvPr>
            <p:cNvSpPr>
              <a:spLocks noChangeArrowheads="1"/>
            </p:cNvSpPr>
            <p:nvPr/>
          </p:nvSpPr>
          <p:spPr bwMode="auto">
            <a:xfrm>
              <a:off x="4305" y="2384"/>
              <a:ext cx="160" cy="144"/>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62" name="Oval 279">
              <a:extLst>
                <a:ext uri="{FF2B5EF4-FFF2-40B4-BE49-F238E27FC236}">
                  <a16:creationId xmlns:a16="http://schemas.microsoft.com/office/drawing/2014/main" id="{3A4E91ED-E53C-4F46-B869-5EE63341E69A}"/>
                </a:ext>
              </a:extLst>
            </p:cNvPr>
            <p:cNvSpPr>
              <a:spLocks noChangeArrowheads="1"/>
            </p:cNvSpPr>
            <p:nvPr/>
          </p:nvSpPr>
          <p:spPr bwMode="auto">
            <a:xfrm>
              <a:off x="4484" y="2384"/>
              <a:ext cx="160" cy="144"/>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dirty="0">
                <a:solidFill>
                  <a:srgbClr val="FF0000"/>
                </a:solidFill>
                <a:cs typeface="Arial" charset="0"/>
              </a:endParaRPr>
            </a:p>
          </p:txBody>
        </p:sp>
        <p:sp>
          <p:nvSpPr>
            <p:cNvPr id="63" name="Oval 280">
              <a:extLst>
                <a:ext uri="{FF2B5EF4-FFF2-40B4-BE49-F238E27FC236}">
                  <a16:creationId xmlns:a16="http://schemas.microsoft.com/office/drawing/2014/main" id="{61A76EFE-8475-4549-8D40-279CC1F6DEED}"/>
                </a:ext>
              </a:extLst>
            </p:cNvPr>
            <p:cNvSpPr>
              <a:spLocks noChangeArrowheads="1"/>
            </p:cNvSpPr>
            <p:nvPr/>
          </p:nvSpPr>
          <p:spPr bwMode="auto">
            <a:xfrm>
              <a:off x="4663" y="2379"/>
              <a:ext cx="155" cy="144"/>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64" name="Rectangle 281">
              <a:extLst>
                <a:ext uri="{FF2B5EF4-FFF2-40B4-BE49-F238E27FC236}">
                  <a16:creationId xmlns:a16="http://schemas.microsoft.com/office/drawing/2014/main" id="{A4BC8BDA-9FFB-4F48-9FCF-402BAA6433A3}"/>
                </a:ext>
              </a:extLst>
            </p:cNvPr>
            <p:cNvSpPr>
              <a:spLocks noChangeArrowheads="1"/>
            </p:cNvSpPr>
            <p:nvPr/>
          </p:nvSpPr>
          <p:spPr bwMode="auto">
            <a:xfrm>
              <a:off x="5061" y="1838"/>
              <a:ext cx="87" cy="757"/>
            </a:xfrm>
            <a:prstGeom prst="rect">
              <a:avLst/>
            </a:prstGeom>
            <a:solidFill>
              <a:srgbClr val="292929"/>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grpSp>
        <p:nvGrpSpPr>
          <p:cNvPr id="73" name="Group 26">
            <a:extLst>
              <a:ext uri="{FF2B5EF4-FFF2-40B4-BE49-F238E27FC236}">
                <a16:creationId xmlns:a16="http://schemas.microsoft.com/office/drawing/2014/main" id="{F66578CA-D572-B14B-8BD7-F68422DA2AEB}"/>
              </a:ext>
            </a:extLst>
          </p:cNvPr>
          <p:cNvGrpSpPr>
            <a:grpSpLocks/>
          </p:cNvGrpSpPr>
          <p:nvPr/>
        </p:nvGrpSpPr>
        <p:grpSpPr bwMode="auto">
          <a:xfrm>
            <a:off x="6556766" y="1630020"/>
            <a:ext cx="1887846" cy="1341538"/>
            <a:chOff x="3656" y="1392"/>
            <a:chExt cx="1523" cy="1110"/>
          </a:xfrm>
        </p:grpSpPr>
        <p:sp>
          <p:nvSpPr>
            <p:cNvPr id="74" name="Freeform 27">
              <a:extLst>
                <a:ext uri="{FF2B5EF4-FFF2-40B4-BE49-F238E27FC236}">
                  <a16:creationId xmlns:a16="http://schemas.microsoft.com/office/drawing/2014/main" id="{F9D18517-4267-5A4D-975E-4CFF0D3DA8A9}"/>
                </a:ext>
              </a:extLst>
            </p:cNvPr>
            <p:cNvSpPr>
              <a:spLocks/>
            </p:cNvSpPr>
            <p:nvPr/>
          </p:nvSpPr>
          <p:spPr bwMode="auto">
            <a:xfrm>
              <a:off x="3656" y="1392"/>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9AE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75" name="Text Box 28">
              <a:extLst>
                <a:ext uri="{FF2B5EF4-FFF2-40B4-BE49-F238E27FC236}">
                  <a16:creationId xmlns:a16="http://schemas.microsoft.com/office/drawing/2014/main" id="{B45C6A19-6E94-B540-ADFE-696C337D4540}"/>
                </a:ext>
              </a:extLst>
            </p:cNvPr>
            <p:cNvSpPr txBox="1">
              <a:spLocks noChangeArrowheads="1"/>
            </p:cNvSpPr>
            <p:nvPr/>
          </p:nvSpPr>
          <p:spPr bwMode="auto">
            <a:xfrm>
              <a:off x="4010" y="1995"/>
              <a:ext cx="1169" cy="2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mn-lt"/>
                  <a:cs typeface="Arial" charset="0"/>
                </a:rPr>
                <a:t>wired network</a:t>
              </a:r>
            </a:p>
          </p:txBody>
        </p:sp>
      </p:grpSp>
      <p:sp>
        <p:nvSpPr>
          <p:cNvPr id="76" name="Text Box 60">
            <a:extLst>
              <a:ext uri="{FF2B5EF4-FFF2-40B4-BE49-F238E27FC236}">
                <a16:creationId xmlns:a16="http://schemas.microsoft.com/office/drawing/2014/main" id="{6801113C-4B0F-0649-A167-A9B90AD3032A}"/>
              </a:ext>
            </a:extLst>
          </p:cNvPr>
          <p:cNvSpPr txBox="1">
            <a:spLocks noChangeArrowheads="1"/>
          </p:cNvSpPr>
          <p:nvPr/>
        </p:nvSpPr>
        <p:spPr bwMode="auto">
          <a:xfrm>
            <a:off x="2611989" y="1792741"/>
            <a:ext cx="1620837"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1" hangingPunct="1"/>
            <a:r>
              <a:rPr lang="en-US" dirty="0">
                <a:solidFill>
                  <a:srgbClr val="C00000"/>
                </a:solidFill>
                <a:latin typeface="Calibri" panose="020F0502020204030204" pitchFamily="34" charset="0"/>
                <a:cs typeface="Calibri" panose="020F0502020204030204" pitchFamily="34" charset="0"/>
              </a:rPr>
              <a:t>mobile</a:t>
            </a:r>
            <a:endParaRPr lang="en-US" sz="1600" dirty="0">
              <a:solidFill>
                <a:srgbClr val="C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49421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23">
            <a:extLst>
              <a:ext uri="{FF2B5EF4-FFF2-40B4-BE49-F238E27FC236}">
                <a16:creationId xmlns:a16="http://schemas.microsoft.com/office/drawing/2014/main" id="{FD46E58A-D3F5-D044-8218-118F276F8A3C}"/>
              </a:ext>
            </a:extLst>
          </p:cNvPr>
          <p:cNvSpPr>
            <a:spLocks noChangeArrowheads="1"/>
          </p:cNvSpPr>
          <p:nvPr/>
        </p:nvSpPr>
        <p:spPr bwMode="auto">
          <a:xfrm>
            <a:off x="4367470" y="1287427"/>
            <a:ext cx="1960562" cy="1798637"/>
          </a:xfrm>
          <a:prstGeom prst="ellipse">
            <a:avLst/>
          </a:prstGeom>
          <a:solidFill>
            <a:srgbClr val="9CE0FA"/>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eaLnBrk="0" fontAlgn="base" hangingPunct="0">
              <a:spcBef>
                <a:spcPct val="0"/>
              </a:spcBef>
              <a:spcAft>
                <a:spcPct val="0"/>
              </a:spcAft>
              <a:defRPr/>
            </a:pPr>
            <a:endParaRPr lang="en-US" dirty="0">
              <a:solidFill>
                <a:srgbClr val="000000"/>
              </a:solidFill>
              <a:latin typeface="Arial" charset="0"/>
              <a:ea typeface="ＭＳ Ｐゴシック" charset="0"/>
            </a:endParaRPr>
          </a:p>
        </p:txBody>
      </p:sp>
      <p:grpSp>
        <p:nvGrpSpPr>
          <p:cNvPr id="12" name="Group 356">
            <a:extLst>
              <a:ext uri="{FF2B5EF4-FFF2-40B4-BE49-F238E27FC236}">
                <a16:creationId xmlns:a16="http://schemas.microsoft.com/office/drawing/2014/main" id="{6FD46335-B734-4945-A3CD-4B386D6A4AB6}"/>
              </a:ext>
            </a:extLst>
          </p:cNvPr>
          <p:cNvGrpSpPr>
            <a:grpSpLocks/>
          </p:cNvGrpSpPr>
          <p:nvPr/>
        </p:nvGrpSpPr>
        <p:grpSpPr bwMode="auto">
          <a:xfrm>
            <a:off x="5678745" y="2273264"/>
            <a:ext cx="436562" cy="498475"/>
            <a:chOff x="313" y="1497"/>
            <a:chExt cx="1152" cy="1014"/>
          </a:xfrm>
        </p:grpSpPr>
        <p:pic>
          <p:nvPicPr>
            <p:cNvPr id="13" name="Picture 354" descr="laptop_stylized_small">
              <a:extLst>
                <a:ext uri="{FF2B5EF4-FFF2-40B4-BE49-F238E27FC236}">
                  <a16:creationId xmlns:a16="http://schemas.microsoft.com/office/drawing/2014/main" id="{8690D9E0-F119-B04D-9313-4CD301792A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 name="Picture 355" descr="antenna_stylized">
              <a:extLst>
                <a:ext uri="{FF2B5EF4-FFF2-40B4-BE49-F238E27FC236}">
                  <a16:creationId xmlns:a16="http://schemas.microsoft.com/office/drawing/2014/main" id="{78BE4BD8-F9A1-654E-AA19-7EA7719947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5" name="Group 403">
            <a:extLst>
              <a:ext uri="{FF2B5EF4-FFF2-40B4-BE49-F238E27FC236}">
                <a16:creationId xmlns:a16="http://schemas.microsoft.com/office/drawing/2014/main" id="{1621CF3B-BAFA-B94C-BBA7-6856B74C4E0F}"/>
              </a:ext>
            </a:extLst>
          </p:cNvPr>
          <p:cNvGrpSpPr>
            <a:grpSpLocks/>
          </p:cNvGrpSpPr>
          <p:nvPr/>
        </p:nvGrpSpPr>
        <p:grpSpPr bwMode="auto">
          <a:xfrm>
            <a:off x="5343938" y="1455702"/>
            <a:ext cx="446088" cy="382587"/>
            <a:chOff x="2751" y="1851"/>
            <a:chExt cx="462" cy="478"/>
          </a:xfrm>
        </p:grpSpPr>
        <p:pic>
          <p:nvPicPr>
            <p:cNvPr id="16" name="Picture 364" descr="iphone_stylized_small">
              <a:extLst>
                <a:ext uri="{FF2B5EF4-FFF2-40B4-BE49-F238E27FC236}">
                  <a16:creationId xmlns:a16="http://schemas.microsoft.com/office/drawing/2014/main" id="{FB02F53E-DD53-3848-A692-2349234E3C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7" name="Picture 402" descr="antenna_radiation_stylized">
              <a:extLst>
                <a:ext uri="{FF2B5EF4-FFF2-40B4-BE49-F238E27FC236}">
                  <a16:creationId xmlns:a16="http://schemas.microsoft.com/office/drawing/2014/main" id="{2FFB1B7E-92FF-1043-8277-DF227EB5543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8" name="Group 356">
            <a:extLst>
              <a:ext uri="{FF2B5EF4-FFF2-40B4-BE49-F238E27FC236}">
                <a16:creationId xmlns:a16="http://schemas.microsoft.com/office/drawing/2014/main" id="{793E3DF7-19F9-824A-B55D-9E9799039ABD}"/>
              </a:ext>
            </a:extLst>
          </p:cNvPr>
          <p:cNvGrpSpPr>
            <a:grpSpLocks/>
          </p:cNvGrpSpPr>
          <p:nvPr/>
        </p:nvGrpSpPr>
        <p:grpSpPr bwMode="auto">
          <a:xfrm>
            <a:off x="4638932" y="1562064"/>
            <a:ext cx="438150" cy="498475"/>
            <a:chOff x="313" y="1497"/>
            <a:chExt cx="1152" cy="1014"/>
          </a:xfrm>
        </p:grpSpPr>
        <p:pic>
          <p:nvPicPr>
            <p:cNvPr id="19" name="Picture 354" descr="laptop_stylized_small">
              <a:extLst>
                <a:ext uri="{FF2B5EF4-FFF2-40B4-BE49-F238E27FC236}">
                  <a16:creationId xmlns:a16="http://schemas.microsoft.com/office/drawing/2014/main" id="{56C9247C-ED61-E348-A092-51702663183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 name="Picture 355" descr="antenna_stylized">
              <a:extLst>
                <a:ext uri="{FF2B5EF4-FFF2-40B4-BE49-F238E27FC236}">
                  <a16:creationId xmlns:a16="http://schemas.microsoft.com/office/drawing/2014/main" id="{2F86F031-FA48-7749-B1F9-4CDA00E8F9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23" name="Right Arrow 22">
            <a:extLst>
              <a:ext uri="{FF2B5EF4-FFF2-40B4-BE49-F238E27FC236}">
                <a16:creationId xmlns:a16="http://schemas.microsoft.com/office/drawing/2014/main" id="{B1311EF0-E697-1843-8374-5B34A06B18D8}"/>
              </a:ext>
            </a:extLst>
          </p:cNvPr>
          <p:cNvSpPr/>
          <p:nvPr/>
        </p:nvSpPr>
        <p:spPr>
          <a:xfrm>
            <a:off x="3701219" y="2373897"/>
            <a:ext cx="1215337" cy="342800"/>
          </a:xfrm>
          <a:prstGeom prst="rightArrow">
            <a:avLst/>
          </a:prstGeom>
          <a:gradFill flip="none" rotWithShape="1">
            <a:gsLst>
              <a:gs pos="0">
                <a:schemeClr val="bg1"/>
              </a:gs>
              <a:gs pos="100000">
                <a:srgbClr val="0000A8"/>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98</a:t>
            </a:fld>
            <a:endParaRPr lang="en-US" dirty="0"/>
          </a:p>
        </p:txBody>
      </p:sp>
      <p:sp>
        <p:nvSpPr>
          <p:cNvPr id="10" name="Title 1">
            <a:extLst>
              <a:ext uri="{FF2B5EF4-FFF2-40B4-BE49-F238E27FC236}">
                <a16:creationId xmlns:a16="http://schemas.microsoft.com/office/drawing/2014/main" id="{F35EEEAD-4869-A944-A582-22F817FC6DE2}"/>
              </a:ext>
            </a:extLst>
          </p:cNvPr>
          <p:cNvSpPr txBox="1">
            <a:spLocks/>
          </p:cNvSpPr>
          <p:nvPr/>
        </p:nvSpPr>
        <p:spPr>
          <a:xfrm>
            <a:off x="838200" y="398813"/>
            <a:ext cx="10515600" cy="8946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a:lstStyle>
          <a:p>
            <a:r>
              <a:rPr lang="en-US" b="0" dirty="0">
                <a:latin typeface="+mn-lt"/>
              </a:rPr>
              <a:t>802.11: authentication, encryption</a:t>
            </a:r>
          </a:p>
        </p:txBody>
      </p:sp>
      <p:sp>
        <p:nvSpPr>
          <p:cNvPr id="26" name="AutoShape 25">
            <a:extLst>
              <a:ext uri="{FF2B5EF4-FFF2-40B4-BE49-F238E27FC236}">
                <a16:creationId xmlns:a16="http://schemas.microsoft.com/office/drawing/2014/main" id="{C35BBC87-D9B9-F84C-A466-A2406EC32F26}"/>
              </a:ext>
            </a:extLst>
          </p:cNvPr>
          <p:cNvSpPr>
            <a:spLocks noChangeAspect="1" noChangeArrowheads="1" noTextEdit="1"/>
          </p:cNvSpPr>
          <p:nvPr/>
        </p:nvSpPr>
        <p:spPr bwMode="auto">
          <a:xfrm>
            <a:off x="5330204" y="1522759"/>
            <a:ext cx="987425" cy="1049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p>
        </p:txBody>
      </p:sp>
      <p:sp>
        <p:nvSpPr>
          <p:cNvPr id="27" name="Line 55">
            <a:extLst>
              <a:ext uri="{FF2B5EF4-FFF2-40B4-BE49-F238E27FC236}">
                <a16:creationId xmlns:a16="http://schemas.microsoft.com/office/drawing/2014/main" id="{92F1E18C-8579-8F43-966D-AC3EAB745401}"/>
              </a:ext>
            </a:extLst>
          </p:cNvPr>
          <p:cNvSpPr>
            <a:spLocks noChangeShapeType="1"/>
          </p:cNvSpPr>
          <p:nvPr/>
        </p:nvSpPr>
        <p:spPr bwMode="auto">
          <a:xfrm>
            <a:off x="5635004" y="2302222"/>
            <a:ext cx="3151187"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29" name="Text Box 57">
            <a:extLst>
              <a:ext uri="{FF2B5EF4-FFF2-40B4-BE49-F238E27FC236}">
                <a16:creationId xmlns:a16="http://schemas.microsoft.com/office/drawing/2014/main" id="{0C5A523A-A420-554B-B07D-85B8A146CD58}"/>
              </a:ext>
            </a:extLst>
          </p:cNvPr>
          <p:cNvSpPr txBox="1">
            <a:spLocks noChangeArrowheads="1"/>
          </p:cNvSpPr>
          <p:nvPr/>
        </p:nvSpPr>
        <p:spPr bwMode="auto">
          <a:xfrm>
            <a:off x="5110162" y="2470565"/>
            <a:ext cx="46679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1" hangingPunct="1"/>
            <a:r>
              <a:rPr lang="en-US" dirty="0">
                <a:solidFill>
                  <a:srgbClr val="CC0000"/>
                </a:solidFill>
                <a:latin typeface="+mn-lt"/>
                <a:cs typeface="Arial" charset="0"/>
              </a:rPr>
              <a:t>AP</a:t>
            </a:r>
            <a:endParaRPr lang="en-US" sz="1600" dirty="0">
              <a:latin typeface="+mn-lt"/>
              <a:cs typeface="Arial" charset="0"/>
            </a:endParaRPr>
          </a:p>
        </p:txBody>
      </p:sp>
      <p:sp>
        <p:nvSpPr>
          <p:cNvPr id="30" name="Text Box 58">
            <a:extLst>
              <a:ext uri="{FF2B5EF4-FFF2-40B4-BE49-F238E27FC236}">
                <a16:creationId xmlns:a16="http://schemas.microsoft.com/office/drawing/2014/main" id="{8348A390-40C5-D743-9256-E62B9A390283}"/>
              </a:ext>
            </a:extLst>
          </p:cNvPr>
          <p:cNvSpPr txBox="1">
            <a:spLocks noChangeArrowheads="1"/>
          </p:cNvSpPr>
          <p:nvPr/>
        </p:nvSpPr>
        <p:spPr bwMode="auto">
          <a:xfrm>
            <a:off x="9021073" y="2012537"/>
            <a:ext cx="2235035" cy="6740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1" hangingPunct="1">
              <a:lnSpc>
                <a:spcPct val="90000"/>
              </a:lnSpc>
            </a:pPr>
            <a:r>
              <a:rPr lang="en-US" sz="2400" dirty="0">
                <a:solidFill>
                  <a:srgbClr val="CC0000"/>
                </a:solidFill>
                <a:latin typeface="+mn-lt"/>
                <a:cs typeface="Arial" charset="0"/>
              </a:rPr>
              <a:t>AS</a:t>
            </a:r>
          </a:p>
          <a:p>
            <a:pPr eaLnBrk="1" hangingPunct="1">
              <a:lnSpc>
                <a:spcPct val="90000"/>
              </a:lnSpc>
            </a:pPr>
            <a:r>
              <a:rPr lang="en-US" sz="1800" dirty="0">
                <a:latin typeface="+mn-lt"/>
                <a:cs typeface="Arial" charset="0"/>
              </a:rPr>
              <a:t>Authentication Server</a:t>
            </a:r>
          </a:p>
        </p:txBody>
      </p:sp>
      <p:grpSp>
        <p:nvGrpSpPr>
          <p:cNvPr id="33" name="Group 356">
            <a:extLst>
              <a:ext uri="{FF2B5EF4-FFF2-40B4-BE49-F238E27FC236}">
                <a16:creationId xmlns:a16="http://schemas.microsoft.com/office/drawing/2014/main" id="{CA05B63E-CD52-9F43-8FD2-58EA2FA3850E}"/>
              </a:ext>
            </a:extLst>
          </p:cNvPr>
          <p:cNvGrpSpPr>
            <a:grpSpLocks/>
          </p:cNvGrpSpPr>
          <p:nvPr/>
        </p:nvGrpSpPr>
        <p:grpSpPr bwMode="auto">
          <a:xfrm>
            <a:off x="3215998" y="1581979"/>
            <a:ext cx="804863" cy="852488"/>
            <a:chOff x="313" y="1407"/>
            <a:chExt cx="1152" cy="1104"/>
          </a:xfrm>
        </p:grpSpPr>
        <p:pic>
          <p:nvPicPr>
            <p:cNvPr id="34" name="Picture 354" descr="laptop_stylized_small">
              <a:extLst>
                <a:ext uri="{FF2B5EF4-FFF2-40B4-BE49-F238E27FC236}">
                  <a16:creationId xmlns:a16="http://schemas.microsoft.com/office/drawing/2014/main" id="{AD8B9F8C-F4B8-C845-8FD6-A1828FAA2C5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5" name="Picture 355" descr="antenna_stylized">
              <a:extLst>
                <a:ext uri="{FF2B5EF4-FFF2-40B4-BE49-F238E27FC236}">
                  <a16:creationId xmlns:a16="http://schemas.microsoft.com/office/drawing/2014/main" id="{7BC1A5C0-A129-444E-8FD8-F59E9356087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4" y="140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36" name="Group 361">
            <a:extLst>
              <a:ext uri="{FF2B5EF4-FFF2-40B4-BE49-F238E27FC236}">
                <a16:creationId xmlns:a16="http://schemas.microsoft.com/office/drawing/2014/main" id="{8B78EC52-40E4-1245-B94F-69888562BAC7}"/>
              </a:ext>
            </a:extLst>
          </p:cNvPr>
          <p:cNvGrpSpPr>
            <a:grpSpLocks/>
          </p:cNvGrpSpPr>
          <p:nvPr/>
        </p:nvGrpSpPr>
        <p:grpSpPr bwMode="auto">
          <a:xfrm>
            <a:off x="4963491" y="1848197"/>
            <a:ext cx="965200" cy="693737"/>
            <a:chOff x="2967" y="478"/>
            <a:chExt cx="788" cy="625"/>
          </a:xfrm>
        </p:grpSpPr>
        <p:pic>
          <p:nvPicPr>
            <p:cNvPr id="37" name="Picture 358" descr="access_point_stylized_small">
              <a:extLst>
                <a:ext uri="{FF2B5EF4-FFF2-40B4-BE49-F238E27FC236}">
                  <a16:creationId xmlns:a16="http://schemas.microsoft.com/office/drawing/2014/main" id="{5C100B11-3424-5D4A-A1E6-964F44B05E3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8" name="Picture 360" descr="antenna_radiation_stylized">
              <a:extLst>
                <a:ext uri="{FF2B5EF4-FFF2-40B4-BE49-F238E27FC236}">
                  <a16:creationId xmlns:a16="http://schemas.microsoft.com/office/drawing/2014/main" id="{8BBB252D-D673-DB49-A756-0CCA2DC15FE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39" name="Group 249">
            <a:extLst>
              <a:ext uri="{FF2B5EF4-FFF2-40B4-BE49-F238E27FC236}">
                <a16:creationId xmlns:a16="http://schemas.microsoft.com/office/drawing/2014/main" id="{A47596EB-18A9-3A49-B6A4-593B586DA3FA}"/>
              </a:ext>
            </a:extLst>
          </p:cNvPr>
          <p:cNvGrpSpPr>
            <a:grpSpLocks/>
          </p:cNvGrpSpPr>
          <p:nvPr/>
        </p:nvGrpSpPr>
        <p:grpSpPr bwMode="auto">
          <a:xfrm>
            <a:off x="8544201" y="1913284"/>
            <a:ext cx="466725" cy="793750"/>
            <a:chOff x="4140" y="429"/>
            <a:chExt cx="1425" cy="2396"/>
          </a:xfrm>
        </p:grpSpPr>
        <p:sp>
          <p:nvSpPr>
            <p:cNvPr id="40" name="Freeform 250">
              <a:extLst>
                <a:ext uri="{FF2B5EF4-FFF2-40B4-BE49-F238E27FC236}">
                  <a16:creationId xmlns:a16="http://schemas.microsoft.com/office/drawing/2014/main" id="{59974F3E-84B4-804E-A8A6-4ACEF4DDF13F}"/>
                </a:ext>
              </a:extLst>
            </p:cNvPr>
            <p:cNvSpPr>
              <a:spLocks/>
            </p:cNvSpPr>
            <p:nvPr/>
          </p:nvSpPr>
          <p:spPr bwMode="auto">
            <a:xfrm>
              <a:off x="5268" y="433"/>
              <a:ext cx="283" cy="2286"/>
            </a:xfrm>
            <a:custGeom>
              <a:avLst/>
              <a:gdLst>
                <a:gd name="T0" fmla="*/ 32 w 354"/>
                <a:gd name="T1" fmla="*/ 0 h 2742"/>
                <a:gd name="T2" fmla="*/ 181 w 354"/>
                <a:gd name="T3" fmla="*/ 197 h 2742"/>
                <a:gd name="T4" fmla="*/ 177 w 354"/>
                <a:gd name="T5" fmla="*/ 1521 h 2742"/>
                <a:gd name="T6" fmla="*/ 0 w 354"/>
                <a:gd name="T7" fmla="*/ 1589 h 2742"/>
                <a:gd name="T8" fmla="*/ 32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41" name="Rectangle 251">
              <a:extLst>
                <a:ext uri="{FF2B5EF4-FFF2-40B4-BE49-F238E27FC236}">
                  <a16:creationId xmlns:a16="http://schemas.microsoft.com/office/drawing/2014/main" id="{2A9ABF97-1FFA-A040-B884-1822A4156A13}"/>
                </a:ext>
              </a:extLst>
            </p:cNvPr>
            <p:cNvSpPr>
              <a:spLocks noChangeArrowheads="1"/>
            </p:cNvSpPr>
            <p:nvPr/>
          </p:nvSpPr>
          <p:spPr bwMode="auto">
            <a:xfrm>
              <a:off x="4203" y="429"/>
              <a:ext cx="1052" cy="2286"/>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42" name="Freeform 252">
              <a:extLst>
                <a:ext uri="{FF2B5EF4-FFF2-40B4-BE49-F238E27FC236}">
                  <a16:creationId xmlns:a16="http://schemas.microsoft.com/office/drawing/2014/main" id="{DD453E12-96D2-EF43-873C-79F3EFC7FA1D}"/>
                </a:ext>
              </a:extLst>
            </p:cNvPr>
            <p:cNvSpPr>
              <a:spLocks/>
            </p:cNvSpPr>
            <p:nvPr/>
          </p:nvSpPr>
          <p:spPr bwMode="auto">
            <a:xfrm>
              <a:off x="5321" y="570"/>
              <a:ext cx="169" cy="2115"/>
            </a:xfrm>
            <a:custGeom>
              <a:avLst/>
              <a:gdLst>
                <a:gd name="T0" fmla="*/ 4 w 211"/>
                <a:gd name="T1" fmla="*/ 0 h 2537"/>
                <a:gd name="T2" fmla="*/ 108 w 211"/>
                <a:gd name="T3" fmla="*/ 127 h 2537"/>
                <a:gd name="T4" fmla="*/ 4 w 211"/>
                <a:gd name="T5" fmla="*/ 1449 h 2537"/>
                <a:gd name="T6" fmla="*/ 4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43" name="Freeform 253">
              <a:extLst>
                <a:ext uri="{FF2B5EF4-FFF2-40B4-BE49-F238E27FC236}">
                  <a16:creationId xmlns:a16="http://schemas.microsoft.com/office/drawing/2014/main" id="{BE4C33DA-768F-AA46-B63F-69AB5F9B632A}"/>
                </a:ext>
              </a:extLst>
            </p:cNvPr>
            <p:cNvSpPr>
              <a:spLocks/>
            </p:cNvSpPr>
            <p:nvPr/>
          </p:nvSpPr>
          <p:spPr bwMode="auto">
            <a:xfrm>
              <a:off x="5284" y="1640"/>
              <a:ext cx="263" cy="189"/>
            </a:xfrm>
            <a:custGeom>
              <a:avLst/>
              <a:gdLst>
                <a:gd name="T0" fmla="*/ 2 w 328"/>
                <a:gd name="T1" fmla="*/ 0 h 226"/>
                <a:gd name="T2" fmla="*/ 169 w 328"/>
                <a:gd name="T3" fmla="*/ 74 h 226"/>
                <a:gd name="T4" fmla="*/ 168 w 328"/>
                <a:gd name="T5" fmla="*/ 132 h 226"/>
                <a:gd name="T6" fmla="*/ 0 w 328"/>
                <a:gd name="T7" fmla="*/ 5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44" name="Rectangle 254">
              <a:extLst>
                <a:ext uri="{FF2B5EF4-FFF2-40B4-BE49-F238E27FC236}">
                  <a16:creationId xmlns:a16="http://schemas.microsoft.com/office/drawing/2014/main" id="{AE5A9D75-7837-1D45-9C75-609A0260180B}"/>
                </a:ext>
              </a:extLst>
            </p:cNvPr>
            <p:cNvSpPr>
              <a:spLocks noChangeArrowheads="1"/>
            </p:cNvSpPr>
            <p:nvPr/>
          </p:nvSpPr>
          <p:spPr bwMode="auto">
            <a:xfrm>
              <a:off x="4213" y="693"/>
              <a:ext cx="596" cy="48"/>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nvGrpSpPr>
            <p:cNvPr id="45" name="Group 255">
              <a:extLst>
                <a:ext uri="{FF2B5EF4-FFF2-40B4-BE49-F238E27FC236}">
                  <a16:creationId xmlns:a16="http://schemas.microsoft.com/office/drawing/2014/main" id="{D69029F7-D6A6-6141-BB32-232B800466BD}"/>
                </a:ext>
              </a:extLst>
            </p:cNvPr>
            <p:cNvGrpSpPr>
              <a:grpSpLocks/>
            </p:cNvGrpSpPr>
            <p:nvPr/>
          </p:nvGrpSpPr>
          <p:grpSpPr bwMode="auto">
            <a:xfrm>
              <a:off x="4749" y="668"/>
              <a:ext cx="581" cy="145"/>
              <a:chOff x="614" y="2568"/>
              <a:chExt cx="725" cy="139"/>
            </a:xfrm>
          </p:grpSpPr>
          <p:sp>
            <p:nvSpPr>
              <p:cNvPr id="71" name="AutoShape 256">
                <a:extLst>
                  <a:ext uri="{FF2B5EF4-FFF2-40B4-BE49-F238E27FC236}">
                    <a16:creationId xmlns:a16="http://schemas.microsoft.com/office/drawing/2014/main" id="{737348F0-99B9-2E46-832A-981E574A77EC}"/>
                  </a:ext>
                </a:extLst>
              </p:cNvPr>
              <p:cNvSpPr>
                <a:spLocks noChangeArrowheads="1"/>
              </p:cNvSpPr>
              <p:nvPr/>
            </p:nvSpPr>
            <p:spPr bwMode="auto">
              <a:xfrm>
                <a:off x="616" y="2569"/>
                <a:ext cx="726" cy="138"/>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72" name="AutoShape 257">
                <a:extLst>
                  <a:ext uri="{FF2B5EF4-FFF2-40B4-BE49-F238E27FC236}">
                    <a16:creationId xmlns:a16="http://schemas.microsoft.com/office/drawing/2014/main" id="{C78DB3E8-7243-0343-B0FC-005A7661987C}"/>
                  </a:ext>
                </a:extLst>
              </p:cNvPr>
              <p:cNvSpPr>
                <a:spLocks noChangeArrowheads="1"/>
              </p:cNvSpPr>
              <p:nvPr/>
            </p:nvSpPr>
            <p:spPr bwMode="auto">
              <a:xfrm>
                <a:off x="634" y="2582"/>
                <a:ext cx="689"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46" name="Rectangle 258">
              <a:extLst>
                <a:ext uri="{FF2B5EF4-FFF2-40B4-BE49-F238E27FC236}">
                  <a16:creationId xmlns:a16="http://schemas.microsoft.com/office/drawing/2014/main" id="{C60FA8E8-4FA6-D245-8BEF-B091B3EB88C3}"/>
                </a:ext>
              </a:extLst>
            </p:cNvPr>
            <p:cNvSpPr>
              <a:spLocks noChangeArrowheads="1"/>
            </p:cNvSpPr>
            <p:nvPr/>
          </p:nvSpPr>
          <p:spPr bwMode="auto">
            <a:xfrm>
              <a:off x="4227" y="1018"/>
              <a:ext cx="591" cy="48"/>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nvGrpSpPr>
            <p:cNvPr id="47" name="Group 259">
              <a:extLst>
                <a:ext uri="{FF2B5EF4-FFF2-40B4-BE49-F238E27FC236}">
                  <a16:creationId xmlns:a16="http://schemas.microsoft.com/office/drawing/2014/main" id="{99104A84-297E-E543-B80B-5175A2ACE7F2}"/>
                </a:ext>
              </a:extLst>
            </p:cNvPr>
            <p:cNvGrpSpPr>
              <a:grpSpLocks/>
            </p:cNvGrpSpPr>
            <p:nvPr/>
          </p:nvGrpSpPr>
          <p:grpSpPr bwMode="auto">
            <a:xfrm>
              <a:off x="4747" y="994"/>
              <a:ext cx="581" cy="134"/>
              <a:chOff x="614" y="2568"/>
              <a:chExt cx="725" cy="139"/>
            </a:xfrm>
          </p:grpSpPr>
          <p:sp>
            <p:nvSpPr>
              <p:cNvPr id="69" name="AutoShape 260">
                <a:extLst>
                  <a:ext uri="{FF2B5EF4-FFF2-40B4-BE49-F238E27FC236}">
                    <a16:creationId xmlns:a16="http://schemas.microsoft.com/office/drawing/2014/main" id="{5D65995D-7C80-3241-A96C-59CF1B0A4CB6}"/>
                  </a:ext>
                </a:extLst>
              </p:cNvPr>
              <p:cNvSpPr>
                <a:spLocks noChangeArrowheads="1"/>
              </p:cNvSpPr>
              <p:nvPr/>
            </p:nvSpPr>
            <p:spPr bwMode="auto">
              <a:xfrm>
                <a:off x="613" y="2568"/>
                <a:ext cx="726" cy="139"/>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70" name="AutoShape 261">
                <a:extLst>
                  <a:ext uri="{FF2B5EF4-FFF2-40B4-BE49-F238E27FC236}">
                    <a16:creationId xmlns:a16="http://schemas.microsoft.com/office/drawing/2014/main" id="{3011CF52-9C58-2F4C-A851-D8C582FD3FB9}"/>
                  </a:ext>
                </a:extLst>
              </p:cNvPr>
              <p:cNvSpPr>
                <a:spLocks noChangeArrowheads="1"/>
              </p:cNvSpPr>
              <p:nvPr/>
            </p:nvSpPr>
            <p:spPr bwMode="auto">
              <a:xfrm>
                <a:off x="625" y="2583"/>
                <a:ext cx="696"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48" name="Rectangle 262">
              <a:extLst>
                <a:ext uri="{FF2B5EF4-FFF2-40B4-BE49-F238E27FC236}">
                  <a16:creationId xmlns:a16="http://schemas.microsoft.com/office/drawing/2014/main" id="{2AF7AD2E-B5EB-BC44-8A01-1CAE624873A7}"/>
                </a:ext>
              </a:extLst>
            </p:cNvPr>
            <p:cNvSpPr>
              <a:spLocks noChangeArrowheads="1"/>
            </p:cNvSpPr>
            <p:nvPr/>
          </p:nvSpPr>
          <p:spPr bwMode="auto">
            <a:xfrm>
              <a:off x="4218" y="1359"/>
              <a:ext cx="596" cy="43"/>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49" name="Rectangle 263">
              <a:extLst>
                <a:ext uri="{FF2B5EF4-FFF2-40B4-BE49-F238E27FC236}">
                  <a16:creationId xmlns:a16="http://schemas.microsoft.com/office/drawing/2014/main" id="{06B8150A-C552-6D40-99AC-B57171CF0303}"/>
                </a:ext>
              </a:extLst>
            </p:cNvPr>
            <p:cNvSpPr>
              <a:spLocks noChangeArrowheads="1"/>
            </p:cNvSpPr>
            <p:nvPr/>
          </p:nvSpPr>
          <p:spPr bwMode="auto">
            <a:xfrm>
              <a:off x="4227" y="1656"/>
              <a:ext cx="596" cy="43"/>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nvGrpSpPr>
            <p:cNvPr id="50" name="Group 264">
              <a:extLst>
                <a:ext uri="{FF2B5EF4-FFF2-40B4-BE49-F238E27FC236}">
                  <a16:creationId xmlns:a16="http://schemas.microsoft.com/office/drawing/2014/main" id="{533E13EA-5A91-3F41-ADEF-FA70B388A95F}"/>
                </a:ext>
              </a:extLst>
            </p:cNvPr>
            <p:cNvGrpSpPr>
              <a:grpSpLocks/>
            </p:cNvGrpSpPr>
            <p:nvPr/>
          </p:nvGrpSpPr>
          <p:grpSpPr bwMode="auto">
            <a:xfrm>
              <a:off x="4735" y="1627"/>
              <a:ext cx="582" cy="151"/>
              <a:chOff x="614" y="2568"/>
              <a:chExt cx="725" cy="139"/>
            </a:xfrm>
          </p:grpSpPr>
          <p:sp>
            <p:nvSpPr>
              <p:cNvPr id="67" name="AutoShape 265">
                <a:extLst>
                  <a:ext uri="{FF2B5EF4-FFF2-40B4-BE49-F238E27FC236}">
                    <a16:creationId xmlns:a16="http://schemas.microsoft.com/office/drawing/2014/main" id="{C630860E-2569-B64C-8FFF-461D0324AAC2}"/>
                  </a:ext>
                </a:extLst>
              </p:cNvPr>
              <p:cNvSpPr>
                <a:spLocks noChangeArrowheads="1"/>
              </p:cNvSpPr>
              <p:nvPr/>
            </p:nvSpPr>
            <p:spPr bwMode="auto">
              <a:xfrm>
                <a:off x="615" y="2568"/>
                <a:ext cx="725" cy="141"/>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68" name="AutoShape 266">
                <a:extLst>
                  <a:ext uri="{FF2B5EF4-FFF2-40B4-BE49-F238E27FC236}">
                    <a16:creationId xmlns:a16="http://schemas.microsoft.com/office/drawing/2014/main" id="{537D98BB-63F8-FF42-BA15-58883102E1DE}"/>
                  </a:ext>
                </a:extLst>
              </p:cNvPr>
              <p:cNvSpPr>
                <a:spLocks noChangeArrowheads="1"/>
              </p:cNvSpPr>
              <p:nvPr/>
            </p:nvSpPr>
            <p:spPr bwMode="auto">
              <a:xfrm>
                <a:off x="628" y="2581"/>
                <a:ext cx="694" cy="110"/>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51" name="Freeform 267">
              <a:extLst>
                <a:ext uri="{FF2B5EF4-FFF2-40B4-BE49-F238E27FC236}">
                  <a16:creationId xmlns:a16="http://schemas.microsoft.com/office/drawing/2014/main" id="{F99D92D7-30E6-4D43-959F-2B61667B8057}"/>
                </a:ext>
              </a:extLst>
            </p:cNvPr>
            <p:cNvSpPr>
              <a:spLocks/>
            </p:cNvSpPr>
            <p:nvPr/>
          </p:nvSpPr>
          <p:spPr bwMode="auto">
            <a:xfrm>
              <a:off x="5288" y="1354"/>
              <a:ext cx="263" cy="188"/>
            </a:xfrm>
            <a:custGeom>
              <a:avLst/>
              <a:gdLst>
                <a:gd name="T0" fmla="*/ 2 w 328"/>
                <a:gd name="T1" fmla="*/ 0 h 226"/>
                <a:gd name="T2" fmla="*/ 169 w 328"/>
                <a:gd name="T3" fmla="*/ 73 h 226"/>
                <a:gd name="T4" fmla="*/ 168 w 328"/>
                <a:gd name="T5" fmla="*/ 130 h 226"/>
                <a:gd name="T6" fmla="*/ 0 w 328"/>
                <a:gd name="T7" fmla="*/ 57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grpSp>
          <p:nvGrpSpPr>
            <p:cNvPr id="53" name="Group 268">
              <a:extLst>
                <a:ext uri="{FF2B5EF4-FFF2-40B4-BE49-F238E27FC236}">
                  <a16:creationId xmlns:a16="http://schemas.microsoft.com/office/drawing/2014/main" id="{C48B885B-279E-B848-A3F7-1B3DA8E04CBF}"/>
                </a:ext>
              </a:extLst>
            </p:cNvPr>
            <p:cNvGrpSpPr>
              <a:grpSpLocks/>
            </p:cNvGrpSpPr>
            <p:nvPr/>
          </p:nvGrpSpPr>
          <p:grpSpPr bwMode="auto">
            <a:xfrm>
              <a:off x="4739" y="1327"/>
              <a:ext cx="582" cy="139"/>
              <a:chOff x="614" y="2568"/>
              <a:chExt cx="725" cy="139"/>
            </a:xfrm>
          </p:grpSpPr>
          <p:sp>
            <p:nvSpPr>
              <p:cNvPr id="65" name="AutoShape 269">
                <a:extLst>
                  <a:ext uri="{FF2B5EF4-FFF2-40B4-BE49-F238E27FC236}">
                    <a16:creationId xmlns:a16="http://schemas.microsoft.com/office/drawing/2014/main" id="{F7C2CCDF-81FE-4840-9DC3-3CDE37023E67}"/>
                  </a:ext>
                </a:extLst>
              </p:cNvPr>
              <p:cNvSpPr>
                <a:spLocks noChangeArrowheads="1"/>
              </p:cNvSpPr>
              <p:nvPr/>
            </p:nvSpPr>
            <p:spPr bwMode="auto">
              <a:xfrm>
                <a:off x="617" y="2566"/>
                <a:ext cx="725" cy="139"/>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66" name="AutoShape 270">
                <a:extLst>
                  <a:ext uri="{FF2B5EF4-FFF2-40B4-BE49-F238E27FC236}">
                    <a16:creationId xmlns:a16="http://schemas.microsoft.com/office/drawing/2014/main" id="{DE9E0A46-A0D3-614B-BEDB-F4C8F0F113B0}"/>
                  </a:ext>
                </a:extLst>
              </p:cNvPr>
              <p:cNvSpPr>
                <a:spLocks noChangeArrowheads="1"/>
              </p:cNvSpPr>
              <p:nvPr/>
            </p:nvSpPr>
            <p:spPr bwMode="auto">
              <a:xfrm>
                <a:off x="635" y="2585"/>
                <a:ext cx="688" cy="105"/>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54" name="Rectangle 271">
              <a:extLst>
                <a:ext uri="{FF2B5EF4-FFF2-40B4-BE49-F238E27FC236}">
                  <a16:creationId xmlns:a16="http://schemas.microsoft.com/office/drawing/2014/main" id="{92B2A7AD-A286-B44A-B190-D511BA9D5C7F}"/>
                </a:ext>
              </a:extLst>
            </p:cNvPr>
            <p:cNvSpPr>
              <a:spLocks noChangeArrowheads="1"/>
            </p:cNvSpPr>
            <p:nvPr/>
          </p:nvSpPr>
          <p:spPr bwMode="auto">
            <a:xfrm>
              <a:off x="5250" y="429"/>
              <a:ext cx="68" cy="2291"/>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55" name="Freeform 272">
              <a:extLst>
                <a:ext uri="{FF2B5EF4-FFF2-40B4-BE49-F238E27FC236}">
                  <a16:creationId xmlns:a16="http://schemas.microsoft.com/office/drawing/2014/main" id="{83F49987-E7DA-EA4B-98A7-A006254F1433}"/>
                </a:ext>
              </a:extLst>
            </p:cNvPr>
            <p:cNvSpPr>
              <a:spLocks/>
            </p:cNvSpPr>
            <p:nvPr/>
          </p:nvSpPr>
          <p:spPr bwMode="auto">
            <a:xfrm>
              <a:off x="5312" y="1007"/>
              <a:ext cx="237" cy="213"/>
            </a:xfrm>
            <a:custGeom>
              <a:avLst/>
              <a:gdLst>
                <a:gd name="T0" fmla="*/ 2 w 296"/>
                <a:gd name="T1" fmla="*/ 0 h 256"/>
                <a:gd name="T2" fmla="*/ 150 w 296"/>
                <a:gd name="T3" fmla="*/ 83 h 256"/>
                <a:gd name="T4" fmla="*/ 152 w 296"/>
                <a:gd name="T5" fmla="*/ 147 h 256"/>
                <a:gd name="T6" fmla="*/ 0 w 296"/>
                <a:gd name="T7" fmla="*/ 57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56" name="Freeform 273">
              <a:extLst>
                <a:ext uri="{FF2B5EF4-FFF2-40B4-BE49-F238E27FC236}">
                  <a16:creationId xmlns:a16="http://schemas.microsoft.com/office/drawing/2014/main" id="{FB323DA1-60D1-1445-AE4E-1814FDB2F791}"/>
                </a:ext>
              </a:extLst>
            </p:cNvPr>
            <p:cNvSpPr>
              <a:spLocks/>
            </p:cNvSpPr>
            <p:nvPr/>
          </p:nvSpPr>
          <p:spPr bwMode="auto">
            <a:xfrm>
              <a:off x="5315" y="680"/>
              <a:ext cx="244" cy="240"/>
            </a:xfrm>
            <a:custGeom>
              <a:avLst/>
              <a:gdLst>
                <a:gd name="T0" fmla="*/ 0 w 304"/>
                <a:gd name="T1" fmla="*/ 0 h 288"/>
                <a:gd name="T2" fmla="*/ 157 w 304"/>
                <a:gd name="T3" fmla="*/ 95 h 288"/>
                <a:gd name="T4" fmla="*/ 147 w 304"/>
                <a:gd name="T5" fmla="*/ 167 h 288"/>
                <a:gd name="T6" fmla="*/ 4 w 304"/>
                <a:gd name="T7" fmla="*/ 72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57" name="Oval 274">
              <a:extLst>
                <a:ext uri="{FF2B5EF4-FFF2-40B4-BE49-F238E27FC236}">
                  <a16:creationId xmlns:a16="http://schemas.microsoft.com/office/drawing/2014/main" id="{19CBD79D-D76B-A54D-843F-CB09AA0CC02D}"/>
                </a:ext>
              </a:extLst>
            </p:cNvPr>
            <p:cNvSpPr>
              <a:spLocks noChangeArrowheads="1"/>
            </p:cNvSpPr>
            <p:nvPr/>
          </p:nvSpPr>
          <p:spPr bwMode="auto">
            <a:xfrm>
              <a:off x="5517" y="2614"/>
              <a:ext cx="48" cy="91"/>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58" name="Freeform 275">
              <a:extLst>
                <a:ext uri="{FF2B5EF4-FFF2-40B4-BE49-F238E27FC236}">
                  <a16:creationId xmlns:a16="http://schemas.microsoft.com/office/drawing/2014/main" id="{37D5240F-C231-B649-B9E2-07C54561866C}"/>
                </a:ext>
              </a:extLst>
            </p:cNvPr>
            <p:cNvSpPr>
              <a:spLocks/>
            </p:cNvSpPr>
            <p:nvPr/>
          </p:nvSpPr>
          <p:spPr bwMode="auto">
            <a:xfrm>
              <a:off x="5302" y="2614"/>
              <a:ext cx="245" cy="200"/>
            </a:xfrm>
            <a:custGeom>
              <a:avLst/>
              <a:gdLst>
                <a:gd name="T0" fmla="*/ 0 w 306"/>
                <a:gd name="T1" fmla="*/ 61 h 240"/>
                <a:gd name="T2" fmla="*/ 2 w 306"/>
                <a:gd name="T3" fmla="*/ 139 h 240"/>
                <a:gd name="T4" fmla="*/ 157 w 306"/>
                <a:gd name="T5" fmla="*/ 64 h 240"/>
                <a:gd name="T6" fmla="*/ 154 w 306"/>
                <a:gd name="T7" fmla="*/ 0 h 240"/>
                <a:gd name="T8" fmla="*/ 0 w 306"/>
                <a:gd name="T9" fmla="*/ 61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59" name="AutoShape 276">
              <a:extLst>
                <a:ext uri="{FF2B5EF4-FFF2-40B4-BE49-F238E27FC236}">
                  <a16:creationId xmlns:a16="http://schemas.microsoft.com/office/drawing/2014/main" id="{5856FEE0-7217-C546-B10E-4F2687344AE7}"/>
                </a:ext>
              </a:extLst>
            </p:cNvPr>
            <p:cNvSpPr>
              <a:spLocks noChangeArrowheads="1"/>
            </p:cNvSpPr>
            <p:nvPr/>
          </p:nvSpPr>
          <p:spPr bwMode="auto">
            <a:xfrm>
              <a:off x="4140" y="2681"/>
              <a:ext cx="1202" cy="144"/>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60" name="AutoShape 277">
              <a:extLst>
                <a:ext uri="{FF2B5EF4-FFF2-40B4-BE49-F238E27FC236}">
                  <a16:creationId xmlns:a16="http://schemas.microsoft.com/office/drawing/2014/main" id="{7CF47AD8-6FA3-EC4A-81BB-D4BDF82FF868}"/>
                </a:ext>
              </a:extLst>
            </p:cNvPr>
            <p:cNvSpPr>
              <a:spLocks noChangeArrowheads="1"/>
            </p:cNvSpPr>
            <p:nvPr/>
          </p:nvSpPr>
          <p:spPr bwMode="auto">
            <a:xfrm>
              <a:off x="4203" y="2710"/>
              <a:ext cx="1076" cy="81"/>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61" name="Oval 278">
              <a:extLst>
                <a:ext uri="{FF2B5EF4-FFF2-40B4-BE49-F238E27FC236}">
                  <a16:creationId xmlns:a16="http://schemas.microsoft.com/office/drawing/2014/main" id="{16DD064D-9DAA-7C41-B25C-A82D91C8823F}"/>
                </a:ext>
              </a:extLst>
            </p:cNvPr>
            <p:cNvSpPr>
              <a:spLocks noChangeArrowheads="1"/>
            </p:cNvSpPr>
            <p:nvPr/>
          </p:nvSpPr>
          <p:spPr bwMode="auto">
            <a:xfrm>
              <a:off x="4305" y="2384"/>
              <a:ext cx="160" cy="144"/>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62" name="Oval 279">
              <a:extLst>
                <a:ext uri="{FF2B5EF4-FFF2-40B4-BE49-F238E27FC236}">
                  <a16:creationId xmlns:a16="http://schemas.microsoft.com/office/drawing/2014/main" id="{3A4E91ED-E53C-4F46-B869-5EE63341E69A}"/>
                </a:ext>
              </a:extLst>
            </p:cNvPr>
            <p:cNvSpPr>
              <a:spLocks noChangeArrowheads="1"/>
            </p:cNvSpPr>
            <p:nvPr/>
          </p:nvSpPr>
          <p:spPr bwMode="auto">
            <a:xfrm>
              <a:off x="4484" y="2384"/>
              <a:ext cx="160" cy="144"/>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dirty="0">
                <a:solidFill>
                  <a:srgbClr val="FF0000"/>
                </a:solidFill>
                <a:cs typeface="Arial" charset="0"/>
              </a:endParaRPr>
            </a:p>
          </p:txBody>
        </p:sp>
        <p:sp>
          <p:nvSpPr>
            <p:cNvPr id="63" name="Oval 280">
              <a:extLst>
                <a:ext uri="{FF2B5EF4-FFF2-40B4-BE49-F238E27FC236}">
                  <a16:creationId xmlns:a16="http://schemas.microsoft.com/office/drawing/2014/main" id="{61A76EFE-8475-4549-8D40-279CC1F6DEED}"/>
                </a:ext>
              </a:extLst>
            </p:cNvPr>
            <p:cNvSpPr>
              <a:spLocks noChangeArrowheads="1"/>
            </p:cNvSpPr>
            <p:nvPr/>
          </p:nvSpPr>
          <p:spPr bwMode="auto">
            <a:xfrm>
              <a:off x="4663" y="2379"/>
              <a:ext cx="155" cy="144"/>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64" name="Rectangle 281">
              <a:extLst>
                <a:ext uri="{FF2B5EF4-FFF2-40B4-BE49-F238E27FC236}">
                  <a16:creationId xmlns:a16="http://schemas.microsoft.com/office/drawing/2014/main" id="{A4BC8BDA-9FFB-4F48-9FCF-402BAA6433A3}"/>
                </a:ext>
              </a:extLst>
            </p:cNvPr>
            <p:cNvSpPr>
              <a:spLocks noChangeArrowheads="1"/>
            </p:cNvSpPr>
            <p:nvPr/>
          </p:nvSpPr>
          <p:spPr bwMode="auto">
            <a:xfrm>
              <a:off x="5061" y="1838"/>
              <a:ext cx="87" cy="757"/>
            </a:xfrm>
            <a:prstGeom prst="rect">
              <a:avLst/>
            </a:prstGeom>
            <a:solidFill>
              <a:srgbClr val="292929"/>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grpSp>
        <p:nvGrpSpPr>
          <p:cNvPr id="73" name="Group 26">
            <a:extLst>
              <a:ext uri="{FF2B5EF4-FFF2-40B4-BE49-F238E27FC236}">
                <a16:creationId xmlns:a16="http://schemas.microsoft.com/office/drawing/2014/main" id="{F66578CA-D572-B14B-8BD7-F68422DA2AEB}"/>
              </a:ext>
            </a:extLst>
          </p:cNvPr>
          <p:cNvGrpSpPr>
            <a:grpSpLocks/>
          </p:cNvGrpSpPr>
          <p:nvPr/>
        </p:nvGrpSpPr>
        <p:grpSpPr bwMode="auto">
          <a:xfrm>
            <a:off x="6556766" y="1630020"/>
            <a:ext cx="1887846" cy="1341538"/>
            <a:chOff x="3656" y="1392"/>
            <a:chExt cx="1523" cy="1110"/>
          </a:xfrm>
        </p:grpSpPr>
        <p:sp>
          <p:nvSpPr>
            <p:cNvPr id="74" name="Freeform 27">
              <a:extLst>
                <a:ext uri="{FF2B5EF4-FFF2-40B4-BE49-F238E27FC236}">
                  <a16:creationId xmlns:a16="http://schemas.microsoft.com/office/drawing/2014/main" id="{F9D18517-4267-5A4D-975E-4CFF0D3DA8A9}"/>
                </a:ext>
              </a:extLst>
            </p:cNvPr>
            <p:cNvSpPr>
              <a:spLocks/>
            </p:cNvSpPr>
            <p:nvPr/>
          </p:nvSpPr>
          <p:spPr bwMode="auto">
            <a:xfrm>
              <a:off x="3656" y="1392"/>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9AE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75" name="Text Box 28">
              <a:extLst>
                <a:ext uri="{FF2B5EF4-FFF2-40B4-BE49-F238E27FC236}">
                  <a16:creationId xmlns:a16="http://schemas.microsoft.com/office/drawing/2014/main" id="{B45C6A19-6E94-B540-ADFE-696C337D4540}"/>
                </a:ext>
              </a:extLst>
            </p:cNvPr>
            <p:cNvSpPr txBox="1">
              <a:spLocks noChangeArrowheads="1"/>
            </p:cNvSpPr>
            <p:nvPr/>
          </p:nvSpPr>
          <p:spPr bwMode="auto">
            <a:xfrm>
              <a:off x="4010" y="1995"/>
              <a:ext cx="1169" cy="2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mn-lt"/>
                  <a:cs typeface="Arial" charset="0"/>
                </a:rPr>
                <a:t>wired network</a:t>
              </a:r>
            </a:p>
          </p:txBody>
        </p:sp>
      </p:grpSp>
      <p:cxnSp>
        <p:nvCxnSpPr>
          <p:cNvPr id="4" name="Straight Arrow Connector 3">
            <a:extLst>
              <a:ext uri="{FF2B5EF4-FFF2-40B4-BE49-F238E27FC236}">
                <a16:creationId xmlns:a16="http://schemas.microsoft.com/office/drawing/2014/main" id="{73C438E4-AFD0-474E-A662-C3F7C98384D4}"/>
              </a:ext>
            </a:extLst>
          </p:cNvPr>
          <p:cNvCxnSpPr/>
          <p:nvPr/>
        </p:nvCxnSpPr>
        <p:spPr>
          <a:xfrm>
            <a:off x="3525078" y="3286539"/>
            <a:ext cx="1881809" cy="0"/>
          </a:xfrm>
          <a:prstGeom prst="straightConnector1">
            <a:avLst/>
          </a:prstGeom>
          <a:ln w="3810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94B14450-DC99-C249-AFF7-8057A5F79027}"/>
              </a:ext>
            </a:extLst>
          </p:cNvPr>
          <p:cNvGrpSpPr/>
          <p:nvPr/>
        </p:nvGrpSpPr>
        <p:grpSpPr>
          <a:xfrm>
            <a:off x="4386470" y="3074505"/>
            <a:ext cx="357808" cy="400110"/>
            <a:chOff x="8680174" y="4002157"/>
            <a:chExt cx="357808" cy="400110"/>
          </a:xfrm>
        </p:grpSpPr>
        <p:sp>
          <p:nvSpPr>
            <p:cNvPr id="8" name="Oval 7">
              <a:extLst>
                <a:ext uri="{FF2B5EF4-FFF2-40B4-BE49-F238E27FC236}">
                  <a16:creationId xmlns:a16="http://schemas.microsoft.com/office/drawing/2014/main" id="{F6859D34-BDB9-EF49-BBA3-BA687AEC2099}"/>
                </a:ext>
              </a:extLst>
            </p:cNvPr>
            <p:cNvSpPr/>
            <p:nvPr/>
          </p:nvSpPr>
          <p:spPr>
            <a:xfrm>
              <a:off x="8680174" y="4028662"/>
              <a:ext cx="357808" cy="357808"/>
            </a:xfrm>
            <a:prstGeom prst="ellipse">
              <a:avLst/>
            </a:prstGeom>
            <a:solidFill>
              <a:schemeClr val="bg1"/>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7EE9CAA5-F337-5F49-B1D9-34CA793C06F1}"/>
                </a:ext>
              </a:extLst>
            </p:cNvPr>
            <p:cNvSpPr txBox="1"/>
            <p:nvPr/>
          </p:nvSpPr>
          <p:spPr>
            <a:xfrm>
              <a:off x="8693426" y="4002157"/>
              <a:ext cx="314510" cy="400110"/>
            </a:xfrm>
            <a:prstGeom prst="rect">
              <a:avLst/>
            </a:prstGeom>
            <a:noFill/>
          </p:spPr>
          <p:txBody>
            <a:bodyPr wrap="none" rtlCol="0">
              <a:spAutoFit/>
            </a:bodyPr>
            <a:lstStyle/>
            <a:p>
              <a:r>
                <a:rPr lang="en-US" sz="2000" dirty="0">
                  <a:solidFill>
                    <a:srgbClr val="C00000"/>
                  </a:solidFill>
                </a:rPr>
                <a:t>1</a:t>
              </a:r>
            </a:p>
          </p:txBody>
        </p:sp>
      </p:grpSp>
      <p:sp>
        <p:nvSpPr>
          <p:cNvPr id="11" name="TextBox 10">
            <a:extLst>
              <a:ext uri="{FF2B5EF4-FFF2-40B4-BE49-F238E27FC236}">
                <a16:creationId xmlns:a16="http://schemas.microsoft.com/office/drawing/2014/main" id="{567FE420-A844-A64A-B544-7B291B5D8A71}"/>
              </a:ext>
            </a:extLst>
          </p:cNvPr>
          <p:cNvSpPr txBox="1"/>
          <p:nvPr/>
        </p:nvSpPr>
        <p:spPr>
          <a:xfrm>
            <a:off x="1364974" y="4041914"/>
            <a:ext cx="10111408" cy="2231380"/>
          </a:xfrm>
          <a:prstGeom prst="rect">
            <a:avLst/>
          </a:prstGeom>
          <a:noFill/>
        </p:spPr>
        <p:txBody>
          <a:bodyPr wrap="square" rtlCol="0">
            <a:spAutoFit/>
          </a:bodyPr>
          <a:lstStyle/>
          <a:p>
            <a:r>
              <a:rPr lang="en-US" sz="2800" dirty="0"/>
              <a:t>discovery of security capabilities:</a:t>
            </a:r>
          </a:p>
          <a:p>
            <a:pPr marL="352425" indent="-234950">
              <a:spcBef>
                <a:spcPts val="600"/>
              </a:spcBef>
              <a:buClr>
                <a:srgbClr val="0012A0"/>
              </a:buClr>
              <a:buFont typeface="Wingdings" pitchFamily="2" charset="2"/>
              <a:buChar char="§"/>
            </a:pPr>
            <a:r>
              <a:rPr lang="en-US" sz="2400" dirty="0"/>
              <a:t>AP advertises its presence, forms of authentication and encryption provided</a:t>
            </a:r>
          </a:p>
          <a:p>
            <a:pPr marL="352425" indent="-234950">
              <a:buClr>
                <a:srgbClr val="0012A0"/>
              </a:buClr>
              <a:buFont typeface="Wingdings" pitchFamily="2" charset="2"/>
              <a:buChar char="§"/>
            </a:pPr>
            <a:r>
              <a:rPr lang="en-US" sz="2400" dirty="0"/>
              <a:t>device requests specific forms authentication, encryption desired</a:t>
            </a:r>
          </a:p>
          <a:p>
            <a:pPr>
              <a:spcBef>
                <a:spcPts val="1200"/>
              </a:spcBef>
            </a:pPr>
            <a:r>
              <a:rPr lang="en-US" sz="2400" dirty="0"/>
              <a:t>although device, AP already exchanging messages, device not yet authenticated, does not have encryption keys</a:t>
            </a:r>
          </a:p>
        </p:txBody>
      </p:sp>
      <p:grpSp>
        <p:nvGrpSpPr>
          <p:cNvPr id="76" name="Group 75">
            <a:extLst>
              <a:ext uri="{FF2B5EF4-FFF2-40B4-BE49-F238E27FC236}">
                <a16:creationId xmlns:a16="http://schemas.microsoft.com/office/drawing/2014/main" id="{4FEBFC8F-8B16-BA43-BB83-DF83F014E13C}"/>
              </a:ext>
            </a:extLst>
          </p:cNvPr>
          <p:cNvGrpSpPr/>
          <p:nvPr/>
        </p:nvGrpSpPr>
        <p:grpSpPr>
          <a:xfrm>
            <a:off x="974035" y="4088297"/>
            <a:ext cx="357808" cy="400110"/>
            <a:chOff x="8680174" y="4002157"/>
            <a:chExt cx="357808" cy="400110"/>
          </a:xfrm>
        </p:grpSpPr>
        <p:sp>
          <p:nvSpPr>
            <p:cNvPr id="77" name="Oval 76">
              <a:extLst>
                <a:ext uri="{FF2B5EF4-FFF2-40B4-BE49-F238E27FC236}">
                  <a16:creationId xmlns:a16="http://schemas.microsoft.com/office/drawing/2014/main" id="{1F987A2B-5CB5-E240-8DED-EF895CCBB632}"/>
                </a:ext>
              </a:extLst>
            </p:cNvPr>
            <p:cNvSpPr/>
            <p:nvPr/>
          </p:nvSpPr>
          <p:spPr>
            <a:xfrm>
              <a:off x="8680174" y="4028662"/>
              <a:ext cx="357808" cy="357808"/>
            </a:xfrm>
            <a:prstGeom prst="ellipse">
              <a:avLst/>
            </a:prstGeom>
            <a:solidFill>
              <a:schemeClr val="bg1"/>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TextBox 77">
              <a:extLst>
                <a:ext uri="{FF2B5EF4-FFF2-40B4-BE49-F238E27FC236}">
                  <a16:creationId xmlns:a16="http://schemas.microsoft.com/office/drawing/2014/main" id="{31F5D53D-68AF-B040-A823-A780224E9CAE}"/>
                </a:ext>
              </a:extLst>
            </p:cNvPr>
            <p:cNvSpPr txBox="1"/>
            <p:nvPr/>
          </p:nvSpPr>
          <p:spPr>
            <a:xfrm>
              <a:off x="8706678" y="4002157"/>
              <a:ext cx="314510" cy="400110"/>
            </a:xfrm>
            <a:prstGeom prst="rect">
              <a:avLst/>
            </a:prstGeom>
            <a:noFill/>
          </p:spPr>
          <p:txBody>
            <a:bodyPr wrap="none" rtlCol="0">
              <a:spAutoFit/>
            </a:bodyPr>
            <a:lstStyle/>
            <a:p>
              <a:r>
                <a:rPr lang="en-US" sz="2000" dirty="0">
                  <a:solidFill>
                    <a:srgbClr val="C00000"/>
                  </a:solidFill>
                </a:rPr>
                <a:t>1</a:t>
              </a:r>
            </a:p>
          </p:txBody>
        </p:sp>
      </p:grpSp>
      <p:sp>
        <p:nvSpPr>
          <p:cNvPr id="79" name="Text Box 60">
            <a:extLst>
              <a:ext uri="{FF2B5EF4-FFF2-40B4-BE49-F238E27FC236}">
                <a16:creationId xmlns:a16="http://schemas.microsoft.com/office/drawing/2014/main" id="{6B992ABF-8F68-6241-972C-C89A09D5F1BA}"/>
              </a:ext>
            </a:extLst>
          </p:cNvPr>
          <p:cNvSpPr txBox="1">
            <a:spLocks noChangeArrowheads="1"/>
          </p:cNvSpPr>
          <p:nvPr/>
        </p:nvSpPr>
        <p:spPr bwMode="auto">
          <a:xfrm>
            <a:off x="2611989" y="1792741"/>
            <a:ext cx="1620837"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1" hangingPunct="1"/>
            <a:r>
              <a:rPr lang="en-US" dirty="0">
                <a:solidFill>
                  <a:srgbClr val="C00000"/>
                </a:solidFill>
                <a:latin typeface="Calibri" panose="020F0502020204030204" pitchFamily="34" charset="0"/>
                <a:cs typeface="Calibri" panose="020F0502020204030204" pitchFamily="34" charset="0"/>
              </a:rPr>
              <a:t>mobile</a:t>
            </a:r>
            <a:endParaRPr lang="en-US" sz="1600" dirty="0">
              <a:solidFill>
                <a:srgbClr val="C00000"/>
              </a:solidFill>
              <a:latin typeface="Calibri" panose="020F0502020204030204" pitchFamily="34" charset="0"/>
              <a:cs typeface="Calibri" panose="020F0502020204030204" pitchFamily="34" charset="0"/>
            </a:endParaRPr>
          </a:p>
        </p:txBody>
      </p:sp>
      <p:sp>
        <p:nvSpPr>
          <p:cNvPr id="80" name="TextBox 79">
            <a:extLst>
              <a:ext uri="{FF2B5EF4-FFF2-40B4-BE49-F238E27FC236}">
                <a16:creationId xmlns:a16="http://schemas.microsoft.com/office/drawing/2014/main" id="{2EE25EB5-ABB7-2C47-A156-C1D93CF944DB}"/>
              </a:ext>
            </a:extLst>
          </p:cNvPr>
          <p:cNvSpPr txBox="1"/>
          <p:nvPr/>
        </p:nvSpPr>
        <p:spPr>
          <a:xfrm>
            <a:off x="1391479" y="2941983"/>
            <a:ext cx="2872389" cy="338554"/>
          </a:xfrm>
          <a:prstGeom prst="rect">
            <a:avLst/>
          </a:prstGeom>
          <a:noFill/>
        </p:spPr>
        <p:txBody>
          <a:bodyPr wrap="none" rtlCol="0">
            <a:spAutoFit/>
          </a:bodyPr>
          <a:lstStyle/>
          <a:p>
            <a:r>
              <a:rPr lang="en-US" sz="1600" dirty="0">
                <a:solidFill>
                  <a:srgbClr val="C00000"/>
                </a:solidFill>
              </a:rPr>
              <a:t>discovery of security capabilities</a:t>
            </a:r>
          </a:p>
        </p:txBody>
      </p:sp>
    </p:spTree>
    <p:extLst>
      <p:ext uri="{BB962C8B-B14F-4D97-AF65-F5344CB8AC3E}">
        <p14:creationId xmlns:p14="http://schemas.microsoft.com/office/powerpoint/2010/main" val="501206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23">
            <a:extLst>
              <a:ext uri="{FF2B5EF4-FFF2-40B4-BE49-F238E27FC236}">
                <a16:creationId xmlns:a16="http://schemas.microsoft.com/office/drawing/2014/main" id="{FD46E58A-D3F5-D044-8218-118F276F8A3C}"/>
              </a:ext>
            </a:extLst>
          </p:cNvPr>
          <p:cNvSpPr>
            <a:spLocks noChangeArrowheads="1"/>
          </p:cNvSpPr>
          <p:nvPr/>
        </p:nvSpPr>
        <p:spPr bwMode="auto">
          <a:xfrm>
            <a:off x="4367470" y="1287427"/>
            <a:ext cx="1960562" cy="1798637"/>
          </a:xfrm>
          <a:prstGeom prst="ellipse">
            <a:avLst/>
          </a:prstGeom>
          <a:solidFill>
            <a:srgbClr val="9CE0FA"/>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eaLnBrk="0" fontAlgn="base" hangingPunct="0">
              <a:spcBef>
                <a:spcPct val="0"/>
              </a:spcBef>
              <a:spcAft>
                <a:spcPct val="0"/>
              </a:spcAft>
              <a:defRPr/>
            </a:pPr>
            <a:endParaRPr lang="en-US" dirty="0">
              <a:solidFill>
                <a:srgbClr val="000000"/>
              </a:solidFill>
              <a:latin typeface="Arial" charset="0"/>
              <a:ea typeface="ＭＳ Ｐゴシック" charset="0"/>
            </a:endParaRPr>
          </a:p>
        </p:txBody>
      </p:sp>
      <p:grpSp>
        <p:nvGrpSpPr>
          <p:cNvPr id="12" name="Group 356">
            <a:extLst>
              <a:ext uri="{FF2B5EF4-FFF2-40B4-BE49-F238E27FC236}">
                <a16:creationId xmlns:a16="http://schemas.microsoft.com/office/drawing/2014/main" id="{6FD46335-B734-4945-A3CD-4B386D6A4AB6}"/>
              </a:ext>
            </a:extLst>
          </p:cNvPr>
          <p:cNvGrpSpPr>
            <a:grpSpLocks/>
          </p:cNvGrpSpPr>
          <p:nvPr/>
        </p:nvGrpSpPr>
        <p:grpSpPr bwMode="auto">
          <a:xfrm>
            <a:off x="5678745" y="2273264"/>
            <a:ext cx="436562" cy="498475"/>
            <a:chOff x="313" y="1497"/>
            <a:chExt cx="1152" cy="1014"/>
          </a:xfrm>
        </p:grpSpPr>
        <p:pic>
          <p:nvPicPr>
            <p:cNvPr id="13" name="Picture 354" descr="laptop_stylized_small">
              <a:extLst>
                <a:ext uri="{FF2B5EF4-FFF2-40B4-BE49-F238E27FC236}">
                  <a16:creationId xmlns:a16="http://schemas.microsoft.com/office/drawing/2014/main" id="{8690D9E0-F119-B04D-9313-4CD301792A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 name="Picture 355" descr="antenna_stylized">
              <a:extLst>
                <a:ext uri="{FF2B5EF4-FFF2-40B4-BE49-F238E27FC236}">
                  <a16:creationId xmlns:a16="http://schemas.microsoft.com/office/drawing/2014/main" id="{78BE4BD8-F9A1-654E-AA19-7EA7719947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5" name="Group 403">
            <a:extLst>
              <a:ext uri="{FF2B5EF4-FFF2-40B4-BE49-F238E27FC236}">
                <a16:creationId xmlns:a16="http://schemas.microsoft.com/office/drawing/2014/main" id="{1621CF3B-BAFA-B94C-BBA7-6856B74C4E0F}"/>
              </a:ext>
            </a:extLst>
          </p:cNvPr>
          <p:cNvGrpSpPr>
            <a:grpSpLocks/>
          </p:cNvGrpSpPr>
          <p:nvPr/>
        </p:nvGrpSpPr>
        <p:grpSpPr bwMode="auto">
          <a:xfrm>
            <a:off x="5343938" y="1455702"/>
            <a:ext cx="446088" cy="382587"/>
            <a:chOff x="2751" y="1851"/>
            <a:chExt cx="462" cy="478"/>
          </a:xfrm>
        </p:grpSpPr>
        <p:pic>
          <p:nvPicPr>
            <p:cNvPr id="16" name="Picture 364" descr="iphone_stylized_small">
              <a:extLst>
                <a:ext uri="{FF2B5EF4-FFF2-40B4-BE49-F238E27FC236}">
                  <a16:creationId xmlns:a16="http://schemas.microsoft.com/office/drawing/2014/main" id="{FB02F53E-DD53-3848-A692-2349234E3C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7" name="Picture 402" descr="antenna_radiation_stylized">
              <a:extLst>
                <a:ext uri="{FF2B5EF4-FFF2-40B4-BE49-F238E27FC236}">
                  <a16:creationId xmlns:a16="http://schemas.microsoft.com/office/drawing/2014/main" id="{2FFB1B7E-92FF-1043-8277-DF227EB5543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8" name="Group 356">
            <a:extLst>
              <a:ext uri="{FF2B5EF4-FFF2-40B4-BE49-F238E27FC236}">
                <a16:creationId xmlns:a16="http://schemas.microsoft.com/office/drawing/2014/main" id="{793E3DF7-19F9-824A-B55D-9E9799039ABD}"/>
              </a:ext>
            </a:extLst>
          </p:cNvPr>
          <p:cNvGrpSpPr>
            <a:grpSpLocks/>
          </p:cNvGrpSpPr>
          <p:nvPr/>
        </p:nvGrpSpPr>
        <p:grpSpPr bwMode="auto">
          <a:xfrm>
            <a:off x="4638932" y="1562064"/>
            <a:ext cx="438150" cy="498475"/>
            <a:chOff x="313" y="1497"/>
            <a:chExt cx="1152" cy="1014"/>
          </a:xfrm>
        </p:grpSpPr>
        <p:pic>
          <p:nvPicPr>
            <p:cNvPr id="19" name="Picture 354" descr="laptop_stylized_small">
              <a:extLst>
                <a:ext uri="{FF2B5EF4-FFF2-40B4-BE49-F238E27FC236}">
                  <a16:creationId xmlns:a16="http://schemas.microsoft.com/office/drawing/2014/main" id="{56C9247C-ED61-E348-A092-51702663183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 name="Picture 355" descr="antenna_stylized">
              <a:extLst>
                <a:ext uri="{FF2B5EF4-FFF2-40B4-BE49-F238E27FC236}">
                  <a16:creationId xmlns:a16="http://schemas.microsoft.com/office/drawing/2014/main" id="{2F86F031-FA48-7749-B1F9-4CDA00E8F9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23" name="Right Arrow 22">
            <a:extLst>
              <a:ext uri="{FF2B5EF4-FFF2-40B4-BE49-F238E27FC236}">
                <a16:creationId xmlns:a16="http://schemas.microsoft.com/office/drawing/2014/main" id="{B1311EF0-E697-1843-8374-5B34A06B18D8}"/>
              </a:ext>
            </a:extLst>
          </p:cNvPr>
          <p:cNvSpPr/>
          <p:nvPr/>
        </p:nvSpPr>
        <p:spPr>
          <a:xfrm>
            <a:off x="3701219" y="2373897"/>
            <a:ext cx="1215337" cy="342800"/>
          </a:xfrm>
          <a:prstGeom prst="rightArrow">
            <a:avLst/>
          </a:prstGeom>
          <a:gradFill flip="none" rotWithShape="1">
            <a:gsLst>
              <a:gs pos="0">
                <a:schemeClr val="bg1"/>
              </a:gs>
              <a:gs pos="100000">
                <a:srgbClr val="0000A8"/>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p:txBody>
          <a:bodyPr/>
          <a:lstStyle/>
          <a:p>
            <a:r>
              <a:rPr lang="en-US" dirty="0"/>
              <a:t>Security: 8- </a:t>
            </a:r>
            <a:fld id="{C4204591-24BD-A542-B9D5-F8D8A88D2FEE}" type="slidenum">
              <a:rPr lang="en-US" smtClean="0"/>
              <a:pPr/>
              <a:t>99</a:t>
            </a:fld>
            <a:endParaRPr lang="en-US" dirty="0"/>
          </a:p>
        </p:txBody>
      </p:sp>
      <p:sp>
        <p:nvSpPr>
          <p:cNvPr id="10" name="Title 1">
            <a:extLst>
              <a:ext uri="{FF2B5EF4-FFF2-40B4-BE49-F238E27FC236}">
                <a16:creationId xmlns:a16="http://schemas.microsoft.com/office/drawing/2014/main" id="{F35EEEAD-4869-A944-A582-22F817FC6DE2}"/>
              </a:ext>
            </a:extLst>
          </p:cNvPr>
          <p:cNvSpPr txBox="1">
            <a:spLocks/>
          </p:cNvSpPr>
          <p:nvPr/>
        </p:nvSpPr>
        <p:spPr>
          <a:xfrm>
            <a:off x="838200" y="398813"/>
            <a:ext cx="10515600" cy="8946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a:lstStyle>
          <a:p>
            <a:r>
              <a:rPr lang="en-US" b="0" dirty="0">
                <a:latin typeface="+mn-lt"/>
              </a:rPr>
              <a:t>802.11: authentication, encryption</a:t>
            </a:r>
          </a:p>
        </p:txBody>
      </p:sp>
      <p:sp>
        <p:nvSpPr>
          <p:cNvPr id="26" name="AutoShape 25">
            <a:extLst>
              <a:ext uri="{FF2B5EF4-FFF2-40B4-BE49-F238E27FC236}">
                <a16:creationId xmlns:a16="http://schemas.microsoft.com/office/drawing/2014/main" id="{C35BBC87-D9B9-F84C-A466-A2406EC32F26}"/>
              </a:ext>
            </a:extLst>
          </p:cNvPr>
          <p:cNvSpPr>
            <a:spLocks noChangeAspect="1" noChangeArrowheads="1" noTextEdit="1"/>
          </p:cNvSpPr>
          <p:nvPr/>
        </p:nvSpPr>
        <p:spPr bwMode="auto">
          <a:xfrm>
            <a:off x="5330204" y="1522759"/>
            <a:ext cx="987425" cy="1049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p>
        </p:txBody>
      </p:sp>
      <p:sp>
        <p:nvSpPr>
          <p:cNvPr id="27" name="Line 55">
            <a:extLst>
              <a:ext uri="{FF2B5EF4-FFF2-40B4-BE49-F238E27FC236}">
                <a16:creationId xmlns:a16="http://schemas.microsoft.com/office/drawing/2014/main" id="{92F1E18C-8579-8F43-966D-AC3EAB745401}"/>
              </a:ext>
            </a:extLst>
          </p:cNvPr>
          <p:cNvSpPr>
            <a:spLocks noChangeShapeType="1"/>
          </p:cNvSpPr>
          <p:nvPr/>
        </p:nvSpPr>
        <p:spPr bwMode="auto">
          <a:xfrm>
            <a:off x="5635004" y="2302222"/>
            <a:ext cx="3151187"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29" name="Text Box 57">
            <a:extLst>
              <a:ext uri="{FF2B5EF4-FFF2-40B4-BE49-F238E27FC236}">
                <a16:creationId xmlns:a16="http://schemas.microsoft.com/office/drawing/2014/main" id="{0C5A523A-A420-554B-B07D-85B8A146CD58}"/>
              </a:ext>
            </a:extLst>
          </p:cNvPr>
          <p:cNvSpPr txBox="1">
            <a:spLocks noChangeArrowheads="1"/>
          </p:cNvSpPr>
          <p:nvPr/>
        </p:nvSpPr>
        <p:spPr bwMode="auto">
          <a:xfrm>
            <a:off x="5110162" y="2470565"/>
            <a:ext cx="46679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1" hangingPunct="1"/>
            <a:r>
              <a:rPr lang="en-US" dirty="0">
                <a:solidFill>
                  <a:srgbClr val="CC0000"/>
                </a:solidFill>
                <a:latin typeface="+mn-lt"/>
                <a:cs typeface="Arial" charset="0"/>
              </a:rPr>
              <a:t>AP</a:t>
            </a:r>
            <a:endParaRPr lang="en-US" sz="1600" dirty="0">
              <a:latin typeface="+mn-lt"/>
              <a:cs typeface="Arial" charset="0"/>
            </a:endParaRPr>
          </a:p>
        </p:txBody>
      </p:sp>
      <p:sp>
        <p:nvSpPr>
          <p:cNvPr id="30" name="Text Box 58">
            <a:extLst>
              <a:ext uri="{FF2B5EF4-FFF2-40B4-BE49-F238E27FC236}">
                <a16:creationId xmlns:a16="http://schemas.microsoft.com/office/drawing/2014/main" id="{8348A390-40C5-D743-9256-E62B9A390283}"/>
              </a:ext>
            </a:extLst>
          </p:cNvPr>
          <p:cNvSpPr txBox="1">
            <a:spLocks noChangeArrowheads="1"/>
          </p:cNvSpPr>
          <p:nvPr/>
        </p:nvSpPr>
        <p:spPr bwMode="auto">
          <a:xfrm>
            <a:off x="9021073" y="2012537"/>
            <a:ext cx="2235035" cy="6740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1" hangingPunct="1">
              <a:lnSpc>
                <a:spcPct val="90000"/>
              </a:lnSpc>
            </a:pPr>
            <a:r>
              <a:rPr lang="en-US" sz="2400" dirty="0">
                <a:solidFill>
                  <a:srgbClr val="C00000"/>
                </a:solidFill>
                <a:latin typeface="+mn-lt"/>
                <a:cs typeface="Arial" charset="0"/>
              </a:rPr>
              <a:t>AS</a:t>
            </a:r>
          </a:p>
          <a:p>
            <a:pPr eaLnBrk="1" hangingPunct="1">
              <a:lnSpc>
                <a:spcPct val="90000"/>
              </a:lnSpc>
            </a:pPr>
            <a:r>
              <a:rPr lang="en-US" sz="1800" dirty="0">
                <a:latin typeface="+mn-lt"/>
                <a:cs typeface="Arial" charset="0"/>
              </a:rPr>
              <a:t>Authentication Server</a:t>
            </a:r>
          </a:p>
        </p:txBody>
      </p:sp>
      <p:sp>
        <p:nvSpPr>
          <p:cNvPr id="32" name="Text Box 60">
            <a:extLst>
              <a:ext uri="{FF2B5EF4-FFF2-40B4-BE49-F238E27FC236}">
                <a16:creationId xmlns:a16="http://schemas.microsoft.com/office/drawing/2014/main" id="{0D73F57F-6B10-3546-8408-80AD5CC1E42E}"/>
              </a:ext>
            </a:extLst>
          </p:cNvPr>
          <p:cNvSpPr txBox="1">
            <a:spLocks noChangeArrowheads="1"/>
          </p:cNvSpPr>
          <p:nvPr/>
        </p:nvSpPr>
        <p:spPr bwMode="auto">
          <a:xfrm>
            <a:off x="2611989" y="1792741"/>
            <a:ext cx="1620837"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1" hangingPunct="1"/>
            <a:r>
              <a:rPr lang="en-US" dirty="0">
                <a:solidFill>
                  <a:srgbClr val="C00000"/>
                </a:solidFill>
                <a:latin typeface="Calibri" panose="020F0502020204030204" pitchFamily="34" charset="0"/>
                <a:cs typeface="Calibri" panose="020F0502020204030204" pitchFamily="34" charset="0"/>
              </a:rPr>
              <a:t>mobile</a:t>
            </a:r>
            <a:endParaRPr lang="en-US" sz="1600" dirty="0">
              <a:solidFill>
                <a:srgbClr val="C00000"/>
              </a:solidFill>
              <a:latin typeface="Calibri" panose="020F0502020204030204" pitchFamily="34" charset="0"/>
              <a:cs typeface="Calibri" panose="020F0502020204030204" pitchFamily="34" charset="0"/>
            </a:endParaRPr>
          </a:p>
        </p:txBody>
      </p:sp>
      <p:grpSp>
        <p:nvGrpSpPr>
          <p:cNvPr id="33" name="Group 356">
            <a:extLst>
              <a:ext uri="{FF2B5EF4-FFF2-40B4-BE49-F238E27FC236}">
                <a16:creationId xmlns:a16="http://schemas.microsoft.com/office/drawing/2014/main" id="{CA05B63E-CD52-9F43-8FD2-58EA2FA3850E}"/>
              </a:ext>
            </a:extLst>
          </p:cNvPr>
          <p:cNvGrpSpPr>
            <a:grpSpLocks/>
          </p:cNvGrpSpPr>
          <p:nvPr/>
        </p:nvGrpSpPr>
        <p:grpSpPr bwMode="auto">
          <a:xfrm>
            <a:off x="3215998" y="1581979"/>
            <a:ext cx="804863" cy="852488"/>
            <a:chOff x="313" y="1407"/>
            <a:chExt cx="1152" cy="1104"/>
          </a:xfrm>
        </p:grpSpPr>
        <p:pic>
          <p:nvPicPr>
            <p:cNvPr id="34" name="Picture 354" descr="laptop_stylized_small">
              <a:extLst>
                <a:ext uri="{FF2B5EF4-FFF2-40B4-BE49-F238E27FC236}">
                  <a16:creationId xmlns:a16="http://schemas.microsoft.com/office/drawing/2014/main" id="{AD8B9F8C-F4B8-C845-8FD6-A1828FAA2C5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5" name="Picture 355" descr="antenna_stylized">
              <a:extLst>
                <a:ext uri="{FF2B5EF4-FFF2-40B4-BE49-F238E27FC236}">
                  <a16:creationId xmlns:a16="http://schemas.microsoft.com/office/drawing/2014/main" id="{7BC1A5C0-A129-444E-8FD8-F59E9356087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4" y="140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36" name="Group 361">
            <a:extLst>
              <a:ext uri="{FF2B5EF4-FFF2-40B4-BE49-F238E27FC236}">
                <a16:creationId xmlns:a16="http://schemas.microsoft.com/office/drawing/2014/main" id="{8B78EC52-40E4-1245-B94F-69888562BAC7}"/>
              </a:ext>
            </a:extLst>
          </p:cNvPr>
          <p:cNvGrpSpPr>
            <a:grpSpLocks/>
          </p:cNvGrpSpPr>
          <p:nvPr/>
        </p:nvGrpSpPr>
        <p:grpSpPr bwMode="auto">
          <a:xfrm>
            <a:off x="4963491" y="1848197"/>
            <a:ext cx="965200" cy="693737"/>
            <a:chOff x="2967" y="478"/>
            <a:chExt cx="788" cy="625"/>
          </a:xfrm>
        </p:grpSpPr>
        <p:pic>
          <p:nvPicPr>
            <p:cNvPr id="37" name="Picture 358" descr="access_point_stylized_small">
              <a:extLst>
                <a:ext uri="{FF2B5EF4-FFF2-40B4-BE49-F238E27FC236}">
                  <a16:creationId xmlns:a16="http://schemas.microsoft.com/office/drawing/2014/main" id="{5C100B11-3424-5D4A-A1E6-964F44B05E3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8" name="Picture 360" descr="antenna_radiation_stylized">
              <a:extLst>
                <a:ext uri="{FF2B5EF4-FFF2-40B4-BE49-F238E27FC236}">
                  <a16:creationId xmlns:a16="http://schemas.microsoft.com/office/drawing/2014/main" id="{8BBB252D-D673-DB49-A756-0CCA2DC15FE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39" name="Group 249">
            <a:extLst>
              <a:ext uri="{FF2B5EF4-FFF2-40B4-BE49-F238E27FC236}">
                <a16:creationId xmlns:a16="http://schemas.microsoft.com/office/drawing/2014/main" id="{A47596EB-18A9-3A49-B6A4-593B586DA3FA}"/>
              </a:ext>
            </a:extLst>
          </p:cNvPr>
          <p:cNvGrpSpPr>
            <a:grpSpLocks/>
          </p:cNvGrpSpPr>
          <p:nvPr/>
        </p:nvGrpSpPr>
        <p:grpSpPr bwMode="auto">
          <a:xfrm>
            <a:off x="8544201" y="1913284"/>
            <a:ext cx="466725" cy="793750"/>
            <a:chOff x="4140" y="429"/>
            <a:chExt cx="1425" cy="2396"/>
          </a:xfrm>
        </p:grpSpPr>
        <p:sp>
          <p:nvSpPr>
            <p:cNvPr id="40" name="Freeform 250">
              <a:extLst>
                <a:ext uri="{FF2B5EF4-FFF2-40B4-BE49-F238E27FC236}">
                  <a16:creationId xmlns:a16="http://schemas.microsoft.com/office/drawing/2014/main" id="{59974F3E-84B4-804E-A8A6-4ACEF4DDF13F}"/>
                </a:ext>
              </a:extLst>
            </p:cNvPr>
            <p:cNvSpPr>
              <a:spLocks/>
            </p:cNvSpPr>
            <p:nvPr/>
          </p:nvSpPr>
          <p:spPr bwMode="auto">
            <a:xfrm>
              <a:off x="5268" y="433"/>
              <a:ext cx="283" cy="2286"/>
            </a:xfrm>
            <a:custGeom>
              <a:avLst/>
              <a:gdLst>
                <a:gd name="T0" fmla="*/ 32 w 354"/>
                <a:gd name="T1" fmla="*/ 0 h 2742"/>
                <a:gd name="T2" fmla="*/ 181 w 354"/>
                <a:gd name="T3" fmla="*/ 197 h 2742"/>
                <a:gd name="T4" fmla="*/ 177 w 354"/>
                <a:gd name="T5" fmla="*/ 1521 h 2742"/>
                <a:gd name="T6" fmla="*/ 0 w 354"/>
                <a:gd name="T7" fmla="*/ 1589 h 2742"/>
                <a:gd name="T8" fmla="*/ 32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41" name="Rectangle 251">
              <a:extLst>
                <a:ext uri="{FF2B5EF4-FFF2-40B4-BE49-F238E27FC236}">
                  <a16:creationId xmlns:a16="http://schemas.microsoft.com/office/drawing/2014/main" id="{2A9ABF97-1FFA-A040-B884-1822A4156A13}"/>
                </a:ext>
              </a:extLst>
            </p:cNvPr>
            <p:cNvSpPr>
              <a:spLocks noChangeArrowheads="1"/>
            </p:cNvSpPr>
            <p:nvPr/>
          </p:nvSpPr>
          <p:spPr bwMode="auto">
            <a:xfrm>
              <a:off x="4203" y="429"/>
              <a:ext cx="1052" cy="2286"/>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42" name="Freeform 252">
              <a:extLst>
                <a:ext uri="{FF2B5EF4-FFF2-40B4-BE49-F238E27FC236}">
                  <a16:creationId xmlns:a16="http://schemas.microsoft.com/office/drawing/2014/main" id="{DD453E12-96D2-EF43-873C-79F3EFC7FA1D}"/>
                </a:ext>
              </a:extLst>
            </p:cNvPr>
            <p:cNvSpPr>
              <a:spLocks/>
            </p:cNvSpPr>
            <p:nvPr/>
          </p:nvSpPr>
          <p:spPr bwMode="auto">
            <a:xfrm>
              <a:off x="5321" y="570"/>
              <a:ext cx="169" cy="2115"/>
            </a:xfrm>
            <a:custGeom>
              <a:avLst/>
              <a:gdLst>
                <a:gd name="T0" fmla="*/ 4 w 211"/>
                <a:gd name="T1" fmla="*/ 0 h 2537"/>
                <a:gd name="T2" fmla="*/ 108 w 211"/>
                <a:gd name="T3" fmla="*/ 127 h 2537"/>
                <a:gd name="T4" fmla="*/ 4 w 211"/>
                <a:gd name="T5" fmla="*/ 1449 h 2537"/>
                <a:gd name="T6" fmla="*/ 4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43" name="Freeform 253">
              <a:extLst>
                <a:ext uri="{FF2B5EF4-FFF2-40B4-BE49-F238E27FC236}">
                  <a16:creationId xmlns:a16="http://schemas.microsoft.com/office/drawing/2014/main" id="{BE4C33DA-768F-AA46-B63F-69AB5F9B632A}"/>
                </a:ext>
              </a:extLst>
            </p:cNvPr>
            <p:cNvSpPr>
              <a:spLocks/>
            </p:cNvSpPr>
            <p:nvPr/>
          </p:nvSpPr>
          <p:spPr bwMode="auto">
            <a:xfrm>
              <a:off x="5284" y="1640"/>
              <a:ext cx="263" cy="189"/>
            </a:xfrm>
            <a:custGeom>
              <a:avLst/>
              <a:gdLst>
                <a:gd name="T0" fmla="*/ 2 w 328"/>
                <a:gd name="T1" fmla="*/ 0 h 226"/>
                <a:gd name="T2" fmla="*/ 169 w 328"/>
                <a:gd name="T3" fmla="*/ 74 h 226"/>
                <a:gd name="T4" fmla="*/ 168 w 328"/>
                <a:gd name="T5" fmla="*/ 132 h 226"/>
                <a:gd name="T6" fmla="*/ 0 w 328"/>
                <a:gd name="T7" fmla="*/ 5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44" name="Rectangle 254">
              <a:extLst>
                <a:ext uri="{FF2B5EF4-FFF2-40B4-BE49-F238E27FC236}">
                  <a16:creationId xmlns:a16="http://schemas.microsoft.com/office/drawing/2014/main" id="{AE5A9D75-7837-1D45-9C75-609A0260180B}"/>
                </a:ext>
              </a:extLst>
            </p:cNvPr>
            <p:cNvSpPr>
              <a:spLocks noChangeArrowheads="1"/>
            </p:cNvSpPr>
            <p:nvPr/>
          </p:nvSpPr>
          <p:spPr bwMode="auto">
            <a:xfrm>
              <a:off x="4213" y="693"/>
              <a:ext cx="596" cy="48"/>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nvGrpSpPr>
            <p:cNvPr id="45" name="Group 255">
              <a:extLst>
                <a:ext uri="{FF2B5EF4-FFF2-40B4-BE49-F238E27FC236}">
                  <a16:creationId xmlns:a16="http://schemas.microsoft.com/office/drawing/2014/main" id="{D69029F7-D6A6-6141-BB32-232B800466BD}"/>
                </a:ext>
              </a:extLst>
            </p:cNvPr>
            <p:cNvGrpSpPr>
              <a:grpSpLocks/>
            </p:cNvGrpSpPr>
            <p:nvPr/>
          </p:nvGrpSpPr>
          <p:grpSpPr bwMode="auto">
            <a:xfrm>
              <a:off x="4749" y="668"/>
              <a:ext cx="581" cy="145"/>
              <a:chOff x="614" y="2568"/>
              <a:chExt cx="725" cy="139"/>
            </a:xfrm>
          </p:grpSpPr>
          <p:sp>
            <p:nvSpPr>
              <p:cNvPr id="71" name="AutoShape 256">
                <a:extLst>
                  <a:ext uri="{FF2B5EF4-FFF2-40B4-BE49-F238E27FC236}">
                    <a16:creationId xmlns:a16="http://schemas.microsoft.com/office/drawing/2014/main" id="{737348F0-99B9-2E46-832A-981E574A77EC}"/>
                  </a:ext>
                </a:extLst>
              </p:cNvPr>
              <p:cNvSpPr>
                <a:spLocks noChangeArrowheads="1"/>
              </p:cNvSpPr>
              <p:nvPr/>
            </p:nvSpPr>
            <p:spPr bwMode="auto">
              <a:xfrm>
                <a:off x="616" y="2569"/>
                <a:ext cx="726" cy="138"/>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72" name="AutoShape 257">
                <a:extLst>
                  <a:ext uri="{FF2B5EF4-FFF2-40B4-BE49-F238E27FC236}">
                    <a16:creationId xmlns:a16="http://schemas.microsoft.com/office/drawing/2014/main" id="{C78DB3E8-7243-0343-B0FC-005A7661987C}"/>
                  </a:ext>
                </a:extLst>
              </p:cNvPr>
              <p:cNvSpPr>
                <a:spLocks noChangeArrowheads="1"/>
              </p:cNvSpPr>
              <p:nvPr/>
            </p:nvSpPr>
            <p:spPr bwMode="auto">
              <a:xfrm>
                <a:off x="634" y="2582"/>
                <a:ext cx="689"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46" name="Rectangle 258">
              <a:extLst>
                <a:ext uri="{FF2B5EF4-FFF2-40B4-BE49-F238E27FC236}">
                  <a16:creationId xmlns:a16="http://schemas.microsoft.com/office/drawing/2014/main" id="{C60FA8E8-4FA6-D245-8BEF-B091B3EB88C3}"/>
                </a:ext>
              </a:extLst>
            </p:cNvPr>
            <p:cNvSpPr>
              <a:spLocks noChangeArrowheads="1"/>
            </p:cNvSpPr>
            <p:nvPr/>
          </p:nvSpPr>
          <p:spPr bwMode="auto">
            <a:xfrm>
              <a:off x="4227" y="1018"/>
              <a:ext cx="591" cy="48"/>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nvGrpSpPr>
            <p:cNvPr id="47" name="Group 259">
              <a:extLst>
                <a:ext uri="{FF2B5EF4-FFF2-40B4-BE49-F238E27FC236}">
                  <a16:creationId xmlns:a16="http://schemas.microsoft.com/office/drawing/2014/main" id="{99104A84-297E-E543-B80B-5175A2ACE7F2}"/>
                </a:ext>
              </a:extLst>
            </p:cNvPr>
            <p:cNvGrpSpPr>
              <a:grpSpLocks/>
            </p:cNvGrpSpPr>
            <p:nvPr/>
          </p:nvGrpSpPr>
          <p:grpSpPr bwMode="auto">
            <a:xfrm>
              <a:off x="4747" y="994"/>
              <a:ext cx="581" cy="134"/>
              <a:chOff x="614" y="2568"/>
              <a:chExt cx="725" cy="139"/>
            </a:xfrm>
          </p:grpSpPr>
          <p:sp>
            <p:nvSpPr>
              <p:cNvPr id="69" name="AutoShape 260">
                <a:extLst>
                  <a:ext uri="{FF2B5EF4-FFF2-40B4-BE49-F238E27FC236}">
                    <a16:creationId xmlns:a16="http://schemas.microsoft.com/office/drawing/2014/main" id="{5D65995D-7C80-3241-A96C-59CF1B0A4CB6}"/>
                  </a:ext>
                </a:extLst>
              </p:cNvPr>
              <p:cNvSpPr>
                <a:spLocks noChangeArrowheads="1"/>
              </p:cNvSpPr>
              <p:nvPr/>
            </p:nvSpPr>
            <p:spPr bwMode="auto">
              <a:xfrm>
                <a:off x="613" y="2568"/>
                <a:ext cx="726" cy="139"/>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70" name="AutoShape 261">
                <a:extLst>
                  <a:ext uri="{FF2B5EF4-FFF2-40B4-BE49-F238E27FC236}">
                    <a16:creationId xmlns:a16="http://schemas.microsoft.com/office/drawing/2014/main" id="{3011CF52-9C58-2F4C-A851-D8C582FD3FB9}"/>
                  </a:ext>
                </a:extLst>
              </p:cNvPr>
              <p:cNvSpPr>
                <a:spLocks noChangeArrowheads="1"/>
              </p:cNvSpPr>
              <p:nvPr/>
            </p:nvSpPr>
            <p:spPr bwMode="auto">
              <a:xfrm>
                <a:off x="625" y="2583"/>
                <a:ext cx="696"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48" name="Rectangle 262">
              <a:extLst>
                <a:ext uri="{FF2B5EF4-FFF2-40B4-BE49-F238E27FC236}">
                  <a16:creationId xmlns:a16="http://schemas.microsoft.com/office/drawing/2014/main" id="{2AF7AD2E-B5EB-BC44-8A01-1CAE624873A7}"/>
                </a:ext>
              </a:extLst>
            </p:cNvPr>
            <p:cNvSpPr>
              <a:spLocks noChangeArrowheads="1"/>
            </p:cNvSpPr>
            <p:nvPr/>
          </p:nvSpPr>
          <p:spPr bwMode="auto">
            <a:xfrm>
              <a:off x="4218" y="1359"/>
              <a:ext cx="596" cy="43"/>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49" name="Rectangle 263">
              <a:extLst>
                <a:ext uri="{FF2B5EF4-FFF2-40B4-BE49-F238E27FC236}">
                  <a16:creationId xmlns:a16="http://schemas.microsoft.com/office/drawing/2014/main" id="{06B8150A-C552-6D40-99AC-B57171CF0303}"/>
                </a:ext>
              </a:extLst>
            </p:cNvPr>
            <p:cNvSpPr>
              <a:spLocks noChangeArrowheads="1"/>
            </p:cNvSpPr>
            <p:nvPr/>
          </p:nvSpPr>
          <p:spPr bwMode="auto">
            <a:xfrm>
              <a:off x="4227" y="1656"/>
              <a:ext cx="596" cy="43"/>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nvGrpSpPr>
            <p:cNvPr id="50" name="Group 264">
              <a:extLst>
                <a:ext uri="{FF2B5EF4-FFF2-40B4-BE49-F238E27FC236}">
                  <a16:creationId xmlns:a16="http://schemas.microsoft.com/office/drawing/2014/main" id="{533E13EA-5A91-3F41-ADEF-FA70B388A95F}"/>
                </a:ext>
              </a:extLst>
            </p:cNvPr>
            <p:cNvGrpSpPr>
              <a:grpSpLocks/>
            </p:cNvGrpSpPr>
            <p:nvPr/>
          </p:nvGrpSpPr>
          <p:grpSpPr bwMode="auto">
            <a:xfrm>
              <a:off x="4735" y="1627"/>
              <a:ext cx="582" cy="151"/>
              <a:chOff x="614" y="2568"/>
              <a:chExt cx="725" cy="139"/>
            </a:xfrm>
          </p:grpSpPr>
          <p:sp>
            <p:nvSpPr>
              <p:cNvPr id="67" name="AutoShape 265">
                <a:extLst>
                  <a:ext uri="{FF2B5EF4-FFF2-40B4-BE49-F238E27FC236}">
                    <a16:creationId xmlns:a16="http://schemas.microsoft.com/office/drawing/2014/main" id="{C630860E-2569-B64C-8FFF-461D0324AAC2}"/>
                  </a:ext>
                </a:extLst>
              </p:cNvPr>
              <p:cNvSpPr>
                <a:spLocks noChangeArrowheads="1"/>
              </p:cNvSpPr>
              <p:nvPr/>
            </p:nvSpPr>
            <p:spPr bwMode="auto">
              <a:xfrm>
                <a:off x="615" y="2568"/>
                <a:ext cx="725" cy="141"/>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68" name="AutoShape 266">
                <a:extLst>
                  <a:ext uri="{FF2B5EF4-FFF2-40B4-BE49-F238E27FC236}">
                    <a16:creationId xmlns:a16="http://schemas.microsoft.com/office/drawing/2014/main" id="{537D98BB-63F8-FF42-BA15-58883102E1DE}"/>
                  </a:ext>
                </a:extLst>
              </p:cNvPr>
              <p:cNvSpPr>
                <a:spLocks noChangeArrowheads="1"/>
              </p:cNvSpPr>
              <p:nvPr/>
            </p:nvSpPr>
            <p:spPr bwMode="auto">
              <a:xfrm>
                <a:off x="628" y="2581"/>
                <a:ext cx="694" cy="110"/>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51" name="Freeform 267">
              <a:extLst>
                <a:ext uri="{FF2B5EF4-FFF2-40B4-BE49-F238E27FC236}">
                  <a16:creationId xmlns:a16="http://schemas.microsoft.com/office/drawing/2014/main" id="{F99D92D7-30E6-4D43-959F-2B61667B8057}"/>
                </a:ext>
              </a:extLst>
            </p:cNvPr>
            <p:cNvSpPr>
              <a:spLocks/>
            </p:cNvSpPr>
            <p:nvPr/>
          </p:nvSpPr>
          <p:spPr bwMode="auto">
            <a:xfrm>
              <a:off x="5288" y="1354"/>
              <a:ext cx="263" cy="188"/>
            </a:xfrm>
            <a:custGeom>
              <a:avLst/>
              <a:gdLst>
                <a:gd name="T0" fmla="*/ 2 w 328"/>
                <a:gd name="T1" fmla="*/ 0 h 226"/>
                <a:gd name="T2" fmla="*/ 169 w 328"/>
                <a:gd name="T3" fmla="*/ 73 h 226"/>
                <a:gd name="T4" fmla="*/ 168 w 328"/>
                <a:gd name="T5" fmla="*/ 130 h 226"/>
                <a:gd name="T6" fmla="*/ 0 w 328"/>
                <a:gd name="T7" fmla="*/ 57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grpSp>
          <p:nvGrpSpPr>
            <p:cNvPr id="53" name="Group 268">
              <a:extLst>
                <a:ext uri="{FF2B5EF4-FFF2-40B4-BE49-F238E27FC236}">
                  <a16:creationId xmlns:a16="http://schemas.microsoft.com/office/drawing/2014/main" id="{C48B885B-279E-B848-A3F7-1B3DA8E04CBF}"/>
                </a:ext>
              </a:extLst>
            </p:cNvPr>
            <p:cNvGrpSpPr>
              <a:grpSpLocks/>
            </p:cNvGrpSpPr>
            <p:nvPr/>
          </p:nvGrpSpPr>
          <p:grpSpPr bwMode="auto">
            <a:xfrm>
              <a:off x="4739" y="1327"/>
              <a:ext cx="582" cy="139"/>
              <a:chOff x="614" y="2568"/>
              <a:chExt cx="725" cy="139"/>
            </a:xfrm>
          </p:grpSpPr>
          <p:sp>
            <p:nvSpPr>
              <p:cNvPr id="65" name="AutoShape 269">
                <a:extLst>
                  <a:ext uri="{FF2B5EF4-FFF2-40B4-BE49-F238E27FC236}">
                    <a16:creationId xmlns:a16="http://schemas.microsoft.com/office/drawing/2014/main" id="{F7C2CCDF-81FE-4840-9DC3-3CDE37023E67}"/>
                  </a:ext>
                </a:extLst>
              </p:cNvPr>
              <p:cNvSpPr>
                <a:spLocks noChangeArrowheads="1"/>
              </p:cNvSpPr>
              <p:nvPr/>
            </p:nvSpPr>
            <p:spPr bwMode="auto">
              <a:xfrm>
                <a:off x="617" y="2566"/>
                <a:ext cx="725" cy="139"/>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66" name="AutoShape 270">
                <a:extLst>
                  <a:ext uri="{FF2B5EF4-FFF2-40B4-BE49-F238E27FC236}">
                    <a16:creationId xmlns:a16="http://schemas.microsoft.com/office/drawing/2014/main" id="{DE9E0A46-A0D3-614B-BEDB-F4C8F0F113B0}"/>
                  </a:ext>
                </a:extLst>
              </p:cNvPr>
              <p:cNvSpPr>
                <a:spLocks noChangeArrowheads="1"/>
              </p:cNvSpPr>
              <p:nvPr/>
            </p:nvSpPr>
            <p:spPr bwMode="auto">
              <a:xfrm>
                <a:off x="635" y="2585"/>
                <a:ext cx="688" cy="105"/>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sp>
          <p:nvSpPr>
            <p:cNvPr id="54" name="Rectangle 271">
              <a:extLst>
                <a:ext uri="{FF2B5EF4-FFF2-40B4-BE49-F238E27FC236}">
                  <a16:creationId xmlns:a16="http://schemas.microsoft.com/office/drawing/2014/main" id="{92B2A7AD-A286-B44A-B190-D511BA9D5C7F}"/>
                </a:ext>
              </a:extLst>
            </p:cNvPr>
            <p:cNvSpPr>
              <a:spLocks noChangeArrowheads="1"/>
            </p:cNvSpPr>
            <p:nvPr/>
          </p:nvSpPr>
          <p:spPr bwMode="auto">
            <a:xfrm>
              <a:off x="5250" y="429"/>
              <a:ext cx="68" cy="2291"/>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55" name="Freeform 272">
              <a:extLst>
                <a:ext uri="{FF2B5EF4-FFF2-40B4-BE49-F238E27FC236}">
                  <a16:creationId xmlns:a16="http://schemas.microsoft.com/office/drawing/2014/main" id="{83F49987-E7DA-EA4B-98A7-A006254F1433}"/>
                </a:ext>
              </a:extLst>
            </p:cNvPr>
            <p:cNvSpPr>
              <a:spLocks/>
            </p:cNvSpPr>
            <p:nvPr/>
          </p:nvSpPr>
          <p:spPr bwMode="auto">
            <a:xfrm>
              <a:off x="5312" y="1007"/>
              <a:ext cx="237" cy="213"/>
            </a:xfrm>
            <a:custGeom>
              <a:avLst/>
              <a:gdLst>
                <a:gd name="T0" fmla="*/ 2 w 296"/>
                <a:gd name="T1" fmla="*/ 0 h 256"/>
                <a:gd name="T2" fmla="*/ 150 w 296"/>
                <a:gd name="T3" fmla="*/ 83 h 256"/>
                <a:gd name="T4" fmla="*/ 152 w 296"/>
                <a:gd name="T5" fmla="*/ 147 h 256"/>
                <a:gd name="T6" fmla="*/ 0 w 296"/>
                <a:gd name="T7" fmla="*/ 57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56" name="Freeform 273">
              <a:extLst>
                <a:ext uri="{FF2B5EF4-FFF2-40B4-BE49-F238E27FC236}">
                  <a16:creationId xmlns:a16="http://schemas.microsoft.com/office/drawing/2014/main" id="{FB323DA1-60D1-1445-AE4E-1814FDB2F791}"/>
                </a:ext>
              </a:extLst>
            </p:cNvPr>
            <p:cNvSpPr>
              <a:spLocks/>
            </p:cNvSpPr>
            <p:nvPr/>
          </p:nvSpPr>
          <p:spPr bwMode="auto">
            <a:xfrm>
              <a:off x="5315" y="680"/>
              <a:ext cx="244" cy="240"/>
            </a:xfrm>
            <a:custGeom>
              <a:avLst/>
              <a:gdLst>
                <a:gd name="T0" fmla="*/ 0 w 304"/>
                <a:gd name="T1" fmla="*/ 0 h 288"/>
                <a:gd name="T2" fmla="*/ 157 w 304"/>
                <a:gd name="T3" fmla="*/ 95 h 288"/>
                <a:gd name="T4" fmla="*/ 147 w 304"/>
                <a:gd name="T5" fmla="*/ 167 h 288"/>
                <a:gd name="T6" fmla="*/ 4 w 304"/>
                <a:gd name="T7" fmla="*/ 72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57" name="Oval 274">
              <a:extLst>
                <a:ext uri="{FF2B5EF4-FFF2-40B4-BE49-F238E27FC236}">
                  <a16:creationId xmlns:a16="http://schemas.microsoft.com/office/drawing/2014/main" id="{19CBD79D-D76B-A54D-843F-CB09AA0CC02D}"/>
                </a:ext>
              </a:extLst>
            </p:cNvPr>
            <p:cNvSpPr>
              <a:spLocks noChangeArrowheads="1"/>
            </p:cNvSpPr>
            <p:nvPr/>
          </p:nvSpPr>
          <p:spPr bwMode="auto">
            <a:xfrm>
              <a:off x="5517" y="2614"/>
              <a:ext cx="48" cy="91"/>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58" name="Freeform 275">
              <a:extLst>
                <a:ext uri="{FF2B5EF4-FFF2-40B4-BE49-F238E27FC236}">
                  <a16:creationId xmlns:a16="http://schemas.microsoft.com/office/drawing/2014/main" id="{37D5240F-C231-B649-B9E2-07C54561866C}"/>
                </a:ext>
              </a:extLst>
            </p:cNvPr>
            <p:cNvSpPr>
              <a:spLocks/>
            </p:cNvSpPr>
            <p:nvPr/>
          </p:nvSpPr>
          <p:spPr bwMode="auto">
            <a:xfrm>
              <a:off x="5302" y="2614"/>
              <a:ext cx="245" cy="200"/>
            </a:xfrm>
            <a:custGeom>
              <a:avLst/>
              <a:gdLst>
                <a:gd name="T0" fmla="*/ 0 w 306"/>
                <a:gd name="T1" fmla="*/ 61 h 240"/>
                <a:gd name="T2" fmla="*/ 2 w 306"/>
                <a:gd name="T3" fmla="*/ 139 h 240"/>
                <a:gd name="T4" fmla="*/ 157 w 306"/>
                <a:gd name="T5" fmla="*/ 64 h 240"/>
                <a:gd name="T6" fmla="*/ 154 w 306"/>
                <a:gd name="T7" fmla="*/ 0 h 240"/>
                <a:gd name="T8" fmla="*/ 0 w 306"/>
                <a:gd name="T9" fmla="*/ 61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59" name="AutoShape 276">
              <a:extLst>
                <a:ext uri="{FF2B5EF4-FFF2-40B4-BE49-F238E27FC236}">
                  <a16:creationId xmlns:a16="http://schemas.microsoft.com/office/drawing/2014/main" id="{5856FEE0-7217-C546-B10E-4F2687344AE7}"/>
                </a:ext>
              </a:extLst>
            </p:cNvPr>
            <p:cNvSpPr>
              <a:spLocks noChangeArrowheads="1"/>
            </p:cNvSpPr>
            <p:nvPr/>
          </p:nvSpPr>
          <p:spPr bwMode="auto">
            <a:xfrm>
              <a:off x="4140" y="2681"/>
              <a:ext cx="1202" cy="144"/>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60" name="AutoShape 277">
              <a:extLst>
                <a:ext uri="{FF2B5EF4-FFF2-40B4-BE49-F238E27FC236}">
                  <a16:creationId xmlns:a16="http://schemas.microsoft.com/office/drawing/2014/main" id="{7CF47AD8-6FA3-EC4A-81BB-D4BDF82FF868}"/>
                </a:ext>
              </a:extLst>
            </p:cNvPr>
            <p:cNvSpPr>
              <a:spLocks noChangeArrowheads="1"/>
            </p:cNvSpPr>
            <p:nvPr/>
          </p:nvSpPr>
          <p:spPr bwMode="auto">
            <a:xfrm>
              <a:off x="4203" y="2710"/>
              <a:ext cx="1076" cy="81"/>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61" name="Oval 278">
              <a:extLst>
                <a:ext uri="{FF2B5EF4-FFF2-40B4-BE49-F238E27FC236}">
                  <a16:creationId xmlns:a16="http://schemas.microsoft.com/office/drawing/2014/main" id="{16DD064D-9DAA-7C41-B25C-A82D91C8823F}"/>
                </a:ext>
              </a:extLst>
            </p:cNvPr>
            <p:cNvSpPr>
              <a:spLocks noChangeArrowheads="1"/>
            </p:cNvSpPr>
            <p:nvPr/>
          </p:nvSpPr>
          <p:spPr bwMode="auto">
            <a:xfrm>
              <a:off x="4305" y="2384"/>
              <a:ext cx="160" cy="144"/>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62" name="Oval 279">
              <a:extLst>
                <a:ext uri="{FF2B5EF4-FFF2-40B4-BE49-F238E27FC236}">
                  <a16:creationId xmlns:a16="http://schemas.microsoft.com/office/drawing/2014/main" id="{3A4E91ED-E53C-4F46-B869-5EE63341E69A}"/>
                </a:ext>
              </a:extLst>
            </p:cNvPr>
            <p:cNvSpPr>
              <a:spLocks noChangeArrowheads="1"/>
            </p:cNvSpPr>
            <p:nvPr/>
          </p:nvSpPr>
          <p:spPr bwMode="auto">
            <a:xfrm>
              <a:off x="4484" y="2384"/>
              <a:ext cx="160" cy="144"/>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dirty="0">
                <a:solidFill>
                  <a:srgbClr val="FF0000"/>
                </a:solidFill>
                <a:cs typeface="Arial" charset="0"/>
              </a:endParaRPr>
            </a:p>
          </p:txBody>
        </p:sp>
        <p:sp>
          <p:nvSpPr>
            <p:cNvPr id="63" name="Oval 280">
              <a:extLst>
                <a:ext uri="{FF2B5EF4-FFF2-40B4-BE49-F238E27FC236}">
                  <a16:creationId xmlns:a16="http://schemas.microsoft.com/office/drawing/2014/main" id="{61A76EFE-8475-4549-8D40-279CC1F6DEED}"/>
                </a:ext>
              </a:extLst>
            </p:cNvPr>
            <p:cNvSpPr>
              <a:spLocks noChangeArrowheads="1"/>
            </p:cNvSpPr>
            <p:nvPr/>
          </p:nvSpPr>
          <p:spPr bwMode="auto">
            <a:xfrm>
              <a:off x="4663" y="2379"/>
              <a:ext cx="155" cy="144"/>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64" name="Rectangle 281">
              <a:extLst>
                <a:ext uri="{FF2B5EF4-FFF2-40B4-BE49-F238E27FC236}">
                  <a16:creationId xmlns:a16="http://schemas.microsoft.com/office/drawing/2014/main" id="{A4BC8BDA-9FFB-4F48-9FCF-402BAA6433A3}"/>
                </a:ext>
              </a:extLst>
            </p:cNvPr>
            <p:cNvSpPr>
              <a:spLocks noChangeArrowheads="1"/>
            </p:cNvSpPr>
            <p:nvPr/>
          </p:nvSpPr>
          <p:spPr bwMode="auto">
            <a:xfrm>
              <a:off x="5061" y="1838"/>
              <a:ext cx="87" cy="757"/>
            </a:xfrm>
            <a:prstGeom prst="rect">
              <a:avLst/>
            </a:prstGeom>
            <a:solidFill>
              <a:srgbClr val="292929"/>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grpSp>
      <p:grpSp>
        <p:nvGrpSpPr>
          <p:cNvPr id="73" name="Group 26">
            <a:extLst>
              <a:ext uri="{FF2B5EF4-FFF2-40B4-BE49-F238E27FC236}">
                <a16:creationId xmlns:a16="http://schemas.microsoft.com/office/drawing/2014/main" id="{F66578CA-D572-B14B-8BD7-F68422DA2AEB}"/>
              </a:ext>
            </a:extLst>
          </p:cNvPr>
          <p:cNvGrpSpPr>
            <a:grpSpLocks/>
          </p:cNvGrpSpPr>
          <p:nvPr/>
        </p:nvGrpSpPr>
        <p:grpSpPr bwMode="auto">
          <a:xfrm>
            <a:off x="6556766" y="1630020"/>
            <a:ext cx="1887846" cy="1341538"/>
            <a:chOff x="3656" y="1392"/>
            <a:chExt cx="1523" cy="1110"/>
          </a:xfrm>
        </p:grpSpPr>
        <p:sp>
          <p:nvSpPr>
            <p:cNvPr id="74" name="Freeform 27">
              <a:extLst>
                <a:ext uri="{FF2B5EF4-FFF2-40B4-BE49-F238E27FC236}">
                  <a16:creationId xmlns:a16="http://schemas.microsoft.com/office/drawing/2014/main" id="{F9D18517-4267-5A4D-975E-4CFF0D3DA8A9}"/>
                </a:ext>
              </a:extLst>
            </p:cNvPr>
            <p:cNvSpPr>
              <a:spLocks/>
            </p:cNvSpPr>
            <p:nvPr/>
          </p:nvSpPr>
          <p:spPr bwMode="auto">
            <a:xfrm>
              <a:off x="3656" y="1392"/>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9AE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75" name="Text Box 28">
              <a:extLst>
                <a:ext uri="{FF2B5EF4-FFF2-40B4-BE49-F238E27FC236}">
                  <a16:creationId xmlns:a16="http://schemas.microsoft.com/office/drawing/2014/main" id="{B45C6A19-6E94-B540-ADFE-696C337D4540}"/>
                </a:ext>
              </a:extLst>
            </p:cNvPr>
            <p:cNvSpPr txBox="1">
              <a:spLocks noChangeArrowheads="1"/>
            </p:cNvSpPr>
            <p:nvPr/>
          </p:nvSpPr>
          <p:spPr bwMode="auto">
            <a:xfrm>
              <a:off x="4010" y="1995"/>
              <a:ext cx="1169" cy="2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mn-lt"/>
                  <a:cs typeface="Arial" charset="0"/>
                </a:rPr>
                <a:t>wired network</a:t>
              </a:r>
            </a:p>
          </p:txBody>
        </p:sp>
      </p:grpSp>
      <p:cxnSp>
        <p:nvCxnSpPr>
          <p:cNvPr id="4" name="Straight Arrow Connector 3">
            <a:extLst>
              <a:ext uri="{FF2B5EF4-FFF2-40B4-BE49-F238E27FC236}">
                <a16:creationId xmlns:a16="http://schemas.microsoft.com/office/drawing/2014/main" id="{73C438E4-AFD0-474E-A662-C3F7C98384D4}"/>
              </a:ext>
            </a:extLst>
          </p:cNvPr>
          <p:cNvCxnSpPr/>
          <p:nvPr/>
        </p:nvCxnSpPr>
        <p:spPr>
          <a:xfrm>
            <a:off x="3525078" y="3286539"/>
            <a:ext cx="1881809" cy="0"/>
          </a:xfrm>
          <a:prstGeom prst="straightConnector1">
            <a:avLst/>
          </a:prstGeom>
          <a:ln w="3810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94B14450-DC99-C249-AFF7-8057A5F79027}"/>
              </a:ext>
            </a:extLst>
          </p:cNvPr>
          <p:cNvGrpSpPr/>
          <p:nvPr/>
        </p:nvGrpSpPr>
        <p:grpSpPr>
          <a:xfrm>
            <a:off x="4386470" y="3074505"/>
            <a:ext cx="357808" cy="400110"/>
            <a:chOff x="8680174" y="4002157"/>
            <a:chExt cx="357808" cy="400110"/>
          </a:xfrm>
        </p:grpSpPr>
        <p:sp>
          <p:nvSpPr>
            <p:cNvPr id="8" name="Oval 7">
              <a:extLst>
                <a:ext uri="{FF2B5EF4-FFF2-40B4-BE49-F238E27FC236}">
                  <a16:creationId xmlns:a16="http://schemas.microsoft.com/office/drawing/2014/main" id="{F6859D34-BDB9-EF49-BBA3-BA687AEC2099}"/>
                </a:ext>
              </a:extLst>
            </p:cNvPr>
            <p:cNvSpPr/>
            <p:nvPr/>
          </p:nvSpPr>
          <p:spPr>
            <a:xfrm>
              <a:off x="8680174" y="4028662"/>
              <a:ext cx="357808" cy="357808"/>
            </a:xfrm>
            <a:prstGeom prst="ellipse">
              <a:avLst/>
            </a:prstGeom>
            <a:solidFill>
              <a:schemeClr val="bg1"/>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7EE9CAA5-F337-5F49-B1D9-34CA793C06F1}"/>
                </a:ext>
              </a:extLst>
            </p:cNvPr>
            <p:cNvSpPr txBox="1"/>
            <p:nvPr/>
          </p:nvSpPr>
          <p:spPr>
            <a:xfrm>
              <a:off x="8693426" y="4002157"/>
              <a:ext cx="314510" cy="400110"/>
            </a:xfrm>
            <a:prstGeom prst="rect">
              <a:avLst/>
            </a:prstGeom>
            <a:noFill/>
          </p:spPr>
          <p:txBody>
            <a:bodyPr wrap="none" rtlCol="0">
              <a:spAutoFit/>
            </a:bodyPr>
            <a:lstStyle/>
            <a:p>
              <a:r>
                <a:rPr lang="en-US" sz="2000" dirty="0">
                  <a:solidFill>
                    <a:srgbClr val="C00000"/>
                  </a:solidFill>
                </a:rPr>
                <a:t>1</a:t>
              </a:r>
            </a:p>
          </p:txBody>
        </p:sp>
      </p:grpSp>
      <p:sp>
        <p:nvSpPr>
          <p:cNvPr id="11" name="TextBox 10">
            <a:extLst>
              <a:ext uri="{FF2B5EF4-FFF2-40B4-BE49-F238E27FC236}">
                <a16:creationId xmlns:a16="http://schemas.microsoft.com/office/drawing/2014/main" id="{567FE420-A844-A64A-B544-7B291B5D8A71}"/>
              </a:ext>
            </a:extLst>
          </p:cNvPr>
          <p:cNvSpPr txBox="1"/>
          <p:nvPr/>
        </p:nvSpPr>
        <p:spPr>
          <a:xfrm>
            <a:off x="1404731" y="4041913"/>
            <a:ext cx="10429460" cy="2000548"/>
          </a:xfrm>
          <a:prstGeom prst="rect">
            <a:avLst/>
          </a:prstGeom>
          <a:noFill/>
        </p:spPr>
        <p:txBody>
          <a:bodyPr wrap="square" rtlCol="0">
            <a:spAutoFit/>
          </a:bodyPr>
          <a:lstStyle/>
          <a:p>
            <a:r>
              <a:rPr lang="en-US" sz="2800" dirty="0"/>
              <a:t>mutual authentication and shared symmetric key derivation:</a:t>
            </a:r>
          </a:p>
          <a:p>
            <a:pPr marL="404813" indent="-287338">
              <a:buClr>
                <a:srgbClr val="0012A0"/>
              </a:buClr>
              <a:buFont typeface="Wingdings" pitchFamily="2" charset="2"/>
              <a:buChar char="§"/>
            </a:pPr>
            <a:r>
              <a:rPr lang="en-US" sz="2400" dirty="0"/>
              <a:t>AS, mobile already have shared common secret (e.g., password) </a:t>
            </a:r>
          </a:p>
          <a:p>
            <a:pPr marL="404813" indent="-287338">
              <a:buClr>
                <a:srgbClr val="0012A0"/>
              </a:buClr>
              <a:buFont typeface="Wingdings" pitchFamily="2" charset="2"/>
              <a:buChar char="§"/>
            </a:pPr>
            <a:r>
              <a:rPr lang="en-US" sz="2400" dirty="0"/>
              <a:t>AS, mobile use shared secret, nonces (prevent relay attacks), cryptographic hashing (ensure message integrity) to authenticating each other</a:t>
            </a:r>
          </a:p>
          <a:p>
            <a:pPr marL="404813" indent="-287338">
              <a:buClr>
                <a:srgbClr val="0012A0"/>
              </a:buClr>
              <a:buFont typeface="Wingdings" pitchFamily="2" charset="2"/>
              <a:buChar char="§"/>
            </a:pPr>
            <a:r>
              <a:rPr lang="en-US" sz="2400" dirty="0"/>
              <a:t>AS, mobile derive symmetric session key</a:t>
            </a:r>
          </a:p>
        </p:txBody>
      </p:sp>
      <p:sp>
        <p:nvSpPr>
          <p:cNvPr id="21" name="TextBox 20">
            <a:extLst>
              <a:ext uri="{FF2B5EF4-FFF2-40B4-BE49-F238E27FC236}">
                <a16:creationId xmlns:a16="http://schemas.microsoft.com/office/drawing/2014/main" id="{7E2F8A36-412E-DA43-B35F-8005D9D9DA46}"/>
              </a:ext>
            </a:extLst>
          </p:cNvPr>
          <p:cNvSpPr txBox="1"/>
          <p:nvPr/>
        </p:nvSpPr>
        <p:spPr>
          <a:xfrm>
            <a:off x="1391479" y="2941983"/>
            <a:ext cx="2872389" cy="338554"/>
          </a:xfrm>
          <a:prstGeom prst="rect">
            <a:avLst/>
          </a:prstGeom>
          <a:noFill/>
        </p:spPr>
        <p:txBody>
          <a:bodyPr wrap="none" rtlCol="0">
            <a:spAutoFit/>
          </a:bodyPr>
          <a:lstStyle/>
          <a:p>
            <a:r>
              <a:rPr lang="en-US" sz="1600" dirty="0">
                <a:solidFill>
                  <a:srgbClr val="C00000"/>
                </a:solidFill>
              </a:rPr>
              <a:t>discovery of security capabilities</a:t>
            </a:r>
          </a:p>
        </p:txBody>
      </p:sp>
      <p:grpSp>
        <p:nvGrpSpPr>
          <p:cNvPr id="31" name="Group 30">
            <a:extLst>
              <a:ext uri="{FF2B5EF4-FFF2-40B4-BE49-F238E27FC236}">
                <a16:creationId xmlns:a16="http://schemas.microsoft.com/office/drawing/2014/main" id="{24CED20D-9536-604B-940B-6A4866B0C05D}"/>
              </a:ext>
            </a:extLst>
          </p:cNvPr>
          <p:cNvGrpSpPr/>
          <p:nvPr/>
        </p:nvGrpSpPr>
        <p:grpSpPr>
          <a:xfrm>
            <a:off x="3597965" y="3405808"/>
            <a:ext cx="5387009" cy="530087"/>
            <a:chOff x="3597965" y="3379304"/>
            <a:chExt cx="5387009" cy="530087"/>
          </a:xfrm>
        </p:grpSpPr>
        <p:cxnSp>
          <p:nvCxnSpPr>
            <p:cNvPr id="79" name="Straight Arrow Connector 78">
              <a:extLst>
                <a:ext uri="{FF2B5EF4-FFF2-40B4-BE49-F238E27FC236}">
                  <a16:creationId xmlns:a16="http://schemas.microsoft.com/office/drawing/2014/main" id="{0A1ACB18-942C-6841-A5C1-938ED5AABD0A}"/>
                </a:ext>
              </a:extLst>
            </p:cNvPr>
            <p:cNvCxnSpPr>
              <a:cxnSpLocks/>
            </p:cNvCxnSpPr>
            <p:nvPr/>
          </p:nvCxnSpPr>
          <p:spPr>
            <a:xfrm>
              <a:off x="3597965" y="3637722"/>
              <a:ext cx="5387009" cy="0"/>
            </a:xfrm>
            <a:prstGeom prst="straightConnector1">
              <a:avLst/>
            </a:prstGeom>
            <a:ln w="3810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047F9CD7-9A48-B845-85E6-3B9E5638C641}"/>
                </a:ext>
              </a:extLst>
            </p:cNvPr>
            <p:cNvGrpSpPr/>
            <p:nvPr/>
          </p:nvGrpSpPr>
          <p:grpSpPr>
            <a:xfrm>
              <a:off x="5155096" y="3379304"/>
              <a:ext cx="649357" cy="530087"/>
              <a:chOff x="6175513" y="3405809"/>
              <a:chExt cx="649357" cy="530087"/>
            </a:xfrm>
          </p:grpSpPr>
          <p:sp>
            <p:nvSpPr>
              <p:cNvPr id="5" name="Oval 4">
                <a:extLst>
                  <a:ext uri="{FF2B5EF4-FFF2-40B4-BE49-F238E27FC236}">
                    <a16:creationId xmlns:a16="http://schemas.microsoft.com/office/drawing/2014/main" id="{E0A8B836-43D8-E04D-BE22-800D30E10A33}"/>
                  </a:ext>
                </a:extLst>
              </p:cNvPr>
              <p:cNvSpPr/>
              <p:nvPr/>
            </p:nvSpPr>
            <p:spPr>
              <a:xfrm>
                <a:off x="6215270" y="3405809"/>
                <a:ext cx="516835" cy="516835"/>
              </a:xfrm>
              <a:prstGeom prst="ellipse">
                <a:avLst/>
              </a:prstGeom>
              <a:solidFill>
                <a:schemeClr val="bg1"/>
              </a:solidFill>
              <a:ln w="317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87409B72-82B8-D04C-9FCF-1D8BDB58913D}"/>
                  </a:ext>
                </a:extLst>
              </p:cNvPr>
              <p:cNvSpPr/>
              <p:nvPr/>
            </p:nvSpPr>
            <p:spPr>
              <a:xfrm>
                <a:off x="6175513" y="3697357"/>
                <a:ext cx="649357" cy="2385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76" name="Group 75">
            <a:extLst>
              <a:ext uri="{FF2B5EF4-FFF2-40B4-BE49-F238E27FC236}">
                <a16:creationId xmlns:a16="http://schemas.microsoft.com/office/drawing/2014/main" id="{4FEBFC8F-8B16-BA43-BB83-DF83F014E13C}"/>
              </a:ext>
            </a:extLst>
          </p:cNvPr>
          <p:cNvGrpSpPr/>
          <p:nvPr/>
        </p:nvGrpSpPr>
        <p:grpSpPr>
          <a:xfrm>
            <a:off x="4128052" y="3452192"/>
            <a:ext cx="357808" cy="400110"/>
            <a:chOff x="8680174" y="4002157"/>
            <a:chExt cx="357808" cy="400110"/>
          </a:xfrm>
        </p:grpSpPr>
        <p:sp>
          <p:nvSpPr>
            <p:cNvPr id="77" name="Oval 76">
              <a:extLst>
                <a:ext uri="{FF2B5EF4-FFF2-40B4-BE49-F238E27FC236}">
                  <a16:creationId xmlns:a16="http://schemas.microsoft.com/office/drawing/2014/main" id="{1F987A2B-5CB5-E240-8DED-EF895CCBB632}"/>
                </a:ext>
              </a:extLst>
            </p:cNvPr>
            <p:cNvSpPr/>
            <p:nvPr/>
          </p:nvSpPr>
          <p:spPr>
            <a:xfrm>
              <a:off x="8680174" y="4028662"/>
              <a:ext cx="357808" cy="357808"/>
            </a:xfrm>
            <a:prstGeom prst="ellipse">
              <a:avLst/>
            </a:prstGeom>
            <a:solidFill>
              <a:schemeClr val="bg1"/>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TextBox 77">
              <a:extLst>
                <a:ext uri="{FF2B5EF4-FFF2-40B4-BE49-F238E27FC236}">
                  <a16:creationId xmlns:a16="http://schemas.microsoft.com/office/drawing/2014/main" id="{31F5D53D-68AF-B040-A823-A780224E9CAE}"/>
                </a:ext>
              </a:extLst>
            </p:cNvPr>
            <p:cNvSpPr txBox="1"/>
            <p:nvPr/>
          </p:nvSpPr>
          <p:spPr>
            <a:xfrm>
              <a:off x="8706678" y="4002157"/>
              <a:ext cx="314510" cy="400110"/>
            </a:xfrm>
            <a:prstGeom prst="rect">
              <a:avLst/>
            </a:prstGeom>
            <a:noFill/>
          </p:spPr>
          <p:txBody>
            <a:bodyPr wrap="none" rtlCol="0">
              <a:spAutoFit/>
            </a:bodyPr>
            <a:lstStyle/>
            <a:p>
              <a:r>
                <a:rPr lang="en-US" sz="2000" dirty="0">
                  <a:solidFill>
                    <a:srgbClr val="C00000"/>
                  </a:solidFill>
                </a:rPr>
                <a:t>2</a:t>
              </a:r>
            </a:p>
          </p:txBody>
        </p:sp>
      </p:grpSp>
      <p:grpSp>
        <p:nvGrpSpPr>
          <p:cNvPr id="80" name="Group 79">
            <a:extLst>
              <a:ext uri="{FF2B5EF4-FFF2-40B4-BE49-F238E27FC236}">
                <a16:creationId xmlns:a16="http://schemas.microsoft.com/office/drawing/2014/main" id="{43A8DBCA-22E5-6642-A2C0-D4C9BAC4FD14}"/>
              </a:ext>
            </a:extLst>
          </p:cNvPr>
          <p:cNvGrpSpPr/>
          <p:nvPr/>
        </p:nvGrpSpPr>
        <p:grpSpPr>
          <a:xfrm>
            <a:off x="980666" y="4094923"/>
            <a:ext cx="357808" cy="400110"/>
            <a:chOff x="8680174" y="4002157"/>
            <a:chExt cx="357808" cy="400110"/>
          </a:xfrm>
        </p:grpSpPr>
        <p:sp>
          <p:nvSpPr>
            <p:cNvPr id="81" name="Oval 80">
              <a:extLst>
                <a:ext uri="{FF2B5EF4-FFF2-40B4-BE49-F238E27FC236}">
                  <a16:creationId xmlns:a16="http://schemas.microsoft.com/office/drawing/2014/main" id="{C21056AA-ECEE-274B-A798-8C339D997AED}"/>
                </a:ext>
              </a:extLst>
            </p:cNvPr>
            <p:cNvSpPr/>
            <p:nvPr/>
          </p:nvSpPr>
          <p:spPr>
            <a:xfrm>
              <a:off x="8680174" y="4028662"/>
              <a:ext cx="357808" cy="357808"/>
            </a:xfrm>
            <a:prstGeom prst="ellipse">
              <a:avLst/>
            </a:prstGeom>
            <a:solidFill>
              <a:schemeClr val="bg1"/>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TextBox 81">
              <a:extLst>
                <a:ext uri="{FF2B5EF4-FFF2-40B4-BE49-F238E27FC236}">
                  <a16:creationId xmlns:a16="http://schemas.microsoft.com/office/drawing/2014/main" id="{553890B6-10A7-944C-ACE4-B0C968AC8D70}"/>
                </a:ext>
              </a:extLst>
            </p:cNvPr>
            <p:cNvSpPr txBox="1"/>
            <p:nvPr/>
          </p:nvSpPr>
          <p:spPr>
            <a:xfrm>
              <a:off x="8706678" y="4002157"/>
              <a:ext cx="314510" cy="400110"/>
            </a:xfrm>
            <a:prstGeom prst="rect">
              <a:avLst/>
            </a:prstGeom>
            <a:noFill/>
          </p:spPr>
          <p:txBody>
            <a:bodyPr wrap="none" rtlCol="0">
              <a:spAutoFit/>
            </a:bodyPr>
            <a:lstStyle/>
            <a:p>
              <a:r>
                <a:rPr lang="en-US" sz="2000" dirty="0">
                  <a:solidFill>
                    <a:srgbClr val="C00000"/>
                  </a:solidFill>
                </a:rPr>
                <a:t>2</a:t>
              </a:r>
            </a:p>
          </p:txBody>
        </p:sp>
      </p:grpSp>
      <p:sp>
        <p:nvSpPr>
          <p:cNvPr id="86" name="TextBox 85">
            <a:extLst>
              <a:ext uri="{FF2B5EF4-FFF2-40B4-BE49-F238E27FC236}">
                <a16:creationId xmlns:a16="http://schemas.microsoft.com/office/drawing/2014/main" id="{97060297-261D-1042-84FF-D167A4C3EB0F}"/>
              </a:ext>
            </a:extLst>
          </p:cNvPr>
          <p:cNvSpPr txBox="1"/>
          <p:nvPr/>
        </p:nvSpPr>
        <p:spPr>
          <a:xfrm>
            <a:off x="881271" y="3346173"/>
            <a:ext cx="3311356" cy="338554"/>
          </a:xfrm>
          <a:prstGeom prst="rect">
            <a:avLst/>
          </a:prstGeom>
          <a:noFill/>
        </p:spPr>
        <p:txBody>
          <a:bodyPr wrap="none" rtlCol="0">
            <a:spAutoFit/>
          </a:bodyPr>
          <a:lstStyle/>
          <a:p>
            <a:r>
              <a:rPr lang="en-US" sz="1600" dirty="0">
                <a:solidFill>
                  <a:srgbClr val="C00000"/>
                </a:solidFill>
              </a:rPr>
              <a:t>mutual authentication, key derivation</a:t>
            </a:r>
          </a:p>
        </p:txBody>
      </p:sp>
    </p:spTree>
    <p:extLst>
      <p:ext uri="{BB962C8B-B14F-4D97-AF65-F5344CB8AC3E}">
        <p14:creationId xmlns:p14="http://schemas.microsoft.com/office/powerpoint/2010/main" val="2626160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31144</TotalTime>
  <Words>9959</Words>
  <Application>Microsoft Office PowerPoint</Application>
  <PresentationFormat>Widescreen</PresentationFormat>
  <Paragraphs>2134</Paragraphs>
  <Slides>126</Slides>
  <Notes>123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126</vt:i4>
      </vt:variant>
    </vt:vector>
  </HeadingPairs>
  <TitlesOfParts>
    <vt:vector size="138" baseType="lpstr">
      <vt:lpstr>Arial</vt:lpstr>
      <vt:lpstr>Arial</vt:lpstr>
      <vt:lpstr>Arial Unicode MS</vt:lpstr>
      <vt:lpstr>Calibri</vt:lpstr>
      <vt:lpstr>Calibri Light</vt:lpstr>
      <vt:lpstr>Courier New</vt:lpstr>
      <vt:lpstr>Gill Sans MT</vt:lpstr>
      <vt:lpstr>inherit</vt:lpstr>
      <vt:lpstr>Raleway</vt:lpstr>
      <vt:lpstr>Wingdings</vt:lpstr>
      <vt:lpstr>ZapfDingbats</vt:lpstr>
      <vt:lpstr>Office Theme</vt:lpstr>
      <vt:lpstr>PowerPoint Presentation</vt:lpstr>
      <vt:lpstr>Security: overview</vt:lpstr>
      <vt:lpstr>Chapter 8 outline</vt:lpstr>
      <vt:lpstr>What is network security?</vt:lpstr>
      <vt:lpstr>Friends and enemies: Alice, Bob, Trudy</vt:lpstr>
      <vt:lpstr>Friends and enemies: Alice, Bob, Trudy</vt:lpstr>
      <vt:lpstr>There are bad guys (and girls) out there!</vt:lpstr>
      <vt:lpstr>Passive Attack (1) Eavesdrop</vt:lpstr>
      <vt:lpstr>Passive Attack (1) Eavesdrop</vt:lpstr>
      <vt:lpstr>Passive Attack (2) Traffic Analysis</vt:lpstr>
      <vt:lpstr>Traffic Analysis Example</vt:lpstr>
      <vt:lpstr>Traffic Analysis Example</vt:lpstr>
      <vt:lpstr>Active attack (1) - spoofing</vt:lpstr>
      <vt:lpstr>Email Spoofing Attack</vt:lpstr>
      <vt:lpstr>Active (2) – replay (similar to man in the middle attack)</vt:lpstr>
      <vt:lpstr>Replay Attacks</vt:lpstr>
      <vt:lpstr>Active (3) – intercept &amp; modify</vt:lpstr>
      <vt:lpstr>Man in the Middle Attack</vt:lpstr>
      <vt:lpstr>Is this right?</vt:lpstr>
      <vt:lpstr>Active (4) - DoS </vt:lpstr>
      <vt:lpstr>Chapter 8 outline</vt:lpstr>
      <vt:lpstr>The language of cryptography</vt:lpstr>
      <vt:lpstr>Breaking an encryption scheme</vt:lpstr>
      <vt:lpstr>Symmetric key cryptography</vt:lpstr>
      <vt:lpstr>Simple encryption scheme (Caesar Cypher)</vt:lpstr>
      <vt:lpstr>A more sophisticated encryption approach</vt:lpstr>
      <vt:lpstr>Symmetric key crypto: DES</vt:lpstr>
      <vt:lpstr>AES: Advanced Encryption Standard</vt:lpstr>
      <vt:lpstr>Public Key Cryptography</vt:lpstr>
      <vt:lpstr>Public Key Cryptography</vt:lpstr>
      <vt:lpstr>Public key encryption algorithms</vt:lpstr>
      <vt:lpstr>Prerequisite: modular arithmetic</vt:lpstr>
      <vt:lpstr>RSA: getting ready</vt:lpstr>
      <vt:lpstr>RSA: Creating public/private key pair</vt:lpstr>
      <vt:lpstr>RSA: encryption, decryption</vt:lpstr>
      <vt:lpstr>RSA example:</vt:lpstr>
      <vt:lpstr>Why does RSA work?</vt:lpstr>
      <vt:lpstr>RSA: another important property</vt:lpstr>
      <vt:lpstr>PowerPoint Presentation</vt:lpstr>
      <vt:lpstr>Why is RSA secure?</vt:lpstr>
      <vt:lpstr>RSA in practice: session keys</vt:lpstr>
      <vt:lpstr>Chapter 8 outline</vt:lpstr>
      <vt:lpstr>Authentication</vt:lpstr>
      <vt:lpstr>Authentication</vt:lpstr>
      <vt:lpstr>Authentication: another try</vt:lpstr>
      <vt:lpstr>Authentication: another try</vt:lpstr>
      <vt:lpstr>Authentication: a third try</vt:lpstr>
      <vt:lpstr>Authentication: a third try</vt:lpstr>
      <vt:lpstr>Authentication: a modified third try</vt:lpstr>
      <vt:lpstr>Authentication: a modified third try</vt:lpstr>
      <vt:lpstr>Authentication: a fourth try</vt:lpstr>
      <vt:lpstr>Authentication: ap5.0</vt:lpstr>
      <vt:lpstr>Authentication: ap5.0 – there’s still a flaw!</vt:lpstr>
      <vt:lpstr>Chapter 8 outline</vt:lpstr>
      <vt:lpstr>Digital signatures </vt:lpstr>
      <vt:lpstr>Digital signatures </vt:lpstr>
      <vt:lpstr>Message digests</vt:lpstr>
      <vt:lpstr>Internet checksum: poor crypto hash function</vt:lpstr>
      <vt:lpstr>Digital signature = signed message digest</vt:lpstr>
      <vt:lpstr>Hash function algorithms</vt:lpstr>
      <vt:lpstr>Authentication: ap5.0 – let’s fix it!!</vt:lpstr>
      <vt:lpstr>Need for certified public keys</vt:lpstr>
      <vt:lpstr>Public key Certification Authorities (CA)</vt:lpstr>
      <vt:lpstr>Public key Certification Authorities (CA)</vt:lpstr>
      <vt:lpstr>Chapter 8 outline</vt:lpstr>
      <vt:lpstr>Secure e-mail: confidentiality </vt:lpstr>
      <vt:lpstr>Secure e-mail: confidentiality (more) </vt:lpstr>
      <vt:lpstr>Secure e-mail: integrity, authentication</vt:lpstr>
      <vt:lpstr>Secure e-mail: integrity, authentication</vt:lpstr>
      <vt:lpstr>Chapter 8 outline</vt:lpstr>
      <vt:lpstr>Transport-layer security (TLS)</vt:lpstr>
      <vt:lpstr>Transport-layer security (TLS)</vt:lpstr>
      <vt:lpstr>Transport-layer security: what’s needed?</vt:lpstr>
      <vt:lpstr>t-tls: initial handshake</vt:lpstr>
      <vt:lpstr>t-tls: cryptographic keys</vt:lpstr>
      <vt:lpstr>t-tls: encrypting data</vt:lpstr>
      <vt:lpstr>t-tls: encrypting data (more)</vt:lpstr>
      <vt:lpstr>t-tls: connection close</vt:lpstr>
      <vt:lpstr>Transport-layer security (TLS)</vt:lpstr>
      <vt:lpstr>TLS: 1.3 cipher suite</vt:lpstr>
      <vt:lpstr>TLS 1.3 handshake: 1 RTT</vt:lpstr>
      <vt:lpstr>TLS 1.3 handshake: 0 RTT</vt:lpstr>
      <vt:lpstr>Chapter 8 outline</vt:lpstr>
      <vt:lpstr>IP Sec</vt:lpstr>
      <vt:lpstr>Two IPsec protocols</vt:lpstr>
      <vt:lpstr>Security associations (SAs) </vt:lpstr>
      <vt:lpstr>IPsec datagram</vt:lpstr>
      <vt:lpstr>ESP tunnel mode: actions</vt:lpstr>
      <vt:lpstr>IPsec sequence numbers</vt:lpstr>
      <vt:lpstr>Security Policy Database (SPD)</vt:lpstr>
      <vt:lpstr>PowerPoint Presentation</vt:lpstr>
      <vt:lpstr>PowerPoint Presentation</vt:lpstr>
      <vt:lpstr>PowerPoint Presentation</vt:lpstr>
      <vt:lpstr>PowerPoint Presentation</vt:lpstr>
      <vt:lpstr>PowerPoint Presentation</vt:lpstr>
      <vt:lpstr>Chapter 8 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Chapter 8 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Chapter 8 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Kurose</dc:creator>
  <cp:lastModifiedBy>Johnson, Demetrius</cp:lastModifiedBy>
  <cp:revision>1079</cp:revision>
  <dcterms:created xsi:type="dcterms:W3CDTF">2020-01-18T07:24:59Z</dcterms:created>
  <dcterms:modified xsi:type="dcterms:W3CDTF">2022-11-10T18:49:54Z</dcterms:modified>
</cp:coreProperties>
</file>