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http://customooxmlschemas.google.com/">
      <go:slidesCustomData xmlns:go="http://customooxmlschemas.google.com/" r:id="rId31" roundtripDataSignature="AMtx7mie9i0V41ifYIsCX/GCX0ajt+L/3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customschemas.google.com/relationships/presentationmetadata" Target="metadata"/><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Endrit</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a3997afb7f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Bhoomika</a:t>
            </a:r>
            <a:endParaRPr/>
          </a:p>
          <a:p>
            <a:pPr indent="0" lvl="0" marL="0" rtl="0" algn="l">
              <a:lnSpc>
                <a:spcPct val="100000"/>
              </a:lnSpc>
              <a:spcBef>
                <a:spcPts val="0"/>
              </a:spcBef>
              <a:spcAft>
                <a:spcPts val="0"/>
              </a:spcAft>
              <a:buSzPts val="1400"/>
              <a:buNone/>
            </a:pPr>
            <a:r>
              <a:rPr lang="en-US"/>
              <a:t>client-ID, change the throttle value to assign the CPU usage</a:t>
            </a:r>
            <a:endParaRPr/>
          </a:p>
          <a:p>
            <a:pPr indent="-317500" lvl="0" marL="457200" rtl="0" algn="l">
              <a:spcBef>
                <a:spcPts val="0"/>
              </a:spcBef>
              <a:spcAft>
                <a:spcPts val="0"/>
              </a:spcAft>
              <a:buClr>
                <a:schemeClr val="dk1"/>
              </a:buClr>
              <a:buSzPts val="1400"/>
              <a:buFont typeface="Calibri"/>
              <a:buChar char="●"/>
            </a:pPr>
            <a:r>
              <a:rPr b="1" lang="en-US" sz="1400"/>
              <a:t>No incentive for Coinhive to stop providing services since it keeps 30% of what is mined, and then 100% after site-key’s are terminated but people still keep mining away, IT IS SUPER EASY TO IMPLEMENT IN ANY WEBSITE</a:t>
            </a:r>
            <a:endParaRPr/>
          </a:p>
        </p:txBody>
      </p:sp>
      <p:sp>
        <p:nvSpPr>
          <p:cNvPr id="164" name="Google Shape;164;g1a3997afb7f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a:p>
            <a:pPr indent="-317500" lvl="0" marL="457200" rtl="0" algn="l">
              <a:lnSpc>
                <a:spcPct val="100000"/>
              </a:lnSpc>
              <a:spcBef>
                <a:spcPts val="0"/>
              </a:spcBef>
              <a:spcAft>
                <a:spcPts val="0"/>
              </a:spcAft>
              <a:buSzPts val="1400"/>
              <a:buChar char="●"/>
            </a:pPr>
            <a:r>
              <a:rPr lang="en-US"/>
              <a:t>notice this was in 2018, imagine if they did this same analysis today? or with more websites?</a:t>
            </a:r>
            <a:endParaRPr/>
          </a:p>
        </p:txBody>
      </p:sp>
      <p:sp>
        <p:nvSpPr>
          <p:cNvPr id="171" name="Google Shape;17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a:p>
            <a:pPr indent="-317500" lvl="0" marL="457200" rtl="0" algn="l">
              <a:lnSpc>
                <a:spcPct val="100000"/>
              </a:lnSpc>
              <a:spcBef>
                <a:spcPts val="0"/>
              </a:spcBef>
              <a:spcAft>
                <a:spcPts val="0"/>
              </a:spcAft>
              <a:buSzPts val="1400"/>
              <a:buChar char="●"/>
            </a:pPr>
            <a:r>
              <a:rPr lang="en-US"/>
              <a:t>notice, many of the 1,735 drive by </a:t>
            </a:r>
            <a:r>
              <a:rPr lang="en-US"/>
              <a:t>mining</a:t>
            </a:r>
            <a:r>
              <a:rPr lang="en-US"/>
              <a:t> websites used the same mining service.</a:t>
            </a:r>
            <a:endParaRPr/>
          </a:p>
          <a:p>
            <a:pPr indent="-317500" lvl="0" marL="457200" rtl="0" algn="l">
              <a:lnSpc>
                <a:spcPct val="100000"/>
              </a:lnSpc>
              <a:spcBef>
                <a:spcPts val="0"/>
              </a:spcBef>
              <a:spcAft>
                <a:spcPts val="0"/>
              </a:spcAft>
              <a:buSzPts val="1400"/>
              <a:buChar char="●"/>
            </a:pPr>
            <a:r>
              <a:rPr lang="en-US"/>
              <a:t>notice</a:t>
            </a:r>
            <a:r>
              <a:rPr lang="en-US"/>
              <a:t> several mining services may be a part of 1 campaign.</a:t>
            </a:r>
            <a:endParaRPr/>
          </a:p>
        </p:txBody>
      </p:sp>
      <p:sp>
        <p:nvSpPr>
          <p:cNvPr id="179" name="Google Shape;17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1a330d27e04_1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a:p>
            <a:pPr indent="-317500" lvl="0" marL="457200" rtl="0" algn="l">
              <a:lnSpc>
                <a:spcPct val="100000"/>
              </a:lnSpc>
              <a:spcBef>
                <a:spcPts val="0"/>
              </a:spcBef>
              <a:spcAft>
                <a:spcPts val="0"/>
              </a:spcAft>
              <a:buSzPts val="1400"/>
              <a:buChar char="●"/>
            </a:pPr>
            <a:r>
              <a:rPr lang="en-US"/>
              <a:t>in the above graphic, the first row has site key shown (associated with the crypto mining client), and it was </a:t>
            </a:r>
            <a:r>
              <a:rPr lang="en-US"/>
              <a:t>embedded</a:t>
            </a:r>
            <a:r>
              <a:rPr lang="en-US"/>
              <a:t> in a media player; 139 sites (as shown) had this same media player which included code for mining using </a:t>
            </a:r>
            <a:r>
              <a:rPr lang="en-US"/>
              <a:t>the</a:t>
            </a:r>
            <a:r>
              <a:rPr lang="en-US"/>
              <a:t> browser of the </a:t>
            </a:r>
            <a:r>
              <a:rPr lang="en-US"/>
              <a:t>connected</a:t>
            </a:r>
            <a:r>
              <a:rPr lang="en-US"/>
              <a:t> </a:t>
            </a:r>
            <a:r>
              <a:rPr lang="en-US"/>
              <a:t>client.</a:t>
            </a:r>
            <a:endParaRPr/>
          </a:p>
          <a:p>
            <a:pPr indent="-317500" lvl="0" marL="457200" rtl="0" algn="l">
              <a:lnSpc>
                <a:spcPct val="100000"/>
              </a:lnSpc>
              <a:spcBef>
                <a:spcPts val="0"/>
              </a:spcBef>
              <a:spcAft>
                <a:spcPts val="0"/>
              </a:spcAft>
              <a:buSzPts val="1400"/>
              <a:buChar char="●"/>
            </a:pPr>
            <a:r>
              <a:rPr lang="en-US"/>
              <a:t>ever wonder why those “free movie” sites run so slow or has so many ads? or suddenly not so many ads (because traded out for crypto jacking).</a:t>
            </a:r>
            <a:endParaRPr/>
          </a:p>
          <a:p>
            <a:pPr indent="0" lvl="0" marL="0" rtl="0" algn="l">
              <a:lnSpc>
                <a:spcPct val="100000"/>
              </a:lnSpc>
              <a:spcBef>
                <a:spcPts val="0"/>
              </a:spcBef>
              <a:spcAft>
                <a:spcPts val="0"/>
              </a:spcAft>
              <a:buSzPts val="1400"/>
              <a:buNone/>
            </a:pPr>
            <a:r>
              <a:t/>
            </a:r>
            <a:endParaRPr/>
          </a:p>
        </p:txBody>
      </p:sp>
      <p:sp>
        <p:nvSpPr>
          <p:cNvPr id="187" name="Google Shape;187;g1a330d27e04_1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a330d27e04_1_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a:p>
            <a:pPr indent="-317500" lvl="0" marL="457200" rtl="0" algn="l">
              <a:lnSpc>
                <a:spcPct val="100000"/>
              </a:lnSpc>
              <a:spcBef>
                <a:spcPts val="0"/>
              </a:spcBef>
              <a:spcAft>
                <a:spcPts val="0"/>
              </a:spcAft>
              <a:buSzPts val="1400"/>
              <a:buChar char="●"/>
            </a:pPr>
            <a:r>
              <a:rPr lang="en-US"/>
              <a:t>graphic</a:t>
            </a:r>
            <a:r>
              <a:rPr lang="en-US"/>
              <a:t> showing only the top 142 earners out of all sites identified to be doing crypto jacking.</a:t>
            </a:r>
            <a:endParaRPr/>
          </a:p>
          <a:p>
            <a:pPr indent="-317500" lvl="0" marL="457200" rtl="0" algn="l">
              <a:spcBef>
                <a:spcPts val="0"/>
              </a:spcBef>
              <a:spcAft>
                <a:spcPts val="0"/>
              </a:spcAft>
              <a:buClr>
                <a:schemeClr val="dk1"/>
              </a:buClr>
              <a:buSzPts val="1400"/>
              <a:buChar char="●"/>
            </a:pPr>
            <a:r>
              <a:rPr lang="en-US"/>
              <a:t>we identified 159 different WebSocket proxy servers being used by the 1,735 drive-by mining websites and only six of them are sending the public mining pool server address and the cryptocurrency wallet address (used by the pool administrator to reward the miner) associated with the website to the proxy server.</a:t>
            </a:r>
            <a:endParaRPr/>
          </a:p>
          <a:p>
            <a:pPr indent="-317500" lvl="0" marL="457200" rtl="0" algn="l">
              <a:spcBef>
                <a:spcPts val="0"/>
              </a:spcBef>
              <a:spcAft>
                <a:spcPts val="0"/>
              </a:spcAft>
              <a:buClr>
                <a:schemeClr val="dk1"/>
              </a:buClr>
              <a:buSzPts val="1400"/>
              <a:buChar char="●"/>
            </a:pPr>
            <a:r>
              <a:rPr lang="en-US"/>
              <a:t>4.3.7 Profit Estimation. All of the 1,735 drive-by mining websites in our dataset mine the CryptoNight-based Monero (XMR) cryptocurrency using mining pools. Almost all of them (1,729) use a site key and a WebSocket proxy server to connect to the mining pool; hence, we cannot determine their profit based on their wallet address and public mining pools.</a:t>
            </a:r>
            <a:endParaRPr/>
          </a:p>
          <a:p>
            <a:pPr indent="0" lvl="0" marL="0" rtl="0" algn="l">
              <a:lnSpc>
                <a:spcPct val="100000"/>
              </a:lnSpc>
              <a:spcBef>
                <a:spcPts val="0"/>
              </a:spcBef>
              <a:spcAft>
                <a:spcPts val="0"/>
              </a:spcAft>
              <a:buSzPts val="1400"/>
              <a:buNone/>
            </a:pPr>
            <a:r>
              <a:t/>
            </a:r>
            <a:endParaRPr/>
          </a:p>
        </p:txBody>
      </p:sp>
      <p:sp>
        <p:nvSpPr>
          <p:cNvPr id="197" name="Google Shape;197;g1a330d27e04_1_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a330d27e04_1_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meech</a:t>
            </a:r>
            <a:endParaRPr/>
          </a:p>
          <a:p>
            <a:pPr indent="-317500" lvl="0" marL="457200" rtl="0" algn="l">
              <a:lnSpc>
                <a:spcPct val="100000"/>
              </a:lnSpc>
              <a:spcBef>
                <a:spcPts val="0"/>
              </a:spcBef>
              <a:spcAft>
                <a:spcPts val="0"/>
              </a:spcAft>
              <a:buSzPts val="1400"/>
              <a:buChar char="●"/>
            </a:pPr>
            <a:r>
              <a:rPr lang="en-US"/>
              <a:t>notice how intense hashing is; even powerful phones like Iphone 8 can only support 14 hashes/second</a:t>
            </a:r>
            <a:endParaRPr/>
          </a:p>
          <a:p>
            <a:pPr indent="0" lvl="0" marL="0" rtl="0" algn="l">
              <a:lnSpc>
                <a:spcPct val="100000"/>
              </a:lnSpc>
              <a:spcBef>
                <a:spcPts val="0"/>
              </a:spcBef>
              <a:spcAft>
                <a:spcPts val="0"/>
              </a:spcAft>
              <a:buSzPts val="1400"/>
              <a:buNone/>
            </a:pPr>
            <a:r>
              <a:t/>
            </a:r>
            <a:endParaRPr/>
          </a:p>
        </p:txBody>
      </p:sp>
      <p:sp>
        <p:nvSpPr>
          <p:cNvPr id="206" name="Google Shape;206;g1a330d27e04_1_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Endrit</a:t>
            </a:r>
            <a:endParaRPr/>
          </a:p>
        </p:txBody>
      </p:sp>
      <p:sp>
        <p:nvSpPr>
          <p:cNvPr id="214" name="Google Shape;21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1a505adfd0e_0_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Endrit</a:t>
            </a:r>
            <a:br>
              <a:rPr lang="en-US"/>
            </a:br>
            <a:r>
              <a:rPr lang="en-US" sz="1400">
                <a:latin typeface="Arial"/>
                <a:ea typeface="Arial"/>
                <a:cs typeface="Arial"/>
                <a:sym typeface="Arial"/>
              </a:rPr>
              <a:t>(checks for  5 cryptographic primitives, which are all necessary for hash correctness. and minesweeper only needs to find one, so pretty much fingerprinting) NEEDS TO ALL TO BE CORRECT and if minesweeper finds one then were good</a:t>
            </a:r>
            <a:endParaRPr sz="14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400">
                <a:latin typeface="Arial"/>
                <a:ea typeface="Arial"/>
                <a:cs typeface="Arial"/>
                <a:sym typeface="Arial"/>
              </a:rPr>
              <a:t>Checks number of XOR, shifts, and rotate operations inside loops or functions if it exceeds a certain threshold </a:t>
            </a:r>
            <a:endParaRPr sz="1400">
              <a:latin typeface="Arial"/>
              <a:ea typeface="Arial"/>
              <a:cs typeface="Arial"/>
              <a:sym typeface="Arial"/>
            </a:endParaRPr>
          </a:p>
        </p:txBody>
      </p:sp>
      <p:sp>
        <p:nvSpPr>
          <p:cNvPr id="221" name="Google Shape;221;g1a505adfd0e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1a505adfd0e_0_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Endrit</a:t>
            </a:r>
            <a:endParaRPr/>
          </a:p>
        </p:txBody>
      </p:sp>
      <p:sp>
        <p:nvSpPr>
          <p:cNvPr id="228" name="Google Shape;228;g1a505adfd0e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a330d27e04_1_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Sania</a:t>
            </a:r>
            <a:endParaRPr/>
          </a:p>
          <a:p>
            <a:pPr indent="-317500" lvl="0" marL="457200" rtl="0" algn="l">
              <a:lnSpc>
                <a:spcPct val="100000"/>
              </a:lnSpc>
              <a:spcBef>
                <a:spcPts val="0"/>
              </a:spcBef>
              <a:spcAft>
                <a:spcPts val="0"/>
              </a:spcAft>
              <a:buSzPts val="1400"/>
              <a:buChar char="●"/>
            </a:pPr>
            <a:r>
              <a:rPr lang="en-US"/>
              <a:t>BUT there  were 4 samples that were benign that were not able to be found using the fingerprinting technique</a:t>
            </a:r>
            <a:endParaRPr/>
          </a:p>
        </p:txBody>
      </p:sp>
      <p:sp>
        <p:nvSpPr>
          <p:cNvPr id="236" name="Google Shape;236;g1a330d27e04_1_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330d27e04_0_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Endrit</a:t>
            </a:r>
            <a:endParaRPr/>
          </a:p>
        </p:txBody>
      </p:sp>
      <p:sp>
        <p:nvSpPr>
          <p:cNvPr id="95" name="Google Shape;95;g1a330d27e04_0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a330d27e04_1_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Sania</a:t>
            </a:r>
            <a:endParaRPr/>
          </a:p>
          <a:p>
            <a:pPr indent="-317500" lvl="0" marL="457200" rtl="0" algn="l">
              <a:lnSpc>
                <a:spcPct val="100000"/>
              </a:lnSpc>
              <a:spcBef>
                <a:spcPts val="0"/>
              </a:spcBef>
              <a:spcAft>
                <a:spcPts val="0"/>
              </a:spcAft>
              <a:buSzPts val="1400"/>
              <a:buChar char="●"/>
            </a:pPr>
            <a:r>
              <a:rPr lang="en-US"/>
              <a:t>Above table shows that most Cryptominer programs use the same codebase logic of only about 40 unique mining programs.</a:t>
            </a:r>
            <a:endParaRPr/>
          </a:p>
          <a:p>
            <a:pPr indent="-317500" lvl="1" marL="914400" rtl="0" algn="l">
              <a:lnSpc>
                <a:spcPct val="100000"/>
              </a:lnSpc>
              <a:spcBef>
                <a:spcPts val="0"/>
              </a:spcBef>
              <a:spcAft>
                <a:spcPts val="0"/>
              </a:spcAft>
              <a:buSzPts val="1400"/>
              <a:buChar char="○"/>
            </a:pPr>
            <a:r>
              <a:rPr lang="en-US"/>
              <a:t>makes sense because Web Assembly  performance plus newer cryptos (unlike Bitcoin) use hash algorithms developed to allow optimized hashing on modern CPUs and their usual 2MB cache.</a:t>
            </a:r>
            <a:endParaRPr/>
          </a:p>
        </p:txBody>
      </p:sp>
      <p:sp>
        <p:nvSpPr>
          <p:cNvPr id="244" name="Google Shape;244;g1a330d27e04_1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1a3997afb7f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Bhoomika</a:t>
            </a:r>
            <a:endParaRPr/>
          </a:p>
        </p:txBody>
      </p:sp>
      <p:sp>
        <p:nvSpPr>
          <p:cNvPr id="252" name="Google Shape;252;g1a3997afb7f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Bhoomika</a:t>
            </a:r>
            <a:endParaRPr/>
          </a:p>
          <a:p>
            <a:pPr indent="0" lvl="0" marL="0" rtl="0" algn="l">
              <a:lnSpc>
                <a:spcPct val="100000"/>
              </a:lnSpc>
              <a:spcBef>
                <a:spcPts val="0"/>
              </a:spcBef>
              <a:spcAft>
                <a:spcPts val="0"/>
              </a:spcAft>
              <a:buSzPts val="1400"/>
              <a:buNone/>
            </a:pPr>
            <a:r>
              <a:rPr lang="en-US"/>
              <a:t>What is the </a:t>
            </a:r>
            <a:r>
              <a:rPr lang="en-US"/>
              <a:t>Difference</a:t>
            </a:r>
            <a:r>
              <a:rPr lang="en-US"/>
              <a:t> between Minesweeper and x</a:t>
            </a:r>
            <a:endParaRPr/>
          </a:p>
          <a:p>
            <a:pPr indent="0" lvl="0" marL="0" rtl="0" algn="l">
              <a:lnSpc>
                <a:spcPct val="100000"/>
              </a:lnSpc>
              <a:spcBef>
                <a:spcPts val="0"/>
              </a:spcBef>
              <a:spcAft>
                <a:spcPts val="0"/>
              </a:spcAft>
              <a:buSzPts val="1400"/>
              <a:buNone/>
            </a:pPr>
            <a:r>
              <a:rPr lang="en-US"/>
              <a:t>MineSweeper exploits the core properties of CryptoNight to detect drive-by mining websites</a:t>
            </a:r>
            <a:endParaRPr/>
          </a:p>
          <a:p>
            <a:pPr indent="0" lvl="0" marL="0" rtl="0" algn="l">
              <a:lnSpc>
                <a:spcPct val="100000"/>
              </a:lnSpc>
              <a:spcBef>
                <a:spcPts val="0"/>
              </a:spcBef>
              <a:spcAft>
                <a:spcPts val="0"/>
              </a:spcAft>
              <a:buSzPts val="1400"/>
              <a:buNone/>
            </a:pPr>
            <a:r>
              <a:rPr lang="en-US"/>
              <a:t>*agent  may not have </a:t>
            </a:r>
            <a:r>
              <a:rPr lang="en-US"/>
              <a:t>visited</a:t>
            </a:r>
            <a:r>
              <a:rPr lang="en-US"/>
              <a:t> the most visited internal page where the mining script would be sent</a:t>
            </a:r>
            <a:endParaRPr/>
          </a:p>
          <a:p>
            <a:pPr indent="0" lvl="0" marL="0" rtl="0" algn="l">
              <a:spcBef>
                <a:spcPts val="0"/>
              </a:spcBef>
              <a:spcAft>
                <a:spcPts val="0"/>
              </a:spcAft>
              <a:buNone/>
            </a:pPr>
            <a:r>
              <a:rPr lang="en-US"/>
              <a:t>- Profit motivation for websites was merely estimated (could not get real profit values because of proxy server storing the wallets instead of the mining pool).</a:t>
            </a:r>
            <a:endParaRPr/>
          </a:p>
          <a:p>
            <a:pPr indent="-304800" lvl="1" marL="914400" rtl="0" algn="l">
              <a:spcBef>
                <a:spcPts val="0"/>
              </a:spcBef>
              <a:spcAft>
                <a:spcPts val="0"/>
              </a:spcAft>
              <a:buClr>
                <a:schemeClr val="dk1"/>
              </a:buClr>
              <a:buSzPts val="1200"/>
              <a:buFont typeface="Calibri"/>
              <a:buChar char="○"/>
            </a:pPr>
            <a:r>
              <a:rPr lang="en-US"/>
              <a:t>for example: if wallet stored on mining pool, you could just join the pool and view the pool’s wallet.</a:t>
            </a:r>
            <a:endParaRPr/>
          </a:p>
          <a:p>
            <a:pPr indent="-330200" lvl="0" marL="457200" rtl="0" algn="l">
              <a:spcBef>
                <a:spcPts val="0"/>
              </a:spcBef>
              <a:spcAft>
                <a:spcPts val="0"/>
              </a:spcAft>
              <a:buClr>
                <a:schemeClr val="dk1"/>
              </a:buClr>
              <a:buSzPts val="1600"/>
              <a:buFont typeface="Calibri"/>
              <a:buChar char="●"/>
            </a:pPr>
            <a:r>
              <a:rPr lang="en-US"/>
              <a:t>Cryptojacking identification methods could potentially be severely lacking and cause the data to be overlooked or misinterpreted - a better identification method may help detect more drive-by mining and identify with more granularity the types of services used (and the number of them and their associations with campaigns).</a:t>
            </a:r>
            <a:endParaRPr/>
          </a:p>
        </p:txBody>
      </p:sp>
      <p:sp>
        <p:nvSpPr>
          <p:cNvPr id="258" name="Google Shape;25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Sania</a:t>
            </a:r>
            <a:endParaRPr/>
          </a:p>
          <a:p>
            <a:pPr indent="0" lvl="0" marL="0" rtl="0" algn="l">
              <a:lnSpc>
                <a:spcPct val="100000"/>
              </a:lnSpc>
              <a:spcBef>
                <a:spcPts val="0"/>
              </a:spcBef>
              <a:spcAft>
                <a:spcPts val="0"/>
              </a:spcAft>
              <a:buSzPts val="1400"/>
              <a:buNone/>
            </a:pPr>
            <a:r>
              <a:rPr lang="en-US"/>
              <a:t>*notice they can make up to 0.2%</a:t>
            </a:r>
            <a:endParaRPr/>
          </a:p>
        </p:txBody>
      </p:sp>
      <p:sp>
        <p:nvSpPr>
          <p:cNvPr id="265" name="Google Shape;26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ac36158088_0_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3" name="Google Shape;273;g1ac36158088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ac36158088_0_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1ac36158088_0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a4cf5dcc41_1_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Bhoomika</a:t>
            </a:r>
            <a:endParaRPr/>
          </a:p>
        </p:txBody>
      </p:sp>
      <p:sp>
        <p:nvSpPr>
          <p:cNvPr id="102" name="Google Shape;102;g1a4cf5dcc41_1_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Bhoomika</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a4cf5dcc41_1_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Bhoomika</a:t>
            </a:r>
            <a:endParaRPr/>
          </a:p>
          <a:p>
            <a:pPr indent="0" lvl="0" marL="0" rtl="0" algn="l">
              <a:lnSpc>
                <a:spcPct val="100000"/>
              </a:lnSpc>
              <a:spcBef>
                <a:spcPts val="0"/>
              </a:spcBef>
              <a:spcAft>
                <a:spcPts val="0"/>
              </a:spcAft>
              <a:buNone/>
            </a:pPr>
            <a:r>
              <a:rPr lang="en-US"/>
              <a:t>drains out battery</a:t>
            </a:r>
            <a:endParaRPr/>
          </a:p>
        </p:txBody>
      </p:sp>
      <p:sp>
        <p:nvSpPr>
          <p:cNvPr id="119" name="Google Shape;119;g1a4cf5dcc41_1_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ac36158088_0_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r>
              <a:rPr lang="en-US"/>
              <a:t>Demetrius Johnson</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special note: if SHA-256 was reversible, then we would have a very powerful lossless compression algorithm.</a:t>
            </a:r>
            <a:endParaRPr/>
          </a:p>
          <a:p>
            <a:pPr indent="-317500" lvl="0" marL="457200" rtl="0" algn="l">
              <a:lnSpc>
                <a:spcPct val="100000"/>
              </a:lnSpc>
              <a:spcBef>
                <a:spcPts val="0"/>
              </a:spcBef>
              <a:spcAft>
                <a:spcPts val="0"/>
              </a:spcAft>
              <a:buSzPts val="1400"/>
              <a:buChar char="●"/>
            </a:pPr>
            <a:r>
              <a:rPr lang="en-US"/>
              <a:t>crypto mining is all about hashing.</a:t>
            </a:r>
            <a:endParaRPr/>
          </a:p>
          <a:p>
            <a:pPr indent="-317500" lvl="0" marL="457200" rtl="0" algn="l">
              <a:lnSpc>
                <a:spcPct val="100000"/>
              </a:lnSpc>
              <a:spcBef>
                <a:spcPts val="0"/>
              </a:spcBef>
              <a:spcAft>
                <a:spcPts val="0"/>
              </a:spcAft>
              <a:buSzPts val="1400"/>
              <a:buChar char="●"/>
            </a:pPr>
            <a:r>
              <a:rPr lang="en-US"/>
              <a:t>you need brute force to find a particular hash output, since hash algorithm is irreversible.</a:t>
            </a:r>
            <a:endParaRPr/>
          </a:p>
          <a:p>
            <a:pPr indent="-317500" lvl="0" marL="457200" rtl="0" algn="l">
              <a:lnSpc>
                <a:spcPct val="100000"/>
              </a:lnSpc>
              <a:spcBef>
                <a:spcPts val="0"/>
              </a:spcBef>
              <a:spcAft>
                <a:spcPts val="0"/>
              </a:spcAft>
              <a:buSzPts val="1400"/>
              <a:buChar char="●"/>
            </a:pPr>
            <a:r>
              <a:rPr lang="en-US"/>
              <a:t>brute force = primary limiting factor is computational power (most often time/computation; but space can also be limiting factor).</a:t>
            </a:r>
            <a:endParaRPr/>
          </a:p>
          <a:p>
            <a:pPr indent="-317500" lvl="0" marL="457200" rtl="0" algn="l">
              <a:lnSpc>
                <a:spcPct val="100000"/>
              </a:lnSpc>
              <a:spcBef>
                <a:spcPts val="0"/>
              </a:spcBef>
              <a:spcAft>
                <a:spcPts val="0"/>
              </a:spcAft>
              <a:buSzPts val="1400"/>
              <a:buChar char="●"/>
            </a:pPr>
            <a:r>
              <a:rPr lang="en-US"/>
              <a:t>as you increase the number of consecutive 0s required for the first n bits of a hash, you increase the difficulty, but you also decrease the number of “blocks” that can be mined at that difficulty, since less bits are left over that can be changed.</a:t>
            </a:r>
            <a:endParaRPr/>
          </a:p>
        </p:txBody>
      </p:sp>
      <p:sp>
        <p:nvSpPr>
          <p:cNvPr id="126" name="Google Shape;126;g1ac36158088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1a505adfd0e_0_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r>
              <a:rPr lang="en-US"/>
              <a:t>Demetrius Johnson</a:t>
            </a:r>
            <a:endParaRPr/>
          </a:p>
          <a:p>
            <a:pPr indent="0" lvl="0" marL="0" rtl="0" algn="l">
              <a:lnSpc>
                <a:spcPct val="100000"/>
              </a:lnSpc>
              <a:spcBef>
                <a:spcPts val="0"/>
              </a:spcBef>
              <a:spcAft>
                <a:spcPts val="0"/>
              </a:spcAft>
              <a:buSzPts val="1400"/>
              <a:buNone/>
            </a:pPr>
            <a:r>
              <a:t/>
            </a:r>
            <a:endParaRPr/>
          </a:p>
          <a:p>
            <a:pPr indent="-317500" lvl="0" marL="457200" rtl="0" algn="l">
              <a:lnSpc>
                <a:spcPct val="100000"/>
              </a:lnSpc>
              <a:spcBef>
                <a:spcPts val="0"/>
              </a:spcBef>
              <a:spcAft>
                <a:spcPts val="0"/>
              </a:spcAft>
              <a:buSzPts val="1400"/>
              <a:buChar char="●"/>
            </a:pPr>
            <a:r>
              <a:rPr lang="en-US"/>
              <a:t>special note: if SHA-256 was reversible, then we would have a very powerful lossless compression algorithm.</a:t>
            </a:r>
            <a:endParaRPr/>
          </a:p>
          <a:p>
            <a:pPr indent="-317500" lvl="0" marL="457200" rtl="0" algn="l">
              <a:lnSpc>
                <a:spcPct val="100000"/>
              </a:lnSpc>
              <a:spcBef>
                <a:spcPts val="0"/>
              </a:spcBef>
              <a:spcAft>
                <a:spcPts val="0"/>
              </a:spcAft>
              <a:buSzPts val="1400"/>
              <a:buChar char="●"/>
            </a:pPr>
            <a:r>
              <a:rPr lang="en-US"/>
              <a:t>crypto mining is all about hashing.</a:t>
            </a:r>
            <a:endParaRPr/>
          </a:p>
          <a:p>
            <a:pPr indent="-317500" lvl="0" marL="457200" rtl="0" algn="l">
              <a:lnSpc>
                <a:spcPct val="100000"/>
              </a:lnSpc>
              <a:spcBef>
                <a:spcPts val="0"/>
              </a:spcBef>
              <a:spcAft>
                <a:spcPts val="0"/>
              </a:spcAft>
              <a:buSzPts val="1400"/>
              <a:buChar char="●"/>
            </a:pPr>
            <a:r>
              <a:rPr lang="en-US"/>
              <a:t>you need brute force to find a particular hash output, since hash algorithm is irreversible.</a:t>
            </a:r>
            <a:endParaRPr/>
          </a:p>
          <a:p>
            <a:pPr indent="-317500" lvl="0" marL="457200" rtl="0" algn="l">
              <a:lnSpc>
                <a:spcPct val="100000"/>
              </a:lnSpc>
              <a:spcBef>
                <a:spcPts val="0"/>
              </a:spcBef>
              <a:spcAft>
                <a:spcPts val="0"/>
              </a:spcAft>
              <a:buSzPts val="1400"/>
              <a:buChar char="●"/>
            </a:pPr>
            <a:r>
              <a:rPr lang="en-US"/>
              <a:t>brute force = primary limiting factor is computational power (most often time/computation; but space can also be limiting factor).</a:t>
            </a:r>
            <a:endParaRPr/>
          </a:p>
          <a:p>
            <a:pPr indent="-317500" lvl="0" marL="457200" rtl="0" algn="l">
              <a:lnSpc>
                <a:spcPct val="100000"/>
              </a:lnSpc>
              <a:spcBef>
                <a:spcPts val="0"/>
              </a:spcBef>
              <a:spcAft>
                <a:spcPts val="0"/>
              </a:spcAft>
              <a:buSzPts val="1400"/>
              <a:buChar char="●"/>
            </a:pPr>
            <a:r>
              <a:rPr lang="en-US"/>
              <a:t>as you increase the number of consecutive 0s required for the first n bits of a hash, you increase the difficulty, but you also decrease the number of “blocks” that can be mined at that difficulty, since less bits are left over that can be changed.</a:t>
            </a:r>
            <a:endParaRPr/>
          </a:p>
        </p:txBody>
      </p:sp>
      <p:sp>
        <p:nvSpPr>
          <p:cNvPr id="134" name="Google Shape;134;g1a505adfd0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1a330d27e04_1_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US"/>
              <a:t>meech</a:t>
            </a:r>
            <a:endParaRPr/>
          </a:p>
          <a:p>
            <a:pPr indent="-317500" lvl="0" marL="457200" rtl="0" algn="l">
              <a:lnSpc>
                <a:spcPct val="100000"/>
              </a:lnSpc>
              <a:spcBef>
                <a:spcPts val="0"/>
              </a:spcBef>
              <a:spcAft>
                <a:spcPts val="0"/>
              </a:spcAft>
              <a:buSzPts val="1400"/>
              <a:buChar char="●"/>
            </a:pPr>
            <a:r>
              <a:rPr lang="en-US"/>
              <a:t>the web/external server is what would usually be the Advertisement server, but instead it is the server that has the mining payload (the code that will be sent to client so that mining can be executed in the client’s browser).</a:t>
            </a:r>
            <a:endParaRPr/>
          </a:p>
          <a:p>
            <a:pPr indent="-317500" lvl="0" marL="457200" rtl="0" algn="l">
              <a:lnSpc>
                <a:spcPct val="100000"/>
              </a:lnSpc>
              <a:spcBef>
                <a:spcPts val="0"/>
              </a:spcBef>
              <a:spcAft>
                <a:spcPts val="0"/>
              </a:spcAft>
              <a:buSzPts val="1400"/>
              <a:buChar char="●"/>
            </a:pPr>
            <a:r>
              <a:rPr lang="en-US"/>
              <a:t>client identifier (aka site key) is the website used to host the mining service so that the website owner can get their cut/share of profit from the mining. </a:t>
            </a:r>
            <a:endParaRPr/>
          </a:p>
          <a:p>
            <a:pPr indent="-317500" lvl="0" marL="457200" rtl="0" algn="l">
              <a:lnSpc>
                <a:spcPct val="100000"/>
              </a:lnSpc>
              <a:spcBef>
                <a:spcPts val="0"/>
              </a:spcBef>
              <a:spcAft>
                <a:spcPts val="0"/>
              </a:spcAft>
              <a:buSzPts val="1400"/>
              <a:buChar char="●"/>
            </a:pPr>
            <a:r>
              <a:rPr lang="en-US"/>
              <a:t>Figure 1 illustrates a typical drive-by mining attack. A cryptocurrency mining script contains two components: the orchestrator and the mining payload. When a user visits a drive-by mining website, the website</a:t>
            </a:r>
            <a:endParaRPr/>
          </a:p>
          <a:p>
            <a:pPr indent="-317500" lvl="0" marL="457200" rtl="0" algn="l">
              <a:lnSpc>
                <a:spcPct val="100000"/>
              </a:lnSpc>
              <a:spcBef>
                <a:spcPts val="0"/>
              </a:spcBef>
              <a:spcAft>
                <a:spcPts val="0"/>
              </a:spcAft>
              <a:buSzPts val="1400"/>
              <a:buChar char="●"/>
            </a:pPr>
            <a:r>
              <a:rPr lang="en-US"/>
              <a:t> (1) serves the orchestrator script, which checks the host environment to find out how many CPU cores are available, </a:t>
            </a:r>
            <a:endParaRPr/>
          </a:p>
          <a:p>
            <a:pPr indent="-317500" lvl="0" marL="457200" rtl="0" algn="l">
              <a:lnSpc>
                <a:spcPct val="100000"/>
              </a:lnSpc>
              <a:spcBef>
                <a:spcPts val="0"/>
              </a:spcBef>
              <a:spcAft>
                <a:spcPts val="0"/>
              </a:spcAft>
              <a:buSzPts val="1400"/>
              <a:buChar char="●"/>
            </a:pPr>
            <a:r>
              <a:rPr lang="en-US"/>
              <a:t>(2) downloads the highly-optimized cryptomining payload (as either Wasm or asm.js) from the website or an external server, </a:t>
            </a:r>
            <a:endParaRPr/>
          </a:p>
          <a:p>
            <a:pPr indent="-317500" lvl="0" marL="457200" rtl="0" algn="l">
              <a:lnSpc>
                <a:spcPct val="100000"/>
              </a:lnSpc>
              <a:spcBef>
                <a:spcPts val="0"/>
              </a:spcBef>
              <a:spcAft>
                <a:spcPts val="0"/>
              </a:spcAft>
              <a:buSzPts val="1400"/>
              <a:buChar char="●"/>
            </a:pPr>
            <a:r>
              <a:rPr lang="en-US"/>
              <a:t>(3) instantiates a number of web workers [70], i.e., spawns separate threads, with the mining payload, depending on how many CPU cores are available, </a:t>
            </a:r>
            <a:endParaRPr/>
          </a:p>
          <a:p>
            <a:pPr indent="-317500" lvl="0" marL="457200" rtl="0" algn="l">
              <a:lnSpc>
                <a:spcPct val="100000"/>
              </a:lnSpc>
              <a:spcBef>
                <a:spcPts val="0"/>
              </a:spcBef>
              <a:spcAft>
                <a:spcPts val="0"/>
              </a:spcAft>
              <a:buSzPts val="1400"/>
              <a:buChar char="●"/>
            </a:pPr>
            <a:r>
              <a:rPr lang="en-US"/>
              <a:t>(4) sets up the connection with the mining pool server through a WebSocket proxy server, and, </a:t>
            </a:r>
            <a:endParaRPr/>
          </a:p>
          <a:p>
            <a:pPr indent="-317500" lvl="0" marL="457200" rtl="0" algn="l">
              <a:lnSpc>
                <a:spcPct val="100000"/>
              </a:lnSpc>
              <a:spcBef>
                <a:spcPts val="0"/>
              </a:spcBef>
              <a:spcAft>
                <a:spcPts val="0"/>
              </a:spcAft>
              <a:buSzPts val="1400"/>
              <a:buChar char="●"/>
            </a:pPr>
            <a:r>
              <a:rPr lang="en-US"/>
              <a:t>(5) finally, fetches work from the mining pool and submits the hashes to the mining pool through the WebSocket proxy server. The protocol used for this communication with the mining pool is usually Stratum</a:t>
            </a:r>
            <a:endParaRPr/>
          </a:p>
          <a:p>
            <a:pPr indent="-317500" lvl="0" marL="457200" rtl="0" algn="l">
              <a:lnSpc>
                <a:spcPct val="100000"/>
              </a:lnSpc>
              <a:spcBef>
                <a:spcPts val="0"/>
              </a:spcBef>
              <a:spcAft>
                <a:spcPts val="0"/>
              </a:spcAft>
              <a:buSzPts val="1400"/>
              <a:buChar char="●"/>
            </a:pPr>
            <a:r>
              <a:rPr lang="en-US"/>
              <a:t>we identified 159 different WebSocket proxy servers being used by the 1,735 drive-by mining websites and only six of them are sending the public mining pool server address and the cryptocurrency wallet address (used by the pool administrator to reward the miner) associated with the website to the proxy server.</a:t>
            </a:r>
            <a:endParaRPr/>
          </a:p>
          <a:p>
            <a:pPr indent="-317500" lvl="0" marL="457200" rtl="0" algn="l">
              <a:lnSpc>
                <a:spcPct val="100000"/>
              </a:lnSpc>
              <a:spcBef>
                <a:spcPts val="0"/>
              </a:spcBef>
              <a:spcAft>
                <a:spcPts val="0"/>
              </a:spcAft>
              <a:buSzPts val="1400"/>
              <a:buChar char="●"/>
            </a:pPr>
            <a:r>
              <a:rPr lang="en-US"/>
              <a:t>4.3.7 Profit Estimation. All of the 1,735 drive-by mining websites in our dataset mine the CryptoNight-based Monero (XMR) cryptocurrency using mining pools. Almost all of them (1,729) use a site key and a WebSocket proxy server to connect to the mining pool; hence, we cannot determine their profit based on their wallet address and public mining pools.</a:t>
            </a:r>
            <a:endParaRPr/>
          </a:p>
        </p:txBody>
      </p:sp>
      <p:sp>
        <p:nvSpPr>
          <p:cNvPr id="144" name="Google Shape;144;g1a330d27e04_1_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Bhoomika</a:t>
            </a:r>
            <a:endParaRPr/>
          </a:p>
          <a:p>
            <a:pPr indent="0" lvl="0" marL="0" rtl="0" algn="l">
              <a:lnSpc>
                <a:spcPct val="100000"/>
              </a:lnSpc>
              <a:spcBef>
                <a:spcPts val="0"/>
              </a:spcBef>
              <a:spcAft>
                <a:spcPts val="0"/>
              </a:spcAft>
              <a:buSzPts val="1400"/>
              <a:buNone/>
            </a:pPr>
            <a:r>
              <a:rPr lang="en-US"/>
              <a:t>How it can be defeated?</a:t>
            </a:r>
            <a:endParaRPr/>
          </a:p>
          <a:p>
            <a:pPr indent="0" lvl="0" marL="0" rtl="0" algn="l">
              <a:lnSpc>
                <a:spcPct val="100000"/>
              </a:lnSpc>
              <a:spcBef>
                <a:spcPts val="0"/>
              </a:spcBef>
              <a:spcAft>
                <a:spcPts val="0"/>
              </a:spcAft>
              <a:buSzPts val="1400"/>
              <a:buNone/>
            </a:pPr>
            <a:r>
              <a:rPr lang="en-US"/>
              <a:t>CPU Throttling</a:t>
            </a:r>
            <a:endParaRPr/>
          </a:p>
          <a:p>
            <a:pPr indent="0" lvl="0" marL="0" rtl="0" algn="l">
              <a:lnSpc>
                <a:spcPct val="100000"/>
              </a:lnSpc>
              <a:spcBef>
                <a:spcPts val="0"/>
              </a:spcBef>
              <a:spcAft>
                <a:spcPts val="0"/>
              </a:spcAft>
              <a:buSzPts val="1400"/>
              <a:buNone/>
            </a:pPr>
            <a:r>
              <a:rPr lang="en-US"/>
              <a:t>URL randomization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156" name="Google Shape;15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p:nvPr>
            <p:ph idx="2" type="pic"/>
          </p:nvPr>
        </p:nvSpPr>
        <p:spPr>
          <a:xfrm>
            <a:off x="1792288" y="612775"/>
            <a:ext cx="5486400" cy="4114800"/>
          </a:xfrm>
          <a:prstGeom prst="rect">
            <a:avLst/>
          </a:prstGeom>
          <a:noFill/>
          <a:ln>
            <a:noFill/>
          </a:ln>
        </p:spPr>
      </p:sp>
      <p:sp>
        <p:nvSpPr>
          <p:cNvPr id="68" name="Google Shape;68;p2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0.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jpg"/><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0.jp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0.jp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0.jp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0.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jp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jpg"/><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0.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jp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0.jpg"/><Relationship Id="rId4"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0.jpg"/><Relationship Id="rId4" Type="http://schemas.openxmlformats.org/officeDocument/2006/relationships/hyperlink" Target="https://dl.acm.org/doi/pdf/10.1145/3243734.3243858" TargetMode="External"/><Relationship Id="rId5" Type="http://schemas.openxmlformats.org/officeDocument/2006/relationships/hyperlink" Target="https://www.youtube.com/watch?v=fnyipz-2D0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0.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jp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0.jp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jp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4.png"/><Relationship Id="rId7"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0.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7" name="Shape 87"/>
        <p:cNvGrpSpPr/>
        <p:nvPr/>
      </p:nvGrpSpPr>
      <p:grpSpPr>
        <a:xfrm>
          <a:off x="0" y="0"/>
          <a:ext cx="0" cy="0"/>
          <a:chOff x="0" y="0"/>
          <a:chExt cx="0" cy="0"/>
        </a:xfrm>
      </p:grpSpPr>
      <p:sp>
        <p:nvSpPr>
          <p:cNvPr id="88" name="Google Shape;88;p1"/>
          <p:cNvSpPr txBox="1"/>
          <p:nvPr>
            <p:ph idx="1" type="subTitle"/>
          </p:nvPr>
        </p:nvSpPr>
        <p:spPr>
          <a:xfrm>
            <a:off x="356900" y="4593202"/>
            <a:ext cx="8471700" cy="17862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chemeClr val="dk2"/>
              </a:buClr>
              <a:buSzPts val="2000"/>
              <a:buNone/>
            </a:pPr>
            <a:r>
              <a:t/>
            </a:r>
            <a:endParaRPr sz="2500"/>
          </a:p>
          <a:p>
            <a:pPr indent="0" lvl="0" marL="0" rtl="0" algn="ctr">
              <a:lnSpc>
                <a:spcPct val="80000"/>
              </a:lnSpc>
              <a:spcBef>
                <a:spcPts val="0"/>
              </a:spcBef>
              <a:spcAft>
                <a:spcPts val="0"/>
              </a:spcAft>
              <a:buClr>
                <a:schemeClr val="dk2"/>
              </a:buClr>
              <a:buSzPts val="2000"/>
              <a:buNone/>
            </a:pPr>
            <a:r>
              <a:rPr lang="en-US" sz="2500">
                <a:solidFill>
                  <a:srgbClr val="0000FF"/>
                </a:solidFill>
              </a:rPr>
              <a:t>Team 7: Paper Review</a:t>
            </a:r>
            <a:endParaRPr sz="2500">
              <a:solidFill>
                <a:srgbClr val="0000FF"/>
              </a:solidFill>
            </a:endParaRPr>
          </a:p>
          <a:p>
            <a:pPr indent="0" lvl="0" marL="0" rtl="0" algn="ctr">
              <a:lnSpc>
                <a:spcPct val="80000"/>
              </a:lnSpc>
              <a:spcBef>
                <a:spcPts val="0"/>
              </a:spcBef>
              <a:spcAft>
                <a:spcPts val="0"/>
              </a:spcAft>
              <a:buClr>
                <a:schemeClr val="dk2"/>
              </a:buClr>
              <a:buSzPts val="2000"/>
              <a:buNone/>
            </a:pPr>
            <a:r>
              <a:rPr lang="en-US" sz="2500"/>
              <a:t>by </a:t>
            </a:r>
            <a:endParaRPr sz="2500"/>
          </a:p>
          <a:p>
            <a:pPr indent="0" lvl="0" marL="0" rtl="0" algn="ctr">
              <a:lnSpc>
                <a:spcPct val="80000"/>
              </a:lnSpc>
              <a:spcBef>
                <a:spcPts val="0"/>
              </a:spcBef>
              <a:spcAft>
                <a:spcPts val="0"/>
              </a:spcAft>
              <a:buClr>
                <a:schemeClr val="dk2"/>
              </a:buClr>
              <a:buSzPts val="2000"/>
              <a:buNone/>
            </a:pPr>
            <a:r>
              <a:rPr lang="en-US" sz="2500"/>
              <a:t>Endrit Zenuni, Demetrius Johnson, </a:t>
            </a:r>
            <a:endParaRPr sz="2500"/>
          </a:p>
          <a:p>
            <a:pPr indent="0" lvl="0" marL="0" rtl="0" algn="ctr">
              <a:lnSpc>
                <a:spcPct val="80000"/>
              </a:lnSpc>
              <a:spcBef>
                <a:spcPts val="0"/>
              </a:spcBef>
              <a:spcAft>
                <a:spcPts val="0"/>
              </a:spcAft>
              <a:buClr>
                <a:schemeClr val="dk2"/>
              </a:buClr>
              <a:buSzPts val="2000"/>
              <a:buNone/>
            </a:pPr>
            <a:r>
              <a:rPr lang="en-US" sz="2500"/>
              <a:t>Bhoomika Gowda Varadaraja, Sania Afreen</a:t>
            </a:r>
            <a:endParaRPr sz="2500"/>
          </a:p>
          <a:p>
            <a:pPr indent="0" lvl="0" marL="0" rtl="0" algn="ctr">
              <a:lnSpc>
                <a:spcPct val="80000"/>
              </a:lnSpc>
              <a:spcBef>
                <a:spcPts val="0"/>
              </a:spcBef>
              <a:spcAft>
                <a:spcPts val="0"/>
              </a:spcAft>
              <a:buClr>
                <a:schemeClr val="dk2"/>
              </a:buClr>
              <a:buSzPts val="2000"/>
              <a:buNone/>
            </a:pPr>
            <a:r>
              <a:rPr lang="en-US" sz="2500"/>
              <a:t> </a:t>
            </a:r>
            <a:endParaRPr sz="2500"/>
          </a:p>
        </p:txBody>
      </p:sp>
      <p:sp>
        <p:nvSpPr>
          <p:cNvPr id="89" name="Google Shape;89;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0" name="Google Shape;90;p1"/>
          <p:cNvSpPr txBox="1"/>
          <p:nvPr/>
        </p:nvSpPr>
        <p:spPr>
          <a:xfrm>
            <a:off x="1316763" y="196750"/>
            <a:ext cx="6552000" cy="1169700"/>
          </a:xfrm>
          <a:prstGeom prst="rect">
            <a:avLst/>
          </a:prstGeom>
          <a:gradFill>
            <a:gsLst>
              <a:gs pos="0">
                <a:srgbClr val="3177EE"/>
              </a:gs>
              <a:gs pos="100000">
                <a:srgbClr val="113D8A"/>
              </a:gs>
            </a:gsLst>
            <a:path path="circle">
              <a:fillToRect b="50%" l="50%" r="50%" t="50%"/>
            </a:path>
            <a:tileRect/>
          </a:grad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2"/>
              </a:buClr>
              <a:buSzPts val="3200"/>
              <a:buFont typeface="Arial"/>
              <a:buNone/>
            </a:pPr>
            <a:r>
              <a:rPr b="1" lang="en-US" sz="3200">
                <a:solidFill>
                  <a:srgbClr val="FFFFFF"/>
                </a:solidFill>
                <a:latin typeface="Calibri"/>
                <a:ea typeface="Calibri"/>
                <a:cs typeface="Calibri"/>
                <a:sym typeface="Calibri"/>
              </a:rPr>
              <a:t>MineSweeper: An In-depth Look into Cryptojacking and Its Defense</a:t>
            </a:r>
            <a:endParaRPr b="1">
              <a:solidFill>
                <a:srgbClr val="FFFFFF"/>
              </a:solidFill>
              <a:latin typeface="Calibri"/>
              <a:ea typeface="Calibri"/>
              <a:cs typeface="Calibri"/>
              <a:sym typeface="Calibri"/>
            </a:endParaRPr>
          </a:p>
        </p:txBody>
      </p:sp>
      <p:sp>
        <p:nvSpPr>
          <p:cNvPr id="91" name="Google Shape;91;p1"/>
          <p:cNvSpPr txBox="1"/>
          <p:nvPr/>
        </p:nvSpPr>
        <p:spPr>
          <a:xfrm>
            <a:off x="5478225" y="2868925"/>
            <a:ext cx="3501300" cy="1200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2200">
                <a:solidFill>
                  <a:srgbClr val="FFFFFF"/>
                </a:solidFill>
                <a:latin typeface="Calibri"/>
                <a:ea typeface="Calibri"/>
                <a:cs typeface="Calibri"/>
                <a:sym typeface="Calibri"/>
              </a:rPr>
              <a:t>CIS-447 </a:t>
            </a:r>
            <a:endParaRPr b="1" sz="2200">
              <a:solidFill>
                <a:srgbClr val="FFFFFF"/>
              </a:solidFill>
              <a:latin typeface="Calibri"/>
              <a:ea typeface="Calibri"/>
              <a:cs typeface="Calibri"/>
              <a:sym typeface="Calibri"/>
            </a:endParaRPr>
          </a:p>
          <a:p>
            <a:pPr indent="0" lvl="0" marL="0" rtl="0" algn="ctr">
              <a:spcBef>
                <a:spcPts val="0"/>
              </a:spcBef>
              <a:spcAft>
                <a:spcPts val="0"/>
              </a:spcAft>
              <a:buNone/>
            </a:pPr>
            <a:r>
              <a:rPr b="1" lang="en-US" sz="2200">
                <a:solidFill>
                  <a:srgbClr val="FFFFFF"/>
                </a:solidFill>
                <a:latin typeface="Calibri"/>
                <a:ea typeface="Calibri"/>
                <a:cs typeface="Calibri"/>
                <a:sym typeface="Calibri"/>
              </a:rPr>
              <a:t>FALL 2022 </a:t>
            </a:r>
            <a:endParaRPr b="1" sz="2200">
              <a:solidFill>
                <a:srgbClr val="FFFFFF"/>
              </a:solidFill>
              <a:latin typeface="Calibri"/>
              <a:ea typeface="Calibri"/>
              <a:cs typeface="Calibri"/>
              <a:sym typeface="Calibri"/>
            </a:endParaRPr>
          </a:p>
          <a:p>
            <a:pPr indent="0" lvl="0" marL="0" rtl="0" algn="ctr">
              <a:spcBef>
                <a:spcPts val="0"/>
              </a:spcBef>
              <a:spcAft>
                <a:spcPts val="0"/>
              </a:spcAft>
              <a:buNone/>
            </a:pPr>
            <a:r>
              <a:rPr b="1" lang="en-US" sz="2200">
                <a:solidFill>
                  <a:srgbClr val="FFFFFF"/>
                </a:solidFill>
                <a:latin typeface="Calibri"/>
                <a:ea typeface="Calibri"/>
                <a:cs typeface="Calibri"/>
                <a:sym typeface="Calibri"/>
              </a:rPr>
              <a:t>with Dr. Anys Bacha</a:t>
            </a:r>
            <a:endParaRPr b="1" sz="2200">
              <a:solidFill>
                <a:srgbClr val="FFFFFF"/>
              </a:solidFill>
              <a:latin typeface="Calibri"/>
              <a:ea typeface="Calibri"/>
              <a:cs typeface="Calibri"/>
              <a:sym typeface="Calibri"/>
            </a:endParaRPr>
          </a:p>
        </p:txBody>
      </p:sp>
      <p:pic>
        <p:nvPicPr>
          <p:cNvPr id="92" name="Google Shape;92;p1"/>
          <p:cNvPicPr preferRelativeResize="0"/>
          <p:nvPr/>
        </p:nvPicPr>
        <p:blipFill>
          <a:blip r:embed="rId4">
            <a:alphaModFix/>
          </a:blip>
          <a:stretch>
            <a:fillRect/>
          </a:stretch>
        </p:blipFill>
        <p:spPr>
          <a:xfrm>
            <a:off x="0" y="2049100"/>
            <a:ext cx="3399401" cy="22559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65" name="Shape 165"/>
        <p:cNvGrpSpPr/>
        <p:nvPr/>
      </p:nvGrpSpPr>
      <p:grpSpPr>
        <a:xfrm>
          <a:off x="0" y="0"/>
          <a:ext cx="0" cy="0"/>
          <a:chOff x="0" y="0"/>
          <a:chExt cx="0" cy="0"/>
        </a:xfrm>
      </p:grpSpPr>
      <p:sp>
        <p:nvSpPr>
          <p:cNvPr id="166" name="Google Shape;166;g1a3997afb7f_0_1"/>
          <p:cNvSpPr txBox="1"/>
          <p:nvPr>
            <p:ph idx="1" type="body"/>
          </p:nvPr>
        </p:nvSpPr>
        <p:spPr>
          <a:xfrm>
            <a:off x="457200" y="1481834"/>
            <a:ext cx="8229600" cy="702600"/>
          </a:xfrm>
          <a:prstGeom prst="rect">
            <a:avLst/>
          </a:prstGeom>
          <a:noFill/>
          <a:ln>
            <a:noFill/>
          </a:ln>
        </p:spPr>
        <p:txBody>
          <a:bodyPr anchorCtr="0" anchor="t" bIns="45700" lIns="91425" spcFirstLastPara="1" rIns="91425" wrap="square" tIns="45700">
            <a:normAutofit fontScale="92500"/>
          </a:bodyPr>
          <a:lstStyle/>
          <a:p>
            <a:pPr indent="0" lvl="0" marL="0" marR="0" rtl="0" algn="l">
              <a:lnSpc>
                <a:spcPct val="100000"/>
              </a:lnSpc>
              <a:spcBef>
                <a:spcPts val="592"/>
              </a:spcBef>
              <a:spcAft>
                <a:spcPts val="0"/>
              </a:spcAft>
              <a:buClr>
                <a:schemeClr val="dk1"/>
              </a:buClr>
              <a:buSzPct val="88888"/>
              <a:buFont typeface="Arial"/>
              <a:buNone/>
            </a:pPr>
            <a:r>
              <a:rPr b="1" lang="en-US" sz="3600">
                <a:solidFill>
                  <a:schemeClr val="dk2"/>
                </a:solidFill>
                <a:latin typeface="Arial"/>
                <a:ea typeface="Arial"/>
                <a:cs typeface="Arial"/>
                <a:sym typeface="Arial"/>
              </a:rPr>
              <a:t>Existing defenses against this problem</a:t>
            </a:r>
            <a:endParaRPr b="1" sz="3600">
              <a:solidFill>
                <a:schemeClr val="dk2"/>
              </a:solidFill>
              <a:latin typeface="Arial"/>
              <a:ea typeface="Arial"/>
              <a:cs typeface="Arial"/>
              <a:sym typeface="Arial"/>
            </a:endParaRPr>
          </a:p>
        </p:txBody>
      </p:sp>
      <p:sp>
        <p:nvSpPr>
          <p:cNvPr id="167" name="Google Shape;167;g1a3997afb7f_0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68" name="Google Shape;168;g1a3997afb7f_0_1"/>
          <p:cNvPicPr preferRelativeResize="0"/>
          <p:nvPr/>
        </p:nvPicPr>
        <p:blipFill>
          <a:blip r:embed="rId4">
            <a:alphaModFix/>
          </a:blip>
          <a:stretch>
            <a:fillRect/>
          </a:stretch>
        </p:blipFill>
        <p:spPr>
          <a:xfrm>
            <a:off x="1127900" y="2824875"/>
            <a:ext cx="6888200" cy="185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4"/>
          <p:cNvSpPr txBox="1"/>
          <p:nvPr>
            <p:ph idx="1" type="body"/>
          </p:nvPr>
        </p:nvSpPr>
        <p:spPr>
          <a:xfrm>
            <a:off x="457200" y="1540389"/>
            <a:ext cx="8229600" cy="5175954"/>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3000"/>
              <a:buNone/>
            </a:pPr>
            <a:r>
              <a:rPr b="1" lang="en-US" sz="2500"/>
              <a:t>Data Collection</a:t>
            </a:r>
            <a:endParaRPr b="1" sz="2500"/>
          </a:p>
          <a:p>
            <a:pPr indent="0" lvl="0" marL="0" rtl="0" algn="l">
              <a:lnSpc>
                <a:spcPct val="100000"/>
              </a:lnSpc>
              <a:spcBef>
                <a:spcPts val="0"/>
              </a:spcBef>
              <a:spcAft>
                <a:spcPts val="0"/>
              </a:spcAft>
              <a:buClr>
                <a:srgbClr val="17365D"/>
              </a:buClr>
              <a:buSzPts val="3000"/>
              <a:buNone/>
            </a:pPr>
            <a:r>
              <a:t/>
            </a:r>
            <a:endParaRPr sz="2000"/>
          </a:p>
          <a:p>
            <a:pPr indent="-355600" lvl="0" marL="457200" rtl="0" algn="l">
              <a:lnSpc>
                <a:spcPct val="100000"/>
              </a:lnSpc>
              <a:spcBef>
                <a:spcPts val="0"/>
              </a:spcBef>
              <a:spcAft>
                <a:spcPts val="0"/>
              </a:spcAft>
              <a:buSzPts val="2000"/>
              <a:buChar char="•"/>
            </a:pPr>
            <a:r>
              <a:rPr lang="en-US" sz="2000"/>
              <a:t>Used a crawler scanning Alexa’s top 1 million websites.</a:t>
            </a:r>
            <a:endParaRPr sz="2000"/>
          </a:p>
          <a:p>
            <a:pPr indent="0" lvl="0" marL="0" rtl="0" algn="l">
              <a:lnSpc>
                <a:spcPct val="100000"/>
              </a:lnSpc>
              <a:spcBef>
                <a:spcPts val="0"/>
              </a:spcBef>
              <a:spcAft>
                <a:spcPts val="0"/>
              </a:spcAft>
              <a:buClr>
                <a:srgbClr val="17365D"/>
              </a:buClr>
              <a:buSzPts val="3000"/>
              <a:buNone/>
            </a:pPr>
            <a:r>
              <a:t/>
            </a:r>
            <a:endParaRPr sz="2000"/>
          </a:p>
          <a:p>
            <a:pPr indent="-355600" lvl="0" marL="457200" rtl="0" algn="l">
              <a:lnSpc>
                <a:spcPct val="100000"/>
              </a:lnSpc>
              <a:spcBef>
                <a:spcPts val="0"/>
              </a:spcBef>
              <a:spcAft>
                <a:spcPts val="0"/>
              </a:spcAft>
              <a:buSzPts val="2000"/>
              <a:buChar char="•"/>
            </a:pPr>
            <a:r>
              <a:rPr lang="en-US" sz="2000"/>
              <a:t>Looked into 3 internal pages on each site and made certain that the crawler agent did not give any consent to use resources.</a:t>
            </a:r>
            <a:endParaRPr sz="2000"/>
          </a:p>
          <a:p>
            <a:pPr indent="0" lvl="0" marL="0" rtl="0" algn="l">
              <a:lnSpc>
                <a:spcPct val="100000"/>
              </a:lnSpc>
              <a:spcBef>
                <a:spcPts val="0"/>
              </a:spcBef>
              <a:spcAft>
                <a:spcPts val="0"/>
              </a:spcAft>
              <a:buClr>
                <a:srgbClr val="17365D"/>
              </a:buClr>
              <a:buSzPts val="3000"/>
              <a:buNone/>
            </a:pPr>
            <a:r>
              <a:t/>
            </a:r>
            <a:endParaRPr sz="2000"/>
          </a:p>
          <a:p>
            <a:pPr indent="0" lvl="0" marL="0" rtl="0" algn="l">
              <a:lnSpc>
                <a:spcPct val="100000"/>
              </a:lnSpc>
              <a:spcBef>
                <a:spcPts val="0"/>
              </a:spcBef>
              <a:spcAft>
                <a:spcPts val="0"/>
              </a:spcAft>
              <a:buClr>
                <a:srgbClr val="17365D"/>
              </a:buClr>
              <a:buSzPts val="3000"/>
              <a:buNone/>
            </a:pPr>
            <a:r>
              <a:t/>
            </a:r>
            <a:endParaRPr sz="2000"/>
          </a:p>
          <a:p>
            <a:pPr indent="0" lvl="0" marL="0" rtl="0" algn="l">
              <a:lnSpc>
                <a:spcPct val="100000"/>
              </a:lnSpc>
              <a:spcBef>
                <a:spcPts val="0"/>
              </a:spcBef>
              <a:spcAft>
                <a:spcPts val="0"/>
              </a:spcAft>
              <a:buClr>
                <a:srgbClr val="17365D"/>
              </a:buClr>
              <a:buSzPts val="3000"/>
              <a:buNone/>
            </a:pPr>
            <a:r>
              <a:t/>
            </a:r>
            <a:endParaRPr sz="2000"/>
          </a:p>
          <a:p>
            <a:pPr indent="0" lvl="0" marL="0" rtl="0" algn="l">
              <a:lnSpc>
                <a:spcPct val="100000"/>
              </a:lnSpc>
              <a:spcBef>
                <a:spcPts val="0"/>
              </a:spcBef>
              <a:spcAft>
                <a:spcPts val="0"/>
              </a:spcAft>
              <a:buClr>
                <a:srgbClr val="17365D"/>
              </a:buClr>
              <a:buSzPts val="3000"/>
              <a:buNone/>
            </a:pPr>
            <a:r>
              <a:t/>
            </a:r>
            <a:endParaRPr sz="2000"/>
          </a:p>
          <a:p>
            <a:pPr indent="0" lvl="0" marL="0" rtl="0" algn="l">
              <a:lnSpc>
                <a:spcPct val="100000"/>
              </a:lnSpc>
              <a:spcBef>
                <a:spcPts val="0"/>
              </a:spcBef>
              <a:spcAft>
                <a:spcPts val="0"/>
              </a:spcAft>
              <a:buClr>
                <a:srgbClr val="17365D"/>
              </a:buClr>
              <a:buSzPts val="3000"/>
              <a:buNone/>
            </a:pPr>
            <a:r>
              <a:t/>
            </a:r>
            <a:endParaRPr sz="2000"/>
          </a:p>
        </p:txBody>
      </p:sp>
      <p:sp>
        <p:nvSpPr>
          <p:cNvPr id="174" name="Google Shape;174;p4"/>
          <p:cNvSpPr txBox="1"/>
          <p:nvPr>
            <p:ph idx="12" type="sldNum"/>
          </p:nvPr>
        </p:nvSpPr>
        <p:spPr>
          <a:xfrm>
            <a:off x="6553200" y="63512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id="175" name="Google Shape;175;p4"/>
          <p:cNvPicPr preferRelativeResize="0"/>
          <p:nvPr/>
        </p:nvPicPr>
        <p:blipFill>
          <a:blip r:embed="rId4">
            <a:alphaModFix/>
          </a:blip>
          <a:stretch>
            <a:fillRect/>
          </a:stretch>
        </p:blipFill>
        <p:spPr>
          <a:xfrm>
            <a:off x="1371075" y="3787972"/>
            <a:ext cx="6401851" cy="2310950"/>
          </a:xfrm>
          <a:prstGeom prst="rect">
            <a:avLst/>
          </a:prstGeom>
          <a:noFill/>
          <a:ln>
            <a:noFill/>
          </a:ln>
        </p:spPr>
      </p:pic>
      <p:sp>
        <p:nvSpPr>
          <p:cNvPr id="176" name="Google Shape;176;p4"/>
          <p:cNvSpPr txBox="1"/>
          <p:nvPr/>
        </p:nvSpPr>
        <p:spPr>
          <a:xfrm>
            <a:off x="1316050" y="6238150"/>
            <a:ext cx="62376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From above:~ 0.002% of the sites crawled contained (detected/identified) drive-by cryptojacking code.</a:t>
            </a:r>
            <a:endParaRPr>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0" name="Shape 180"/>
        <p:cNvGrpSpPr/>
        <p:nvPr/>
      </p:nvGrpSpPr>
      <p:grpSpPr>
        <a:xfrm>
          <a:off x="0" y="0"/>
          <a:ext cx="0" cy="0"/>
          <a:chOff x="0" y="0"/>
          <a:chExt cx="0" cy="0"/>
        </a:xfrm>
      </p:grpSpPr>
      <p:sp>
        <p:nvSpPr>
          <p:cNvPr id="181" name="Google Shape;181;p6"/>
          <p:cNvSpPr txBox="1"/>
          <p:nvPr>
            <p:ph idx="1" type="body"/>
          </p:nvPr>
        </p:nvSpPr>
        <p:spPr>
          <a:xfrm>
            <a:off x="374975" y="1987878"/>
            <a:ext cx="8229600" cy="3852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rgbClr val="17365D"/>
              </a:buClr>
              <a:buSzPts val="2200"/>
              <a:buNone/>
            </a:pPr>
            <a:r>
              <a:rPr b="1" lang="en-US" sz="2200">
                <a:solidFill>
                  <a:srgbClr val="17365D"/>
                </a:solidFill>
              </a:rPr>
              <a:t>Data Analysis Results</a:t>
            </a:r>
            <a:endParaRPr sz="2200">
              <a:solidFill>
                <a:srgbClr val="17365D"/>
              </a:solidFill>
            </a:endParaRPr>
          </a:p>
          <a:p>
            <a:pPr indent="0" lvl="0" marL="0" rtl="0" algn="l">
              <a:lnSpc>
                <a:spcPct val="100000"/>
              </a:lnSpc>
              <a:spcBef>
                <a:spcPts val="640"/>
              </a:spcBef>
              <a:spcAft>
                <a:spcPts val="0"/>
              </a:spcAft>
              <a:buClr>
                <a:schemeClr val="dk1"/>
              </a:buClr>
              <a:buSzPts val="3200"/>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ts val="3200"/>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ts val="3200"/>
              <a:buNone/>
            </a:pPr>
            <a:r>
              <a:t/>
            </a:r>
            <a:endParaRPr sz="900">
              <a:latin typeface="Arial"/>
              <a:ea typeface="Arial"/>
              <a:cs typeface="Arial"/>
              <a:sym typeface="Arial"/>
            </a:endParaRPr>
          </a:p>
        </p:txBody>
      </p:sp>
      <p:sp>
        <p:nvSpPr>
          <p:cNvPr id="182" name="Google Shape;18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3" name="Google Shape;183;p6"/>
          <p:cNvSpPr txBox="1"/>
          <p:nvPr/>
        </p:nvSpPr>
        <p:spPr>
          <a:xfrm>
            <a:off x="3118170" y="1465343"/>
            <a:ext cx="2743200"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sng" cap="none" strike="noStrike">
              <a:solidFill>
                <a:srgbClr val="17365D"/>
              </a:solidFill>
              <a:latin typeface="Calibri"/>
              <a:ea typeface="Calibri"/>
              <a:cs typeface="Calibri"/>
              <a:sym typeface="Calibri"/>
            </a:endParaRPr>
          </a:p>
        </p:txBody>
      </p:sp>
      <p:pic>
        <p:nvPicPr>
          <p:cNvPr id="184" name="Google Shape;184;p6"/>
          <p:cNvPicPr preferRelativeResize="0"/>
          <p:nvPr/>
        </p:nvPicPr>
        <p:blipFill>
          <a:blip r:embed="rId4">
            <a:alphaModFix/>
          </a:blip>
          <a:stretch>
            <a:fillRect/>
          </a:stretch>
        </p:blipFill>
        <p:spPr>
          <a:xfrm>
            <a:off x="790575" y="2599963"/>
            <a:ext cx="7562850" cy="36480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8" name="Shape 188"/>
        <p:cNvGrpSpPr/>
        <p:nvPr/>
      </p:nvGrpSpPr>
      <p:grpSpPr>
        <a:xfrm>
          <a:off x="0" y="0"/>
          <a:ext cx="0" cy="0"/>
          <a:chOff x="0" y="0"/>
          <a:chExt cx="0" cy="0"/>
        </a:xfrm>
      </p:grpSpPr>
      <p:sp>
        <p:nvSpPr>
          <p:cNvPr id="189" name="Google Shape;189;g1a330d27e04_1_1"/>
          <p:cNvSpPr txBox="1"/>
          <p:nvPr>
            <p:ph idx="1" type="body"/>
          </p:nvPr>
        </p:nvSpPr>
        <p:spPr>
          <a:xfrm>
            <a:off x="374975" y="1987877"/>
            <a:ext cx="8229600" cy="954900"/>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lnSpc>
                <a:spcPct val="100000"/>
              </a:lnSpc>
              <a:spcBef>
                <a:spcPts val="0"/>
              </a:spcBef>
              <a:spcAft>
                <a:spcPts val="0"/>
              </a:spcAft>
              <a:buClr>
                <a:srgbClr val="17365D"/>
              </a:buClr>
              <a:buSzPct val="100000"/>
              <a:buNone/>
            </a:pPr>
            <a:r>
              <a:rPr b="1" lang="en-US" sz="2200">
                <a:solidFill>
                  <a:srgbClr val="17365D"/>
                </a:solidFill>
              </a:rPr>
              <a:t>Data Analysis Results - drive-by cryptojacking campaigns identified (by site keys)</a:t>
            </a:r>
            <a:endParaRPr sz="2200">
              <a:solidFill>
                <a:srgbClr val="17365D"/>
              </a:solidFil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p:txBody>
      </p:sp>
      <p:sp>
        <p:nvSpPr>
          <p:cNvPr id="190" name="Google Shape;190;g1a330d27e04_1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91" name="Google Shape;191;g1a330d27e04_1_1"/>
          <p:cNvSpPr txBox="1"/>
          <p:nvPr/>
        </p:nvSpPr>
        <p:spPr>
          <a:xfrm>
            <a:off x="3118170" y="1465343"/>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sng" cap="none" strike="noStrike">
              <a:solidFill>
                <a:srgbClr val="17365D"/>
              </a:solidFill>
              <a:latin typeface="Calibri"/>
              <a:ea typeface="Calibri"/>
              <a:cs typeface="Calibri"/>
              <a:sym typeface="Calibri"/>
            </a:endParaRPr>
          </a:p>
        </p:txBody>
      </p:sp>
      <p:sp>
        <p:nvSpPr>
          <p:cNvPr id="192" name="Google Shape;192;g1a330d27e04_1_1"/>
          <p:cNvSpPr txBox="1"/>
          <p:nvPr/>
        </p:nvSpPr>
        <p:spPr>
          <a:xfrm>
            <a:off x="577825" y="2878700"/>
            <a:ext cx="7275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93" name="Google Shape;193;g1a330d27e04_1_1"/>
          <p:cNvSpPr txBox="1"/>
          <p:nvPr/>
        </p:nvSpPr>
        <p:spPr>
          <a:xfrm>
            <a:off x="492250" y="6131175"/>
            <a:ext cx="7532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latin typeface="Calibri"/>
                <a:ea typeface="Calibri"/>
                <a:cs typeface="Calibri"/>
                <a:sym typeface="Calibri"/>
              </a:rPr>
              <a:t>Note: these are estimated profit values of only a sample (from 1 million sites crawled) of websites; </a:t>
            </a:r>
            <a:endParaRPr>
              <a:latin typeface="Calibri"/>
              <a:ea typeface="Calibri"/>
              <a:cs typeface="Calibri"/>
              <a:sym typeface="Calibri"/>
            </a:endParaRPr>
          </a:p>
        </p:txBody>
      </p:sp>
      <p:pic>
        <p:nvPicPr>
          <p:cNvPr id="194" name="Google Shape;194;g1a330d27e04_1_1"/>
          <p:cNvPicPr preferRelativeResize="0"/>
          <p:nvPr/>
        </p:nvPicPr>
        <p:blipFill>
          <a:blip r:embed="rId4">
            <a:alphaModFix/>
          </a:blip>
          <a:stretch>
            <a:fillRect/>
          </a:stretch>
        </p:blipFill>
        <p:spPr>
          <a:xfrm>
            <a:off x="152400" y="2784391"/>
            <a:ext cx="8991600" cy="267013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8" name="Shape 198"/>
        <p:cNvGrpSpPr/>
        <p:nvPr/>
      </p:nvGrpSpPr>
      <p:grpSpPr>
        <a:xfrm>
          <a:off x="0" y="0"/>
          <a:ext cx="0" cy="0"/>
          <a:chOff x="0" y="0"/>
          <a:chExt cx="0" cy="0"/>
        </a:xfrm>
      </p:grpSpPr>
      <p:sp>
        <p:nvSpPr>
          <p:cNvPr id="199" name="Google Shape;199;g1a330d27e04_1_11"/>
          <p:cNvSpPr txBox="1"/>
          <p:nvPr>
            <p:ph idx="1" type="body"/>
          </p:nvPr>
        </p:nvSpPr>
        <p:spPr>
          <a:xfrm>
            <a:off x="374975" y="1987877"/>
            <a:ext cx="8229600" cy="954900"/>
          </a:xfrm>
          <a:prstGeom prst="rect">
            <a:avLst/>
          </a:prstGeom>
          <a:noFill/>
          <a:ln>
            <a:noFill/>
          </a:ln>
        </p:spPr>
        <p:txBody>
          <a:bodyPr anchorCtr="0" anchor="t" bIns="45700" lIns="91425" spcFirstLastPara="1" rIns="91425" wrap="square" tIns="45700">
            <a:normAutofit fontScale="77500"/>
          </a:bodyPr>
          <a:lstStyle/>
          <a:p>
            <a:pPr indent="0" lvl="0" marL="0" rtl="0" algn="l">
              <a:lnSpc>
                <a:spcPct val="100000"/>
              </a:lnSpc>
              <a:spcBef>
                <a:spcPts val="0"/>
              </a:spcBef>
              <a:spcAft>
                <a:spcPts val="0"/>
              </a:spcAft>
              <a:buClr>
                <a:srgbClr val="17365D"/>
              </a:buClr>
              <a:buSzPct val="100000"/>
              <a:buNone/>
            </a:pPr>
            <a:r>
              <a:rPr b="1" lang="en-US" sz="2200">
                <a:solidFill>
                  <a:srgbClr val="17365D"/>
                </a:solidFill>
              </a:rPr>
              <a:t>Data Analysis Results - profit estimation using SimilarWeb to gather profit statistics</a:t>
            </a:r>
            <a:endParaRPr sz="2200">
              <a:solidFill>
                <a:srgbClr val="17365D"/>
              </a:solidFil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a:p>
            <a:pPr indent="0" lvl="0" marL="0" rtl="0" algn="l">
              <a:lnSpc>
                <a:spcPct val="100000"/>
              </a:lnSpc>
              <a:spcBef>
                <a:spcPts val="640"/>
              </a:spcBef>
              <a:spcAft>
                <a:spcPts val="0"/>
              </a:spcAft>
              <a:buClr>
                <a:schemeClr val="dk1"/>
              </a:buClr>
              <a:buSzPct val="355555"/>
              <a:buNone/>
            </a:pPr>
            <a:r>
              <a:t/>
            </a:r>
            <a:endParaRPr sz="900">
              <a:latin typeface="Arial"/>
              <a:ea typeface="Arial"/>
              <a:cs typeface="Arial"/>
              <a:sym typeface="Arial"/>
            </a:endParaRPr>
          </a:p>
        </p:txBody>
      </p:sp>
      <p:sp>
        <p:nvSpPr>
          <p:cNvPr id="200" name="Google Shape;200;g1a330d27e04_1_1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01" name="Google Shape;201;g1a330d27e04_1_11"/>
          <p:cNvSpPr txBox="1"/>
          <p:nvPr/>
        </p:nvSpPr>
        <p:spPr>
          <a:xfrm>
            <a:off x="3118170" y="1465343"/>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sng" cap="none" strike="noStrike">
              <a:solidFill>
                <a:srgbClr val="17365D"/>
              </a:solidFill>
              <a:latin typeface="Calibri"/>
              <a:ea typeface="Calibri"/>
              <a:cs typeface="Calibri"/>
              <a:sym typeface="Calibri"/>
            </a:endParaRPr>
          </a:p>
        </p:txBody>
      </p:sp>
      <p:pic>
        <p:nvPicPr>
          <p:cNvPr id="202" name="Google Shape;202;g1a330d27e04_1_11"/>
          <p:cNvPicPr preferRelativeResize="0"/>
          <p:nvPr/>
        </p:nvPicPr>
        <p:blipFill>
          <a:blip r:embed="rId4">
            <a:alphaModFix/>
          </a:blip>
          <a:stretch>
            <a:fillRect/>
          </a:stretch>
        </p:blipFill>
        <p:spPr>
          <a:xfrm>
            <a:off x="152400" y="3095177"/>
            <a:ext cx="8839200" cy="2458551"/>
          </a:xfrm>
          <a:prstGeom prst="rect">
            <a:avLst/>
          </a:prstGeom>
          <a:noFill/>
          <a:ln>
            <a:noFill/>
          </a:ln>
        </p:spPr>
      </p:pic>
      <p:sp>
        <p:nvSpPr>
          <p:cNvPr id="203" name="Google Shape;203;g1a330d27e04_1_11"/>
          <p:cNvSpPr txBox="1"/>
          <p:nvPr/>
        </p:nvSpPr>
        <p:spPr>
          <a:xfrm>
            <a:off x="1658425" y="5810225"/>
            <a:ext cx="6526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a:latin typeface="Calibri"/>
                <a:ea typeface="Calibri"/>
                <a:cs typeface="Calibri"/>
                <a:sym typeface="Calibri"/>
              </a:rPr>
              <a:t>Orange bars = # of visitors       					 Black dots = month profit</a:t>
            </a:r>
            <a:endParaRPr b="1" i="1">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7" name="Shape 207"/>
        <p:cNvGrpSpPr/>
        <p:nvPr/>
      </p:nvGrpSpPr>
      <p:grpSpPr>
        <a:xfrm>
          <a:off x="0" y="0"/>
          <a:ext cx="0" cy="0"/>
          <a:chOff x="0" y="0"/>
          <a:chExt cx="0" cy="0"/>
        </a:xfrm>
      </p:grpSpPr>
      <p:sp>
        <p:nvSpPr>
          <p:cNvPr id="208" name="Google Shape;208;g1a330d27e04_1_28"/>
          <p:cNvSpPr txBox="1"/>
          <p:nvPr>
            <p:ph idx="1" type="body"/>
          </p:nvPr>
        </p:nvSpPr>
        <p:spPr>
          <a:xfrm>
            <a:off x="2729975" y="1581325"/>
            <a:ext cx="3519600" cy="848100"/>
          </a:xfrm>
          <a:prstGeom prst="rect">
            <a:avLst/>
          </a:prstGeom>
          <a:noFill/>
          <a:ln>
            <a:noFill/>
          </a:ln>
        </p:spPr>
        <p:txBody>
          <a:bodyPr anchorCtr="0" anchor="t" bIns="45700" lIns="91425" spcFirstLastPara="1" rIns="91425" wrap="square" tIns="45700">
            <a:noAutofit/>
          </a:bodyPr>
          <a:lstStyle/>
          <a:p>
            <a:pPr indent="0" lvl="0" marL="0" rtl="0" algn="ctr">
              <a:lnSpc>
                <a:spcPct val="80000"/>
              </a:lnSpc>
              <a:spcBef>
                <a:spcPts val="0"/>
              </a:spcBef>
              <a:spcAft>
                <a:spcPts val="0"/>
              </a:spcAft>
              <a:buClr>
                <a:srgbClr val="17365D"/>
              </a:buClr>
              <a:buSzPts val="2200"/>
              <a:buNone/>
            </a:pPr>
            <a:r>
              <a:rPr b="1" lang="en-US" sz="2600">
                <a:solidFill>
                  <a:srgbClr val="17365D"/>
                </a:solidFill>
              </a:rPr>
              <a:t>Hashing Power</a:t>
            </a:r>
            <a:endParaRPr b="1" sz="1300">
              <a:latin typeface="Arial"/>
              <a:ea typeface="Arial"/>
              <a:cs typeface="Arial"/>
              <a:sym typeface="Arial"/>
            </a:endParaRPr>
          </a:p>
        </p:txBody>
      </p:sp>
      <p:sp>
        <p:nvSpPr>
          <p:cNvPr id="209" name="Google Shape;209;g1a330d27e04_1_2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0" name="Google Shape;210;g1a330d27e04_1_28"/>
          <p:cNvSpPr txBox="1"/>
          <p:nvPr/>
        </p:nvSpPr>
        <p:spPr>
          <a:xfrm>
            <a:off x="3118170" y="1465343"/>
            <a:ext cx="27432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t/>
            </a:r>
            <a:endParaRPr b="0" i="0" sz="3000" u="sng" cap="none" strike="noStrike">
              <a:solidFill>
                <a:srgbClr val="17365D"/>
              </a:solidFill>
              <a:latin typeface="Calibri"/>
              <a:ea typeface="Calibri"/>
              <a:cs typeface="Calibri"/>
              <a:sym typeface="Calibri"/>
            </a:endParaRPr>
          </a:p>
        </p:txBody>
      </p:sp>
      <p:pic>
        <p:nvPicPr>
          <p:cNvPr id="211" name="Google Shape;211;g1a330d27e04_1_28"/>
          <p:cNvPicPr preferRelativeResize="0"/>
          <p:nvPr/>
        </p:nvPicPr>
        <p:blipFill>
          <a:blip r:embed="rId4">
            <a:alphaModFix/>
          </a:blip>
          <a:stretch>
            <a:fillRect/>
          </a:stretch>
        </p:blipFill>
        <p:spPr>
          <a:xfrm>
            <a:off x="1904501" y="2346249"/>
            <a:ext cx="4344924" cy="4457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15" name="Shape 215"/>
        <p:cNvGrpSpPr/>
        <p:nvPr/>
      </p:nvGrpSpPr>
      <p:grpSpPr>
        <a:xfrm>
          <a:off x="0" y="0"/>
          <a:ext cx="0" cy="0"/>
          <a:chOff x="0" y="0"/>
          <a:chExt cx="0" cy="0"/>
        </a:xfrm>
      </p:grpSpPr>
      <p:sp>
        <p:nvSpPr>
          <p:cNvPr id="216" name="Google Shape;21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7" name="Google Shape;217;p7"/>
          <p:cNvSpPr txBox="1"/>
          <p:nvPr/>
        </p:nvSpPr>
        <p:spPr>
          <a:xfrm>
            <a:off x="676716" y="2203826"/>
            <a:ext cx="7422000" cy="2678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t>In summary targets the more fundamental properties of mining code that is near impossible or </a:t>
            </a:r>
            <a:r>
              <a:rPr b="1" lang="en-US"/>
              <a:t>VERY </a:t>
            </a:r>
            <a:r>
              <a:rPr lang="en-US"/>
              <a:t>painful for miners to remove.</a:t>
            </a:r>
            <a:endParaRPr/>
          </a:p>
          <a:p>
            <a:pPr indent="0" lvl="0" marL="0" marR="0" rtl="0" algn="l">
              <a:lnSpc>
                <a:spcPct val="100000"/>
              </a:lnSpc>
              <a:spcBef>
                <a:spcPts val="0"/>
              </a:spcBef>
              <a:spcAft>
                <a:spcPts val="0"/>
              </a:spcAft>
              <a:buNone/>
            </a:pPr>
            <a:r>
              <a:t/>
            </a:r>
            <a:endParaRPr/>
          </a:p>
          <a:p>
            <a:pPr indent="-317500" lvl="0" marL="457200" rtl="0" algn="l">
              <a:spcBef>
                <a:spcPts val="0"/>
              </a:spcBef>
              <a:spcAft>
                <a:spcPts val="0"/>
              </a:spcAft>
              <a:buSzPts val="1400"/>
              <a:buChar char="●"/>
            </a:pPr>
            <a:r>
              <a:rPr lang="en-US">
                <a:solidFill>
                  <a:schemeClr val="dk1"/>
                </a:solidFill>
              </a:rPr>
              <a:t>The idea is that the only way to bypass the detector is to cripple the algorithm.</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What’s it do?</a:t>
            </a:r>
            <a:endParaRPr/>
          </a:p>
          <a:p>
            <a:pPr indent="-317500" lvl="0" marL="457200" marR="0" rtl="0" algn="l">
              <a:lnSpc>
                <a:spcPct val="100000"/>
              </a:lnSpc>
              <a:spcBef>
                <a:spcPts val="0"/>
              </a:spcBef>
              <a:spcAft>
                <a:spcPts val="0"/>
              </a:spcAft>
              <a:buSzPts val="1400"/>
              <a:buChar char="●"/>
            </a:pPr>
            <a:r>
              <a:rPr lang="en-US"/>
              <a:t>It takes the URL of the website as input and employs three different </a:t>
            </a:r>
            <a:r>
              <a:rPr lang="en-US"/>
              <a:t>approaches</a:t>
            </a:r>
            <a:r>
              <a:rPr lang="en-US"/>
              <a:t> for detection of Wasm-based miners.</a:t>
            </a:r>
            <a:endParaRPr/>
          </a:p>
          <a:p>
            <a:pPr indent="0" lvl="0" marL="0" marR="0" rtl="0" algn="l">
              <a:lnSpc>
                <a:spcPct val="100000"/>
              </a:lnSpc>
              <a:spcBef>
                <a:spcPts val="0"/>
              </a:spcBef>
              <a:spcAft>
                <a:spcPts val="0"/>
              </a:spcAft>
              <a:buNone/>
            </a:pPr>
            <a:r>
              <a:t/>
            </a:r>
            <a:endParaRPr/>
          </a:p>
        </p:txBody>
      </p:sp>
      <p:sp>
        <p:nvSpPr>
          <p:cNvPr id="218" name="Google Shape;218;p7"/>
          <p:cNvSpPr txBox="1"/>
          <p:nvPr/>
        </p:nvSpPr>
        <p:spPr>
          <a:xfrm>
            <a:off x="1773000" y="1501750"/>
            <a:ext cx="5598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lang="en-US" sz="3000" u="sng">
                <a:solidFill>
                  <a:srgbClr val="17365D"/>
                </a:solidFill>
                <a:latin typeface="Calibri"/>
                <a:ea typeface="Calibri"/>
                <a:cs typeface="Calibri"/>
                <a:sym typeface="Calibri"/>
              </a:rPr>
              <a:t>Introducing MineSweeper</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2" name="Shape 222"/>
        <p:cNvGrpSpPr/>
        <p:nvPr/>
      </p:nvGrpSpPr>
      <p:grpSpPr>
        <a:xfrm>
          <a:off x="0" y="0"/>
          <a:ext cx="0" cy="0"/>
          <a:chOff x="0" y="0"/>
          <a:chExt cx="0" cy="0"/>
        </a:xfrm>
      </p:grpSpPr>
      <p:sp>
        <p:nvSpPr>
          <p:cNvPr id="223" name="Google Shape;223;g1a505adfd0e_0_1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24" name="Google Shape;224;g1a505adfd0e_0_10"/>
          <p:cNvSpPr txBox="1"/>
          <p:nvPr/>
        </p:nvSpPr>
        <p:spPr>
          <a:xfrm>
            <a:off x="676716" y="2203826"/>
            <a:ext cx="7422000" cy="249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rPr lang="en-US"/>
              <a:t>Two of these methods statically analyse the Wasm module used by the website</a:t>
            </a:r>
            <a:endParaRPr/>
          </a:p>
          <a:p>
            <a:pPr indent="0" lvl="0" marL="0" marR="0" rtl="0" algn="l">
              <a:lnSpc>
                <a:spcPct val="100000"/>
              </a:lnSpc>
              <a:spcBef>
                <a:spcPts val="0"/>
              </a:spcBef>
              <a:spcAft>
                <a:spcPts val="0"/>
              </a:spcAft>
              <a:buNone/>
            </a:pPr>
            <a:r>
              <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For miners with mild variations of obfuscations of CryptoNight</a:t>
            </a:r>
            <a:endParaRPr/>
          </a:p>
          <a:p>
            <a:pPr indent="-298450" lvl="1" marL="914400" rtl="0" algn="l">
              <a:spcBef>
                <a:spcPts val="0"/>
              </a:spcBef>
              <a:spcAft>
                <a:spcPts val="0"/>
              </a:spcAft>
              <a:buSzPts val="1100"/>
              <a:buChar char="○"/>
            </a:pPr>
            <a:r>
              <a:rPr lang="en-US" sz="1100">
                <a:solidFill>
                  <a:schemeClr val="dk1"/>
                </a:solidFill>
              </a:rPr>
              <a:t>(checks for 5 cryptographic primitives, which are all necessary for hash correctness. and minesweeper only needs to find one through fingerprinting)</a:t>
            </a:r>
            <a:endParaRPr sz="1100"/>
          </a:p>
          <a:p>
            <a:pPr indent="0" lvl="0" marL="457200" marR="0" rtl="0" algn="l">
              <a:lnSpc>
                <a:spcPct val="100000"/>
              </a:lnSpc>
              <a:spcBef>
                <a:spcPts val="0"/>
              </a:spcBef>
              <a:spcAft>
                <a:spcPts val="0"/>
              </a:spcAft>
              <a:buNone/>
            </a:pPr>
            <a:r>
              <a:t/>
            </a:r>
            <a:endParaRPr/>
          </a:p>
          <a:p>
            <a:pPr indent="0" lvl="0" marL="45720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Detecting cryptographic functions in a generic way</a:t>
            </a:r>
            <a:endParaRPr/>
          </a:p>
          <a:p>
            <a:pPr indent="-298450" lvl="1" marL="914400" rtl="0" algn="l">
              <a:spcBef>
                <a:spcPts val="0"/>
              </a:spcBef>
              <a:spcAft>
                <a:spcPts val="0"/>
              </a:spcAft>
              <a:buSzPts val="1100"/>
              <a:buChar char="○"/>
            </a:pPr>
            <a:r>
              <a:rPr lang="en-US" sz="1100">
                <a:solidFill>
                  <a:schemeClr val="dk1"/>
                </a:solidFill>
              </a:rPr>
              <a:t>Checks whether the number of XOR, shift, and rotate operations inside loops or functions that exceed a certain threshold </a:t>
            </a:r>
            <a:endParaRPr sz="1100"/>
          </a:p>
        </p:txBody>
      </p:sp>
      <p:sp>
        <p:nvSpPr>
          <p:cNvPr id="225" name="Google Shape;225;g1a505adfd0e_0_10"/>
          <p:cNvSpPr txBox="1"/>
          <p:nvPr/>
        </p:nvSpPr>
        <p:spPr>
          <a:xfrm>
            <a:off x="1773000" y="1501750"/>
            <a:ext cx="5598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lang="en-US" sz="3000" u="sng">
                <a:solidFill>
                  <a:srgbClr val="17365D"/>
                </a:solidFill>
                <a:latin typeface="Calibri"/>
                <a:ea typeface="Calibri"/>
                <a:cs typeface="Calibri"/>
                <a:sym typeface="Calibri"/>
              </a:rPr>
              <a:t>Detection using minesweeper</a:t>
            </a:r>
            <a:endParaRPr b="0" i="0" sz="3000" u="sng" cap="none" strike="noStrike">
              <a:solidFill>
                <a:srgbClr val="17365D"/>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29" name="Shape 229"/>
        <p:cNvGrpSpPr/>
        <p:nvPr/>
      </p:nvGrpSpPr>
      <p:grpSpPr>
        <a:xfrm>
          <a:off x="0" y="0"/>
          <a:ext cx="0" cy="0"/>
          <a:chOff x="0" y="0"/>
          <a:chExt cx="0" cy="0"/>
        </a:xfrm>
      </p:grpSpPr>
      <p:sp>
        <p:nvSpPr>
          <p:cNvPr id="230" name="Google Shape;230;g1a505adfd0e_0_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1" name="Google Shape;231;g1a505adfd0e_0_16"/>
          <p:cNvSpPr txBox="1"/>
          <p:nvPr/>
        </p:nvSpPr>
        <p:spPr>
          <a:xfrm>
            <a:off x="676716" y="2203826"/>
            <a:ext cx="74220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a:t>Relies on CPU cache events</a:t>
            </a:r>
            <a:endParaRPr/>
          </a:p>
          <a:p>
            <a:pPr indent="0" lvl="0" marL="0" marR="0" rtl="0" algn="l">
              <a:lnSpc>
                <a:spcPct val="100000"/>
              </a:lnSpc>
              <a:spcBef>
                <a:spcPts val="0"/>
              </a:spcBef>
              <a:spcAft>
                <a:spcPts val="0"/>
              </a:spcAft>
              <a:buNone/>
            </a:pPr>
            <a:r>
              <a:t/>
            </a:r>
            <a:endParaRPr/>
          </a:p>
          <a:p>
            <a:pPr indent="-317500" lvl="0" marL="457200" marR="0" rtl="0" algn="l">
              <a:lnSpc>
                <a:spcPct val="100000"/>
              </a:lnSpc>
              <a:spcBef>
                <a:spcPts val="0"/>
              </a:spcBef>
              <a:spcAft>
                <a:spcPts val="0"/>
              </a:spcAft>
              <a:buSzPts val="1400"/>
              <a:buChar char="●"/>
            </a:pPr>
            <a:r>
              <a:rPr lang="en-US"/>
              <a:t>For more heavily obfuscated code</a:t>
            </a:r>
            <a:br>
              <a:rPr lang="en-US"/>
            </a:br>
            <a:r>
              <a:rPr lang="en-US" sz="1100"/>
              <a:t>(checks for </a:t>
            </a:r>
            <a:r>
              <a:rPr lang="en-US" sz="1100">
                <a:solidFill>
                  <a:schemeClr val="dk1"/>
                </a:solidFill>
              </a:rPr>
              <a:t>higher load/store execution frequency relative to other cases by checking L1 and L3 Caches)</a:t>
            </a:r>
            <a:endParaRPr sz="1100">
              <a:solidFill>
                <a:schemeClr val="dk1"/>
              </a:solidFill>
            </a:endParaRPr>
          </a:p>
          <a:p>
            <a:pPr indent="0" lvl="0" marL="457200" marR="0" rtl="0" algn="l">
              <a:lnSpc>
                <a:spcPct val="100000"/>
              </a:lnSpc>
              <a:spcBef>
                <a:spcPts val="0"/>
              </a:spcBef>
              <a:spcAft>
                <a:spcPts val="0"/>
              </a:spcAft>
              <a:buNone/>
            </a:pPr>
            <a:r>
              <a:t/>
            </a:r>
            <a:endParaRPr>
              <a:solidFill>
                <a:schemeClr val="dk1"/>
              </a:solidFill>
            </a:endParaRPr>
          </a:p>
          <a:p>
            <a:pPr indent="-317500" lvl="0" marL="457200" marR="0" rtl="0" algn="l">
              <a:lnSpc>
                <a:spcPct val="100000"/>
              </a:lnSpc>
              <a:spcBef>
                <a:spcPts val="0"/>
              </a:spcBef>
              <a:spcAft>
                <a:spcPts val="0"/>
              </a:spcAft>
              <a:buClr>
                <a:schemeClr val="dk1"/>
              </a:buClr>
              <a:buSzPts val="1400"/>
              <a:buChar char="●"/>
            </a:pPr>
            <a:r>
              <a:rPr lang="en-US">
                <a:solidFill>
                  <a:schemeClr val="dk1"/>
                </a:solidFill>
              </a:rPr>
              <a:t>Future-proofing </a:t>
            </a:r>
            <a:r>
              <a:rPr lang="en-US">
                <a:solidFill>
                  <a:schemeClr val="dk1"/>
                </a:solidFill>
              </a:rPr>
              <a:t>(performance crippled code)</a:t>
            </a:r>
            <a:endParaRPr>
              <a:solidFill>
                <a:schemeClr val="dk1"/>
              </a:solidFill>
            </a:endParaRPr>
          </a:p>
          <a:p>
            <a:pPr indent="-298450" lvl="1" marL="914400" marR="0" rtl="0" algn="l">
              <a:lnSpc>
                <a:spcPct val="100000"/>
              </a:lnSpc>
              <a:spcBef>
                <a:spcPts val="0"/>
              </a:spcBef>
              <a:spcAft>
                <a:spcPts val="0"/>
              </a:spcAft>
              <a:buClr>
                <a:schemeClr val="dk1"/>
              </a:buClr>
              <a:buSzPts val="1100"/>
              <a:buChar char="○"/>
            </a:pPr>
            <a:r>
              <a:rPr lang="en-US" sz="1100">
                <a:solidFill>
                  <a:schemeClr val="dk1"/>
                </a:solidFill>
              </a:rPr>
              <a:t>in case </a:t>
            </a:r>
            <a:r>
              <a:rPr lang="en-US" sz="1100">
                <a:solidFill>
                  <a:schemeClr val="dk1"/>
                </a:solidFill>
              </a:rPr>
              <a:t>miners</a:t>
            </a:r>
            <a:r>
              <a:rPr lang="en-US" sz="1100">
                <a:solidFill>
                  <a:schemeClr val="dk1"/>
                </a:solidFill>
              </a:rPr>
              <a:t> start trying to sacrifice profits for evasion</a:t>
            </a:r>
            <a:endParaRPr sz="1100">
              <a:solidFill>
                <a:schemeClr val="dk1"/>
              </a:solidFill>
            </a:endParaRPr>
          </a:p>
        </p:txBody>
      </p:sp>
      <p:sp>
        <p:nvSpPr>
          <p:cNvPr id="232" name="Google Shape;232;g1a505adfd0e_0_16"/>
          <p:cNvSpPr txBox="1"/>
          <p:nvPr/>
        </p:nvSpPr>
        <p:spPr>
          <a:xfrm>
            <a:off x="1773000" y="1501750"/>
            <a:ext cx="55980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lang="en-US" sz="3000" u="sng">
                <a:solidFill>
                  <a:srgbClr val="17365D"/>
                </a:solidFill>
                <a:latin typeface="Calibri"/>
                <a:ea typeface="Calibri"/>
                <a:cs typeface="Calibri"/>
                <a:sym typeface="Calibri"/>
              </a:rPr>
              <a:t>Detection using minesweeper</a:t>
            </a:r>
            <a:endParaRPr b="0" i="0" sz="3000" u="sng" cap="none" strike="noStrike">
              <a:solidFill>
                <a:srgbClr val="17365D"/>
              </a:solidFill>
              <a:latin typeface="Calibri"/>
              <a:ea typeface="Calibri"/>
              <a:cs typeface="Calibri"/>
              <a:sym typeface="Calibri"/>
            </a:endParaRPr>
          </a:p>
        </p:txBody>
      </p:sp>
      <p:pic>
        <p:nvPicPr>
          <p:cNvPr id="233" name="Google Shape;233;g1a505adfd0e_0_16"/>
          <p:cNvPicPr preferRelativeResize="0"/>
          <p:nvPr/>
        </p:nvPicPr>
        <p:blipFill>
          <a:blip r:embed="rId4">
            <a:alphaModFix/>
          </a:blip>
          <a:stretch>
            <a:fillRect/>
          </a:stretch>
        </p:blipFill>
        <p:spPr>
          <a:xfrm>
            <a:off x="1626338" y="4109426"/>
            <a:ext cx="5891325" cy="224692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37" name="Shape 237"/>
        <p:cNvGrpSpPr/>
        <p:nvPr/>
      </p:nvGrpSpPr>
      <p:grpSpPr>
        <a:xfrm>
          <a:off x="0" y="0"/>
          <a:ext cx="0" cy="0"/>
          <a:chOff x="0" y="0"/>
          <a:chExt cx="0" cy="0"/>
        </a:xfrm>
      </p:grpSpPr>
      <p:sp>
        <p:nvSpPr>
          <p:cNvPr id="238" name="Google Shape;238;g1a330d27e04_1_7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39" name="Google Shape;239;g1a330d27e04_1_72"/>
          <p:cNvSpPr txBox="1"/>
          <p:nvPr/>
        </p:nvSpPr>
        <p:spPr>
          <a:xfrm>
            <a:off x="1264791" y="1658601"/>
            <a:ext cx="7422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solidFill>
                  <a:srgbClr val="0000FF"/>
                </a:solidFill>
              </a:rPr>
              <a:t>MineSweeper Evaluation</a:t>
            </a:r>
            <a:endParaRPr sz="2200">
              <a:solidFill>
                <a:srgbClr val="0000FF"/>
              </a:solidFill>
            </a:endParaRPr>
          </a:p>
        </p:txBody>
      </p:sp>
      <p:pic>
        <p:nvPicPr>
          <p:cNvPr id="240" name="Google Shape;240;g1a330d27e04_1_72"/>
          <p:cNvPicPr preferRelativeResize="0"/>
          <p:nvPr/>
        </p:nvPicPr>
        <p:blipFill>
          <a:blip r:embed="rId4">
            <a:alphaModFix/>
          </a:blip>
          <a:stretch>
            <a:fillRect/>
          </a:stretch>
        </p:blipFill>
        <p:spPr>
          <a:xfrm>
            <a:off x="941600" y="3592700"/>
            <a:ext cx="6686825" cy="3071325"/>
          </a:xfrm>
          <a:prstGeom prst="rect">
            <a:avLst/>
          </a:prstGeom>
          <a:noFill/>
          <a:ln>
            <a:noFill/>
          </a:ln>
        </p:spPr>
      </p:pic>
      <p:sp>
        <p:nvSpPr>
          <p:cNvPr id="241" name="Google Shape;241;g1a330d27e04_1_72"/>
          <p:cNvSpPr txBox="1"/>
          <p:nvPr/>
        </p:nvSpPr>
        <p:spPr>
          <a:xfrm>
            <a:off x="770425" y="2108375"/>
            <a:ext cx="7275300" cy="180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latin typeface="Calibri"/>
                <a:ea typeface="Calibri"/>
                <a:cs typeface="Calibri"/>
                <a:sym typeface="Calibri"/>
              </a:rPr>
              <a:t>Fingerprinting</a:t>
            </a:r>
            <a:endParaRPr sz="1500">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a:p>
            <a:pPr indent="0" lvl="0" marL="0" rtl="0" algn="l">
              <a:spcBef>
                <a:spcPts val="0"/>
              </a:spcBef>
              <a:spcAft>
                <a:spcPts val="0"/>
              </a:spcAft>
              <a:buNone/>
            </a:pPr>
            <a:r>
              <a:rPr lang="en-US" sz="1500">
                <a:latin typeface="Calibri"/>
                <a:ea typeface="Calibri"/>
                <a:cs typeface="Calibri"/>
                <a:sym typeface="Calibri"/>
              </a:rPr>
              <a:t>From 748 WASM samples from 1 million pages:</a:t>
            </a:r>
            <a:endParaRPr sz="1500">
              <a:latin typeface="Calibri"/>
              <a:ea typeface="Calibri"/>
              <a:cs typeface="Calibri"/>
              <a:sym typeface="Calibri"/>
            </a:endParaRPr>
          </a:p>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Only 40 unique samples</a:t>
            </a:r>
            <a:endParaRPr sz="1500">
              <a:latin typeface="Calibri"/>
              <a:ea typeface="Calibri"/>
              <a:cs typeface="Calibri"/>
              <a:sym typeface="Calibri"/>
            </a:endParaRPr>
          </a:p>
          <a:p>
            <a:pPr indent="-323850" lvl="1" marL="914400" rtl="0" algn="l">
              <a:spcBef>
                <a:spcPts val="0"/>
              </a:spcBef>
              <a:spcAft>
                <a:spcPts val="0"/>
              </a:spcAft>
              <a:buSzPts val="1500"/>
              <a:buFont typeface="Calibri"/>
              <a:buChar char="○"/>
            </a:pPr>
            <a:r>
              <a:rPr lang="en-US" sz="1500">
                <a:solidFill>
                  <a:schemeClr val="dk1"/>
                </a:solidFill>
                <a:latin typeface="Calibri"/>
                <a:ea typeface="Calibri"/>
                <a:cs typeface="Calibri"/>
                <a:sym typeface="Calibri"/>
              </a:rPr>
              <a:t>N</a:t>
            </a:r>
            <a:r>
              <a:rPr lang="en-US" sz="1500">
                <a:solidFill>
                  <a:schemeClr val="dk1"/>
                </a:solidFill>
                <a:latin typeface="Calibri"/>
                <a:ea typeface="Calibri"/>
                <a:cs typeface="Calibri"/>
                <a:sym typeface="Calibri"/>
              </a:rPr>
              <a:t>ot many variants of CryptoNight implementation(a lot of reuse)</a:t>
            </a:r>
            <a:endParaRPr sz="1500">
              <a:solidFill>
                <a:schemeClr val="dk1"/>
              </a:solidFill>
              <a:latin typeface="Calibri"/>
              <a:ea typeface="Calibri"/>
              <a:cs typeface="Calibri"/>
              <a:sym typeface="Calibri"/>
            </a:endParaRPr>
          </a:p>
          <a:p>
            <a:pPr indent="-323850" lvl="1" marL="914400" rtl="0" algn="l">
              <a:spcBef>
                <a:spcPts val="0"/>
              </a:spcBef>
              <a:spcAft>
                <a:spcPts val="0"/>
              </a:spcAft>
              <a:buClr>
                <a:schemeClr val="dk1"/>
              </a:buClr>
              <a:buSzPts val="1500"/>
              <a:buFont typeface="Calibri"/>
              <a:buChar char="○"/>
            </a:pPr>
            <a:r>
              <a:rPr lang="en-US" sz="1500">
                <a:solidFill>
                  <a:schemeClr val="dk1"/>
                </a:solidFill>
                <a:latin typeface="Calibri"/>
                <a:ea typeface="Calibri"/>
                <a:cs typeface="Calibri"/>
                <a:sym typeface="Calibri"/>
              </a:rPr>
              <a:t>4 were still benign when using fingerprinting method</a:t>
            </a:r>
            <a:endParaRPr sz="1500">
              <a:solidFill>
                <a:schemeClr val="dk1"/>
              </a:solidFill>
              <a:latin typeface="Calibri"/>
              <a:ea typeface="Calibri"/>
              <a:cs typeface="Calibri"/>
              <a:sym typeface="Calibri"/>
            </a:endParaRPr>
          </a:p>
          <a:p>
            <a:pPr indent="0" lvl="0" marL="0" rtl="0" algn="l">
              <a:spcBef>
                <a:spcPts val="0"/>
              </a:spcBef>
              <a:spcAft>
                <a:spcPts val="0"/>
              </a:spcAft>
              <a:buNone/>
            </a:pPr>
            <a:r>
              <a:t/>
            </a:r>
            <a:endParaRPr sz="15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6" name="Shape 96"/>
        <p:cNvGrpSpPr/>
        <p:nvPr/>
      </p:nvGrpSpPr>
      <p:grpSpPr>
        <a:xfrm>
          <a:off x="0" y="0"/>
          <a:ext cx="0" cy="0"/>
          <a:chOff x="0" y="0"/>
          <a:chExt cx="0" cy="0"/>
        </a:xfrm>
      </p:grpSpPr>
      <p:sp>
        <p:nvSpPr>
          <p:cNvPr id="97" name="Google Shape;97;g1a330d27e04_0_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98" name="Google Shape;98;g1a330d27e04_0_6"/>
          <p:cNvSpPr txBox="1"/>
          <p:nvPr/>
        </p:nvSpPr>
        <p:spPr>
          <a:xfrm>
            <a:off x="714450" y="2505450"/>
            <a:ext cx="7715100" cy="1847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3600">
                <a:solidFill>
                  <a:srgbClr val="1C4587"/>
                </a:solidFill>
              </a:rPr>
              <a:t>How many of you have been </a:t>
            </a:r>
            <a:r>
              <a:rPr lang="en-US" sz="3600">
                <a:solidFill>
                  <a:srgbClr val="1C4587"/>
                </a:solidFill>
              </a:rPr>
              <a:t>involved</a:t>
            </a:r>
            <a:r>
              <a:rPr lang="en-US" sz="3600">
                <a:solidFill>
                  <a:srgbClr val="1C4587"/>
                </a:solidFill>
              </a:rPr>
              <a:t> with Cryptocurrency?</a:t>
            </a:r>
            <a:endParaRPr sz="3600">
              <a:solidFill>
                <a:srgbClr val="1C4587"/>
              </a:solidFill>
            </a:endParaRPr>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99" name="Google Shape;99;g1a330d27e04_0_6"/>
          <p:cNvPicPr preferRelativeResize="0"/>
          <p:nvPr/>
        </p:nvPicPr>
        <p:blipFill>
          <a:blip r:embed="rId4">
            <a:alphaModFix/>
          </a:blip>
          <a:stretch>
            <a:fillRect/>
          </a:stretch>
        </p:blipFill>
        <p:spPr>
          <a:xfrm>
            <a:off x="2656737" y="3807450"/>
            <a:ext cx="3830525" cy="21906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g1a330d27e04_1_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7" name="Google Shape;247;g1a330d27e04_1_79"/>
          <p:cNvSpPr txBox="1"/>
          <p:nvPr/>
        </p:nvSpPr>
        <p:spPr>
          <a:xfrm>
            <a:off x="1264791" y="1658601"/>
            <a:ext cx="74220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2200">
                <a:solidFill>
                  <a:srgbClr val="0000FF"/>
                </a:solidFill>
              </a:rPr>
              <a:t>What about </a:t>
            </a:r>
            <a:r>
              <a:rPr lang="en-US" sz="2200">
                <a:solidFill>
                  <a:srgbClr val="0000FF"/>
                </a:solidFill>
              </a:rPr>
              <a:t>obfuscation?</a:t>
            </a:r>
            <a:endParaRPr sz="2200">
              <a:solidFill>
                <a:srgbClr val="0000FF"/>
              </a:solidFill>
            </a:endParaRPr>
          </a:p>
        </p:txBody>
      </p:sp>
      <p:sp>
        <p:nvSpPr>
          <p:cNvPr id="248" name="Google Shape;248;g1a330d27e04_1_79"/>
          <p:cNvSpPr txBox="1"/>
          <p:nvPr/>
        </p:nvSpPr>
        <p:spPr>
          <a:xfrm>
            <a:off x="770425" y="2108375"/>
            <a:ext cx="7275300" cy="415500"/>
          </a:xfrm>
          <a:prstGeom prst="rect">
            <a:avLst/>
          </a:prstGeom>
          <a:noFill/>
          <a:ln>
            <a:noFill/>
          </a:ln>
        </p:spPr>
        <p:txBody>
          <a:bodyPr anchorCtr="0" anchor="t" bIns="91425" lIns="91425" spcFirstLastPara="1" rIns="91425" wrap="square" tIns="91425">
            <a:spAutoFit/>
          </a:bodyPr>
          <a:lstStyle/>
          <a:p>
            <a:pPr indent="-323850" lvl="0" marL="457200" rtl="0" algn="l">
              <a:spcBef>
                <a:spcPts val="0"/>
              </a:spcBef>
              <a:spcAft>
                <a:spcPts val="0"/>
              </a:spcAft>
              <a:buSzPts val="1500"/>
              <a:buFont typeface="Calibri"/>
              <a:buChar char="●"/>
            </a:pPr>
            <a:r>
              <a:rPr lang="en-US" sz="1500">
                <a:latin typeface="Calibri"/>
                <a:ea typeface="Calibri"/>
                <a:cs typeface="Calibri"/>
                <a:sym typeface="Calibri"/>
              </a:rPr>
              <a:t>Solution: monitor the number of loads and stores that a program calls.</a:t>
            </a:r>
            <a:endParaRPr sz="1500">
              <a:latin typeface="Calibri"/>
              <a:ea typeface="Calibri"/>
              <a:cs typeface="Calibri"/>
              <a:sym typeface="Calibri"/>
            </a:endParaRPr>
          </a:p>
        </p:txBody>
      </p:sp>
      <p:pic>
        <p:nvPicPr>
          <p:cNvPr id="249" name="Google Shape;249;g1a330d27e04_1_79"/>
          <p:cNvPicPr preferRelativeResize="0"/>
          <p:nvPr/>
        </p:nvPicPr>
        <p:blipFill>
          <a:blip r:embed="rId4">
            <a:alphaModFix/>
          </a:blip>
          <a:stretch>
            <a:fillRect/>
          </a:stretch>
        </p:blipFill>
        <p:spPr>
          <a:xfrm>
            <a:off x="1283875" y="2611275"/>
            <a:ext cx="6248401" cy="4005999"/>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3" name="Shape 253"/>
        <p:cNvGrpSpPr/>
        <p:nvPr/>
      </p:nvGrpSpPr>
      <p:grpSpPr>
        <a:xfrm>
          <a:off x="0" y="0"/>
          <a:ext cx="0" cy="0"/>
          <a:chOff x="0" y="0"/>
          <a:chExt cx="0" cy="0"/>
        </a:xfrm>
      </p:grpSpPr>
      <p:sp>
        <p:nvSpPr>
          <p:cNvPr id="254" name="Google Shape;254;g1a3997afb7f_0_13"/>
          <p:cNvSpPr txBox="1"/>
          <p:nvPr>
            <p:ph idx="1" type="body"/>
          </p:nvPr>
        </p:nvSpPr>
        <p:spPr>
          <a:xfrm>
            <a:off x="2489500" y="2932200"/>
            <a:ext cx="4354500" cy="99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592"/>
              </a:spcBef>
              <a:spcAft>
                <a:spcPts val="0"/>
              </a:spcAft>
              <a:buClr>
                <a:schemeClr val="dk1"/>
              </a:buClr>
              <a:buSzPts val="3200"/>
              <a:buNone/>
            </a:pPr>
            <a:r>
              <a:rPr b="1" lang="en-US" sz="4800">
                <a:solidFill>
                  <a:schemeClr val="dk2"/>
                </a:solidFill>
                <a:latin typeface="Arial"/>
                <a:ea typeface="Arial"/>
                <a:cs typeface="Arial"/>
                <a:sym typeface="Arial"/>
              </a:rPr>
              <a:t>Limitations?</a:t>
            </a:r>
            <a:endParaRPr b="1" sz="4800">
              <a:solidFill>
                <a:schemeClr val="dk2"/>
              </a:solidFill>
              <a:latin typeface="Arial"/>
              <a:ea typeface="Arial"/>
              <a:cs typeface="Arial"/>
              <a:sym typeface="Arial"/>
            </a:endParaRPr>
          </a:p>
        </p:txBody>
      </p:sp>
      <p:sp>
        <p:nvSpPr>
          <p:cNvPr id="255" name="Google Shape;255;g1a3997afb7f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59" name="Shape 259"/>
        <p:cNvGrpSpPr/>
        <p:nvPr/>
      </p:nvGrpSpPr>
      <p:grpSpPr>
        <a:xfrm>
          <a:off x="0" y="0"/>
          <a:ext cx="0" cy="0"/>
          <a:chOff x="0" y="0"/>
          <a:chExt cx="0" cy="0"/>
        </a:xfrm>
      </p:grpSpPr>
      <p:sp>
        <p:nvSpPr>
          <p:cNvPr id="260" name="Google Shape;260;p10"/>
          <p:cNvSpPr txBox="1"/>
          <p:nvPr>
            <p:ph idx="1" type="body"/>
          </p:nvPr>
        </p:nvSpPr>
        <p:spPr>
          <a:xfrm>
            <a:off x="457200" y="1554049"/>
            <a:ext cx="8229600" cy="5070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100000"/>
              </a:lnSpc>
              <a:spcBef>
                <a:spcPts val="0"/>
              </a:spcBef>
              <a:spcAft>
                <a:spcPts val="0"/>
              </a:spcAft>
              <a:buClr>
                <a:srgbClr val="17365D"/>
              </a:buClr>
              <a:buSzPct val="100000"/>
              <a:buNone/>
            </a:pPr>
            <a:r>
              <a:rPr lang="en-US" sz="4000">
                <a:solidFill>
                  <a:srgbClr val="17365D"/>
                </a:solidFill>
                <a:latin typeface="Arial"/>
                <a:ea typeface="Arial"/>
                <a:cs typeface="Arial"/>
                <a:sym typeface="Arial"/>
              </a:rPr>
              <a:t>Limitations</a:t>
            </a:r>
            <a:endParaRPr/>
          </a:p>
        </p:txBody>
      </p:sp>
      <p:sp>
        <p:nvSpPr>
          <p:cNvPr id="261" name="Google Shape;261;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2" name="Google Shape;262;p10"/>
          <p:cNvSpPr txBox="1"/>
          <p:nvPr/>
        </p:nvSpPr>
        <p:spPr>
          <a:xfrm>
            <a:off x="457200" y="2061050"/>
            <a:ext cx="8229600" cy="4063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US"/>
              <a:t>only crawled 1 million websites and from one source (Alexa)</a:t>
            </a:r>
            <a:endParaRPr/>
          </a:p>
          <a:p>
            <a:pPr indent="0" lvl="0" marL="457200" rtl="0" algn="l">
              <a:spcBef>
                <a:spcPts val="0"/>
              </a:spcBef>
              <a:spcAft>
                <a:spcPts val="0"/>
              </a:spcAft>
              <a:buNone/>
            </a:pPr>
            <a:r>
              <a:rPr lang="en-US"/>
              <a:t>-	</a:t>
            </a:r>
            <a:r>
              <a:rPr lang="en-US">
                <a:solidFill>
                  <a:schemeClr val="dk1"/>
                </a:solidFill>
              </a:rPr>
              <a:t>good sample size, but not diverse</a:t>
            </a:r>
            <a:endParaRPr>
              <a:solidFill>
                <a:schemeClr val="dk1"/>
              </a:solidFill>
            </a:endParaRPr>
          </a:p>
          <a:p>
            <a:pPr indent="0" lvl="0" marL="457200" rtl="0" algn="l">
              <a:spcBef>
                <a:spcPts val="0"/>
              </a:spcBef>
              <a:spcAft>
                <a:spcPts val="0"/>
              </a:spcAft>
              <a:buNone/>
            </a:pPr>
            <a:r>
              <a:t/>
            </a:r>
            <a:endParaRPr>
              <a:solidFill>
                <a:schemeClr val="dk1"/>
              </a:solidFill>
            </a:endParaRPr>
          </a:p>
          <a:p>
            <a:pPr indent="-317500" lvl="0" marL="457200" rtl="0" algn="l">
              <a:spcBef>
                <a:spcPts val="0"/>
              </a:spcBef>
              <a:spcAft>
                <a:spcPts val="0"/>
              </a:spcAft>
              <a:buSzPts val="1400"/>
              <a:buChar char="●"/>
            </a:pPr>
            <a:r>
              <a:rPr lang="en-US"/>
              <a:t>only navigated 3 internal pages per site</a:t>
            </a:r>
            <a:endParaRPr/>
          </a:p>
          <a:p>
            <a:pPr indent="0" lvl="0" marL="457200" rtl="0" algn="l">
              <a:spcBef>
                <a:spcPts val="0"/>
              </a:spcBef>
              <a:spcAft>
                <a:spcPts val="0"/>
              </a:spcAft>
              <a:buNone/>
            </a:pPr>
            <a:r>
              <a:rPr lang="en-US"/>
              <a:t>-	more navigation –-&gt;reveal greater number of drive-by mining websites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spend 4 seconds on each website</a:t>
            </a:r>
            <a:endParaRPr/>
          </a:p>
          <a:p>
            <a:pPr indent="0" lvl="0" marL="457200" rtl="0" algn="l">
              <a:spcBef>
                <a:spcPts val="0"/>
              </a:spcBef>
              <a:spcAft>
                <a:spcPts val="0"/>
              </a:spcAft>
              <a:buNone/>
            </a:pPr>
            <a:r>
              <a:rPr lang="en-US"/>
              <a:t>-	could have missed websites that wait before before serving mining payload</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visit each webpage only once</a:t>
            </a:r>
            <a:endParaRPr/>
          </a:p>
          <a:p>
            <a:pPr indent="0" lvl="0" marL="457200" rtl="0" algn="l">
              <a:spcBef>
                <a:spcPts val="0"/>
              </a:spcBef>
              <a:spcAft>
                <a:spcPts val="0"/>
              </a:spcAft>
              <a:buNone/>
            </a:pPr>
            <a:r>
              <a:rPr lang="en-US"/>
              <a:t>-	cryptomining payloads that spread through advertisement networks are not served on every visit</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crawlers did not capture the cases where cryptominers are loaded as ‘pop under’ windows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US"/>
              <a:t>crawlers may have defects and cause data collection for analysis to be misleading </a:t>
            </a:r>
            <a:endParaRPr/>
          </a:p>
          <a:p>
            <a:pPr indent="0" lvl="0" marL="457200" rtl="0" algn="l">
              <a:spcBef>
                <a:spcPts val="0"/>
              </a:spcBef>
              <a:spcAft>
                <a:spcPts val="0"/>
              </a:spcAft>
              <a:buNone/>
            </a:pPr>
            <a:r>
              <a:rPr lang="en-US"/>
              <a:t>-	rigorous human interaction or assistance along side crawler during analysis on each site would yield possibly more trustworthy data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6" name="Shape 266"/>
        <p:cNvGrpSpPr/>
        <p:nvPr/>
      </p:nvGrpSpPr>
      <p:grpSpPr>
        <a:xfrm>
          <a:off x="0" y="0"/>
          <a:ext cx="0" cy="0"/>
          <a:chOff x="0" y="0"/>
          <a:chExt cx="0" cy="0"/>
        </a:xfrm>
      </p:grpSpPr>
      <p:sp>
        <p:nvSpPr>
          <p:cNvPr id="267" name="Google Shape;267;p9"/>
          <p:cNvSpPr txBox="1"/>
          <p:nvPr>
            <p:ph idx="1" type="body"/>
          </p:nvPr>
        </p:nvSpPr>
        <p:spPr>
          <a:xfrm>
            <a:off x="457200" y="2305130"/>
            <a:ext cx="8229600" cy="3827379"/>
          </a:xfrm>
          <a:prstGeom prst="rect">
            <a:avLst/>
          </a:prstGeom>
          <a:noFill/>
          <a:ln>
            <a:noFill/>
          </a:ln>
        </p:spPr>
        <p:txBody>
          <a:bodyPr anchorCtr="0" anchor="t" bIns="45700" lIns="91425" spcFirstLastPara="1" rIns="91425" wrap="square" tIns="45700">
            <a:normAutofit/>
          </a:bodyPr>
          <a:lstStyle/>
          <a:p>
            <a:pPr indent="-368300" lvl="0" marL="457200" rtl="0" algn="l">
              <a:lnSpc>
                <a:spcPct val="100000"/>
              </a:lnSpc>
              <a:spcBef>
                <a:spcPts val="440"/>
              </a:spcBef>
              <a:spcAft>
                <a:spcPts val="0"/>
              </a:spcAft>
              <a:buClr>
                <a:srgbClr val="17365D"/>
              </a:buClr>
              <a:buSzPts val="2200"/>
              <a:buChar char="•"/>
            </a:pPr>
            <a:r>
              <a:rPr lang="en-US" sz="2200">
                <a:solidFill>
                  <a:srgbClr val="17365D"/>
                </a:solidFill>
              </a:rPr>
              <a:t>Drive-by Cryptojacking is becoming increasingly popular.</a:t>
            </a:r>
            <a:endParaRPr sz="2200">
              <a:solidFill>
                <a:srgbClr val="17365D"/>
              </a:solidFill>
            </a:endParaRPr>
          </a:p>
          <a:p>
            <a:pPr indent="-368300" lvl="0" marL="457200" rtl="0" algn="l">
              <a:lnSpc>
                <a:spcPct val="100000"/>
              </a:lnSpc>
              <a:spcBef>
                <a:spcPts val="0"/>
              </a:spcBef>
              <a:spcAft>
                <a:spcPts val="0"/>
              </a:spcAft>
              <a:buClr>
                <a:srgbClr val="17365D"/>
              </a:buClr>
              <a:buSzPts val="2200"/>
              <a:buChar char="•"/>
            </a:pPr>
            <a:r>
              <a:rPr b="1" lang="en-US" sz="2200">
                <a:solidFill>
                  <a:srgbClr val="17365D"/>
                </a:solidFill>
              </a:rPr>
              <a:t>CryptoNight </a:t>
            </a:r>
            <a:r>
              <a:rPr lang="en-US" sz="2200">
                <a:solidFill>
                  <a:srgbClr val="17365D"/>
                </a:solidFill>
              </a:rPr>
              <a:t>is a newer technique used by newer crypto currency to implement hashing algorithms that takes advantage of modern CPUs </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this allows for cryptojackers to evade standard </a:t>
            </a:r>
            <a:r>
              <a:rPr lang="en-US" sz="2200">
                <a:solidFill>
                  <a:srgbClr val="17365D"/>
                </a:solidFill>
              </a:rPr>
              <a:t>cryptomining detection algorithms.</a:t>
            </a:r>
            <a:endParaRPr sz="2200">
              <a:solidFill>
                <a:srgbClr val="17365D"/>
              </a:solidFill>
            </a:endParaRPr>
          </a:p>
          <a:p>
            <a:pPr indent="-368300" lvl="1" marL="914400" rtl="0" algn="l">
              <a:lnSpc>
                <a:spcPct val="100000"/>
              </a:lnSpc>
              <a:spcBef>
                <a:spcPts val="0"/>
              </a:spcBef>
              <a:spcAft>
                <a:spcPts val="0"/>
              </a:spcAft>
              <a:buClr>
                <a:srgbClr val="17365D"/>
              </a:buClr>
              <a:buSzPts val="2200"/>
              <a:buChar char="–"/>
            </a:pPr>
            <a:r>
              <a:rPr lang="en-US" sz="2200">
                <a:solidFill>
                  <a:srgbClr val="17365D"/>
                </a:solidFill>
              </a:rPr>
              <a:t>Minesweeper uses new techniques (such as load/store, XOR, rotation,etc.) to detect Cryptojacking software of the newer cryptoming standards.</a:t>
            </a:r>
            <a:endParaRPr sz="2200">
              <a:solidFill>
                <a:srgbClr val="17365D"/>
              </a:solidFill>
            </a:endParaRPr>
          </a:p>
        </p:txBody>
      </p:sp>
      <p:sp>
        <p:nvSpPr>
          <p:cNvPr id="268" name="Google Shape;268;p9"/>
          <p:cNvSpPr txBox="1"/>
          <p:nvPr>
            <p:ph idx="12" type="sldNum"/>
          </p:nvPr>
        </p:nvSpPr>
        <p:spPr>
          <a:xfrm>
            <a:off x="6553200" y="6427275"/>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9" name="Google Shape;269;p9"/>
          <p:cNvSpPr txBox="1"/>
          <p:nvPr/>
        </p:nvSpPr>
        <p:spPr>
          <a:xfrm>
            <a:off x="2635824" y="1456250"/>
            <a:ext cx="4158300" cy="554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000"/>
              <a:buFont typeface="Arial"/>
              <a:buNone/>
            </a:pPr>
            <a:r>
              <a:rPr b="1" lang="en-US" sz="3000" u="sng">
                <a:solidFill>
                  <a:srgbClr val="17365D"/>
                </a:solidFill>
                <a:latin typeface="Calibri"/>
                <a:ea typeface="Calibri"/>
                <a:cs typeface="Calibri"/>
                <a:sym typeface="Calibri"/>
              </a:rPr>
              <a:t>Conclusion</a:t>
            </a:r>
            <a:endParaRPr b="0" i="0" sz="3000" u="sng" cap="none" strike="noStrike">
              <a:solidFill>
                <a:srgbClr val="17365D"/>
              </a:solidFill>
              <a:latin typeface="Calibri"/>
              <a:ea typeface="Calibri"/>
              <a:cs typeface="Calibri"/>
              <a:sym typeface="Calibri"/>
            </a:endParaRPr>
          </a:p>
        </p:txBody>
      </p:sp>
      <p:pic>
        <p:nvPicPr>
          <p:cNvPr id="270" name="Google Shape;270;p9"/>
          <p:cNvPicPr preferRelativeResize="0"/>
          <p:nvPr/>
        </p:nvPicPr>
        <p:blipFill>
          <a:blip r:embed="rId4">
            <a:alphaModFix/>
          </a:blip>
          <a:stretch>
            <a:fillRect/>
          </a:stretch>
        </p:blipFill>
        <p:spPr>
          <a:xfrm>
            <a:off x="4504449" y="5140474"/>
            <a:ext cx="3338175" cy="14151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74" name="Shape 274"/>
        <p:cNvGrpSpPr/>
        <p:nvPr/>
      </p:nvGrpSpPr>
      <p:grpSpPr>
        <a:xfrm>
          <a:off x="0" y="0"/>
          <a:ext cx="0" cy="0"/>
          <a:chOff x="0" y="0"/>
          <a:chExt cx="0" cy="0"/>
        </a:xfrm>
      </p:grpSpPr>
      <p:sp>
        <p:nvSpPr>
          <p:cNvPr id="275" name="Google Shape;275;g1ac36158088_0_1"/>
          <p:cNvSpPr txBox="1"/>
          <p:nvPr>
            <p:ph idx="1" type="body"/>
          </p:nvPr>
        </p:nvSpPr>
        <p:spPr>
          <a:xfrm>
            <a:off x="1776225" y="1532175"/>
            <a:ext cx="4354500" cy="99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592"/>
              </a:spcBef>
              <a:spcAft>
                <a:spcPts val="0"/>
              </a:spcAft>
              <a:buClr>
                <a:schemeClr val="dk1"/>
              </a:buClr>
              <a:buSzPts val="3200"/>
              <a:buNone/>
            </a:pPr>
            <a:r>
              <a:rPr b="1" lang="en-US">
                <a:solidFill>
                  <a:srgbClr val="0000FF"/>
                </a:solidFill>
              </a:rPr>
              <a:t>Questions?</a:t>
            </a:r>
            <a:endParaRPr b="1">
              <a:solidFill>
                <a:srgbClr val="0000FF"/>
              </a:solidFill>
            </a:endParaRPr>
          </a:p>
        </p:txBody>
      </p:sp>
      <p:sp>
        <p:nvSpPr>
          <p:cNvPr id="276" name="Google Shape;276;g1ac36158088_0_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g1ac36158088_0_13"/>
          <p:cNvSpPr txBox="1"/>
          <p:nvPr>
            <p:ph idx="1" type="body"/>
          </p:nvPr>
        </p:nvSpPr>
        <p:spPr>
          <a:xfrm>
            <a:off x="457200" y="1532168"/>
            <a:ext cx="8229600" cy="99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592"/>
              </a:spcBef>
              <a:spcAft>
                <a:spcPts val="0"/>
              </a:spcAft>
              <a:buClr>
                <a:schemeClr val="dk1"/>
              </a:buClr>
              <a:buSzPts val="3200"/>
              <a:buNone/>
            </a:pPr>
            <a:r>
              <a:rPr b="1" lang="en-US">
                <a:solidFill>
                  <a:srgbClr val="0000FF"/>
                </a:solidFill>
              </a:rPr>
              <a:t>References</a:t>
            </a:r>
            <a:endParaRPr b="1">
              <a:solidFill>
                <a:srgbClr val="0000FF"/>
              </a:solidFill>
            </a:endParaRPr>
          </a:p>
        </p:txBody>
      </p:sp>
      <p:sp>
        <p:nvSpPr>
          <p:cNvPr id="282" name="Google Shape;282;g1ac36158088_0_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83" name="Google Shape;283;g1ac36158088_0_13"/>
          <p:cNvSpPr txBox="1"/>
          <p:nvPr/>
        </p:nvSpPr>
        <p:spPr>
          <a:xfrm>
            <a:off x="759725" y="2386550"/>
            <a:ext cx="7767300" cy="2401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Link to paper: </a:t>
            </a:r>
            <a:r>
              <a:rPr lang="en-US" sz="2400" u="sng">
                <a:solidFill>
                  <a:schemeClr val="hlink"/>
                </a:solidFill>
                <a:latin typeface="Calibri"/>
                <a:ea typeface="Calibri"/>
                <a:cs typeface="Calibri"/>
                <a:sym typeface="Calibri"/>
                <a:hlinkClick r:id="rId4"/>
              </a:rPr>
              <a:t>https://dl.acm.org/doi/pdf/10.1145/3243734.3243858</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Link to video presentation by the author: </a:t>
            </a:r>
            <a:r>
              <a:rPr lang="en-US" sz="2400" u="sng">
                <a:solidFill>
                  <a:schemeClr val="hlink"/>
                </a:solidFill>
                <a:latin typeface="Calibri"/>
                <a:ea typeface="Calibri"/>
                <a:cs typeface="Calibri"/>
                <a:sym typeface="Calibri"/>
                <a:hlinkClick r:id="rId5"/>
              </a:rPr>
              <a:t>https://www.youtube.com/watch?v=fnyipz-2D0E</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03" name="Shape 103"/>
        <p:cNvGrpSpPr/>
        <p:nvPr/>
      </p:nvGrpSpPr>
      <p:grpSpPr>
        <a:xfrm>
          <a:off x="0" y="0"/>
          <a:ext cx="0" cy="0"/>
          <a:chOff x="0" y="0"/>
          <a:chExt cx="0" cy="0"/>
        </a:xfrm>
      </p:grpSpPr>
      <p:sp>
        <p:nvSpPr>
          <p:cNvPr id="104" name="Google Shape;104;g1a4cf5dcc41_1_4"/>
          <p:cNvSpPr txBox="1"/>
          <p:nvPr>
            <p:ph idx="1" type="body"/>
          </p:nvPr>
        </p:nvSpPr>
        <p:spPr>
          <a:xfrm>
            <a:off x="457200" y="1532173"/>
            <a:ext cx="8229600" cy="659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592"/>
              </a:spcBef>
              <a:spcAft>
                <a:spcPts val="0"/>
              </a:spcAft>
              <a:buClr>
                <a:schemeClr val="dk1"/>
              </a:buClr>
              <a:buSzPts val="3200"/>
              <a:buNone/>
            </a:pPr>
            <a:r>
              <a:rPr b="1" lang="en-US" sz="3600">
                <a:solidFill>
                  <a:schemeClr val="dk2"/>
                </a:solidFill>
                <a:latin typeface="Arial"/>
                <a:ea typeface="Arial"/>
                <a:cs typeface="Arial"/>
                <a:sym typeface="Arial"/>
              </a:rPr>
              <a:t>Introduction</a:t>
            </a:r>
            <a:endParaRPr b="1" sz="3600">
              <a:solidFill>
                <a:schemeClr val="dk2"/>
              </a:solidFill>
              <a:latin typeface="Arial"/>
              <a:ea typeface="Arial"/>
              <a:cs typeface="Arial"/>
              <a:sym typeface="Arial"/>
            </a:endParaRPr>
          </a:p>
        </p:txBody>
      </p:sp>
      <p:sp>
        <p:nvSpPr>
          <p:cNvPr id="105" name="Google Shape;105;g1a4cf5dcc41_1_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6" name="Google Shape;106;g1a4cf5dcc41_1_4"/>
          <p:cNvSpPr txBox="1"/>
          <p:nvPr/>
        </p:nvSpPr>
        <p:spPr>
          <a:xfrm>
            <a:off x="457200" y="2357075"/>
            <a:ext cx="8331600" cy="23088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Char char="●"/>
            </a:pPr>
            <a:r>
              <a:rPr lang="en-US" sz="2400"/>
              <a:t>2017- year of Cryptocurrencies </a:t>
            </a:r>
            <a:endParaRPr sz="2400"/>
          </a:p>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US" sz="1800"/>
              <a:t>Market Capitalization went from 15 billion USD to 800 billion USD</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led to proliferation of cryptomining services - Coinhive (integrated into website to mine on its visitor’s devices from within the browser)</a:t>
            </a:r>
            <a:endParaRPr sz="1800"/>
          </a:p>
          <a:p>
            <a:pPr indent="0" lvl="0" marL="0" rtl="0" algn="l">
              <a:spcBef>
                <a:spcPts val="0"/>
              </a:spcBef>
              <a:spcAft>
                <a:spcPts val="0"/>
              </a:spcAft>
              <a:buNone/>
            </a:pPr>
            <a:r>
              <a:t/>
            </a:r>
            <a:endParaRPr sz="1800"/>
          </a:p>
        </p:txBody>
      </p:sp>
      <p:sp>
        <p:nvSpPr>
          <p:cNvPr id="107" name="Google Shape;107;g1a4cf5dcc41_1_4"/>
          <p:cNvSpPr/>
          <p:nvPr/>
        </p:nvSpPr>
        <p:spPr>
          <a:xfrm>
            <a:off x="4358850" y="4382475"/>
            <a:ext cx="426300" cy="746100"/>
          </a:xfrm>
          <a:prstGeom prst="downArrow">
            <a:avLst>
              <a:gd fmla="val 50000" name="adj1"/>
              <a:gd fmla="val 500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g1a4cf5dcc41_1_4"/>
          <p:cNvSpPr/>
          <p:nvPr/>
        </p:nvSpPr>
        <p:spPr>
          <a:xfrm>
            <a:off x="3109198" y="5282700"/>
            <a:ext cx="2925612" cy="931500"/>
          </a:xfrm>
          <a:prstGeom prst="cloud">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200"/>
              <a:t>Cryptojacking</a:t>
            </a:r>
            <a:endParaRPr sz="2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2" name="Shape 112"/>
        <p:cNvGrpSpPr/>
        <p:nvPr/>
      </p:nvGrpSpPr>
      <p:grpSpPr>
        <a:xfrm>
          <a:off x="0" y="0"/>
          <a:ext cx="0" cy="0"/>
          <a:chOff x="0" y="0"/>
          <a:chExt cx="0" cy="0"/>
        </a:xfrm>
      </p:grpSpPr>
      <p:sp>
        <p:nvSpPr>
          <p:cNvPr id="113" name="Google Shape;113;p2"/>
          <p:cNvSpPr txBox="1"/>
          <p:nvPr>
            <p:ph idx="1" type="body"/>
          </p:nvPr>
        </p:nvSpPr>
        <p:spPr>
          <a:xfrm>
            <a:off x="457200" y="1532173"/>
            <a:ext cx="8229600" cy="659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592"/>
              </a:spcBef>
              <a:spcAft>
                <a:spcPts val="0"/>
              </a:spcAft>
              <a:buClr>
                <a:schemeClr val="dk1"/>
              </a:buClr>
              <a:buSzPts val="3200"/>
              <a:buNone/>
            </a:pPr>
            <a:r>
              <a:rPr b="1" lang="en-US" sz="3600">
                <a:solidFill>
                  <a:schemeClr val="dk2"/>
                </a:solidFill>
                <a:latin typeface="Arial"/>
                <a:ea typeface="Arial"/>
                <a:cs typeface="Arial"/>
                <a:sym typeface="Arial"/>
              </a:rPr>
              <a:t>Introduction</a:t>
            </a:r>
            <a:endParaRPr b="1" sz="3600">
              <a:solidFill>
                <a:schemeClr val="dk2"/>
              </a:solidFill>
              <a:latin typeface="Arial"/>
              <a:ea typeface="Arial"/>
              <a:cs typeface="Arial"/>
              <a:sym typeface="Arial"/>
            </a:endParaRPr>
          </a:p>
        </p:txBody>
      </p:sp>
      <p:sp>
        <p:nvSpPr>
          <p:cNvPr id="114" name="Google Shape;1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p2"/>
          <p:cNvSpPr txBox="1"/>
          <p:nvPr/>
        </p:nvSpPr>
        <p:spPr>
          <a:xfrm>
            <a:off x="457200" y="2617650"/>
            <a:ext cx="83316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400"/>
              <a:t>Cryptojacking/Drive-by Mining</a:t>
            </a:r>
            <a:endParaRPr sz="2400"/>
          </a:p>
          <a:p>
            <a:pPr indent="0" lvl="0" marL="0" rtl="0" algn="l">
              <a:spcBef>
                <a:spcPts val="0"/>
              </a:spcBef>
              <a:spcAft>
                <a:spcPts val="0"/>
              </a:spcAft>
              <a:buNone/>
            </a:pPr>
            <a:r>
              <a:t/>
            </a:r>
            <a:endParaRPr sz="2400"/>
          </a:p>
          <a:p>
            <a:pPr indent="-342900" lvl="0" marL="457200" rtl="0" algn="l">
              <a:spcBef>
                <a:spcPts val="0"/>
              </a:spcBef>
              <a:spcAft>
                <a:spcPts val="0"/>
              </a:spcAft>
              <a:buSzPts val="1800"/>
              <a:buChar char="-"/>
            </a:pPr>
            <a:r>
              <a:rPr lang="en-US" sz="1800"/>
              <a:t>web-based attack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infected website secretly executes JavaScript code and/or a WebAssembly module in the user’s browser to mine cryptocurrencies without consent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another party’s </a:t>
            </a:r>
            <a:r>
              <a:rPr b="1" lang="en-US" sz="1800">
                <a:solidFill>
                  <a:schemeClr val="dk2"/>
                </a:solidFill>
              </a:rPr>
              <a:t>computing resources</a:t>
            </a:r>
            <a:r>
              <a:rPr lang="en-US" sz="1800"/>
              <a:t> are hijacked to mine cryptocurrency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electricity, computation power</a:t>
            </a:r>
            <a:endParaRPr sz="1800"/>
          </a:p>
        </p:txBody>
      </p:sp>
      <p:sp>
        <p:nvSpPr>
          <p:cNvPr id="116" name="Google Shape;116;p2"/>
          <p:cNvSpPr/>
          <p:nvPr/>
        </p:nvSpPr>
        <p:spPr>
          <a:xfrm>
            <a:off x="6286200" y="1702225"/>
            <a:ext cx="2502600" cy="993600"/>
          </a:xfrm>
          <a:prstGeom prst="cloudCallout">
            <a:avLst>
              <a:gd fmla="val -20833" name="adj1"/>
              <a:gd fmla="val 62500" name="adj2"/>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500"/>
              <a:t>Cryptojacking??</a:t>
            </a:r>
            <a:endParaRPr sz="1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0" name="Shape 120"/>
        <p:cNvGrpSpPr/>
        <p:nvPr/>
      </p:nvGrpSpPr>
      <p:grpSpPr>
        <a:xfrm>
          <a:off x="0" y="0"/>
          <a:ext cx="0" cy="0"/>
          <a:chOff x="0" y="0"/>
          <a:chExt cx="0" cy="0"/>
        </a:xfrm>
      </p:grpSpPr>
      <p:sp>
        <p:nvSpPr>
          <p:cNvPr id="121" name="Google Shape;121;g1a4cf5dcc41_1_12"/>
          <p:cNvSpPr txBox="1"/>
          <p:nvPr>
            <p:ph idx="1" type="body"/>
          </p:nvPr>
        </p:nvSpPr>
        <p:spPr>
          <a:xfrm>
            <a:off x="457200" y="1532173"/>
            <a:ext cx="8229600" cy="6591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592"/>
              </a:spcBef>
              <a:spcAft>
                <a:spcPts val="0"/>
              </a:spcAft>
              <a:buClr>
                <a:schemeClr val="dk1"/>
              </a:buClr>
              <a:buSzPts val="3200"/>
              <a:buNone/>
            </a:pPr>
            <a:r>
              <a:rPr b="1" lang="en-US" sz="3600">
                <a:solidFill>
                  <a:schemeClr val="dk2"/>
                </a:solidFill>
                <a:latin typeface="Arial"/>
                <a:ea typeface="Arial"/>
                <a:cs typeface="Arial"/>
                <a:sym typeface="Arial"/>
              </a:rPr>
              <a:t>Introduction</a:t>
            </a:r>
            <a:endParaRPr b="1" sz="3600">
              <a:solidFill>
                <a:schemeClr val="dk2"/>
              </a:solidFill>
              <a:latin typeface="Arial"/>
              <a:ea typeface="Arial"/>
              <a:cs typeface="Arial"/>
              <a:sym typeface="Arial"/>
            </a:endParaRPr>
          </a:p>
        </p:txBody>
      </p:sp>
      <p:sp>
        <p:nvSpPr>
          <p:cNvPr id="122" name="Google Shape;122;g1a4cf5dcc41_1_1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3" name="Google Shape;123;g1a4cf5dcc41_1_12"/>
          <p:cNvSpPr txBox="1"/>
          <p:nvPr/>
        </p:nvSpPr>
        <p:spPr>
          <a:xfrm>
            <a:off x="457200" y="2357075"/>
            <a:ext cx="8331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Why is it not good?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No consent</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Degrade system performance</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Power consumption</a:t>
            </a:r>
            <a:endParaRPr sz="1800"/>
          </a:p>
          <a:p>
            <a:pPr indent="0" lvl="0" marL="914400" rtl="0" algn="l">
              <a:spcBef>
                <a:spcPts val="0"/>
              </a:spcBef>
              <a:spcAft>
                <a:spcPts val="0"/>
              </a:spcAft>
              <a:buNone/>
            </a:pPr>
            <a:r>
              <a:t/>
            </a:r>
            <a:endParaRPr sz="1800"/>
          </a:p>
          <a:p>
            <a:pPr indent="-342900" lvl="0" marL="457200" rtl="0" algn="l">
              <a:spcBef>
                <a:spcPts val="0"/>
              </a:spcBef>
              <a:spcAft>
                <a:spcPts val="0"/>
              </a:spcAft>
              <a:buSzPts val="1800"/>
              <a:buChar char="-"/>
            </a:pPr>
            <a:r>
              <a:rPr lang="en-US" sz="1800"/>
              <a:t>Affect </a:t>
            </a:r>
            <a:r>
              <a:rPr lang="en-US" sz="1800"/>
              <a:t>device</a:t>
            </a:r>
            <a:r>
              <a:rPr lang="en-US" sz="1800"/>
              <a:t> lifespan</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7" name="Shape 127"/>
        <p:cNvGrpSpPr/>
        <p:nvPr/>
      </p:nvGrpSpPr>
      <p:grpSpPr>
        <a:xfrm>
          <a:off x="0" y="0"/>
          <a:ext cx="0" cy="0"/>
          <a:chOff x="0" y="0"/>
          <a:chExt cx="0" cy="0"/>
        </a:xfrm>
      </p:grpSpPr>
      <p:sp>
        <p:nvSpPr>
          <p:cNvPr id="128" name="Google Shape;128;g1ac36158088_0_23"/>
          <p:cNvSpPr txBox="1"/>
          <p:nvPr>
            <p:ph idx="1" type="body"/>
          </p:nvPr>
        </p:nvSpPr>
        <p:spPr>
          <a:xfrm>
            <a:off x="457200" y="1532168"/>
            <a:ext cx="8229600" cy="99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592"/>
              </a:spcBef>
              <a:spcAft>
                <a:spcPts val="0"/>
              </a:spcAft>
              <a:buClr>
                <a:schemeClr val="dk1"/>
              </a:buClr>
              <a:buSzPts val="3200"/>
              <a:buNone/>
            </a:pPr>
            <a:r>
              <a:rPr b="1" lang="en-US">
                <a:solidFill>
                  <a:srgbClr val="0000FF"/>
                </a:solidFill>
              </a:rPr>
              <a:t>Quick review of Crypto Mining: hashing power</a:t>
            </a:r>
            <a:endParaRPr b="1">
              <a:solidFill>
                <a:srgbClr val="0000FF"/>
              </a:solidFill>
            </a:endParaRPr>
          </a:p>
        </p:txBody>
      </p:sp>
      <p:sp>
        <p:nvSpPr>
          <p:cNvPr id="129" name="Google Shape;129;g1ac36158088_0_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0" name="Google Shape;130;g1ac36158088_0_23"/>
          <p:cNvSpPr txBox="1"/>
          <p:nvPr/>
        </p:nvSpPr>
        <p:spPr>
          <a:xfrm>
            <a:off x="759725" y="2386550"/>
            <a:ext cx="77673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Hash algorithm: </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1-way function (cannot take inverse to find original input), </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each input should produce only 1 unique output (1:1)</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each output is unique to  all other outputs (no collisions or nearly impossible for outputs to collide).</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i="1" lang="en-US">
                <a:latin typeface="Calibri"/>
                <a:ea typeface="Calibri"/>
                <a:cs typeface="Calibri"/>
                <a:sym typeface="Calibri"/>
              </a:rPr>
              <a:t>Lossy </a:t>
            </a:r>
            <a:r>
              <a:rPr b="1" lang="en-US">
                <a:latin typeface="Calibri"/>
                <a:ea typeface="Calibri"/>
                <a:cs typeface="Calibri"/>
                <a:sym typeface="Calibri"/>
              </a:rPr>
              <a:t>Compression of data → large input yields small output.</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Example: SHA - 256 bit hash algorithm takes any input and will output a 256-bit </a:t>
            </a:r>
            <a:r>
              <a:rPr b="1" i="1" lang="en-US">
                <a:latin typeface="Calibri"/>
                <a:ea typeface="Calibri"/>
                <a:cs typeface="Calibri"/>
                <a:sym typeface="Calibri"/>
              </a:rPr>
              <a:t>hash</a:t>
            </a:r>
            <a:r>
              <a:rPr b="1" lang="en-US">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1" name="Google Shape;131;g1ac36158088_0_23"/>
          <p:cNvPicPr preferRelativeResize="0"/>
          <p:nvPr/>
        </p:nvPicPr>
        <p:blipFill>
          <a:blip r:embed="rId4">
            <a:alphaModFix/>
          </a:blip>
          <a:stretch>
            <a:fillRect/>
          </a:stretch>
        </p:blipFill>
        <p:spPr>
          <a:xfrm>
            <a:off x="2971304" y="4391425"/>
            <a:ext cx="3344125" cy="2251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5" name="Shape 135"/>
        <p:cNvGrpSpPr/>
        <p:nvPr/>
      </p:nvGrpSpPr>
      <p:grpSpPr>
        <a:xfrm>
          <a:off x="0" y="0"/>
          <a:ext cx="0" cy="0"/>
          <a:chOff x="0" y="0"/>
          <a:chExt cx="0" cy="0"/>
        </a:xfrm>
      </p:grpSpPr>
      <p:sp>
        <p:nvSpPr>
          <p:cNvPr id="136" name="Google Shape;136;g1a505adfd0e_0_0"/>
          <p:cNvSpPr txBox="1"/>
          <p:nvPr>
            <p:ph idx="1" type="body"/>
          </p:nvPr>
        </p:nvSpPr>
        <p:spPr>
          <a:xfrm>
            <a:off x="457200" y="1532168"/>
            <a:ext cx="8229600" cy="9936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592"/>
              </a:spcBef>
              <a:spcAft>
                <a:spcPts val="0"/>
              </a:spcAft>
              <a:buClr>
                <a:schemeClr val="dk1"/>
              </a:buClr>
              <a:buSzPts val="3200"/>
              <a:buNone/>
            </a:pPr>
            <a:r>
              <a:rPr b="1" lang="en-US">
                <a:solidFill>
                  <a:srgbClr val="0000FF"/>
                </a:solidFill>
              </a:rPr>
              <a:t>Quick review of Crypto Mining: hashing power</a:t>
            </a:r>
            <a:endParaRPr b="1">
              <a:solidFill>
                <a:srgbClr val="0000FF"/>
              </a:solidFill>
            </a:endParaRPr>
          </a:p>
        </p:txBody>
      </p:sp>
      <p:sp>
        <p:nvSpPr>
          <p:cNvPr id="137" name="Google Shape;137;g1a505adfd0e_0_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38" name="Google Shape;138;g1a505adfd0e_0_0"/>
          <p:cNvSpPr txBox="1"/>
          <p:nvPr/>
        </p:nvSpPr>
        <p:spPr>
          <a:xfrm>
            <a:off x="759725" y="2386550"/>
            <a:ext cx="7767300" cy="44946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Font typeface="Calibri"/>
              <a:buChar char="●"/>
            </a:pPr>
            <a:r>
              <a:rPr b="1" lang="en-US">
                <a:latin typeface="Calibri"/>
                <a:ea typeface="Calibri"/>
                <a:cs typeface="Calibri"/>
                <a:sym typeface="Calibri"/>
              </a:rPr>
              <a:t>Hash algorithm: </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1-way function (cannot take inverse to find original input), </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each input should produce only 1 unique output (1:1)</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each output is unique to  all other outputs (no collisions or nearly impossible for outputs to collide).</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i="1" lang="en-US">
                <a:latin typeface="Calibri"/>
                <a:ea typeface="Calibri"/>
                <a:cs typeface="Calibri"/>
                <a:sym typeface="Calibri"/>
              </a:rPr>
              <a:t>Lossy </a:t>
            </a:r>
            <a:r>
              <a:rPr b="1" lang="en-US">
                <a:latin typeface="Calibri"/>
                <a:ea typeface="Calibri"/>
                <a:cs typeface="Calibri"/>
                <a:sym typeface="Calibri"/>
              </a:rPr>
              <a:t>Compression of data → large input yields small output.</a:t>
            </a:r>
            <a:endParaRPr b="1">
              <a:latin typeface="Calibri"/>
              <a:ea typeface="Calibri"/>
              <a:cs typeface="Calibri"/>
              <a:sym typeface="Calibri"/>
            </a:endParaRPr>
          </a:p>
          <a:p>
            <a:pPr indent="-317500" lvl="1" marL="914400" rtl="0" algn="l">
              <a:spcBef>
                <a:spcPts val="0"/>
              </a:spcBef>
              <a:spcAft>
                <a:spcPts val="0"/>
              </a:spcAft>
              <a:buSzPts val="1400"/>
              <a:buFont typeface="Calibri"/>
              <a:buChar char="○"/>
            </a:pPr>
            <a:r>
              <a:rPr b="1" lang="en-US">
                <a:latin typeface="Calibri"/>
                <a:ea typeface="Calibri"/>
                <a:cs typeface="Calibri"/>
                <a:sym typeface="Calibri"/>
              </a:rPr>
              <a:t>Example: SHA - 256 bit hash algorithm takes any input and will output a 256-bit </a:t>
            </a:r>
            <a:r>
              <a:rPr b="1" i="1" lang="en-US">
                <a:latin typeface="Calibri"/>
                <a:ea typeface="Calibri"/>
                <a:cs typeface="Calibri"/>
                <a:sym typeface="Calibri"/>
              </a:rPr>
              <a:t>hash</a:t>
            </a:r>
            <a:r>
              <a:rPr b="1" lang="en-US">
                <a:latin typeface="Calibri"/>
                <a:ea typeface="Calibri"/>
                <a:cs typeface="Calibri"/>
                <a:sym typeface="Calibri"/>
              </a:rPr>
              <a:t>.</a:t>
            </a:r>
            <a:endParaRPr b="1">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a:p>
            <a:pPr indent="0" lvl="0" marL="0" rtl="0" algn="l">
              <a:spcBef>
                <a:spcPts val="0"/>
              </a:spcBef>
              <a:spcAft>
                <a:spcPts val="0"/>
              </a:spcAft>
              <a:buNone/>
            </a:pPr>
            <a:r>
              <a:t/>
            </a:r>
            <a:endParaRPr>
              <a:latin typeface="Calibri"/>
              <a:ea typeface="Calibri"/>
              <a:cs typeface="Calibri"/>
              <a:sym typeface="Calibri"/>
            </a:endParaRPr>
          </a:p>
        </p:txBody>
      </p:sp>
      <p:pic>
        <p:nvPicPr>
          <p:cNvPr id="139" name="Google Shape;139;g1a505adfd0e_0_0"/>
          <p:cNvPicPr preferRelativeResize="0"/>
          <p:nvPr/>
        </p:nvPicPr>
        <p:blipFill>
          <a:blip r:embed="rId4">
            <a:alphaModFix/>
          </a:blip>
          <a:stretch>
            <a:fillRect/>
          </a:stretch>
        </p:blipFill>
        <p:spPr>
          <a:xfrm>
            <a:off x="2971304" y="4391425"/>
            <a:ext cx="3344125" cy="2251725"/>
          </a:xfrm>
          <a:prstGeom prst="rect">
            <a:avLst/>
          </a:prstGeom>
          <a:noFill/>
          <a:ln>
            <a:noFill/>
          </a:ln>
        </p:spPr>
      </p:pic>
      <p:sp>
        <p:nvSpPr>
          <p:cNvPr id="140" name="Google Shape;140;g1a505adfd0e_0_0"/>
          <p:cNvSpPr txBox="1"/>
          <p:nvPr/>
        </p:nvSpPr>
        <p:spPr>
          <a:xfrm>
            <a:off x="457200" y="4878850"/>
            <a:ext cx="25140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Question 1: what are the chances that your input will produce an output where the first 10 bits in a 20-bit hash will all be 0s?</a:t>
            </a:r>
            <a:endParaRPr>
              <a:solidFill>
                <a:srgbClr val="0000FF"/>
              </a:solidFill>
              <a:latin typeface="Calibri"/>
              <a:ea typeface="Calibri"/>
              <a:cs typeface="Calibri"/>
              <a:sym typeface="Calibri"/>
            </a:endParaRPr>
          </a:p>
          <a:p>
            <a:pPr indent="0" lvl="0" marL="0" rtl="0" algn="l">
              <a:spcBef>
                <a:spcPts val="0"/>
              </a:spcBef>
              <a:spcAft>
                <a:spcPts val="0"/>
              </a:spcAft>
              <a:buNone/>
            </a:pPr>
            <a:r>
              <a:rPr b="1" lang="en-US">
                <a:solidFill>
                  <a:srgbClr val="0000FF"/>
                </a:solidFill>
                <a:latin typeface="Calibri"/>
                <a:ea typeface="Calibri"/>
                <a:cs typeface="Calibri"/>
                <a:sym typeface="Calibri"/>
              </a:rPr>
              <a:t>0000000000</a:t>
            </a:r>
            <a:r>
              <a:rPr lang="en-US">
                <a:solidFill>
                  <a:srgbClr val="0000FF"/>
                </a:solidFill>
                <a:latin typeface="Calibri"/>
                <a:ea typeface="Calibri"/>
                <a:cs typeface="Calibri"/>
                <a:sym typeface="Calibri"/>
              </a:rPr>
              <a:t>1010001011</a:t>
            </a:r>
            <a:endParaRPr>
              <a:solidFill>
                <a:srgbClr val="0000FF"/>
              </a:solidFill>
              <a:latin typeface="Calibri"/>
              <a:ea typeface="Calibri"/>
              <a:cs typeface="Calibri"/>
              <a:sym typeface="Calibri"/>
            </a:endParaRPr>
          </a:p>
        </p:txBody>
      </p:sp>
      <p:sp>
        <p:nvSpPr>
          <p:cNvPr id="141" name="Google Shape;141;g1a505adfd0e_0_0"/>
          <p:cNvSpPr txBox="1"/>
          <p:nvPr/>
        </p:nvSpPr>
        <p:spPr>
          <a:xfrm>
            <a:off x="6553200" y="4778538"/>
            <a:ext cx="19227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rgbClr val="0000FF"/>
                </a:solidFill>
                <a:latin typeface="Calibri"/>
                <a:ea typeface="Calibri"/>
                <a:cs typeface="Calibri"/>
                <a:sym typeface="Calibri"/>
              </a:rPr>
              <a:t>Question 2: based on the previous question, how many input scenarios (possibilities) can there be that will produce all 0s for the first 10 bits?  </a:t>
            </a:r>
            <a:endParaRPr>
              <a:solidFill>
                <a:srgbClr val="0000F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g1a330d27e04_1_39"/>
          <p:cNvSpPr txBox="1"/>
          <p:nvPr>
            <p:ph idx="1" type="body"/>
          </p:nvPr>
        </p:nvSpPr>
        <p:spPr>
          <a:xfrm>
            <a:off x="457200" y="1532168"/>
            <a:ext cx="8229600" cy="9936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592"/>
              </a:spcBef>
              <a:spcAft>
                <a:spcPts val="0"/>
              </a:spcAft>
              <a:buClr>
                <a:schemeClr val="dk1"/>
              </a:buClr>
              <a:buSzPts val="3200"/>
              <a:buNone/>
            </a:pPr>
            <a:r>
              <a:rPr b="1" i="1" lang="en-US" sz="3600">
                <a:solidFill>
                  <a:srgbClr val="0000FF"/>
                </a:solidFill>
                <a:latin typeface="Arial"/>
                <a:ea typeface="Arial"/>
                <a:cs typeface="Arial"/>
                <a:sym typeface="Arial"/>
              </a:rPr>
              <a:t>Drive-by</a:t>
            </a:r>
            <a:r>
              <a:rPr b="1" lang="en-US" sz="3600">
                <a:solidFill>
                  <a:srgbClr val="0000FF"/>
                </a:solidFill>
                <a:latin typeface="Arial"/>
                <a:ea typeface="Arial"/>
                <a:cs typeface="Arial"/>
                <a:sym typeface="Arial"/>
              </a:rPr>
              <a:t> Cryptojacking Setup</a:t>
            </a:r>
            <a:endParaRPr b="1" sz="3600">
              <a:solidFill>
                <a:srgbClr val="0000FF"/>
              </a:solidFill>
              <a:latin typeface="Arial"/>
              <a:ea typeface="Arial"/>
              <a:cs typeface="Arial"/>
              <a:sym typeface="Arial"/>
            </a:endParaRPr>
          </a:p>
        </p:txBody>
      </p:sp>
      <p:sp>
        <p:nvSpPr>
          <p:cNvPr id="147" name="Google Shape;147;g1a330d27e04_1_3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8" name="Google Shape;148;g1a330d27e04_1_39"/>
          <p:cNvSpPr txBox="1"/>
          <p:nvPr/>
        </p:nvSpPr>
        <p:spPr>
          <a:xfrm>
            <a:off x="759725" y="2132025"/>
            <a:ext cx="7715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US" sz="1800"/>
              <a:t>The communication between a cryptominer and the proxy server contains two interesting pieces of information: </a:t>
            </a:r>
            <a:endParaRPr sz="1800"/>
          </a:p>
          <a:p>
            <a:pPr indent="-342900" lvl="1" marL="914400" rtl="0" algn="l">
              <a:spcBef>
                <a:spcPts val="0"/>
              </a:spcBef>
              <a:spcAft>
                <a:spcPts val="0"/>
              </a:spcAft>
              <a:buSzPts val="1800"/>
              <a:buChar char="○"/>
            </a:pPr>
            <a:r>
              <a:rPr lang="en-US" sz="1800"/>
              <a:t>the proxy server address </a:t>
            </a:r>
            <a:endParaRPr sz="1800"/>
          </a:p>
          <a:p>
            <a:pPr indent="-342900" lvl="1" marL="914400" rtl="0" algn="l">
              <a:spcBef>
                <a:spcPts val="0"/>
              </a:spcBef>
              <a:spcAft>
                <a:spcPts val="0"/>
              </a:spcAft>
              <a:buSzPts val="1800"/>
              <a:buChar char="○"/>
            </a:pPr>
            <a:r>
              <a:rPr lang="en-US" sz="1800"/>
              <a:t>and the client identifier (also known as the site key)</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p:txBody>
      </p:sp>
      <p:pic>
        <p:nvPicPr>
          <p:cNvPr id="149" name="Google Shape;149;g1a330d27e04_1_39"/>
          <p:cNvPicPr preferRelativeResize="0"/>
          <p:nvPr/>
        </p:nvPicPr>
        <p:blipFill>
          <a:blip r:embed="rId4">
            <a:alphaModFix/>
          </a:blip>
          <a:stretch>
            <a:fillRect/>
          </a:stretch>
        </p:blipFill>
        <p:spPr>
          <a:xfrm>
            <a:off x="1586050" y="3360175"/>
            <a:ext cx="5083374" cy="3227750"/>
          </a:xfrm>
          <a:prstGeom prst="rect">
            <a:avLst/>
          </a:prstGeom>
          <a:noFill/>
          <a:ln>
            <a:noFill/>
          </a:ln>
        </p:spPr>
      </p:pic>
      <p:pic>
        <p:nvPicPr>
          <p:cNvPr id="150" name="Google Shape;150;g1a330d27e04_1_39"/>
          <p:cNvPicPr preferRelativeResize="0"/>
          <p:nvPr/>
        </p:nvPicPr>
        <p:blipFill>
          <a:blip r:embed="rId5">
            <a:alphaModFix/>
          </a:blip>
          <a:stretch>
            <a:fillRect/>
          </a:stretch>
        </p:blipFill>
        <p:spPr>
          <a:xfrm rot="2544497">
            <a:off x="7016199" y="3086037"/>
            <a:ext cx="2088650" cy="1101100"/>
          </a:xfrm>
          <a:prstGeom prst="rect">
            <a:avLst/>
          </a:prstGeom>
          <a:noFill/>
          <a:ln>
            <a:noFill/>
          </a:ln>
        </p:spPr>
      </p:pic>
      <p:pic>
        <p:nvPicPr>
          <p:cNvPr id="151" name="Google Shape;151;g1a330d27e04_1_39"/>
          <p:cNvPicPr preferRelativeResize="0"/>
          <p:nvPr/>
        </p:nvPicPr>
        <p:blipFill>
          <a:blip r:embed="rId6">
            <a:alphaModFix/>
          </a:blip>
          <a:stretch>
            <a:fillRect/>
          </a:stretch>
        </p:blipFill>
        <p:spPr>
          <a:xfrm>
            <a:off x="6553200" y="4869275"/>
            <a:ext cx="2394976" cy="1187500"/>
          </a:xfrm>
          <a:prstGeom prst="rect">
            <a:avLst/>
          </a:prstGeom>
          <a:noFill/>
          <a:ln>
            <a:noFill/>
          </a:ln>
        </p:spPr>
      </p:pic>
      <p:sp>
        <p:nvSpPr>
          <p:cNvPr id="152" name="Google Shape;152;g1a330d27e04_1_39"/>
          <p:cNvSpPr txBox="1"/>
          <p:nvPr/>
        </p:nvSpPr>
        <p:spPr>
          <a:xfrm>
            <a:off x="8227550" y="5580650"/>
            <a:ext cx="845100" cy="2925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700">
                <a:solidFill>
                  <a:srgbClr val="FFFFFF"/>
                </a:solidFill>
                <a:latin typeface="Calibri"/>
                <a:ea typeface="Calibri"/>
                <a:cs typeface="Calibri"/>
                <a:sym typeface="Calibri"/>
              </a:rPr>
              <a:t>cryptojacking in</a:t>
            </a:r>
            <a:endParaRPr b="1" sz="700">
              <a:solidFill>
                <a:srgbClr val="FFFFFF"/>
              </a:solidFill>
              <a:latin typeface="Calibri"/>
              <a:ea typeface="Calibri"/>
              <a:cs typeface="Calibri"/>
              <a:sym typeface="Calibri"/>
            </a:endParaRPr>
          </a:p>
        </p:txBody>
      </p:sp>
      <p:pic>
        <p:nvPicPr>
          <p:cNvPr id="153" name="Google Shape;153;g1a330d27e04_1_39"/>
          <p:cNvPicPr preferRelativeResize="0"/>
          <p:nvPr/>
        </p:nvPicPr>
        <p:blipFill>
          <a:blip r:embed="rId7">
            <a:alphaModFix/>
          </a:blip>
          <a:stretch>
            <a:fillRect/>
          </a:stretch>
        </p:blipFill>
        <p:spPr>
          <a:xfrm>
            <a:off x="7341185" y="5123636"/>
            <a:ext cx="439040" cy="365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7" name="Shape 157"/>
        <p:cNvGrpSpPr/>
        <p:nvPr/>
      </p:nvGrpSpPr>
      <p:grpSpPr>
        <a:xfrm>
          <a:off x="0" y="0"/>
          <a:ext cx="0" cy="0"/>
          <a:chOff x="0" y="0"/>
          <a:chExt cx="0" cy="0"/>
        </a:xfrm>
      </p:grpSpPr>
      <p:sp>
        <p:nvSpPr>
          <p:cNvPr id="158" name="Google Shape;158;p5"/>
          <p:cNvSpPr txBox="1"/>
          <p:nvPr>
            <p:ph idx="1" type="body"/>
          </p:nvPr>
        </p:nvSpPr>
        <p:spPr>
          <a:xfrm>
            <a:off x="457200" y="1541059"/>
            <a:ext cx="8229600" cy="702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592"/>
              </a:spcBef>
              <a:spcAft>
                <a:spcPts val="0"/>
              </a:spcAft>
              <a:buClr>
                <a:schemeClr val="dk1"/>
              </a:buClr>
              <a:buSzPts val="3200"/>
              <a:buFont typeface="Arial"/>
              <a:buNone/>
            </a:pPr>
            <a:r>
              <a:rPr b="1" lang="en-US" sz="3300">
                <a:solidFill>
                  <a:schemeClr val="dk2"/>
                </a:solidFill>
                <a:latin typeface="Arial"/>
                <a:ea typeface="Arial"/>
                <a:cs typeface="Arial"/>
                <a:sym typeface="Arial"/>
              </a:rPr>
              <a:t>Existing defenses against this problem</a:t>
            </a:r>
            <a:endParaRPr b="1" sz="3300">
              <a:solidFill>
                <a:schemeClr val="dk2"/>
              </a:solidFill>
              <a:latin typeface="Arial"/>
              <a:ea typeface="Arial"/>
              <a:cs typeface="Arial"/>
              <a:sym typeface="Arial"/>
            </a:endParaRPr>
          </a:p>
        </p:txBody>
      </p:sp>
      <p:sp>
        <p:nvSpPr>
          <p:cNvPr id="159" name="Google Shape;159;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60" name="Google Shape;160;p5"/>
          <p:cNvSpPr txBox="1"/>
          <p:nvPr/>
        </p:nvSpPr>
        <p:spPr>
          <a:xfrm>
            <a:off x="585050" y="2424675"/>
            <a:ext cx="8229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61" name="Google Shape;161;p5"/>
          <p:cNvSpPr txBox="1"/>
          <p:nvPr/>
        </p:nvSpPr>
        <p:spPr>
          <a:xfrm>
            <a:off x="659700" y="2271900"/>
            <a:ext cx="7824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US" sz="1800">
                <a:solidFill>
                  <a:schemeClr val="dk1"/>
                </a:solidFill>
              </a:rPr>
              <a:t>Blacklisting mining pools, proxy servers, URLs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457200" rtl="0" algn="l">
              <a:spcBef>
                <a:spcPts val="0"/>
              </a:spcBef>
              <a:spcAft>
                <a:spcPts val="0"/>
              </a:spcAft>
              <a:buNone/>
            </a:pPr>
            <a:r>
              <a:rPr lang="en-US" sz="1800">
                <a:solidFill>
                  <a:schemeClr val="dk1"/>
                </a:solidFill>
              </a:rPr>
              <a:t>X	obfuscation and URL randomization</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342900" lvl="0" marL="457200" rtl="0" algn="l">
              <a:spcBef>
                <a:spcPts val="0"/>
              </a:spcBef>
              <a:spcAft>
                <a:spcPts val="0"/>
              </a:spcAft>
              <a:buSzPts val="1800"/>
              <a:buChar char="●"/>
            </a:pPr>
            <a:r>
              <a:rPr lang="en-US" sz="1800"/>
              <a:t>CPU usage Heuristics</a:t>
            </a:r>
            <a:endParaRPr sz="1800"/>
          </a:p>
          <a:p>
            <a:pPr indent="0" lvl="0" marL="457200" rtl="0" algn="l">
              <a:spcBef>
                <a:spcPts val="0"/>
              </a:spcBef>
              <a:spcAft>
                <a:spcPts val="0"/>
              </a:spcAft>
              <a:buNone/>
            </a:pPr>
            <a:r>
              <a:t/>
            </a:r>
            <a:endParaRPr sz="1800"/>
          </a:p>
          <a:p>
            <a:pPr indent="0" lvl="0" marL="457200" rtl="0" algn="l">
              <a:spcBef>
                <a:spcPts val="0"/>
              </a:spcBef>
              <a:spcAft>
                <a:spcPts val="0"/>
              </a:spcAft>
              <a:buNone/>
            </a:pPr>
            <a:r>
              <a:rPr lang="en-US" sz="1800"/>
              <a:t>X	CPU throttling</a:t>
            </a:r>
            <a:endParaRPr sz="1800"/>
          </a:p>
          <a:p>
            <a:pPr indent="0" lvl="0" marL="457200" rtl="0" algn="l">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2014-05-07T16:40:04Z</dcterms:created>
  <dc:creator>Marmarelli, Marissa</dc:creator>
</cp:coreProperties>
</file>