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606" autoAdjust="0"/>
  </p:normalViewPr>
  <p:slideViewPr>
    <p:cSldViewPr>
      <p:cViewPr varScale="1">
        <p:scale>
          <a:sx n="88" d="100"/>
          <a:sy n="88" d="100"/>
        </p:scale>
        <p:origin x="1434"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6875AA4-F0B2-4D40-9F28-E283F3DA934E}" type="datetimeFigureOut">
              <a:rPr lang="en-US" smtClean="0"/>
              <a:t>2/25/2023</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52C799A4-6B3B-4DA1-B6AF-4A80F088F809}" type="slidenum">
              <a:rPr lang="en-US" smtClean="0"/>
              <a:t>‹#›</a:t>
            </a:fld>
            <a:endParaRPr lang="en-US"/>
          </a:p>
        </p:txBody>
      </p:sp>
    </p:spTree>
    <p:extLst>
      <p:ext uri="{BB962C8B-B14F-4D97-AF65-F5344CB8AC3E}">
        <p14:creationId xmlns:p14="http://schemas.microsoft.com/office/powerpoint/2010/main" val="582711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Most programmers do not realize that environment variables are being used for their program</a:t>
            </a:r>
          </a:p>
          <a:p>
            <a:pPr marL="171450" indent="-171450">
              <a:buFont typeface="Arial" panose="020B0604020202020204" pitchFamily="34" charset="0"/>
              <a:buChar char="•"/>
            </a:pPr>
            <a:r>
              <a:rPr lang="en-US" dirty="0"/>
              <a:t>Nowadays, any OS uses environment variables </a:t>
            </a:r>
            <a:r>
              <a:rPr lang="en-US" dirty="0">
                <a:sym typeface="Wingdings" panose="05000000000000000000" pitchFamily="2" charset="2"/>
              </a:rPr>
              <a:t> most common type is the PATH environment variable (in order to target a different program)</a:t>
            </a:r>
          </a:p>
          <a:p>
            <a:pPr marL="628650" lvl="1" indent="-171450">
              <a:buFont typeface="Arial" panose="020B0604020202020204" pitchFamily="34" charset="0"/>
              <a:buChar char="•"/>
            </a:pPr>
            <a:r>
              <a:rPr lang="en-US" dirty="0">
                <a:sym typeface="Wingdings" panose="05000000000000000000" pitchFamily="2" charset="2"/>
              </a:rPr>
              <a:t>i.e. typing ‘ls’ in shell program.</a:t>
            </a:r>
          </a:p>
          <a:p>
            <a:pPr marL="1085850" lvl="2" indent="-171450">
              <a:buFont typeface="Arial" panose="020B0604020202020204" pitchFamily="34" charset="0"/>
              <a:buChar char="•"/>
            </a:pPr>
            <a:r>
              <a:rPr lang="en-US" dirty="0">
                <a:sym typeface="Wingdings" panose="05000000000000000000" pitchFamily="2" charset="2"/>
              </a:rPr>
              <a:t>If command is typed without a path, it checks locally first  then it checks PATH environment variable’s path.</a:t>
            </a:r>
          </a:p>
          <a:p>
            <a:pPr marL="1085850" lvl="2" indent="-171450">
              <a:buFont typeface="Arial" panose="020B0604020202020204" pitchFamily="34" charset="0"/>
              <a:buChar char="•"/>
            </a:pPr>
            <a:r>
              <a:rPr lang="en-US" dirty="0">
                <a:sym typeface="Wingdings" panose="05000000000000000000" pitchFamily="2" charset="2"/>
              </a:rPr>
              <a:t>Most often, environment variables are in the background (not visible by default to user).</a:t>
            </a:r>
          </a:p>
          <a:p>
            <a:pPr marL="628650" lvl="1" indent="-171450">
              <a:buFont typeface="Arial" panose="020B0604020202020204" pitchFamily="34" charset="0"/>
              <a:buChar char="•"/>
            </a:pPr>
            <a:r>
              <a:rPr lang="en-US" dirty="0">
                <a:sym typeface="Wingdings" panose="05000000000000000000" pitchFamily="2" charset="2"/>
              </a:rPr>
              <a:t>Also, you can create an alias to a command where your program is located (basically a next rank in the path checking hierarchy so that I can run my custom programs without having to type the path to my program)</a:t>
            </a:r>
          </a:p>
          <a:p>
            <a:pPr marL="171450" lvl="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52C799A4-6B3B-4DA1-B6AF-4A80F088F809}" type="slidenum">
              <a:rPr lang="en-US" smtClean="0"/>
              <a:t>2</a:t>
            </a:fld>
            <a:endParaRPr lang="en-US"/>
          </a:p>
        </p:txBody>
      </p:sp>
    </p:spTree>
    <p:extLst>
      <p:ext uri="{BB962C8B-B14F-4D97-AF65-F5344CB8AC3E}">
        <p14:creationId xmlns:p14="http://schemas.microsoft.com/office/powerpoint/2010/main" val="15988007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NOTE: YOU NEED TO MAKE SURE YOU PAY ATTENTION TO ENV VARIABLES WHEN YOU COMPILE YOUR CODE!</a:t>
            </a:r>
          </a:p>
          <a:p>
            <a:pPr marL="628650" lvl="1" indent="-171450">
              <a:buFont typeface="Arial" panose="020B0604020202020204" pitchFamily="34" charset="0"/>
              <a:buChar char="•"/>
            </a:pPr>
            <a:r>
              <a:rPr lang="en-US" dirty="0"/>
              <a:t>On another machine, those ENV variables could point somewhere else and allow program to be compromised.</a:t>
            </a:r>
          </a:p>
          <a:p>
            <a:pPr marL="628650" lvl="1" indent="-171450">
              <a:buFont typeface="Arial" panose="020B0604020202020204" pitchFamily="34" charset="0"/>
              <a:buChar char="•"/>
            </a:pPr>
            <a:r>
              <a:rPr lang="en-US" dirty="0"/>
              <a:t>So, you need to not allow dynamic linking, but static, so that all programs found from ENV variables you specify on your machine that you originally compile the program on will find the code files from those paths stored by ENV variables and compile them into binaries and include them in the program</a:t>
            </a:r>
          </a:p>
          <a:p>
            <a:pPr marL="1085850" lvl="2" indent="-171450">
              <a:buFont typeface="Arial" panose="020B0604020202020204" pitchFamily="34" charset="0"/>
              <a:buChar char="•"/>
            </a:pPr>
            <a:r>
              <a:rPr lang="en-US" dirty="0"/>
              <a:t>Notice program above, #include &lt;</a:t>
            </a:r>
            <a:r>
              <a:rPr lang="en-US" dirty="0" err="1"/>
              <a:t>stdio.h</a:t>
            </a:r>
            <a:r>
              <a:rPr lang="en-US" dirty="0"/>
              <a:t>&gt; relies on a ENV variable to find the </a:t>
            </a:r>
            <a:r>
              <a:rPr lang="en-US" dirty="0" err="1"/>
              <a:t>stdio.h</a:t>
            </a:r>
            <a:r>
              <a:rPr lang="en-US" dirty="0"/>
              <a:t> file</a:t>
            </a:r>
          </a:p>
          <a:p>
            <a:pPr marL="1543050" lvl="3" indent="-171450">
              <a:buFont typeface="Arial" panose="020B0604020202020204" pitchFamily="34" charset="0"/>
              <a:buChar char="•"/>
            </a:pPr>
            <a:r>
              <a:rPr lang="en-US" dirty="0"/>
              <a:t>So, you want to statically link, yes, and it will be more space (which is why we allow dynamic linking, but causes more security risks).</a:t>
            </a:r>
          </a:p>
          <a:p>
            <a:pPr marL="1543050" lvl="3" indent="-171450">
              <a:buFont typeface="Arial" panose="020B0604020202020204" pitchFamily="34" charset="0"/>
              <a:buChar char="•"/>
            </a:pPr>
            <a:r>
              <a:rPr lang="en-US" dirty="0"/>
              <a:t>See next slide</a:t>
            </a:r>
          </a:p>
          <a:p>
            <a:pPr marL="171450" lvl="0" indent="-171450">
              <a:buFont typeface="Arial" panose="020B0604020202020204" pitchFamily="34" charset="0"/>
              <a:buChar char="•"/>
            </a:pPr>
            <a:r>
              <a:rPr lang="en-US" dirty="0"/>
              <a:t>To find library code, linker relies on environment variables storing the path to that code.</a:t>
            </a:r>
          </a:p>
          <a:p>
            <a:pPr marL="171450" lvl="0" indent="-171450">
              <a:buFont typeface="Arial" panose="020B0604020202020204" pitchFamily="34" charset="0"/>
              <a:buChar char="•"/>
            </a:pPr>
            <a:endParaRPr lang="en-US" dirty="0"/>
          </a:p>
          <a:p>
            <a:pPr marL="628650" lvl="1"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52C799A4-6B3B-4DA1-B6AF-4A80F088F809}" type="slidenum">
              <a:rPr lang="en-US" smtClean="0"/>
              <a:t>14</a:t>
            </a:fld>
            <a:endParaRPr lang="en-US"/>
          </a:p>
        </p:txBody>
      </p:sp>
    </p:spTree>
    <p:extLst>
      <p:ext uri="{BB962C8B-B14F-4D97-AF65-F5344CB8AC3E}">
        <p14:creationId xmlns:p14="http://schemas.microsoft.com/office/powerpoint/2010/main" val="29286136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And, remember, programs need to be loaded into memory to run, thus statically linked compiled programs would be too large – note that the program includes </a:t>
            </a:r>
            <a:r>
              <a:rPr lang="en-US" dirty="0" err="1"/>
              <a:t>stdio</a:t>
            </a:r>
            <a:r>
              <a:rPr lang="en-US" dirty="0"/>
              <a:t>, which is very large library that contains </a:t>
            </a:r>
            <a:r>
              <a:rPr lang="en-US" b="1" dirty="0"/>
              <a:t>links to other libraries which are all also included</a:t>
            </a:r>
            <a:r>
              <a:rPr lang="en-US" dirty="0"/>
              <a:t>! So you can see how the file ends up huge!</a:t>
            </a:r>
          </a:p>
          <a:p>
            <a:pPr marL="171450" lvl="0" indent="-171450">
              <a:buFont typeface="Arial" panose="020B0604020202020204" pitchFamily="34" charset="0"/>
              <a:buChar char="•"/>
            </a:pPr>
            <a:r>
              <a:rPr lang="en-US" dirty="0"/>
              <a:t>So the idea is generally that you do not want to duplicate libraires (programs) if that same program/library will be used by several (hundreds of even) other programs/processes.</a:t>
            </a:r>
          </a:p>
          <a:p>
            <a:pPr marL="171450" lvl="0" indent="-171450">
              <a:buFont typeface="Arial" panose="020B0604020202020204" pitchFamily="34" charset="0"/>
              <a:buChar char="•"/>
            </a:pPr>
            <a:r>
              <a:rPr lang="en-US" dirty="0"/>
              <a:t>Also, if you statically compile libraries all the time, then if there was a patch needed for a given library, you would have to recompile every single program that uses that library with the updated library.</a:t>
            </a:r>
          </a:p>
          <a:p>
            <a:pPr marL="628650" lvl="1" indent="-171450">
              <a:buFont typeface="Arial" panose="020B0604020202020204" pitchFamily="34" charset="0"/>
              <a:buChar char="•"/>
            </a:pPr>
            <a:r>
              <a:rPr lang="en-US" dirty="0"/>
              <a:t>So, if you dynamically link, then you do not have this issue since env variables will point to those dynamically linked libraries; this is why it is called </a:t>
            </a:r>
            <a:r>
              <a:rPr lang="en-US" b="1" dirty="0"/>
              <a:t>dynamic linking</a:t>
            </a:r>
            <a:r>
              <a:rPr lang="en-US" b="0" dirty="0"/>
              <a:t> since it is a runtime linking process.</a:t>
            </a:r>
          </a:p>
          <a:p>
            <a:pPr marL="171450" lvl="0" indent="-171450">
              <a:buFont typeface="Arial" panose="020B0604020202020204" pitchFamily="34" charset="0"/>
              <a:buChar char="•"/>
            </a:pPr>
            <a:r>
              <a:rPr lang="en-US" b="0" dirty="0"/>
              <a:t>So although static is more secure in terms of reducing env variable attack vector, it has its downfalls.</a:t>
            </a:r>
          </a:p>
          <a:p>
            <a:pPr marL="171450" lvl="0" indent="-171450">
              <a:buFont typeface="Arial" panose="020B0604020202020204" pitchFamily="34" charset="0"/>
              <a:buChar char="•"/>
            </a:pPr>
            <a:r>
              <a:rPr lang="en-US" dirty="0"/>
              <a:t>Besides size, you do not always want to statically compile programs because it wastes a lot of memory to run several programs that use the same library, where it would be better if they could share those libraries in order to save memory</a:t>
            </a:r>
          </a:p>
          <a:p>
            <a:pPr marL="628650" lvl="1" indent="-171450">
              <a:buFont typeface="Arial" panose="020B0604020202020204" pitchFamily="34" charset="0"/>
              <a:buChar char="•"/>
            </a:pPr>
            <a:r>
              <a:rPr lang="en-US" dirty="0"/>
              <a:t>Also, if a library is updated, all programs that use the library would need to be recompiled.</a:t>
            </a:r>
          </a:p>
          <a:p>
            <a:pPr marL="628650" lvl="1"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52C799A4-6B3B-4DA1-B6AF-4A80F088F809}" type="slidenum">
              <a:rPr lang="en-US" smtClean="0"/>
              <a:t>15</a:t>
            </a:fld>
            <a:endParaRPr lang="en-US"/>
          </a:p>
        </p:txBody>
      </p:sp>
    </p:spTree>
    <p:extLst>
      <p:ext uri="{BB962C8B-B14F-4D97-AF65-F5344CB8AC3E}">
        <p14:creationId xmlns:p14="http://schemas.microsoft.com/office/powerpoint/2010/main" val="9353683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Thus with DLLs, programs simply need to store only the variables in order load them into the dynamic library, rather than each program needing to load variables AND the code for the same library; the code portion is shared and stays in memory, and programs that use the library simply points there for the code of the DLL in memory but maintains its own variables (including variables specifically needed for that library).</a:t>
            </a:r>
          </a:p>
          <a:p>
            <a:pPr marL="171450" indent="-171450">
              <a:buFont typeface="Arial" panose="020B0604020202020204" pitchFamily="34" charset="0"/>
              <a:buChar char="•"/>
            </a:pPr>
            <a:r>
              <a:rPr lang="en-US" dirty="0"/>
              <a:t>Partially linked executable = only the code of the program + any statically linked programs that are part of the code.</a:t>
            </a:r>
          </a:p>
          <a:p>
            <a:pPr marL="171450" indent="-171450">
              <a:buFont typeface="Arial" panose="020B0604020202020204" pitchFamily="34" charset="0"/>
              <a:buChar char="•"/>
            </a:pPr>
            <a:r>
              <a:rPr lang="en-US" dirty="0"/>
              <a:t>.so stands for “shared object”</a:t>
            </a:r>
          </a:p>
          <a:p>
            <a:pPr marL="171450" indent="-171450">
              <a:buFont typeface="Arial" panose="020B0604020202020204" pitchFamily="34" charset="0"/>
              <a:buChar char="•"/>
            </a:pPr>
            <a:r>
              <a:rPr lang="en-US" dirty="0"/>
              <a:t>Note, above diagrams shows also how </a:t>
            </a:r>
            <a:r>
              <a:rPr lang="en-US" dirty="0" err="1"/>
              <a:t>c++</a:t>
            </a:r>
            <a:r>
              <a:rPr lang="en-US" dirty="0"/>
              <a:t> compiler knows that program should start at main() function, as specified.</a:t>
            </a:r>
          </a:p>
          <a:p>
            <a:pPr marL="171450" indent="-171450">
              <a:buFont typeface="Arial" panose="020B0604020202020204" pitchFamily="34" charset="0"/>
              <a:buChar char="•"/>
            </a:pPr>
            <a:r>
              <a:rPr lang="en-US" dirty="0"/>
              <a:t>Problem with linker: out of developers control, which relies on environment variables to find libraries needed for a partially linked executable.</a:t>
            </a:r>
          </a:p>
          <a:p>
            <a:pPr marL="628650" lvl="1" indent="-171450">
              <a:buFont typeface="Arial" panose="020B0604020202020204" pitchFamily="34" charset="0"/>
              <a:buChar char="•"/>
            </a:pPr>
            <a:r>
              <a:rPr lang="en-US" dirty="0"/>
              <a:t>Problem: environment variables can be changed so that the linker points to a path to dynamic libraries of malicious code.</a:t>
            </a:r>
          </a:p>
          <a:p>
            <a:pPr marL="628650" lvl="1" indent="-171450">
              <a:buFont typeface="Arial" panose="020B0604020202020204" pitchFamily="34" charset="0"/>
              <a:buChar char="•"/>
            </a:pPr>
            <a:r>
              <a:rPr lang="en-US" dirty="0"/>
              <a:t>Partially linked executables have a certain file format with an interrupt embedded in order to call the linker at the given path specified (such as shown above </a:t>
            </a:r>
            <a:r>
              <a:rPr lang="en-US" b="1" dirty="0"/>
              <a:t>ld.so/ld-linux.so</a:t>
            </a:r>
          </a:p>
          <a:p>
            <a:pPr marL="1085850" lvl="2" indent="-171450">
              <a:buFont typeface="Arial" panose="020B0604020202020204" pitchFamily="34" charset="0"/>
              <a:buChar char="•"/>
            </a:pPr>
            <a:r>
              <a:rPr lang="en-US" b="1" dirty="0"/>
              <a:t>.so </a:t>
            </a:r>
            <a:r>
              <a:rPr lang="en-US" b="0" dirty="0"/>
              <a:t>extension stands for “shared object” file type</a:t>
            </a:r>
          </a:p>
          <a:p>
            <a:pPr marL="1085850" lvl="2" indent="-171450">
              <a:buFont typeface="Arial" panose="020B0604020202020204" pitchFamily="34" charset="0"/>
              <a:buChar char="•"/>
            </a:pPr>
            <a:r>
              <a:rPr lang="en-US" b="0" dirty="0"/>
              <a:t>Note that the dynamic linker itself is a shared object (dynamic library).</a:t>
            </a:r>
          </a:p>
          <a:p>
            <a:pPr marL="1085850" lvl="2" indent="-171450">
              <a:buFont typeface="Arial" panose="020B0604020202020204" pitchFamily="34" charset="0"/>
              <a:buChar char="•"/>
            </a:pPr>
            <a:r>
              <a:rPr lang="en-US" b="0" dirty="0"/>
              <a:t>So, dynamic linker will search through the library of .so files and find the objects which contain the function called from a library by the main program.</a:t>
            </a:r>
            <a:endParaRPr lang="en-US" b="1" dirty="0"/>
          </a:p>
          <a:p>
            <a:pPr marL="171450" lvl="0" indent="-171450">
              <a:buFont typeface="Arial" panose="020B0604020202020204" pitchFamily="34" charset="0"/>
              <a:buChar char="•"/>
            </a:pPr>
            <a:r>
              <a:rPr lang="en-US" b="0" dirty="0"/>
              <a:t>Note: loader will load executable into memory and then pass control to dynamic linker when it runs the executable and hit the interrupt with the path to the dynamic linker.</a:t>
            </a:r>
          </a:p>
          <a:p>
            <a:pPr marL="171450" lvl="0" indent="-171450">
              <a:buFont typeface="Arial" panose="020B0604020202020204" pitchFamily="34" charset="0"/>
              <a:buChar char="•"/>
            </a:pPr>
            <a:endParaRPr lang="en-US" b="0" dirty="0"/>
          </a:p>
          <a:p>
            <a:pPr marL="171450" lvl="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52C799A4-6B3B-4DA1-B6AF-4A80F088F809}" type="slidenum">
              <a:rPr lang="en-US" smtClean="0"/>
              <a:t>16</a:t>
            </a:fld>
            <a:endParaRPr lang="en-US"/>
          </a:p>
        </p:txBody>
      </p:sp>
    </p:spTree>
    <p:extLst>
      <p:ext uri="{BB962C8B-B14F-4D97-AF65-F5344CB8AC3E}">
        <p14:creationId xmlns:p14="http://schemas.microsoft.com/office/powerpoint/2010/main" val="8172412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 </a:t>
            </a:r>
          </a:p>
        </p:txBody>
      </p:sp>
      <p:sp>
        <p:nvSpPr>
          <p:cNvPr id="4" name="Slide Number Placeholder 3"/>
          <p:cNvSpPr>
            <a:spLocks noGrp="1"/>
          </p:cNvSpPr>
          <p:nvPr>
            <p:ph type="sldNum" sz="quarter" idx="5"/>
          </p:nvPr>
        </p:nvSpPr>
        <p:spPr/>
        <p:txBody>
          <a:bodyPr/>
          <a:lstStyle/>
          <a:p>
            <a:fld id="{52C799A4-6B3B-4DA1-B6AF-4A80F088F809}" type="slidenum">
              <a:rPr lang="en-US" smtClean="0"/>
              <a:t>17</a:t>
            </a:fld>
            <a:endParaRPr lang="en-US"/>
          </a:p>
        </p:txBody>
      </p:sp>
    </p:spTree>
    <p:extLst>
      <p:ext uri="{BB962C8B-B14F-4D97-AF65-F5344CB8AC3E}">
        <p14:creationId xmlns:p14="http://schemas.microsoft.com/office/powerpoint/2010/main" val="40654715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C799A4-6B3B-4DA1-B6AF-4A80F088F809}" type="slidenum">
              <a:rPr lang="en-US" smtClean="0"/>
              <a:t>18</a:t>
            </a:fld>
            <a:endParaRPr lang="en-US"/>
          </a:p>
        </p:txBody>
      </p:sp>
    </p:spTree>
    <p:extLst>
      <p:ext uri="{BB962C8B-B14F-4D97-AF65-F5344CB8AC3E}">
        <p14:creationId xmlns:p14="http://schemas.microsoft.com/office/powerpoint/2010/main" val="26502290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Environment variables contain PATHS to shared libraries.</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52C799A4-6B3B-4DA1-B6AF-4A80F088F809}" type="slidenum">
              <a:rPr lang="en-US" smtClean="0"/>
              <a:t>19</a:t>
            </a:fld>
            <a:endParaRPr lang="en-US"/>
          </a:p>
        </p:txBody>
      </p:sp>
    </p:spTree>
    <p:extLst>
      <p:ext uri="{BB962C8B-B14F-4D97-AF65-F5344CB8AC3E}">
        <p14:creationId xmlns:p14="http://schemas.microsoft.com/office/powerpoint/2010/main" val="19396509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52C799A4-6B3B-4DA1-B6AF-4A80F088F809}" type="slidenum">
              <a:rPr lang="en-US" smtClean="0"/>
              <a:t>20</a:t>
            </a:fld>
            <a:endParaRPr lang="en-US"/>
          </a:p>
        </p:txBody>
      </p:sp>
    </p:spTree>
    <p:extLst>
      <p:ext uri="{BB962C8B-B14F-4D97-AF65-F5344CB8AC3E}">
        <p14:creationId xmlns:p14="http://schemas.microsoft.com/office/powerpoint/2010/main" val="27017425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Shared object created with </a:t>
            </a:r>
            <a:r>
              <a:rPr lang="en-US" dirty="0" err="1"/>
              <a:t>sleep.o</a:t>
            </a:r>
            <a:r>
              <a:rPr lang="en-US" dirty="0"/>
              <a:t> code included; then it is stored in a shell variable, then the shell variable is turned into an environment variable (via export) so that child processes will inherit the paths of this environment variable; then </a:t>
            </a:r>
            <a:r>
              <a:rPr lang="en-US" dirty="0" err="1"/>
              <a:t>mytest</a:t>
            </a:r>
            <a:r>
              <a:rPr lang="en-US" dirty="0"/>
              <a:t> is called and you see sleep() from the created .so shared object to which there is a path to this variable from the shell variable loaded is used instead of the original .so shared object library; then after the preload variable is deleted (unset), then the normal library with the normal sleep() function is then invoked like it should as normal/default.</a:t>
            </a:r>
          </a:p>
        </p:txBody>
      </p:sp>
      <p:sp>
        <p:nvSpPr>
          <p:cNvPr id="4" name="Slide Number Placeholder 3"/>
          <p:cNvSpPr>
            <a:spLocks noGrp="1"/>
          </p:cNvSpPr>
          <p:nvPr>
            <p:ph type="sldNum" sz="quarter" idx="5"/>
          </p:nvPr>
        </p:nvSpPr>
        <p:spPr/>
        <p:txBody>
          <a:bodyPr/>
          <a:lstStyle/>
          <a:p>
            <a:fld id="{52C799A4-6B3B-4DA1-B6AF-4A80F088F809}" type="slidenum">
              <a:rPr lang="en-US" smtClean="0"/>
              <a:t>21</a:t>
            </a:fld>
            <a:endParaRPr lang="en-US"/>
          </a:p>
        </p:txBody>
      </p:sp>
    </p:spTree>
    <p:extLst>
      <p:ext uri="{BB962C8B-B14F-4D97-AF65-F5344CB8AC3E}">
        <p14:creationId xmlns:p14="http://schemas.microsoft.com/office/powerpoint/2010/main" val="11298630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52C799A4-6B3B-4DA1-B6AF-4A80F088F809}" type="slidenum">
              <a:rPr lang="en-US" smtClean="0"/>
              <a:t>22</a:t>
            </a:fld>
            <a:endParaRPr lang="en-US"/>
          </a:p>
        </p:txBody>
      </p:sp>
    </p:spTree>
    <p:extLst>
      <p:ext uri="{BB962C8B-B14F-4D97-AF65-F5344CB8AC3E}">
        <p14:creationId xmlns:p14="http://schemas.microsoft.com/office/powerpoint/2010/main" val="26018014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err="1"/>
              <a:t>myenv</a:t>
            </a:r>
            <a:r>
              <a:rPr lang="en-US" dirty="0"/>
              <a:t> program is a </a:t>
            </a:r>
            <a:r>
              <a:rPr lang="en-US" dirty="0" err="1"/>
              <a:t>setUID</a:t>
            </a:r>
            <a:r>
              <a:rPr lang="en-US" dirty="0"/>
              <a:t> program so you notice output was different because countermeasure kicked in</a:t>
            </a:r>
          </a:p>
        </p:txBody>
      </p:sp>
      <p:sp>
        <p:nvSpPr>
          <p:cNvPr id="4" name="Slide Number Placeholder 3"/>
          <p:cNvSpPr>
            <a:spLocks noGrp="1"/>
          </p:cNvSpPr>
          <p:nvPr>
            <p:ph type="sldNum" sz="quarter" idx="5"/>
          </p:nvPr>
        </p:nvSpPr>
        <p:spPr/>
        <p:txBody>
          <a:bodyPr/>
          <a:lstStyle/>
          <a:p>
            <a:fld id="{52C799A4-6B3B-4DA1-B6AF-4A80F088F809}" type="slidenum">
              <a:rPr lang="en-US" smtClean="0"/>
              <a:t>23</a:t>
            </a:fld>
            <a:endParaRPr lang="en-US"/>
          </a:p>
        </p:txBody>
      </p:sp>
    </p:spTree>
    <p:extLst>
      <p:ext uri="{BB962C8B-B14F-4D97-AF65-F5344CB8AC3E}">
        <p14:creationId xmlns:p14="http://schemas.microsoft.com/office/powerpoint/2010/main" val="22758693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The variable name </a:t>
            </a:r>
            <a:r>
              <a:rPr lang="en-US" dirty="0" err="1"/>
              <a:t>envp</a:t>
            </a:r>
            <a:r>
              <a:rPr lang="en-US" dirty="0"/>
              <a:t> perhaps stands for “environment process”</a:t>
            </a:r>
          </a:p>
          <a:p>
            <a:pPr marL="171450" indent="-171450">
              <a:buFont typeface="Arial" panose="020B0604020202020204" pitchFamily="34" charset="0"/>
              <a:buChar char="•"/>
            </a:pPr>
            <a:r>
              <a:rPr lang="en-US" dirty="0"/>
              <a:t>Note: extern char** environ says to </a:t>
            </a:r>
            <a:r>
              <a:rPr lang="en-US" b="1" dirty="0"/>
              <a:t>look for this declared variable name externally (not in the local program); </a:t>
            </a:r>
            <a:r>
              <a:rPr lang="en-US" b="1" dirty="0" err="1"/>
              <a:t>eviron</a:t>
            </a:r>
            <a:r>
              <a:rPr lang="en-US" b="1" dirty="0"/>
              <a:t> is a system variable, so when you do </a:t>
            </a:r>
          </a:p>
          <a:p>
            <a:pPr marL="628650" lvl="1" indent="-171450">
              <a:buFont typeface="Arial" panose="020B0604020202020204" pitchFamily="34" charset="0"/>
              <a:buChar char="•"/>
            </a:pPr>
            <a:r>
              <a:rPr lang="en-US" b="1" dirty="0"/>
              <a:t>extern char** environ</a:t>
            </a:r>
          </a:p>
          <a:p>
            <a:pPr marL="628650" lvl="1" indent="-171450">
              <a:buFont typeface="Arial" panose="020B0604020202020204" pitchFamily="34" charset="0"/>
              <a:buChar char="•"/>
            </a:pPr>
            <a:r>
              <a:rPr lang="en-US" b="1" dirty="0"/>
              <a:t>Program will look at global heap for the variable and treat it as a char**</a:t>
            </a:r>
          </a:p>
          <a:p>
            <a:pPr marL="628650" lvl="1"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52C799A4-6B3B-4DA1-B6AF-4A80F088F809}" type="slidenum">
              <a:rPr lang="en-US" smtClean="0"/>
              <a:t>3</a:t>
            </a:fld>
            <a:endParaRPr lang="en-US"/>
          </a:p>
        </p:txBody>
      </p:sp>
    </p:spTree>
    <p:extLst>
      <p:ext uri="{BB962C8B-B14F-4D97-AF65-F5344CB8AC3E}">
        <p14:creationId xmlns:p14="http://schemas.microsoft.com/office/powerpoint/2010/main" val="9715562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Log of dynamic linker program output sent to DYLD_PRINT_TO_FILE file.\</a:t>
            </a:r>
          </a:p>
          <a:p>
            <a:pPr marL="171450" indent="-171450">
              <a:buFont typeface="Arial" panose="020B0604020202020204" pitchFamily="34" charset="0"/>
              <a:buChar char="•"/>
            </a:pPr>
            <a:r>
              <a:rPr lang="en-US" dirty="0"/>
              <a:t>Now bob  has root access</a:t>
            </a:r>
          </a:p>
        </p:txBody>
      </p:sp>
      <p:sp>
        <p:nvSpPr>
          <p:cNvPr id="4" name="Slide Number Placeholder 3"/>
          <p:cNvSpPr>
            <a:spLocks noGrp="1"/>
          </p:cNvSpPr>
          <p:nvPr>
            <p:ph type="sldNum" sz="quarter" idx="5"/>
          </p:nvPr>
        </p:nvSpPr>
        <p:spPr/>
        <p:txBody>
          <a:bodyPr/>
          <a:lstStyle/>
          <a:p>
            <a:fld id="{52C799A4-6B3B-4DA1-B6AF-4A80F088F809}" type="slidenum">
              <a:rPr lang="en-US" smtClean="0"/>
              <a:t>24</a:t>
            </a:fld>
            <a:endParaRPr lang="en-US"/>
          </a:p>
        </p:txBody>
      </p:sp>
    </p:spTree>
    <p:extLst>
      <p:ext uri="{BB962C8B-B14F-4D97-AF65-F5344CB8AC3E}">
        <p14:creationId xmlns:p14="http://schemas.microsoft.com/office/powerpoint/2010/main" val="27118106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err="1"/>
              <a:t>Execve</a:t>
            </a:r>
            <a:r>
              <a:rPr lang="en-US" dirty="0"/>
              <a:t>() </a:t>
            </a:r>
            <a:r>
              <a:rPr lang="en-US" dirty="0">
                <a:sym typeface="Wingdings" panose="05000000000000000000" pitchFamily="2" charset="2"/>
              </a:rPr>
              <a:t> run program directly within the current process (do not spawn child)</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52C799A4-6B3B-4DA1-B6AF-4A80F088F809}" type="slidenum">
              <a:rPr lang="en-US" smtClean="0"/>
              <a:t>25</a:t>
            </a:fld>
            <a:endParaRPr lang="en-US"/>
          </a:p>
        </p:txBody>
      </p:sp>
    </p:spTree>
    <p:extLst>
      <p:ext uri="{BB962C8B-B14F-4D97-AF65-F5344CB8AC3E}">
        <p14:creationId xmlns:p14="http://schemas.microsoft.com/office/powerpoint/2010/main" val="15504220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C799A4-6B3B-4DA1-B6AF-4A80F088F809}" type="slidenum">
              <a:rPr lang="en-US" smtClean="0"/>
              <a:t>26</a:t>
            </a:fld>
            <a:endParaRPr lang="en-US"/>
          </a:p>
        </p:txBody>
      </p:sp>
    </p:spTree>
    <p:extLst>
      <p:ext uri="{BB962C8B-B14F-4D97-AF65-F5344CB8AC3E}">
        <p14:creationId xmlns:p14="http://schemas.microsoft.com/office/powerpoint/2010/main" val="19249941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For the attack:</a:t>
            </a:r>
          </a:p>
          <a:p>
            <a:pPr marL="628650" lvl="1" indent="-171450">
              <a:buFont typeface="Arial" panose="020B0604020202020204" pitchFamily="34" charset="0"/>
              <a:buChar char="•"/>
            </a:pPr>
            <a:r>
              <a:rPr lang="en-US" dirty="0"/>
              <a:t>We export path, but we before making it an export variable, we add current directory (.) as first path to check from the environment variable.</a:t>
            </a:r>
          </a:p>
          <a:p>
            <a:pPr marL="628650" lvl="1"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52C799A4-6B3B-4DA1-B6AF-4A80F088F809}" type="slidenum">
              <a:rPr lang="en-US" smtClean="0"/>
              <a:t>27</a:t>
            </a:fld>
            <a:endParaRPr lang="en-US"/>
          </a:p>
        </p:txBody>
      </p:sp>
    </p:spTree>
    <p:extLst>
      <p:ext uri="{BB962C8B-B14F-4D97-AF65-F5344CB8AC3E}">
        <p14:creationId xmlns:p14="http://schemas.microsoft.com/office/powerpoint/2010/main" val="22996672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52C799A4-6B3B-4DA1-B6AF-4A80F088F809}" type="slidenum">
              <a:rPr lang="en-US" smtClean="0"/>
              <a:t>28</a:t>
            </a:fld>
            <a:endParaRPr lang="en-US"/>
          </a:p>
        </p:txBody>
      </p:sp>
    </p:spTree>
    <p:extLst>
      <p:ext uri="{BB962C8B-B14F-4D97-AF65-F5344CB8AC3E}">
        <p14:creationId xmlns:p14="http://schemas.microsoft.com/office/powerpoint/2010/main" val="571883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Note, Locale is a language library that supports translating text from one language to another.</a:t>
            </a:r>
          </a:p>
        </p:txBody>
      </p:sp>
      <p:sp>
        <p:nvSpPr>
          <p:cNvPr id="4" name="Slide Number Placeholder 3"/>
          <p:cNvSpPr>
            <a:spLocks noGrp="1"/>
          </p:cNvSpPr>
          <p:nvPr>
            <p:ph type="sldNum" sz="quarter" idx="5"/>
          </p:nvPr>
        </p:nvSpPr>
        <p:spPr/>
        <p:txBody>
          <a:bodyPr/>
          <a:lstStyle/>
          <a:p>
            <a:fld id="{52C799A4-6B3B-4DA1-B6AF-4A80F088F809}" type="slidenum">
              <a:rPr lang="en-US" smtClean="0"/>
              <a:t>29</a:t>
            </a:fld>
            <a:endParaRPr lang="en-US"/>
          </a:p>
        </p:txBody>
      </p:sp>
    </p:spTree>
    <p:extLst>
      <p:ext uri="{BB962C8B-B14F-4D97-AF65-F5344CB8AC3E}">
        <p14:creationId xmlns:p14="http://schemas.microsoft.com/office/powerpoint/2010/main" val="15274481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52C799A4-6B3B-4DA1-B6AF-4A80F088F809}" type="slidenum">
              <a:rPr lang="en-US" smtClean="0"/>
              <a:t>30</a:t>
            </a:fld>
            <a:endParaRPr lang="en-US"/>
          </a:p>
        </p:txBody>
      </p:sp>
    </p:spTree>
    <p:extLst>
      <p:ext uri="{BB962C8B-B14F-4D97-AF65-F5344CB8AC3E}">
        <p14:creationId xmlns:p14="http://schemas.microsoft.com/office/powerpoint/2010/main" val="17826264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err="1"/>
              <a:t>Getenv</a:t>
            </a:r>
            <a:r>
              <a:rPr lang="en-US" dirty="0"/>
              <a:t>(“PWD”) returns the path that is stored in the PWD env variable.</a:t>
            </a:r>
          </a:p>
          <a:p>
            <a:pPr marL="171450" indent="-171450">
              <a:buFont typeface="Arial" panose="020B0604020202020204" pitchFamily="34" charset="0"/>
              <a:buChar char="•"/>
            </a:pPr>
            <a:r>
              <a:rPr lang="en-US" dirty="0" err="1"/>
              <a:t>Sprintf</a:t>
            </a:r>
            <a:r>
              <a:rPr lang="en-US" dirty="0"/>
              <a:t> is the “string print function”, which outputs strings combined into another string; for example, as shown above, “present working directory is” + the string stored in </a:t>
            </a:r>
            <a:r>
              <a:rPr lang="en-US" dirty="0" err="1"/>
              <a:t>ptr</a:t>
            </a:r>
            <a:r>
              <a:rPr lang="en-US" dirty="0"/>
              <a:t> will be combined and stored into arr.</a:t>
            </a:r>
          </a:p>
          <a:p>
            <a:pPr marL="171450" indent="-171450">
              <a:buFont typeface="Arial" panose="020B0604020202020204" pitchFamily="34" charset="0"/>
              <a:buChar char="•"/>
            </a:pPr>
            <a:r>
              <a:rPr lang="en-US" dirty="0"/>
              <a:t>Above program has an issue: can lead to buffer overflow if user gives input longer than 64 bytes.</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52C799A4-6B3B-4DA1-B6AF-4A80F088F809}" type="slidenum">
              <a:rPr lang="en-US" smtClean="0"/>
              <a:t>31</a:t>
            </a:fld>
            <a:endParaRPr lang="en-US"/>
          </a:p>
        </p:txBody>
      </p:sp>
    </p:spTree>
    <p:extLst>
      <p:ext uri="{BB962C8B-B14F-4D97-AF65-F5344CB8AC3E}">
        <p14:creationId xmlns:p14="http://schemas.microsoft.com/office/powerpoint/2010/main" val="1520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REMEMBER: IF a program is called from shell, a NEW (child) process is spawned.</a:t>
            </a:r>
          </a:p>
          <a:p>
            <a:pPr marL="628650" lvl="1" indent="-171450">
              <a:buFont typeface="Arial" panose="020B0604020202020204" pitchFamily="34" charset="0"/>
              <a:buChar char="•"/>
            </a:pPr>
            <a:r>
              <a:rPr lang="en-US" dirty="0"/>
              <a:t>And child process will inherit all environment variables (default export variables) and user-defined exported variables.</a:t>
            </a:r>
          </a:p>
          <a:p>
            <a:pPr marL="171450" lvl="0" indent="-171450">
              <a:buFont typeface="Arial" panose="020B0604020202020204" pitchFamily="34" charset="0"/>
              <a:buChar char="•"/>
            </a:pPr>
            <a:r>
              <a:rPr lang="en-US" dirty="0"/>
              <a:t>So we can get buffer overflow by setting PWD variable to a very long string.</a:t>
            </a:r>
          </a:p>
          <a:p>
            <a:pPr marL="171450" lvl="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52C799A4-6B3B-4DA1-B6AF-4A80F088F809}" type="slidenum">
              <a:rPr lang="en-US" smtClean="0"/>
              <a:t>32</a:t>
            </a:fld>
            <a:endParaRPr lang="en-US"/>
          </a:p>
        </p:txBody>
      </p:sp>
    </p:spTree>
    <p:extLst>
      <p:ext uri="{BB962C8B-B14F-4D97-AF65-F5344CB8AC3E}">
        <p14:creationId xmlns:p14="http://schemas.microsoft.com/office/powerpoint/2010/main" val="34148189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52C799A4-6B3B-4DA1-B6AF-4A80F088F809}" type="slidenum">
              <a:rPr lang="en-US" smtClean="0"/>
              <a:t>33</a:t>
            </a:fld>
            <a:endParaRPr lang="en-US"/>
          </a:p>
        </p:txBody>
      </p:sp>
    </p:spTree>
    <p:extLst>
      <p:ext uri="{BB962C8B-B14F-4D97-AF65-F5344CB8AC3E}">
        <p14:creationId xmlns:p14="http://schemas.microsoft.com/office/powerpoint/2010/main" val="41067802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What is a system call? </a:t>
            </a:r>
            <a:r>
              <a:rPr lang="en-US" dirty="0">
                <a:sym typeface="Wingdings" panose="05000000000000000000" pitchFamily="2" charset="2"/>
              </a:rPr>
              <a:t> a way to switch from user space (environment) to kernel space (kernel function privileges) via system interrupts. Often times, there is a system call vector storing the names (and paths) of all system calls</a:t>
            </a:r>
          </a:p>
          <a:p>
            <a:pPr marL="628650" lvl="1" indent="-171450">
              <a:buFont typeface="Arial" panose="020B0604020202020204" pitchFamily="34" charset="0"/>
              <a:buChar char="•"/>
            </a:pPr>
            <a:r>
              <a:rPr lang="en-US" dirty="0">
                <a:sym typeface="Wingdings" panose="05000000000000000000" pitchFamily="2" charset="2"/>
              </a:rPr>
              <a:t>Examples:</a:t>
            </a:r>
          </a:p>
          <a:p>
            <a:pPr marL="1085850" lvl="2" indent="-171450">
              <a:buFont typeface="Arial" panose="020B0604020202020204" pitchFamily="34" charset="0"/>
              <a:buChar char="•"/>
            </a:pPr>
            <a:r>
              <a:rPr lang="en-US" dirty="0">
                <a:sym typeface="Wingdings" panose="05000000000000000000" pitchFamily="2" charset="2"/>
              </a:rPr>
              <a:t>open()</a:t>
            </a:r>
          </a:p>
          <a:p>
            <a:pPr marL="1085850" lvl="2" indent="-171450">
              <a:buFont typeface="Arial" panose="020B0604020202020204" pitchFamily="34" charset="0"/>
              <a:buChar char="•"/>
            </a:pPr>
            <a:r>
              <a:rPr lang="en-US" dirty="0">
                <a:sym typeface="Wingdings" panose="05000000000000000000" pitchFamily="2" charset="2"/>
              </a:rPr>
              <a:t>System()</a:t>
            </a:r>
          </a:p>
          <a:p>
            <a:pPr marL="1085850" lvl="2" indent="-171450">
              <a:buFont typeface="Arial" panose="020B0604020202020204" pitchFamily="34" charset="0"/>
              <a:buChar char="•"/>
            </a:pPr>
            <a:r>
              <a:rPr lang="en-US" dirty="0">
                <a:sym typeface="Wingdings" panose="05000000000000000000" pitchFamily="2" charset="2"/>
              </a:rPr>
              <a:t>Fork()</a:t>
            </a:r>
          </a:p>
          <a:p>
            <a:pPr marL="1085850" lvl="2" indent="-171450">
              <a:buFont typeface="Arial" panose="020B0604020202020204" pitchFamily="34" charset="0"/>
              <a:buChar char="•"/>
            </a:pPr>
            <a:r>
              <a:rPr lang="en-US" dirty="0">
                <a:sym typeface="Wingdings" panose="05000000000000000000" pitchFamily="2" charset="2"/>
              </a:rPr>
              <a:t>Exec()</a:t>
            </a:r>
          </a:p>
          <a:p>
            <a:pPr marL="1085850" lvl="2" indent="-171450">
              <a:buFont typeface="Arial" panose="020B0604020202020204" pitchFamily="34" charset="0"/>
              <a:buChar char="•"/>
            </a:pPr>
            <a:r>
              <a:rPr lang="en-US" dirty="0" err="1">
                <a:sym typeface="Wingdings" panose="05000000000000000000" pitchFamily="2" charset="2"/>
              </a:rPr>
              <a:t>Execvp</a:t>
            </a:r>
            <a:r>
              <a:rPr lang="en-US" dirty="0">
                <a:sym typeface="Wingdings" panose="05000000000000000000" pitchFamily="2" charset="2"/>
              </a:rPr>
              <a:t>()</a:t>
            </a:r>
          </a:p>
          <a:p>
            <a:pPr marL="1085850" lvl="2" indent="-171450">
              <a:buFont typeface="Arial" panose="020B0604020202020204" pitchFamily="34" charset="0"/>
              <a:buChar char="•"/>
            </a:pPr>
            <a:r>
              <a:rPr lang="en-US" dirty="0" err="1">
                <a:sym typeface="Wingdings" panose="05000000000000000000" pitchFamily="2" charset="2"/>
              </a:rPr>
              <a:t>Execls</a:t>
            </a:r>
            <a:r>
              <a:rPr lang="en-US" dirty="0">
                <a:sym typeface="Wingdings" panose="05000000000000000000" pitchFamily="2" charset="2"/>
              </a:rPr>
              <a:t>()</a:t>
            </a:r>
          </a:p>
          <a:p>
            <a:pPr marL="1085850" lvl="2" indent="-171450">
              <a:buFont typeface="Arial" panose="020B0604020202020204" pitchFamily="34" charset="0"/>
              <a:buChar char="•"/>
            </a:pPr>
            <a:r>
              <a:rPr lang="en-US" dirty="0" err="1">
                <a:sym typeface="Wingdings" panose="05000000000000000000" pitchFamily="2" charset="2"/>
              </a:rPr>
              <a:t>Etc</a:t>
            </a:r>
            <a:r>
              <a:rPr lang="en-US" dirty="0">
                <a:sym typeface="Wingdings" panose="05000000000000000000" pitchFamily="2" charset="2"/>
              </a:rPr>
              <a:t>…</a:t>
            </a:r>
          </a:p>
          <a:p>
            <a:pPr marL="1085850" lvl="2"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52C799A4-6B3B-4DA1-B6AF-4A80F088F809}" type="slidenum">
              <a:rPr lang="en-US" smtClean="0"/>
              <a:t>4</a:t>
            </a:fld>
            <a:endParaRPr lang="en-US"/>
          </a:p>
        </p:txBody>
      </p:sp>
    </p:spTree>
    <p:extLst>
      <p:ext uri="{BB962C8B-B14F-4D97-AF65-F5344CB8AC3E}">
        <p14:creationId xmlns:p14="http://schemas.microsoft.com/office/powerpoint/2010/main" val="25837232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Windows uses the service-based approach</a:t>
            </a:r>
          </a:p>
          <a:p>
            <a:r>
              <a:rPr lang="en-US" dirty="0"/>
              <a:t>-environment variables not accessible by user; rather they are consumed by a privileged process which the user program calls as a service, which is where problems can arrive for Windows.</a:t>
            </a:r>
          </a:p>
          <a:p>
            <a:endParaRPr lang="en-US" dirty="0"/>
          </a:p>
          <a:p>
            <a:endParaRPr lang="en-US" dirty="0"/>
          </a:p>
        </p:txBody>
      </p:sp>
      <p:sp>
        <p:nvSpPr>
          <p:cNvPr id="4" name="Slide Number Placeholder 3"/>
          <p:cNvSpPr>
            <a:spLocks noGrp="1"/>
          </p:cNvSpPr>
          <p:nvPr>
            <p:ph type="sldNum" sz="quarter" idx="5"/>
          </p:nvPr>
        </p:nvSpPr>
        <p:spPr/>
        <p:txBody>
          <a:bodyPr/>
          <a:lstStyle/>
          <a:p>
            <a:fld id="{52C799A4-6B3B-4DA1-B6AF-4A80F088F809}" type="slidenum">
              <a:rPr lang="en-US" smtClean="0"/>
              <a:t>34</a:t>
            </a:fld>
            <a:endParaRPr lang="en-US"/>
          </a:p>
        </p:txBody>
      </p:sp>
    </p:spTree>
    <p:extLst>
      <p:ext uri="{BB962C8B-B14F-4D97-AF65-F5344CB8AC3E}">
        <p14:creationId xmlns:p14="http://schemas.microsoft.com/office/powerpoint/2010/main" val="42826303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Generally, the </a:t>
            </a:r>
            <a:r>
              <a:rPr lang="en-US" dirty="0" err="1"/>
              <a:t>setUID</a:t>
            </a:r>
            <a:r>
              <a:rPr lang="en-US" dirty="0"/>
              <a:t> approach is better; because in Windows, a background service (process) has to </a:t>
            </a:r>
            <a:r>
              <a:rPr lang="en-US" b="1" dirty="0"/>
              <a:t>always</a:t>
            </a:r>
            <a:r>
              <a:rPr lang="en-US" dirty="0"/>
              <a:t> be running in order to manage a programs access to environment variables (which means Windows is always consuming resources, while </a:t>
            </a:r>
            <a:r>
              <a:rPr lang="en-US" dirty="0" err="1"/>
              <a:t>SetUID</a:t>
            </a:r>
            <a:r>
              <a:rPr lang="en-US" dirty="0"/>
              <a:t> is on demand and thus has better performance.</a:t>
            </a:r>
          </a:p>
          <a:p>
            <a:pPr marL="171450" indent="-171450">
              <a:buFont typeface="Arial" panose="020B0604020202020204" pitchFamily="34" charset="0"/>
              <a:buChar char="•"/>
            </a:pPr>
            <a:r>
              <a:rPr lang="en-US" dirty="0"/>
              <a:t>However, </a:t>
            </a:r>
            <a:r>
              <a:rPr lang="en-US" dirty="0" err="1"/>
              <a:t>setUID</a:t>
            </a:r>
            <a:r>
              <a:rPr lang="en-US" dirty="0"/>
              <a:t> approach has a much broader attack surface.</a:t>
            </a:r>
          </a:p>
          <a:p>
            <a:pPr marL="171450" indent="-171450">
              <a:buFont typeface="Arial" panose="020B0604020202020204" pitchFamily="34" charset="0"/>
              <a:buChar char="•"/>
            </a:pPr>
            <a:r>
              <a:rPr lang="en-US" dirty="0"/>
              <a:t>Environment variables come from the privileged trusted process (service) in the Windows service approach.</a:t>
            </a:r>
          </a:p>
          <a:p>
            <a:pPr marL="628650" lvl="1" indent="-171450">
              <a:buFont typeface="Arial" panose="020B0604020202020204" pitchFamily="34" charset="0"/>
              <a:buChar char="•"/>
            </a:pPr>
            <a:r>
              <a:rPr lang="en-US" dirty="0"/>
              <a:t>Thus you must compromise the parent process in order to compromise other programs based on environment variables.</a:t>
            </a:r>
          </a:p>
          <a:p>
            <a:pPr marL="628650" lvl="1" indent="-171450">
              <a:buFont typeface="Arial" panose="020B0604020202020204" pitchFamily="34" charset="0"/>
              <a:buChar char="•"/>
            </a:pPr>
            <a:r>
              <a:rPr lang="en-US" dirty="0"/>
              <a:t>But this is under assumption that the service is a trusted and secure process.</a:t>
            </a:r>
          </a:p>
          <a:p>
            <a:pPr marL="171450" lvl="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52C799A4-6B3B-4DA1-B6AF-4A80F088F809}" type="slidenum">
              <a:rPr lang="en-US" smtClean="0"/>
              <a:t>35</a:t>
            </a:fld>
            <a:endParaRPr lang="en-US"/>
          </a:p>
        </p:txBody>
      </p:sp>
    </p:spTree>
    <p:extLst>
      <p:ext uri="{BB962C8B-B14F-4D97-AF65-F5344CB8AC3E}">
        <p14:creationId xmlns:p14="http://schemas.microsoft.com/office/powerpoint/2010/main" val="25670550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Note: AAA is variable name, </a:t>
            </a:r>
            <a:r>
              <a:rPr lang="en-US" dirty="0" err="1"/>
              <a:t>aaa</a:t>
            </a:r>
            <a:r>
              <a:rPr lang="en-US" dirty="0"/>
              <a:t> is the variable value…etc.</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52C799A4-6B3B-4DA1-B6AF-4A80F088F809}" type="slidenum">
              <a:rPr lang="en-US" smtClean="0"/>
              <a:t>5</a:t>
            </a:fld>
            <a:endParaRPr lang="en-US"/>
          </a:p>
        </p:txBody>
      </p:sp>
    </p:spTree>
    <p:extLst>
      <p:ext uri="{BB962C8B-B14F-4D97-AF65-F5344CB8AC3E}">
        <p14:creationId xmlns:p14="http://schemas.microsoft.com/office/powerpoint/2010/main" val="27016761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If local stack for storing environment variables gets too full, it is migrated to the heap.</a:t>
            </a:r>
          </a:p>
          <a:p>
            <a:pPr marL="628650" lvl="1" indent="-171450">
              <a:buFont typeface="Arial" panose="020B0604020202020204" pitchFamily="34" charset="0"/>
              <a:buChar char="•"/>
            </a:pPr>
            <a:r>
              <a:rPr lang="en-US" dirty="0"/>
              <a:t>However </a:t>
            </a:r>
            <a:r>
              <a:rPr lang="en-US" dirty="0" err="1"/>
              <a:t>envp</a:t>
            </a:r>
            <a:r>
              <a:rPr lang="en-US" dirty="0"/>
              <a:t> does not change its pointing location so then you will lose access to the environment variables.</a:t>
            </a:r>
          </a:p>
        </p:txBody>
      </p:sp>
      <p:sp>
        <p:nvSpPr>
          <p:cNvPr id="4" name="Slide Number Placeholder 3"/>
          <p:cNvSpPr>
            <a:spLocks noGrp="1"/>
          </p:cNvSpPr>
          <p:nvPr>
            <p:ph type="sldNum" sz="quarter" idx="5"/>
          </p:nvPr>
        </p:nvSpPr>
        <p:spPr/>
        <p:txBody>
          <a:bodyPr/>
          <a:lstStyle/>
          <a:p>
            <a:fld id="{52C799A4-6B3B-4DA1-B6AF-4A80F088F809}" type="slidenum">
              <a:rPr lang="en-US" smtClean="0"/>
              <a:t>7</a:t>
            </a:fld>
            <a:endParaRPr lang="en-US"/>
          </a:p>
        </p:txBody>
      </p:sp>
    </p:spTree>
    <p:extLst>
      <p:ext uri="{BB962C8B-B14F-4D97-AF65-F5344CB8AC3E}">
        <p14:creationId xmlns:p14="http://schemas.microsoft.com/office/powerpoint/2010/main" val="37288287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Shell variables do not have to be all CAPS but that is the convention.</a:t>
            </a:r>
          </a:p>
        </p:txBody>
      </p:sp>
      <p:sp>
        <p:nvSpPr>
          <p:cNvPr id="4" name="Slide Number Placeholder 3"/>
          <p:cNvSpPr>
            <a:spLocks noGrp="1"/>
          </p:cNvSpPr>
          <p:nvPr>
            <p:ph type="sldNum" sz="quarter" idx="5"/>
          </p:nvPr>
        </p:nvSpPr>
        <p:spPr/>
        <p:txBody>
          <a:bodyPr/>
          <a:lstStyle/>
          <a:p>
            <a:fld id="{52C799A4-6B3B-4DA1-B6AF-4A80F088F809}" type="slidenum">
              <a:rPr lang="en-US" smtClean="0"/>
              <a:t>8</a:t>
            </a:fld>
            <a:endParaRPr lang="en-US"/>
          </a:p>
        </p:txBody>
      </p:sp>
    </p:spTree>
    <p:extLst>
      <p:ext uri="{BB962C8B-B14F-4D97-AF65-F5344CB8AC3E}">
        <p14:creationId xmlns:p14="http://schemas.microsoft.com/office/powerpoint/2010/main" val="26986675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 before variable name is a dereference operator</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52C799A4-6B3B-4DA1-B6AF-4A80F088F809}" type="slidenum">
              <a:rPr lang="en-US" smtClean="0"/>
              <a:t>10</a:t>
            </a:fld>
            <a:endParaRPr lang="en-US"/>
          </a:p>
        </p:txBody>
      </p:sp>
    </p:spTree>
    <p:extLst>
      <p:ext uri="{BB962C8B-B14F-4D97-AF65-F5344CB8AC3E}">
        <p14:creationId xmlns:p14="http://schemas.microsoft.com/office/powerpoint/2010/main" val="23487375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Note what is shown above: for every process, there are default </a:t>
            </a:r>
            <a:r>
              <a:rPr lang="en-US" b="1" dirty="0"/>
              <a:t>shell</a:t>
            </a:r>
            <a:r>
              <a:rPr lang="en-US" dirty="0"/>
              <a:t> </a:t>
            </a:r>
            <a:r>
              <a:rPr lang="en-US" b="1" dirty="0"/>
              <a:t>variables</a:t>
            </a:r>
            <a:r>
              <a:rPr lang="en-US" dirty="0"/>
              <a:t> that store copies of the environment variables and </a:t>
            </a:r>
            <a:r>
              <a:rPr lang="en-US" b="1" dirty="0"/>
              <a:t>marked for exportation!</a:t>
            </a:r>
          </a:p>
          <a:p>
            <a:pPr marL="628650" lvl="1" indent="-171450">
              <a:buFont typeface="Arial" panose="020B0604020202020204" pitchFamily="34" charset="0"/>
              <a:buChar char="•"/>
            </a:pPr>
            <a:r>
              <a:rPr lang="en-US" b="1" dirty="0"/>
              <a:t>Thus, environment variables are never directly copied to the child process environment variables directly, but rather through those default shell variables (that are by default marked for export) and user-defined (declared) shell variables that are explicitly marked for export via </a:t>
            </a:r>
            <a:r>
              <a:rPr lang="en-US" b="1" i="1" dirty="0"/>
              <a:t>export</a:t>
            </a:r>
            <a:r>
              <a:rPr lang="en-US" b="1" i="0" dirty="0"/>
              <a:t> command.</a:t>
            </a:r>
            <a:endParaRPr lang="en-US" b="0"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52C799A4-6B3B-4DA1-B6AF-4A80F088F809}" type="slidenum">
              <a:rPr lang="en-US" smtClean="0"/>
              <a:t>11</a:t>
            </a:fld>
            <a:endParaRPr lang="en-US"/>
          </a:p>
        </p:txBody>
      </p:sp>
    </p:spTree>
    <p:extLst>
      <p:ext uri="{BB962C8B-B14F-4D97-AF65-F5344CB8AC3E}">
        <p14:creationId xmlns:p14="http://schemas.microsoft.com/office/powerpoint/2010/main" val="22962721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Remember, running </a:t>
            </a:r>
            <a:r>
              <a:rPr lang="en-US" b="1" dirty="0"/>
              <a:t>env</a:t>
            </a:r>
            <a:r>
              <a:rPr lang="en-US" b="0" dirty="0"/>
              <a:t> command will spawn a child process and return the environment variables </a:t>
            </a:r>
          </a:p>
          <a:p>
            <a:pPr marL="628650" lvl="1" indent="-171450">
              <a:buFont typeface="Arial" panose="020B0604020202020204" pitchFamily="34" charset="0"/>
              <a:buChar char="•"/>
            </a:pPr>
            <a:r>
              <a:rPr lang="en-US" b="0" dirty="0"/>
              <a:t>Since the shell variable had the </a:t>
            </a:r>
            <a:r>
              <a:rPr lang="en-US" b="1" dirty="0"/>
              <a:t>export </a:t>
            </a:r>
            <a:r>
              <a:rPr lang="en-US" b="0" dirty="0"/>
              <a:t>command run on it, then when </a:t>
            </a:r>
            <a:r>
              <a:rPr lang="en-US" b="1" dirty="0"/>
              <a:t>env</a:t>
            </a:r>
            <a:r>
              <a:rPr lang="en-US" b="0" dirty="0"/>
              <a:t> was called, not only were default environment shell variables exported but also user-defined shell variables that were marked for export via </a:t>
            </a:r>
            <a:r>
              <a:rPr lang="en-US" b="1" dirty="0"/>
              <a:t>export</a:t>
            </a:r>
            <a:r>
              <a:rPr lang="en-US" b="0" dirty="0"/>
              <a:t> command.</a:t>
            </a:r>
          </a:p>
          <a:p>
            <a:pPr marL="171450" lvl="0" indent="-171450">
              <a:buFont typeface="Arial" panose="020B0604020202020204" pitchFamily="34" charset="0"/>
              <a:buChar char="•"/>
            </a:pPr>
            <a:r>
              <a:rPr lang="en-US" dirty="0"/>
              <a:t>Note: you can delete default shell variables (that store a copy of respective environment variable’s data); thus as shown above, </a:t>
            </a:r>
            <a:r>
              <a:rPr lang="en-US" i="1" dirty="0"/>
              <a:t>unset LOGNAME</a:t>
            </a:r>
            <a:r>
              <a:rPr lang="en-US" i="0" dirty="0"/>
              <a:t> </a:t>
            </a:r>
            <a:r>
              <a:rPr lang="en-US" b="0" i="0" dirty="0"/>
              <a:t>thus deletes that default shell variable (which by default gets exported) storing an environment variable data; and so when </a:t>
            </a:r>
            <a:r>
              <a:rPr lang="en-US" b="1" i="0" dirty="0"/>
              <a:t>env</a:t>
            </a:r>
            <a:r>
              <a:rPr lang="en-US" b="0" i="0" dirty="0"/>
              <a:t> is called, LOGNAME is deleted but LOGNAME3 that was marked for export remained is the only data passed to env variables of the child process. </a:t>
            </a:r>
            <a:endParaRPr lang="en-US" dirty="0"/>
          </a:p>
        </p:txBody>
      </p:sp>
      <p:sp>
        <p:nvSpPr>
          <p:cNvPr id="4" name="Slide Number Placeholder 3"/>
          <p:cNvSpPr>
            <a:spLocks noGrp="1"/>
          </p:cNvSpPr>
          <p:nvPr>
            <p:ph type="sldNum" sz="quarter" idx="5"/>
          </p:nvPr>
        </p:nvSpPr>
        <p:spPr/>
        <p:txBody>
          <a:bodyPr/>
          <a:lstStyle/>
          <a:p>
            <a:fld id="{52C799A4-6B3B-4DA1-B6AF-4A80F088F809}" type="slidenum">
              <a:rPr lang="en-US" smtClean="0"/>
              <a:t>12</a:t>
            </a:fld>
            <a:endParaRPr lang="en-US"/>
          </a:p>
        </p:txBody>
      </p:sp>
    </p:spTree>
    <p:extLst>
      <p:ext uri="{BB962C8B-B14F-4D97-AF65-F5344CB8AC3E}">
        <p14:creationId xmlns:p14="http://schemas.microsoft.com/office/powerpoint/2010/main" val="1344658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4400" b="0" i="0">
                <a:solidFill>
                  <a:schemeClr val="tx1"/>
                </a:solidFill>
                <a:latin typeface="Calibri Light"/>
                <a:cs typeface="Calibri Light"/>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8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2/25/2023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Light"/>
                <a:cs typeface="Calibri Light"/>
              </a:defRPr>
            </a:lvl1pPr>
          </a:lstStyle>
          <a:p>
            <a:endParaRPr/>
          </a:p>
        </p:txBody>
      </p:sp>
      <p:sp>
        <p:nvSpPr>
          <p:cNvPr id="3" name="Holder 3"/>
          <p:cNvSpPr>
            <a:spLocks noGrp="1"/>
          </p:cNvSpPr>
          <p:nvPr>
            <p:ph type="body" idx="1"/>
          </p:nvPr>
        </p:nvSpPr>
        <p:spPr/>
        <p:txBody>
          <a:bodyPr lIns="0" tIns="0" rIns="0" bIns="0"/>
          <a:lstStyle>
            <a:lvl1pPr>
              <a:defRPr sz="28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2/25/2023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Light"/>
                <a:cs typeface="Calibri Light"/>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2/25/2023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Light"/>
                <a:cs typeface="Calibri Ligh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2/25/2023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2/25/2023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36880" y="120396"/>
            <a:ext cx="10836389" cy="1186687"/>
          </a:xfrm>
          <a:prstGeom prst="rect">
            <a:avLst/>
          </a:prstGeom>
        </p:spPr>
        <p:txBody>
          <a:bodyPr wrap="square" lIns="0" tIns="0" rIns="0" bIns="0">
            <a:spAutoFit/>
          </a:bodyPr>
          <a:lstStyle>
            <a:lvl1pPr>
              <a:defRPr sz="4400" b="0" i="0">
                <a:solidFill>
                  <a:schemeClr val="tx1"/>
                </a:solidFill>
                <a:latin typeface="Calibri Light"/>
                <a:cs typeface="Calibri Light"/>
              </a:defRPr>
            </a:lvl1pPr>
          </a:lstStyle>
          <a:p>
            <a:endParaRPr/>
          </a:p>
        </p:txBody>
      </p:sp>
      <p:sp>
        <p:nvSpPr>
          <p:cNvPr id="3" name="Holder 3"/>
          <p:cNvSpPr>
            <a:spLocks noGrp="1"/>
          </p:cNvSpPr>
          <p:nvPr>
            <p:ph type="body" idx="1"/>
          </p:nvPr>
        </p:nvSpPr>
        <p:spPr>
          <a:xfrm>
            <a:off x="916939" y="1716532"/>
            <a:ext cx="10067925" cy="3082925"/>
          </a:xfrm>
          <a:prstGeom prst="rect">
            <a:avLst/>
          </a:prstGeom>
        </p:spPr>
        <p:txBody>
          <a:bodyPr wrap="square" lIns="0" tIns="0" rIns="0" bIns="0">
            <a:spAutoFit/>
          </a:bodyPr>
          <a:lstStyle>
            <a:lvl1pPr>
              <a:defRPr sz="28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2/25/2023</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8.jp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2.jpg"/></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2.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06767" y="2056891"/>
            <a:ext cx="6184900" cy="2332990"/>
          </a:xfrm>
          <a:prstGeom prst="rect">
            <a:avLst/>
          </a:prstGeom>
        </p:spPr>
        <p:txBody>
          <a:bodyPr vert="horz" wrap="square" lIns="0" tIns="111125" rIns="0" bIns="0" rtlCol="0">
            <a:spAutoFit/>
          </a:bodyPr>
          <a:lstStyle/>
          <a:p>
            <a:pPr marL="12700" marR="5080" algn="ctr">
              <a:lnSpc>
                <a:spcPts val="5780"/>
              </a:lnSpc>
              <a:spcBef>
                <a:spcPts val="875"/>
              </a:spcBef>
            </a:pPr>
            <a:r>
              <a:rPr sz="5400" spc="-10" dirty="0"/>
              <a:t>Environment</a:t>
            </a:r>
            <a:r>
              <a:rPr sz="5400" spc="-200" dirty="0"/>
              <a:t> </a:t>
            </a:r>
            <a:r>
              <a:rPr sz="5400" spc="-45" dirty="0"/>
              <a:t>Variables </a:t>
            </a:r>
            <a:r>
              <a:rPr sz="5400" spc="-50" dirty="0"/>
              <a:t>&amp;</a:t>
            </a:r>
            <a:endParaRPr sz="5400"/>
          </a:p>
          <a:p>
            <a:pPr algn="ctr">
              <a:lnSpc>
                <a:spcPts val="5830"/>
              </a:lnSpc>
            </a:pPr>
            <a:r>
              <a:rPr sz="5400" spc="-10" dirty="0"/>
              <a:t>Attacks</a:t>
            </a:r>
            <a:endParaRPr sz="5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187452"/>
            <a:ext cx="8907145" cy="695960"/>
          </a:xfrm>
          <a:prstGeom prst="rect">
            <a:avLst/>
          </a:prstGeom>
        </p:spPr>
        <p:txBody>
          <a:bodyPr vert="horz" wrap="square" lIns="0" tIns="12700" rIns="0" bIns="0" rtlCol="0">
            <a:spAutoFit/>
          </a:bodyPr>
          <a:lstStyle/>
          <a:p>
            <a:pPr marL="12700">
              <a:lnSpc>
                <a:spcPct val="100000"/>
              </a:lnSpc>
              <a:spcBef>
                <a:spcPts val="100"/>
              </a:spcBef>
            </a:pPr>
            <a:r>
              <a:rPr dirty="0"/>
              <a:t>Shell</a:t>
            </a:r>
            <a:r>
              <a:rPr spc="-100" dirty="0"/>
              <a:t> </a:t>
            </a:r>
            <a:r>
              <a:rPr spc="-10" dirty="0"/>
              <a:t>Variables</a:t>
            </a:r>
            <a:r>
              <a:rPr spc="-95" dirty="0"/>
              <a:t> </a:t>
            </a:r>
            <a:r>
              <a:rPr dirty="0"/>
              <a:t>&amp;</a:t>
            </a:r>
            <a:r>
              <a:rPr spc="-90" dirty="0"/>
              <a:t> </a:t>
            </a:r>
            <a:r>
              <a:rPr dirty="0"/>
              <a:t>Environment</a:t>
            </a:r>
            <a:r>
              <a:rPr spc="-85" dirty="0"/>
              <a:t> </a:t>
            </a:r>
            <a:r>
              <a:rPr spc="-20" dirty="0"/>
              <a:t>Variables</a:t>
            </a:r>
          </a:p>
        </p:txBody>
      </p:sp>
      <p:pic>
        <p:nvPicPr>
          <p:cNvPr id="3" name="object 3"/>
          <p:cNvPicPr/>
          <p:nvPr/>
        </p:nvPicPr>
        <p:blipFill>
          <a:blip r:embed="rId3" cstate="print"/>
          <a:stretch>
            <a:fillRect/>
          </a:stretch>
        </p:blipFill>
        <p:spPr>
          <a:xfrm>
            <a:off x="4337303" y="3038855"/>
            <a:ext cx="7208520" cy="3395472"/>
          </a:xfrm>
          <a:prstGeom prst="rect">
            <a:avLst/>
          </a:prstGeom>
        </p:spPr>
      </p:pic>
      <p:grpSp>
        <p:nvGrpSpPr>
          <p:cNvPr id="4" name="object 4"/>
          <p:cNvGrpSpPr/>
          <p:nvPr/>
        </p:nvGrpSpPr>
        <p:grpSpPr>
          <a:xfrm>
            <a:off x="3961100" y="3281292"/>
            <a:ext cx="287020" cy="175895"/>
            <a:chOff x="3961100" y="3281292"/>
            <a:chExt cx="287020" cy="175895"/>
          </a:xfrm>
        </p:grpSpPr>
        <p:sp>
          <p:nvSpPr>
            <p:cNvPr id="5" name="object 5"/>
            <p:cNvSpPr/>
            <p:nvPr/>
          </p:nvSpPr>
          <p:spPr>
            <a:xfrm>
              <a:off x="3967450" y="3287642"/>
              <a:ext cx="274320" cy="163195"/>
            </a:xfrm>
            <a:custGeom>
              <a:avLst/>
              <a:gdLst/>
              <a:ahLst/>
              <a:cxnLst/>
              <a:rect l="l" t="t" r="r" b="b"/>
              <a:pathLst>
                <a:path w="274320" h="163195">
                  <a:moveTo>
                    <a:pt x="192993" y="0"/>
                  </a:moveTo>
                  <a:lnTo>
                    <a:pt x="192993" y="40664"/>
                  </a:lnTo>
                  <a:lnTo>
                    <a:pt x="0" y="40664"/>
                  </a:lnTo>
                  <a:lnTo>
                    <a:pt x="0" y="121989"/>
                  </a:lnTo>
                  <a:lnTo>
                    <a:pt x="192993" y="121989"/>
                  </a:lnTo>
                  <a:lnTo>
                    <a:pt x="192993" y="162652"/>
                  </a:lnTo>
                  <a:lnTo>
                    <a:pt x="274320" y="81326"/>
                  </a:lnTo>
                  <a:lnTo>
                    <a:pt x="192993" y="0"/>
                  </a:lnTo>
                  <a:close/>
                </a:path>
              </a:pathLst>
            </a:custGeom>
            <a:solidFill>
              <a:srgbClr val="5B9BD5"/>
            </a:solidFill>
          </p:spPr>
          <p:txBody>
            <a:bodyPr wrap="square" lIns="0" tIns="0" rIns="0" bIns="0" rtlCol="0"/>
            <a:lstStyle/>
            <a:p>
              <a:endParaRPr/>
            </a:p>
          </p:txBody>
        </p:sp>
        <p:sp>
          <p:nvSpPr>
            <p:cNvPr id="6" name="object 6"/>
            <p:cNvSpPr/>
            <p:nvPr/>
          </p:nvSpPr>
          <p:spPr>
            <a:xfrm>
              <a:off x="3967450" y="3287642"/>
              <a:ext cx="274320" cy="163195"/>
            </a:xfrm>
            <a:custGeom>
              <a:avLst/>
              <a:gdLst/>
              <a:ahLst/>
              <a:cxnLst/>
              <a:rect l="l" t="t" r="r" b="b"/>
              <a:pathLst>
                <a:path w="274320" h="163195">
                  <a:moveTo>
                    <a:pt x="0" y="40663"/>
                  </a:moveTo>
                  <a:lnTo>
                    <a:pt x="192993" y="40663"/>
                  </a:lnTo>
                  <a:lnTo>
                    <a:pt x="192993" y="0"/>
                  </a:lnTo>
                  <a:lnTo>
                    <a:pt x="274320" y="81326"/>
                  </a:lnTo>
                  <a:lnTo>
                    <a:pt x="192993" y="162653"/>
                  </a:lnTo>
                  <a:lnTo>
                    <a:pt x="192993" y="121989"/>
                  </a:lnTo>
                  <a:lnTo>
                    <a:pt x="0" y="121989"/>
                  </a:lnTo>
                  <a:lnTo>
                    <a:pt x="0" y="40663"/>
                  </a:lnTo>
                  <a:close/>
                </a:path>
              </a:pathLst>
            </a:custGeom>
            <a:ln w="12700">
              <a:solidFill>
                <a:srgbClr val="41719C"/>
              </a:solidFill>
            </a:ln>
          </p:spPr>
          <p:txBody>
            <a:bodyPr wrap="square" lIns="0" tIns="0" rIns="0" bIns="0" rtlCol="0"/>
            <a:lstStyle/>
            <a:p>
              <a:endParaRPr/>
            </a:p>
          </p:txBody>
        </p:sp>
      </p:grpSp>
      <p:grpSp>
        <p:nvGrpSpPr>
          <p:cNvPr id="7" name="object 7"/>
          <p:cNvGrpSpPr/>
          <p:nvPr/>
        </p:nvGrpSpPr>
        <p:grpSpPr>
          <a:xfrm>
            <a:off x="3943879" y="3784564"/>
            <a:ext cx="287020" cy="175895"/>
            <a:chOff x="3943879" y="3784564"/>
            <a:chExt cx="287020" cy="175895"/>
          </a:xfrm>
        </p:grpSpPr>
        <p:sp>
          <p:nvSpPr>
            <p:cNvPr id="8" name="object 8"/>
            <p:cNvSpPr/>
            <p:nvPr/>
          </p:nvSpPr>
          <p:spPr>
            <a:xfrm>
              <a:off x="3950229" y="3790914"/>
              <a:ext cx="274320" cy="163195"/>
            </a:xfrm>
            <a:custGeom>
              <a:avLst/>
              <a:gdLst/>
              <a:ahLst/>
              <a:cxnLst/>
              <a:rect l="l" t="t" r="r" b="b"/>
              <a:pathLst>
                <a:path w="274320" h="163195">
                  <a:moveTo>
                    <a:pt x="192994" y="0"/>
                  </a:moveTo>
                  <a:lnTo>
                    <a:pt x="192994" y="40662"/>
                  </a:lnTo>
                  <a:lnTo>
                    <a:pt x="0" y="40662"/>
                  </a:lnTo>
                  <a:lnTo>
                    <a:pt x="0" y="121988"/>
                  </a:lnTo>
                  <a:lnTo>
                    <a:pt x="192994" y="121988"/>
                  </a:lnTo>
                  <a:lnTo>
                    <a:pt x="192994" y="162652"/>
                  </a:lnTo>
                  <a:lnTo>
                    <a:pt x="274320" y="81325"/>
                  </a:lnTo>
                  <a:lnTo>
                    <a:pt x="192994" y="0"/>
                  </a:lnTo>
                  <a:close/>
                </a:path>
              </a:pathLst>
            </a:custGeom>
            <a:solidFill>
              <a:srgbClr val="5B9BD5"/>
            </a:solidFill>
          </p:spPr>
          <p:txBody>
            <a:bodyPr wrap="square" lIns="0" tIns="0" rIns="0" bIns="0" rtlCol="0"/>
            <a:lstStyle/>
            <a:p>
              <a:endParaRPr/>
            </a:p>
          </p:txBody>
        </p:sp>
        <p:sp>
          <p:nvSpPr>
            <p:cNvPr id="9" name="object 9"/>
            <p:cNvSpPr/>
            <p:nvPr/>
          </p:nvSpPr>
          <p:spPr>
            <a:xfrm>
              <a:off x="3950229" y="3790914"/>
              <a:ext cx="274320" cy="163195"/>
            </a:xfrm>
            <a:custGeom>
              <a:avLst/>
              <a:gdLst/>
              <a:ahLst/>
              <a:cxnLst/>
              <a:rect l="l" t="t" r="r" b="b"/>
              <a:pathLst>
                <a:path w="274320" h="163195">
                  <a:moveTo>
                    <a:pt x="0" y="40663"/>
                  </a:moveTo>
                  <a:lnTo>
                    <a:pt x="192993" y="40663"/>
                  </a:lnTo>
                  <a:lnTo>
                    <a:pt x="192993" y="0"/>
                  </a:lnTo>
                  <a:lnTo>
                    <a:pt x="274320" y="81326"/>
                  </a:lnTo>
                  <a:lnTo>
                    <a:pt x="192993" y="162653"/>
                  </a:lnTo>
                  <a:lnTo>
                    <a:pt x="192993" y="121989"/>
                  </a:lnTo>
                  <a:lnTo>
                    <a:pt x="0" y="121989"/>
                  </a:lnTo>
                  <a:lnTo>
                    <a:pt x="0" y="40663"/>
                  </a:lnTo>
                  <a:close/>
                </a:path>
              </a:pathLst>
            </a:custGeom>
            <a:ln w="12700">
              <a:solidFill>
                <a:srgbClr val="41719C"/>
              </a:solidFill>
            </a:ln>
          </p:spPr>
          <p:txBody>
            <a:bodyPr wrap="square" lIns="0" tIns="0" rIns="0" bIns="0" rtlCol="0"/>
            <a:lstStyle/>
            <a:p>
              <a:endParaRPr/>
            </a:p>
          </p:txBody>
        </p:sp>
      </p:grpSp>
      <p:grpSp>
        <p:nvGrpSpPr>
          <p:cNvPr id="10" name="object 10"/>
          <p:cNvGrpSpPr/>
          <p:nvPr/>
        </p:nvGrpSpPr>
        <p:grpSpPr>
          <a:xfrm>
            <a:off x="3943879" y="4546635"/>
            <a:ext cx="287020" cy="175895"/>
            <a:chOff x="3943879" y="4546635"/>
            <a:chExt cx="287020" cy="175895"/>
          </a:xfrm>
        </p:grpSpPr>
        <p:sp>
          <p:nvSpPr>
            <p:cNvPr id="11" name="object 11"/>
            <p:cNvSpPr/>
            <p:nvPr/>
          </p:nvSpPr>
          <p:spPr>
            <a:xfrm>
              <a:off x="3950229" y="4552985"/>
              <a:ext cx="274320" cy="163195"/>
            </a:xfrm>
            <a:custGeom>
              <a:avLst/>
              <a:gdLst/>
              <a:ahLst/>
              <a:cxnLst/>
              <a:rect l="l" t="t" r="r" b="b"/>
              <a:pathLst>
                <a:path w="274320" h="163195">
                  <a:moveTo>
                    <a:pt x="192994" y="0"/>
                  </a:moveTo>
                  <a:lnTo>
                    <a:pt x="192994" y="40664"/>
                  </a:lnTo>
                  <a:lnTo>
                    <a:pt x="0" y="40664"/>
                  </a:lnTo>
                  <a:lnTo>
                    <a:pt x="0" y="121989"/>
                  </a:lnTo>
                  <a:lnTo>
                    <a:pt x="192994" y="121989"/>
                  </a:lnTo>
                  <a:lnTo>
                    <a:pt x="192994" y="162653"/>
                  </a:lnTo>
                  <a:lnTo>
                    <a:pt x="274320" y="81326"/>
                  </a:lnTo>
                  <a:lnTo>
                    <a:pt x="192994" y="0"/>
                  </a:lnTo>
                  <a:close/>
                </a:path>
              </a:pathLst>
            </a:custGeom>
            <a:solidFill>
              <a:srgbClr val="5B9BD5"/>
            </a:solidFill>
          </p:spPr>
          <p:txBody>
            <a:bodyPr wrap="square" lIns="0" tIns="0" rIns="0" bIns="0" rtlCol="0"/>
            <a:lstStyle/>
            <a:p>
              <a:endParaRPr/>
            </a:p>
          </p:txBody>
        </p:sp>
        <p:sp>
          <p:nvSpPr>
            <p:cNvPr id="12" name="object 12"/>
            <p:cNvSpPr/>
            <p:nvPr/>
          </p:nvSpPr>
          <p:spPr>
            <a:xfrm>
              <a:off x="3950229" y="4552985"/>
              <a:ext cx="274320" cy="163195"/>
            </a:xfrm>
            <a:custGeom>
              <a:avLst/>
              <a:gdLst/>
              <a:ahLst/>
              <a:cxnLst/>
              <a:rect l="l" t="t" r="r" b="b"/>
              <a:pathLst>
                <a:path w="274320" h="163195">
                  <a:moveTo>
                    <a:pt x="0" y="40663"/>
                  </a:moveTo>
                  <a:lnTo>
                    <a:pt x="192993" y="40663"/>
                  </a:lnTo>
                  <a:lnTo>
                    <a:pt x="192993" y="0"/>
                  </a:lnTo>
                  <a:lnTo>
                    <a:pt x="274320" y="81326"/>
                  </a:lnTo>
                  <a:lnTo>
                    <a:pt x="192993" y="162653"/>
                  </a:lnTo>
                  <a:lnTo>
                    <a:pt x="192993" y="121989"/>
                  </a:lnTo>
                  <a:lnTo>
                    <a:pt x="0" y="121989"/>
                  </a:lnTo>
                  <a:lnTo>
                    <a:pt x="0" y="40663"/>
                  </a:lnTo>
                  <a:close/>
                </a:path>
              </a:pathLst>
            </a:custGeom>
            <a:ln w="12700">
              <a:solidFill>
                <a:srgbClr val="41719C"/>
              </a:solidFill>
            </a:ln>
          </p:spPr>
          <p:txBody>
            <a:bodyPr wrap="square" lIns="0" tIns="0" rIns="0" bIns="0" rtlCol="0"/>
            <a:lstStyle/>
            <a:p>
              <a:endParaRPr/>
            </a:p>
          </p:txBody>
        </p:sp>
      </p:grpSp>
      <p:grpSp>
        <p:nvGrpSpPr>
          <p:cNvPr id="13" name="object 13"/>
          <p:cNvGrpSpPr/>
          <p:nvPr/>
        </p:nvGrpSpPr>
        <p:grpSpPr>
          <a:xfrm>
            <a:off x="3944080" y="5035751"/>
            <a:ext cx="287020" cy="175895"/>
            <a:chOff x="3944080" y="5035751"/>
            <a:chExt cx="287020" cy="175895"/>
          </a:xfrm>
        </p:grpSpPr>
        <p:sp>
          <p:nvSpPr>
            <p:cNvPr id="14" name="object 14"/>
            <p:cNvSpPr/>
            <p:nvPr/>
          </p:nvSpPr>
          <p:spPr>
            <a:xfrm>
              <a:off x="3950430" y="5042101"/>
              <a:ext cx="274320" cy="163195"/>
            </a:xfrm>
            <a:custGeom>
              <a:avLst/>
              <a:gdLst/>
              <a:ahLst/>
              <a:cxnLst/>
              <a:rect l="l" t="t" r="r" b="b"/>
              <a:pathLst>
                <a:path w="274320" h="163195">
                  <a:moveTo>
                    <a:pt x="192993" y="0"/>
                  </a:moveTo>
                  <a:lnTo>
                    <a:pt x="192993" y="40662"/>
                  </a:lnTo>
                  <a:lnTo>
                    <a:pt x="0" y="40662"/>
                  </a:lnTo>
                  <a:lnTo>
                    <a:pt x="0" y="121989"/>
                  </a:lnTo>
                  <a:lnTo>
                    <a:pt x="192993" y="121989"/>
                  </a:lnTo>
                  <a:lnTo>
                    <a:pt x="192993" y="162652"/>
                  </a:lnTo>
                  <a:lnTo>
                    <a:pt x="274320" y="81326"/>
                  </a:lnTo>
                  <a:lnTo>
                    <a:pt x="192993" y="0"/>
                  </a:lnTo>
                  <a:close/>
                </a:path>
              </a:pathLst>
            </a:custGeom>
            <a:solidFill>
              <a:srgbClr val="5B9BD5"/>
            </a:solidFill>
          </p:spPr>
          <p:txBody>
            <a:bodyPr wrap="square" lIns="0" tIns="0" rIns="0" bIns="0" rtlCol="0"/>
            <a:lstStyle/>
            <a:p>
              <a:endParaRPr/>
            </a:p>
          </p:txBody>
        </p:sp>
        <p:sp>
          <p:nvSpPr>
            <p:cNvPr id="15" name="object 15"/>
            <p:cNvSpPr/>
            <p:nvPr/>
          </p:nvSpPr>
          <p:spPr>
            <a:xfrm>
              <a:off x="3950430" y="5042101"/>
              <a:ext cx="274320" cy="163195"/>
            </a:xfrm>
            <a:custGeom>
              <a:avLst/>
              <a:gdLst/>
              <a:ahLst/>
              <a:cxnLst/>
              <a:rect l="l" t="t" r="r" b="b"/>
              <a:pathLst>
                <a:path w="274320" h="163195">
                  <a:moveTo>
                    <a:pt x="0" y="40663"/>
                  </a:moveTo>
                  <a:lnTo>
                    <a:pt x="192993" y="40663"/>
                  </a:lnTo>
                  <a:lnTo>
                    <a:pt x="192993" y="0"/>
                  </a:lnTo>
                  <a:lnTo>
                    <a:pt x="274320" y="81326"/>
                  </a:lnTo>
                  <a:lnTo>
                    <a:pt x="192993" y="162653"/>
                  </a:lnTo>
                  <a:lnTo>
                    <a:pt x="192993" y="121989"/>
                  </a:lnTo>
                  <a:lnTo>
                    <a:pt x="0" y="121989"/>
                  </a:lnTo>
                  <a:lnTo>
                    <a:pt x="0" y="40663"/>
                  </a:lnTo>
                  <a:close/>
                </a:path>
              </a:pathLst>
            </a:custGeom>
            <a:ln w="12700">
              <a:solidFill>
                <a:srgbClr val="41719C"/>
              </a:solidFill>
            </a:ln>
          </p:spPr>
          <p:txBody>
            <a:bodyPr wrap="square" lIns="0" tIns="0" rIns="0" bIns="0" rtlCol="0"/>
            <a:lstStyle/>
            <a:p>
              <a:endParaRPr/>
            </a:p>
          </p:txBody>
        </p:sp>
      </p:grpSp>
      <p:grpSp>
        <p:nvGrpSpPr>
          <p:cNvPr id="16" name="object 16"/>
          <p:cNvGrpSpPr/>
          <p:nvPr/>
        </p:nvGrpSpPr>
        <p:grpSpPr>
          <a:xfrm>
            <a:off x="3943879" y="5797824"/>
            <a:ext cx="287020" cy="175895"/>
            <a:chOff x="3943879" y="5797824"/>
            <a:chExt cx="287020" cy="175895"/>
          </a:xfrm>
        </p:grpSpPr>
        <p:sp>
          <p:nvSpPr>
            <p:cNvPr id="17" name="object 17"/>
            <p:cNvSpPr/>
            <p:nvPr/>
          </p:nvSpPr>
          <p:spPr>
            <a:xfrm>
              <a:off x="3950229" y="5804174"/>
              <a:ext cx="274320" cy="163195"/>
            </a:xfrm>
            <a:custGeom>
              <a:avLst/>
              <a:gdLst/>
              <a:ahLst/>
              <a:cxnLst/>
              <a:rect l="l" t="t" r="r" b="b"/>
              <a:pathLst>
                <a:path w="274320" h="163195">
                  <a:moveTo>
                    <a:pt x="192994" y="0"/>
                  </a:moveTo>
                  <a:lnTo>
                    <a:pt x="192994" y="40662"/>
                  </a:lnTo>
                  <a:lnTo>
                    <a:pt x="0" y="40662"/>
                  </a:lnTo>
                  <a:lnTo>
                    <a:pt x="0" y="121989"/>
                  </a:lnTo>
                  <a:lnTo>
                    <a:pt x="192994" y="121989"/>
                  </a:lnTo>
                  <a:lnTo>
                    <a:pt x="192994" y="162652"/>
                  </a:lnTo>
                  <a:lnTo>
                    <a:pt x="274320" y="81325"/>
                  </a:lnTo>
                  <a:lnTo>
                    <a:pt x="192994" y="0"/>
                  </a:lnTo>
                  <a:close/>
                </a:path>
              </a:pathLst>
            </a:custGeom>
            <a:solidFill>
              <a:srgbClr val="5B9BD5"/>
            </a:solidFill>
          </p:spPr>
          <p:txBody>
            <a:bodyPr wrap="square" lIns="0" tIns="0" rIns="0" bIns="0" rtlCol="0"/>
            <a:lstStyle/>
            <a:p>
              <a:endParaRPr/>
            </a:p>
          </p:txBody>
        </p:sp>
        <p:sp>
          <p:nvSpPr>
            <p:cNvPr id="18" name="object 18"/>
            <p:cNvSpPr/>
            <p:nvPr/>
          </p:nvSpPr>
          <p:spPr>
            <a:xfrm>
              <a:off x="3950229" y="5804174"/>
              <a:ext cx="274320" cy="163195"/>
            </a:xfrm>
            <a:custGeom>
              <a:avLst/>
              <a:gdLst/>
              <a:ahLst/>
              <a:cxnLst/>
              <a:rect l="l" t="t" r="r" b="b"/>
              <a:pathLst>
                <a:path w="274320" h="163195">
                  <a:moveTo>
                    <a:pt x="0" y="40663"/>
                  </a:moveTo>
                  <a:lnTo>
                    <a:pt x="192993" y="40663"/>
                  </a:lnTo>
                  <a:lnTo>
                    <a:pt x="192993" y="0"/>
                  </a:lnTo>
                  <a:lnTo>
                    <a:pt x="274320" y="81326"/>
                  </a:lnTo>
                  <a:lnTo>
                    <a:pt x="192993" y="162653"/>
                  </a:lnTo>
                  <a:lnTo>
                    <a:pt x="192993" y="121989"/>
                  </a:lnTo>
                  <a:lnTo>
                    <a:pt x="0" y="121989"/>
                  </a:lnTo>
                  <a:lnTo>
                    <a:pt x="0" y="40663"/>
                  </a:lnTo>
                  <a:close/>
                </a:path>
              </a:pathLst>
            </a:custGeom>
            <a:ln w="12700">
              <a:solidFill>
                <a:srgbClr val="41719C"/>
              </a:solidFill>
            </a:ln>
          </p:spPr>
          <p:txBody>
            <a:bodyPr wrap="square" lIns="0" tIns="0" rIns="0" bIns="0" rtlCol="0"/>
            <a:lstStyle/>
            <a:p>
              <a:endParaRPr/>
            </a:p>
          </p:txBody>
        </p:sp>
      </p:grpSp>
      <p:grpSp>
        <p:nvGrpSpPr>
          <p:cNvPr id="19" name="object 19"/>
          <p:cNvGrpSpPr/>
          <p:nvPr/>
        </p:nvGrpSpPr>
        <p:grpSpPr>
          <a:xfrm>
            <a:off x="3941206" y="6253256"/>
            <a:ext cx="287020" cy="175895"/>
            <a:chOff x="3941206" y="6253256"/>
            <a:chExt cx="287020" cy="175895"/>
          </a:xfrm>
        </p:grpSpPr>
        <p:sp>
          <p:nvSpPr>
            <p:cNvPr id="20" name="object 20"/>
            <p:cNvSpPr/>
            <p:nvPr/>
          </p:nvSpPr>
          <p:spPr>
            <a:xfrm>
              <a:off x="3947556" y="6259606"/>
              <a:ext cx="274320" cy="163195"/>
            </a:xfrm>
            <a:custGeom>
              <a:avLst/>
              <a:gdLst/>
              <a:ahLst/>
              <a:cxnLst/>
              <a:rect l="l" t="t" r="r" b="b"/>
              <a:pathLst>
                <a:path w="274320" h="163195">
                  <a:moveTo>
                    <a:pt x="192993" y="0"/>
                  </a:moveTo>
                  <a:lnTo>
                    <a:pt x="192993" y="40662"/>
                  </a:lnTo>
                  <a:lnTo>
                    <a:pt x="0" y="40662"/>
                  </a:lnTo>
                  <a:lnTo>
                    <a:pt x="0" y="121988"/>
                  </a:lnTo>
                  <a:lnTo>
                    <a:pt x="192993" y="121988"/>
                  </a:lnTo>
                  <a:lnTo>
                    <a:pt x="192993" y="162652"/>
                  </a:lnTo>
                  <a:lnTo>
                    <a:pt x="274319" y="81325"/>
                  </a:lnTo>
                  <a:lnTo>
                    <a:pt x="192993" y="0"/>
                  </a:lnTo>
                  <a:close/>
                </a:path>
              </a:pathLst>
            </a:custGeom>
            <a:solidFill>
              <a:srgbClr val="5B9BD5"/>
            </a:solidFill>
          </p:spPr>
          <p:txBody>
            <a:bodyPr wrap="square" lIns="0" tIns="0" rIns="0" bIns="0" rtlCol="0"/>
            <a:lstStyle/>
            <a:p>
              <a:endParaRPr/>
            </a:p>
          </p:txBody>
        </p:sp>
        <p:sp>
          <p:nvSpPr>
            <p:cNvPr id="21" name="object 21"/>
            <p:cNvSpPr/>
            <p:nvPr/>
          </p:nvSpPr>
          <p:spPr>
            <a:xfrm>
              <a:off x="3947556" y="6259606"/>
              <a:ext cx="274320" cy="163195"/>
            </a:xfrm>
            <a:custGeom>
              <a:avLst/>
              <a:gdLst/>
              <a:ahLst/>
              <a:cxnLst/>
              <a:rect l="l" t="t" r="r" b="b"/>
              <a:pathLst>
                <a:path w="274320" h="163195">
                  <a:moveTo>
                    <a:pt x="0" y="40663"/>
                  </a:moveTo>
                  <a:lnTo>
                    <a:pt x="192993" y="40663"/>
                  </a:lnTo>
                  <a:lnTo>
                    <a:pt x="192993" y="0"/>
                  </a:lnTo>
                  <a:lnTo>
                    <a:pt x="274320" y="81326"/>
                  </a:lnTo>
                  <a:lnTo>
                    <a:pt x="192993" y="162653"/>
                  </a:lnTo>
                  <a:lnTo>
                    <a:pt x="192993" y="121989"/>
                  </a:lnTo>
                  <a:lnTo>
                    <a:pt x="0" y="121989"/>
                  </a:lnTo>
                  <a:lnTo>
                    <a:pt x="0" y="40663"/>
                  </a:lnTo>
                  <a:close/>
                </a:path>
              </a:pathLst>
            </a:custGeom>
            <a:ln w="12700">
              <a:solidFill>
                <a:srgbClr val="41719C"/>
              </a:solidFill>
            </a:ln>
          </p:spPr>
          <p:txBody>
            <a:bodyPr wrap="square" lIns="0" tIns="0" rIns="0" bIns="0" rtlCol="0"/>
            <a:lstStyle/>
            <a:p>
              <a:endParaRPr/>
            </a:p>
          </p:txBody>
        </p:sp>
      </p:grpSp>
      <p:sp>
        <p:nvSpPr>
          <p:cNvPr id="22" name="object 22"/>
          <p:cNvSpPr txBox="1"/>
          <p:nvPr/>
        </p:nvSpPr>
        <p:spPr>
          <a:xfrm>
            <a:off x="388648" y="1079500"/>
            <a:ext cx="10807700" cy="5397500"/>
          </a:xfrm>
          <a:prstGeom prst="rect">
            <a:avLst/>
          </a:prstGeom>
        </p:spPr>
        <p:txBody>
          <a:bodyPr vert="horz" wrap="square" lIns="0" tIns="94615" rIns="0" bIns="0" rtlCol="0">
            <a:spAutoFit/>
          </a:bodyPr>
          <a:lstStyle/>
          <a:p>
            <a:pPr marL="431800" indent="-229235">
              <a:lnSpc>
                <a:spcPct val="100000"/>
              </a:lnSpc>
              <a:spcBef>
                <a:spcPts val="745"/>
              </a:spcBef>
              <a:buFont typeface="Arial"/>
              <a:buChar char="•"/>
              <a:tabLst>
                <a:tab pos="432434" algn="l"/>
              </a:tabLst>
            </a:pPr>
            <a:r>
              <a:rPr sz="2800" dirty="0">
                <a:latin typeface="Calibri"/>
                <a:cs typeface="Calibri"/>
              </a:rPr>
              <a:t>Shell</a:t>
            </a:r>
            <a:r>
              <a:rPr sz="2800" spc="-70" dirty="0">
                <a:latin typeface="Calibri"/>
                <a:cs typeface="Calibri"/>
              </a:rPr>
              <a:t> </a:t>
            </a:r>
            <a:r>
              <a:rPr sz="2800" dirty="0">
                <a:latin typeface="Calibri"/>
                <a:cs typeface="Calibri"/>
              </a:rPr>
              <a:t>variables</a:t>
            </a:r>
            <a:r>
              <a:rPr sz="2800" spc="-60" dirty="0">
                <a:latin typeface="Calibri"/>
                <a:cs typeface="Calibri"/>
              </a:rPr>
              <a:t> </a:t>
            </a:r>
            <a:r>
              <a:rPr sz="2800" dirty="0">
                <a:latin typeface="Calibri"/>
                <a:cs typeface="Calibri"/>
              </a:rPr>
              <a:t>and</a:t>
            </a:r>
            <a:r>
              <a:rPr sz="2800" spc="-55" dirty="0">
                <a:latin typeface="Calibri"/>
                <a:cs typeface="Calibri"/>
              </a:rPr>
              <a:t> </a:t>
            </a:r>
            <a:r>
              <a:rPr sz="2800" dirty="0">
                <a:latin typeface="Calibri"/>
                <a:cs typeface="Calibri"/>
              </a:rPr>
              <a:t>environment</a:t>
            </a:r>
            <a:r>
              <a:rPr sz="2800" spc="-60" dirty="0">
                <a:latin typeface="Calibri"/>
                <a:cs typeface="Calibri"/>
              </a:rPr>
              <a:t> </a:t>
            </a:r>
            <a:r>
              <a:rPr sz="2800" dirty="0">
                <a:latin typeface="Calibri"/>
                <a:cs typeface="Calibri"/>
              </a:rPr>
              <a:t>variables</a:t>
            </a:r>
            <a:r>
              <a:rPr sz="2800" spc="-55" dirty="0">
                <a:latin typeface="Calibri"/>
                <a:cs typeface="Calibri"/>
              </a:rPr>
              <a:t> </a:t>
            </a:r>
            <a:r>
              <a:rPr sz="2800" dirty="0">
                <a:latin typeface="Calibri"/>
                <a:cs typeface="Calibri"/>
              </a:rPr>
              <a:t>are</a:t>
            </a:r>
            <a:r>
              <a:rPr sz="2800" spc="-60" dirty="0">
                <a:latin typeface="Calibri"/>
                <a:cs typeface="Calibri"/>
              </a:rPr>
              <a:t> </a:t>
            </a:r>
            <a:r>
              <a:rPr sz="2800" spc="-10" dirty="0">
                <a:latin typeface="Calibri"/>
                <a:cs typeface="Calibri"/>
              </a:rPr>
              <a:t>different</a:t>
            </a:r>
            <a:endParaRPr sz="2800">
              <a:latin typeface="Calibri"/>
              <a:cs typeface="Calibri"/>
            </a:endParaRPr>
          </a:p>
          <a:p>
            <a:pPr marL="431800" marR="5080" indent="-228600">
              <a:lnSpc>
                <a:spcPct val="90700"/>
              </a:lnSpc>
              <a:spcBef>
                <a:spcPts val="960"/>
              </a:spcBef>
              <a:buFont typeface="Arial"/>
              <a:buChar char="•"/>
              <a:tabLst>
                <a:tab pos="432434" algn="l"/>
              </a:tabLst>
            </a:pPr>
            <a:r>
              <a:rPr sz="2800" dirty="0">
                <a:latin typeface="Calibri"/>
                <a:cs typeface="Calibri"/>
              </a:rPr>
              <a:t>When</a:t>
            </a:r>
            <a:r>
              <a:rPr sz="2800" spc="-50" dirty="0">
                <a:latin typeface="Calibri"/>
                <a:cs typeface="Calibri"/>
              </a:rPr>
              <a:t> </a:t>
            </a:r>
            <a:r>
              <a:rPr sz="2800" dirty="0">
                <a:latin typeface="Calibri"/>
                <a:cs typeface="Calibri"/>
              </a:rPr>
              <a:t>a</a:t>
            </a:r>
            <a:r>
              <a:rPr sz="2800" spc="-50" dirty="0">
                <a:latin typeface="Calibri"/>
                <a:cs typeface="Calibri"/>
              </a:rPr>
              <a:t> </a:t>
            </a:r>
            <a:r>
              <a:rPr sz="2800" dirty="0">
                <a:latin typeface="Calibri"/>
                <a:cs typeface="Calibri"/>
              </a:rPr>
              <a:t>shell</a:t>
            </a:r>
            <a:r>
              <a:rPr sz="2800" spc="-60" dirty="0">
                <a:latin typeface="Calibri"/>
                <a:cs typeface="Calibri"/>
              </a:rPr>
              <a:t> </a:t>
            </a:r>
            <a:r>
              <a:rPr sz="2800" dirty="0">
                <a:latin typeface="Calibri"/>
                <a:cs typeface="Calibri"/>
              </a:rPr>
              <a:t>program</a:t>
            </a:r>
            <a:r>
              <a:rPr sz="2800" spc="-45" dirty="0">
                <a:latin typeface="Calibri"/>
                <a:cs typeface="Calibri"/>
              </a:rPr>
              <a:t> </a:t>
            </a:r>
            <a:r>
              <a:rPr sz="2800" dirty="0">
                <a:latin typeface="Calibri"/>
                <a:cs typeface="Calibri"/>
              </a:rPr>
              <a:t>starts,</a:t>
            </a:r>
            <a:r>
              <a:rPr sz="2800" spc="-50" dirty="0">
                <a:latin typeface="Calibri"/>
                <a:cs typeface="Calibri"/>
              </a:rPr>
              <a:t> </a:t>
            </a:r>
            <a:r>
              <a:rPr sz="2800" dirty="0">
                <a:latin typeface="Calibri"/>
                <a:cs typeface="Calibri"/>
              </a:rPr>
              <a:t>it</a:t>
            </a:r>
            <a:r>
              <a:rPr sz="2800" spc="-50" dirty="0">
                <a:latin typeface="Calibri"/>
                <a:cs typeface="Calibri"/>
              </a:rPr>
              <a:t> </a:t>
            </a:r>
            <a:r>
              <a:rPr sz="2800" dirty="0">
                <a:latin typeface="Calibri"/>
                <a:cs typeface="Calibri"/>
              </a:rPr>
              <a:t>copies</a:t>
            </a:r>
            <a:r>
              <a:rPr sz="2800" spc="-50" dirty="0">
                <a:latin typeface="Calibri"/>
                <a:cs typeface="Calibri"/>
              </a:rPr>
              <a:t> </a:t>
            </a:r>
            <a:r>
              <a:rPr sz="2800" dirty="0">
                <a:latin typeface="Calibri"/>
                <a:cs typeface="Calibri"/>
              </a:rPr>
              <a:t>the</a:t>
            </a:r>
            <a:r>
              <a:rPr sz="2800" spc="-55" dirty="0">
                <a:latin typeface="Calibri"/>
                <a:cs typeface="Calibri"/>
              </a:rPr>
              <a:t> </a:t>
            </a:r>
            <a:r>
              <a:rPr sz="2800" dirty="0">
                <a:latin typeface="Calibri"/>
                <a:cs typeface="Calibri"/>
              </a:rPr>
              <a:t>environment</a:t>
            </a:r>
            <a:r>
              <a:rPr sz="2800" spc="-55" dirty="0">
                <a:latin typeface="Calibri"/>
                <a:cs typeface="Calibri"/>
              </a:rPr>
              <a:t> </a:t>
            </a:r>
            <a:r>
              <a:rPr sz="2800" dirty="0">
                <a:latin typeface="Calibri"/>
                <a:cs typeface="Calibri"/>
              </a:rPr>
              <a:t>variables</a:t>
            </a:r>
            <a:r>
              <a:rPr sz="2800" spc="-45" dirty="0">
                <a:latin typeface="Calibri"/>
                <a:cs typeface="Calibri"/>
              </a:rPr>
              <a:t> </a:t>
            </a:r>
            <a:r>
              <a:rPr sz="2800" dirty="0">
                <a:latin typeface="Calibri"/>
                <a:cs typeface="Calibri"/>
              </a:rPr>
              <a:t>into</a:t>
            </a:r>
            <a:r>
              <a:rPr sz="2800" spc="-50" dirty="0">
                <a:latin typeface="Calibri"/>
                <a:cs typeface="Calibri"/>
              </a:rPr>
              <a:t> </a:t>
            </a:r>
            <a:r>
              <a:rPr sz="2800" spc="-25" dirty="0">
                <a:latin typeface="Calibri"/>
                <a:cs typeface="Calibri"/>
              </a:rPr>
              <a:t>its </a:t>
            </a:r>
            <a:r>
              <a:rPr sz="2800" dirty="0">
                <a:latin typeface="Calibri"/>
                <a:cs typeface="Calibri"/>
              </a:rPr>
              <a:t>own</a:t>
            </a:r>
            <a:r>
              <a:rPr sz="2800" spc="-25" dirty="0">
                <a:latin typeface="Calibri"/>
                <a:cs typeface="Calibri"/>
              </a:rPr>
              <a:t> </a:t>
            </a:r>
            <a:r>
              <a:rPr sz="2800" dirty="0">
                <a:latin typeface="Calibri"/>
                <a:cs typeface="Calibri"/>
              </a:rPr>
              <a:t>shell</a:t>
            </a:r>
            <a:r>
              <a:rPr sz="2800" spc="-25" dirty="0">
                <a:latin typeface="Calibri"/>
                <a:cs typeface="Calibri"/>
              </a:rPr>
              <a:t> </a:t>
            </a:r>
            <a:r>
              <a:rPr sz="2800" dirty="0">
                <a:latin typeface="Calibri"/>
                <a:cs typeface="Calibri"/>
              </a:rPr>
              <a:t>variables.</a:t>
            </a:r>
            <a:r>
              <a:rPr sz="2800" spc="-15" dirty="0">
                <a:latin typeface="Calibri"/>
                <a:cs typeface="Calibri"/>
              </a:rPr>
              <a:t> </a:t>
            </a:r>
            <a:r>
              <a:rPr sz="2800" dirty="0">
                <a:latin typeface="Calibri"/>
                <a:cs typeface="Calibri"/>
              </a:rPr>
              <a:t>Changes</a:t>
            </a:r>
            <a:r>
              <a:rPr sz="2800" spc="-15" dirty="0">
                <a:latin typeface="Calibri"/>
                <a:cs typeface="Calibri"/>
              </a:rPr>
              <a:t> </a:t>
            </a:r>
            <a:r>
              <a:rPr sz="2800" dirty="0">
                <a:latin typeface="Calibri"/>
                <a:cs typeface="Calibri"/>
              </a:rPr>
              <a:t>made</a:t>
            </a:r>
            <a:r>
              <a:rPr sz="2800" spc="-25" dirty="0">
                <a:latin typeface="Calibri"/>
                <a:cs typeface="Calibri"/>
              </a:rPr>
              <a:t> </a:t>
            </a:r>
            <a:r>
              <a:rPr sz="2800" dirty="0">
                <a:latin typeface="Calibri"/>
                <a:cs typeface="Calibri"/>
              </a:rPr>
              <a:t>to</a:t>
            </a:r>
            <a:r>
              <a:rPr sz="2800" spc="-25" dirty="0">
                <a:latin typeface="Calibri"/>
                <a:cs typeface="Calibri"/>
              </a:rPr>
              <a:t> </a:t>
            </a:r>
            <a:r>
              <a:rPr sz="2800" dirty="0">
                <a:latin typeface="Calibri"/>
                <a:cs typeface="Calibri"/>
              </a:rPr>
              <a:t>the</a:t>
            </a:r>
            <a:r>
              <a:rPr sz="2800" spc="-25" dirty="0">
                <a:latin typeface="Calibri"/>
                <a:cs typeface="Calibri"/>
              </a:rPr>
              <a:t> </a:t>
            </a:r>
            <a:r>
              <a:rPr sz="2800" dirty="0">
                <a:latin typeface="Calibri"/>
                <a:cs typeface="Calibri"/>
              </a:rPr>
              <a:t>shell</a:t>
            </a:r>
            <a:r>
              <a:rPr sz="2800" spc="-25" dirty="0">
                <a:latin typeface="Calibri"/>
                <a:cs typeface="Calibri"/>
              </a:rPr>
              <a:t> </a:t>
            </a:r>
            <a:r>
              <a:rPr sz="2800" dirty="0">
                <a:latin typeface="Calibri"/>
                <a:cs typeface="Calibri"/>
              </a:rPr>
              <a:t>variable</a:t>
            </a:r>
            <a:r>
              <a:rPr sz="2800" spc="-25" dirty="0">
                <a:latin typeface="Calibri"/>
                <a:cs typeface="Calibri"/>
              </a:rPr>
              <a:t> </a:t>
            </a:r>
            <a:r>
              <a:rPr sz="2800" dirty="0">
                <a:latin typeface="Calibri"/>
                <a:cs typeface="Calibri"/>
              </a:rPr>
              <a:t>will</a:t>
            </a:r>
            <a:r>
              <a:rPr sz="2800" spc="-25" dirty="0">
                <a:latin typeface="Calibri"/>
                <a:cs typeface="Calibri"/>
              </a:rPr>
              <a:t> </a:t>
            </a:r>
            <a:r>
              <a:rPr sz="2800" dirty="0">
                <a:latin typeface="Calibri"/>
                <a:cs typeface="Calibri"/>
              </a:rPr>
              <a:t>not</a:t>
            </a:r>
            <a:r>
              <a:rPr sz="2800" spc="-25" dirty="0">
                <a:latin typeface="Calibri"/>
                <a:cs typeface="Calibri"/>
              </a:rPr>
              <a:t> </a:t>
            </a:r>
            <a:r>
              <a:rPr sz="2800" spc="-10" dirty="0">
                <a:latin typeface="Calibri"/>
                <a:cs typeface="Calibri"/>
              </a:rPr>
              <a:t>reflect </a:t>
            </a:r>
            <a:r>
              <a:rPr sz="2800" dirty="0">
                <a:latin typeface="Calibri"/>
                <a:cs typeface="Calibri"/>
              </a:rPr>
              <a:t>on</a:t>
            </a:r>
            <a:r>
              <a:rPr sz="2800" spc="-45" dirty="0">
                <a:latin typeface="Calibri"/>
                <a:cs typeface="Calibri"/>
              </a:rPr>
              <a:t> </a:t>
            </a:r>
            <a:r>
              <a:rPr sz="2800" dirty="0">
                <a:latin typeface="Calibri"/>
                <a:cs typeface="Calibri"/>
              </a:rPr>
              <a:t>the</a:t>
            </a:r>
            <a:r>
              <a:rPr sz="2800" spc="-50" dirty="0">
                <a:latin typeface="Calibri"/>
                <a:cs typeface="Calibri"/>
              </a:rPr>
              <a:t> </a:t>
            </a:r>
            <a:r>
              <a:rPr sz="2800" dirty="0">
                <a:latin typeface="Calibri"/>
                <a:cs typeface="Calibri"/>
              </a:rPr>
              <a:t>environment</a:t>
            </a:r>
            <a:r>
              <a:rPr sz="2800" spc="-50" dirty="0">
                <a:latin typeface="Calibri"/>
                <a:cs typeface="Calibri"/>
              </a:rPr>
              <a:t> </a:t>
            </a:r>
            <a:r>
              <a:rPr sz="2800" dirty="0">
                <a:latin typeface="Calibri"/>
                <a:cs typeface="Calibri"/>
              </a:rPr>
              <a:t>variables,</a:t>
            </a:r>
            <a:r>
              <a:rPr sz="2800" spc="-40" dirty="0">
                <a:latin typeface="Calibri"/>
                <a:cs typeface="Calibri"/>
              </a:rPr>
              <a:t> </a:t>
            </a:r>
            <a:r>
              <a:rPr sz="2800" dirty="0">
                <a:latin typeface="Calibri"/>
                <a:cs typeface="Calibri"/>
              </a:rPr>
              <a:t>as</a:t>
            </a:r>
            <a:r>
              <a:rPr sz="2800" spc="-45" dirty="0">
                <a:latin typeface="Calibri"/>
                <a:cs typeface="Calibri"/>
              </a:rPr>
              <a:t> </a:t>
            </a:r>
            <a:r>
              <a:rPr sz="2800" dirty="0">
                <a:latin typeface="Calibri"/>
                <a:cs typeface="Calibri"/>
              </a:rPr>
              <a:t>shown</a:t>
            </a:r>
            <a:r>
              <a:rPr sz="2800" spc="-45" dirty="0">
                <a:latin typeface="Calibri"/>
                <a:cs typeface="Calibri"/>
              </a:rPr>
              <a:t> </a:t>
            </a:r>
            <a:r>
              <a:rPr sz="2800" dirty="0">
                <a:latin typeface="Calibri"/>
                <a:cs typeface="Calibri"/>
              </a:rPr>
              <a:t>in</a:t>
            </a:r>
            <a:r>
              <a:rPr sz="2800" spc="-40" dirty="0">
                <a:latin typeface="Calibri"/>
                <a:cs typeface="Calibri"/>
              </a:rPr>
              <a:t> </a:t>
            </a:r>
            <a:r>
              <a:rPr sz="2800" dirty="0">
                <a:latin typeface="Calibri"/>
                <a:cs typeface="Calibri"/>
              </a:rPr>
              <a:t>example</a:t>
            </a:r>
            <a:r>
              <a:rPr sz="2800" spc="-50" dirty="0">
                <a:latin typeface="Calibri"/>
                <a:cs typeface="Calibri"/>
              </a:rPr>
              <a:t> :</a:t>
            </a:r>
            <a:endParaRPr sz="2800">
              <a:latin typeface="Calibri"/>
              <a:cs typeface="Calibri"/>
            </a:endParaRPr>
          </a:p>
          <a:p>
            <a:pPr marR="7409815" algn="r">
              <a:lnSpc>
                <a:spcPct val="100000"/>
              </a:lnSpc>
              <a:spcBef>
                <a:spcPts val="2505"/>
              </a:spcBef>
            </a:pPr>
            <a:r>
              <a:rPr sz="2000" dirty="0">
                <a:latin typeface="Calibri"/>
                <a:cs typeface="Calibri"/>
              </a:rPr>
              <a:t>Environment</a:t>
            </a:r>
            <a:r>
              <a:rPr sz="2000" spc="-105" dirty="0">
                <a:latin typeface="Calibri"/>
                <a:cs typeface="Calibri"/>
              </a:rPr>
              <a:t> </a:t>
            </a:r>
            <a:r>
              <a:rPr sz="2000" spc="-10" dirty="0">
                <a:latin typeface="Calibri"/>
                <a:cs typeface="Calibri"/>
              </a:rPr>
              <a:t>variable</a:t>
            </a:r>
            <a:endParaRPr sz="2000">
              <a:latin typeface="Calibri"/>
              <a:cs typeface="Calibri"/>
            </a:endParaRPr>
          </a:p>
          <a:p>
            <a:pPr marR="7395209" algn="r">
              <a:lnSpc>
                <a:spcPct val="100000"/>
              </a:lnSpc>
              <a:spcBef>
                <a:spcPts val="1465"/>
              </a:spcBef>
            </a:pPr>
            <a:r>
              <a:rPr sz="2000" dirty="0">
                <a:latin typeface="Calibri"/>
                <a:cs typeface="Calibri"/>
              </a:rPr>
              <a:t>Shell </a:t>
            </a:r>
            <a:r>
              <a:rPr sz="2000" spc="-10" dirty="0">
                <a:latin typeface="Calibri"/>
                <a:cs typeface="Calibri"/>
              </a:rPr>
              <a:t>variable</a:t>
            </a:r>
            <a:endParaRPr sz="2000">
              <a:latin typeface="Calibri"/>
              <a:cs typeface="Calibri"/>
            </a:endParaRPr>
          </a:p>
          <a:p>
            <a:pPr marL="12700" marR="7351395" indent="913765" algn="r">
              <a:lnSpc>
                <a:spcPct val="162000"/>
              </a:lnSpc>
              <a:spcBef>
                <a:spcPts val="2014"/>
              </a:spcBef>
            </a:pPr>
            <a:r>
              <a:rPr sz="2000" dirty="0">
                <a:latin typeface="Calibri"/>
                <a:cs typeface="Calibri"/>
              </a:rPr>
              <a:t>Shell</a:t>
            </a:r>
            <a:r>
              <a:rPr sz="2000" spc="-15" dirty="0">
                <a:latin typeface="Calibri"/>
                <a:cs typeface="Calibri"/>
              </a:rPr>
              <a:t> </a:t>
            </a:r>
            <a:r>
              <a:rPr sz="2000" dirty="0">
                <a:latin typeface="Calibri"/>
                <a:cs typeface="Calibri"/>
              </a:rPr>
              <a:t>variable</a:t>
            </a:r>
            <a:r>
              <a:rPr sz="2000" spc="-15" dirty="0">
                <a:latin typeface="Calibri"/>
                <a:cs typeface="Calibri"/>
              </a:rPr>
              <a:t> </a:t>
            </a:r>
            <a:r>
              <a:rPr sz="2000" dirty="0">
                <a:latin typeface="Calibri"/>
                <a:cs typeface="Calibri"/>
              </a:rPr>
              <a:t>is</a:t>
            </a:r>
            <a:r>
              <a:rPr sz="2000" spc="-10" dirty="0">
                <a:latin typeface="Calibri"/>
                <a:cs typeface="Calibri"/>
              </a:rPr>
              <a:t> changed </a:t>
            </a:r>
            <a:r>
              <a:rPr sz="2000" dirty="0">
                <a:latin typeface="Calibri"/>
                <a:cs typeface="Calibri"/>
              </a:rPr>
              <a:t>Environment</a:t>
            </a:r>
            <a:r>
              <a:rPr sz="2000" spc="-40" dirty="0">
                <a:latin typeface="Calibri"/>
                <a:cs typeface="Calibri"/>
              </a:rPr>
              <a:t> </a:t>
            </a:r>
            <a:r>
              <a:rPr sz="2000" dirty="0">
                <a:latin typeface="Calibri"/>
                <a:cs typeface="Calibri"/>
              </a:rPr>
              <a:t>variable</a:t>
            </a:r>
            <a:r>
              <a:rPr sz="2000" spc="-35" dirty="0">
                <a:latin typeface="Calibri"/>
                <a:cs typeface="Calibri"/>
              </a:rPr>
              <a:t> </a:t>
            </a:r>
            <a:r>
              <a:rPr sz="2000" dirty="0">
                <a:latin typeface="Calibri"/>
                <a:cs typeface="Calibri"/>
              </a:rPr>
              <a:t>is</a:t>
            </a:r>
            <a:r>
              <a:rPr sz="2000" spc="-35" dirty="0">
                <a:latin typeface="Calibri"/>
                <a:cs typeface="Calibri"/>
              </a:rPr>
              <a:t> </a:t>
            </a:r>
            <a:r>
              <a:rPr sz="2000" dirty="0">
                <a:latin typeface="Calibri"/>
                <a:cs typeface="Calibri"/>
              </a:rPr>
              <a:t>the</a:t>
            </a:r>
            <a:r>
              <a:rPr sz="2000" spc="-35" dirty="0">
                <a:latin typeface="Calibri"/>
                <a:cs typeface="Calibri"/>
              </a:rPr>
              <a:t> </a:t>
            </a:r>
            <a:r>
              <a:rPr sz="2000" spc="-20" dirty="0">
                <a:latin typeface="Calibri"/>
                <a:cs typeface="Calibri"/>
              </a:rPr>
              <a:t>same</a:t>
            </a:r>
            <a:endParaRPr sz="2000">
              <a:latin typeface="Calibri"/>
              <a:cs typeface="Calibri"/>
            </a:endParaRPr>
          </a:p>
          <a:p>
            <a:pPr>
              <a:lnSpc>
                <a:spcPct val="100000"/>
              </a:lnSpc>
              <a:spcBef>
                <a:spcPts val="20"/>
              </a:spcBef>
            </a:pPr>
            <a:endParaRPr sz="2050">
              <a:latin typeface="Calibri"/>
              <a:cs typeface="Calibri"/>
            </a:endParaRPr>
          </a:p>
          <a:p>
            <a:pPr marL="72390" marR="7345680" indent="1223010" algn="r">
              <a:lnSpc>
                <a:spcPct val="148000"/>
              </a:lnSpc>
            </a:pPr>
            <a:r>
              <a:rPr sz="2000" dirty="0">
                <a:latin typeface="Calibri"/>
                <a:cs typeface="Calibri"/>
              </a:rPr>
              <a:t>Shell</a:t>
            </a:r>
            <a:r>
              <a:rPr sz="2000" spc="-15" dirty="0">
                <a:latin typeface="Calibri"/>
                <a:cs typeface="Calibri"/>
              </a:rPr>
              <a:t> </a:t>
            </a:r>
            <a:r>
              <a:rPr sz="2000" dirty="0">
                <a:latin typeface="Calibri"/>
                <a:cs typeface="Calibri"/>
              </a:rPr>
              <a:t>variable</a:t>
            </a:r>
            <a:r>
              <a:rPr sz="2000" spc="-15" dirty="0">
                <a:latin typeface="Calibri"/>
                <a:cs typeface="Calibri"/>
              </a:rPr>
              <a:t> </a:t>
            </a:r>
            <a:r>
              <a:rPr sz="2000" dirty="0">
                <a:latin typeface="Calibri"/>
                <a:cs typeface="Calibri"/>
              </a:rPr>
              <a:t>is</a:t>
            </a:r>
            <a:r>
              <a:rPr sz="2000" spc="-10" dirty="0">
                <a:latin typeface="Calibri"/>
                <a:cs typeface="Calibri"/>
              </a:rPr>
              <a:t> </a:t>
            </a:r>
            <a:r>
              <a:rPr sz="2000" spc="-20" dirty="0">
                <a:latin typeface="Calibri"/>
                <a:cs typeface="Calibri"/>
              </a:rPr>
              <a:t>gone </a:t>
            </a:r>
            <a:r>
              <a:rPr sz="2000" dirty="0">
                <a:latin typeface="Calibri"/>
                <a:cs typeface="Calibri"/>
              </a:rPr>
              <a:t>Environment</a:t>
            </a:r>
            <a:r>
              <a:rPr sz="2000" spc="-40" dirty="0">
                <a:latin typeface="Calibri"/>
                <a:cs typeface="Calibri"/>
              </a:rPr>
              <a:t> </a:t>
            </a:r>
            <a:r>
              <a:rPr sz="2000" dirty="0">
                <a:latin typeface="Calibri"/>
                <a:cs typeface="Calibri"/>
              </a:rPr>
              <a:t>variable</a:t>
            </a:r>
            <a:r>
              <a:rPr sz="2000" spc="-40" dirty="0">
                <a:latin typeface="Calibri"/>
                <a:cs typeface="Calibri"/>
              </a:rPr>
              <a:t> </a:t>
            </a:r>
            <a:r>
              <a:rPr sz="2000" dirty="0">
                <a:latin typeface="Calibri"/>
                <a:cs typeface="Calibri"/>
              </a:rPr>
              <a:t>is</a:t>
            </a:r>
            <a:r>
              <a:rPr sz="2000" spc="-40" dirty="0">
                <a:latin typeface="Calibri"/>
                <a:cs typeface="Calibri"/>
              </a:rPr>
              <a:t> </a:t>
            </a:r>
            <a:r>
              <a:rPr sz="2000" dirty="0">
                <a:latin typeface="Calibri"/>
                <a:cs typeface="Calibri"/>
              </a:rPr>
              <a:t>still</a:t>
            </a:r>
            <a:r>
              <a:rPr sz="2000" spc="-40" dirty="0">
                <a:latin typeface="Calibri"/>
                <a:cs typeface="Calibri"/>
              </a:rPr>
              <a:t> </a:t>
            </a:r>
            <a:r>
              <a:rPr sz="2000" spc="-20" dirty="0">
                <a:latin typeface="Calibri"/>
                <a:cs typeface="Calibri"/>
              </a:rPr>
              <a:t>here</a:t>
            </a:r>
            <a:endParaRPr sz="2000">
              <a:latin typeface="Calibri"/>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95579" rIns="0" bIns="0" rtlCol="0">
            <a:spAutoFit/>
          </a:bodyPr>
          <a:lstStyle/>
          <a:p>
            <a:pPr marL="492125">
              <a:lnSpc>
                <a:spcPct val="100000"/>
              </a:lnSpc>
              <a:spcBef>
                <a:spcPts val="100"/>
              </a:spcBef>
            </a:pPr>
            <a:r>
              <a:rPr dirty="0"/>
              <a:t>Shell</a:t>
            </a:r>
            <a:r>
              <a:rPr spc="-100" dirty="0"/>
              <a:t> </a:t>
            </a:r>
            <a:r>
              <a:rPr spc="-10" dirty="0"/>
              <a:t>Variables</a:t>
            </a:r>
            <a:r>
              <a:rPr spc="-95" dirty="0"/>
              <a:t> </a:t>
            </a:r>
            <a:r>
              <a:rPr dirty="0"/>
              <a:t>&amp;</a:t>
            </a:r>
            <a:r>
              <a:rPr spc="-90" dirty="0"/>
              <a:t> </a:t>
            </a:r>
            <a:r>
              <a:rPr dirty="0"/>
              <a:t>Environment</a:t>
            </a:r>
            <a:r>
              <a:rPr spc="-85" dirty="0"/>
              <a:t> </a:t>
            </a:r>
            <a:r>
              <a:rPr spc="-20" dirty="0"/>
              <a:t>Variables</a:t>
            </a:r>
          </a:p>
        </p:txBody>
      </p:sp>
      <p:sp>
        <p:nvSpPr>
          <p:cNvPr id="3" name="object 3"/>
          <p:cNvSpPr txBox="1"/>
          <p:nvPr/>
        </p:nvSpPr>
        <p:spPr>
          <a:xfrm>
            <a:off x="7795894" y="1612391"/>
            <a:ext cx="3418840" cy="3780790"/>
          </a:xfrm>
          <a:prstGeom prst="rect">
            <a:avLst/>
          </a:prstGeom>
        </p:spPr>
        <p:txBody>
          <a:bodyPr vert="horz" wrap="square" lIns="0" tIns="48895" rIns="0" bIns="0" rtlCol="0">
            <a:spAutoFit/>
          </a:bodyPr>
          <a:lstStyle/>
          <a:p>
            <a:pPr marL="241300" marR="208279" indent="-228600">
              <a:lnSpc>
                <a:spcPct val="89600"/>
              </a:lnSpc>
              <a:spcBef>
                <a:spcPts val="385"/>
              </a:spcBef>
              <a:buFont typeface="Arial"/>
              <a:buChar char="•"/>
              <a:tabLst>
                <a:tab pos="241300" algn="l"/>
              </a:tabLst>
            </a:pPr>
            <a:r>
              <a:rPr sz="2300" dirty="0">
                <a:latin typeface="Calibri"/>
                <a:cs typeface="Calibri"/>
              </a:rPr>
              <a:t>This</a:t>
            </a:r>
            <a:r>
              <a:rPr sz="2300" spc="-25" dirty="0">
                <a:latin typeface="Calibri"/>
                <a:cs typeface="Calibri"/>
              </a:rPr>
              <a:t> </a:t>
            </a:r>
            <a:r>
              <a:rPr sz="2300" dirty="0">
                <a:latin typeface="Calibri"/>
                <a:cs typeface="Calibri"/>
              </a:rPr>
              <a:t>figure</a:t>
            </a:r>
            <a:r>
              <a:rPr sz="2300" spc="-10" dirty="0">
                <a:latin typeface="Calibri"/>
                <a:cs typeface="Calibri"/>
              </a:rPr>
              <a:t> </a:t>
            </a:r>
            <a:r>
              <a:rPr sz="2300" dirty="0">
                <a:latin typeface="Calibri"/>
                <a:cs typeface="Calibri"/>
              </a:rPr>
              <a:t>shows</a:t>
            </a:r>
            <a:r>
              <a:rPr sz="2300" spc="-20" dirty="0">
                <a:latin typeface="Calibri"/>
                <a:cs typeface="Calibri"/>
              </a:rPr>
              <a:t> </a:t>
            </a:r>
            <a:r>
              <a:rPr sz="2300" spc="-25" dirty="0">
                <a:latin typeface="Calibri"/>
                <a:cs typeface="Calibri"/>
              </a:rPr>
              <a:t>how </a:t>
            </a:r>
            <a:r>
              <a:rPr sz="2300" dirty="0">
                <a:latin typeface="Calibri"/>
                <a:cs typeface="Calibri"/>
              </a:rPr>
              <a:t>shell</a:t>
            </a:r>
            <a:r>
              <a:rPr sz="2300" spc="-50" dirty="0">
                <a:latin typeface="Calibri"/>
                <a:cs typeface="Calibri"/>
              </a:rPr>
              <a:t> </a:t>
            </a:r>
            <a:r>
              <a:rPr sz="2300" dirty="0">
                <a:latin typeface="Calibri"/>
                <a:cs typeface="Calibri"/>
              </a:rPr>
              <a:t>variables</a:t>
            </a:r>
            <a:r>
              <a:rPr sz="2300" spc="-45" dirty="0">
                <a:latin typeface="Calibri"/>
                <a:cs typeface="Calibri"/>
              </a:rPr>
              <a:t> </a:t>
            </a:r>
            <a:r>
              <a:rPr sz="2300" dirty="0">
                <a:latin typeface="Calibri"/>
                <a:cs typeface="Calibri"/>
              </a:rPr>
              <a:t>affect</a:t>
            </a:r>
            <a:r>
              <a:rPr sz="2300" spc="-45" dirty="0">
                <a:latin typeface="Calibri"/>
                <a:cs typeface="Calibri"/>
              </a:rPr>
              <a:t> </a:t>
            </a:r>
            <a:r>
              <a:rPr sz="2300" spc="-25" dirty="0">
                <a:latin typeface="Calibri"/>
                <a:cs typeface="Calibri"/>
              </a:rPr>
              <a:t>the </a:t>
            </a:r>
            <a:r>
              <a:rPr sz="2300" dirty="0">
                <a:latin typeface="Calibri"/>
                <a:cs typeface="Calibri"/>
              </a:rPr>
              <a:t>environment</a:t>
            </a:r>
            <a:r>
              <a:rPr sz="2300" spc="-85" dirty="0">
                <a:latin typeface="Calibri"/>
                <a:cs typeface="Calibri"/>
              </a:rPr>
              <a:t> </a:t>
            </a:r>
            <a:r>
              <a:rPr sz="2300" dirty="0">
                <a:latin typeface="Calibri"/>
                <a:cs typeface="Calibri"/>
              </a:rPr>
              <a:t>variables</a:t>
            </a:r>
            <a:r>
              <a:rPr sz="2300" spc="-70" dirty="0">
                <a:latin typeface="Calibri"/>
                <a:cs typeface="Calibri"/>
              </a:rPr>
              <a:t> </a:t>
            </a:r>
            <a:r>
              <a:rPr sz="2300" spc="-25" dirty="0">
                <a:latin typeface="Calibri"/>
                <a:cs typeface="Calibri"/>
              </a:rPr>
              <a:t>of </a:t>
            </a:r>
            <a:r>
              <a:rPr sz="2300" dirty="0">
                <a:latin typeface="Calibri"/>
                <a:cs typeface="Calibri"/>
              </a:rPr>
              <a:t>child </a:t>
            </a:r>
            <a:r>
              <a:rPr sz="2300" spc="-10" dirty="0">
                <a:latin typeface="Calibri"/>
                <a:cs typeface="Calibri"/>
              </a:rPr>
              <a:t>processes</a:t>
            </a:r>
            <a:endParaRPr sz="2300">
              <a:latin typeface="Calibri"/>
              <a:cs typeface="Calibri"/>
            </a:endParaRPr>
          </a:p>
          <a:p>
            <a:pPr>
              <a:lnSpc>
                <a:spcPct val="100000"/>
              </a:lnSpc>
              <a:spcBef>
                <a:spcPts val="45"/>
              </a:spcBef>
              <a:buFont typeface="Arial"/>
              <a:buChar char="•"/>
            </a:pPr>
            <a:endParaRPr sz="3650">
              <a:latin typeface="Calibri"/>
              <a:cs typeface="Calibri"/>
            </a:endParaRPr>
          </a:p>
          <a:p>
            <a:pPr marL="241300" marR="5080" indent="-228600">
              <a:lnSpc>
                <a:spcPct val="89900"/>
              </a:lnSpc>
              <a:spcBef>
                <a:spcPts val="5"/>
              </a:spcBef>
              <a:buFont typeface="Arial"/>
              <a:buChar char="•"/>
              <a:tabLst>
                <a:tab pos="241300" algn="l"/>
              </a:tabLst>
            </a:pPr>
            <a:r>
              <a:rPr sz="2300" dirty="0">
                <a:latin typeface="Calibri"/>
                <a:cs typeface="Calibri"/>
              </a:rPr>
              <a:t>It</a:t>
            </a:r>
            <a:r>
              <a:rPr sz="2300" spc="-15" dirty="0">
                <a:latin typeface="Calibri"/>
                <a:cs typeface="Calibri"/>
              </a:rPr>
              <a:t> </a:t>
            </a:r>
            <a:r>
              <a:rPr sz="2300" dirty="0">
                <a:latin typeface="Calibri"/>
                <a:cs typeface="Calibri"/>
              </a:rPr>
              <a:t>also</a:t>
            </a:r>
            <a:r>
              <a:rPr sz="2300" spc="-10" dirty="0">
                <a:latin typeface="Calibri"/>
                <a:cs typeface="Calibri"/>
              </a:rPr>
              <a:t> </a:t>
            </a:r>
            <a:r>
              <a:rPr sz="2300" dirty="0">
                <a:latin typeface="Calibri"/>
                <a:cs typeface="Calibri"/>
              </a:rPr>
              <a:t>shows</a:t>
            </a:r>
            <a:r>
              <a:rPr sz="2300" spc="-15" dirty="0">
                <a:latin typeface="Calibri"/>
                <a:cs typeface="Calibri"/>
              </a:rPr>
              <a:t> </a:t>
            </a:r>
            <a:r>
              <a:rPr sz="2300" dirty="0">
                <a:latin typeface="Calibri"/>
                <a:cs typeface="Calibri"/>
              </a:rPr>
              <a:t>how</a:t>
            </a:r>
            <a:r>
              <a:rPr sz="2300" spc="-10" dirty="0">
                <a:latin typeface="Calibri"/>
                <a:cs typeface="Calibri"/>
              </a:rPr>
              <a:t> </a:t>
            </a:r>
            <a:r>
              <a:rPr sz="2300" spc="-25" dirty="0">
                <a:latin typeface="Calibri"/>
                <a:cs typeface="Calibri"/>
              </a:rPr>
              <a:t>the </a:t>
            </a:r>
            <a:r>
              <a:rPr sz="2300" dirty="0">
                <a:latin typeface="Calibri"/>
                <a:cs typeface="Calibri"/>
              </a:rPr>
              <a:t>parent</a:t>
            </a:r>
            <a:r>
              <a:rPr sz="2300" spc="-60" dirty="0">
                <a:latin typeface="Calibri"/>
                <a:cs typeface="Calibri"/>
              </a:rPr>
              <a:t> </a:t>
            </a:r>
            <a:r>
              <a:rPr sz="2300" spc="-10" dirty="0">
                <a:latin typeface="Calibri"/>
                <a:cs typeface="Calibri"/>
              </a:rPr>
              <a:t>shell’s</a:t>
            </a:r>
            <a:r>
              <a:rPr sz="2300" spc="-55" dirty="0">
                <a:latin typeface="Calibri"/>
                <a:cs typeface="Calibri"/>
              </a:rPr>
              <a:t> </a:t>
            </a:r>
            <a:r>
              <a:rPr sz="2300" spc="-10" dirty="0">
                <a:latin typeface="Calibri"/>
                <a:cs typeface="Calibri"/>
              </a:rPr>
              <a:t>environment </a:t>
            </a:r>
            <a:r>
              <a:rPr sz="2300" dirty="0">
                <a:latin typeface="Calibri"/>
                <a:cs typeface="Calibri"/>
              </a:rPr>
              <a:t>variables</a:t>
            </a:r>
            <a:r>
              <a:rPr sz="2300" spc="-30" dirty="0">
                <a:latin typeface="Calibri"/>
                <a:cs typeface="Calibri"/>
              </a:rPr>
              <a:t> </a:t>
            </a:r>
            <a:r>
              <a:rPr sz="2300" dirty="0">
                <a:latin typeface="Calibri"/>
                <a:cs typeface="Calibri"/>
              </a:rPr>
              <a:t>becomes</a:t>
            </a:r>
            <a:r>
              <a:rPr sz="2300" spc="-30" dirty="0">
                <a:latin typeface="Calibri"/>
                <a:cs typeface="Calibri"/>
              </a:rPr>
              <a:t> </a:t>
            </a:r>
            <a:r>
              <a:rPr sz="2300" spc="-25" dirty="0">
                <a:latin typeface="Calibri"/>
                <a:cs typeface="Calibri"/>
              </a:rPr>
              <a:t>the </a:t>
            </a:r>
            <a:r>
              <a:rPr sz="2300" dirty="0">
                <a:latin typeface="Calibri"/>
                <a:cs typeface="Calibri"/>
              </a:rPr>
              <a:t>child</a:t>
            </a:r>
            <a:r>
              <a:rPr sz="2300" spc="-5" dirty="0">
                <a:latin typeface="Calibri"/>
                <a:cs typeface="Calibri"/>
              </a:rPr>
              <a:t> </a:t>
            </a:r>
            <a:r>
              <a:rPr sz="2300" spc="-10" dirty="0">
                <a:latin typeface="Calibri"/>
                <a:cs typeface="Calibri"/>
              </a:rPr>
              <a:t>process’s </a:t>
            </a:r>
            <a:r>
              <a:rPr sz="2300" dirty="0">
                <a:latin typeface="Calibri"/>
                <a:cs typeface="Calibri"/>
              </a:rPr>
              <a:t>environment</a:t>
            </a:r>
            <a:r>
              <a:rPr sz="2300" spc="-80" dirty="0">
                <a:latin typeface="Calibri"/>
                <a:cs typeface="Calibri"/>
              </a:rPr>
              <a:t> </a:t>
            </a:r>
            <a:r>
              <a:rPr sz="2300" dirty="0">
                <a:latin typeface="Calibri"/>
                <a:cs typeface="Calibri"/>
              </a:rPr>
              <a:t>variables</a:t>
            </a:r>
            <a:r>
              <a:rPr sz="2300" spc="-75" dirty="0">
                <a:latin typeface="Calibri"/>
                <a:cs typeface="Calibri"/>
              </a:rPr>
              <a:t> </a:t>
            </a:r>
            <a:r>
              <a:rPr sz="2300" spc="-20" dirty="0">
                <a:latin typeface="Calibri"/>
                <a:cs typeface="Calibri"/>
              </a:rPr>
              <a:t>(via </a:t>
            </a:r>
            <a:r>
              <a:rPr sz="2300" dirty="0">
                <a:latin typeface="Calibri"/>
                <a:cs typeface="Calibri"/>
              </a:rPr>
              <a:t>shell</a:t>
            </a:r>
            <a:r>
              <a:rPr sz="2300" spc="5" dirty="0">
                <a:latin typeface="Calibri"/>
                <a:cs typeface="Calibri"/>
              </a:rPr>
              <a:t> </a:t>
            </a:r>
            <a:r>
              <a:rPr sz="2300" spc="-10" dirty="0">
                <a:latin typeface="Calibri"/>
                <a:cs typeface="Calibri"/>
              </a:rPr>
              <a:t>variables)</a:t>
            </a:r>
            <a:endParaRPr sz="2300">
              <a:latin typeface="Calibri"/>
              <a:cs typeface="Calibri"/>
            </a:endParaRPr>
          </a:p>
        </p:txBody>
      </p:sp>
      <p:pic>
        <p:nvPicPr>
          <p:cNvPr id="4" name="object 4"/>
          <p:cNvPicPr/>
          <p:nvPr/>
        </p:nvPicPr>
        <p:blipFill>
          <a:blip r:embed="rId3" cstate="print"/>
          <a:stretch>
            <a:fillRect/>
          </a:stretch>
        </p:blipFill>
        <p:spPr>
          <a:xfrm>
            <a:off x="951955" y="1194539"/>
            <a:ext cx="6378485" cy="544423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95579" rIns="0" bIns="0" rtlCol="0">
            <a:spAutoFit/>
          </a:bodyPr>
          <a:lstStyle/>
          <a:p>
            <a:pPr marL="492125">
              <a:lnSpc>
                <a:spcPct val="100000"/>
              </a:lnSpc>
              <a:spcBef>
                <a:spcPts val="100"/>
              </a:spcBef>
            </a:pPr>
            <a:r>
              <a:rPr dirty="0"/>
              <a:t>Shell</a:t>
            </a:r>
            <a:r>
              <a:rPr spc="-100" dirty="0"/>
              <a:t> </a:t>
            </a:r>
            <a:r>
              <a:rPr spc="-10" dirty="0"/>
              <a:t>Variables</a:t>
            </a:r>
            <a:r>
              <a:rPr spc="-95" dirty="0"/>
              <a:t> </a:t>
            </a:r>
            <a:r>
              <a:rPr dirty="0"/>
              <a:t>&amp;</a:t>
            </a:r>
            <a:r>
              <a:rPr spc="-90" dirty="0"/>
              <a:t> </a:t>
            </a:r>
            <a:r>
              <a:rPr dirty="0"/>
              <a:t>Environment</a:t>
            </a:r>
            <a:r>
              <a:rPr spc="-85" dirty="0"/>
              <a:t> </a:t>
            </a:r>
            <a:r>
              <a:rPr spc="-20" dirty="0"/>
              <a:t>Variables</a:t>
            </a:r>
          </a:p>
        </p:txBody>
      </p:sp>
      <p:sp>
        <p:nvSpPr>
          <p:cNvPr id="3" name="object 3"/>
          <p:cNvSpPr txBox="1"/>
          <p:nvPr/>
        </p:nvSpPr>
        <p:spPr>
          <a:xfrm>
            <a:off x="636632" y="1411731"/>
            <a:ext cx="9806940" cy="452120"/>
          </a:xfrm>
          <a:prstGeom prst="rect">
            <a:avLst/>
          </a:prstGeom>
        </p:spPr>
        <p:txBody>
          <a:bodyPr vert="horz" wrap="square" lIns="0" tIns="12700" rIns="0" bIns="0" rtlCol="0">
            <a:spAutoFit/>
          </a:bodyPr>
          <a:lstStyle/>
          <a:p>
            <a:pPr marL="241300" indent="-228600">
              <a:lnSpc>
                <a:spcPct val="100000"/>
              </a:lnSpc>
              <a:spcBef>
                <a:spcPts val="100"/>
              </a:spcBef>
              <a:buFont typeface="Arial"/>
              <a:buChar char="•"/>
              <a:tabLst>
                <a:tab pos="241300" algn="l"/>
              </a:tabLst>
            </a:pPr>
            <a:r>
              <a:rPr sz="2800" dirty="0">
                <a:latin typeface="Calibri"/>
                <a:cs typeface="Calibri"/>
              </a:rPr>
              <a:t>When</a:t>
            </a:r>
            <a:r>
              <a:rPr sz="2800" spc="-35" dirty="0">
                <a:latin typeface="Calibri"/>
                <a:cs typeface="Calibri"/>
              </a:rPr>
              <a:t> </a:t>
            </a:r>
            <a:r>
              <a:rPr sz="2800" dirty="0">
                <a:latin typeface="Calibri"/>
                <a:cs typeface="Calibri"/>
              </a:rPr>
              <a:t>we</a:t>
            </a:r>
            <a:r>
              <a:rPr sz="2800" spc="-35" dirty="0">
                <a:latin typeface="Calibri"/>
                <a:cs typeface="Calibri"/>
              </a:rPr>
              <a:t> </a:t>
            </a:r>
            <a:r>
              <a:rPr sz="2800" dirty="0">
                <a:latin typeface="Calibri"/>
                <a:cs typeface="Calibri"/>
              </a:rPr>
              <a:t>type</a:t>
            </a:r>
            <a:r>
              <a:rPr sz="2800" spc="-30" dirty="0">
                <a:latin typeface="Calibri"/>
                <a:cs typeface="Calibri"/>
              </a:rPr>
              <a:t> </a:t>
            </a:r>
            <a:r>
              <a:rPr sz="2800" dirty="0">
                <a:latin typeface="Calibri"/>
                <a:cs typeface="Calibri"/>
              </a:rPr>
              <a:t>env</a:t>
            </a:r>
            <a:r>
              <a:rPr sz="2800" spc="-30" dirty="0">
                <a:latin typeface="Calibri"/>
                <a:cs typeface="Calibri"/>
              </a:rPr>
              <a:t> </a:t>
            </a:r>
            <a:r>
              <a:rPr sz="2800" dirty="0">
                <a:latin typeface="Calibri"/>
                <a:cs typeface="Calibri"/>
              </a:rPr>
              <a:t>in</a:t>
            </a:r>
            <a:r>
              <a:rPr sz="2800" spc="-25" dirty="0">
                <a:latin typeface="Calibri"/>
                <a:cs typeface="Calibri"/>
              </a:rPr>
              <a:t> </a:t>
            </a:r>
            <a:r>
              <a:rPr sz="2800" dirty="0">
                <a:latin typeface="Calibri"/>
                <a:cs typeface="Calibri"/>
              </a:rPr>
              <a:t>shell</a:t>
            </a:r>
            <a:r>
              <a:rPr sz="2800" spc="-35" dirty="0">
                <a:latin typeface="Calibri"/>
                <a:cs typeface="Calibri"/>
              </a:rPr>
              <a:t> </a:t>
            </a:r>
            <a:r>
              <a:rPr sz="2800" dirty="0">
                <a:latin typeface="Calibri"/>
                <a:cs typeface="Calibri"/>
              </a:rPr>
              <a:t>prompt,</a:t>
            </a:r>
            <a:r>
              <a:rPr sz="2800" spc="-20" dirty="0">
                <a:latin typeface="Calibri"/>
                <a:cs typeface="Calibri"/>
              </a:rPr>
              <a:t> </a:t>
            </a:r>
            <a:r>
              <a:rPr sz="2800" dirty="0">
                <a:latin typeface="Calibri"/>
                <a:cs typeface="Calibri"/>
              </a:rPr>
              <a:t>shell</a:t>
            </a:r>
            <a:r>
              <a:rPr sz="2800" spc="-35" dirty="0">
                <a:latin typeface="Calibri"/>
                <a:cs typeface="Calibri"/>
              </a:rPr>
              <a:t> </a:t>
            </a:r>
            <a:r>
              <a:rPr sz="2800" dirty="0">
                <a:latin typeface="Calibri"/>
                <a:cs typeface="Calibri"/>
              </a:rPr>
              <a:t>will</a:t>
            </a:r>
            <a:r>
              <a:rPr sz="2800" spc="-35" dirty="0">
                <a:latin typeface="Calibri"/>
                <a:cs typeface="Calibri"/>
              </a:rPr>
              <a:t> </a:t>
            </a:r>
            <a:r>
              <a:rPr sz="2800" dirty="0">
                <a:latin typeface="Calibri"/>
                <a:cs typeface="Calibri"/>
              </a:rPr>
              <a:t>create</a:t>
            </a:r>
            <a:r>
              <a:rPr sz="2800" spc="-35" dirty="0">
                <a:latin typeface="Calibri"/>
                <a:cs typeface="Calibri"/>
              </a:rPr>
              <a:t> </a:t>
            </a:r>
            <a:r>
              <a:rPr sz="2800" dirty="0">
                <a:latin typeface="Calibri"/>
                <a:cs typeface="Calibri"/>
              </a:rPr>
              <a:t>a</a:t>
            </a:r>
            <a:r>
              <a:rPr sz="2800" spc="-30" dirty="0">
                <a:latin typeface="Calibri"/>
                <a:cs typeface="Calibri"/>
              </a:rPr>
              <a:t> </a:t>
            </a:r>
            <a:r>
              <a:rPr sz="2800" dirty="0">
                <a:latin typeface="Calibri"/>
                <a:cs typeface="Calibri"/>
              </a:rPr>
              <a:t>child</a:t>
            </a:r>
            <a:r>
              <a:rPr sz="2800" spc="-20" dirty="0">
                <a:latin typeface="Calibri"/>
                <a:cs typeface="Calibri"/>
              </a:rPr>
              <a:t> </a:t>
            </a:r>
            <a:r>
              <a:rPr sz="2800" spc="-10" dirty="0">
                <a:latin typeface="Calibri"/>
                <a:cs typeface="Calibri"/>
              </a:rPr>
              <a:t>process</a:t>
            </a:r>
            <a:endParaRPr sz="2800">
              <a:latin typeface="Calibri"/>
              <a:cs typeface="Calibri"/>
            </a:endParaRPr>
          </a:p>
        </p:txBody>
      </p:sp>
      <p:pic>
        <p:nvPicPr>
          <p:cNvPr id="4" name="object 4"/>
          <p:cNvPicPr/>
          <p:nvPr/>
        </p:nvPicPr>
        <p:blipFill>
          <a:blip r:embed="rId3" cstate="print"/>
          <a:stretch>
            <a:fillRect/>
          </a:stretch>
        </p:blipFill>
        <p:spPr>
          <a:xfrm>
            <a:off x="4879056" y="2826573"/>
            <a:ext cx="7168707" cy="2659579"/>
          </a:xfrm>
          <a:prstGeom prst="rect">
            <a:avLst/>
          </a:prstGeom>
        </p:spPr>
      </p:pic>
      <p:sp>
        <p:nvSpPr>
          <p:cNvPr id="5" name="object 5"/>
          <p:cNvSpPr txBox="1"/>
          <p:nvPr/>
        </p:nvSpPr>
        <p:spPr>
          <a:xfrm>
            <a:off x="636632" y="3022091"/>
            <a:ext cx="3654425" cy="1985645"/>
          </a:xfrm>
          <a:prstGeom prst="rect">
            <a:avLst/>
          </a:prstGeom>
        </p:spPr>
        <p:txBody>
          <a:bodyPr vert="horz" wrap="square" lIns="0" tIns="12700" rIns="0" bIns="0" rtlCol="0">
            <a:spAutoFit/>
          </a:bodyPr>
          <a:lstStyle/>
          <a:p>
            <a:pPr marL="472440">
              <a:lnSpc>
                <a:spcPct val="100000"/>
              </a:lnSpc>
              <a:spcBef>
                <a:spcPts val="100"/>
              </a:spcBef>
            </a:pPr>
            <a:r>
              <a:rPr sz="2000" dirty="0">
                <a:latin typeface="Calibri"/>
                <a:cs typeface="Calibri"/>
              </a:rPr>
              <a:t>Print</a:t>
            </a:r>
            <a:r>
              <a:rPr sz="2000" spc="-45" dirty="0">
                <a:latin typeface="Calibri"/>
                <a:cs typeface="Calibri"/>
              </a:rPr>
              <a:t> </a:t>
            </a:r>
            <a:r>
              <a:rPr sz="2000" dirty="0">
                <a:latin typeface="Calibri"/>
                <a:cs typeface="Calibri"/>
              </a:rPr>
              <a:t>out</a:t>
            </a:r>
            <a:r>
              <a:rPr sz="2000" spc="-45" dirty="0">
                <a:latin typeface="Calibri"/>
                <a:cs typeface="Calibri"/>
              </a:rPr>
              <a:t> </a:t>
            </a:r>
            <a:r>
              <a:rPr sz="2000" dirty="0">
                <a:latin typeface="Calibri"/>
                <a:cs typeface="Calibri"/>
              </a:rPr>
              <a:t>environment</a:t>
            </a:r>
            <a:r>
              <a:rPr sz="2000" spc="-40" dirty="0">
                <a:latin typeface="Calibri"/>
                <a:cs typeface="Calibri"/>
              </a:rPr>
              <a:t> </a:t>
            </a:r>
            <a:r>
              <a:rPr sz="2000" spc="-10" dirty="0">
                <a:latin typeface="Calibri"/>
                <a:cs typeface="Calibri"/>
              </a:rPr>
              <a:t>variable</a:t>
            </a:r>
            <a:endParaRPr sz="2000">
              <a:latin typeface="Calibri"/>
              <a:cs typeface="Calibri"/>
            </a:endParaRPr>
          </a:p>
          <a:p>
            <a:pPr>
              <a:lnSpc>
                <a:spcPct val="100000"/>
              </a:lnSpc>
            </a:pPr>
            <a:endParaRPr sz="2400">
              <a:latin typeface="Calibri"/>
              <a:cs typeface="Calibri"/>
            </a:endParaRPr>
          </a:p>
          <a:p>
            <a:pPr>
              <a:lnSpc>
                <a:spcPct val="100000"/>
              </a:lnSpc>
              <a:spcBef>
                <a:spcPts val="30"/>
              </a:spcBef>
            </a:pPr>
            <a:endParaRPr sz="2350">
              <a:latin typeface="Calibri"/>
              <a:cs typeface="Calibri"/>
            </a:endParaRPr>
          </a:p>
          <a:p>
            <a:pPr marL="12700">
              <a:lnSpc>
                <a:spcPct val="100000"/>
              </a:lnSpc>
            </a:pPr>
            <a:r>
              <a:rPr sz="2000" dirty="0">
                <a:latin typeface="Calibri"/>
                <a:cs typeface="Calibri"/>
              </a:rPr>
              <a:t>Only</a:t>
            </a:r>
            <a:r>
              <a:rPr sz="2000" spc="-30" dirty="0">
                <a:latin typeface="Calibri"/>
                <a:cs typeface="Calibri"/>
              </a:rPr>
              <a:t> </a:t>
            </a:r>
            <a:r>
              <a:rPr sz="2000" dirty="0">
                <a:latin typeface="Calibri"/>
                <a:cs typeface="Calibri"/>
              </a:rPr>
              <a:t>LOGNAME</a:t>
            </a:r>
            <a:r>
              <a:rPr sz="2000" spc="-25" dirty="0">
                <a:latin typeface="Calibri"/>
                <a:cs typeface="Calibri"/>
              </a:rPr>
              <a:t> </a:t>
            </a:r>
            <a:r>
              <a:rPr sz="2000" dirty="0">
                <a:latin typeface="Calibri"/>
                <a:cs typeface="Calibri"/>
              </a:rPr>
              <a:t>and</a:t>
            </a:r>
            <a:r>
              <a:rPr sz="2000" spc="-25" dirty="0">
                <a:latin typeface="Calibri"/>
                <a:cs typeface="Calibri"/>
              </a:rPr>
              <a:t> </a:t>
            </a:r>
            <a:r>
              <a:rPr sz="2000" spc="-10" dirty="0">
                <a:latin typeface="Calibri"/>
                <a:cs typeface="Calibri"/>
              </a:rPr>
              <a:t>LOGNAME3</a:t>
            </a:r>
            <a:endParaRPr sz="2000">
              <a:latin typeface="Calibri"/>
              <a:cs typeface="Calibri"/>
            </a:endParaRPr>
          </a:p>
          <a:p>
            <a:pPr marL="12700" marR="573405">
              <a:lnSpc>
                <a:spcPct val="100000"/>
              </a:lnSpc>
            </a:pPr>
            <a:r>
              <a:rPr sz="2000" dirty="0">
                <a:latin typeface="Calibri"/>
                <a:cs typeface="Calibri"/>
              </a:rPr>
              <a:t>get</a:t>
            </a:r>
            <a:r>
              <a:rPr sz="2000" spc="-35" dirty="0">
                <a:latin typeface="Calibri"/>
                <a:cs typeface="Calibri"/>
              </a:rPr>
              <a:t> </a:t>
            </a:r>
            <a:r>
              <a:rPr sz="2000" dirty="0">
                <a:latin typeface="Calibri"/>
                <a:cs typeface="Calibri"/>
              </a:rPr>
              <a:t>into</a:t>
            </a:r>
            <a:r>
              <a:rPr sz="2000" spc="-30" dirty="0">
                <a:latin typeface="Calibri"/>
                <a:cs typeface="Calibri"/>
              </a:rPr>
              <a:t> </a:t>
            </a:r>
            <a:r>
              <a:rPr sz="2000" dirty="0">
                <a:latin typeface="Calibri"/>
                <a:cs typeface="Calibri"/>
              </a:rPr>
              <a:t>the</a:t>
            </a:r>
            <a:r>
              <a:rPr sz="2000" spc="-25" dirty="0">
                <a:latin typeface="Calibri"/>
                <a:cs typeface="Calibri"/>
              </a:rPr>
              <a:t> </a:t>
            </a:r>
            <a:r>
              <a:rPr sz="2000" dirty="0">
                <a:latin typeface="Calibri"/>
                <a:cs typeface="Calibri"/>
              </a:rPr>
              <a:t>child</a:t>
            </a:r>
            <a:r>
              <a:rPr sz="2000" spc="-25" dirty="0">
                <a:latin typeface="Calibri"/>
                <a:cs typeface="Calibri"/>
              </a:rPr>
              <a:t> </a:t>
            </a:r>
            <a:r>
              <a:rPr sz="2000" dirty="0">
                <a:latin typeface="Calibri"/>
                <a:cs typeface="Calibri"/>
              </a:rPr>
              <a:t>process,</a:t>
            </a:r>
            <a:r>
              <a:rPr sz="2000" spc="-25" dirty="0">
                <a:latin typeface="Calibri"/>
                <a:cs typeface="Calibri"/>
              </a:rPr>
              <a:t> but </a:t>
            </a:r>
            <a:r>
              <a:rPr sz="2000" dirty="0">
                <a:latin typeface="Calibri"/>
                <a:cs typeface="Calibri"/>
              </a:rPr>
              <a:t>not</a:t>
            </a:r>
            <a:r>
              <a:rPr sz="2000" spc="-40" dirty="0">
                <a:latin typeface="Calibri"/>
                <a:cs typeface="Calibri"/>
              </a:rPr>
              <a:t> </a:t>
            </a:r>
            <a:r>
              <a:rPr sz="2000" dirty="0">
                <a:latin typeface="Calibri"/>
                <a:cs typeface="Calibri"/>
              </a:rPr>
              <a:t>LOGNAME2.</a:t>
            </a:r>
            <a:r>
              <a:rPr sz="2000" spc="-40" dirty="0">
                <a:latin typeface="Calibri"/>
                <a:cs typeface="Calibri"/>
              </a:rPr>
              <a:t> </a:t>
            </a:r>
            <a:r>
              <a:rPr sz="2000" spc="-20" dirty="0">
                <a:latin typeface="Calibri"/>
                <a:cs typeface="Calibri"/>
              </a:rPr>
              <a:t>Why?</a:t>
            </a:r>
            <a:endParaRPr sz="2000">
              <a:latin typeface="Calibri"/>
              <a:cs typeface="Calibri"/>
            </a:endParaRPr>
          </a:p>
        </p:txBody>
      </p:sp>
      <p:grpSp>
        <p:nvGrpSpPr>
          <p:cNvPr id="6" name="object 6"/>
          <p:cNvGrpSpPr/>
          <p:nvPr/>
        </p:nvGrpSpPr>
        <p:grpSpPr>
          <a:xfrm>
            <a:off x="4463931" y="3113101"/>
            <a:ext cx="309880" cy="218440"/>
            <a:chOff x="4463931" y="3113101"/>
            <a:chExt cx="309880" cy="218440"/>
          </a:xfrm>
        </p:grpSpPr>
        <p:sp>
          <p:nvSpPr>
            <p:cNvPr id="7" name="object 7"/>
            <p:cNvSpPr/>
            <p:nvPr/>
          </p:nvSpPr>
          <p:spPr>
            <a:xfrm>
              <a:off x="4470281" y="3119451"/>
              <a:ext cx="297180" cy="205740"/>
            </a:xfrm>
            <a:custGeom>
              <a:avLst/>
              <a:gdLst/>
              <a:ahLst/>
              <a:cxnLst/>
              <a:rect l="l" t="t" r="r" b="b"/>
              <a:pathLst>
                <a:path w="297179" h="205739">
                  <a:moveTo>
                    <a:pt x="194310" y="0"/>
                  </a:moveTo>
                  <a:lnTo>
                    <a:pt x="194310" y="51435"/>
                  </a:lnTo>
                  <a:lnTo>
                    <a:pt x="0" y="51435"/>
                  </a:lnTo>
                  <a:lnTo>
                    <a:pt x="0" y="154304"/>
                  </a:lnTo>
                  <a:lnTo>
                    <a:pt x="194310" y="154304"/>
                  </a:lnTo>
                  <a:lnTo>
                    <a:pt x="194310" y="205739"/>
                  </a:lnTo>
                  <a:lnTo>
                    <a:pt x="297179" y="102869"/>
                  </a:lnTo>
                  <a:lnTo>
                    <a:pt x="194310" y="0"/>
                  </a:lnTo>
                  <a:close/>
                </a:path>
              </a:pathLst>
            </a:custGeom>
            <a:solidFill>
              <a:srgbClr val="5B9BD5"/>
            </a:solidFill>
          </p:spPr>
          <p:txBody>
            <a:bodyPr wrap="square" lIns="0" tIns="0" rIns="0" bIns="0" rtlCol="0"/>
            <a:lstStyle/>
            <a:p>
              <a:endParaRPr/>
            </a:p>
          </p:txBody>
        </p:sp>
        <p:sp>
          <p:nvSpPr>
            <p:cNvPr id="8" name="object 8"/>
            <p:cNvSpPr/>
            <p:nvPr/>
          </p:nvSpPr>
          <p:spPr>
            <a:xfrm>
              <a:off x="4470281" y="3119451"/>
              <a:ext cx="297180" cy="205740"/>
            </a:xfrm>
            <a:custGeom>
              <a:avLst/>
              <a:gdLst/>
              <a:ahLst/>
              <a:cxnLst/>
              <a:rect l="l" t="t" r="r" b="b"/>
              <a:pathLst>
                <a:path w="297179" h="205739">
                  <a:moveTo>
                    <a:pt x="0" y="51435"/>
                  </a:moveTo>
                  <a:lnTo>
                    <a:pt x="194310" y="51435"/>
                  </a:lnTo>
                  <a:lnTo>
                    <a:pt x="194310" y="0"/>
                  </a:lnTo>
                  <a:lnTo>
                    <a:pt x="297180" y="102870"/>
                  </a:lnTo>
                  <a:lnTo>
                    <a:pt x="194310" y="205740"/>
                  </a:lnTo>
                  <a:lnTo>
                    <a:pt x="194310" y="154305"/>
                  </a:lnTo>
                  <a:lnTo>
                    <a:pt x="0" y="154305"/>
                  </a:lnTo>
                  <a:lnTo>
                    <a:pt x="0" y="51435"/>
                  </a:lnTo>
                  <a:close/>
                </a:path>
              </a:pathLst>
            </a:custGeom>
            <a:ln w="12700">
              <a:solidFill>
                <a:srgbClr val="41719C"/>
              </a:solidFill>
            </a:ln>
          </p:spPr>
          <p:txBody>
            <a:bodyPr wrap="square" lIns="0" tIns="0" rIns="0" bIns="0" rtlCol="0"/>
            <a:lstStyle/>
            <a:p>
              <a:endParaRPr/>
            </a:p>
          </p:txBody>
        </p:sp>
      </p:grpSp>
      <p:grpSp>
        <p:nvGrpSpPr>
          <p:cNvPr id="9" name="object 9"/>
          <p:cNvGrpSpPr/>
          <p:nvPr/>
        </p:nvGrpSpPr>
        <p:grpSpPr>
          <a:xfrm>
            <a:off x="4084565" y="4270056"/>
            <a:ext cx="582295" cy="289560"/>
            <a:chOff x="4084565" y="4270056"/>
            <a:chExt cx="582295" cy="289560"/>
          </a:xfrm>
        </p:grpSpPr>
        <p:sp>
          <p:nvSpPr>
            <p:cNvPr id="10" name="object 10"/>
            <p:cNvSpPr/>
            <p:nvPr/>
          </p:nvSpPr>
          <p:spPr>
            <a:xfrm>
              <a:off x="4090915" y="4276406"/>
              <a:ext cx="569595" cy="276860"/>
            </a:xfrm>
            <a:custGeom>
              <a:avLst/>
              <a:gdLst/>
              <a:ahLst/>
              <a:cxnLst/>
              <a:rect l="l" t="t" r="r" b="b"/>
              <a:pathLst>
                <a:path w="569595" h="276860">
                  <a:moveTo>
                    <a:pt x="431115" y="0"/>
                  </a:moveTo>
                  <a:lnTo>
                    <a:pt x="431115" y="69104"/>
                  </a:lnTo>
                  <a:lnTo>
                    <a:pt x="0" y="69104"/>
                  </a:lnTo>
                  <a:lnTo>
                    <a:pt x="0" y="207313"/>
                  </a:lnTo>
                  <a:lnTo>
                    <a:pt x="431115" y="207313"/>
                  </a:lnTo>
                  <a:lnTo>
                    <a:pt x="431115" y="276418"/>
                  </a:lnTo>
                  <a:lnTo>
                    <a:pt x="569323" y="138209"/>
                  </a:lnTo>
                  <a:lnTo>
                    <a:pt x="431115" y="0"/>
                  </a:lnTo>
                  <a:close/>
                </a:path>
              </a:pathLst>
            </a:custGeom>
            <a:solidFill>
              <a:srgbClr val="5B9BD5"/>
            </a:solidFill>
          </p:spPr>
          <p:txBody>
            <a:bodyPr wrap="square" lIns="0" tIns="0" rIns="0" bIns="0" rtlCol="0"/>
            <a:lstStyle/>
            <a:p>
              <a:endParaRPr/>
            </a:p>
          </p:txBody>
        </p:sp>
        <p:sp>
          <p:nvSpPr>
            <p:cNvPr id="11" name="object 11"/>
            <p:cNvSpPr/>
            <p:nvPr/>
          </p:nvSpPr>
          <p:spPr>
            <a:xfrm>
              <a:off x="4090915" y="4276406"/>
              <a:ext cx="569595" cy="276860"/>
            </a:xfrm>
            <a:custGeom>
              <a:avLst/>
              <a:gdLst/>
              <a:ahLst/>
              <a:cxnLst/>
              <a:rect l="l" t="t" r="r" b="b"/>
              <a:pathLst>
                <a:path w="569595" h="276860">
                  <a:moveTo>
                    <a:pt x="0" y="69104"/>
                  </a:moveTo>
                  <a:lnTo>
                    <a:pt x="431115" y="69104"/>
                  </a:lnTo>
                  <a:lnTo>
                    <a:pt x="431115" y="0"/>
                  </a:lnTo>
                  <a:lnTo>
                    <a:pt x="569324" y="138209"/>
                  </a:lnTo>
                  <a:lnTo>
                    <a:pt x="431115" y="276418"/>
                  </a:lnTo>
                  <a:lnTo>
                    <a:pt x="431115" y="207313"/>
                  </a:lnTo>
                  <a:lnTo>
                    <a:pt x="0" y="207313"/>
                  </a:lnTo>
                  <a:lnTo>
                    <a:pt x="0" y="69104"/>
                  </a:lnTo>
                  <a:close/>
                </a:path>
              </a:pathLst>
            </a:custGeom>
            <a:ln w="12700">
              <a:solidFill>
                <a:srgbClr val="41719C"/>
              </a:solidFill>
            </a:ln>
          </p:spPr>
          <p:txBody>
            <a:bodyPr wrap="square" lIns="0" tIns="0" rIns="0" bIns="0" rtlCol="0"/>
            <a:lstStyle/>
            <a:p>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38251" rIns="0" bIns="0" rtlCol="0">
            <a:spAutoFit/>
          </a:bodyPr>
          <a:lstStyle/>
          <a:p>
            <a:pPr marL="492125">
              <a:lnSpc>
                <a:spcPct val="100000"/>
              </a:lnSpc>
              <a:spcBef>
                <a:spcPts val="100"/>
              </a:spcBef>
            </a:pPr>
            <a:r>
              <a:rPr dirty="0"/>
              <a:t>Attack</a:t>
            </a:r>
            <a:r>
              <a:rPr spc="-145" dirty="0"/>
              <a:t> </a:t>
            </a:r>
            <a:r>
              <a:rPr dirty="0"/>
              <a:t>Surface</a:t>
            </a:r>
            <a:r>
              <a:rPr spc="-135" dirty="0"/>
              <a:t> </a:t>
            </a:r>
            <a:r>
              <a:rPr dirty="0"/>
              <a:t>on</a:t>
            </a:r>
            <a:r>
              <a:rPr spc="-135" dirty="0"/>
              <a:t> </a:t>
            </a:r>
            <a:r>
              <a:rPr dirty="0"/>
              <a:t>Environment</a:t>
            </a:r>
            <a:r>
              <a:rPr spc="-130" dirty="0"/>
              <a:t> </a:t>
            </a:r>
            <a:r>
              <a:rPr spc="-20" dirty="0"/>
              <a:t>Variables</a:t>
            </a:r>
          </a:p>
        </p:txBody>
      </p:sp>
      <p:sp>
        <p:nvSpPr>
          <p:cNvPr id="3" name="object 3"/>
          <p:cNvSpPr txBox="1"/>
          <p:nvPr/>
        </p:nvSpPr>
        <p:spPr>
          <a:xfrm>
            <a:off x="916939" y="1405635"/>
            <a:ext cx="3890010" cy="3271520"/>
          </a:xfrm>
          <a:prstGeom prst="rect">
            <a:avLst/>
          </a:prstGeom>
        </p:spPr>
        <p:txBody>
          <a:bodyPr vert="horz" wrap="square" lIns="0" tIns="63500" rIns="0" bIns="0" rtlCol="0">
            <a:spAutoFit/>
          </a:bodyPr>
          <a:lstStyle/>
          <a:p>
            <a:pPr marL="241300" marR="120650" indent="-228600">
              <a:lnSpc>
                <a:spcPts val="3000"/>
              </a:lnSpc>
              <a:spcBef>
                <a:spcPts val="500"/>
              </a:spcBef>
              <a:buFont typeface="Arial"/>
              <a:buChar char="•"/>
              <a:tabLst>
                <a:tab pos="241300" algn="l"/>
              </a:tabLst>
            </a:pPr>
            <a:r>
              <a:rPr sz="2800" dirty="0">
                <a:latin typeface="Calibri"/>
                <a:cs typeface="Calibri"/>
              </a:rPr>
              <a:t>Hidden</a:t>
            </a:r>
            <a:r>
              <a:rPr sz="2800" spc="-30" dirty="0">
                <a:latin typeface="Calibri"/>
                <a:cs typeface="Calibri"/>
              </a:rPr>
              <a:t> </a:t>
            </a:r>
            <a:r>
              <a:rPr sz="2800" dirty="0">
                <a:latin typeface="Calibri"/>
                <a:cs typeface="Calibri"/>
              </a:rPr>
              <a:t>usage</a:t>
            </a:r>
            <a:r>
              <a:rPr sz="2800" spc="-20" dirty="0">
                <a:latin typeface="Calibri"/>
                <a:cs typeface="Calibri"/>
              </a:rPr>
              <a:t> </a:t>
            </a:r>
            <a:r>
              <a:rPr sz="2800" spc="-25" dirty="0">
                <a:latin typeface="Calibri"/>
                <a:cs typeface="Calibri"/>
              </a:rPr>
              <a:t>of </a:t>
            </a:r>
            <a:r>
              <a:rPr sz="2800" spc="-10" dirty="0">
                <a:latin typeface="Calibri"/>
                <a:cs typeface="Calibri"/>
              </a:rPr>
              <a:t>environment</a:t>
            </a:r>
            <a:r>
              <a:rPr sz="2800" spc="-70" dirty="0">
                <a:latin typeface="Calibri"/>
                <a:cs typeface="Calibri"/>
              </a:rPr>
              <a:t> </a:t>
            </a:r>
            <a:r>
              <a:rPr sz="2800" dirty="0">
                <a:latin typeface="Calibri"/>
                <a:cs typeface="Calibri"/>
              </a:rPr>
              <a:t>variables</a:t>
            </a:r>
            <a:r>
              <a:rPr sz="2800" spc="-65" dirty="0">
                <a:latin typeface="Calibri"/>
                <a:cs typeface="Calibri"/>
              </a:rPr>
              <a:t> </a:t>
            </a:r>
            <a:r>
              <a:rPr sz="2800" spc="-25" dirty="0">
                <a:latin typeface="Calibri"/>
                <a:cs typeface="Calibri"/>
              </a:rPr>
              <a:t>is </a:t>
            </a:r>
            <a:r>
              <a:rPr sz="2800" spc="-10" dirty="0">
                <a:latin typeface="Calibri"/>
                <a:cs typeface="Calibri"/>
              </a:rPr>
              <a:t>dangerous.</a:t>
            </a:r>
            <a:endParaRPr sz="2800">
              <a:latin typeface="Calibri"/>
              <a:cs typeface="Calibri"/>
            </a:endParaRPr>
          </a:p>
          <a:p>
            <a:pPr marL="241300" marR="5080" indent="-228600">
              <a:lnSpc>
                <a:spcPct val="90000"/>
              </a:lnSpc>
              <a:spcBef>
                <a:spcPts val="1040"/>
              </a:spcBef>
              <a:buFont typeface="Arial"/>
              <a:buChar char="•"/>
              <a:tabLst>
                <a:tab pos="241300" algn="l"/>
              </a:tabLst>
            </a:pPr>
            <a:r>
              <a:rPr sz="2800" dirty="0">
                <a:latin typeface="Calibri"/>
                <a:cs typeface="Calibri"/>
              </a:rPr>
              <a:t>Since</a:t>
            </a:r>
            <a:r>
              <a:rPr sz="2800" spc="-35" dirty="0">
                <a:latin typeface="Calibri"/>
                <a:cs typeface="Calibri"/>
              </a:rPr>
              <a:t> </a:t>
            </a:r>
            <a:r>
              <a:rPr sz="2800" dirty="0">
                <a:latin typeface="Calibri"/>
                <a:cs typeface="Calibri"/>
              </a:rPr>
              <a:t>users</a:t>
            </a:r>
            <a:r>
              <a:rPr sz="2800" spc="-25" dirty="0">
                <a:latin typeface="Calibri"/>
                <a:cs typeface="Calibri"/>
              </a:rPr>
              <a:t> </a:t>
            </a:r>
            <a:r>
              <a:rPr sz="2800" dirty="0">
                <a:latin typeface="Calibri"/>
                <a:cs typeface="Calibri"/>
              </a:rPr>
              <a:t>can</a:t>
            </a:r>
            <a:r>
              <a:rPr sz="2800" spc="-20" dirty="0">
                <a:latin typeface="Calibri"/>
                <a:cs typeface="Calibri"/>
              </a:rPr>
              <a:t> </a:t>
            </a:r>
            <a:r>
              <a:rPr sz="2800" spc="-25" dirty="0">
                <a:latin typeface="Calibri"/>
                <a:cs typeface="Calibri"/>
              </a:rPr>
              <a:t>set </a:t>
            </a:r>
            <a:r>
              <a:rPr sz="2800" dirty="0">
                <a:latin typeface="Calibri"/>
                <a:cs typeface="Calibri"/>
              </a:rPr>
              <a:t>environment</a:t>
            </a:r>
            <a:r>
              <a:rPr sz="2800" spc="-155" dirty="0">
                <a:latin typeface="Calibri"/>
                <a:cs typeface="Calibri"/>
              </a:rPr>
              <a:t> </a:t>
            </a:r>
            <a:r>
              <a:rPr sz="2800" spc="-10" dirty="0">
                <a:latin typeface="Calibri"/>
                <a:cs typeface="Calibri"/>
              </a:rPr>
              <a:t>variables, </a:t>
            </a:r>
            <a:r>
              <a:rPr sz="2800" dirty="0">
                <a:latin typeface="Calibri"/>
                <a:cs typeface="Calibri"/>
              </a:rPr>
              <a:t>they</a:t>
            </a:r>
            <a:r>
              <a:rPr sz="2800" spc="-35" dirty="0">
                <a:latin typeface="Calibri"/>
                <a:cs typeface="Calibri"/>
              </a:rPr>
              <a:t> </a:t>
            </a:r>
            <a:r>
              <a:rPr sz="2800" dirty="0">
                <a:latin typeface="Calibri"/>
                <a:cs typeface="Calibri"/>
              </a:rPr>
              <a:t>become</a:t>
            </a:r>
            <a:r>
              <a:rPr sz="2800" spc="-25" dirty="0">
                <a:latin typeface="Calibri"/>
                <a:cs typeface="Calibri"/>
              </a:rPr>
              <a:t> </a:t>
            </a:r>
            <a:r>
              <a:rPr sz="2800" dirty="0">
                <a:latin typeface="Calibri"/>
                <a:cs typeface="Calibri"/>
              </a:rPr>
              <a:t>part</a:t>
            </a:r>
            <a:r>
              <a:rPr sz="2800" spc="-20" dirty="0">
                <a:latin typeface="Calibri"/>
                <a:cs typeface="Calibri"/>
              </a:rPr>
              <a:t> </a:t>
            </a:r>
            <a:r>
              <a:rPr sz="2800" dirty="0">
                <a:latin typeface="Calibri"/>
                <a:cs typeface="Calibri"/>
              </a:rPr>
              <a:t>of</a:t>
            </a:r>
            <a:r>
              <a:rPr sz="2800" spc="-20" dirty="0">
                <a:latin typeface="Calibri"/>
                <a:cs typeface="Calibri"/>
              </a:rPr>
              <a:t> </a:t>
            </a:r>
            <a:r>
              <a:rPr sz="2800" spc="-25" dirty="0">
                <a:latin typeface="Calibri"/>
                <a:cs typeface="Calibri"/>
              </a:rPr>
              <a:t>the </a:t>
            </a:r>
            <a:r>
              <a:rPr sz="2800" dirty="0">
                <a:latin typeface="Calibri"/>
                <a:cs typeface="Calibri"/>
              </a:rPr>
              <a:t>attack</a:t>
            </a:r>
            <a:r>
              <a:rPr sz="2800" spc="-50" dirty="0">
                <a:latin typeface="Calibri"/>
                <a:cs typeface="Calibri"/>
              </a:rPr>
              <a:t> </a:t>
            </a:r>
            <a:r>
              <a:rPr sz="2800" dirty="0">
                <a:latin typeface="Calibri"/>
                <a:cs typeface="Calibri"/>
              </a:rPr>
              <a:t>surface</a:t>
            </a:r>
            <a:r>
              <a:rPr sz="2800" spc="-55" dirty="0">
                <a:latin typeface="Calibri"/>
                <a:cs typeface="Calibri"/>
              </a:rPr>
              <a:t> </a:t>
            </a:r>
            <a:r>
              <a:rPr sz="2800" dirty="0">
                <a:latin typeface="Calibri"/>
                <a:cs typeface="Calibri"/>
              </a:rPr>
              <a:t>on</a:t>
            </a:r>
            <a:r>
              <a:rPr sz="2800" spc="-45" dirty="0">
                <a:latin typeface="Calibri"/>
                <a:cs typeface="Calibri"/>
              </a:rPr>
              <a:t> </a:t>
            </a:r>
            <a:r>
              <a:rPr sz="2800" spc="-35" dirty="0">
                <a:latin typeface="Calibri"/>
                <a:cs typeface="Calibri"/>
              </a:rPr>
              <a:t>Set-</a:t>
            </a:r>
            <a:r>
              <a:rPr sz="2800" spc="-25" dirty="0">
                <a:latin typeface="Calibri"/>
                <a:cs typeface="Calibri"/>
              </a:rPr>
              <a:t>UID </a:t>
            </a:r>
            <a:r>
              <a:rPr sz="2800" spc="-10" dirty="0">
                <a:latin typeface="Calibri"/>
                <a:cs typeface="Calibri"/>
              </a:rPr>
              <a:t>programs.</a:t>
            </a:r>
            <a:endParaRPr sz="2800">
              <a:latin typeface="Calibri"/>
              <a:cs typeface="Calibri"/>
            </a:endParaRPr>
          </a:p>
        </p:txBody>
      </p:sp>
      <p:pic>
        <p:nvPicPr>
          <p:cNvPr id="4" name="object 4"/>
          <p:cNvPicPr/>
          <p:nvPr/>
        </p:nvPicPr>
        <p:blipFill>
          <a:blip r:embed="rId2" cstate="print"/>
          <a:stretch>
            <a:fillRect/>
          </a:stretch>
        </p:blipFill>
        <p:spPr>
          <a:xfrm>
            <a:off x="5263665" y="1705322"/>
            <a:ext cx="6169604" cy="407769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345947"/>
            <a:ext cx="5939155" cy="695960"/>
          </a:xfrm>
          <a:prstGeom prst="rect">
            <a:avLst/>
          </a:prstGeom>
        </p:spPr>
        <p:txBody>
          <a:bodyPr vert="horz" wrap="square" lIns="0" tIns="12700" rIns="0" bIns="0" rtlCol="0">
            <a:spAutoFit/>
          </a:bodyPr>
          <a:lstStyle/>
          <a:p>
            <a:pPr marL="12700">
              <a:lnSpc>
                <a:spcPct val="100000"/>
              </a:lnSpc>
              <a:spcBef>
                <a:spcPts val="100"/>
              </a:spcBef>
            </a:pPr>
            <a:r>
              <a:rPr spc="-10" dirty="0"/>
              <a:t>Attacks</a:t>
            </a:r>
            <a:r>
              <a:rPr spc="-80" dirty="0"/>
              <a:t> </a:t>
            </a:r>
            <a:r>
              <a:rPr dirty="0"/>
              <a:t>via</a:t>
            </a:r>
            <a:r>
              <a:rPr spc="-65" dirty="0"/>
              <a:t> </a:t>
            </a:r>
            <a:r>
              <a:rPr dirty="0"/>
              <a:t>Dynamic</a:t>
            </a:r>
            <a:r>
              <a:rPr spc="-65" dirty="0"/>
              <a:t> </a:t>
            </a:r>
            <a:r>
              <a:rPr spc="-10" dirty="0"/>
              <a:t>Linker</a:t>
            </a:r>
          </a:p>
        </p:txBody>
      </p:sp>
      <p:sp>
        <p:nvSpPr>
          <p:cNvPr id="3" name="object 3"/>
          <p:cNvSpPr txBox="1"/>
          <p:nvPr/>
        </p:nvSpPr>
        <p:spPr>
          <a:xfrm>
            <a:off x="916939" y="1164843"/>
            <a:ext cx="10190480" cy="3439160"/>
          </a:xfrm>
          <a:prstGeom prst="rect">
            <a:avLst/>
          </a:prstGeom>
        </p:spPr>
        <p:txBody>
          <a:bodyPr vert="horz" wrap="square" lIns="0" tIns="91440" rIns="0" bIns="0" rtlCol="0">
            <a:spAutoFit/>
          </a:bodyPr>
          <a:lstStyle/>
          <a:p>
            <a:pPr marL="241300" indent="-228600">
              <a:lnSpc>
                <a:spcPct val="100000"/>
              </a:lnSpc>
              <a:spcBef>
                <a:spcPts val="720"/>
              </a:spcBef>
              <a:buFont typeface="Arial"/>
              <a:buChar char="•"/>
              <a:tabLst>
                <a:tab pos="241300" algn="l"/>
              </a:tabLst>
            </a:pPr>
            <a:r>
              <a:rPr sz="2800" dirty="0">
                <a:latin typeface="Calibri"/>
                <a:cs typeface="Calibri"/>
              </a:rPr>
              <a:t>Linking</a:t>
            </a:r>
            <a:r>
              <a:rPr sz="2800" spc="-60" dirty="0">
                <a:latin typeface="Calibri"/>
                <a:cs typeface="Calibri"/>
              </a:rPr>
              <a:t> </a:t>
            </a:r>
            <a:r>
              <a:rPr sz="2800" dirty="0">
                <a:latin typeface="Calibri"/>
                <a:cs typeface="Calibri"/>
              </a:rPr>
              <a:t>finds</a:t>
            </a:r>
            <a:r>
              <a:rPr sz="2800" spc="-40" dirty="0">
                <a:latin typeface="Calibri"/>
                <a:cs typeface="Calibri"/>
              </a:rPr>
              <a:t> </a:t>
            </a:r>
            <a:r>
              <a:rPr sz="2800" dirty="0">
                <a:latin typeface="Calibri"/>
                <a:cs typeface="Calibri"/>
              </a:rPr>
              <a:t>the</a:t>
            </a:r>
            <a:r>
              <a:rPr sz="2800" spc="-45" dirty="0">
                <a:latin typeface="Calibri"/>
                <a:cs typeface="Calibri"/>
              </a:rPr>
              <a:t> </a:t>
            </a:r>
            <a:r>
              <a:rPr sz="2800" dirty="0">
                <a:latin typeface="Calibri"/>
                <a:cs typeface="Calibri"/>
              </a:rPr>
              <a:t>external</a:t>
            </a:r>
            <a:r>
              <a:rPr sz="2800" spc="-50" dirty="0">
                <a:latin typeface="Calibri"/>
                <a:cs typeface="Calibri"/>
              </a:rPr>
              <a:t> </a:t>
            </a:r>
            <a:r>
              <a:rPr sz="2800" dirty="0">
                <a:latin typeface="Calibri"/>
                <a:cs typeface="Calibri"/>
              </a:rPr>
              <a:t>library</a:t>
            </a:r>
            <a:r>
              <a:rPr sz="2800" spc="-45" dirty="0">
                <a:latin typeface="Calibri"/>
                <a:cs typeface="Calibri"/>
              </a:rPr>
              <a:t> </a:t>
            </a:r>
            <a:r>
              <a:rPr sz="2800" dirty="0">
                <a:latin typeface="Calibri"/>
                <a:cs typeface="Calibri"/>
              </a:rPr>
              <a:t>code</a:t>
            </a:r>
            <a:r>
              <a:rPr sz="2800" spc="-50" dirty="0">
                <a:latin typeface="Calibri"/>
                <a:cs typeface="Calibri"/>
              </a:rPr>
              <a:t> </a:t>
            </a:r>
            <a:r>
              <a:rPr sz="2800" spc="-10" dirty="0">
                <a:latin typeface="Calibri"/>
                <a:cs typeface="Calibri"/>
              </a:rPr>
              <a:t>referenced</a:t>
            </a:r>
            <a:r>
              <a:rPr sz="2800" spc="-35" dirty="0">
                <a:latin typeface="Calibri"/>
                <a:cs typeface="Calibri"/>
              </a:rPr>
              <a:t> </a:t>
            </a:r>
            <a:r>
              <a:rPr sz="2800" dirty="0">
                <a:latin typeface="Calibri"/>
                <a:cs typeface="Calibri"/>
              </a:rPr>
              <a:t>in</a:t>
            </a:r>
            <a:r>
              <a:rPr sz="2800" spc="-40" dirty="0">
                <a:latin typeface="Calibri"/>
                <a:cs typeface="Calibri"/>
              </a:rPr>
              <a:t> </a:t>
            </a:r>
            <a:r>
              <a:rPr sz="2800" dirty="0">
                <a:latin typeface="Calibri"/>
                <a:cs typeface="Calibri"/>
              </a:rPr>
              <a:t>the</a:t>
            </a:r>
            <a:r>
              <a:rPr sz="2800" spc="-45" dirty="0">
                <a:latin typeface="Calibri"/>
                <a:cs typeface="Calibri"/>
              </a:rPr>
              <a:t> </a:t>
            </a:r>
            <a:r>
              <a:rPr sz="2800" spc="-10" dirty="0">
                <a:latin typeface="Calibri"/>
                <a:cs typeface="Calibri"/>
              </a:rPr>
              <a:t>program</a:t>
            </a:r>
            <a:endParaRPr sz="2800" dirty="0">
              <a:latin typeface="Calibri"/>
              <a:cs typeface="Calibri"/>
            </a:endParaRPr>
          </a:p>
          <a:p>
            <a:pPr marL="241300" indent="-228600">
              <a:lnSpc>
                <a:spcPct val="100000"/>
              </a:lnSpc>
              <a:spcBef>
                <a:spcPts val="625"/>
              </a:spcBef>
              <a:buFont typeface="Arial"/>
              <a:buChar char="•"/>
              <a:tabLst>
                <a:tab pos="241300" algn="l"/>
              </a:tabLst>
            </a:pPr>
            <a:r>
              <a:rPr sz="2800" dirty="0">
                <a:latin typeface="Calibri"/>
                <a:cs typeface="Calibri"/>
              </a:rPr>
              <a:t>Linking</a:t>
            </a:r>
            <a:r>
              <a:rPr sz="2800" spc="-40" dirty="0">
                <a:latin typeface="Calibri"/>
                <a:cs typeface="Calibri"/>
              </a:rPr>
              <a:t> </a:t>
            </a:r>
            <a:r>
              <a:rPr sz="2800" dirty="0">
                <a:latin typeface="Calibri"/>
                <a:cs typeface="Calibri"/>
              </a:rPr>
              <a:t>can</a:t>
            </a:r>
            <a:r>
              <a:rPr sz="2800" spc="-15" dirty="0">
                <a:latin typeface="Calibri"/>
                <a:cs typeface="Calibri"/>
              </a:rPr>
              <a:t> </a:t>
            </a:r>
            <a:r>
              <a:rPr sz="2800" dirty="0">
                <a:latin typeface="Calibri"/>
                <a:cs typeface="Calibri"/>
              </a:rPr>
              <a:t>be</a:t>
            </a:r>
            <a:r>
              <a:rPr sz="2800" spc="-30" dirty="0">
                <a:latin typeface="Calibri"/>
                <a:cs typeface="Calibri"/>
              </a:rPr>
              <a:t> </a:t>
            </a:r>
            <a:r>
              <a:rPr sz="2800" dirty="0">
                <a:latin typeface="Calibri"/>
                <a:cs typeface="Calibri"/>
              </a:rPr>
              <a:t>done</a:t>
            </a:r>
            <a:r>
              <a:rPr sz="2800" spc="-25" dirty="0">
                <a:latin typeface="Calibri"/>
                <a:cs typeface="Calibri"/>
              </a:rPr>
              <a:t> </a:t>
            </a:r>
            <a:r>
              <a:rPr sz="2800" dirty="0">
                <a:latin typeface="Calibri"/>
                <a:cs typeface="Calibri"/>
              </a:rPr>
              <a:t>during</a:t>
            </a:r>
            <a:r>
              <a:rPr sz="2800" spc="-25" dirty="0">
                <a:latin typeface="Calibri"/>
                <a:cs typeface="Calibri"/>
              </a:rPr>
              <a:t> </a:t>
            </a:r>
            <a:r>
              <a:rPr sz="2800" dirty="0">
                <a:latin typeface="Calibri"/>
                <a:cs typeface="Calibri"/>
              </a:rPr>
              <a:t>runtime</a:t>
            </a:r>
            <a:r>
              <a:rPr sz="2800" spc="-30" dirty="0">
                <a:latin typeface="Calibri"/>
                <a:cs typeface="Calibri"/>
              </a:rPr>
              <a:t> </a:t>
            </a:r>
            <a:r>
              <a:rPr sz="2800" dirty="0">
                <a:latin typeface="Calibri"/>
                <a:cs typeface="Calibri"/>
              </a:rPr>
              <a:t>or</a:t>
            </a:r>
            <a:r>
              <a:rPr sz="2800" spc="-20" dirty="0">
                <a:latin typeface="Calibri"/>
                <a:cs typeface="Calibri"/>
              </a:rPr>
              <a:t> </a:t>
            </a:r>
            <a:r>
              <a:rPr sz="2800" dirty="0">
                <a:latin typeface="Calibri"/>
                <a:cs typeface="Calibri"/>
              </a:rPr>
              <a:t>compile</a:t>
            </a:r>
            <a:r>
              <a:rPr sz="2800" spc="-25" dirty="0">
                <a:latin typeface="Calibri"/>
                <a:cs typeface="Calibri"/>
              </a:rPr>
              <a:t> </a:t>
            </a:r>
            <a:r>
              <a:rPr sz="2800" spc="-10" dirty="0">
                <a:latin typeface="Calibri"/>
                <a:cs typeface="Calibri"/>
              </a:rPr>
              <a:t>time:</a:t>
            </a:r>
            <a:endParaRPr sz="2800" dirty="0">
              <a:latin typeface="Calibri"/>
              <a:cs typeface="Calibri"/>
            </a:endParaRPr>
          </a:p>
          <a:p>
            <a:pPr marL="698500" marR="350520" lvl="1" indent="-228600">
              <a:lnSpc>
                <a:spcPts val="2590"/>
              </a:lnSpc>
              <a:spcBef>
                <a:spcPts val="585"/>
              </a:spcBef>
              <a:buFont typeface="Arial"/>
              <a:buChar char="•"/>
              <a:tabLst>
                <a:tab pos="698500" algn="l"/>
              </a:tabLst>
            </a:pPr>
            <a:r>
              <a:rPr sz="2400" dirty="0">
                <a:latin typeface="Calibri"/>
                <a:cs typeface="Calibri"/>
              </a:rPr>
              <a:t>Dynamic</a:t>
            </a:r>
            <a:r>
              <a:rPr sz="2400" spc="-35" dirty="0">
                <a:latin typeface="Calibri"/>
                <a:cs typeface="Calibri"/>
              </a:rPr>
              <a:t> </a:t>
            </a:r>
            <a:r>
              <a:rPr sz="2400" dirty="0">
                <a:latin typeface="Calibri"/>
                <a:cs typeface="Calibri"/>
              </a:rPr>
              <a:t>Linking</a:t>
            </a:r>
            <a:r>
              <a:rPr sz="2400" spc="-30" dirty="0">
                <a:latin typeface="Calibri"/>
                <a:cs typeface="Calibri"/>
              </a:rPr>
              <a:t> </a:t>
            </a:r>
            <a:r>
              <a:rPr sz="2400" dirty="0">
                <a:latin typeface="Calibri"/>
                <a:cs typeface="Calibri"/>
              </a:rPr>
              <a:t>–</a:t>
            </a:r>
            <a:r>
              <a:rPr sz="2400" spc="-30" dirty="0">
                <a:latin typeface="Calibri"/>
                <a:cs typeface="Calibri"/>
              </a:rPr>
              <a:t> </a:t>
            </a:r>
            <a:r>
              <a:rPr sz="2400" dirty="0">
                <a:latin typeface="Calibri"/>
                <a:cs typeface="Calibri"/>
              </a:rPr>
              <a:t>uses</a:t>
            </a:r>
            <a:r>
              <a:rPr sz="2400" spc="-30" dirty="0">
                <a:latin typeface="Calibri"/>
                <a:cs typeface="Calibri"/>
              </a:rPr>
              <a:t> </a:t>
            </a:r>
            <a:r>
              <a:rPr sz="2400" dirty="0">
                <a:latin typeface="Calibri"/>
                <a:cs typeface="Calibri"/>
              </a:rPr>
              <a:t>environment</a:t>
            </a:r>
            <a:r>
              <a:rPr sz="2400" spc="-30" dirty="0">
                <a:latin typeface="Calibri"/>
                <a:cs typeface="Calibri"/>
              </a:rPr>
              <a:t> </a:t>
            </a:r>
            <a:r>
              <a:rPr sz="2400" dirty="0">
                <a:latin typeface="Calibri"/>
                <a:cs typeface="Calibri"/>
              </a:rPr>
              <a:t>variables,</a:t>
            </a:r>
            <a:r>
              <a:rPr sz="2400" spc="-30" dirty="0">
                <a:latin typeface="Calibri"/>
                <a:cs typeface="Calibri"/>
              </a:rPr>
              <a:t> </a:t>
            </a:r>
            <a:r>
              <a:rPr sz="2400" dirty="0">
                <a:latin typeface="Calibri"/>
                <a:cs typeface="Calibri"/>
              </a:rPr>
              <a:t>which</a:t>
            </a:r>
            <a:r>
              <a:rPr sz="2400" spc="-25" dirty="0">
                <a:latin typeface="Calibri"/>
                <a:cs typeface="Calibri"/>
              </a:rPr>
              <a:t> </a:t>
            </a:r>
            <a:r>
              <a:rPr sz="2400" dirty="0">
                <a:latin typeface="Calibri"/>
                <a:cs typeface="Calibri"/>
              </a:rPr>
              <a:t>becomes</a:t>
            </a:r>
            <a:r>
              <a:rPr sz="2400" spc="-35" dirty="0">
                <a:latin typeface="Calibri"/>
                <a:cs typeface="Calibri"/>
              </a:rPr>
              <a:t> </a:t>
            </a:r>
            <a:r>
              <a:rPr sz="2400" dirty="0">
                <a:latin typeface="Calibri"/>
                <a:cs typeface="Calibri"/>
              </a:rPr>
              <a:t>part</a:t>
            </a:r>
            <a:r>
              <a:rPr sz="2400" spc="-30" dirty="0">
                <a:latin typeface="Calibri"/>
                <a:cs typeface="Calibri"/>
              </a:rPr>
              <a:t> </a:t>
            </a:r>
            <a:r>
              <a:rPr sz="2400" dirty="0">
                <a:latin typeface="Calibri"/>
                <a:cs typeface="Calibri"/>
              </a:rPr>
              <a:t>of</a:t>
            </a:r>
            <a:r>
              <a:rPr sz="2400" spc="-20" dirty="0">
                <a:latin typeface="Calibri"/>
                <a:cs typeface="Calibri"/>
              </a:rPr>
              <a:t> </a:t>
            </a:r>
            <a:r>
              <a:rPr sz="2400" spc="-25" dirty="0">
                <a:latin typeface="Calibri"/>
                <a:cs typeface="Calibri"/>
              </a:rPr>
              <a:t>the </a:t>
            </a:r>
            <a:r>
              <a:rPr sz="2400" dirty="0">
                <a:latin typeface="Calibri"/>
                <a:cs typeface="Calibri"/>
              </a:rPr>
              <a:t>attack</a:t>
            </a:r>
            <a:r>
              <a:rPr sz="2400" spc="-114" dirty="0">
                <a:latin typeface="Calibri"/>
                <a:cs typeface="Calibri"/>
              </a:rPr>
              <a:t> </a:t>
            </a:r>
            <a:r>
              <a:rPr sz="2400" spc="-10" dirty="0">
                <a:latin typeface="Calibri"/>
                <a:cs typeface="Calibri"/>
              </a:rPr>
              <a:t>surface</a:t>
            </a:r>
            <a:endParaRPr sz="2400" dirty="0">
              <a:latin typeface="Calibri"/>
              <a:cs typeface="Calibri"/>
            </a:endParaRPr>
          </a:p>
          <a:p>
            <a:pPr marL="698500" lvl="1" indent="-228600">
              <a:lnSpc>
                <a:spcPct val="100000"/>
              </a:lnSpc>
              <a:spcBef>
                <a:spcPts val="180"/>
              </a:spcBef>
              <a:buFont typeface="Arial"/>
              <a:buChar char="•"/>
              <a:tabLst>
                <a:tab pos="698500" algn="l"/>
              </a:tabLst>
            </a:pPr>
            <a:r>
              <a:rPr sz="2400" dirty="0">
                <a:latin typeface="Calibri"/>
                <a:cs typeface="Calibri"/>
              </a:rPr>
              <a:t>Static</a:t>
            </a:r>
            <a:r>
              <a:rPr sz="2400" spc="-85" dirty="0">
                <a:latin typeface="Calibri"/>
                <a:cs typeface="Calibri"/>
              </a:rPr>
              <a:t> </a:t>
            </a:r>
            <a:r>
              <a:rPr sz="2400" spc="-10" dirty="0">
                <a:latin typeface="Calibri"/>
                <a:cs typeface="Calibri"/>
              </a:rPr>
              <a:t>Linking</a:t>
            </a:r>
            <a:r>
              <a:rPr lang="en-US" sz="2400" spc="-10" dirty="0">
                <a:latin typeface="Calibri"/>
                <a:cs typeface="Calibri"/>
              </a:rPr>
              <a:t> (include library code as part of binary of the program)</a:t>
            </a:r>
            <a:endParaRPr sz="2400" dirty="0">
              <a:latin typeface="Calibri"/>
              <a:cs typeface="Calibri"/>
            </a:endParaRPr>
          </a:p>
          <a:p>
            <a:pPr lvl="1">
              <a:lnSpc>
                <a:spcPct val="100000"/>
              </a:lnSpc>
              <a:spcBef>
                <a:spcPts val="40"/>
              </a:spcBef>
              <a:buFont typeface="Arial"/>
              <a:buChar char="•"/>
            </a:pPr>
            <a:endParaRPr sz="3350" dirty="0">
              <a:latin typeface="Calibri"/>
              <a:cs typeface="Calibri"/>
            </a:endParaRPr>
          </a:p>
          <a:p>
            <a:pPr marL="241300" marR="5080" indent="-228600">
              <a:lnSpc>
                <a:spcPts val="3000"/>
              </a:lnSpc>
              <a:buFont typeface="Arial"/>
              <a:buChar char="•"/>
              <a:tabLst>
                <a:tab pos="241300" algn="l"/>
              </a:tabLst>
            </a:pPr>
            <a:r>
              <a:rPr sz="2800" dirty="0">
                <a:latin typeface="Calibri"/>
                <a:cs typeface="Calibri"/>
              </a:rPr>
              <a:t>We</a:t>
            </a:r>
            <a:r>
              <a:rPr sz="2800" spc="-80" dirty="0">
                <a:latin typeface="Calibri"/>
                <a:cs typeface="Calibri"/>
              </a:rPr>
              <a:t> </a:t>
            </a:r>
            <a:r>
              <a:rPr sz="2800" dirty="0">
                <a:latin typeface="Calibri"/>
                <a:cs typeface="Calibri"/>
              </a:rPr>
              <a:t>will</a:t>
            </a:r>
            <a:r>
              <a:rPr sz="2800" spc="-65" dirty="0">
                <a:latin typeface="Calibri"/>
                <a:cs typeface="Calibri"/>
              </a:rPr>
              <a:t> </a:t>
            </a:r>
            <a:r>
              <a:rPr sz="2800" dirty="0">
                <a:latin typeface="Calibri"/>
                <a:cs typeface="Calibri"/>
              </a:rPr>
              <a:t>use</a:t>
            </a:r>
            <a:r>
              <a:rPr sz="2800" spc="-65" dirty="0">
                <a:latin typeface="Calibri"/>
                <a:cs typeface="Calibri"/>
              </a:rPr>
              <a:t> </a:t>
            </a:r>
            <a:r>
              <a:rPr sz="2800" dirty="0">
                <a:latin typeface="Calibri"/>
                <a:cs typeface="Calibri"/>
              </a:rPr>
              <a:t>the</a:t>
            </a:r>
            <a:r>
              <a:rPr sz="2800" spc="-70" dirty="0">
                <a:latin typeface="Calibri"/>
                <a:cs typeface="Calibri"/>
              </a:rPr>
              <a:t> </a:t>
            </a:r>
            <a:r>
              <a:rPr sz="2800" dirty="0">
                <a:latin typeface="Calibri"/>
                <a:cs typeface="Calibri"/>
              </a:rPr>
              <a:t>following</a:t>
            </a:r>
            <a:r>
              <a:rPr sz="2800" spc="-65" dirty="0">
                <a:latin typeface="Calibri"/>
                <a:cs typeface="Calibri"/>
              </a:rPr>
              <a:t> </a:t>
            </a:r>
            <a:r>
              <a:rPr sz="2800" dirty="0">
                <a:latin typeface="Calibri"/>
                <a:cs typeface="Calibri"/>
              </a:rPr>
              <a:t>example</a:t>
            </a:r>
            <a:r>
              <a:rPr sz="2800" spc="-70" dirty="0">
                <a:latin typeface="Calibri"/>
                <a:cs typeface="Calibri"/>
              </a:rPr>
              <a:t> </a:t>
            </a:r>
            <a:r>
              <a:rPr sz="2800" dirty="0">
                <a:latin typeface="Calibri"/>
                <a:cs typeface="Calibri"/>
              </a:rPr>
              <a:t>to</a:t>
            </a:r>
            <a:r>
              <a:rPr sz="2800" spc="-60" dirty="0">
                <a:latin typeface="Calibri"/>
                <a:cs typeface="Calibri"/>
              </a:rPr>
              <a:t> </a:t>
            </a:r>
            <a:r>
              <a:rPr sz="2800" spc="-10" dirty="0">
                <a:latin typeface="Calibri"/>
                <a:cs typeface="Calibri"/>
              </a:rPr>
              <a:t>differentiate</a:t>
            </a:r>
            <a:r>
              <a:rPr sz="2800" spc="-70" dirty="0">
                <a:latin typeface="Calibri"/>
                <a:cs typeface="Calibri"/>
              </a:rPr>
              <a:t> </a:t>
            </a:r>
            <a:r>
              <a:rPr sz="2800" dirty="0">
                <a:latin typeface="Calibri"/>
                <a:cs typeface="Calibri"/>
              </a:rPr>
              <a:t>static</a:t>
            </a:r>
            <a:r>
              <a:rPr sz="2800" spc="-60" dirty="0">
                <a:latin typeface="Calibri"/>
                <a:cs typeface="Calibri"/>
              </a:rPr>
              <a:t> </a:t>
            </a:r>
            <a:r>
              <a:rPr sz="2800" dirty="0">
                <a:latin typeface="Calibri"/>
                <a:cs typeface="Calibri"/>
              </a:rPr>
              <a:t>and</a:t>
            </a:r>
            <a:r>
              <a:rPr sz="2800" spc="-55" dirty="0">
                <a:latin typeface="Calibri"/>
                <a:cs typeface="Calibri"/>
              </a:rPr>
              <a:t> </a:t>
            </a:r>
            <a:r>
              <a:rPr sz="2800" spc="-10" dirty="0">
                <a:latin typeface="Calibri"/>
                <a:cs typeface="Calibri"/>
              </a:rPr>
              <a:t>dynamic linking:</a:t>
            </a:r>
            <a:endParaRPr sz="2800" dirty="0">
              <a:latin typeface="Calibri"/>
              <a:cs typeface="Calibri"/>
            </a:endParaRPr>
          </a:p>
        </p:txBody>
      </p:sp>
      <p:pic>
        <p:nvPicPr>
          <p:cNvPr id="4" name="object 4"/>
          <p:cNvPicPr/>
          <p:nvPr/>
        </p:nvPicPr>
        <p:blipFill>
          <a:blip r:embed="rId3" cstate="print"/>
          <a:stretch>
            <a:fillRect/>
          </a:stretch>
        </p:blipFill>
        <p:spPr>
          <a:xfrm>
            <a:off x="1132115" y="4767943"/>
            <a:ext cx="7270959" cy="150222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345947"/>
            <a:ext cx="5938520" cy="695960"/>
          </a:xfrm>
          <a:prstGeom prst="rect">
            <a:avLst/>
          </a:prstGeom>
        </p:spPr>
        <p:txBody>
          <a:bodyPr vert="horz" wrap="square" lIns="0" tIns="12700" rIns="0" bIns="0" rtlCol="0">
            <a:spAutoFit/>
          </a:bodyPr>
          <a:lstStyle/>
          <a:p>
            <a:pPr marL="12700">
              <a:lnSpc>
                <a:spcPct val="100000"/>
              </a:lnSpc>
              <a:spcBef>
                <a:spcPts val="100"/>
              </a:spcBef>
            </a:pPr>
            <a:r>
              <a:rPr spc="-10" dirty="0"/>
              <a:t>Attacks</a:t>
            </a:r>
            <a:r>
              <a:rPr spc="-80" dirty="0"/>
              <a:t> </a:t>
            </a:r>
            <a:r>
              <a:rPr dirty="0"/>
              <a:t>via</a:t>
            </a:r>
            <a:r>
              <a:rPr spc="-70" dirty="0"/>
              <a:t> </a:t>
            </a:r>
            <a:r>
              <a:rPr dirty="0"/>
              <a:t>Dynamic</a:t>
            </a:r>
            <a:r>
              <a:rPr spc="-65" dirty="0"/>
              <a:t> </a:t>
            </a:r>
            <a:r>
              <a:rPr spc="-10" dirty="0"/>
              <a:t>Linker</a:t>
            </a:r>
          </a:p>
        </p:txBody>
      </p:sp>
      <p:sp>
        <p:nvSpPr>
          <p:cNvPr id="3" name="object 3"/>
          <p:cNvSpPr txBox="1"/>
          <p:nvPr/>
        </p:nvSpPr>
        <p:spPr>
          <a:xfrm>
            <a:off x="916939" y="1164843"/>
            <a:ext cx="10155555" cy="2320925"/>
          </a:xfrm>
          <a:prstGeom prst="rect">
            <a:avLst/>
          </a:prstGeom>
        </p:spPr>
        <p:txBody>
          <a:bodyPr vert="horz" wrap="square" lIns="0" tIns="91440" rIns="0" bIns="0" rtlCol="0">
            <a:spAutoFit/>
          </a:bodyPr>
          <a:lstStyle/>
          <a:p>
            <a:pPr marL="12700">
              <a:lnSpc>
                <a:spcPct val="100000"/>
              </a:lnSpc>
              <a:spcBef>
                <a:spcPts val="720"/>
              </a:spcBef>
            </a:pPr>
            <a:r>
              <a:rPr sz="2800" b="1" dirty="0">
                <a:latin typeface="Calibri"/>
                <a:cs typeface="Calibri"/>
              </a:rPr>
              <a:t>Static</a:t>
            </a:r>
            <a:r>
              <a:rPr sz="2800" b="1" spc="-50" dirty="0">
                <a:latin typeface="Calibri"/>
                <a:cs typeface="Calibri"/>
              </a:rPr>
              <a:t> </a:t>
            </a:r>
            <a:r>
              <a:rPr sz="2800" b="1" spc="-10" dirty="0">
                <a:latin typeface="Calibri"/>
                <a:cs typeface="Calibri"/>
              </a:rPr>
              <a:t>Linking</a:t>
            </a:r>
            <a:endParaRPr sz="2800">
              <a:latin typeface="Calibri"/>
              <a:cs typeface="Calibri"/>
            </a:endParaRPr>
          </a:p>
          <a:p>
            <a:pPr marL="241300" marR="1186180" indent="-228600">
              <a:lnSpc>
                <a:spcPts val="3000"/>
              </a:lnSpc>
              <a:spcBef>
                <a:spcPts val="1025"/>
              </a:spcBef>
              <a:buFont typeface="Arial"/>
              <a:buChar char="•"/>
              <a:tabLst>
                <a:tab pos="241300" algn="l"/>
              </a:tabLst>
            </a:pPr>
            <a:r>
              <a:rPr sz="2800" dirty="0">
                <a:latin typeface="Calibri"/>
                <a:cs typeface="Calibri"/>
              </a:rPr>
              <a:t>The</a:t>
            </a:r>
            <a:r>
              <a:rPr sz="2800" spc="-50" dirty="0">
                <a:latin typeface="Calibri"/>
                <a:cs typeface="Calibri"/>
              </a:rPr>
              <a:t> </a:t>
            </a:r>
            <a:r>
              <a:rPr sz="2800" dirty="0">
                <a:latin typeface="Calibri"/>
                <a:cs typeface="Calibri"/>
              </a:rPr>
              <a:t>linker</a:t>
            </a:r>
            <a:r>
              <a:rPr sz="2800" spc="-40" dirty="0">
                <a:latin typeface="Calibri"/>
                <a:cs typeface="Calibri"/>
              </a:rPr>
              <a:t> </a:t>
            </a:r>
            <a:r>
              <a:rPr sz="2800" dirty="0">
                <a:latin typeface="Calibri"/>
                <a:cs typeface="Calibri"/>
              </a:rPr>
              <a:t>combines</a:t>
            </a:r>
            <a:r>
              <a:rPr sz="2800" spc="-40" dirty="0">
                <a:latin typeface="Calibri"/>
                <a:cs typeface="Calibri"/>
              </a:rPr>
              <a:t> </a:t>
            </a:r>
            <a:r>
              <a:rPr sz="2800" dirty="0">
                <a:latin typeface="Calibri"/>
                <a:cs typeface="Calibri"/>
              </a:rPr>
              <a:t>the</a:t>
            </a:r>
            <a:r>
              <a:rPr sz="2800" spc="-45" dirty="0">
                <a:latin typeface="Calibri"/>
                <a:cs typeface="Calibri"/>
              </a:rPr>
              <a:t> </a:t>
            </a:r>
            <a:r>
              <a:rPr sz="2800" spc="-25" dirty="0">
                <a:latin typeface="Calibri"/>
                <a:cs typeface="Calibri"/>
              </a:rPr>
              <a:t>program’s</a:t>
            </a:r>
            <a:r>
              <a:rPr sz="2800" spc="-35" dirty="0">
                <a:latin typeface="Calibri"/>
                <a:cs typeface="Calibri"/>
              </a:rPr>
              <a:t> </a:t>
            </a:r>
            <a:r>
              <a:rPr sz="2800" dirty="0">
                <a:latin typeface="Calibri"/>
                <a:cs typeface="Calibri"/>
              </a:rPr>
              <a:t>code</a:t>
            </a:r>
            <a:r>
              <a:rPr sz="2800" spc="-50" dirty="0">
                <a:latin typeface="Calibri"/>
                <a:cs typeface="Calibri"/>
              </a:rPr>
              <a:t> </a:t>
            </a:r>
            <a:r>
              <a:rPr sz="2800" dirty="0">
                <a:latin typeface="Calibri"/>
                <a:cs typeface="Calibri"/>
              </a:rPr>
              <a:t>and</a:t>
            </a:r>
            <a:r>
              <a:rPr sz="2800" spc="-35" dirty="0">
                <a:latin typeface="Calibri"/>
                <a:cs typeface="Calibri"/>
              </a:rPr>
              <a:t> </a:t>
            </a:r>
            <a:r>
              <a:rPr sz="2800" dirty="0">
                <a:latin typeface="Calibri"/>
                <a:cs typeface="Calibri"/>
              </a:rPr>
              <a:t>the</a:t>
            </a:r>
            <a:r>
              <a:rPr sz="2800" spc="-45" dirty="0">
                <a:latin typeface="Calibri"/>
                <a:cs typeface="Calibri"/>
              </a:rPr>
              <a:t> </a:t>
            </a:r>
            <a:r>
              <a:rPr sz="2800" dirty="0">
                <a:latin typeface="Calibri"/>
                <a:cs typeface="Calibri"/>
              </a:rPr>
              <a:t>library</a:t>
            </a:r>
            <a:r>
              <a:rPr sz="2800" spc="-45" dirty="0">
                <a:latin typeface="Calibri"/>
                <a:cs typeface="Calibri"/>
              </a:rPr>
              <a:t> </a:t>
            </a:r>
            <a:r>
              <a:rPr sz="2800" spc="-20" dirty="0">
                <a:latin typeface="Calibri"/>
                <a:cs typeface="Calibri"/>
              </a:rPr>
              <a:t>code </a:t>
            </a:r>
            <a:r>
              <a:rPr sz="2800" dirty="0">
                <a:latin typeface="Calibri"/>
                <a:cs typeface="Calibri"/>
              </a:rPr>
              <a:t>containing</a:t>
            </a:r>
            <a:r>
              <a:rPr sz="2800" spc="-60" dirty="0">
                <a:latin typeface="Calibri"/>
                <a:cs typeface="Calibri"/>
              </a:rPr>
              <a:t> </a:t>
            </a:r>
            <a:r>
              <a:rPr sz="2800" dirty="0">
                <a:latin typeface="Calibri"/>
                <a:cs typeface="Calibri"/>
              </a:rPr>
              <a:t>the</a:t>
            </a:r>
            <a:r>
              <a:rPr sz="2800" spc="-60" dirty="0">
                <a:latin typeface="Calibri"/>
                <a:cs typeface="Calibri"/>
              </a:rPr>
              <a:t> </a:t>
            </a:r>
            <a:r>
              <a:rPr sz="2800" dirty="0">
                <a:latin typeface="Calibri"/>
                <a:cs typeface="Calibri"/>
              </a:rPr>
              <a:t>printf()</a:t>
            </a:r>
            <a:r>
              <a:rPr sz="2800" spc="-45" dirty="0">
                <a:latin typeface="Calibri"/>
                <a:cs typeface="Calibri"/>
              </a:rPr>
              <a:t> </a:t>
            </a:r>
            <a:r>
              <a:rPr sz="2800" spc="-10" dirty="0">
                <a:latin typeface="Calibri"/>
                <a:cs typeface="Calibri"/>
              </a:rPr>
              <a:t>function</a:t>
            </a:r>
            <a:endParaRPr sz="2800">
              <a:latin typeface="Calibri"/>
              <a:cs typeface="Calibri"/>
            </a:endParaRPr>
          </a:p>
          <a:p>
            <a:pPr marL="241300" marR="5080" indent="-228600">
              <a:lnSpc>
                <a:spcPts val="3000"/>
              </a:lnSpc>
              <a:spcBef>
                <a:spcPts val="1105"/>
              </a:spcBef>
              <a:buFont typeface="Arial"/>
              <a:buChar char="•"/>
              <a:tabLst>
                <a:tab pos="241300" algn="l"/>
              </a:tabLst>
            </a:pPr>
            <a:r>
              <a:rPr sz="2800" dirty="0">
                <a:latin typeface="Calibri"/>
                <a:cs typeface="Calibri"/>
              </a:rPr>
              <a:t>We</a:t>
            </a:r>
            <a:r>
              <a:rPr sz="2800" spc="-60" dirty="0">
                <a:latin typeface="Calibri"/>
                <a:cs typeface="Calibri"/>
              </a:rPr>
              <a:t> </a:t>
            </a:r>
            <a:r>
              <a:rPr sz="2800" dirty="0">
                <a:latin typeface="Calibri"/>
                <a:cs typeface="Calibri"/>
              </a:rPr>
              <a:t>can</a:t>
            </a:r>
            <a:r>
              <a:rPr sz="2800" spc="-35" dirty="0">
                <a:latin typeface="Calibri"/>
                <a:cs typeface="Calibri"/>
              </a:rPr>
              <a:t> </a:t>
            </a:r>
            <a:r>
              <a:rPr sz="2800" dirty="0">
                <a:latin typeface="Calibri"/>
                <a:cs typeface="Calibri"/>
              </a:rPr>
              <a:t>notice</a:t>
            </a:r>
            <a:r>
              <a:rPr sz="2800" spc="-50" dirty="0">
                <a:latin typeface="Calibri"/>
                <a:cs typeface="Calibri"/>
              </a:rPr>
              <a:t> </a:t>
            </a:r>
            <a:r>
              <a:rPr sz="2800" dirty="0">
                <a:latin typeface="Calibri"/>
                <a:cs typeface="Calibri"/>
              </a:rPr>
              <a:t>that</a:t>
            </a:r>
            <a:r>
              <a:rPr sz="2800" spc="-40" dirty="0">
                <a:latin typeface="Calibri"/>
                <a:cs typeface="Calibri"/>
              </a:rPr>
              <a:t> </a:t>
            </a:r>
            <a:r>
              <a:rPr sz="2800" dirty="0">
                <a:latin typeface="Calibri"/>
                <a:cs typeface="Calibri"/>
              </a:rPr>
              <a:t>the</a:t>
            </a:r>
            <a:r>
              <a:rPr sz="2800" spc="-45" dirty="0">
                <a:latin typeface="Calibri"/>
                <a:cs typeface="Calibri"/>
              </a:rPr>
              <a:t> </a:t>
            </a:r>
            <a:r>
              <a:rPr sz="2800" dirty="0">
                <a:latin typeface="Calibri"/>
                <a:cs typeface="Calibri"/>
              </a:rPr>
              <a:t>size</a:t>
            </a:r>
            <a:r>
              <a:rPr sz="2800" spc="-50" dirty="0">
                <a:latin typeface="Calibri"/>
                <a:cs typeface="Calibri"/>
              </a:rPr>
              <a:t> </a:t>
            </a:r>
            <a:r>
              <a:rPr sz="2800" dirty="0">
                <a:latin typeface="Calibri"/>
                <a:cs typeface="Calibri"/>
              </a:rPr>
              <a:t>of</a:t>
            </a:r>
            <a:r>
              <a:rPr sz="2800" spc="-40" dirty="0">
                <a:latin typeface="Calibri"/>
                <a:cs typeface="Calibri"/>
              </a:rPr>
              <a:t> </a:t>
            </a:r>
            <a:r>
              <a:rPr sz="2800" dirty="0">
                <a:latin typeface="Calibri"/>
                <a:cs typeface="Calibri"/>
              </a:rPr>
              <a:t>a</a:t>
            </a:r>
            <a:r>
              <a:rPr sz="2800" spc="-40" dirty="0">
                <a:latin typeface="Calibri"/>
                <a:cs typeface="Calibri"/>
              </a:rPr>
              <a:t> </a:t>
            </a:r>
            <a:r>
              <a:rPr sz="2800" dirty="0">
                <a:latin typeface="Calibri"/>
                <a:cs typeface="Calibri"/>
              </a:rPr>
              <a:t>static</a:t>
            </a:r>
            <a:r>
              <a:rPr sz="2800" spc="-40" dirty="0">
                <a:latin typeface="Calibri"/>
                <a:cs typeface="Calibri"/>
              </a:rPr>
              <a:t> </a:t>
            </a:r>
            <a:r>
              <a:rPr sz="2800" dirty="0">
                <a:latin typeface="Calibri"/>
                <a:cs typeface="Calibri"/>
              </a:rPr>
              <a:t>compiled</a:t>
            </a:r>
            <a:r>
              <a:rPr sz="2800" spc="-35" dirty="0">
                <a:latin typeface="Calibri"/>
                <a:cs typeface="Calibri"/>
              </a:rPr>
              <a:t> </a:t>
            </a:r>
            <a:r>
              <a:rPr sz="2800" dirty="0">
                <a:latin typeface="Calibri"/>
                <a:cs typeface="Calibri"/>
              </a:rPr>
              <a:t>program</a:t>
            </a:r>
            <a:r>
              <a:rPr sz="2800" spc="-45" dirty="0">
                <a:latin typeface="Calibri"/>
                <a:cs typeface="Calibri"/>
              </a:rPr>
              <a:t> </a:t>
            </a:r>
            <a:r>
              <a:rPr sz="2800" dirty="0">
                <a:latin typeface="Calibri"/>
                <a:cs typeface="Calibri"/>
              </a:rPr>
              <a:t>is</a:t>
            </a:r>
            <a:r>
              <a:rPr sz="2800" spc="-35" dirty="0">
                <a:latin typeface="Calibri"/>
                <a:cs typeface="Calibri"/>
              </a:rPr>
              <a:t> </a:t>
            </a:r>
            <a:r>
              <a:rPr sz="2800" dirty="0">
                <a:latin typeface="Calibri"/>
                <a:cs typeface="Calibri"/>
              </a:rPr>
              <a:t>100</a:t>
            </a:r>
            <a:r>
              <a:rPr sz="2800" spc="-30" dirty="0">
                <a:latin typeface="Calibri"/>
                <a:cs typeface="Calibri"/>
              </a:rPr>
              <a:t> </a:t>
            </a:r>
            <a:r>
              <a:rPr sz="2800" spc="-10" dirty="0">
                <a:latin typeface="Calibri"/>
                <a:cs typeface="Calibri"/>
              </a:rPr>
              <a:t>times </a:t>
            </a:r>
            <a:r>
              <a:rPr sz="2800" dirty="0">
                <a:latin typeface="Calibri"/>
                <a:cs typeface="Calibri"/>
              </a:rPr>
              <a:t>larger</a:t>
            </a:r>
            <a:r>
              <a:rPr sz="2800" spc="-45" dirty="0">
                <a:latin typeface="Calibri"/>
                <a:cs typeface="Calibri"/>
              </a:rPr>
              <a:t> </a:t>
            </a:r>
            <a:r>
              <a:rPr sz="2800" dirty="0">
                <a:latin typeface="Calibri"/>
                <a:cs typeface="Calibri"/>
              </a:rPr>
              <a:t>than</a:t>
            </a:r>
            <a:r>
              <a:rPr sz="2800" spc="-25" dirty="0">
                <a:latin typeface="Calibri"/>
                <a:cs typeface="Calibri"/>
              </a:rPr>
              <a:t> </a:t>
            </a:r>
            <a:r>
              <a:rPr sz="2800" dirty="0">
                <a:latin typeface="Calibri"/>
                <a:cs typeface="Calibri"/>
              </a:rPr>
              <a:t>a</a:t>
            </a:r>
            <a:r>
              <a:rPr sz="2800" spc="-30" dirty="0">
                <a:latin typeface="Calibri"/>
                <a:cs typeface="Calibri"/>
              </a:rPr>
              <a:t> </a:t>
            </a:r>
            <a:r>
              <a:rPr sz="2800" dirty="0">
                <a:latin typeface="Calibri"/>
                <a:cs typeface="Calibri"/>
              </a:rPr>
              <a:t>dynamic</a:t>
            </a:r>
            <a:r>
              <a:rPr sz="2800" spc="-25" dirty="0">
                <a:latin typeface="Calibri"/>
                <a:cs typeface="Calibri"/>
              </a:rPr>
              <a:t> </a:t>
            </a:r>
            <a:r>
              <a:rPr sz="2800" spc="-10" dirty="0">
                <a:latin typeface="Calibri"/>
                <a:cs typeface="Calibri"/>
              </a:rPr>
              <a:t>program</a:t>
            </a:r>
            <a:endParaRPr sz="2800">
              <a:latin typeface="Calibri"/>
              <a:cs typeface="Calibri"/>
            </a:endParaRPr>
          </a:p>
        </p:txBody>
      </p:sp>
      <p:pic>
        <p:nvPicPr>
          <p:cNvPr id="4" name="object 4"/>
          <p:cNvPicPr/>
          <p:nvPr/>
        </p:nvPicPr>
        <p:blipFill>
          <a:blip r:embed="rId3" cstate="print"/>
          <a:stretch>
            <a:fillRect/>
          </a:stretch>
        </p:blipFill>
        <p:spPr>
          <a:xfrm>
            <a:off x="862536" y="3884019"/>
            <a:ext cx="10635111" cy="180703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345947"/>
            <a:ext cx="5939155" cy="695960"/>
          </a:xfrm>
          <a:prstGeom prst="rect">
            <a:avLst/>
          </a:prstGeom>
        </p:spPr>
        <p:txBody>
          <a:bodyPr vert="horz" wrap="square" lIns="0" tIns="12700" rIns="0" bIns="0" rtlCol="0">
            <a:spAutoFit/>
          </a:bodyPr>
          <a:lstStyle/>
          <a:p>
            <a:pPr marL="12700">
              <a:lnSpc>
                <a:spcPct val="100000"/>
              </a:lnSpc>
              <a:spcBef>
                <a:spcPts val="100"/>
              </a:spcBef>
            </a:pPr>
            <a:r>
              <a:rPr spc="-10" dirty="0"/>
              <a:t>Attacks</a:t>
            </a:r>
            <a:r>
              <a:rPr spc="-80" dirty="0"/>
              <a:t> </a:t>
            </a:r>
            <a:r>
              <a:rPr dirty="0"/>
              <a:t>via</a:t>
            </a:r>
            <a:r>
              <a:rPr spc="-65" dirty="0"/>
              <a:t> </a:t>
            </a:r>
            <a:r>
              <a:rPr dirty="0"/>
              <a:t>Dynamic</a:t>
            </a:r>
            <a:r>
              <a:rPr spc="-65" dirty="0"/>
              <a:t> </a:t>
            </a:r>
            <a:r>
              <a:rPr spc="-10" dirty="0"/>
              <a:t>Linker</a:t>
            </a:r>
          </a:p>
        </p:txBody>
      </p:sp>
      <p:sp>
        <p:nvSpPr>
          <p:cNvPr id="3" name="object 3"/>
          <p:cNvSpPr txBox="1"/>
          <p:nvPr/>
        </p:nvSpPr>
        <p:spPr>
          <a:xfrm>
            <a:off x="916939" y="1164843"/>
            <a:ext cx="10261600" cy="2320925"/>
          </a:xfrm>
          <a:prstGeom prst="rect">
            <a:avLst/>
          </a:prstGeom>
        </p:spPr>
        <p:txBody>
          <a:bodyPr vert="horz" wrap="square" lIns="0" tIns="91440" rIns="0" bIns="0" rtlCol="0">
            <a:spAutoFit/>
          </a:bodyPr>
          <a:lstStyle/>
          <a:p>
            <a:pPr marL="12700">
              <a:lnSpc>
                <a:spcPct val="100000"/>
              </a:lnSpc>
              <a:spcBef>
                <a:spcPts val="720"/>
              </a:spcBef>
            </a:pPr>
            <a:r>
              <a:rPr sz="2800" b="1" dirty="0">
                <a:latin typeface="Calibri"/>
                <a:cs typeface="Calibri"/>
              </a:rPr>
              <a:t>Dynamic</a:t>
            </a:r>
            <a:r>
              <a:rPr sz="2800" b="1" spc="-15" dirty="0">
                <a:latin typeface="Calibri"/>
                <a:cs typeface="Calibri"/>
              </a:rPr>
              <a:t> </a:t>
            </a:r>
            <a:r>
              <a:rPr sz="2800" b="1" spc="-10" dirty="0">
                <a:latin typeface="Calibri"/>
                <a:cs typeface="Calibri"/>
              </a:rPr>
              <a:t>Linking</a:t>
            </a:r>
            <a:endParaRPr sz="2800" dirty="0">
              <a:latin typeface="Calibri"/>
              <a:cs typeface="Calibri"/>
            </a:endParaRPr>
          </a:p>
          <a:p>
            <a:pPr marL="241300" indent="-228600">
              <a:lnSpc>
                <a:spcPct val="100000"/>
              </a:lnSpc>
              <a:spcBef>
                <a:spcPts val="625"/>
              </a:spcBef>
              <a:buFont typeface="Arial"/>
              <a:buChar char="•"/>
              <a:tabLst>
                <a:tab pos="241300" algn="l"/>
              </a:tabLst>
            </a:pPr>
            <a:r>
              <a:rPr sz="2800" dirty="0">
                <a:latin typeface="Calibri"/>
                <a:cs typeface="Calibri"/>
              </a:rPr>
              <a:t>The</a:t>
            </a:r>
            <a:r>
              <a:rPr sz="2800" spc="-30" dirty="0">
                <a:latin typeface="Calibri"/>
                <a:cs typeface="Calibri"/>
              </a:rPr>
              <a:t> </a:t>
            </a:r>
            <a:r>
              <a:rPr sz="2800" dirty="0">
                <a:latin typeface="Calibri"/>
                <a:cs typeface="Calibri"/>
              </a:rPr>
              <a:t>linking</a:t>
            </a:r>
            <a:r>
              <a:rPr sz="2800" spc="-20" dirty="0">
                <a:latin typeface="Calibri"/>
                <a:cs typeface="Calibri"/>
              </a:rPr>
              <a:t> </a:t>
            </a:r>
            <a:r>
              <a:rPr sz="2800" dirty="0">
                <a:latin typeface="Calibri"/>
                <a:cs typeface="Calibri"/>
              </a:rPr>
              <a:t>is</a:t>
            </a:r>
            <a:r>
              <a:rPr sz="2800" spc="-5" dirty="0">
                <a:latin typeface="Calibri"/>
                <a:cs typeface="Calibri"/>
              </a:rPr>
              <a:t> </a:t>
            </a:r>
            <a:r>
              <a:rPr sz="2800" dirty="0">
                <a:latin typeface="Calibri"/>
                <a:cs typeface="Calibri"/>
              </a:rPr>
              <a:t>done</a:t>
            </a:r>
            <a:r>
              <a:rPr sz="2800" spc="-20" dirty="0">
                <a:latin typeface="Calibri"/>
                <a:cs typeface="Calibri"/>
              </a:rPr>
              <a:t> </a:t>
            </a:r>
            <a:r>
              <a:rPr sz="2800" dirty="0">
                <a:latin typeface="Calibri"/>
                <a:cs typeface="Calibri"/>
              </a:rPr>
              <a:t>during</a:t>
            </a:r>
            <a:r>
              <a:rPr sz="2800" spc="-15" dirty="0">
                <a:latin typeface="Calibri"/>
                <a:cs typeface="Calibri"/>
              </a:rPr>
              <a:t> </a:t>
            </a:r>
            <a:r>
              <a:rPr sz="2800" spc="-10" dirty="0">
                <a:latin typeface="Calibri"/>
                <a:cs typeface="Calibri"/>
              </a:rPr>
              <a:t>runtime</a:t>
            </a:r>
            <a:endParaRPr sz="2800" dirty="0">
              <a:latin typeface="Calibri"/>
              <a:cs typeface="Calibri"/>
            </a:endParaRPr>
          </a:p>
          <a:p>
            <a:pPr marL="698500" lvl="1" indent="-228600">
              <a:lnSpc>
                <a:spcPct val="100000"/>
              </a:lnSpc>
              <a:spcBef>
                <a:spcPts val="254"/>
              </a:spcBef>
              <a:buFont typeface="Arial"/>
              <a:buChar char="•"/>
              <a:tabLst>
                <a:tab pos="698500" algn="l"/>
              </a:tabLst>
            </a:pPr>
            <a:r>
              <a:rPr sz="2400" dirty="0">
                <a:latin typeface="Calibri"/>
                <a:cs typeface="Calibri"/>
              </a:rPr>
              <a:t>Shared</a:t>
            </a:r>
            <a:r>
              <a:rPr sz="2400" spc="-45" dirty="0">
                <a:latin typeface="Calibri"/>
                <a:cs typeface="Calibri"/>
              </a:rPr>
              <a:t> </a:t>
            </a:r>
            <a:r>
              <a:rPr sz="2400" dirty="0">
                <a:latin typeface="Calibri"/>
                <a:cs typeface="Calibri"/>
              </a:rPr>
              <a:t>libraries</a:t>
            </a:r>
            <a:r>
              <a:rPr sz="2400" spc="-35" dirty="0">
                <a:latin typeface="Calibri"/>
                <a:cs typeface="Calibri"/>
              </a:rPr>
              <a:t> </a:t>
            </a:r>
            <a:r>
              <a:rPr sz="2400" dirty="0">
                <a:latin typeface="Calibri"/>
                <a:cs typeface="Calibri"/>
              </a:rPr>
              <a:t>(DLL</a:t>
            </a:r>
            <a:r>
              <a:rPr sz="2400" spc="-35" dirty="0">
                <a:latin typeface="Calibri"/>
                <a:cs typeface="Calibri"/>
              </a:rPr>
              <a:t> </a:t>
            </a:r>
            <a:r>
              <a:rPr lang="en-US" sz="2400" spc="-35" dirty="0">
                <a:latin typeface="Calibri"/>
                <a:cs typeface="Calibri"/>
              </a:rPr>
              <a:t>(dynamically linked library) </a:t>
            </a:r>
            <a:r>
              <a:rPr sz="2400" dirty="0">
                <a:latin typeface="Calibri"/>
                <a:cs typeface="Calibri"/>
              </a:rPr>
              <a:t>in</a:t>
            </a:r>
            <a:r>
              <a:rPr sz="2400" spc="-30" dirty="0">
                <a:latin typeface="Calibri"/>
                <a:cs typeface="Calibri"/>
              </a:rPr>
              <a:t> </a:t>
            </a:r>
            <a:r>
              <a:rPr lang="en-US" sz="2400" spc="-10" dirty="0">
                <a:latin typeface="Calibri"/>
                <a:cs typeface="Calibri"/>
              </a:rPr>
              <a:t>W</a:t>
            </a:r>
            <a:r>
              <a:rPr sz="2400" spc="-10" dirty="0">
                <a:latin typeface="Calibri"/>
                <a:cs typeface="Calibri"/>
              </a:rPr>
              <a:t>indows)</a:t>
            </a:r>
            <a:endParaRPr sz="2400" dirty="0">
              <a:latin typeface="Calibri"/>
              <a:cs typeface="Calibri"/>
            </a:endParaRPr>
          </a:p>
          <a:p>
            <a:pPr marL="241300" marR="5080" indent="-228600">
              <a:lnSpc>
                <a:spcPts val="3000"/>
              </a:lnSpc>
              <a:spcBef>
                <a:spcPts val="1010"/>
              </a:spcBef>
              <a:buFont typeface="Arial"/>
              <a:buChar char="•"/>
              <a:tabLst>
                <a:tab pos="241300" algn="l"/>
              </a:tabLst>
            </a:pPr>
            <a:r>
              <a:rPr sz="2800" dirty="0">
                <a:latin typeface="Calibri"/>
                <a:cs typeface="Calibri"/>
              </a:rPr>
              <a:t>Before</a:t>
            </a:r>
            <a:r>
              <a:rPr sz="2800" spc="-55" dirty="0">
                <a:latin typeface="Calibri"/>
                <a:cs typeface="Calibri"/>
              </a:rPr>
              <a:t> </a:t>
            </a:r>
            <a:r>
              <a:rPr sz="2800" dirty="0">
                <a:latin typeface="Calibri"/>
                <a:cs typeface="Calibri"/>
              </a:rPr>
              <a:t>a</a:t>
            </a:r>
            <a:r>
              <a:rPr sz="2800" spc="-40" dirty="0">
                <a:latin typeface="Calibri"/>
                <a:cs typeface="Calibri"/>
              </a:rPr>
              <a:t> </a:t>
            </a:r>
            <a:r>
              <a:rPr sz="2800" dirty="0">
                <a:latin typeface="Calibri"/>
                <a:cs typeface="Calibri"/>
              </a:rPr>
              <a:t>program</a:t>
            </a:r>
            <a:r>
              <a:rPr sz="2800" spc="-30" dirty="0">
                <a:latin typeface="Calibri"/>
                <a:cs typeface="Calibri"/>
              </a:rPr>
              <a:t> </a:t>
            </a:r>
            <a:r>
              <a:rPr sz="2800" dirty="0">
                <a:latin typeface="Calibri"/>
                <a:cs typeface="Calibri"/>
              </a:rPr>
              <a:t>compiled</a:t>
            </a:r>
            <a:r>
              <a:rPr sz="2800" spc="-35" dirty="0">
                <a:latin typeface="Calibri"/>
                <a:cs typeface="Calibri"/>
              </a:rPr>
              <a:t> </a:t>
            </a:r>
            <a:r>
              <a:rPr sz="2800" dirty="0">
                <a:latin typeface="Calibri"/>
                <a:cs typeface="Calibri"/>
              </a:rPr>
              <a:t>with</a:t>
            </a:r>
            <a:r>
              <a:rPr sz="2800" spc="-35" dirty="0">
                <a:latin typeface="Calibri"/>
                <a:cs typeface="Calibri"/>
              </a:rPr>
              <a:t> </a:t>
            </a:r>
            <a:r>
              <a:rPr sz="2800" dirty="0">
                <a:latin typeface="Calibri"/>
                <a:cs typeface="Calibri"/>
              </a:rPr>
              <a:t>dynamic</a:t>
            </a:r>
            <a:r>
              <a:rPr sz="2800" spc="-35" dirty="0">
                <a:latin typeface="Calibri"/>
                <a:cs typeface="Calibri"/>
              </a:rPr>
              <a:t> </a:t>
            </a:r>
            <a:r>
              <a:rPr sz="2800" dirty="0">
                <a:latin typeface="Calibri"/>
                <a:cs typeface="Calibri"/>
              </a:rPr>
              <a:t>linking</a:t>
            </a:r>
            <a:r>
              <a:rPr sz="2800" spc="-40" dirty="0">
                <a:latin typeface="Calibri"/>
                <a:cs typeface="Calibri"/>
              </a:rPr>
              <a:t> </a:t>
            </a:r>
            <a:r>
              <a:rPr sz="2800" dirty="0">
                <a:latin typeface="Calibri"/>
                <a:cs typeface="Calibri"/>
              </a:rPr>
              <a:t>is</a:t>
            </a:r>
            <a:r>
              <a:rPr sz="2800" spc="-35" dirty="0">
                <a:latin typeface="Calibri"/>
                <a:cs typeface="Calibri"/>
              </a:rPr>
              <a:t> </a:t>
            </a:r>
            <a:r>
              <a:rPr sz="2800" dirty="0">
                <a:latin typeface="Calibri"/>
                <a:cs typeface="Calibri"/>
              </a:rPr>
              <a:t>run,</a:t>
            </a:r>
            <a:r>
              <a:rPr sz="2800" spc="-35" dirty="0">
                <a:latin typeface="Calibri"/>
                <a:cs typeface="Calibri"/>
              </a:rPr>
              <a:t> </a:t>
            </a:r>
            <a:r>
              <a:rPr sz="2800" dirty="0">
                <a:latin typeface="Calibri"/>
                <a:cs typeface="Calibri"/>
              </a:rPr>
              <a:t>its</a:t>
            </a:r>
            <a:r>
              <a:rPr sz="2800" spc="-30" dirty="0">
                <a:latin typeface="Calibri"/>
                <a:cs typeface="Calibri"/>
              </a:rPr>
              <a:t> </a:t>
            </a:r>
            <a:r>
              <a:rPr sz="2800" spc="-10" dirty="0">
                <a:latin typeface="Calibri"/>
                <a:cs typeface="Calibri"/>
              </a:rPr>
              <a:t>executable </a:t>
            </a:r>
            <a:r>
              <a:rPr sz="2800" dirty="0">
                <a:latin typeface="Calibri"/>
                <a:cs typeface="Calibri"/>
              </a:rPr>
              <a:t>is</a:t>
            </a:r>
            <a:r>
              <a:rPr sz="2800" spc="-30" dirty="0">
                <a:latin typeface="Calibri"/>
                <a:cs typeface="Calibri"/>
              </a:rPr>
              <a:t> </a:t>
            </a:r>
            <a:r>
              <a:rPr sz="2800" dirty="0">
                <a:latin typeface="Calibri"/>
                <a:cs typeface="Calibri"/>
              </a:rPr>
              <a:t>loaded</a:t>
            </a:r>
            <a:r>
              <a:rPr sz="2800" spc="-15" dirty="0">
                <a:latin typeface="Calibri"/>
                <a:cs typeface="Calibri"/>
              </a:rPr>
              <a:t> </a:t>
            </a:r>
            <a:r>
              <a:rPr sz="2800" dirty="0">
                <a:latin typeface="Calibri"/>
                <a:cs typeface="Calibri"/>
              </a:rPr>
              <a:t>into</a:t>
            </a:r>
            <a:r>
              <a:rPr sz="2800" spc="-25" dirty="0">
                <a:latin typeface="Calibri"/>
                <a:cs typeface="Calibri"/>
              </a:rPr>
              <a:t> </a:t>
            </a:r>
            <a:r>
              <a:rPr sz="2800" dirty="0">
                <a:latin typeface="Calibri"/>
                <a:cs typeface="Calibri"/>
              </a:rPr>
              <a:t>the</a:t>
            </a:r>
            <a:r>
              <a:rPr sz="2800" spc="-25" dirty="0">
                <a:latin typeface="Calibri"/>
                <a:cs typeface="Calibri"/>
              </a:rPr>
              <a:t> </a:t>
            </a:r>
            <a:r>
              <a:rPr sz="2800" dirty="0">
                <a:latin typeface="Calibri"/>
                <a:cs typeface="Calibri"/>
              </a:rPr>
              <a:t>memory</a:t>
            </a:r>
            <a:r>
              <a:rPr sz="2800" spc="-25" dirty="0">
                <a:latin typeface="Calibri"/>
                <a:cs typeface="Calibri"/>
              </a:rPr>
              <a:t> </a:t>
            </a:r>
            <a:r>
              <a:rPr sz="2800" spc="-10" dirty="0">
                <a:latin typeface="Calibri"/>
                <a:cs typeface="Calibri"/>
              </a:rPr>
              <a:t>first</a:t>
            </a:r>
            <a:endParaRPr sz="2800" dirty="0">
              <a:latin typeface="Calibri"/>
              <a:cs typeface="Calibri"/>
            </a:endParaRPr>
          </a:p>
        </p:txBody>
      </p:sp>
      <p:pic>
        <p:nvPicPr>
          <p:cNvPr id="4" name="object 4"/>
          <p:cNvPicPr/>
          <p:nvPr/>
        </p:nvPicPr>
        <p:blipFill>
          <a:blip r:embed="rId3" cstate="print"/>
          <a:stretch>
            <a:fillRect/>
          </a:stretch>
        </p:blipFill>
        <p:spPr>
          <a:xfrm>
            <a:off x="1135109" y="3739743"/>
            <a:ext cx="8273878" cy="268465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345947"/>
            <a:ext cx="5939155" cy="695960"/>
          </a:xfrm>
          <a:prstGeom prst="rect">
            <a:avLst/>
          </a:prstGeom>
        </p:spPr>
        <p:txBody>
          <a:bodyPr vert="horz" wrap="square" lIns="0" tIns="12700" rIns="0" bIns="0" rtlCol="0">
            <a:spAutoFit/>
          </a:bodyPr>
          <a:lstStyle/>
          <a:p>
            <a:pPr marL="12700">
              <a:lnSpc>
                <a:spcPct val="100000"/>
              </a:lnSpc>
              <a:spcBef>
                <a:spcPts val="100"/>
              </a:spcBef>
            </a:pPr>
            <a:r>
              <a:rPr spc="-10" dirty="0"/>
              <a:t>Attacks</a:t>
            </a:r>
            <a:r>
              <a:rPr spc="-80" dirty="0"/>
              <a:t> </a:t>
            </a:r>
            <a:r>
              <a:rPr dirty="0"/>
              <a:t>via</a:t>
            </a:r>
            <a:r>
              <a:rPr spc="-65" dirty="0"/>
              <a:t> </a:t>
            </a:r>
            <a:r>
              <a:rPr dirty="0"/>
              <a:t>Dynamic</a:t>
            </a:r>
            <a:r>
              <a:rPr spc="-65" dirty="0"/>
              <a:t> </a:t>
            </a:r>
            <a:r>
              <a:rPr spc="-10" dirty="0"/>
              <a:t>Linker</a:t>
            </a:r>
          </a:p>
        </p:txBody>
      </p:sp>
      <p:sp>
        <p:nvSpPr>
          <p:cNvPr id="3" name="object 3"/>
          <p:cNvSpPr txBox="1"/>
          <p:nvPr/>
        </p:nvSpPr>
        <p:spPr>
          <a:xfrm>
            <a:off x="916939" y="1302004"/>
            <a:ext cx="9890125" cy="1418590"/>
          </a:xfrm>
          <a:prstGeom prst="rect">
            <a:avLst/>
          </a:prstGeom>
        </p:spPr>
        <p:txBody>
          <a:bodyPr vert="horz" wrap="square" lIns="0" tIns="91440" rIns="0" bIns="0" rtlCol="0">
            <a:spAutoFit/>
          </a:bodyPr>
          <a:lstStyle/>
          <a:p>
            <a:pPr marL="12700">
              <a:lnSpc>
                <a:spcPct val="100000"/>
              </a:lnSpc>
              <a:spcBef>
                <a:spcPts val="720"/>
              </a:spcBef>
            </a:pPr>
            <a:r>
              <a:rPr sz="2800" b="1" dirty="0">
                <a:latin typeface="Calibri"/>
                <a:cs typeface="Calibri"/>
              </a:rPr>
              <a:t>Dynamic</a:t>
            </a:r>
            <a:r>
              <a:rPr sz="2800" b="1" spc="-15" dirty="0">
                <a:latin typeface="Calibri"/>
                <a:cs typeface="Calibri"/>
              </a:rPr>
              <a:t> </a:t>
            </a:r>
            <a:r>
              <a:rPr sz="2800" b="1" spc="-10" dirty="0">
                <a:latin typeface="Calibri"/>
                <a:cs typeface="Calibri"/>
              </a:rPr>
              <a:t>Linking:</a:t>
            </a:r>
            <a:endParaRPr sz="2800">
              <a:latin typeface="Calibri"/>
              <a:cs typeface="Calibri"/>
            </a:endParaRPr>
          </a:p>
          <a:p>
            <a:pPr marL="241300" marR="5080" indent="-228600">
              <a:lnSpc>
                <a:spcPts val="3000"/>
              </a:lnSpc>
              <a:spcBef>
                <a:spcPts val="1025"/>
              </a:spcBef>
              <a:buFont typeface="Arial"/>
              <a:buChar char="•"/>
              <a:tabLst>
                <a:tab pos="241300" algn="l"/>
              </a:tabLst>
            </a:pPr>
            <a:r>
              <a:rPr sz="2800" dirty="0">
                <a:latin typeface="Calibri"/>
                <a:cs typeface="Calibri"/>
              </a:rPr>
              <a:t>We</a:t>
            </a:r>
            <a:r>
              <a:rPr sz="2800" spc="-55" dirty="0">
                <a:latin typeface="Calibri"/>
                <a:cs typeface="Calibri"/>
              </a:rPr>
              <a:t> </a:t>
            </a:r>
            <a:r>
              <a:rPr sz="2800" dirty="0">
                <a:latin typeface="Calibri"/>
                <a:cs typeface="Calibri"/>
              </a:rPr>
              <a:t>can</a:t>
            </a:r>
            <a:r>
              <a:rPr sz="2800" spc="-35" dirty="0">
                <a:latin typeface="Calibri"/>
                <a:cs typeface="Calibri"/>
              </a:rPr>
              <a:t> </a:t>
            </a:r>
            <a:r>
              <a:rPr sz="2800" dirty="0">
                <a:latin typeface="Calibri"/>
                <a:cs typeface="Calibri"/>
              </a:rPr>
              <a:t>use</a:t>
            </a:r>
            <a:r>
              <a:rPr sz="2800" spc="-45" dirty="0">
                <a:latin typeface="Calibri"/>
                <a:cs typeface="Calibri"/>
              </a:rPr>
              <a:t> </a:t>
            </a:r>
            <a:r>
              <a:rPr sz="2800" dirty="0">
                <a:latin typeface="Calibri"/>
                <a:cs typeface="Calibri"/>
              </a:rPr>
              <a:t>“ldd”</a:t>
            </a:r>
            <a:r>
              <a:rPr sz="2800" spc="-30" dirty="0">
                <a:latin typeface="Calibri"/>
                <a:cs typeface="Calibri"/>
              </a:rPr>
              <a:t> </a:t>
            </a:r>
            <a:r>
              <a:rPr sz="2800" dirty="0">
                <a:latin typeface="Calibri"/>
                <a:cs typeface="Calibri"/>
              </a:rPr>
              <a:t>command</a:t>
            </a:r>
            <a:r>
              <a:rPr sz="2800" spc="-35" dirty="0">
                <a:latin typeface="Calibri"/>
                <a:cs typeface="Calibri"/>
              </a:rPr>
              <a:t> </a:t>
            </a:r>
            <a:r>
              <a:rPr sz="2800" dirty="0">
                <a:latin typeface="Calibri"/>
                <a:cs typeface="Calibri"/>
              </a:rPr>
              <a:t>to</a:t>
            </a:r>
            <a:r>
              <a:rPr sz="2800" spc="-40" dirty="0">
                <a:latin typeface="Calibri"/>
                <a:cs typeface="Calibri"/>
              </a:rPr>
              <a:t> </a:t>
            </a:r>
            <a:r>
              <a:rPr sz="2800" dirty="0">
                <a:latin typeface="Calibri"/>
                <a:cs typeface="Calibri"/>
              </a:rPr>
              <a:t>see</a:t>
            </a:r>
            <a:r>
              <a:rPr sz="2800" spc="-45" dirty="0">
                <a:latin typeface="Calibri"/>
                <a:cs typeface="Calibri"/>
              </a:rPr>
              <a:t> </a:t>
            </a:r>
            <a:r>
              <a:rPr sz="2800" dirty="0">
                <a:latin typeface="Calibri"/>
                <a:cs typeface="Calibri"/>
              </a:rPr>
              <a:t>what</a:t>
            </a:r>
            <a:r>
              <a:rPr sz="2800" spc="-35" dirty="0">
                <a:latin typeface="Calibri"/>
                <a:cs typeface="Calibri"/>
              </a:rPr>
              <a:t> </a:t>
            </a:r>
            <a:r>
              <a:rPr sz="2800" dirty="0">
                <a:latin typeface="Calibri"/>
                <a:cs typeface="Calibri"/>
              </a:rPr>
              <a:t>shared</a:t>
            </a:r>
            <a:r>
              <a:rPr sz="2800" spc="-35" dirty="0">
                <a:latin typeface="Calibri"/>
                <a:cs typeface="Calibri"/>
              </a:rPr>
              <a:t> </a:t>
            </a:r>
            <a:r>
              <a:rPr sz="2800" dirty="0">
                <a:latin typeface="Calibri"/>
                <a:cs typeface="Calibri"/>
              </a:rPr>
              <a:t>libraries</a:t>
            </a:r>
            <a:r>
              <a:rPr sz="2800" spc="-35" dirty="0">
                <a:latin typeface="Calibri"/>
                <a:cs typeface="Calibri"/>
              </a:rPr>
              <a:t> </a:t>
            </a:r>
            <a:r>
              <a:rPr sz="2800" dirty="0">
                <a:latin typeface="Calibri"/>
                <a:cs typeface="Calibri"/>
              </a:rPr>
              <a:t>a</a:t>
            </a:r>
            <a:r>
              <a:rPr sz="2800" spc="-35" dirty="0">
                <a:latin typeface="Calibri"/>
                <a:cs typeface="Calibri"/>
              </a:rPr>
              <a:t> </a:t>
            </a:r>
            <a:r>
              <a:rPr sz="2800" spc="-10" dirty="0">
                <a:latin typeface="Calibri"/>
                <a:cs typeface="Calibri"/>
              </a:rPr>
              <a:t>program </a:t>
            </a:r>
            <a:r>
              <a:rPr sz="2800" dirty="0">
                <a:latin typeface="Calibri"/>
                <a:cs typeface="Calibri"/>
              </a:rPr>
              <a:t>depends</a:t>
            </a:r>
            <a:r>
              <a:rPr sz="2800" spc="-5" dirty="0">
                <a:latin typeface="Calibri"/>
                <a:cs typeface="Calibri"/>
              </a:rPr>
              <a:t> </a:t>
            </a:r>
            <a:r>
              <a:rPr sz="2800" dirty="0">
                <a:latin typeface="Calibri"/>
                <a:cs typeface="Calibri"/>
              </a:rPr>
              <a:t>on </a:t>
            </a:r>
            <a:r>
              <a:rPr sz="2800" spc="-50" dirty="0">
                <a:latin typeface="Calibri"/>
                <a:cs typeface="Calibri"/>
              </a:rPr>
              <a:t>:</a:t>
            </a:r>
            <a:endParaRPr sz="2800">
              <a:latin typeface="Calibri"/>
              <a:cs typeface="Calibri"/>
            </a:endParaRPr>
          </a:p>
        </p:txBody>
      </p:sp>
      <p:pic>
        <p:nvPicPr>
          <p:cNvPr id="4" name="object 4"/>
          <p:cNvPicPr/>
          <p:nvPr/>
        </p:nvPicPr>
        <p:blipFill>
          <a:blip r:embed="rId3" cstate="print"/>
          <a:stretch>
            <a:fillRect/>
          </a:stretch>
        </p:blipFill>
        <p:spPr>
          <a:xfrm>
            <a:off x="838200" y="3072383"/>
            <a:ext cx="9180576" cy="1883664"/>
          </a:xfrm>
          <a:prstGeom prst="rect">
            <a:avLst/>
          </a:prstGeom>
        </p:spPr>
      </p:pic>
      <p:sp>
        <p:nvSpPr>
          <p:cNvPr id="5" name="object 5"/>
          <p:cNvSpPr txBox="1"/>
          <p:nvPr/>
        </p:nvSpPr>
        <p:spPr>
          <a:xfrm>
            <a:off x="6250453" y="3305536"/>
            <a:ext cx="2082800" cy="462280"/>
          </a:xfrm>
          <a:prstGeom prst="rect">
            <a:avLst/>
          </a:prstGeom>
          <a:ln w="12700">
            <a:solidFill>
              <a:srgbClr val="000000"/>
            </a:solidFill>
          </a:ln>
        </p:spPr>
        <p:txBody>
          <a:bodyPr vert="horz" wrap="square" lIns="0" tIns="19685" rIns="0" bIns="0" rtlCol="0">
            <a:spAutoFit/>
          </a:bodyPr>
          <a:lstStyle/>
          <a:p>
            <a:pPr marL="90805">
              <a:lnSpc>
                <a:spcPct val="100000"/>
              </a:lnSpc>
              <a:spcBef>
                <a:spcPts val="155"/>
              </a:spcBef>
            </a:pPr>
            <a:r>
              <a:rPr sz="2400" dirty="0">
                <a:latin typeface="Calibri"/>
                <a:cs typeface="Calibri"/>
              </a:rPr>
              <a:t>for</a:t>
            </a:r>
            <a:r>
              <a:rPr sz="2400" spc="-100" dirty="0">
                <a:latin typeface="Calibri"/>
                <a:cs typeface="Calibri"/>
              </a:rPr>
              <a:t> </a:t>
            </a:r>
            <a:r>
              <a:rPr sz="2400" dirty="0">
                <a:latin typeface="Calibri"/>
                <a:cs typeface="Calibri"/>
              </a:rPr>
              <a:t>system</a:t>
            </a:r>
            <a:r>
              <a:rPr sz="2400" spc="-95" dirty="0">
                <a:latin typeface="Calibri"/>
                <a:cs typeface="Calibri"/>
              </a:rPr>
              <a:t> </a:t>
            </a:r>
            <a:r>
              <a:rPr sz="2400" spc="-20" dirty="0">
                <a:latin typeface="Calibri"/>
                <a:cs typeface="Calibri"/>
              </a:rPr>
              <a:t>calls</a:t>
            </a:r>
            <a:endParaRPr sz="2400">
              <a:latin typeface="Calibri"/>
              <a:cs typeface="Calibri"/>
            </a:endParaRPr>
          </a:p>
        </p:txBody>
      </p:sp>
      <p:sp>
        <p:nvSpPr>
          <p:cNvPr id="6" name="object 6"/>
          <p:cNvSpPr txBox="1"/>
          <p:nvPr/>
        </p:nvSpPr>
        <p:spPr>
          <a:xfrm>
            <a:off x="6096000" y="5500287"/>
            <a:ext cx="4655820" cy="831215"/>
          </a:xfrm>
          <a:prstGeom prst="rect">
            <a:avLst/>
          </a:prstGeom>
          <a:ln w="12700">
            <a:solidFill>
              <a:srgbClr val="000000"/>
            </a:solidFill>
          </a:ln>
        </p:spPr>
        <p:txBody>
          <a:bodyPr vert="horz" wrap="square" lIns="0" tIns="16510" rIns="0" bIns="0" rtlCol="0">
            <a:spAutoFit/>
          </a:bodyPr>
          <a:lstStyle/>
          <a:p>
            <a:pPr marL="90805" marR="316865">
              <a:lnSpc>
                <a:spcPct val="100800"/>
              </a:lnSpc>
              <a:spcBef>
                <a:spcPts val="130"/>
              </a:spcBef>
            </a:pPr>
            <a:r>
              <a:rPr sz="2400" dirty="0">
                <a:latin typeface="Calibri"/>
                <a:cs typeface="Calibri"/>
              </a:rPr>
              <a:t>The</a:t>
            </a:r>
            <a:r>
              <a:rPr sz="2400" spc="-40" dirty="0">
                <a:latin typeface="Calibri"/>
                <a:cs typeface="Calibri"/>
              </a:rPr>
              <a:t> </a:t>
            </a:r>
            <a:r>
              <a:rPr sz="2400" dirty="0">
                <a:latin typeface="Calibri"/>
                <a:cs typeface="Calibri"/>
              </a:rPr>
              <a:t>libc</a:t>
            </a:r>
            <a:r>
              <a:rPr sz="2400" spc="-50" dirty="0">
                <a:latin typeface="Calibri"/>
                <a:cs typeface="Calibri"/>
              </a:rPr>
              <a:t> </a:t>
            </a:r>
            <a:r>
              <a:rPr sz="2400" dirty="0">
                <a:latin typeface="Calibri"/>
                <a:cs typeface="Calibri"/>
              </a:rPr>
              <a:t>library</a:t>
            </a:r>
            <a:r>
              <a:rPr sz="2400" spc="-40" dirty="0">
                <a:latin typeface="Calibri"/>
                <a:cs typeface="Calibri"/>
              </a:rPr>
              <a:t> </a:t>
            </a:r>
            <a:r>
              <a:rPr sz="2400" dirty="0">
                <a:latin typeface="Calibri"/>
                <a:cs typeface="Calibri"/>
              </a:rPr>
              <a:t>(contains</a:t>
            </a:r>
            <a:r>
              <a:rPr sz="2400" spc="-45" dirty="0">
                <a:latin typeface="Calibri"/>
                <a:cs typeface="Calibri"/>
              </a:rPr>
              <a:t> </a:t>
            </a:r>
            <a:r>
              <a:rPr sz="2400" spc="-10" dirty="0">
                <a:latin typeface="Calibri"/>
                <a:cs typeface="Calibri"/>
              </a:rPr>
              <a:t>functions </a:t>
            </a:r>
            <a:r>
              <a:rPr sz="2400" dirty="0">
                <a:latin typeface="Calibri"/>
                <a:cs typeface="Calibri"/>
              </a:rPr>
              <a:t>like</a:t>
            </a:r>
            <a:r>
              <a:rPr sz="2400" spc="-50" dirty="0">
                <a:latin typeface="Calibri"/>
                <a:cs typeface="Calibri"/>
              </a:rPr>
              <a:t> </a:t>
            </a:r>
            <a:r>
              <a:rPr sz="2400" dirty="0">
                <a:latin typeface="Calibri"/>
                <a:cs typeface="Calibri"/>
              </a:rPr>
              <a:t>printf()</a:t>
            </a:r>
            <a:r>
              <a:rPr sz="2400" spc="-55" dirty="0">
                <a:latin typeface="Calibri"/>
                <a:cs typeface="Calibri"/>
              </a:rPr>
              <a:t> </a:t>
            </a:r>
            <a:r>
              <a:rPr sz="2400" dirty="0">
                <a:latin typeface="Calibri"/>
                <a:cs typeface="Calibri"/>
              </a:rPr>
              <a:t>and</a:t>
            </a:r>
            <a:r>
              <a:rPr sz="2400" spc="-45" dirty="0">
                <a:latin typeface="Calibri"/>
                <a:cs typeface="Calibri"/>
              </a:rPr>
              <a:t> </a:t>
            </a:r>
            <a:r>
              <a:rPr sz="2400" spc="-10" dirty="0">
                <a:latin typeface="Calibri"/>
                <a:cs typeface="Calibri"/>
              </a:rPr>
              <a:t>sleep())</a:t>
            </a:r>
            <a:endParaRPr sz="2400">
              <a:latin typeface="Calibri"/>
              <a:cs typeface="Calibri"/>
            </a:endParaRPr>
          </a:p>
        </p:txBody>
      </p:sp>
      <p:sp>
        <p:nvSpPr>
          <p:cNvPr id="7" name="object 7"/>
          <p:cNvSpPr txBox="1"/>
          <p:nvPr/>
        </p:nvSpPr>
        <p:spPr>
          <a:xfrm>
            <a:off x="685801" y="5500287"/>
            <a:ext cx="5246370" cy="1200785"/>
          </a:xfrm>
          <a:prstGeom prst="rect">
            <a:avLst/>
          </a:prstGeom>
          <a:ln w="12700">
            <a:solidFill>
              <a:srgbClr val="000000"/>
            </a:solidFill>
          </a:ln>
        </p:spPr>
        <p:txBody>
          <a:bodyPr vert="horz" wrap="square" lIns="0" tIns="16510" rIns="0" bIns="0" rtlCol="0">
            <a:spAutoFit/>
          </a:bodyPr>
          <a:lstStyle/>
          <a:p>
            <a:pPr marL="91440" marR="461645">
              <a:lnSpc>
                <a:spcPct val="100800"/>
              </a:lnSpc>
              <a:spcBef>
                <a:spcPts val="130"/>
              </a:spcBef>
            </a:pPr>
            <a:r>
              <a:rPr sz="2400" dirty="0">
                <a:latin typeface="Calibri"/>
                <a:cs typeface="Calibri"/>
              </a:rPr>
              <a:t>The</a:t>
            </a:r>
            <a:r>
              <a:rPr sz="2400" spc="-30" dirty="0">
                <a:latin typeface="Calibri"/>
                <a:cs typeface="Calibri"/>
              </a:rPr>
              <a:t> </a:t>
            </a:r>
            <a:r>
              <a:rPr sz="2400" dirty="0">
                <a:latin typeface="Calibri"/>
                <a:cs typeface="Calibri"/>
              </a:rPr>
              <a:t>dynamic</a:t>
            </a:r>
            <a:r>
              <a:rPr sz="2400" spc="-25" dirty="0">
                <a:latin typeface="Calibri"/>
                <a:cs typeface="Calibri"/>
              </a:rPr>
              <a:t> </a:t>
            </a:r>
            <a:r>
              <a:rPr sz="2400" dirty="0">
                <a:latin typeface="Calibri"/>
                <a:cs typeface="Calibri"/>
              </a:rPr>
              <a:t>linker</a:t>
            </a:r>
            <a:r>
              <a:rPr sz="2400" spc="-20" dirty="0">
                <a:latin typeface="Calibri"/>
                <a:cs typeface="Calibri"/>
              </a:rPr>
              <a:t> </a:t>
            </a:r>
            <a:r>
              <a:rPr sz="2400" dirty="0">
                <a:latin typeface="Calibri"/>
                <a:cs typeface="Calibri"/>
              </a:rPr>
              <a:t>itself</a:t>
            </a:r>
            <a:r>
              <a:rPr sz="2400" spc="-15" dirty="0">
                <a:latin typeface="Calibri"/>
                <a:cs typeface="Calibri"/>
              </a:rPr>
              <a:t> </a:t>
            </a:r>
            <a:r>
              <a:rPr sz="2400" dirty="0">
                <a:latin typeface="Calibri"/>
                <a:cs typeface="Calibri"/>
              </a:rPr>
              <a:t>is</a:t>
            </a:r>
            <a:r>
              <a:rPr sz="2400" spc="-25" dirty="0">
                <a:latin typeface="Calibri"/>
                <a:cs typeface="Calibri"/>
              </a:rPr>
              <a:t> </a:t>
            </a:r>
            <a:r>
              <a:rPr sz="2400" dirty="0">
                <a:latin typeface="Calibri"/>
                <a:cs typeface="Calibri"/>
              </a:rPr>
              <a:t>in</a:t>
            </a:r>
            <a:r>
              <a:rPr sz="2400" spc="-20" dirty="0">
                <a:latin typeface="Calibri"/>
                <a:cs typeface="Calibri"/>
              </a:rPr>
              <a:t> </a:t>
            </a:r>
            <a:r>
              <a:rPr sz="2400" dirty="0">
                <a:latin typeface="Calibri"/>
                <a:cs typeface="Calibri"/>
              </a:rPr>
              <a:t>a</a:t>
            </a:r>
            <a:r>
              <a:rPr sz="2400" spc="-20" dirty="0">
                <a:latin typeface="Calibri"/>
                <a:cs typeface="Calibri"/>
              </a:rPr>
              <a:t> </a:t>
            </a:r>
            <a:r>
              <a:rPr sz="2400" spc="-10" dirty="0">
                <a:latin typeface="Calibri"/>
                <a:cs typeface="Calibri"/>
              </a:rPr>
              <a:t>shared </a:t>
            </a:r>
            <a:r>
              <a:rPr sz="2400" spc="-20" dirty="0">
                <a:latin typeface="Calibri"/>
                <a:cs typeface="Calibri"/>
              </a:rPr>
              <a:t>library.</a:t>
            </a:r>
            <a:r>
              <a:rPr sz="2400" spc="-55" dirty="0">
                <a:latin typeface="Calibri"/>
                <a:cs typeface="Calibri"/>
              </a:rPr>
              <a:t> </a:t>
            </a:r>
            <a:r>
              <a:rPr sz="2400" dirty="0">
                <a:latin typeface="Calibri"/>
                <a:cs typeface="Calibri"/>
              </a:rPr>
              <a:t>It</a:t>
            </a:r>
            <a:r>
              <a:rPr sz="2400" spc="-50" dirty="0">
                <a:latin typeface="Calibri"/>
                <a:cs typeface="Calibri"/>
              </a:rPr>
              <a:t> </a:t>
            </a:r>
            <a:r>
              <a:rPr sz="2400" dirty="0">
                <a:latin typeface="Calibri"/>
                <a:cs typeface="Calibri"/>
              </a:rPr>
              <a:t>is</a:t>
            </a:r>
            <a:r>
              <a:rPr sz="2400" spc="-50" dirty="0">
                <a:latin typeface="Calibri"/>
                <a:cs typeface="Calibri"/>
              </a:rPr>
              <a:t> </a:t>
            </a:r>
            <a:r>
              <a:rPr sz="2400" spc="-10" dirty="0">
                <a:latin typeface="Calibri"/>
                <a:cs typeface="Calibri"/>
              </a:rPr>
              <a:t>invoked</a:t>
            </a:r>
            <a:r>
              <a:rPr sz="2400" spc="-50" dirty="0">
                <a:latin typeface="Calibri"/>
                <a:cs typeface="Calibri"/>
              </a:rPr>
              <a:t> </a:t>
            </a:r>
            <a:r>
              <a:rPr sz="2400" dirty="0">
                <a:latin typeface="Calibri"/>
                <a:cs typeface="Calibri"/>
              </a:rPr>
              <a:t>before</a:t>
            </a:r>
            <a:r>
              <a:rPr sz="2400" spc="-40" dirty="0">
                <a:latin typeface="Calibri"/>
                <a:cs typeface="Calibri"/>
              </a:rPr>
              <a:t> </a:t>
            </a:r>
            <a:r>
              <a:rPr sz="2400" dirty="0">
                <a:latin typeface="Calibri"/>
                <a:cs typeface="Calibri"/>
              </a:rPr>
              <a:t>the</a:t>
            </a:r>
            <a:r>
              <a:rPr sz="2400" spc="-40" dirty="0">
                <a:latin typeface="Calibri"/>
                <a:cs typeface="Calibri"/>
              </a:rPr>
              <a:t> </a:t>
            </a:r>
            <a:r>
              <a:rPr sz="2400" spc="-20" dirty="0">
                <a:latin typeface="Calibri"/>
                <a:cs typeface="Calibri"/>
              </a:rPr>
              <a:t>main </a:t>
            </a:r>
            <a:r>
              <a:rPr sz="2400" dirty="0">
                <a:latin typeface="Calibri"/>
                <a:cs typeface="Calibri"/>
              </a:rPr>
              <a:t>function</a:t>
            </a:r>
            <a:r>
              <a:rPr sz="2400" spc="-35" dirty="0">
                <a:latin typeface="Calibri"/>
                <a:cs typeface="Calibri"/>
              </a:rPr>
              <a:t> </a:t>
            </a:r>
            <a:r>
              <a:rPr sz="2400" dirty="0">
                <a:latin typeface="Calibri"/>
                <a:cs typeface="Calibri"/>
              </a:rPr>
              <a:t>gets</a:t>
            </a:r>
            <a:r>
              <a:rPr sz="2400" spc="-35" dirty="0">
                <a:latin typeface="Calibri"/>
                <a:cs typeface="Calibri"/>
              </a:rPr>
              <a:t> </a:t>
            </a:r>
            <a:r>
              <a:rPr sz="2400" spc="-10" dirty="0">
                <a:latin typeface="Calibri"/>
                <a:cs typeface="Calibri"/>
              </a:rPr>
              <a:t>invoked.</a:t>
            </a:r>
            <a:endParaRPr sz="2400">
              <a:latin typeface="Calibri"/>
              <a:cs typeface="Calibri"/>
            </a:endParaRPr>
          </a:p>
        </p:txBody>
      </p:sp>
      <p:grpSp>
        <p:nvGrpSpPr>
          <p:cNvPr id="8" name="object 8"/>
          <p:cNvGrpSpPr/>
          <p:nvPr/>
        </p:nvGrpSpPr>
        <p:grpSpPr>
          <a:xfrm>
            <a:off x="2738224" y="3558945"/>
            <a:ext cx="4754880" cy="1910080"/>
            <a:chOff x="2738224" y="3558945"/>
            <a:chExt cx="4754880" cy="1910080"/>
          </a:xfrm>
        </p:grpSpPr>
        <p:sp>
          <p:nvSpPr>
            <p:cNvPr id="9" name="object 9"/>
            <p:cNvSpPr/>
            <p:nvPr/>
          </p:nvSpPr>
          <p:spPr>
            <a:xfrm>
              <a:off x="7291637" y="4710389"/>
              <a:ext cx="195580" cy="752475"/>
            </a:xfrm>
            <a:custGeom>
              <a:avLst/>
              <a:gdLst/>
              <a:ahLst/>
              <a:cxnLst/>
              <a:rect l="l" t="t" r="r" b="b"/>
              <a:pathLst>
                <a:path w="195579" h="752475">
                  <a:moveTo>
                    <a:pt x="97506" y="0"/>
                  </a:moveTo>
                  <a:lnTo>
                    <a:pt x="0" y="97505"/>
                  </a:lnTo>
                  <a:lnTo>
                    <a:pt x="48754" y="97505"/>
                  </a:lnTo>
                  <a:lnTo>
                    <a:pt x="48754" y="752275"/>
                  </a:lnTo>
                  <a:lnTo>
                    <a:pt x="146259" y="752275"/>
                  </a:lnTo>
                  <a:lnTo>
                    <a:pt x="146259" y="97505"/>
                  </a:lnTo>
                  <a:lnTo>
                    <a:pt x="195012" y="97505"/>
                  </a:lnTo>
                  <a:lnTo>
                    <a:pt x="97506" y="0"/>
                  </a:lnTo>
                  <a:close/>
                </a:path>
              </a:pathLst>
            </a:custGeom>
            <a:solidFill>
              <a:srgbClr val="5B9BD5"/>
            </a:solidFill>
          </p:spPr>
          <p:txBody>
            <a:bodyPr wrap="square" lIns="0" tIns="0" rIns="0" bIns="0" rtlCol="0"/>
            <a:lstStyle/>
            <a:p>
              <a:endParaRPr/>
            </a:p>
          </p:txBody>
        </p:sp>
        <p:sp>
          <p:nvSpPr>
            <p:cNvPr id="10" name="object 10"/>
            <p:cNvSpPr/>
            <p:nvPr/>
          </p:nvSpPr>
          <p:spPr>
            <a:xfrm>
              <a:off x="7291637" y="4710388"/>
              <a:ext cx="195580" cy="752475"/>
            </a:xfrm>
            <a:custGeom>
              <a:avLst/>
              <a:gdLst/>
              <a:ahLst/>
              <a:cxnLst/>
              <a:rect l="l" t="t" r="r" b="b"/>
              <a:pathLst>
                <a:path w="195579" h="752475">
                  <a:moveTo>
                    <a:pt x="48753" y="752276"/>
                  </a:moveTo>
                  <a:lnTo>
                    <a:pt x="48753" y="97505"/>
                  </a:lnTo>
                  <a:lnTo>
                    <a:pt x="0" y="97505"/>
                  </a:lnTo>
                  <a:lnTo>
                    <a:pt x="97506" y="0"/>
                  </a:lnTo>
                  <a:lnTo>
                    <a:pt x="195012" y="97505"/>
                  </a:lnTo>
                  <a:lnTo>
                    <a:pt x="146258" y="97505"/>
                  </a:lnTo>
                  <a:lnTo>
                    <a:pt x="146258" y="752276"/>
                  </a:lnTo>
                  <a:lnTo>
                    <a:pt x="48753" y="752276"/>
                  </a:lnTo>
                  <a:close/>
                </a:path>
              </a:pathLst>
            </a:custGeom>
            <a:ln w="12700">
              <a:solidFill>
                <a:srgbClr val="41719C"/>
              </a:solidFill>
            </a:ln>
          </p:spPr>
          <p:txBody>
            <a:bodyPr wrap="square" lIns="0" tIns="0" rIns="0" bIns="0" rtlCol="0"/>
            <a:lstStyle/>
            <a:p>
              <a:endParaRPr/>
            </a:p>
          </p:txBody>
        </p:sp>
        <p:sp>
          <p:nvSpPr>
            <p:cNvPr id="11" name="object 11"/>
            <p:cNvSpPr/>
            <p:nvPr/>
          </p:nvSpPr>
          <p:spPr>
            <a:xfrm>
              <a:off x="2744574" y="4993755"/>
              <a:ext cx="181610" cy="469265"/>
            </a:xfrm>
            <a:custGeom>
              <a:avLst/>
              <a:gdLst/>
              <a:ahLst/>
              <a:cxnLst/>
              <a:rect l="l" t="t" r="r" b="b"/>
              <a:pathLst>
                <a:path w="181610" h="469264">
                  <a:moveTo>
                    <a:pt x="90754" y="0"/>
                  </a:moveTo>
                  <a:lnTo>
                    <a:pt x="0" y="90752"/>
                  </a:lnTo>
                  <a:lnTo>
                    <a:pt x="45377" y="90752"/>
                  </a:lnTo>
                  <a:lnTo>
                    <a:pt x="45377" y="468909"/>
                  </a:lnTo>
                  <a:lnTo>
                    <a:pt x="136131" y="468909"/>
                  </a:lnTo>
                  <a:lnTo>
                    <a:pt x="136131" y="90752"/>
                  </a:lnTo>
                  <a:lnTo>
                    <a:pt x="181508" y="90752"/>
                  </a:lnTo>
                  <a:lnTo>
                    <a:pt x="90754" y="0"/>
                  </a:lnTo>
                  <a:close/>
                </a:path>
              </a:pathLst>
            </a:custGeom>
            <a:solidFill>
              <a:srgbClr val="5B9BD5"/>
            </a:solidFill>
          </p:spPr>
          <p:txBody>
            <a:bodyPr wrap="square" lIns="0" tIns="0" rIns="0" bIns="0" rtlCol="0"/>
            <a:lstStyle/>
            <a:p>
              <a:endParaRPr/>
            </a:p>
          </p:txBody>
        </p:sp>
        <p:sp>
          <p:nvSpPr>
            <p:cNvPr id="12" name="object 12"/>
            <p:cNvSpPr/>
            <p:nvPr/>
          </p:nvSpPr>
          <p:spPr>
            <a:xfrm>
              <a:off x="2744574" y="4993755"/>
              <a:ext cx="181610" cy="469265"/>
            </a:xfrm>
            <a:custGeom>
              <a:avLst/>
              <a:gdLst/>
              <a:ahLst/>
              <a:cxnLst/>
              <a:rect l="l" t="t" r="r" b="b"/>
              <a:pathLst>
                <a:path w="181610" h="469264">
                  <a:moveTo>
                    <a:pt x="45377" y="468909"/>
                  </a:moveTo>
                  <a:lnTo>
                    <a:pt x="45377" y="90753"/>
                  </a:lnTo>
                  <a:lnTo>
                    <a:pt x="0" y="90753"/>
                  </a:lnTo>
                  <a:lnTo>
                    <a:pt x="90754" y="0"/>
                  </a:lnTo>
                  <a:lnTo>
                    <a:pt x="181508" y="90753"/>
                  </a:lnTo>
                  <a:lnTo>
                    <a:pt x="136130" y="90753"/>
                  </a:lnTo>
                  <a:lnTo>
                    <a:pt x="136130" y="468909"/>
                  </a:lnTo>
                  <a:lnTo>
                    <a:pt x="45377" y="468909"/>
                  </a:lnTo>
                  <a:close/>
                </a:path>
              </a:pathLst>
            </a:custGeom>
            <a:ln w="12700">
              <a:solidFill>
                <a:srgbClr val="41719C"/>
              </a:solidFill>
            </a:ln>
          </p:spPr>
          <p:txBody>
            <a:bodyPr wrap="square" lIns="0" tIns="0" rIns="0" bIns="0" rtlCol="0"/>
            <a:lstStyle/>
            <a:p>
              <a:endParaRPr/>
            </a:p>
          </p:txBody>
        </p:sp>
        <p:sp>
          <p:nvSpPr>
            <p:cNvPr id="13" name="object 13"/>
            <p:cNvSpPr/>
            <p:nvPr/>
          </p:nvSpPr>
          <p:spPr>
            <a:xfrm>
              <a:off x="5328122" y="3565296"/>
              <a:ext cx="826769" cy="411480"/>
            </a:xfrm>
            <a:custGeom>
              <a:avLst/>
              <a:gdLst/>
              <a:ahLst/>
              <a:cxnLst/>
              <a:rect l="l" t="t" r="r" b="b"/>
              <a:pathLst>
                <a:path w="826770" h="411479">
                  <a:moveTo>
                    <a:pt x="787490" y="0"/>
                  </a:moveTo>
                  <a:lnTo>
                    <a:pt x="92960" y="242017"/>
                  </a:lnTo>
                  <a:lnTo>
                    <a:pt x="73346" y="185731"/>
                  </a:lnTo>
                  <a:lnTo>
                    <a:pt x="0" y="337532"/>
                  </a:lnTo>
                  <a:lnTo>
                    <a:pt x="151801" y="410879"/>
                  </a:lnTo>
                  <a:lnTo>
                    <a:pt x="132187" y="354591"/>
                  </a:lnTo>
                  <a:lnTo>
                    <a:pt x="826717" y="112574"/>
                  </a:lnTo>
                  <a:lnTo>
                    <a:pt x="787490" y="0"/>
                  </a:lnTo>
                  <a:close/>
                </a:path>
              </a:pathLst>
            </a:custGeom>
            <a:solidFill>
              <a:srgbClr val="5B9BD5"/>
            </a:solidFill>
          </p:spPr>
          <p:txBody>
            <a:bodyPr wrap="square" lIns="0" tIns="0" rIns="0" bIns="0" rtlCol="0"/>
            <a:lstStyle/>
            <a:p>
              <a:endParaRPr/>
            </a:p>
          </p:txBody>
        </p:sp>
        <p:sp>
          <p:nvSpPr>
            <p:cNvPr id="14" name="object 14"/>
            <p:cNvSpPr/>
            <p:nvPr/>
          </p:nvSpPr>
          <p:spPr>
            <a:xfrm>
              <a:off x="5328122" y="3565295"/>
              <a:ext cx="826769" cy="411480"/>
            </a:xfrm>
            <a:custGeom>
              <a:avLst/>
              <a:gdLst/>
              <a:ahLst/>
              <a:cxnLst/>
              <a:rect l="l" t="t" r="r" b="b"/>
              <a:pathLst>
                <a:path w="826770" h="411479">
                  <a:moveTo>
                    <a:pt x="826717" y="112573"/>
                  </a:moveTo>
                  <a:lnTo>
                    <a:pt x="132187" y="354591"/>
                  </a:lnTo>
                  <a:lnTo>
                    <a:pt x="151801" y="410878"/>
                  </a:lnTo>
                  <a:lnTo>
                    <a:pt x="0" y="337532"/>
                  </a:lnTo>
                  <a:lnTo>
                    <a:pt x="73345" y="185731"/>
                  </a:lnTo>
                  <a:lnTo>
                    <a:pt x="92959" y="242017"/>
                  </a:lnTo>
                  <a:lnTo>
                    <a:pt x="787489" y="0"/>
                  </a:lnTo>
                  <a:lnTo>
                    <a:pt x="826717" y="112573"/>
                  </a:lnTo>
                  <a:close/>
                </a:path>
              </a:pathLst>
            </a:custGeom>
            <a:ln w="12699">
              <a:solidFill>
                <a:srgbClr val="41719C"/>
              </a:solidFill>
            </a:ln>
          </p:spPr>
          <p:txBody>
            <a:bodyPr wrap="square" lIns="0" tIns="0" rIns="0" bIns="0" rtlCol="0"/>
            <a:lstStyle/>
            <a:p>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345947"/>
            <a:ext cx="7972425" cy="695960"/>
          </a:xfrm>
          <a:prstGeom prst="rect">
            <a:avLst/>
          </a:prstGeom>
        </p:spPr>
        <p:txBody>
          <a:bodyPr vert="horz" wrap="square" lIns="0" tIns="12700" rIns="0" bIns="0" rtlCol="0">
            <a:spAutoFit/>
          </a:bodyPr>
          <a:lstStyle/>
          <a:p>
            <a:pPr marL="12700">
              <a:lnSpc>
                <a:spcPct val="100000"/>
              </a:lnSpc>
              <a:spcBef>
                <a:spcPts val="100"/>
              </a:spcBef>
            </a:pPr>
            <a:r>
              <a:rPr spc="-10" dirty="0"/>
              <a:t>Attacks</a:t>
            </a:r>
            <a:r>
              <a:rPr spc="-85" dirty="0"/>
              <a:t> </a:t>
            </a:r>
            <a:r>
              <a:rPr dirty="0"/>
              <a:t>via</a:t>
            </a:r>
            <a:r>
              <a:rPr spc="-75" dirty="0"/>
              <a:t> </a:t>
            </a:r>
            <a:r>
              <a:rPr dirty="0"/>
              <a:t>Dynamic</a:t>
            </a:r>
            <a:r>
              <a:rPr spc="-75" dirty="0"/>
              <a:t> </a:t>
            </a:r>
            <a:r>
              <a:rPr dirty="0"/>
              <a:t>Linker:</a:t>
            </a:r>
            <a:r>
              <a:rPr spc="-75" dirty="0"/>
              <a:t> </a:t>
            </a:r>
            <a:r>
              <a:rPr dirty="0"/>
              <a:t>the</a:t>
            </a:r>
            <a:r>
              <a:rPr spc="-75" dirty="0"/>
              <a:t> </a:t>
            </a:r>
            <a:r>
              <a:rPr spc="-20" dirty="0"/>
              <a:t>Risk</a:t>
            </a:r>
          </a:p>
        </p:txBody>
      </p:sp>
      <p:sp>
        <p:nvSpPr>
          <p:cNvPr id="3" name="object 3"/>
          <p:cNvSpPr txBox="1"/>
          <p:nvPr/>
        </p:nvSpPr>
        <p:spPr>
          <a:xfrm>
            <a:off x="916939" y="1012443"/>
            <a:ext cx="10195560" cy="3857466"/>
          </a:xfrm>
          <a:prstGeom prst="rect">
            <a:avLst/>
          </a:prstGeom>
        </p:spPr>
        <p:txBody>
          <a:bodyPr vert="horz" wrap="square" lIns="0" tIns="243840" rIns="0" bIns="0" rtlCol="0">
            <a:spAutoFit/>
          </a:bodyPr>
          <a:lstStyle/>
          <a:p>
            <a:pPr marL="241300" indent="-228600">
              <a:lnSpc>
                <a:spcPct val="100000"/>
              </a:lnSpc>
              <a:spcBef>
                <a:spcPts val="1920"/>
              </a:spcBef>
              <a:buFont typeface="Arial"/>
              <a:buChar char="•"/>
              <a:tabLst>
                <a:tab pos="241300" algn="l"/>
              </a:tabLst>
            </a:pPr>
            <a:r>
              <a:rPr sz="2800" dirty="0">
                <a:latin typeface="Calibri"/>
                <a:cs typeface="Calibri"/>
              </a:rPr>
              <a:t>Dynamic</a:t>
            </a:r>
            <a:r>
              <a:rPr sz="2800" spc="-55" dirty="0">
                <a:latin typeface="Calibri"/>
                <a:cs typeface="Calibri"/>
              </a:rPr>
              <a:t> </a:t>
            </a:r>
            <a:r>
              <a:rPr sz="2800" dirty="0">
                <a:latin typeface="Calibri"/>
                <a:cs typeface="Calibri"/>
              </a:rPr>
              <a:t>linking</a:t>
            </a:r>
            <a:r>
              <a:rPr sz="2800" spc="-50" dirty="0">
                <a:latin typeface="Calibri"/>
                <a:cs typeface="Calibri"/>
              </a:rPr>
              <a:t> </a:t>
            </a:r>
            <a:r>
              <a:rPr sz="2800" dirty="0">
                <a:latin typeface="Calibri"/>
                <a:cs typeface="Calibri"/>
              </a:rPr>
              <a:t>saves</a:t>
            </a:r>
            <a:r>
              <a:rPr sz="2800" spc="-35" dirty="0">
                <a:latin typeface="Calibri"/>
                <a:cs typeface="Calibri"/>
              </a:rPr>
              <a:t> </a:t>
            </a:r>
            <a:r>
              <a:rPr sz="2800" spc="-10" dirty="0">
                <a:latin typeface="Calibri"/>
                <a:cs typeface="Calibri"/>
              </a:rPr>
              <a:t>memory</a:t>
            </a:r>
            <a:endParaRPr sz="2800" dirty="0">
              <a:latin typeface="Calibri"/>
              <a:cs typeface="Calibri"/>
            </a:endParaRPr>
          </a:p>
          <a:p>
            <a:pPr marL="241300" marR="5080" indent="-228600">
              <a:lnSpc>
                <a:spcPts val="3000"/>
              </a:lnSpc>
              <a:spcBef>
                <a:spcPts val="2225"/>
              </a:spcBef>
              <a:buFont typeface="Arial"/>
              <a:buChar char="•"/>
              <a:tabLst>
                <a:tab pos="241300" algn="l"/>
              </a:tabLst>
            </a:pPr>
            <a:r>
              <a:rPr sz="2800" dirty="0">
                <a:latin typeface="Calibri"/>
                <a:cs typeface="Calibri"/>
              </a:rPr>
              <a:t>This</a:t>
            </a:r>
            <a:r>
              <a:rPr sz="2800" spc="-30" dirty="0">
                <a:latin typeface="Calibri"/>
                <a:cs typeface="Calibri"/>
              </a:rPr>
              <a:t> </a:t>
            </a:r>
            <a:r>
              <a:rPr sz="2800" dirty="0">
                <a:latin typeface="Calibri"/>
                <a:cs typeface="Calibri"/>
              </a:rPr>
              <a:t>means</a:t>
            </a:r>
            <a:r>
              <a:rPr sz="2800" spc="-15" dirty="0">
                <a:latin typeface="Calibri"/>
                <a:cs typeface="Calibri"/>
              </a:rPr>
              <a:t> </a:t>
            </a:r>
            <a:r>
              <a:rPr sz="2800" dirty="0">
                <a:latin typeface="Calibri"/>
                <a:cs typeface="Calibri"/>
              </a:rPr>
              <a:t>that</a:t>
            </a:r>
            <a:r>
              <a:rPr sz="2800" spc="-20" dirty="0">
                <a:latin typeface="Calibri"/>
                <a:cs typeface="Calibri"/>
              </a:rPr>
              <a:t> </a:t>
            </a:r>
            <a:r>
              <a:rPr sz="2800" dirty="0">
                <a:latin typeface="Calibri"/>
                <a:cs typeface="Calibri"/>
              </a:rPr>
              <a:t>a</a:t>
            </a:r>
            <a:r>
              <a:rPr sz="2800" spc="-20" dirty="0">
                <a:latin typeface="Calibri"/>
                <a:cs typeface="Calibri"/>
              </a:rPr>
              <a:t> </a:t>
            </a:r>
            <a:r>
              <a:rPr sz="2800" dirty="0">
                <a:latin typeface="Calibri"/>
                <a:cs typeface="Calibri"/>
              </a:rPr>
              <a:t>part</a:t>
            </a:r>
            <a:r>
              <a:rPr sz="2800" spc="-20" dirty="0">
                <a:latin typeface="Calibri"/>
                <a:cs typeface="Calibri"/>
              </a:rPr>
              <a:t> </a:t>
            </a:r>
            <a:r>
              <a:rPr sz="2800" dirty="0">
                <a:latin typeface="Calibri"/>
                <a:cs typeface="Calibri"/>
              </a:rPr>
              <a:t>of</a:t>
            </a:r>
            <a:r>
              <a:rPr sz="2800" spc="-30" dirty="0">
                <a:latin typeface="Calibri"/>
                <a:cs typeface="Calibri"/>
              </a:rPr>
              <a:t> </a:t>
            </a:r>
            <a:r>
              <a:rPr sz="2800" dirty="0">
                <a:latin typeface="Calibri"/>
                <a:cs typeface="Calibri"/>
              </a:rPr>
              <a:t>the</a:t>
            </a:r>
            <a:r>
              <a:rPr sz="2800" spc="-25" dirty="0">
                <a:latin typeface="Calibri"/>
                <a:cs typeface="Calibri"/>
              </a:rPr>
              <a:t> program’s</a:t>
            </a:r>
            <a:r>
              <a:rPr sz="2800" spc="-15" dirty="0">
                <a:latin typeface="Calibri"/>
                <a:cs typeface="Calibri"/>
              </a:rPr>
              <a:t> </a:t>
            </a:r>
            <a:r>
              <a:rPr sz="2800" dirty="0">
                <a:latin typeface="Calibri"/>
                <a:cs typeface="Calibri"/>
              </a:rPr>
              <a:t>code</a:t>
            </a:r>
            <a:r>
              <a:rPr sz="2800" spc="-25" dirty="0">
                <a:latin typeface="Calibri"/>
                <a:cs typeface="Calibri"/>
              </a:rPr>
              <a:t> </a:t>
            </a:r>
            <a:r>
              <a:rPr sz="2800" dirty="0">
                <a:latin typeface="Calibri"/>
                <a:cs typeface="Calibri"/>
              </a:rPr>
              <a:t>is</a:t>
            </a:r>
            <a:r>
              <a:rPr sz="2800" spc="-15" dirty="0">
                <a:latin typeface="Calibri"/>
                <a:cs typeface="Calibri"/>
              </a:rPr>
              <a:t> </a:t>
            </a:r>
            <a:r>
              <a:rPr sz="2800" dirty="0">
                <a:latin typeface="Calibri"/>
                <a:cs typeface="Calibri"/>
              </a:rPr>
              <a:t>undecided</a:t>
            </a:r>
            <a:r>
              <a:rPr sz="2800" spc="-15" dirty="0">
                <a:latin typeface="Calibri"/>
                <a:cs typeface="Calibri"/>
              </a:rPr>
              <a:t> </a:t>
            </a:r>
            <a:r>
              <a:rPr sz="2800" dirty="0">
                <a:latin typeface="Calibri"/>
                <a:cs typeface="Calibri"/>
              </a:rPr>
              <a:t>during</a:t>
            </a:r>
            <a:r>
              <a:rPr sz="2800" spc="-25" dirty="0">
                <a:latin typeface="Calibri"/>
                <a:cs typeface="Calibri"/>
              </a:rPr>
              <a:t> the </a:t>
            </a:r>
            <a:r>
              <a:rPr sz="2800" dirty="0">
                <a:latin typeface="Calibri"/>
                <a:cs typeface="Calibri"/>
              </a:rPr>
              <a:t>compilation</a:t>
            </a:r>
            <a:r>
              <a:rPr sz="2800" spc="-75" dirty="0">
                <a:latin typeface="Calibri"/>
                <a:cs typeface="Calibri"/>
              </a:rPr>
              <a:t> </a:t>
            </a:r>
            <a:r>
              <a:rPr sz="2800" spc="-20" dirty="0">
                <a:latin typeface="Calibri"/>
                <a:cs typeface="Calibri"/>
              </a:rPr>
              <a:t>time</a:t>
            </a:r>
            <a:endParaRPr sz="2800" dirty="0">
              <a:latin typeface="Calibri"/>
              <a:cs typeface="Calibri"/>
            </a:endParaRPr>
          </a:p>
          <a:p>
            <a:pPr marL="241300" marR="138430" indent="-228600">
              <a:lnSpc>
                <a:spcPts val="3000"/>
              </a:lnSpc>
              <a:spcBef>
                <a:spcPts val="2305"/>
              </a:spcBef>
              <a:buFont typeface="Arial"/>
              <a:buChar char="•"/>
              <a:tabLst>
                <a:tab pos="241300" algn="l"/>
              </a:tabLst>
            </a:pPr>
            <a:r>
              <a:rPr sz="2800" dirty="0">
                <a:latin typeface="Calibri"/>
                <a:cs typeface="Calibri"/>
              </a:rPr>
              <a:t>If</a:t>
            </a:r>
            <a:r>
              <a:rPr sz="2800" spc="-25" dirty="0">
                <a:latin typeface="Calibri"/>
                <a:cs typeface="Calibri"/>
              </a:rPr>
              <a:t> </a:t>
            </a:r>
            <a:r>
              <a:rPr sz="2800" dirty="0">
                <a:latin typeface="Calibri"/>
                <a:cs typeface="Calibri"/>
              </a:rPr>
              <a:t>the</a:t>
            </a:r>
            <a:r>
              <a:rPr sz="2800" spc="-30" dirty="0">
                <a:latin typeface="Calibri"/>
                <a:cs typeface="Calibri"/>
              </a:rPr>
              <a:t> </a:t>
            </a:r>
            <a:r>
              <a:rPr sz="2800" dirty="0">
                <a:latin typeface="Calibri"/>
                <a:cs typeface="Calibri"/>
              </a:rPr>
              <a:t>user</a:t>
            </a:r>
            <a:r>
              <a:rPr sz="2800" spc="-25" dirty="0">
                <a:latin typeface="Calibri"/>
                <a:cs typeface="Calibri"/>
              </a:rPr>
              <a:t> </a:t>
            </a:r>
            <a:r>
              <a:rPr sz="2800" dirty="0">
                <a:latin typeface="Calibri"/>
                <a:cs typeface="Calibri"/>
              </a:rPr>
              <a:t>can</a:t>
            </a:r>
            <a:r>
              <a:rPr sz="2800" spc="-15" dirty="0">
                <a:latin typeface="Calibri"/>
                <a:cs typeface="Calibri"/>
              </a:rPr>
              <a:t> </a:t>
            </a:r>
            <a:r>
              <a:rPr sz="2800" dirty="0">
                <a:latin typeface="Calibri"/>
                <a:cs typeface="Calibri"/>
              </a:rPr>
              <a:t>influence</a:t>
            </a:r>
            <a:r>
              <a:rPr sz="2800" spc="-30" dirty="0">
                <a:latin typeface="Calibri"/>
                <a:cs typeface="Calibri"/>
              </a:rPr>
              <a:t> </a:t>
            </a:r>
            <a:r>
              <a:rPr sz="2800" dirty="0">
                <a:latin typeface="Calibri"/>
                <a:cs typeface="Calibri"/>
              </a:rPr>
              <a:t>the</a:t>
            </a:r>
            <a:r>
              <a:rPr sz="2800" spc="-30" dirty="0">
                <a:latin typeface="Calibri"/>
                <a:cs typeface="Calibri"/>
              </a:rPr>
              <a:t> </a:t>
            </a:r>
            <a:r>
              <a:rPr sz="2800" dirty="0">
                <a:latin typeface="Calibri"/>
                <a:cs typeface="Calibri"/>
              </a:rPr>
              <a:t>missing</a:t>
            </a:r>
            <a:r>
              <a:rPr sz="2800" spc="-30" dirty="0">
                <a:latin typeface="Calibri"/>
                <a:cs typeface="Calibri"/>
              </a:rPr>
              <a:t> </a:t>
            </a:r>
            <a:r>
              <a:rPr sz="2800" dirty="0">
                <a:latin typeface="Calibri"/>
                <a:cs typeface="Calibri"/>
              </a:rPr>
              <a:t>code,</a:t>
            </a:r>
            <a:r>
              <a:rPr sz="2800" spc="-15" dirty="0">
                <a:latin typeface="Calibri"/>
                <a:cs typeface="Calibri"/>
              </a:rPr>
              <a:t> </a:t>
            </a:r>
            <a:r>
              <a:rPr sz="2800" dirty="0">
                <a:latin typeface="Calibri"/>
                <a:cs typeface="Calibri"/>
              </a:rPr>
              <a:t>they</a:t>
            </a:r>
            <a:r>
              <a:rPr sz="2800" spc="-30" dirty="0">
                <a:latin typeface="Calibri"/>
                <a:cs typeface="Calibri"/>
              </a:rPr>
              <a:t> </a:t>
            </a:r>
            <a:r>
              <a:rPr sz="2800" dirty="0">
                <a:latin typeface="Calibri"/>
                <a:cs typeface="Calibri"/>
              </a:rPr>
              <a:t>can</a:t>
            </a:r>
            <a:r>
              <a:rPr sz="2800" spc="-20" dirty="0">
                <a:latin typeface="Calibri"/>
                <a:cs typeface="Calibri"/>
              </a:rPr>
              <a:t> </a:t>
            </a:r>
            <a:r>
              <a:rPr sz="2800" dirty="0">
                <a:latin typeface="Calibri"/>
                <a:cs typeface="Calibri"/>
              </a:rPr>
              <a:t>compromise</a:t>
            </a:r>
            <a:r>
              <a:rPr sz="2800" spc="-25" dirty="0">
                <a:latin typeface="Calibri"/>
                <a:cs typeface="Calibri"/>
              </a:rPr>
              <a:t> the </a:t>
            </a:r>
            <a:r>
              <a:rPr sz="2800" dirty="0">
                <a:latin typeface="Calibri"/>
                <a:cs typeface="Calibri"/>
              </a:rPr>
              <a:t>integrity</a:t>
            </a:r>
            <a:r>
              <a:rPr sz="2800" spc="-40" dirty="0">
                <a:latin typeface="Calibri"/>
                <a:cs typeface="Calibri"/>
              </a:rPr>
              <a:t> </a:t>
            </a:r>
            <a:r>
              <a:rPr sz="2800" dirty="0">
                <a:latin typeface="Calibri"/>
                <a:cs typeface="Calibri"/>
              </a:rPr>
              <a:t>of</a:t>
            </a:r>
            <a:r>
              <a:rPr sz="2800" spc="-40" dirty="0">
                <a:latin typeface="Calibri"/>
                <a:cs typeface="Calibri"/>
              </a:rPr>
              <a:t> </a:t>
            </a:r>
            <a:r>
              <a:rPr sz="2800" dirty="0">
                <a:latin typeface="Calibri"/>
                <a:cs typeface="Calibri"/>
              </a:rPr>
              <a:t>the</a:t>
            </a:r>
            <a:r>
              <a:rPr sz="2800" spc="-40" dirty="0">
                <a:latin typeface="Calibri"/>
                <a:cs typeface="Calibri"/>
              </a:rPr>
              <a:t> </a:t>
            </a:r>
            <a:r>
              <a:rPr sz="2800" spc="-10" dirty="0">
                <a:latin typeface="Calibri"/>
                <a:cs typeface="Calibri"/>
              </a:rPr>
              <a:t>program</a:t>
            </a:r>
            <a:endParaRPr lang="en-US" sz="2800" spc="-10" dirty="0">
              <a:latin typeface="Calibri"/>
              <a:cs typeface="Calibri"/>
            </a:endParaRPr>
          </a:p>
          <a:p>
            <a:pPr marL="241300" marR="138430" indent="-228600">
              <a:lnSpc>
                <a:spcPts val="3000"/>
              </a:lnSpc>
              <a:spcBef>
                <a:spcPts val="2305"/>
              </a:spcBef>
              <a:buFont typeface="Arial"/>
              <a:buChar char="•"/>
              <a:tabLst>
                <a:tab pos="241300" algn="l"/>
              </a:tabLst>
            </a:pPr>
            <a:r>
              <a:rPr lang="en-US" sz="2800" spc="-10" dirty="0">
                <a:latin typeface="Calibri"/>
                <a:cs typeface="Calibri"/>
              </a:rPr>
              <a:t>Thus, dynamic linking takes away power from the developer to know how its code will be influenced/ran</a:t>
            </a:r>
            <a:endParaRPr sz="2800" dirty="0">
              <a:latin typeface="Calibri"/>
              <a:cs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345947"/>
            <a:ext cx="9066530" cy="695960"/>
          </a:xfrm>
          <a:prstGeom prst="rect">
            <a:avLst/>
          </a:prstGeom>
        </p:spPr>
        <p:txBody>
          <a:bodyPr vert="horz" wrap="square" lIns="0" tIns="12700" rIns="0" bIns="0" rtlCol="0">
            <a:spAutoFit/>
          </a:bodyPr>
          <a:lstStyle/>
          <a:p>
            <a:pPr marL="12700">
              <a:lnSpc>
                <a:spcPct val="100000"/>
              </a:lnSpc>
              <a:spcBef>
                <a:spcPts val="100"/>
              </a:spcBef>
            </a:pPr>
            <a:r>
              <a:rPr spc="-10" dirty="0"/>
              <a:t>Attacks</a:t>
            </a:r>
            <a:r>
              <a:rPr spc="-75" dirty="0"/>
              <a:t> </a:t>
            </a:r>
            <a:r>
              <a:rPr dirty="0"/>
              <a:t>via</a:t>
            </a:r>
            <a:r>
              <a:rPr spc="-65" dirty="0"/>
              <a:t> </a:t>
            </a:r>
            <a:r>
              <a:rPr dirty="0"/>
              <a:t>Dynamic</a:t>
            </a:r>
            <a:r>
              <a:rPr spc="-65" dirty="0"/>
              <a:t> </a:t>
            </a:r>
            <a:r>
              <a:rPr dirty="0"/>
              <a:t>Linker:</a:t>
            </a:r>
            <a:r>
              <a:rPr spc="-65" dirty="0"/>
              <a:t> </a:t>
            </a:r>
            <a:r>
              <a:rPr dirty="0"/>
              <a:t>Case</a:t>
            </a:r>
            <a:r>
              <a:rPr spc="-65" dirty="0"/>
              <a:t> </a:t>
            </a:r>
            <a:r>
              <a:rPr dirty="0"/>
              <a:t>Study</a:t>
            </a:r>
            <a:r>
              <a:rPr spc="-65" dirty="0"/>
              <a:t> </a:t>
            </a:r>
            <a:r>
              <a:rPr spc="-50" dirty="0"/>
              <a:t>1</a:t>
            </a:r>
          </a:p>
        </p:txBody>
      </p:sp>
      <p:sp>
        <p:nvSpPr>
          <p:cNvPr id="3" name="object 3"/>
          <p:cNvSpPr txBox="1"/>
          <p:nvPr/>
        </p:nvSpPr>
        <p:spPr>
          <a:xfrm>
            <a:off x="916939" y="1244091"/>
            <a:ext cx="10230485" cy="4783361"/>
          </a:xfrm>
          <a:prstGeom prst="rect">
            <a:avLst/>
          </a:prstGeom>
        </p:spPr>
        <p:txBody>
          <a:bodyPr vert="horz" wrap="square" lIns="0" tIns="63500" rIns="0" bIns="0" rtlCol="0">
            <a:spAutoFit/>
          </a:bodyPr>
          <a:lstStyle/>
          <a:p>
            <a:pPr marL="184150" marR="74295" indent="-171450">
              <a:lnSpc>
                <a:spcPts val="3000"/>
              </a:lnSpc>
              <a:spcBef>
                <a:spcPts val="500"/>
              </a:spcBef>
              <a:buFont typeface="Arial"/>
              <a:buChar char="•"/>
              <a:tabLst>
                <a:tab pos="184150" algn="l"/>
              </a:tabLst>
            </a:pPr>
            <a:r>
              <a:rPr sz="2800" dirty="0">
                <a:latin typeface="Calibri"/>
                <a:cs typeface="Calibri"/>
              </a:rPr>
              <a:t>LD_PRELOAD</a:t>
            </a:r>
            <a:r>
              <a:rPr sz="2800" spc="-40" dirty="0">
                <a:latin typeface="Calibri"/>
                <a:cs typeface="Calibri"/>
              </a:rPr>
              <a:t> </a:t>
            </a:r>
            <a:r>
              <a:rPr sz="2800" dirty="0">
                <a:latin typeface="Calibri"/>
                <a:cs typeface="Calibri"/>
              </a:rPr>
              <a:t>contains</a:t>
            </a:r>
            <a:r>
              <a:rPr sz="2800" spc="-30" dirty="0">
                <a:latin typeface="Calibri"/>
                <a:cs typeface="Calibri"/>
              </a:rPr>
              <a:t> </a:t>
            </a:r>
            <a:r>
              <a:rPr sz="2800" dirty="0">
                <a:latin typeface="Calibri"/>
                <a:cs typeface="Calibri"/>
              </a:rPr>
              <a:t>a</a:t>
            </a:r>
            <a:r>
              <a:rPr sz="2800" spc="-40" dirty="0">
                <a:latin typeface="Calibri"/>
                <a:cs typeface="Calibri"/>
              </a:rPr>
              <a:t> </a:t>
            </a:r>
            <a:r>
              <a:rPr sz="2800" dirty="0">
                <a:latin typeface="Calibri"/>
                <a:cs typeface="Calibri"/>
              </a:rPr>
              <a:t>list</a:t>
            </a:r>
            <a:r>
              <a:rPr sz="2800" spc="-40" dirty="0">
                <a:latin typeface="Calibri"/>
                <a:cs typeface="Calibri"/>
              </a:rPr>
              <a:t> </a:t>
            </a:r>
            <a:r>
              <a:rPr sz="2800" dirty="0">
                <a:latin typeface="Calibri"/>
                <a:cs typeface="Calibri"/>
              </a:rPr>
              <a:t>of</a:t>
            </a:r>
            <a:r>
              <a:rPr sz="2800" spc="-35" dirty="0">
                <a:latin typeface="Calibri"/>
                <a:cs typeface="Calibri"/>
              </a:rPr>
              <a:t> </a:t>
            </a:r>
            <a:r>
              <a:rPr sz="2800" dirty="0">
                <a:latin typeface="Calibri"/>
                <a:cs typeface="Calibri"/>
              </a:rPr>
              <a:t>shared</a:t>
            </a:r>
            <a:r>
              <a:rPr sz="2800" spc="-35" dirty="0">
                <a:latin typeface="Calibri"/>
                <a:cs typeface="Calibri"/>
              </a:rPr>
              <a:t> </a:t>
            </a:r>
            <a:r>
              <a:rPr sz="2800" dirty="0">
                <a:latin typeface="Calibri"/>
                <a:cs typeface="Calibri"/>
              </a:rPr>
              <a:t>libraries</a:t>
            </a:r>
            <a:r>
              <a:rPr sz="2800" spc="-35" dirty="0">
                <a:latin typeface="Calibri"/>
                <a:cs typeface="Calibri"/>
              </a:rPr>
              <a:t> </a:t>
            </a:r>
            <a:r>
              <a:rPr sz="2800" dirty="0">
                <a:latin typeface="Calibri"/>
                <a:cs typeface="Calibri"/>
              </a:rPr>
              <a:t>which</a:t>
            </a:r>
            <a:r>
              <a:rPr sz="2800" spc="-35" dirty="0">
                <a:latin typeface="Calibri"/>
                <a:cs typeface="Calibri"/>
              </a:rPr>
              <a:t> </a:t>
            </a:r>
            <a:r>
              <a:rPr sz="2800" dirty="0">
                <a:latin typeface="Calibri"/>
                <a:cs typeface="Calibri"/>
              </a:rPr>
              <a:t>will</a:t>
            </a:r>
            <a:r>
              <a:rPr sz="2800" spc="-40" dirty="0">
                <a:latin typeface="Calibri"/>
                <a:cs typeface="Calibri"/>
              </a:rPr>
              <a:t> </a:t>
            </a:r>
            <a:r>
              <a:rPr sz="2800" dirty="0">
                <a:latin typeface="Calibri"/>
                <a:cs typeface="Calibri"/>
              </a:rPr>
              <a:t>be</a:t>
            </a:r>
            <a:r>
              <a:rPr sz="2800" spc="-35" dirty="0">
                <a:latin typeface="Calibri"/>
                <a:cs typeface="Calibri"/>
              </a:rPr>
              <a:t> </a:t>
            </a:r>
            <a:r>
              <a:rPr sz="2800" spc="-10" dirty="0">
                <a:latin typeface="Calibri"/>
                <a:cs typeface="Calibri"/>
              </a:rPr>
              <a:t>searched </a:t>
            </a:r>
            <a:r>
              <a:rPr sz="2800" dirty="0">
                <a:latin typeface="Calibri"/>
                <a:cs typeface="Calibri"/>
              </a:rPr>
              <a:t>first</a:t>
            </a:r>
            <a:r>
              <a:rPr sz="2800" spc="-40" dirty="0">
                <a:latin typeface="Calibri"/>
                <a:cs typeface="Calibri"/>
              </a:rPr>
              <a:t> </a:t>
            </a:r>
            <a:r>
              <a:rPr sz="2800" dirty="0">
                <a:latin typeface="Calibri"/>
                <a:cs typeface="Calibri"/>
              </a:rPr>
              <a:t>by</a:t>
            </a:r>
            <a:r>
              <a:rPr sz="2800" spc="-45" dirty="0">
                <a:latin typeface="Calibri"/>
                <a:cs typeface="Calibri"/>
              </a:rPr>
              <a:t> </a:t>
            </a:r>
            <a:r>
              <a:rPr sz="2800" dirty="0">
                <a:latin typeface="Calibri"/>
                <a:cs typeface="Calibri"/>
              </a:rPr>
              <a:t>the</a:t>
            </a:r>
            <a:r>
              <a:rPr sz="2800" spc="-40" dirty="0">
                <a:latin typeface="Calibri"/>
                <a:cs typeface="Calibri"/>
              </a:rPr>
              <a:t> </a:t>
            </a:r>
            <a:r>
              <a:rPr sz="2800" spc="-10" dirty="0">
                <a:latin typeface="Calibri"/>
                <a:cs typeface="Calibri"/>
              </a:rPr>
              <a:t>linker</a:t>
            </a:r>
            <a:r>
              <a:rPr lang="en-US" sz="2800" spc="-10" dirty="0">
                <a:latin typeface="Calibri"/>
                <a:cs typeface="Calibri"/>
              </a:rPr>
              <a:t> – these libraries are often used, hence they are checked first (and likely they are already in memory being used by another process)</a:t>
            </a:r>
            <a:endParaRPr sz="2800" dirty="0">
              <a:latin typeface="Calibri"/>
              <a:cs typeface="Calibri"/>
            </a:endParaRPr>
          </a:p>
          <a:p>
            <a:pPr marL="184150" marR="5080" indent="-171450">
              <a:lnSpc>
                <a:spcPts val="3100"/>
              </a:lnSpc>
              <a:spcBef>
                <a:spcPts val="2105"/>
              </a:spcBef>
              <a:buFont typeface="Arial"/>
              <a:buChar char="•"/>
              <a:tabLst>
                <a:tab pos="184150" algn="l"/>
              </a:tabLst>
            </a:pPr>
            <a:r>
              <a:rPr sz="2800" dirty="0">
                <a:latin typeface="Calibri"/>
                <a:cs typeface="Calibri"/>
              </a:rPr>
              <a:t>If</a:t>
            </a:r>
            <a:r>
              <a:rPr sz="2800" spc="-50" dirty="0">
                <a:latin typeface="Calibri"/>
                <a:cs typeface="Calibri"/>
              </a:rPr>
              <a:t> </a:t>
            </a:r>
            <a:r>
              <a:rPr sz="2800" dirty="0">
                <a:latin typeface="Calibri"/>
                <a:cs typeface="Calibri"/>
              </a:rPr>
              <a:t>not</a:t>
            </a:r>
            <a:r>
              <a:rPr sz="2800" spc="-40" dirty="0">
                <a:latin typeface="Calibri"/>
                <a:cs typeface="Calibri"/>
              </a:rPr>
              <a:t> </a:t>
            </a:r>
            <a:r>
              <a:rPr sz="2800" dirty="0">
                <a:latin typeface="Calibri"/>
                <a:cs typeface="Calibri"/>
              </a:rPr>
              <a:t>all</a:t>
            </a:r>
            <a:r>
              <a:rPr sz="2800" spc="-45" dirty="0">
                <a:latin typeface="Calibri"/>
                <a:cs typeface="Calibri"/>
              </a:rPr>
              <a:t> </a:t>
            </a:r>
            <a:r>
              <a:rPr sz="2800" dirty="0">
                <a:latin typeface="Calibri"/>
                <a:cs typeface="Calibri"/>
              </a:rPr>
              <a:t>functions</a:t>
            </a:r>
            <a:r>
              <a:rPr sz="2800" spc="-35" dirty="0">
                <a:latin typeface="Calibri"/>
                <a:cs typeface="Calibri"/>
              </a:rPr>
              <a:t> </a:t>
            </a:r>
            <a:r>
              <a:rPr sz="2800" dirty="0">
                <a:latin typeface="Calibri"/>
                <a:cs typeface="Calibri"/>
              </a:rPr>
              <a:t>are</a:t>
            </a:r>
            <a:r>
              <a:rPr sz="2800" spc="-45" dirty="0">
                <a:latin typeface="Calibri"/>
                <a:cs typeface="Calibri"/>
              </a:rPr>
              <a:t> </a:t>
            </a:r>
            <a:r>
              <a:rPr sz="2800" dirty="0">
                <a:latin typeface="Calibri"/>
                <a:cs typeface="Calibri"/>
              </a:rPr>
              <a:t>found,</a:t>
            </a:r>
            <a:r>
              <a:rPr sz="2800" spc="-35" dirty="0">
                <a:latin typeface="Calibri"/>
                <a:cs typeface="Calibri"/>
              </a:rPr>
              <a:t> </a:t>
            </a:r>
            <a:r>
              <a:rPr sz="2800" dirty="0">
                <a:latin typeface="Calibri"/>
                <a:cs typeface="Calibri"/>
              </a:rPr>
              <a:t>the</a:t>
            </a:r>
            <a:r>
              <a:rPr sz="2800" spc="-45" dirty="0">
                <a:latin typeface="Calibri"/>
                <a:cs typeface="Calibri"/>
              </a:rPr>
              <a:t> </a:t>
            </a:r>
            <a:r>
              <a:rPr sz="2800" dirty="0">
                <a:latin typeface="Calibri"/>
                <a:cs typeface="Calibri"/>
              </a:rPr>
              <a:t>linker</a:t>
            </a:r>
            <a:r>
              <a:rPr sz="2800" spc="-40" dirty="0">
                <a:latin typeface="Calibri"/>
                <a:cs typeface="Calibri"/>
              </a:rPr>
              <a:t> </a:t>
            </a:r>
            <a:r>
              <a:rPr sz="2800" dirty="0">
                <a:latin typeface="Calibri"/>
                <a:cs typeface="Calibri"/>
              </a:rPr>
              <a:t>will</a:t>
            </a:r>
            <a:r>
              <a:rPr sz="2800" spc="-45" dirty="0">
                <a:latin typeface="Calibri"/>
                <a:cs typeface="Calibri"/>
              </a:rPr>
              <a:t> </a:t>
            </a:r>
            <a:r>
              <a:rPr sz="2800" dirty="0">
                <a:latin typeface="Calibri"/>
                <a:cs typeface="Calibri"/>
              </a:rPr>
              <a:t>search</a:t>
            </a:r>
            <a:r>
              <a:rPr sz="2800" spc="-35" dirty="0">
                <a:latin typeface="Calibri"/>
                <a:cs typeface="Calibri"/>
              </a:rPr>
              <a:t> </a:t>
            </a:r>
            <a:r>
              <a:rPr sz="2800" dirty="0">
                <a:latin typeface="Calibri"/>
                <a:cs typeface="Calibri"/>
              </a:rPr>
              <a:t>among</a:t>
            </a:r>
            <a:r>
              <a:rPr sz="2800" spc="-45" dirty="0">
                <a:latin typeface="Calibri"/>
                <a:cs typeface="Calibri"/>
              </a:rPr>
              <a:t> </a:t>
            </a:r>
            <a:r>
              <a:rPr sz="2800" dirty="0">
                <a:latin typeface="Calibri"/>
                <a:cs typeface="Calibri"/>
              </a:rPr>
              <a:t>several</a:t>
            </a:r>
            <a:r>
              <a:rPr sz="2800" spc="-40" dirty="0">
                <a:latin typeface="Calibri"/>
                <a:cs typeface="Calibri"/>
              </a:rPr>
              <a:t> </a:t>
            </a:r>
            <a:r>
              <a:rPr sz="2800" spc="-10" dirty="0">
                <a:latin typeface="Calibri"/>
                <a:cs typeface="Calibri"/>
              </a:rPr>
              <a:t>lists </a:t>
            </a:r>
            <a:r>
              <a:rPr sz="2800" dirty="0">
                <a:latin typeface="Calibri"/>
                <a:cs typeface="Calibri"/>
              </a:rPr>
              <a:t>of</a:t>
            </a:r>
            <a:r>
              <a:rPr sz="2800" spc="-35" dirty="0">
                <a:latin typeface="Calibri"/>
                <a:cs typeface="Calibri"/>
              </a:rPr>
              <a:t> </a:t>
            </a:r>
            <a:r>
              <a:rPr sz="2800" dirty="0">
                <a:latin typeface="Calibri"/>
                <a:cs typeface="Calibri"/>
              </a:rPr>
              <a:t>folder</a:t>
            </a:r>
            <a:r>
              <a:rPr sz="2800" spc="-20" dirty="0">
                <a:latin typeface="Calibri"/>
                <a:cs typeface="Calibri"/>
              </a:rPr>
              <a:t> </a:t>
            </a:r>
            <a:r>
              <a:rPr sz="2800" dirty="0">
                <a:latin typeface="Calibri"/>
                <a:cs typeface="Calibri"/>
              </a:rPr>
              <a:t>including</a:t>
            </a:r>
            <a:r>
              <a:rPr sz="2800" spc="-25" dirty="0">
                <a:latin typeface="Calibri"/>
                <a:cs typeface="Calibri"/>
              </a:rPr>
              <a:t> </a:t>
            </a:r>
            <a:r>
              <a:rPr sz="2800" dirty="0">
                <a:latin typeface="Calibri"/>
                <a:cs typeface="Calibri"/>
              </a:rPr>
              <a:t>the</a:t>
            </a:r>
            <a:r>
              <a:rPr sz="2800" spc="-30" dirty="0">
                <a:latin typeface="Calibri"/>
                <a:cs typeface="Calibri"/>
              </a:rPr>
              <a:t> </a:t>
            </a:r>
            <a:r>
              <a:rPr sz="2800" dirty="0">
                <a:latin typeface="Calibri"/>
                <a:cs typeface="Calibri"/>
              </a:rPr>
              <a:t>one</a:t>
            </a:r>
            <a:r>
              <a:rPr sz="2800" spc="-25" dirty="0">
                <a:latin typeface="Calibri"/>
                <a:cs typeface="Calibri"/>
              </a:rPr>
              <a:t> </a:t>
            </a:r>
            <a:r>
              <a:rPr sz="2800" dirty="0">
                <a:latin typeface="Calibri"/>
                <a:cs typeface="Calibri"/>
              </a:rPr>
              <a:t>specified</a:t>
            </a:r>
            <a:r>
              <a:rPr sz="2800" spc="-15" dirty="0">
                <a:latin typeface="Calibri"/>
                <a:cs typeface="Calibri"/>
              </a:rPr>
              <a:t> </a:t>
            </a:r>
            <a:r>
              <a:rPr sz="2800" dirty="0">
                <a:latin typeface="Calibri"/>
                <a:cs typeface="Calibri"/>
              </a:rPr>
              <a:t>by</a:t>
            </a:r>
            <a:r>
              <a:rPr sz="2800" spc="-25" dirty="0">
                <a:latin typeface="Calibri"/>
                <a:cs typeface="Calibri"/>
              </a:rPr>
              <a:t> </a:t>
            </a:r>
            <a:r>
              <a:rPr sz="2800" spc="-10" dirty="0">
                <a:latin typeface="Calibri"/>
                <a:cs typeface="Calibri"/>
              </a:rPr>
              <a:t>LD_LIBRARY_PATH</a:t>
            </a:r>
            <a:endParaRPr sz="2800" dirty="0">
              <a:latin typeface="Calibri"/>
              <a:cs typeface="Calibri"/>
            </a:endParaRPr>
          </a:p>
          <a:p>
            <a:pPr marL="184150" marR="115570" indent="-171450">
              <a:lnSpc>
                <a:spcPts val="3000"/>
              </a:lnSpc>
              <a:spcBef>
                <a:spcPts val="2180"/>
              </a:spcBef>
              <a:buFont typeface="Arial"/>
              <a:buChar char="•"/>
              <a:tabLst>
                <a:tab pos="184150" algn="l"/>
              </a:tabLst>
            </a:pPr>
            <a:r>
              <a:rPr sz="2800" dirty="0">
                <a:latin typeface="Calibri"/>
                <a:cs typeface="Calibri"/>
              </a:rPr>
              <a:t>Both</a:t>
            </a:r>
            <a:r>
              <a:rPr sz="2800" spc="-20" dirty="0">
                <a:latin typeface="Calibri"/>
                <a:cs typeface="Calibri"/>
              </a:rPr>
              <a:t> </a:t>
            </a:r>
            <a:r>
              <a:rPr sz="2800" dirty="0">
                <a:latin typeface="Calibri"/>
                <a:cs typeface="Calibri"/>
              </a:rPr>
              <a:t>variables</a:t>
            </a:r>
            <a:r>
              <a:rPr sz="2800" spc="-25" dirty="0">
                <a:latin typeface="Calibri"/>
                <a:cs typeface="Calibri"/>
              </a:rPr>
              <a:t> </a:t>
            </a:r>
            <a:r>
              <a:rPr sz="2800" dirty="0">
                <a:latin typeface="Calibri"/>
                <a:cs typeface="Calibri"/>
              </a:rPr>
              <a:t>can</a:t>
            </a:r>
            <a:r>
              <a:rPr sz="2800" spc="-15" dirty="0">
                <a:latin typeface="Calibri"/>
                <a:cs typeface="Calibri"/>
              </a:rPr>
              <a:t> </a:t>
            </a:r>
            <a:r>
              <a:rPr sz="2800" dirty="0">
                <a:latin typeface="Calibri"/>
                <a:cs typeface="Calibri"/>
              </a:rPr>
              <a:t>be</a:t>
            </a:r>
            <a:r>
              <a:rPr sz="2800" spc="-30" dirty="0">
                <a:latin typeface="Calibri"/>
                <a:cs typeface="Calibri"/>
              </a:rPr>
              <a:t> </a:t>
            </a:r>
            <a:r>
              <a:rPr sz="2800" dirty="0">
                <a:latin typeface="Calibri"/>
                <a:cs typeface="Calibri"/>
              </a:rPr>
              <a:t>set</a:t>
            </a:r>
            <a:r>
              <a:rPr sz="2800" spc="-20" dirty="0">
                <a:latin typeface="Calibri"/>
                <a:cs typeface="Calibri"/>
              </a:rPr>
              <a:t> </a:t>
            </a:r>
            <a:r>
              <a:rPr sz="2800" dirty="0">
                <a:latin typeface="Calibri"/>
                <a:cs typeface="Calibri"/>
              </a:rPr>
              <a:t>by</a:t>
            </a:r>
            <a:r>
              <a:rPr sz="2800" spc="-30" dirty="0">
                <a:latin typeface="Calibri"/>
                <a:cs typeface="Calibri"/>
              </a:rPr>
              <a:t> </a:t>
            </a:r>
            <a:r>
              <a:rPr sz="2800" dirty="0">
                <a:latin typeface="Calibri"/>
                <a:cs typeface="Calibri"/>
              </a:rPr>
              <a:t>users,</a:t>
            </a:r>
            <a:r>
              <a:rPr sz="2800" spc="-15" dirty="0">
                <a:latin typeface="Calibri"/>
                <a:cs typeface="Calibri"/>
              </a:rPr>
              <a:t> </a:t>
            </a:r>
            <a:r>
              <a:rPr sz="2800" dirty="0">
                <a:latin typeface="Calibri"/>
                <a:cs typeface="Calibri"/>
              </a:rPr>
              <a:t>so</a:t>
            </a:r>
            <a:r>
              <a:rPr sz="2800" spc="-25" dirty="0">
                <a:latin typeface="Calibri"/>
                <a:cs typeface="Calibri"/>
              </a:rPr>
              <a:t> </a:t>
            </a:r>
            <a:r>
              <a:rPr sz="2800" dirty="0">
                <a:latin typeface="Calibri"/>
                <a:cs typeface="Calibri"/>
              </a:rPr>
              <a:t>it</a:t>
            </a:r>
            <a:r>
              <a:rPr sz="2800" spc="-20" dirty="0">
                <a:latin typeface="Calibri"/>
                <a:cs typeface="Calibri"/>
              </a:rPr>
              <a:t> </a:t>
            </a:r>
            <a:r>
              <a:rPr sz="2800" dirty="0">
                <a:latin typeface="Calibri"/>
                <a:cs typeface="Calibri"/>
              </a:rPr>
              <a:t>gives</a:t>
            </a:r>
            <a:r>
              <a:rPr sz="2800" spc="-20" dirty="0">
                <a:latin typeface="Calibri"/>
                <a:cs typeface="Calibri"/>
              </a:rPr>
              <a:t> </a:t>
            </a:r>
            <a:r>
              <a:rPr sz="2800" dirty="0">
                <a:latin typeface="Calibri"/>
                <a:cs typeface="Calibri"/>
              </a:rPr>
              <a:t>them</a:t>
            </a:r>
            <a:r>
              <a:rPr sz="2800" spc="-15" dirty="0">
                <a:latin typeface="Calibri"/>
                <a:cs typeface="Calibri"/>
              </a:rPr>
              <a:t> </a:t>
            </a:r>
            <a:r>
              <a:rPr sz="2800" dirty="0">
                <a:latin typeface="Calibri"/>
                <a:cs typeface="Calibri"/>
              </a:rPr>
              <a:t>an</a:t>
            </a:r>
            <a:r>
              <a:rPr sz="2800" spc="-20" dirty="0">
                <a:latin typeface="Calibri"/>
                <a:cs typeface="Calibri"/>
              </a:rPr>
              <a:t> </a:t>
            </a:r>
            <a:r>
              <a:rPr sz="2800" dirty="0">
                <a:latin typeface="Calibri"/>
                <a:cs typeface="Calibri"/>
              </a:rPr>
              <a:t>opportunity</a:t>
            </a:r>
            <a:r>
              <a:rPr sz="2800" spc="-25" dirty="0">
                <a:latin typeface="Calibri"/>
                <a:cs typeface="Calibri"/>
              </a:rPr>
              <a:t> to </a:t>
            </a:r>
            <a:r>
              <a:rPr sz="2800" dirty="0">
                <a:latin typeface="Calibri"/>
                <a:cs typeface="Calibri"/>
              </a:rPr>
              <a:t>control</a:t>
            </a:r>
            <a:r>
              <a:rPr sz="2800" spc="-45" dirty="0">
                <a:latin typeface="Calibri"/>
                <a:cs typeface="Calibri"/>
              </a:rPr>
              <a:t> </a:t>
            </a:r>
            <a:r>
              <a:rPr sz="2800" dirty="0">
                <a:latin typeface="Calibri"/>
                <a:cs typeface="Calibri"/>
              </a:rPr>
              <a:t>the</a:t>
            </a:r>
            <a:r>
              <a:rPr sz="2800" spc="-30" dirty="0">
                <a:latin typeface="Calibri"/>
                <a:cs typeface="Calibri"/>
              </a:rPr>
              <a:t> </a:t>
            </a:r>
            <a:r>
              <a:rPr sz="2800" dirty="0">
                <a:latin typeface="Calibri"/>
                <a:cs typeface="Calibri"/>
              </a:rPr>
              <a:t>outcome</a:t>
            </a:r>
            <a:r>
              <a:rPr sz="2800" spc="-35" dirty="0">
                <a:latin typeface="Calibri"/>
                <a:cs typeface="Calibri"/>
              </a:rPr>
              <a:t> </a:t>
            </a:r>
            <a:r>
              <a:rPr sz="2800" dirty="0">
                <a:latin typeface="Calibri"/>
                <a:cs typeface="Calibri"/>
              </a:rPr>
              <a:t>of</a:t>
            </a:r>
            <a:r>
              <a:rPr sz="2800" spc="-30" dirty="0">
                <a:latin typeface="Calibri"/>
                <a:cs typeface="Calibri"/>
              </a:rPr>
              <a:t> </a:t>
            </a:r>
            <a:r>
              <a:rPr sz="2800" dirty="0">
                <a:latin typeface="Calibri"/>
                <a:cs typeface="Calibri"/>
              </a:rPr>
              <a:t>the</a:t>
            </a:r>
            <a:r>
              <a:rPr sz="2800" spc="-35" dirty="0">
                <a:latin typeface="Calibri"/>
                <a:cs typeface="Calibri"/>
              </a:rPr>
              <a:t> </a:t>
            </a:r>
            <a:r>
              <a:rPr sz="2800" dirty="0">
                <a:latin typeface="Calibri"/>
                <a:cs typeface="Calibri"/>
              </a:rPr>
              <a:t>linking</a:t>
            </a:r>
            <a:r>
              <a:rPr sz="2800" spc="-30" dirty="0">
                <a:latin typeface="Calibri"/>
                <a:cs typeface="Calibri"/>
              </a:rPr>
              <a:t> </a:t>
            </a:r>
            <a:r>
              <a:rPr sz="2800" spc="-10" dirty="0">
                <a:latin typeface="Calibri"/>
                <a:cs typeface="Calibri"/>
              </a:rPr>
              <a:t>process</a:t>
            </a:r>
            <a:endParaRPr sz="2800" dirty="0">
              <a:latin typeface="Calibri"/>
              <a:cs typeface="Calibri"/>
            </a:endParaRPr>
          </a:p>
          <a:p>
            <a:pPr marL="184150" marR="961390" indent="-171450">
              <a:lnSpc>
                <a:spcPts val="3100"/>
              </a:lnSpc>
              <a:spcBef>
                <a:spcPts val="2130"/>
              </a:spcBef>
              <a:buFont typeface="Arial"/>
              <a:buChar char="•"/>
              <a:tabLst>
                <a:tab pos="184150" algn="l"/>
              </a:tabLst>
            </a:pPr>
            <a:r>
              <a:rPr sz="2800" dirty="0">
                <a:latin typeface="Calibri"/>
                <a:cs typeface="Calibri"/>
              </a:rPr>
              <a:t>If</a:t>
            </a:r>
            <a:r>
              <a:rPr sz="2800" spc="-55" dirty="0">
                <a:latin typeface="Calibri"/>
                <a:cs typeface="Calibri"/>
              </a:rPr>
              <a:t> </a:t>
            </a:r>
            <a:r>
              <a:rPr sz="2800" dirty="0">
                <a:latin typeface="Calibri"/>
                <a:cs typeface="Calibri"/>
              </a:rPr>
              <a:t>that</a:t>
            </a:r>
            <a:r>
              <a:rPr sz="2800" spc="-40" dirty="0">
                <a:latin typeface="Calibri"/>
                <a:cs typeface="Calibri"/>
              </a:rPr>
              <a:t> </a:t>
            </a:r>
            <a:r>
              <a:rPr sz="2800" dirty="0">
                <a:latin typeface="Calibri"/>
                <a:cs typeface="Calibri"/>
              </a:rPr>
              <a:t>program</a:t>
            </a:r>
            <a:r>
              <a:rPr sz="2800" spc="-40" dirty="0">
                <a:latin typeface="Calibri"/>
                <a:cs typeface="Calibri"/>
              </a:rPr>
              <a:t> </a:t>
            </a:r>
            <a:r>
              <a:rPr sz="2800" dirty="0">
                <a:latin typeface="Calibri"/>
                <a:cs typeface="Calibri"/>
              </a:rPr>
              <a:t>were</a:t>
            </a:r>
            <a:r>
              <a:rPr sz="2800" spc="-50" dirty="0">
                <a:latin typeface="Calibri"/>
                <a:cs typeface="Calibri"/>
              </a:rPr>
              <a:t> </a:t>
            </a:r>
            <a:r>
              <a:rPr sz="2800" dirty="0">
                <a:latin typeface="Calibri"/>
                <a:cs typeface="Calibri"/>
              </a:rPr>
              <a:t>a</a:t>
            </a:r>
            <a:r>
              <a:rPr sz="2800" spc="-45" dirty="0">
                <a:latin typeface="Calibri"/>
                <a:cs typeface="Calibri"/>
              </a:rPr>
              <a:t> </a:t>
            </a:r>
            <a:r>
              <a:rPr sz="2800" spc="-35" dirty="0">
                <a:latin typeface="Calibri"/>
                <a:cs typeface="Calibri"/>
              </a:rPr>
              <a:t>Set-</a:t>
            </a:r>
            <a:r>
              <a:rPr sz="2800" dirty="0">
                <a:latin typeface="Calibri"/>
                <a:cs typeface="Calibri"/>
              </a:rPr>
              <a:t>UID</a:t>
            </a:r>
            <a:r>
              <a:rPr sz="2800" spc="-35" dirty="0">
                <a:latin typeface="Calibri"/>
                <a:cs typeface="Calibri"/>
              </a:rPr>
              <a:t> </a:t>
            </a:r>
            <a:r>
              <a:rPr sz="2800" dirty="0">
                <a:latin typeface="Calibri"/>
                <a:cs typeface="Calibri"/>
              </a:rPr>
              <a:t>program,</a:t>
            </a:r>
            <a:r>
              <a:rPr sz="2800" spc="-40" dirty="0">
                <a:latin typeface="Calibri"/>
                <a:cs typeface="Calibri"/>
              </a:rPr>
              <a:t> </a:t>
            </a:r>
            <a:r>
              <a:rPr sz="2800" dirty="0">
                <a:latin typeface="Calibri"/>
                <a:cs typeface="Calibri"/>
              </a:rPr>
              <a:t>it</a:t>
            </a:r>
            <a:r>
              <a:rPr sz="2800" spc="-45" dirty="0">
                <a:latin typeface="Calibri"/>
                <a:cs typeface="Calibri"/>
              </a:rPr>
              <a:t> </a:t>
            </a:r>
            <a:r>
              <a:rPr sz="2800" dirty="0">
                <a:latin typeface="Calibri"/>
                <a:cs typeface="Calibri"/>
              </a:rPr>
              <a:t>may</a:t>
            </a:r>
            <a:r>
              <a:rPr sz="2800" spc="-50" dirty="0">
                <a:latin typeface="Calibri"/>
                <a:cs typeface="Calibri"/>
              </a:rPr>
              <a:t> </a:t>
            </a:r>
            <a:r>
              <a:rPr sz="2800" dirty="0">
                <a:latin typeface="Calibri"/>
                <a:cs typeface="Calibri"/>
              </a:rPr>
              <a:t>lead</a:t>
            </a:r>
            <a:r>
              <a:rPr sz="2800" spc="-40" dirty="0">
                <a:latin typeface="Calibri"/>
                <a:cs typeface="Calibri"/>
              </a:rPr>
              <a:t> </a:t>
            </a:r>
            <a:r>
              <a:rPr sz="2800" dirty="0">
                <a:latin typeface="Calibri"/>
                <a:cs typeface="Calibri"/>
              </a:rPr>
              <a:t>to</a:t>
            </a:r>
            <a:r>
              <a:rPr sz="2800" spc="-40" dirty="0">
                <a:latin typeface="Calibri"/>
                <a:cs typeface="Calibri"/>
              </a:rPr>
              <a:t> </a:t>
            </a:r>
            <a:r>
              <a:rPr sz="2800" spc="-10" dirty="0">
                <a:latin typeface="Calibri"/>
                <a:cs typeface="Calibri"/>
              </a:rPr>
              <a:t>security breaches</a:t>
            </a:r>
            <a:endParaRPr sz="2800" dirty="0">
              <a:latin typeface="Calibri"/>
              <a:cs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245364"/>
            <a:ext cx="5054600" cy="695960"/>
          </a:xfrm>
          <a:prstGeom prst="rect">
            <a:avLst/>
          </a:prstGeom>
        </p:spPr>
        <p:txBody>
          <a:bodyPr vert="horz" wrap="square" lIns="0" tIns="12700" rIns="0" bIns="0" rtlCol="0">
            <a:spAutoFit/>
          </a:bodyPr>
          <a:lstStyle/>
          <a:p>
            <a:pPr marL="12700">
              <a:lnSpc>
                <a:spcPct val="100000"/>
              </a:lnSpc>
              <a:spcBef>
                <a:spcPts val="100"/>
              </a:spcBef>
            </a:pPr>
            <a:r>
              <a:rPr dirty="0"/>
              <a:t>Environment</a:t>
            </a:r>
            <a:r>
              <a:rPr spc="-215" dirty="0"/>
              <a:t> </a:t>
            </a:r>
            <a:r>
              <a:rPr spc="-25" dirty="0"/>
              <a:t>Variables</a:t>
            </a:r>
          </a:p>
        </p:txBody>
      </p:sp>
      <p:sp>
        <p:nvSpPr>
          <p:cNvPr id="3" name="object 3"/>
          <p:cNvSpPr txBox="1"/>
          <p:nvPr/>
        </p:nvSpPr>
        <p:spPr>
          <a:xfrm>
            <a:off x="1374139" y="1201420"/>
            <a:ext cx="9508490" cy="4521751"/>
          </a:xfrm>
          <a:prstGeom prst="rect">
            <a:avLst/>
          </a:prstGeom>
        </p:spPr>
        <p:txBody>
          <a:bodyPr vert="horz" wrap="square" lIns="0" tIns="106680" rIns="0" bIns="0" rtlCol="0">
            <a:spAutoFit/>
          </a:bodyPr>
          <a:lstStyle/>
          <a:p>
            <a:pPr marL="241300" indent="-228600">
              <a:lnSpc>
                <a:spcPct val="100000"/>
              </a:lnSpc>
              <a:spcBef>
                <a:spcPts val="840"/>
              </a:spcBef>
              <a:buFont typeface="Arial"/>
              <a:buChar char="•"/>
              <a:tabLst>
                <a:tab pos="241300" algn="l"/>
              </a:tabLst>
            </a:pPr>
            <a:r>
              <a:rPr sz="2800" dirty="0">
                <a:latin typeface="Calibri"/>
                <a:cs typeface="Calibri"/>
              </a:rPr>
              <a:t>A</a:t>
            </a:r>
            <a:r>
              <a:rPr sz="2800" spc="-15" dirty="0">
                <a:latin typeface="Calibri"/>
                <a:cs typeface="Calibri"/>
              </a:rPr>
              <a:t> </a:t>
            </a:r>
            <a:r>
              <a:rPr sz="2800" dirty="0">
                <a:latin typeface="Calibri"/>
                <a:cs typeface="Calibri"/>
              </a:rPr>
              <a:t>set</a:t>
            </a:r>
            <a:r>
              <a:rPr sz="2800" spc="-10" dirty="0">
                <a:latin typeface="Calibri"/>
                <a:cs typeface="Calibri"/>
              </a:rPr>
              <a:t> </a:t>
            </a:r>
            <a:r>
              <a:rPr sz="2800" dirty="0">
                <a:latin typeface="Calibri"/>
                <a:cs typeface="Calibri"/>
              </a:rPr>
              <a:t>of</a:t>
            </a:r>
            <a:r>
              <a:rPr sz="2800" spc="-10" dirty="0">
                <a:latin typeface="Calibri"/>
                <a:cs typeface="Calibri"/>
              </a:rPr>
              <a:t> </a:t>
            </a:r>
            <a:r>
              <a:rPr sz="2800" dirty="0">
                <a:latin typeface="Calibri"/>
                <a:cs typeface="Calibri"/>
              </a:rPr>
              <a:t>dynamic</a:t>
            </a:r>
            <a:r>
              <a:rPr sz="2800" spc="-5" dirty="0">
                <a:latin typeface="Calibri"/>
                <a:cs typeface="Calibri"/>
              </a:rPr>
              <a:t> </a:t>
            </a:r>
            <a:r>
              <a:rPr sz="2800" dirty="0">
                <a:latin typeface="Calibri"/>
                <a:cs typeface="Calibri"/>
              </a:rPr>
              <a:t>named</a:t>
            </a:r>
            <a:r>
              <a:rPr sz="2800" spc="-5" dirty="0">
                <a:latin typeface="Calibri"/>
                <a:cs typeface="Calibri"/>
              </a:rPr>
              <a:t> </a:t>
            </a:r>
            <a:r>
              <a:rPr sz="2800" spc="-10" dirty="0">
                <a:latin typeface="Calibri"/>
                <a:cs typeface="Calibri"/>
              </a:rPr>
              <a:t>values</a:t>
            </a:r>
            <a:r>
              <a:rPr lang="en-US" sz="2800" spc="-10" dirty="0">
                <a:latin typeface="Calibri"/>
                <a:cs typeface="Calibri"/>
              </a:rPr>
              <a:t> (variable, value pairs)</a:t>
            </a:r>
          </a:p>
          <a:p>
            <a:pPr marL="241300" indent="-228600">
              <a:lnSpc>
                <a:spcPct val="100000"/>
              </a:lnSpc>
              <a:spcBef>
                <a:spcPts val="840"/>
              </a:spcBef>
              <a:buFont typeface="Arial"/>
              <a:buChar char="•"/>
              <a:tabLst>
                <a:tab pos="241300" algn="l"/>
              </a:tabLst>
            </a:pPr>
            <a:r>
              <a:rPr lang="en-US" sz="2800" spc="-10" dirty="0">
                <a:latin typeface="Calibri"/>
                <a:cs typeface="Calibri"/>
              </a:rPr>
              <a:t>Their values can be set by the user before a program is run.</a:t>
            </a:r>
          </a:p>
          <a:p>
            <a:pPr marL="12700" lvl="2">
              <a:spcBef>
                <a:spcPts val="840"/>
              </a:spcBef>
              <a:tabLst>
                <a:tab pos="241300" algn="l"/>
              </a:tabLst>
            </a:pPr>
            <a:r>
              <a:rPr lang="en-US" sz="2800" dirty="0">
                <a:latin typeface="Calibri"/>
                <a:cs typeface="Calibri"/>
              </a:rPr>
              <a:t>	-the program then directly or indirectly consume the variables</a:t>
            </a:r>
            <a:endParaRPr sz="2800" dirty="0">
              <a:latin typeface="Calibri"/>
              <a:cs typeface="Calibri"/>
            </a:endParaRPr>
          </a:p>
          <a:p>
            <a:pPr marL="241300" indent="-228600">
              <a:lnSpc>
                <a:spcPct val="100000"/>
              </a:lnSpc>
              <a:spcBef>
                <a:spcPts val="745"/>
              </a:spcBef>
              <a:buFont typeface="Arial"/>
              <a:buChar char="•"/>
              <a:tabLst>
                <a:tab pos="241300" algn="l"/>
              </a:tabLst>
            </a:pPr>
            <a:r>
              <a:rPr sz="2800" dirty="0">
                <a:latin typeface="Calibri"/>
                <a:cs typeface="Calibri"/>
              </a:rPr>
              <a:t>Part</a:t>
            </a:r>
            <a:r>
              <a:rPr sz="2800" spc="-50" dirty="0">
                <a:latin typeface="Calibri"/>
                <a:cs typeface="Calibri"/>
              </a:rPr>
              <a:t> </a:t>
            </a:r>
            <a:r>
              <a:rPr sz="2800" dirty="0">
                <a:latin typeface="Calibri"/>
                <a:cs typeface="Calibri"/>
              </a:rPr>
              <a:t>of</a:t>
            </a:r>
            <a:r>
              <a:rPr sz="2800" spc="-40" dirty="0">
                <a:latin typeface="Calibri"/>
                <a:cs typeface="Calibri"/>
              </a:rPr>
              <a:t> </a:t>
            </a:r>
            <a:r>
              <a:rPr sz="2800" dirty="0">
                <a:latin typeface="Calibri"/>
                <a:cs typeface="Calibri"/>
              </a:rPr>
              <a:t>the</a:t>
            </a:r>
            <a:r>
              <a:rPr sz="2800" spc="-45" dirty="0">
                <a:latin typeface="Calibri"/>
                <a:cs typeface="Calibri"/>
              </a:rPr>
              <a:t> </a:t>
            </a:r>
            <a:r>
              <a:rPr sz="2800" dirty="0">
                <a:latin typeface="Calibri"/>
                <a:cs typeface="Calibri"/>
              </a:rPr>
              <a:t>operating</a:t>
            </a:r>
            <a:r>
              <a:rPr sz="2800" spc="-40" dirty="0">
                <a:latin typeface="Calibri"/>
                <a:cs typeface="Calibri"/>
              </a:rPr>
              <a:t> </a:t>
            </a:r>
            <a:r>
              <a:rPr sz="2800" spc="-10" dirty="0">
                <a:latin typeface="Calibri"/>
                <a:cs typeface="Calibri"/>
              </a:rPr>
              <a:t>environment</a:t>
            </a:r>
            <a:r>
              <a:rPr sz="2800" spc="-40" dirty="0">
                <a:latin typeface="Calibri"/>
                <a:cs typeface="Calibri"/>
              </a:rPr>
              <a:t> </a:t>
            </a:r>
            <a:r>
              <a:rPr sz="2800" dirty="0">
                <a:latin typeface="Calibri"/>
                <a:cs typeface="Calibri"/>
              </a:rPr>
              <a:t>in</a:t>
            </a:r>
            <a:r>
              <a:rPr sz="2800" spc="-30" dirty="0">
                <a:latin typeface="Calibri"/>
                <a:cs typeface="Calibri"/>
              </a:rPr>
              <a:t> </a:t>
            </a:r>
            <a:r>
              <a:rPr sz="2800" dirty="0">
                <a:latin typeface="Calibri"/>
                <a:cs typeface="Calibri"/>
              </a:rPr>
              <a:t>which</a:t>
            </a:r>
            <a:r>
              <a:rPr sz="2800" spc="-35" dirty="0">
                <a:latin typeface="Calibri"/>
                <a:cs typeface="Calibri"/>
              </a:rPr>
              <a:t> </a:t>
            </a:r>
            <a:r>
              <a:rPr sz="2800" dirty="0">
                <a:latin typeface="Calibri"/>
                <a:cs typeface="Calibri"/>
              </a:rPr>
              <a:t>a</a:t>
            </a:r>
            <a:r>
              <a:rPr sz="2800" spc="-40" dirty="0">
                <a:latin typeface="Calibri"/>
                <a:cs typeface="Calibri"/>
              </a:rPr>
              <a:t> </a:t>
            </a:r>
            <a:r>
              <a:rPr sz="2800" dirty="0">
                <a:latin typeface="Calibri"/>
                <a:cs typeface="Calibri"/>
              </a:rPr>
              <a:t>process</a:t>
            </a:r>
            <a:r>
              <a:rPr sz="2800" spc="-25" dirty="0">
                <a:latin typeface="Calibri"/>
                <a:cs typeface="Calibri"/>
              </a:rPr>
              <a:t> </a:t>
            </a:r>
            <a:r>
              <a:rPr sz="2800" spc="-20" dirty="0">
                <a:latin typeface="Calibri"/>
                <a:cs typeface="Calibri"/>
              </a:rPr>
              <a:t>runs</a:t>
            </a:r>
            <a:endParaRPr sz="2800" dirty="0">
              <a:latin typeface="Calibri"/>
              <a:cs typeface="Calibri"/>
            </a:endParaRPr>
          </a:p>
          <a:p>
            <a:pPr marL="241300" indent="-228600">
              <a:lnSpc>
                <a:spcPct val="100000"/>
              </a:lnSpc>
              <a:spcBef>
                <a:spcPts val="720"/>
              </a:spcBef>
              <a:buFont typeface="Arial"/>
              <a:buChar char="•"/>
              <a:tabLst>
                <a:tab pos="241300" algn="l"/>
              </a:tabLst>
            </a:pPr>
            <a:r>
              <a:rPr sz="2800" dirty="0">
                <a:latin typeface="Calibri"/>
                <a:cs typeface="Calibri"/>
              </a:rPr>
              <a:t>Affect</a:t>
            </a:r>
            <a:r>
              <a:rPr sz="2800" spc="-55" dirty="0">
                <a:latin typeface="Calibri"/>
                <a:cs typeface="Calibri"/>
              </a:rPr>
              <a:t> </a:t>
            </a:r>
            <a:r>
              <a:rPr sz="2800" dirty="0">
                <a:latin typeface="Calibri"/>
                <a:cs typeface="Calibri"/>
              </a:rPr>
              <a:t>the</a:t>
            </a:r>
            <a:r>
              <a:rPr sz="2800" spc="-45" dirty="0">
                <a:latin typeface="Calibri"/>
                <a:cs typeface="Calibri"/>
              </a:rPr>
              <a:t> </a:t>
            </a:r>
            <a:r>
              <a:rPr sz="2800" dirty="0">
                <a:latin typeface="Calibri"/>
                <a:cs typeface="Calibri"/>
              </a:rPr>
              <a:t>way</a:t>
            </a:r>
            <a:r>
              <a:rPr sz="2800" spc="-50" dirty="0">
                <a:latin typeface="Calibri"/>
                <a:cs typeface="Calibri"/>
              </a:rPr>
              <a:t> </a:t>
            </a:r>
            <a:r>
              <a:rPr sz="2800" dirty="0">
                <a:latin typeface="Calibri"/>
                <a:cs typeface="Calibri"/>
              </a:rPr>
              <a:t>that</a:t>
            </a:r>
            <a:r>
              <a:rPr sz="2800" spc="-40" dirty="0">
                <a:latin typeface="Calibri"/>
                <a:cs typeface="Calibri"/>
              </a:rPr>
              <a:t> </a:t>
            </a:r>
            <a:r>
              <a:rPr sz="2800" dirty="0">
                <a:latin typeface="Calibri"/>
                <a:cs typeface="Calibri"/>
              </a:rPr>
              <a:t>a</a:t>
            </a:r>
            <a:r>
              <a:rPr sz="2800" spc="-50" dirty="0">
                <a:latin typeface="Calibri"/>
                <a:cs typeface="Calibri"/>
              </a:rPr>
              <a:t> </a:t>
            </a:r>
            <a:r>
              <a:rPr sz="2800" dirty="0">
                <a:latin typeface="Calibri"/>
                <a:cs typeface="Calibri"/>
              </a:rPr>
              <a:t>running</a:t>
            </a:r>
            <a:r>
              <a:rPr sz="2800" spc="-45" dirty="0">
                <a:latin typeface="Calibri"/>
                <a:cs typeface="Calibri"/>
              </a:rPr>
              <a:t> </a:t>
            </a:r>
            <a:r>
              <a:rPr sz="2800" dirty="0">
                <a:latin typeface="Calibri"/>
                <a:cs typeface="Calibri"/>
              </a:rPr>
              <a:t>process</a:t>
            </a:r>
            <a:r>
              <a:rPr sz="2800" spc="-35" dirty="0">
                <a:latin typeface="Calibri"/>
                <a:cs typeface="Calibri"/>
              </a:rPr>
              <a:t> </a:t>
            </a:r>
            <a:r>
              <a:rPr sz="2800" dirty="0">
                <a:latin typeface="Calibri"/>
                <a:cs typeface="Calibri"/>
              </a:rPr>
              <a:t>will</a:t>
            </a:r>
            <a:r>
              <a:rPr sz="2800" spc="-45" dirty="0">
                <a:latin typeface="Calibri"/>
                <a:cs typeface="Calibri"/>
              </a:rPr>
              <a:t> </a:t>
            </a:r>
            <a:r>
              <a:rPr sz="2800" spc="-10" dirty="0">
                <a:latin typeface="Calibri"/>
                <a:cs typeface="Calibri"/>
              </a:rPr>
              <a:t>behave</a:t>
            </a:r>
            <a:endParaRPr sz="2800" dirty="0">
              <a:latin typeface="Calibri"/>
              <a:cs typeface="Calibri"/>
            </a:endParaRPr>
          </a:p>
          <a:p>
            <a:pPr marL="241300" indent="-228600">
              <a:lnSpc>
                <a:spcPct val="100000"/>
              </a:lnSpc>
              <a:spcBef>
                <a:spcPts val="840"/>
              </a:spcBef>
              <a:buFont typeface="Arial"/>
              <a:buChar char="•"/>
              <a:tabLst>
                <a:tab pos="241300" algn="l"/>
              </a:tabLst>
            </a:pPr>
            <a:r>
              <a:rPr sz="2800" dirty="0">
                <a:latin typeface="Calibri"/>
                <a:cs typeface="Calibri"/>
              </a:rPr>
              <a:t>Introduced</a:t>
            </a:r>
            <a:r>
              <a:rPr sz="2800" spc="-40" dirty="0">
                <a:latin typeface="Calibri"/>
                <a:cs typeface="Calibri"/>
              </a:rPr>
              <a:t> </a:t>
            </a:r>
            <a:r>
              <a:rPr sz="2800" dirty="0">
                <a:latin typeface="Calibri"/>
                <a:cs typeface="Calibri"/>
              </a:rPr>
              <a:t>in</a:t>
            </a:r>
            <a:r>
              <a:rPr sz="2800" spc="-30" dirty="0">
                <a:latin typeface="Calibri"/>
                <a:cs typeface="Calibri"/>
              </a:rPr>
              <a:t> </a:t>
            </a:r>
            <a:r>
              <a:rPr sz="2800" dirty="0">
                <a:latin typeface="Calibri"/>
                <a:cs typeface="Calibri"/>
              </a:rPr>
              <a:t>Unix</a:t>
            </a:r>
            <a:r>
              <a:rPr sz="2800" spc="-30" dirty="0">
                <a:latin typeface="Calibri"/>
                <a:cs typeface="Calibri"/>
              </a:rPr>
              <a:t> </a:t>
            </a:r>
            <a:r>
              <a:rPr sz="2800" dirty="0">
                <a:latin typeface="Calibri"/>
                <a:cs typeface="Calibri"/>
              </a:rPr>
              <a:t>and</a:t>
            </a:r>
            <a:r>
              <a:rPr sz="2800" spc="-30" dirty="0">
                <a:latin typeface="Calibri"/>
                <a:cs typeface="Calibri"/>
              </a:rPr>
              <a:t> </a:t>
            </a:r>
            <a:r>
              <a:rPr sz="2800" dirty="0">
                <a:latin typeface="Calibri"/>
                <a:cs typeface="Calibri"/>
              </a:rPr>
              <a:t>also</a:t>
            </a:r>
            <a:r>
              <a:rPr sz="2800" spc="-30" dirty="0">
                <a:latin typeface="Calibri"/>
                <a:cs typeface="Calibri"/>
              </a:rPr>
              <a:t> </a:t>
            </a:r>
            <a:r>
              <a:rPr sz="2800" dirty="0">
                <a:latin typeface="Calibri"/>
                <a:cs typeface="Calibri"/>
              </a:rPr>
              <a:t>adopted</a:t>
            </a:r>
            <a:r>
              <a:rPr sz="2800" spc="-30" dirty="0">
                <a:latin typeface="Calibri"/>
                <a:cs typeface="Calibri"/>
              </a:rPr>
              <a:t> </a:t>
            </a:r>
            <a:r>
              <a:rPr sz="2800" dirty="0">
                <a:latin typeface="Calibri"/>
                <a:cs typeface="Calibri"/>
              </a:rPr>
              <a:t>by</a:t>
            </a:r>
            <a:r>
              <a:rPr sz="2800" spc="-35" dirty="0">
                <a:latin typeface="Calibri"/>
                <a:cs typeface="Calibri"/>
              </a:rPr>
              <a:t> </a:t>
            </a:r>
            <a:r>
              <a:rPr sz="2800" dirty="0">
                <a:latin typeface="Calibri"/>
                <a:cs typeface="Calibri"/>
              </a:rPr>
              <a:t>Microsoft</a:t>
            </a:r>
            <a:r>
              <a:rPr sz="2800" spc="-30" dirty="0">
                <a:latin typeface="Calibri"/>
                <a:cs typeface="Calibri"/>
              </a:rPr>
              <a:t> </a:t>
            </a:r>
            <a:r>
              <a:rPr sz="2800" spc="-10" dirty="0">
                <a:latin typeface="Calibri"/>
                <a:cs typeface="Calibri"/>
              </a:rPr>
              <a:t>Windows</a:t>
            </a:r>
            <a:endParaRPr sz="2800" dirty="0">
              <a:latin typeface="Calibri"/>
              <a:cs typeface="Calibri"/>
            </a:endParaRPr>
          </a:p>
          <a:p>
            <a:pPr marL="241300" indent="-228600">
              <a:lnSpc>
                <a:spcPct val="100000"/>
              </a:lnSpc>
              <a:spcBef>
                <a:spcPts val="745"/>
              </a:spcBef>
              <a:buFont typeface="Arial"/>
              <a:buChar char="•"/>
              <a:tabLst>
                <a:tab pos="241300" algn="l"/>
              </a:tabLst>
            </a:pPr>
            <a:r>
              <a:rPr sz="2800" dirty="0">
                <a:latin typeface="Calibri"/>
                <a:cs typeface="Calibri"/>
              </a:rPr>
              <a:t>Example:</a:t>
            </a:r>
            <a:r>
              <a:rPr sz="2800" spc="-85" dirty="0">
                <a:latin typeface="Calibri"/>
                <a:cs typeface="Calibri"/>
              </a:rPr>
              <a:t> </a:t>
            </a:r>
            <a:r>
              <a:rPr sz="2800" spc="-90" dirty="0">
                <a:latin typeface="Calibri"/>
                <a:cs typeface="Calibri"/>
              </a:rPr>
              <a:t>PATH</a:t>
            </a:r>
            <a:r>
              <a:rPr sz="2800" spc="-65" dirty="0">
                <a:latin typeface="Calibri"/>
                <a:cs typeface="Calibri"/>
              </a:rPr>
              <a:t> </a:t>
            </a:r>
            <a:r>
              <a:rPr sz="2800" spc="-10" dirty="0">
                <a:latin typeface="Calibri"/>
                <a:cs typeface="Calibri"/>
              </a:rPr>
              <a:t>variable</a:t>
            </a:r>
            <a:endParaRPr sz="2800" dirty="0">
              <a:latin typeface="Calibri"/>
              <a:cs typeface="Calibri"/>
            </a:endParaRPr>
          </a:p>
          <a:p>
            <a:pPr marL="697865" marR="5080" lvl="1" indent="-228600">
              <a:lnSpc>
                <a:spcPts val="2590"/>
              </a:lnSpc>
              <a:spcBef>
                <a:spcPts val="1185"/>
              </a:spcBef>
              <a:buFont typeface="Arial"/>
              <a:buChar char="•"/>
              <a:tabLst>
                <a:tab pos="698500" algn="l"/>
              </a:tabLst>
            </a:pPr>
            <a:r>
              <a:rPr sz="2400" dirty="0">
                <a:latin typeface="Calibri"/>
                <a:cs typeface="Calibri"/>
              </a:rPr>
              <a:t>When</a:t>
            </a:r>
            <a:r>
              <a:rPr sz="2400" spc="-45" dirty="0">
                <a:latin typeface="Calibri"/>
                <a:cs typeface="Calibri"/>
              </a:rPr>
              <a:t> </a:t>
            </a:r>
            <a:r>
              <a:rPr sz="2400" dirty="0">
                <a:latin typeface="Calibri"/>
                <a:cs typeface="Calibri"/>
              </a:rPr>
              <a:t>a</a:t>
            </a:r>
            <a:r>
              <a:rPr sz="2400" spc="-30" dirty="0">
                <a:latin typeface="Calibri"/>
                <a:cs typeface="Calibri"/>
              </a:rPr>
              <a:t> </a:t>
            </a:r>
            <a:r>
              <a:rPr sz="2400" dirty="0">
                <a:latin typeface="Calibri"/>
                <a:cs typeface="Calibri"/>
              </a:rPr>
              <a:t>program</a:t>
            </a:r>
            <a:r>
              <a:rPr sz="2400" spc="-35" dirty="0">
                <a:latin typeface="Calibri"/>
                <a:cs typeface="Calibri"/>
              </a:rPr>
              <a:t> </a:t>
            </a:r>
            <a:r>
              <a:rPr sz="2400" dirty="0">
                <a:latin typeface="Calibri"/>
                <a:cs typeface="Calibri"/>
              </a:rPr>
              <a:t>is</a:t>
            </a:r>
            <a:r>
              <a:rPr sz="2400" spc="-35" dirty="0">
                <a:latin typeface="Calibri"/>
                <a:cs typeface="Calibri"/>
              </a:rPr>
              <a:t> </a:t>
            </a:r>
            <a:r>
              <a:rPr sz="2400" spc="-10" dirty="0">
                <a:latin typeface="Calibri"/>
                <a:cs typeface="Calibri"/>
              </a:rPr>
              <a:t>executed</a:t>
            </a:r>
            <a:r>
              <a:rPr sz="2400" spc="-35" dirty="0">
                <a:latin typeface="Calibri"/>
                <a:cs typeface="Calibri"/>
              </a:rPr>
              <a:t> </a:t>
            </a:r>
            <a:r>
              <a:rPr sz="2400" dirty="0">
                <a:latin typeface="Calibri"/>
                <a:cs typeface="Calibri"/>
              </a:rPr>
              <a:t>the</a:t>
            </a:r>
            <a:r>
              <a:rPr sz="2400" spc="-25" dirty="0">
                <a:latin typeface="Calibri"/>
                <a:cs typeface="Calibri"/>
              </a:rPr>
              <a:t> </a:t>
            </a:r>
            <a:r>
              <a:rPr sz="2400" dirty="0">
                <a:latin typeface="Calibri"/>
                <a:cs typeface="Calibri"/>
              </a:rPr>
              <a:t>shell</a:t>
            </a:r>
            <a:r>
              <a:rPr sz="2400" spc="-35" dirty="0">
                <a:latin typeface="Calibri"/>
                <a:cs typeface="Calibri"/>
              </a:rPr>
              <a:t> </a:t>
            </a:r>
            <a:r>
              <a:rPr sz="2400" dirty="0">
                <a:latin typeface="Calibri"/>
                <a:cs typeface="Calibri"/>
              </a:rPr>
              <a:t>process</a:t>
            </a:r>
            <a:r>
              <a:rPr sz="2400" spc="-35" dirty="0">
                <a:latin typeface="Calibri"/>
                <a:cs typeface="Calibri"/>
              </a:rPr>
              <a:t> </a:t>
            </a:r>
            <a:r>
              <a:rPr sz="2400" dirty="0">
                <a:latin typeface="Calibri"/>
                <a:cs typeface="Calibri"/>
              </a:rPr>
              <a:t>will</a:t>
            </a:r>
            <a:r>
              <a:rPr sz="2400" spc="-30" dirty="0">
                <a:latin typeface="Calibri"/>
                <a:cs typeface="Calibri"/>
              </a:rPr>
              <a:t> </a:t>
            </a:r>
            <a:r>
              <a:rPr sz="2400" dirty="0">
                <a:latin typeface="Calibri"/>
                <a:cs typeface="Calibri"/>
              </a:rPr>
              <a:t>use</a:t>
            </a:r>
            <a:r>
              <a:rPr sz="2400" spc="-30" dirty="0">
                <a:latin typeface="Calibri"/>
                <a:cs typeface="Calibri"/>
              </a:rPr>
              <a:t> </a:t>
            </a:r>
            <a:r>
              <a:rPr sz="2400" dirty="0">
                <a:latin typeface="Calibri"/>
                <a:cs typeface="Calibri"/>
              </a:rPr>
              <a:t>the</a:t>
            </a:r>
            <a:r>
              <a:rPr sz="2400" spc="-25" dirty="0">
                <a:latin typeface="Calibri"/>
                <a:cs typeface="Calibri"/>
              </a:rPr>
              <a:t> </a:t>
            </a:r>
            <a:r>
              <a:rPr sz="2400" spc="-10" dirty="0">
                <a:latin typeface="Calibri"/>
                <a:cs typeface="Calibri"/>
              </a:rPr>
              <a:t>environment </a:t>
            </a:r>
            <a:r>
              <a:rPr sz="2400" dirty="0">
                <a:latin typeface="Calibri"/>
                <a:cs typeface="Calibri"/>
              </a:rPr>
              <a:t>variable</a:t>
            </a:r>
            <a:r>
              <a:rPr sz="2400" spc="-35" dirty="0">
                <a:latin typeface="Calibri"/>
                <a:cs typeface="Calibri"/>
              </a:rPr>
              <a:t> </a:t>
            </a:r>
            <a:r>
              <a:rPr sz="2400" dirty="0">
                <a:latin typeface="Calibri"/>
                <a:cs typeface="Calibri"/>
              </a:rPr>
              <a:t>to</a:t>
            </a:r>
            <a:r>
              <a:rPr sz="2400" spc="-30" dirty="0">
                <a:latin typeface="Calibri"/>
                <a:cs typeface="Calibri"/>
              </a:rPr>
              <a:t> </a:t>
            </a:r>
            <a:r>
              <a:rPr sz="2400" dirty="0">
                <a:latin typeface="Calibri"/>
                <a:cs typeface="Calibri"/>
              </a:rPr>
              <a:t>find</a:t>
            </a:r>
            <a:r>
              <a:rPr sz="2400" spc="-25" dirty="0">
                <a:latin typeface="Calibri"/>
                <a:cs typeface="Calibri"/>
              </a:rPr>
              <a:t> </a:t>
            </a:r>
            <a:r>
              <a:rPr sz="2400" dirty="0">
                <a:latin typeface="Calibri"/>
                <a:cs typeface="Calibri"/>
              </a:rPr>
              <a:t>where</a:t>
            </a:r>
            <a:r>
              <a:rPr sz="2400" spc="-20" dirty="0">
                <a:latin typeface="Calibri"/>
                <a:cs typeface="Calibri"/>
              </a:rPr>
              <a:t> </a:t>
            </a:r>
            <a:r>
              <a:rPr sz="2400" dirty="0">
                <a:latin typeface="Calibri"/>
                <a:cs typeface="Calibri"/>
              </a:rPr>
              <a:t>the</a:t>
            </a:r>
            <a:r>
              <a:rPr sz="2400" spc="-25" dirty="0">
                <a:latin typeface="Calibri"/>
                <a:cs typeface="Calibri"/>
              </a:rPr>
              <a:t> </a:t>
            </a:r>
            <a:r>
              <a:rPr sz="2400" dirty="0">
                <a:latin typeface="Calibri"/>
                <a:cs typeface="Calibri"/>
              </a:rPr>
              <a:t>program</a:t>
            </a:r>
            <a:r>
              <a:rPr sz="2400" spc="-30" dirty="0">
                <a:latin typeface="Calibri"/>
                <a:cs typeface="Calibri"/>
              </a:rPr>
              <a:t> </a:t>
            </a:r>
            <a:r>
              <a:rPr sz="2400" dirty="0">
                <a:latin typeface="Calibri"/>
                <a:cs typeface="Calibri"/>
              </a:rPr>
              <a:t>is,</a:t>
            </a:r>
            <a:r>
              <a:rPr sz="2400" spc="-25" dirty="0">
                <a:latin typeface="Calibri"/>
                <a:cs typeface="Calibri"/>
              </a:rPr>
              <a:t> </a:t>
            </a:r>
            <a:r>
              <a:rPr sz="2400" dirty="0">
                <a:latin typeface="Calibri"/>
                <a:cs typeface="Calibri"/>
              </a:rPr>
              <a:t>if</a:t>
            </a:r>
            <a:r>
              <a:rPr sz="2400" spc="-20" dirty="0">
                <a:latin typeface="Calibri"/>
                <a:cs typeface="Calibri"/>
              </a:rPr>
              <a:t> </a:t>
            </a:r>
            <a:r>
              <a:rPr sz="2400" dirty="0">
                <a:latin typeface="Calibri"/>
                <a:cs typeface="Calibri"/>
              </a:rPr>
              <a:t>the</a:t>
            </a:r>
            <a:r>
              <a:rPr sz="2400" spc="-25" dirty="0">
                <a:latin typeface="Calibri"/>
                <a:cs typeface="Calibri"/>
              </a:rPr>
              <a:t> </a:t>
            </a:r>
            <a:r>
              <a:rPr sz="2400" dirty="0">
                <a:latin typeface="Calibri"/>
                <a:cs typeface="Calibri"/>
              </a:rPr>
              <a:t>full</a:t>
            </a:r>
            <a:r>
              <a:rPr sz="2400" spc="-30" dirty="0">
                <a:latin typeface="Calibri"/>
                <a:cs typeface="Calibri"/>
              </a:rPr>
              <a:t> </a:t>
            </a:r>
            <a:r>
              <a:rPr sz="2400" dirty="0">
                <a:latin typeface="Calibri"/>
                <a:cs typeface="Calibri"/>
              </a:rPr>
              <a:t>path</a:t>
            </a:r>
            <a:r>
              <a:rPr sz="2400" spc="-25" dirty="0">
                <a:latin typeface="Calibri"/>
                <a:cs typeface="Calibri"/>
              </a:rPr>
              <a:t> </a:t>
            </a:r>
            <a:r>
              <a:rPr sz="2400" dirty="0">
                <a:latin typeface="Calibri"/>
                <a:cs typeface="Calibri"/>
              </a:rPr>
              <a:t>is</a:t>
            </a:r>
            <a:r>
              <a:rPr sz="2400" spc="-30" dirty="0">
                <a:latin typeface="Calibri"/>
                <a:cs typeface="Calibri"/>
              </a:rPr>
              <a:t> </a:t>
            </a:r>
            <a:r>
              <a:rPr sz="2400" dirty="0">
                <a:latin typeface="Calibri"/>
                <a:cs typeface="Calibri"/>
              </a:rPr>
              <a:t>not</a:t>
            </a:r>
            <a:r>
              <a:rPr sz="2400" spc="-30" dirty="0">
                <a:latin typeface="Calibri"/>
                <a:cs typeface="Calibri"/>
              </a:rPr>
              <a:t> </a:t>
            </a:r>
            <a:r>
              <a:rPr sz="2400" spc="-10" dirty="0">
                <a:latin typeface="Calibri"/>
                <a:cs typeface="Calibri"/>
              </a:rPr>
              <a:t>provided.</a:t>
            </a:r>
            <a:endParaRPr sz="2400" dirty="0">
              <a:latin typeface="Calibri"/>
              <a:cs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345947"/>
            <a:ext cx="9066530" cy="695960"/>
          </a:xfrm>
          <a:prstGeom prst="rect">
            <a:avLst/>
          </a:prstGeom>
        </p:spPr>
        <p:txBody>
          <a:bodyPr vert="horz" wrap="square" lIns="0" tIns="12700" rIns="0" bIns="0" rtlCol="0">
            <a:spAutoFit/>
          </a:bodyPr>
          <a:lstStyle/>
          <a:p>
            <a:pPr marL="12700">
              <a:lnSpc>
                <a:spcPct val="100000"/>
              </a:lnSpc>
              <a:spcBef>
                <a:spcPts val="100"/>
              </a:spcBef>
            </a:pPr>
            <a:r>
              <a:rPr spc="-10" dirty="0"/>
              <a:t>Attacks</a:t>
            </a:r>
            <a:r>
              <a:rPr spc="-75" dirty="0"/>
              <a:t> </a:t>
            </a:r>
            <a:r>
              <a:rPr dirty="0"/>
              <a:t>via</a:t>
            </a:r>
            <a:r>
              <a:rPr spc="-65" dirty="0"/>
              <a:t> </a:t>
            </a:r>
            <a:r>
              <a:rPr dirty="0"/>
              <a:t>Dynamic</a:t>
            </a:r>
            <a:r>
              <a:rPr spc="-65" dirty="0"/>
              <a:t> </a:t>
            </a:r>
            <a:r>
              <a:rPr dirty="0"/>
              <a:t>Linker:</a:t>
            </a:r>
            <a:r>
              <a:rPr spc="-65" dirty="0"/>
              <a:t> </a:t>
            </a:r>
            <a:r>
              <a:rPr dirty="0"/>
              <a:t>Case</a:t>
            </a:r>
            <a:r>
              <a:rPr spc="-65" dirty="0"/>
              <a:t> </a:t>
            </a:r>
            <a:r>
              <a:rPr dirty="0"/>
              <a:t>Study</a:t>
            </a:r>
            <a:r>
              <a:rPr spc="-65" dirty="0"/>
              <a:t> </a:t>
            </a:r>
            <a:r>
              <a:rPr spc="-50" dirty="0"/>
              <a:t>1</a:t>
            </a:r>
          </a:p>
        </p:txBody>
      </p:sp>
      <p:sp>
        <p:nvSpPr>
          <p:cNvPr id="3" name="object 3"/>
          <p:cNvSpPr txBox="1"/>
          <p:nvPr/>
        </p:nvSpPr>
        <p:spPr>
          <a:xfrm>
            <a:off x="916939" y="1163827"/>
            <a:ext cx="7218045" cy="939800"/>
          </a:xfrm>
          <a:prstGeom prst="rect">
            <a:avLst/>
          </a:prstGeom>
        </p:spPr>
        <p:txBody>
          <a:bodyPr vert="horz" wrap="square" lIns="0" tIns="104140" rIns="0" bIns="0" rtlCol="0">
            <a:spAutoFit/>
          </a:bodyPr>
          <a:lstStyle/>
          <a:p>
            <a:pPr marL="12700">
              <a:lnSpc>
                <a:spcPct val="100000"/>
              </a:lnSpc>
              <a:spcBef>
                <a:spcPts val="820"/>
              </a:spcBef>
            </a:pPr>
            <a:r>
              <a:rPr sz="2400" b="1" dirty="0">
                <a:latin typeface="Calibri"/>
                <a:cs typeface="Calibri"/>
              </a:rPr>
              <a:t>Example</a:t>
            </a:r>
            <a:r>
              <a:rPr sz="2400" b="1" spc="-40" dirty="0">
                <a:latin typeface="Calibri"/>
                <a:cs typeface="Calibri"/>
              </a:rPr>
              <a:t> </a:t>
            </a:r>
            <a:r>
              <a:rPr sz="2400" b="1" dirty="0">
                <a:latin typeface="Calibri"/>
                <a:cs typeface="Calibri"/>
              </a:rPr>
              <a:t>1</a:t>
            </a:r>
            <a:r>
              <a:rPr sz="2400" b="1" spc="-30" dirty="0">
                <a:latin typeface="Calibri"/>
                <a:cs typeface="Calibri"/>
              </a:rPr>
              <a:t> </a:t>
            </a:r>
            <a:r>
              <a:rPr sz="2400" b="1" dirty="0">
                <a:latin typeface="Calibri"/>
                <a:cs typeface="Calibri"/>
              </a:rPr>
              <a:t>–</a:t>
            </a:r>
            <a:r>
              <a:rPr sz="2400" b="1" spc="-25" dirty="0">
                <a:latin typeface="Calibri"/>
                <a:cs typeface="Calibri"/>
              </a:rPr>
              <a:t> </a:t>
            </a:r>
            <a:r>
              <a:rPr sz="2400" b="1" dirty="0">
                <a:latin typeface="Calibri"/>
                <a:cs typeface="Calibri"/>
              </a:rPr>
              <a:t>Normal</a:t>
            </a:r>
            <a:r>
              <a:rPr sz="2400" b="1" spc="-30" dirty="0">
                <a:latin typeface="Calibri"/>
                <a:cs typeface="Calibri"/>
              </a:rPr>
              <a:t> </a:t>
            </a:r>
            <a:r>
              <a:rPr sz="2400" b="1" spc="-10" dirty="0">
                <a:latin typeface="Calibri"/>
                <a:cs typeface="Calibri"/>
              </a:rPr>
              <a:t>Programs:</a:t>
            </a:r>
            <a:endParaRPr sz="2400">
              <a:latin typeface="Calibri"/>
              <a:cs typeface="Calibri"/>
            </a:endParaRPr>
          </a:p>
          <a:p>
            <a:pPr marL="241300" indent="-228600">
              <a:lnSpc>
                <a:spcPct val="100000"/>
              </a:lnSpc>
              <a:spcBef>
                <a:spcPts val="720"/>
              </a:spcBef>
              <a:buFont typeface="Arial"/>
              <a:buChar char="•"/>
              <a:tabLst>
                <a:tab pos="241300" algn="l"/>
              </a:tabLst>
            </a:pPr>
            <a:r>
              <a:rPr sz="2400" dirty="0">
                <a:latin typeface="Calibri"/>
                <a:cs typeface="Calibri"/>
              </a:rPr>
              <a:t>Program</a:t>
            </a:r>
            <a:r>
              <a:rPr sz="2400" spc="-45" dirty="0">
                <a:latin typeface="Calibri"/>
                <a:cs typeface="Calibri"/>
              </a:rPr>
              <a:t> </a:t>
            </a:r>
            <a:r>
              <a:rPr sz="2400" dirty="0">
                <a:latin typeface="Calibri"/>
                <a:cs typeface="Calibri"/>
              </a:rPr>
              <a:t>calls</a:t>
            </a:r>
            <a:r>
              <a:rPr sz="2400" spc="-40" dirty="0">
                <a:latin typeface="Calibri"/>
                <a:cs typeface="Calibri"/>
              </a:rPr>
              <a:t> </a:t>
            </a:r>
            <a:r>
              <a:rPr sz="2400" dirty="0">
                <a:latin typeface="Calibri"/>
                <a:cs typeface="Calibri"/>
              </a:rPr>
              <a:t>sleep</a:t>
            </a:r>
            <a:r>
              <a:rPr sz="2400" spc="-35" dirty="0">
                <a:latin typeface="Calibri"/>
                <a:cs typeface="Calibri"/>
              </a:rPr>
              <a:t> </a:t>
            </a:r>
            <a:r>
              <a:rPr sz="2400" dirty="0">
                <a:latin typeface="Calibri"/>
                <a:cs typeface="Calibri"/>
              </a:rPr>
              <a:t>function</a:t>
            </a:r>
            <a:r>
              <a:rPr sz="2400" spc="-40" dirty="0">
                <a:latin typeface="Calibri"/>
                <a:cs typeface="Calibri"/>
              </a:rPr>
              <a:t> </a:t>
            </a:r>
            <a:r>
              <a:rPr sz="2400" dirty="0">
                <a:latin typeface="Calibri"/>
                <a:cs typeface="Calibri"/>
              </a:rPr>
              <a:t>which</a:t>
            </a:r>
            <a:r>
              <a:rPr sz="2400" spc="-30" dirty="0">
                <a:latin typeface="Calibri"/>
                <a:cs typeface="Calibri"/>
              </a:rPr>
              <a:t> </a:t>
            </a:r>
            <a:r>
              <a:rPr sz="2400" dirty="0">
                <a:latin typeface="Calibri"/>
                <a:cs typeface="Calibri"/>
              </a:rPr>
              <a:t>is</a:t>
            </a:r>
            <a:r>
              <a:rPr sz="2400" spc="-40" dirty="0">
                <a:latin typeface="Calibri"/>
                <a:cs typeface="Calibri"/>
              </a:rPr>
              <a:t> </a:t>
            </a:r>
            <a:r>
              <a:rPr sz="2400" dirty="0">
                <a:latin typeface="Calibri"/>
                <a:cs typeface="Calibri"/>
              </a:rPr>
              <a:t>dynamically</a:t>
            </a:r>
            <a:r>
              <a:rPr sz="2400" spc="-30" dirty="0">
                <a:latin typeface="Calibri"/>
                <a:cs typeface="Calibri"/>
              </a:rPr>
              <a:t> </a:t>
            </a:r>
            <a:r>
              <a:rPr sz="2400" spc="-10" dirty="0">
                <a:latin typeface="Calibri"/>
                <a:cs typeface="Calibri"/>
              </a:rPr>
              <a:t>linked:</a:t>
            </a:r>
            <a:endParaRPr sz="2400">
              <a:latin typeface="Calibri"/>
              <a:cs typeface="Calibri"/>
            </a:endParaRPr>
          </a:p>
        </p:txBody>
      </p:sp>
      <p:sp>
        <p:nvSpPr>
          <p:cNvPr id="4" name="object 4"/>
          <p:cNvSpPr txBox="1"/>
          <p:nvPr/>
        </p:nvSpPr>
        <p:spPr>
          <a:xfrm>
            <a:off x="916939" y="4443476"/>
            <a:ext cx="5873115" cy="391160"/>
          </a:xfrm>
          <a:prstGeom prst="rect">
            <a:avLst/>
          </a:prstGeom>
        </p:spPr>
        <p:txBody>
          <a:bodyPr vert="horz" wrap="square" lIns="0" tIns="12700" rIns="0" bIns="0" rtlCol="0">
            <a:spAutoFit/>
          </a:bodyPr>
          <a:lstStyle/>
          <a:p>
            <a:pPr marL="241300" indent="-228600">
              <a:lnSpc>
                <a:spcPct val="100000"/>
              </a:lnSpc>
              <a:spcBef>
                <a:spcPts val="100"/>
              </a:spcBef>
              <a:buFont typeface="Arial"/>
              <a:buChar char="•"/>
              <a:tabLst>
                <a:tab pos="241300" algn="l"/>
              </a:tabLst>
            </a:pPr>
            <a:r>
              <a:rPr sz="2400" dirty="0">
                <a:latin typeface="Calibri"/>
                <a:cs typeface="Calibri"/>
              </a:rPr>
              <a:t>Now</a:t>
            </a:r>
            <a:r>
              <a:rPr sz="2400" spc="-40" dirty="0">
                <a:latin typeface="Calibri"/>
                <a:cs typeface="Calibri"/>
              </a:rPr>
              <a:t> </a:t>
            </a:r>
            <a:r>
              <a:rPr sz="2400" dirty="0">
                <a:latin typeface="Calibri"/>
                <a:cs typeface="Calibri"/>
              </a:rPr>
              <a:t>we</a:t>
            </a:r>
            <a:r>
              <a:rPr sz="2400" spc="-20" dirty="0">
                <a:latin typeface="Calibri"/>
                <a:cs typeface="Calibri"/>
              </a:rPr>
              <a:t> </a:t>
            </a:r>
            <a:r>
              <a:rPr sz="2400" dirty="0">
                <a:latin typeface="Calibri"/>
                <a:cs typeface="Calibri"/>
              </a:rPr>
              <a:t>implement</a:t>
            </a:r>
            <a:r>
              <a:rPr sz="2400" spc="-25" dirty="0">
                <a:latin typeface="Calibri"/>
                <a:cs typeface="Calibri"/>
              </a:rPr>
              <a:t> </a:t>
            </a:r>
            <a:r>
              <a:rPr sz="2400" dirty="0">
                <a:latin typeface="Calibri"/>
                <a:cs typeface="Calibri"/>
              </a:rPr>
              <a:t>our</a:t>
            </a:r>
            <a:r>
              <a:rPr sz="2400" spc="-25" dirty="0">
                <a:latin typeface="Calibri"/>
                <a:cs typeface="Calibri"/>
              </a:rPr>
              <a:t> </a:t>
            </a:r>
            <a:r>
              <a:rPr sz="2400" dirty="0">
                <a:latin typeface="Calibri"/>
                <a:cs typeface="Calibri"/>
              </a:rPr>
              <a:t>own</a:t>
            </a:r>
            <a:r>
              <a:rPr sz="2400" spc="-20" dirty="0">
                <a:latin typeface="Calibri"/>
                <a:cs typeface="Calibri"/>
              </a:rPr>
              <a:t> </a:t>
            </a:r>
            <a:r>
              <a:rPr sz="2400" dirty="0">
                <a:latin typeface="Calibri"/>
                <a:cs typeface="Calibri"/>
              </a:rPr>
              <a:t>sleep()</a:t>
            </a:r>
            <a:r>
              <a:rPr sz="2400" spc="-25" dirty="0">
                <a:latin typeface="Calibri"/>
                <a:cs typeface="Calibri"/>
              </a:rPr>
              <a:t> </a:t>
            </a:r>
            <a:r>
              <a:rPr sz="2400" spc="-10" dirty="0">
                <a:latin typeface="Calibri"/>
                <a:cs typeface="Calibri"/>
              </a:rPr>
              <a:t>function:</a:t>
            </a:r>
            <a:endParaRPr sz="2400">
              <a:latin typeface="Calibri"/>
              <a:cs typeface="Calibri"/>
            </a:endParaRPr>
          </a:p>
        </p:txBody>
      </p:sp>
      <p:pic>
        <p:nvPicPr>
          <p:cNvPr id="5" name="object 5"/>
          <p:cNvPicPr/>
          <p:nvPr/>
        </p:nvPicPr>
        <p:blipFill>
          <a:blip r:embed="rId3" cstate="print"/>
          <a:stretch>
            <a:fillRect/>
          </a:stretch>
        </p:blipFill>
        <p:spPr>
          <a:xfrm>
            <a:off x="977660" y="2294194"/>
            <a:ext cx="3841866" cy="1847455"/>
          </a:xfrm>
          <a:prstGeom prst="rect">
            <a:avLst/>
          </a:prstGeom>
        </p:spPr>
      </p:pic>
      <p:pic>
        <p:nvPicPr>
          <p:cNvPr id="6" name="object 6"/>
          <p:cNvPicPr/>
          <p:nvPr/>
        </p:nvPicPr>
        <p:blipFill>
          <a:blip r:embed="rId4" cstate="print"/>
          <a:stretch>
            <a:fillRect/>
          </a:stretch>
        </p:blipFill>
        <p:spPr>
          <a:xfrm>
            <a:off x="5903455" y="2628511"/>
            <a:ext cx="6013819" cy="920691"/>
          </a:xfrm>
          <a:prstGeom prst="rect">
            <a:avLst/>
          </a:prstGeom>
        </p:spPr>
      </p:pic>
      <p:sp>
        <p:nvSpPr>
          <p:cNvPr id="7" name="object 7"/>
          <p:cNvSpPr/>
          <p:nvPr/>
        </p:nvSpPr>
        <p:spPr>
          <a:xfrm>
            <a:off x="4936126" y="3118758"/>
            <a:ext cx="838200" cy="76200"/>
          </a:xfrm>
          <a:custGeom>
            <a:avLst/>
            <a:gdLst/>
            <a:ahLst/>
            <a:cxnLst/>
            <a:rect l="l" t="t" r="r" b="b"/>
            <a:pathLst>
              <a:path w="838200" h="76200">
                <a:moveTo>
                  <a:pt x="762000" y="50799"/>
                </a:moveTo>
                <a:lnTo>
                  <a:pt x="762000" y="76200"/>
                </a:lnTo>
                <a:lnTo>
                  <a:pt x="812800" y="50800"/>
                </a:lnTo>
                <a:lnTo>
                  <a:pt x="762000" y="50799"/>
                </a:lnTo>
                <a:close/>
              </a:path>
              <a:path w="838200" h="76200">
                <a:moveTo>
                  <a:pt x="762000" y="25399"/>
                </a:moveTo>
                <a:lnTo>
                  <a:pt x="762000" y="50799"/>
                </a:lnTo>
                <a:lnTo>
                  <a:pt x="774700" y="50800"/>
                </a:lnTo>
                <a:lnTo>
                  <a:pt x="774700" y="25400"/>
                </a:lnTo>
                <a:lnTo>
                  <a:pt x="762000" y="25399"/>
                </a:lnTo>
                <a:close/>
              </a:path>
              <a:path w="838200" h="76200">
                <a:moveTo>
                  <a:pt x="762000" y="0"/>
                </a:moveTo>
                <a:lnTo>
                  <a:pt x="762000" y="25399"/>
                </a:lnTo>
                <a:lnTo>
                  <a:pt x="774700" y="25400"/>
                </a:lnTo>
                <a:lnTo>
                  <a:pt x="774700" y="50800"/>
                </a:lnTo>
                <a:lnTo>
                  <a:pt x="812802" y="50798"/>
                </a:lnTo>
                <a:lnTo>
                  <a:pt x="838200" y="38100"/>
                </a:lnTo>
                <a:lnTo>
                  <a:pt x="762000" y="0"/>
                </a:lnTo>
                <a:close/>
              </a:path>
              <a:path w="838200" h="76200">
                <a:moveTo>
                  <a:pt x="0" y="25398"/>
                </a:moveTo>
                <a:lnTo>
                  <a:pt x="0" y="50798"/>
                </a:lnTo>
                <a:lnTo>
                  <a:pt x="762000" y="50799"/>
                </a:lnTo>
                <a:lnTo>
                  <a:pt x="762000" y="25399"/>
                </a:lnTo>
                <a:lnTo>
                  <a:pt x="0" y="25398"/>
                </a:lnTo>
                <a:close/>
              </a:path>
            </a:pathLst>
          </a:custGeom>
          <a:solidFill>
            <a:srgbClr val="000000"/>
          </a:solidFill>
        </p:spPr>
        <p:txBody>
          <a:bodyPr wrap="square" lIns="0" tIns="0" rIns="0" bIns="0" rtlCol="0"/>
          <a:lstStyle/>
          <a:p>
            <a:endParaRPr/>
          </a:p>
        </p:txBody>
      </p:sp>
      <p:pic>
        <p:nvPicPr>
          <p:cNvPr id="8" name="object 8"/>
          <p:cNvPicPr/>
          <p:nvPr/>
        </p:nvPicPr>
        <p:blipFill>
          <a:blip r:embed="rId5" cstate="print"/>
          <a:stretch>
            <a:fillRect/>
          </a:stretch>
        </p:blipFill>
        <p:spPr>
          <a:xfrm>
            <a:off x="1096461" y="5010326"/>
            <a:ext cx="8831735" cy="1536354"/>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345947"/>
            <a:ext cx="9066530" cy="695960"/>
          </a:xfrm>
          <a:prstGeom prst="rect">
            <a:avLst/>
          </a:prstGeom>
        </p:spPr>
        <p:txBody>
          <a:bodyPr vert="horz" wrap="square" lIns="0" tIns="12700" rIns="0" bIns="0" rtlCol="0">
            <a:spAutoFit/>
          </a:bodyPr>
          <a:lstStyle/>
          <a:p>
            <a:pPr marL="12700">
              <a:lnSpc>
                <a:spcPct val="100000"/>
              </a:lnSpc>
              <a:spcBef>
                <a:spcPts val="100"/>
              </a:spcBef>
            </a:pPr>
            <a:r>
              <a:rPr spc="-10" dirty="0"/>
              <a:t>Attacks</a:t>
            </a:r>
            <a:r>
              <a:rPr spc="-75" dirty="0"/>
              <a:t> </a:t>
            </a:r>
            <a:r>
              <a:rPr dirty="0"/>
              <a:t>via</a:t>
            </a:r>
            <a:r>
              <a:rPr spc="-65" dirty="0"/>
              <a:t> </a:t>
            </a:r>
            <a:r>
              <a:rPr dirty="0"/>
              <a:t>Dynamic</a:t>
            </a:r>
            <a:r>
              <a:rPr spc="-65" dirty="0"/>
              <a:t> </a:t>
            </a:r>
            <a:r>
              <a:rPr dirty="0"/>
              <a:t>Linker:</a:t>
            </a:r>
            <a:r>
              <a:rPr spc="-65" dirty="0"/>
              <a:t> </a:t>
            </a:r>
            <a:r>
              <a:rPr dirty="0"/>
              <a:t>Case</a:t>
            </a:r>
            <a:r>
              <a:rPr spc="-65" dirty="0"/>
              <a:t> </a:t>
            </a:r>
            <a:r>
              <a:rPr dirty="0"/>
              <a:t>Study</a:t>
            </a:r>
            <a:r>
              <a:rPr spc="-65" dirty="0"/>
              <a:t> </a:t>
            </a:r>
            <a:r>
              <a:rPr spc="-50" dirty="0"/>
              <a:t>1</a:t>
            </a:r>
          </a:p>
        </p:txBody>
      </p:sp>
      <p:sp>
        <p:nvSpPr>
          <p:cNvPr id="3" name="object 3"/>
          <p:cNvSpPr txBox="1"/>
          <p:nvPr/>
        </p:nvSpPr>
        <p:spPr>
          <a:xfrm>
            <a:off x="916939" y="1163827"/>
            <a:ext cx="10075545" cy="1257300"/>
          </a:xfrm>
          <a:prstGeom prst="rect">
            <a:avLst/>
          </a:prstGeom>
        </p:spPr>
        <p:txBody>
          <a:bodyPr vert="horz" wrap="square" lIns="0" tIns="104140" rIns="0" bIns="0" rtlCol="0">
            <a:spAutoFit/>
          </a:bodyPr>
          <a:lstStyle/>
          <a:p>
            <a:pPr marL="12700">
              <a:lnSpc>
                <a:spcPct val="100000"/>
              </a:lnSpc>
              <a:spcBef>
                <a:spcPts val="820"/>
              </a:spcBef>
            </a:pPr>
            <a:r>
              <a:rPr sz="2400" b="1" dirty="0">
                <a:latin typeface="Calibri"/>
                <a:cs typeface="Calibri"/>
              </a:rPr>
              <a:t>Example</a:t>
            </a:r>
            <a:r>
              <a:rPr sz="2400" b="1" spc="-55" dirty="0">
                <a:latin typeface="Calibri"/>
                <a:cs typeface="Calibri"/>
              </a:rPr>
              <a:t> </a:t>
            </a:r>
            <a:r>
              <a:rPr sz="2400" b="1" dirty="0">
                <a:latin typeface="Calibri"/>
                <a:cs typeface="Calibri"/>
              </a:rPr>
              <a:t>1</a:t>
            </a:r>
            <a:r>
              <a:rPr sz="2400" b="1" spc="-45" dirty="0">
                <a:latin typeface="Calibri"/>
                <a:cs typeface="Calibri"/>
              </a:rPr>
              <a:t> </a:t>
            </a:r>
            <a:r>
              <a:rPr sz="2400" b="1" dirty="0">
                <a:latin typeface="Calibri"/>
                <a:cs typeface="Calibri"/>
              </a:rPr>
              <a:t>–</a:t>
            </a:r>
            <a:r>
              <a:rPr sz="2400" b="1" spc="-45" dirty="0">
                <a:latin typeface="Calibri"/>
                <a:cs typeface="Calibri"/>
              </a:rPr>
              <a:t> </a:t>
            </a:r>
            <a:r>
              <a:rPr sz="2400" b="1" dirty="0">
                <a:latin typeface="Calibri"/>
                <a:cs typeface="Calibri"/>
              </a:rPr>
              <a:t>Normal</a:t>
            </a:r>
            <a:r>
              <a:rPr sz="2400" b="1" spc="-45" dirty="0">
                <a:latin typeface="Calibri"/>
                <a:cs typeface="Calibri"/>
              </a:rPr>
              <a:t> </a:t>
            </a:r>
            <a:r>
              <a:rPr sz="2400" b="1" dirty="0">
                <a:latin typeface="Calibri"/>
                <a:cs typeface="Calibri"/>
              </a:rPr>
              <a:t>Programs</a:t>
            </a:r>
            <a:r>
              <a:rPr sz="2400" b="1" spc="-40" dirty="0">
                <a:latin typeface="Calibri"/>
                <a:cs typeface="Calibri"/>
              </a:rPr>
              <a:t> </a:t>
            </a:r>
            <a:r>
              <a:rPr sz="2400" b="1" dirty="0">
                <a:latin typeface="Calibri"/>
                <a:cs typeface="Calibri"/>
              </a:rPr>
              <a:t>(</a:t>
            </a:r>
            <a:r>
              <a:rPr sz="2400" b="1" spc="-40" dirty="0">
                <a:latin typeface="Calibri"/>
                <a:cs typeface="Calibri"/>
              </a:rPr>
              <a:t> </a:t>
            </a:r>
            <a:r>
              <a:rPr sz="2400" b="1" dirty="0">
                <a:latin typeface="Calibri"/>
                <a:cs typeface="Calibri"/>
              </a:rPr>
              <a:t>continued</a:t>
            </a:r>
            <a:r>
              <a:rPr sz="2400" b="1" spc="-45" dirty="0">
                <a:latin typeface="Calibri"/>
                <a:cs typeface="Calibri"/>
              </a:rPr>
              <a:t> </a:t>
            </a:r>
            <a:r>
              <a:rPr sz="2400" b="1" spc="-25" dirty="0">
                <a:latin typeface="Calibri"/>
                <a:cs typeface="Calibri"/>
              </a:rPr>
              <a:t>):</a:t>
            </a:r>
            <a:endParaRPr sz="2400">
              <a:latin typeface="Calibri"/>
              <a:cs typeface="Calibri"/>
            </a:endParaRPr>
          </a:p>
          <a:p>
            <a:pPr marL="241300" marR="5080" indent="-228600">
              <a:lnSpc>
                <a:spcPts val="2500"/>
              </a:lnSpc>
              <a:spcBef>
                <a:spcPts val="1120"/>
              </a:spcBef>
              <a:buFont typeface="Arial"/>
              <a:buChar char="•"/>
              <a:tabLst>
                <a:tab pos="241300" algn="l"/>
              </a:tabLst>
            </a:pPr>
            <a:r>
              <a:rPr sz="2400" dirty="0">
                <a:latin typeface="Calibri"/>
                <a:cs typeface="Calibri"/>
              </a:rPr>
              <a:t>We</a:t>
            </a:r>
            <a:r>
              <a:rPr sz="2400" spc="-30" dirty="0">
                <a:latin typeface="Calibri"/>
                <a:cs typeface="Calibri"/>
              </a:rPr>
              <a:t> </a:t>
            </a:r>
            <a:r>
              <a:rPr sz="2400" dirty="0">
                <a:latin typeface="Calibri"/>
                <a:cs typeface="Calibri"/>
              </a:rPr>
              <a:t>need</a:t>
            </a:r>
            <a:r>
              <a:rPr sz="2400" spc="-35" dirty="0">
                <a:latin typeface="Calibri"/>
                <a:cs typeface="Calibri"/>
              </a:rPr>
              <a:t> </a:t>
            </a:r>
            <a:r>
              <a:rPr sz="2400" dirty="0">
                <a:latin typeface="Calibri"/>
                <a:cs typeface="Calibri"/>
              </a:rPr>
              <a:t>to</a:t>
            </a:r>
            <a:r>
              <a:rPr sz="2400" spc="-40" dirty="0">
                <a:latin typeface="Calibri"/>
                <a:cs typeface="Calibri"/>
              </a:rPr>
              <a:t> </a:t>
            </a:r>
            <a:r>
              <a:rPr sz="2400" dirty="0">
                <a:latin typeface="Calibri"/>
                <a:cs typeface="Calibri"/>
              </a:rPr>
              <a:t>compile</a:t>
            </a:r>
            <a:r>
              <a:rPr sz="2400" spc="-30" dirty="0">
                <a:latin typeface="Calibri"/>
                <a:cs typeface="Calibri"/>
              </a:rPr>
              <a:t> </a:t>
            </a:r>
            <a:r>
              <a:rPr sz="2400" dirty="0">
                <a:latin typeface="Calibri"/>
                <a:cs typeface="Calibri"/>
              </a:rPr>
              <a:t>the</a:t>
            </a:r>
            <a:r>
              <a:rPr sz="2400" spc="-25" dirty="0">
                <a:latin typeface="Calibri"/>
                <a:cs typeface="Calibri"/>
              </a:rPr>
              <a:t> </a:t>
            </a:r>
            <a:r>
              <a:rPr sz="2400" dirty="0">
                <a:latin typeface="Calibri"/>
                <a:cs typeface="Calibri"/>
              </a:rPr>
              <a:t>above</a:t>
            </a:r>
            <a:r>
              <a:rPr sz="2400" spc="-30" dirty="0">
                <a:latin typeface="Calibri"/>
                <a:cs typeface="Calibri"/>
              </a:rPr>
              <a:t> </a:t>
            </a:r>
            <a:r>
              <a:rPr sz="2400" dirty="0">
                <a:latin typeface="Calibri"/>
                <a:cs typeface="Calibri"/>
              </a:rPr>
              <a:t>code,</a:t>
            </a:r>
            <a:r>
              <a:rPr sz="2400" spc="-35" dirty="0">
                <a:latin typeface="Calibri"/>
                <a:cs typeface="Calibri"/>
              </a:rPr>
              <a:t> </a:t>
            </a:r>
            <a:r>
              <a:rPr sz="2400" dirty="0">
                <a:latin typeface="Calibri"/>
                <a:cs typeface="Calibri"/>
              </a:rPr>
              <a:t>create</a:t>
            </a:r>
            <a:r>
              <a:rPr sz="2400" spc="-30" dirty="0">
                <a:latin typeface="Calibri"/>
                <a:cs typeface="Calibri"/>
              </a:rPr>
              <a:t> </a:t>
            </a:r>
            <a:r>
              <a:rPr sz="2400" dirty="0">
                <a:latin typeface="Calibri"/>
                <a:cs typeface="Calibri"/>
              </a:rPr>
              <a:t>a</a:t>
            </a:r>
            <a:r>
              <a:rPr sz="2400" spc="-35" dirty="0">
                <a:latin typeface="Calibri"/>
                <a:cs typeface="Calibri"/>
              </a:rPr>
              <a:t> </a:t>
            </a:r>
            <a:r>
              <a:rPr sz="2400" dirty="0">
                <a:latin typeface="Calibri"/>
                <a:cs typeface="Calibri"/>
              </a:rPr>
              <a:t>shared</a:t>
            </a:r>
            <a:r>
              <a:rPr sz="2400" spc="-30" dirty="0">
                <a:latin typeface="Calibri"/>
                <a:cs typeface="Calibri"/>
              </a:rPr>
              <a:t> </a:t>
            </a:r>
            <a:r>
              <a:rPr sz="2400" dirty="0">
                <a:latin typeface="Calibri"/>
                <a:cs typeface="Calibri"/>
              </a:rPr>
              <a:t>library</a:t>
            </a:r>
            <a:r>
              <a:rPr sz="2400" spc="-35" dirty="0">
                <a:latin typeface="Calibri"/>
                <a:cs typeface="Calibri"/>
              </a:rPr>
              <a:t> </a:t>
            </a:r>
            <a:r>
              <a:rPr sz="2400" dirty="0">
                <a:latin typeface="Calibri"/>
                <a:cs typeface="Calibri"/>
              </a:rPr>
              <a:t>and</a:t>
            </a:r>
            <a:r>
              <a:rPr sz="2400" spc="-35" dirty="0">
                <a:latin typeface="Calibri"/>
                <a:cs typeface="Calibri"/>
              </a:rPr>
              <a:t> </a:t>
            </a:r>
            <a:r>
              <a:rPr sz="2400" dirty="0">
                <a:latin typeface="Calibri"/>
                <a:cs typeface="Calibri"/>
              </a:rPr>
              <a:t>add</a:t>
            </a:r>
            <a:r>
              <a:rPr sz="2400" spc="-35" dirty="0">
                <a:latin typeface="Calibri"/>
                <a:cs typeface="Calibri"/>
              </a:rPr>
              <a:t> </a:t>
            </a:r>
            <a:r>
              <a:rPr sz="2400" dirty="0">
                <a:latin typeface="Calibri"/>
                <a:cs typeface="Calibri"/>
              </a:rPr>
              <a:t>the</a:t>
            </a:r>
            <a:r>
              <a:rPr sz="2400" spc="-25" dirty="0">
                <a:latin typeface="Calibri"/>
                <a:cs typeface="Calibri"/>
              </a:rPr>
              <a:t> </a:t>
            </a:r>
            <a:r>
              <a:rPr sz="2400" spc="-10" dirty="0">
                <a:latin typeface="Calibri"/>
                <a:cs typeface="Calibri"/>
              </a:rPr>
              <a:t>shared </a:t>
            </a:r>
            <a:r>
              <a:rPr sz="2400" dirty="0">
                <a:latin typeface="Calibri"/>
                <a:cs typeface="Calibri"/>
              </a:rPr>
              <a:t>library</a:t>
            </a:r>
            <a:r>
              <a:rPr sz="2400" spc="-75" dirty="0">
                <a:latin typeface="Calibri"/>
                <a:cs typeface="Calibri"/>
              </a:rPr>
              <a:t> </a:t>
            </a:r>
            <a:r>
              <a:rPr sz="2400" dirty="0">
                <a:latin typeface="Calibri"/>
                <a:cs typeface="Calibri"/>
              </a:rPr>
              <a:t>to</a:t>
            </a:r>
            <a:r>
              <a:rPr sz="2400" spc="-70" dirty="0">
                <a:latin typeface="Calibri"/>
                <a:cs typeface="Calibri"/>
              </a:rPr>
              <a:t> </a:t>
            </a:r>
            <a:r>
              <a:rPr sz="2400" dirty="0">
                <a:latin typeface="Calibri"/>
                <a:cs typeface="Calibri"/>
              </a:rPr>
              <a:t>the</a:t>
            </a:r>
            <a:r>
              <a:rPr sz="2400" spc="-60" dirty="0">
                <a:latin typeface="Calibri"/>
                <a:cs typeface="Calibri"/>
              </a:rPr>
              <a:t> </a:t>
            </a:r>
            <a:r>
              <a:rPr sz="2400" dirty="0">
                <a:latin typeface="Calibri"/>
                <a:cs typeface="Calibri"/>
              </a:rPr>
              <a:t>LD_PRELOAD</a:t>
            </a:r>
            <a:r>
              <a:rPr sz="2400" spc="-70" dirty="0">
                <a:latin typeface="Calibri"/>
                <a:cs typeface="Calibri"/>
              </a:rPr>
              <a:t> </a:t>
            </a:r>
            <a:r>
              <a:rPr sz="2400" dirty="0">
                <a:latin typeface="Calibri"/>
                <a:cs typeface="Calibri"/>
              </a:rPr>
              <a:t>environment</a:t>
            </a:r>
            <a:r>
              <a:rPr sz="2400" spc="-65" dirty="0">
                <a:latin typeface="Calibri"/>
                <a:cs typeface="Calibri"/>
              </a:rPr>
              <a:t> </a:t>
            </a:r>
            <a:r>
              <a:rPr sz="2400" spc="-10" dirty="0">
                <a:latin typeface="Calibri"/>
                <a:cs typeface="Calibri"/>
              </a:rPr>
              <a:t>variable</a:t>
            </a:r>
            <a:endParaRPr sz="2400">
              <a:latin typeface="Calibri"/>
              <a:cs typeface="Calibri"/>
            </a:endParaRPr>
          </a:p>
        </p:txBody>
      </p:sp>
      <p:pic>
        <p:nvPicPr>
          <p:cNvPr id="4" name="object 4"/>
          <p:cNvPicPr/>
          <p:nvPr/>
        </p:nvPicPr>
        <p:blipFill>
          <a:blip r:embed="rId3" cstate="print"/>
          <a:stretch>
            <a:fillRect/>
          </a:stretch>
        </p:blipFill>
        <p:spPr>
          <a:xfrm>
            <a:off x="1165860" y="2715257"/>
            <a:ext cx="8763000" cy="3552011"/>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345947"/>
            <a:ext cx="8656320" cy="695960"/>
          </a:xfrm>
          <a:prstGeom prst="rect">
            <a:avLst/>
          </a:prstGeom>
        </p:spPr>
        <p:txBody>
          <a:bodyPr vert="horz" wrap="square" lIns="0" tIns="12700" rIns="0" bIns="0" rtlCol="0">
            <a:spAutoFit/>
          </a:bodyPr>
          <a:lstStyle/>
          <a:p>
            <a:pPr marL="12700">
              <a:lnSpc>
                <a:spcPct val="100000"/>
              </a:lnSpc>
              <a:spcBef>
                <a:spcPts val="100"/>
              </a:spcBef>
            </a:pPr>
            <a:r>
              <a:rPr spc="-10" dirty="0"/>
              <a:t>Attacks</a:t>
            </a:r>
            <a:r>
              <a:rPr spc="-90" dirty="0"/>
              <a:t> </a:t>
            </a:r>
            <a:r>
              <a:rPr dirty="0"/>
              <a:t>via</a:t>
            </a:r>
            <a:r>
              <a:rPr spc="-75" dirty="0"/>
              <a:t> </a:t>
            </a:r>
            <a:r>
              <a:rPr dirty="0"/>
              <a:t>Dynamic</a:t>
            </a:r>
            <a:r>
              <a:rPr spc="-75" dirty="0"/>
              <a:t> </a:t>
            </a:r>
            <a:r>
              <a:rPr dirty="0"/>
              <a:t>Linker:</a:t>
            </a:r>
            <a:r>
              <a:rPr spc="-85" dirty="0"/>
              <a:t> </a:t>
            </a:r>
            <a:r>
              <a:rPr dirty="0"/>
              <a:t>Case</a:t>
            </a:r>
            <a:r>
              <a:rPr spc="-75" dirty="0"/>
              <a:t> </a:t>
            </a:r>
            <a:r>
              <a:rPr spc="-10" dirty="0"/>
              <a:t>Study</a:t>
            </a:r>
          </a:p>
        </p:txBody>
      </p:sp>
      <p:sp>
        <p:nvSpPr>
          <p:cNvPr id="3" name="object 3"/>
          <p:cNvSpPr txBox="1"/>
          <p:nvPr/>
        </p:nvSpPr>
        <p:spPr>
          <a:xfrm>
            <a:off x="916939" y="1163827"/>
            <a:ext cx="9003665" cy="1257300"/>
          </a:xfrm>
          <a:prstGeom prst="rect">
            <a:avLst/>
          </a:prstGeom>
        </p:spPr>
        <p:txBody>
          <a:bodyPr vert="horz" wrap="square" lIns="0" tIns="104140" rIns="0" bIns="0" rtlCol="0">
            <a:spAutoFit/>
          </a:bodyPr>
          <a:lstStyle/>
          <a:p>
            <a:pPr marL="12700">
              <a:lnSpc>
                <a:spcPct val="100000"/>
              </a:lnSpc>
              <a:spcBef>
                <a:spcPts val="820"/>
              </a:spcBef>
            </a:pPr>
            <a:r>
              <a:rPr sz="2400" b="1" dirty="0">
                <a:latin typeface="Calibri"/>
                <a:cs typeface="Calibri"/>
              </a:rPr>
              <a:t>Example</a:t>
            </a:r>
            <a:r>
              <a:rPr sz="2400" b="1" spc="-25" dirty="0">
                <a:latin typeface="Calibri"/>
                <a:cs typeface="Calibri"/>
              </a:rPr>
              <a:t> </a:t>
            </a:r>
            <a:r>
              <a:rPr sz="2400" b="1" dirty="0">
                <a:latin typeface="Calibri"/>
                <a:cs typeface="Calibri"/>
              </a:rPr>
              <a:t>2</a:t>
            </a:r>
            <a:r>
              <a:rPr sz="2400" b="1" spc="-20" dirty="0">
                <a:latin typeface="Calibri"/>
                <a:cs typeface="Calibri"/>
              </a:rPr>
              <a:t> </a:t>
            </a:r>
            <a:r>
              <a:rPr sz="2400" b="1" dirty="0">
                <a:latin typeface="Calibri"/>
                <a:cs typeface="Calibri"/>
              </a:rPr>
              <a:t>–</a:t>
            </a:r>
            <a:r>
              <a:rPr sz="2400" b="1" spc="-15" dirty="0">
                <a:latin typeface="Calibri"/>
                <a:cs typeface="Calibri"/>
              </a:rPr>
              <a:t> </a:t>
            </a:r>
            <a:r>
              <a:rPr sz="2400" b="1" spc="-25" dirty="0">
                <a:latin typeface="Calibri"/>
                <a:cs typeface="Calibri"/>
              </a:rPr>
              <a:t>Set-</a:t>
            </a:r>
            <a:r>
              <a:rPr sz="2400" b="1" dirty="0">
                <a:latin typeface="Calibri"/>
                <a:cs typeface="Calibri"/>
              </a:rPr>
              <a:t>UID</a:t>
            </a:r>
            <a:r>
              <a:rPr sz="2400" b="1" spc="-20" dirty="0">
                <a:latin typeface="Calibri"/>
                <a:cs typeface="Calibri"/>
              </a:rPr>
              <a:t> </a:t>
            </a:r>
            <a:r>
              <a:rPr sz="2400" b="1" spc="-10" dirty="0">
                <a:latin typeface="Calibri"/>
                <a:cs typeface="Calibri"/>
              </a:rPr>
              <a:t>Programs:</a:t>
            </a:r>
            <a:endParaRPr sz="2400">
              <a:latin typeface="Calibri"/>
              <a:cs typeface="Calibri"/>
            </a:endParaRPr>
          </a:p>
          <a:p>
            <a:pPr marL="241300" marR="5080" indent="-228600">
              <a:lnSpc>
                <a:spcPts val="2500"/>
              </a:lnSpc>
              <a:spcBef>
                <a:spcPts val="1120"/>
              </a:spcBef>
              <a:buFont typeface="Arial"/>
              <a:buChar char="•"/>
              <a:tabLst>
                <a:tab pos="241300" algn="l"/>
              </a:tabLst>
            </a:pPr>
            <a:r>
              <a:rPr sz="2400" dirty="0">
                <a:latin typeface="Calibri"/>
                <a:cs typeface="Calibri"/>
              </a:rPr>
              <a:t>If</a:t>
            </a:r>
            <a:r>
              <a:rPr sz="2400" spc="-45" dirty="0">
                <a:latin typeface="Calibri"/>
                <a:cs typeface="Calibri"/>
              </a:rPr>
              <a:t> </a:t>
            </a:r>
            <a:r>
              <a:rPr sz="2400" dirty="0">
                <a:latin typeface="Calibri"/>
                <a:cs typeface="Calibri"/>
              </a:rPr>
              <a:t>the</a:t>
            </a:r>
            <a:r>
              <a:rPr sz="2400" spc="-30" dirty="0">
                <a:latin typeface="Calibri"/>
                <a:cs typeface="Calibri"/>
              </a:rPr>
              <a:t> </a:t>
            </a:r>
            <a:r>
              <a:rPr sz="2400" dirty="0">
                <a:latin typeface="Calibri"/>
                <a:cs typeface="Calibri"/>
              </a:rPr>
              <a:t>technique</a:t>
            </a:r>
            <a:r>
              <a:rPr sz="2400" spc="-30" dirty="0">
                <a:latin typeface="Calibri"/>
                <a:cs typeface="Calibri"/>
              </a:rPr>
              <a:t> </a:t>
            </a:r>
            <a:r>
              <a:rPr sz="2400" dirty="0">
                <a:latin typeface="Calibri"/>
                <a:cs typeface="Calibri"/>
              </a:rPr>
              <a:t>in</a:t>
            </a:r>
            <a:r>
              <a:rPr sz="2400" spc="-35" dirty="0">
                <a:latin typeface="Calibri"/>
                <a:cs typeface="Calibri"/>
              </a:rPr>
              <a:t> </a:t>
            </a:r>
            <a:r>
              <a:rPr sz="2400" dirty="0">
                <a:latin typeface="Calibri"/>
                <a:cs typeface="Calibri"/>
              </a:rPr>
              <a:t>example</a:t>
            </a:r>
            <a:r>
              <a:rPr sz="2400" spc="-30" dirty="0">
                <a:latin typeface="Calibri"/>
                <a:cs typeface="Calibri"/>
              </a:rPr>
              <a:t> </a:t>
            </a:r>
            <a:r>
              <a:rPr sz="2400" dirty="0">
                <a:latin typeface="Calibri"/>
                <a:cs typeface="Calibri"/>
              </a:rPr>
              <a:t>1</a:t>
            </a:r>
            <a:r>
              <a:rPr sz="2400" spc="-40" dirty="0">
                <a:latin typeface="Calibri"/>
                <a:cs typeface="Calibri"/>
              </a:rPr>
              <a:t> </a:t>
            </a:r>
            <a:r>
              <a:rPr sz="2400" dirty="0">
                <a:latin typeface="Calibri"/>
                <a:cs typeface="Calibri"/>
              </a:rPr>
              <a:t>works</a:t>
            </a:r>
            <a:r>
              <a:rPr sz="2400" spc="-40" dirty="0">
                <a:latin typeface="Calibri"/>
                <a:cs typeface="Calibri"/>
              </a:rPr>
              <a:t> </a:t>
            </a:r>
            <a:r>
              <a:rPr sz="2400" dirty="0">
                <a:latin typeface="Calibri"/>
                <a:cs typeface="Calibri"/>
              </a:rPr>
              <a:t>for</a:t>
            </a:r>
            <a:r>
              <a:rPr sz="2400" spc="-35" dirty="0">
                <a:latin typeface="Calibri"/>
                <a:cs typeface="Calibri"/>
              </a:rPr>
              <a:t> </a:t>
            </a:r>
            <a:r>
              <a:rPr sz="2400" spc="-30" dirty="0">
                <a:latin typeface="Calibri"/>
                <a:cs typeface="Calibri"/>
              </a:rPr>
              <a:t>Set-</a:t>
            </a:r>
            <a:r>
              <a:rPr sz="2400" dirty="0">
                <a:latin typeface="Calibri"/>
                <a:cs typeface="Calibri"/>
              </a:rPr>
              <a:t>UID</a:t>
            </a:r>
            <a:r>
              <a:rPr sz="2400" spc="-40" dirty="0">
                <a:latin typeface="Calibri"/>
                <a:cs typeface="Calibri"/>
              </a:rPr>
              <a:t> </a:t>
            </a:r>
            <a:r>
              <a:rPr sz="2400" dirty="0">
                <a:latin typeface="Calibri"/>
                <a:cs typeface="Calibri"/>
              </a:rPr>
              <a:t>program,</a:t>
            </a:r>
            <a:r>
              <a:rPr sz="2400" spc="-35" dirty="0">
                <a:latin typeface="Calibri"/>
                <a:cs typeface="Calibri"/>
              </a:rPr>
              <a:t> </a:t>
            </a:r>
            <a:r>
              <a:rPr sz="2400" dirty="0">
                <a:latin typeface="Calibri"/>
                <a:cs typeface="Calibri"/>
              </a:rPr>
              <a:t>it</a:t>
            </a:r>
            <a:r>
              <a:rPr sz="2400" spc="-40" dirty="0">
                <a:latin typeface="Calibri"/>
                <a:cs typeface="Calibri"/>
              </a:rPr>
              <a:t> </a:t>
            </a:r>
            <a:r>
              <a:rPr sz="2400" dirty="0">
                <a:latin typeface="Calibri"/>
                <a:cs typeface="Calibri"/>
              </a:rPr>
              <a:t>can</a:t>
            </a:r>
            <a:r>
              <a:rPr sz="2400" spc="-35" dirty="0">
                <a:latin typeface="Calibri"/>
                <a:cs typeface="Calibri"/>
              </a:rPr>
              <a:t> </a:t>
            </a:r>
            <a:r>
              <a:rPr sz="2400" dirty="0">
                <a:latin typeface="Calibri"/>
                <a:cs typeface="Calibri"/>
              </a:rPr>
              <a:t>be</a:t>
            </a:r>
            <a:r>
              <a:rPr sz="2400" spc="-25" dirty="0">
                <a:latin typeface="Calibri"/>
                <a:cs typeface="Calibri"/>
              </a:rPr>
              <a:t> </a:t>
            </a:r>
            <a:r>
              <a:rPr sz="2400" spc="-20" dirty="0">
                <a:latin typeface="Calibri"/>
                <a:cs typeface="Calibri"/>
              </a:rPr>
              <a:t>very </a:t>
            </a:r>
            <a:r>
              <a:rPr sz="2400" dirty="0">
                <a:latin typeface="Calibri"/>
                <a:cs typeface="Calibri"/>
              </a:rPr>
              <a:t>dangerous.</a:t>
            </a:r>
            <a:r>
              <a:rPr sz="2400" spc="-70" dirty="0">
                <a:latin typeface="Calibri"/>
                <a:cs typeface="Calibri"/>
              </a:rPr>
              <a:t> </a:t>
            </a:r>
            <a:r>
              <a:rPr sz="2400" dirty="0">
                <a:latin typeface="Calibri"/>
                <a:cs typeface="Calibri"/>
              </a:rPr>
              <a:t>Lets</a:t>
            </a:r>
            <a:r>
              <a:rPr sz="2400" spc="-60" dirty="0">
                <a:latin typeface="Calibri"/>
                <a:cs typeface="Calibri"/>
              </a:rPr>
              <a:t> </a:t>
            </a:r>
            <a:r>
              <a:rPr sz="2400" dirty="0">
                <a:latin typeface="Calibri"/>
                <a:cs typeface="Calibri"/>
              </a:rPr>
              <a:t>convert</a:t>
            </a:r>
            <a:r>
              <a:rPr sz="2400" spc="-55" dirty="0">
                <a:latin typeface="Calibri"/>
                <a:cs typeface="Calibri"/>
              </a:rPr>
              <a:t> </a:t>
            </a:r>
            <a:r>
              <a:rPr sz="2400" dirty="0">
                <a:latin typeface="Calibri"/>
                <a:cs typeface="Calibri"/>
              </a:rPr>
              <a:t>the</a:t>
            </a:r>
            <a:r>
              <a:rPr sz="2400" spc="-45" dirty="0">
                <a:latin typeface="Calibri"/>
                <a:cs typeface="Calibri"/>
              </a:rPr>
              <a:t> </a:t>
            </a:r>
            <a:r>
              <a:rPr sz="2400" dirty="0">
                <a:latin typeface="Calibri"/>
                <a:cs typeface="Calibri"/>
              </a:rPr>
              <a:t>above</a:t>
            </a:r>
            <a:r>
              <a:rPr sz="2400" spc="-45" dirty="0">
                <a:latin typeface="Calibri"/>
                <a:cs typeface="Calibri"/>
              </a:rPr>
              <a:t> </a:t>
            </a:r>
            <a:r>
              <a:rPr sz="2400" dirty="0">
                <a:latin typeface="Calibri"/>
                <a:cs typeface="Calibri"/>
              </a:rPr>
              <a:t>program</a:t>
            </a:r>
            <a:r>
              <a:rPr sz="2400" spc="-55" dirty="0">
                <a:latin typeface="Calibri"/>
                <a:cs typeface="Calibri"/>
              </a:rPr>
              <a:t> </a:t>
            </a:r>
            <a:r>
              <a:rPr sz="2400" dirty="0">
                <a:latin typeface="Calibri"/>
                <a:cs typeface="Calibri"/>
              </a:rPr>
              <a:t>into</a:t>
            </a:r>
            <a:r>
              <a:rPr sz="2400" spc="-55" dirty="0">
                <a:latin typeface="Calibri"/>
                <a:cs typeface="Calibri"/>
              </a:rPr>
              <a:t> </a:t>
            </a:r>
            <a:r>
              <a:rPr sz="2400" spc="-30" dirty="0">
                <a:latin typeface="Calibri"/>
                <a:cs typeface="Calibri"/>
              </a:rPr>
              <a:t>Set-</a:t>
            </a:r>
            <a:r>
              <a:rPr sz="2400" dirty="0">
                <a:latin typeface="Calibri"/>
                <a:cs typeface="Calibri"/>
              </a:rPr>
              <a:t>UID</a:t>
            </a:r>
            <a:r>
              <a:rPr sz="2400" spc="-55" dirty="0">
                <a:latin typeface="Calibri"/>
                <a:cs typeface="Calibri"/>
              </a:rPr>
              <a:t> </a:t>
            </a:r>
            <a:r>
              <a:rPr sz="2400" spc="-50" dirty="0">
                <a:latin typeface="Calibri"/>
                <a:cs typeface="Calibri"/>
              </a:rPr>
              <a:t>:</a:t>
            </a:r>
            <a:endParaRPr sz="2400">
              <a:latin typeface="Calibri"/>
              <a:cs typeface="Calibri"/>
            </a:endParaRPr>
          </a:p>
        </p:txBody>
      </p:sp>
      <p:sp>
        <p:nvSpPr>
          <p:cNvPr id="4" name="object 4"/>
          <p:cNvSpPr txBox="1"/>
          <p:nvPr/>
        </p:nvSpPr>
        <p:spPr>
          <a:xfrm>
            <a:off x="916939" y="4265472"/>
            <a:ext cx="10093960" cy="1508125"/>
          </a:xfrm>
          <a:prstGeom prst="rect">
            <a:avLst/>
          </a:prstGeom>
        </p:spPr>
        <p:txBody>
          <a:bodyPr vert="horz" wrap="square" lIns="0" tIns="62230" rIns="0" bIns="0" rtlCol="0">
            <a:spAutoFit/>
          </a:bodyPr>
          <a:lstStyle/>
          <a:p>
            <a:pPr marL="241300" indent="-228600">
              <a:lnSpc>
                <a:spcPct val="100000"/>
              </a:lnSpc>
              <a:spcBef>
                <a:spcPts val="490"/>
              </a:spcBef>
              <a:buFont typeface="Arial"/>
              <a:buChar char="•"/>
              <a:tabLst>
                <a:tab pos="241300" algn="l"/>
              </a:tabLst>
            </a:pPr>
            <a:r>
              <a:rPr sz="2400" dirty="0">
                <a:latin typeface="Calibri"/>
                <a:cs typeface="Calibri"/>
              </a:rPr>
              <a:t>Our</a:t>
            </a:r>
            <a:r>
              <a:rPr sz="2400" spc="-30" dirty="0">
                <a:latin typeface="Calibri"/>
                <a:cs typeface="Calibri"/>
              </a:rPr>
              <a:t> </a:t>
            </a:r>
            <a:r>
              <a:rPr sz="2400" dirty="0">
                <a:latin typeface="Calibri"/>
                <a:cs typeface="Calibri"/>
              </a:rPr>
              <a:t>sleep()</a:t>
            </a:r>
            <a:r>
              <a:rPr sz="2400" spc="-25" dirty="0">
                <a:latin typeface="Calibri"/>
                <a:cs typeface="Calibri"/>
              </a:rPr>
              <a:t> </a:t>
            </a:r>
            <a:r>
              <a:rPr sz="2400" dirty="0">
                <a:latin typeface="Calibri"/>
                <a:cs typeface="Calibri"/>
              </a:rPr>
              <a:t>function</a:t>
            </a:r>
            <a:r>
              <a:rPr sz="2400" spc="-15" dirty="0">
                <a:latin typeface="Calibri"/>
                <a:cs typeface="Calibri"/>
              </a:rPr>
              <a:t> </a:t>
            </a:r>
            <a:r>
              <a:rPr sz="2400" dirty="0">
                <a:latin typeface="Calibri"/>
                <a:cs typeface="Calibri"/>
              </a:rPr>
              <a:t>was</a:t>
            </a:r>
            <a:r>
              <a:rPr sz="2400" spc="-25" dirty="0">
                <a:latin typeface="Calibri"/>
                <a:cs typeface="Calibri"/>
              </a:rPr>
              <a:t> </a:t>
            </a:r>
            <a:r>
              <a:rPr sz="2400" dirty="0">
                <a:latin typeface="Calibri"/>
                <a:cs typeface="Calibri"/>
              </a:rPr>
              <a:t>not</a:t>
            </a:r>
            <a:r>
              <a:rPr sz="2400" spc="-20" dirty="0">
                <a:latin typeface="Calibri"/>
                <a:cs typeface="Calibri"/>
              </a:rPr>
              <a:t> </a:t>
            </a:r>
            <a:r>
              <a:rPr sz="2400" spc="-10" dirty="0">
                <a:latin typeface="Calibri"/>
                <a:cs typeface="Calibri"/>
              </a:rPr>
              <a:t>invoked.</a:t>
            </a:r>
            <a:endParaRPr sz="2400">
              <a:latin typeface="Calibri"/>
              <a:cs typeface="Calibri"/>
            </a:endParaRPr>
          </a:p>
          <a:p>
            <a:pPr marL="697865" marR="5080" lvl="1" indent="-227965">
              <a:lnSpc>
                <a:spcPts val="2090"/>
              </a:lnSpc>
              <a:spcBef>
                <a:spcPts val="660"/>
              </a:spcBef>
              <a:buFont typeface="Arial"/>
              <a:buChar char="•"/>
              <a:tabLst>
                <a:tab pos="697865" algn="l"/>
                <a:tab pos="698500" algn="l"/>
              </a:tabLst>
            </a:pPr>
            <a:r>
              <a:rPr sz="2000" dirty="0">
                <a:latin typeface="Calibri"/>
                <a:cs typeface="Calibri"/>
              </a:rPr>
              <a:t>This</a:t>
            </a:r>
            <a:r>
              <a:rPr sz="2000" spc="-25" dirty="0">
                <a:latin typeface="Calibri"/>
                <a:cs typeface="Calibri"/>
              </a:rPr>
              <a:t> </a:t>
            </a:r>
            <a:r>
              <a:rPr sz="2000" dirty="0">
                <a:latin typeface="Calibri"/>
                <a:cs typeface="Calibri"/>
              </a:rPr>
              <a:t>is</a:t>
            </a:r>
            <a:r>
              <a:rPr sz="2000" spc="-25" dirty="0">
                <a:latin typeface="Calibri"/>
                <a:cs typeface="Calibri"/>
              </a:rPr>
              <a:t> </a:t>
            </a:r>
            <a:r>
              <a:rPr sz="2000" dirty="0">
                <a:latin typeface="Calibri"/>
                <a:cs typeface="Calibri"/>
              </a:rPr>
              <a:t>due</a:t>
            </a:r>
            <a:r>
              <a:rPr sz="2000" spc="-25" dirty="0">
                <a:latin typeface="Calibri"/>
                <a:cs typeface="Calibri"/>
              </a:rPr>
              <a:t> </a:t>
            </a:r>
            <a:r>
              <a:rPr sz="2000" dirty="0">
                <a:latin typeface="Calibri"/>
                <a:cs typeface="Calibri"/>
              </a:rPr>
              <a:t>to</a:t>
            </a:r>
            <a:r>
              <a:rPr sz="2000" spc="-35" dirty="0">
                <a:latin typeface="Calibri"/>
                <a:cs typeface="Calibri"/>
              </a:rPr>
              <a:t> </a:t>
            </a:r>
            <a:r>
              <a:rPr sz="2000" dirty="0">
                <a:latin typeface="Calibri"/>
                <a:cs typeface="Calibri"/>
              </a:rPr>
              <a:t>a</a:t>
            </a:r>
            <a:r>
              <a:rPr sz="2000" spc="-20" dirty="0">
                <a:latin typeface="Calibri"/>
                <a:cs typeface="Calibri"/>
              </a:rPr>
              <a:t> </a:t>
            </a:r>
            <a:r>
              <a:rPr sz="2000" dirty="0">
                <a:latin typeface="Calibri"/>
                <a:cs typeface="Calibri"/>
              </a:rPr>
              <a:t>countermeasure</a:t>
            </a:r>
            <a:r>
              <a:rPr sz="2000" spc="-25" dirty="0">
                <a:latin typeface="Calibri"/>
                <a:cs typeface="Calibri"/>
              </a:rPr>
              <a:t> </a:t>
            </a:r>
            <a:r>
              <a:rPr sz="2000" dirty="0">
                <a:latin typeface="Calibri"/>
                <a:cs typeface="Calibri"/>
              </a:rPr>
              <a:t>implemented</a:t>
            </a:r>
            <a:r>
              <a:rPr sz="2000" spc="-30" dirty="0">
                <a:latin typeface="Calibri"/>
                <a:cs typeface="Calibri"/>
              </a:rPr>
              <a:t> </a:t>
            </a:r>
            <a:r>
              <a:rPr sz="2000" dirty="0">
                <a:latin typeface="Calibri"/>
                <a:cs typeface="Calibri"/>
              </a:rPr>
              <a:t>by</a:t>
            </a:r>
            <a:r>
              <a:rPr sz="2000" spc="-35" dirty="0">
                <a:latin typeface="Calibri"/>
                <a:cs typeface="Calibri"/>
              </a:rPr>
              <a:t> </a:t>
            </a:r>
            <a:r>
              <a:rPr sz="2000" dirty="0">
                <a:latin typeface="Calibri"/>
                <a:cs typeface="Calibri"/>
              </a:rPr>
              <a:t>the</a:t>
            </a:r>
            <a:r>
              <a:rPr sz="2000" spc="-20" dirty="0">
                <a:latin typeface="Calibri"/>
                <a:cs typeface="Calibri"/>
              </a:rPr>
              <a:t> </a:t>
            </a:r>
            <a:r>
              <a:rPr sz="2000" dirty="0">
                <a:latin typeface="Calibri"/>
                <a:cs typeface="Calibri"/>
              </a:rPr>
              <a:t>dynamic</a:t>
            </a:r>
            <a:r>
              <a:rPr sz="2000" spc="-25" dirty="0">
                <a:latin typeface="Calibri"/>
                <a:cs typeface="Calibri"/>
              </a:rPr>
              <a:t> </a:t>
            </a:r>
            <a:r>
              <a:rPr sz="2000" spc="-30" dirty="0">
                <a:latin typeface="Calibri"/>
                <a:cs typeface="Calibri"/>
              </a:rPr>
              <a:t>linker.</a:t>
            </a:r>
            <a:r>
              <a:rPr sz="2000" spc="-35" dirty="0">
                <a:latin typeface="Calibri"/>
                <a:cs typeface="Calibri"/>
              </a:rPr>
              <a:t> </a:t>
            </a:r>
            <a:r>
              <a:rPr sz="2000" dirty="0">
                <a:latin typeface="Calibri"/>
                <a:cs typeface="Calibri"/>
              </a:rPr>
              <a:t>It</a:t>
            </a:r>
            <a:r>
              <a:rPr sz="2000" spc="-25" dirty="0">
                <a:latin typeface="Calibri"/>
                <a:cs typeface="Calibri"/>
              </a:rPr>
              <a:t> </a:t>
            </a:r>
            <a:r>
              <a:rPr sz="2000" dirty="0">
                <a:latin typeface="Calibri"/>
                <a:cs typeface="Calibri"/>
              </a:rPr>
              <a:t>ignores</a:t>
            </a:r>
            <a:r>
              <a:rPr sz="2000" spc="-20" dirty="0">
                <a:latin typeface="Calibri"/>
                <a:cs typeface="Calibri"/>
              </a:rPr>
              <a:t> </a:t>
            </a:r>
            <a:r>
              <a:rPr sz="2000" spc="-25" dirty="0">
                <a:latin typeface="Calibri"/>
                <a:cs typeface="Calibri"/>
              </a:rPr>
              <a:t>the </a:t>
            </a:r>
            <a:r>
              <a:rPr sz="2000" dirty="0">
                <a:latin typeface="Calibri"/>
                <a:cs typeface="Calibri"/>
              </a:rPr>
              <a:t>LD_PRELOAD</a:t>
            </a:r>
            <a:r>
              <a:rPr sz="2000" spc="-35" dirty="0">
                <a:latin typeface="Calibri"/>
                <a:cs typeface="Calibri"/>
              </a:rPr>
              <a:t> </a:t>
            </a:r>
            <a:r>
              <a:rPr sz="2000" dirty="0">
                <a:latin typeface="Calibri"/>
                <a:cs typeface="Calibri"/>
              </a:rPr>
              <a:t>and</a:t>
            </a:r>
            <a:r>
              <a:rPr sz="2000" spc="-30" dirty="0">
                <a:latin typeface="Calibri"/>
                <a:cs typeface="Calibri"/>
              </a:rPr>
              <a:t> </a:t>
            </a:r>
            <a:r>
              <a:rPr sz="2000" spc="-25" dirty="0">
                <a:latin typeface="Calibri"/>
                <a:cs typeface="Calibri"/>
              </a:rPr>
              <a:t>LD_LIBRARY_PATH </a:t>
            </a:r>
            <a:r>
              <a:rPr sz="2000" dirty="0">
                <a:latin typeface="Calibri"/>
                <a:cs typeface="Calibri"/>
              </a:rPr>
              <a:t>environment</a:t>
            </a:r>
            <a:r>
              <a:rPr sz="2000" spc="-25" dirty="0">
                <a:latin typeface="Calibri"/>
                <a:cs typeface="Calibri"/>
              </a:rPr>
              <a:t> </a:t>
            </a:r>
            <a:r>
              <a:rPr sz="2000" dirty="0">
                <a:latin typeface="Calibri"/>
                <a:cs typeface="Calibri"/>
              </a:rPr>
              <a:t>variables</a:t>
            </a:r>
            <a:r>
              <a:rPr sz="2000" spc="-25" dirty="0">
                <a:latin typeface="Calibri"/>
                <a:cs typeface="Calibri"/>
              </a:rPr>
              <a:t> </a:t>
            </a:r>
            <a:r>
              <a:rPr sz="2000" dirty="0">
                <a:latin typeface="Calibri"/>
                <a:cs typeface="Calibri"/>
              </a:rPr>
              <a:t>when</a:t>
            </a:r>
            <a:r>
              <a:rPr sz="2000" spc="-30" dirty="0">
                <a:latin typeface="Calibri"/>
                <a:cs typeface="Calibri"/>
              </a:rPr>
              <a:t> </a:t>
            </a:r>
            <a:r>
              <a:rPr sz="2000" dirty="0">
                <a:latin typeface="Calibri"/>
                <a:cs typeface="Calibri"/>
              </a:rPr>
              <a:t>the</a:t>
            </a:r>
            <a:r>
              <a:rPr sz="2000" spc="-25" dirty="0">
                <a:latin typeface="Calibri"/>
                <a:cs typeface="Calibri"/>
              </a:rPr>
              <a:t> </a:t>
            </a:r>
            <a:r>
              <a:rPr sz="2000" dirty="0">
                <a:latin typeface="Calibri"/>
                <a:cs typeface="Calibri"/>
              </a:rPr>
              <a:t>EUID</a:t>
            </a:r>
            <a:r>
              <a:rPr sz="2000" spc="-35" dirty="0">
                <a:latin typeface="Calibri"/>
                <a:cs typeface="Calibri"/>
              </a:rPr>
              <a:t> </a:t>
            </a:r>
            <a:r>
              <a:rPr sz="2000" dirty="0">
                <a:latin typeface="Calibri"/>
                <a:cs typeface="Calibri"/>
              </a:rPr>
              <a:t>and</a:t>
            </a:r>
            <a:r>
              <a:rPr sz="2000" spc="-30" dirty="0">
                <a:latin typeface="Calibri"/>
                <a:cs typeface="Calibri"/>
              </a:rPr>
              <a:t> </a:t>
            </a:r>
            <a:r>
              <a:rPr sz="2000" dirty="0">
                <a:latin typeface="Calibri"/>
                <a:cs typeface="Calibri"/>
              </a:rPr>
              <a:t>RUID</a:t>
            </a:r>
            <a:r>
              <a:rPr sz="2000" spc="-30" dirty="0">
                <a:latin typeface="Calibri"/>
                <a:cs typeface="Calibri"/>
              </a:rPr>
              <a:t> </a:t>
            </a:r>
            <a:r>
              <a:rPr sz="2000" spc="-25" dirty="0">
                <a:latin typeface="Calibri"/>
                <a:cs typeface="Calibri"/>
              </a:rPr>
              <a:t>differ.</a:t>
            </a:r>
            <a:endParaRPr sz="2000">
              <a:latin typeface="Calibri"/>
              <a:cs typeface="Calibri"/>
            </a:endParaRPr>
          </a:p>
          <a:p>
            <a:pPr marL="241300" indent="-228600">
              <a:lnSpc>
                <a:spcPct val="100000"/>
              </a:lnSpc>
              <a:spcBef>
                <a:spcPts val="680"/>
              </a:spcBef>
              <a:buFont typeface="Arial"/>
              <a:buChar char="•"/>
              <a:tabLst>
                <a:tab pos="241300" algn="l"/>
              </a:tabLst>
            </a:pPr>
            <a:r>
              <a:rPr sz="2400" dirty="0">
                <a:latin typeface="Calibri"/>
                <a:cs typeface="Calibri"/>
              </a:rPr>
              <a:t>Lets</a:t>
            </a:r>
            <a:r>
              <a:rPr sz="2400" spc="-55" dirty="0">
                <a:latin typeface="Calibri"/>
                <a:cs typeface="Calibri"/>
              </a:rPr>
              <a:t> </a:t>
            </a:r>
            <a:r>
              <a:rPr sz="2400" dirty="0">
                <a:latin typeface="Calibri"/>
                <a:cs typeface="Calibri"/>
              </a:rPr>
              <a:t>verify</a:t>
            </a:r>
            <a:r>
              <a:rPr sz="2400" spc="-35" dirty="0">
                <a:latin typeface="Calibri"/>
                <a:cs typeface="Calibri"/>
              </a:rPr>
              <a:t> </a:t>
            </a:r>
            <a:r>
              <a:rPr sz="2400" dirty="0">
                <a:latin typeface="Calibri"/>
                <a:cs typeface="Calibri"/>
              </a:rPr>
              <a:t>this</a:t>
            </a:r>
            <a:r>
              <a:rPr sz="2400" spc="-40" dirty="0">
                <a:latin typeface="Calibri"/>
                <a:cs typeface="Calibri"/>
              </a:rPr>
              <a:t> </a:t>
            </a:r>
            <a:r>
              <a:rPr sz="2400" dirty="0">
                <a:latin typeface="Calibri"/>
                <a:cs typeface="Calibri"/>
              </a:rPr>
              <a:t>countermeasure</a:t>
            </a:r>
            <a:r>
              <a:rPr sz="2400" spc="-30" dirty="0">
                <a:latin typeface="Calibri"/>
                <a:cs typeface="Calibri"/>
              </a:rPr>
              <a:t> </a:t>
            </a:r>
            <a:r>
              <a:rPr sz="2400" dirty="0">
                <a:latin typeface="Calibri"/>
                <a:cs typeface="Calibri"/>
              </a:rPr>
              <a:t>with</a:t>
            </a:r>
            <a:r>
              <a:rPr sz="2400" spc="-35" dirty="0">
                <a:latin typeface="Calibri"/>
                <a:cs typeface="Calibri"/>
              </a:rPr>
              <a:t> </a:t>
            </a:r>
            <a:r>
              <a:rPr sz="2400" dirty="0">
                <a:latin typeface="Calibri"/>
                <a:cs typeface="Calibri"/>
              </a:rPr>
              <a:t>an</a:t>
            </a:r>
            <a:r>
              <a:rPr sz="2400" spc="-35" dirty="0">
                <a:latin typeface="Calibri"/>
                <a:cs typeface="Calibri"/>
              </a:rPr>
              <a:t> </a:t>
            </a:r>
            <a:r>
              <a:rPr sz="2400" dirty="0">
                <a:latin typeface="Calibri"/>
                <a:cs typeface="Calibri"/>
              </a:rPr>
              <a:t>example</a:t>
            </a:r>
            <a:r>
              <a:rPr sz="2400" spc="-30" dirty="0">
                <a:latin typeface="Calibri"/>
                <a:cs typeface="Calibri"/>
              </a:rPr>
              <a:t> </a:t>
            </a:r>
            <a:r>
              <a:rPr sz="2400" dirty="0">
                <a:latin typeface="Calibri"/>
                <a:cs typeface="Calibri"/>
              </a:rPr>
              <a:t>in</a:t>
            </a:r>
            <a:r>
              <a:rPr sz="2400" spc="-35" dirty="0">
                <a:latin typeface="Calibri"/>
                <a:cs typeface="Calibri"/>
              </a:rPr>
              <a:t> </a:t>
            </a:r>
            <a:r>
              <a:rPr sz="2400" dirty="0">
                <a:latin typeface="Calibri"/>
                <a:cs typeface="Calibri"/>
              </a:rPr>
              <a:t>the</a:t>
            </a:r>
            <a:r>
              <a:rPr sz="2400" spc="-30" dirty="0">
                <a:latin typeface="Calibri"/>
                <a:cs typeface="Calibri"/>
              </a:rPr>
              <a:t> </a:t>
            </a:r>
            <a:r>
              <a:rPr sz="2400" dirty="0">
                <a:latin typeface="Calibri"/>
                <a:cs typeface="Calibri"/>
              </a:rPr>
              <a:t>next</a:t>
            </a:r>
            <a:r>
              <a:rPr sz="2400" spc="-40" dirty="0">
                <a:latin typeface="Calibri"/>
                <a:cs typeface="Calibri"/>
              </a:rPr>
              <a:t> </a:t>
            </a:r>
            <a:r>
              <a:rPr sz="2400" spc="-10" dirty="0">
                <a:latin typeface="Calibri"/>
                <a:cs typeface="Calibri"/>
              </a:rPr>
              <a:t>slide.</a:t>
            </a:r>
            <a:endParaRPr sz="2400">
              <a:latin typeface="Calibri"/>
              <a:cs typeface="Calibri"/>
            </a:endParaRPr>
          </a:p>
        </p:txBody>
      </p:sp>
      <p:pic>
        <p:nvPicPr>
          <p:cNvPr id="5" name="object 5"/>
          <p:cNvPicPr/>
          <p:nvPr/>
        </p:nvPicPr>
        <p:blipFill>
          <a:blip r:embed="rId3" cstate="print"/>
          <a:stretch>
            <a:fillRect/>
          </a:stretch>
        </p:blipFill>
        <p:spPr>
          <a:xfrm>
            <a:off x="1118071" y="2565235"/>
            <a:ext cx="8277388" cy="1699194"/>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345947"/>
            <a:ext cx="5939155" cy="695960"/>
          </a:xfrm>
          <a:prstGeom prst="rect">
            <a:avLst/>
          </a:prstGeom>
        </p:spPr>
        <p:txBody>
          <a:bodyPr vert="horz" wrap="square" lIns="0" tIns="12700" rIns="0" bIns="0" rtlCol="0">
            <a:spAutoFit/>
          </a:bodyPr>
          <a:lstStyle/>
          <a:p>
            <a:pPr marL="12700">
              <a:lnSpc>
                <a:spcPct val="100000"/>
              </a:lnSpc>
              <a:spcBef>
                <a:spcPts val="100"/>
              </a:spcBef>
            </a:pPr>
            <a:r>
              <a:rPr spc="-10" dirty="0"/>
              <a:t>Attacks</a:t>
            </a:r>
            <a:r>
              <a:rPr spc="-80" dirty="0"/>
              <a:t> </a:t>
            </a:r>
            <a:r>
              <a:rPr dirty="0"/>
              <a:t>via</a:t>
            </a:r>
            <a:r>
              <a:rPr spc="-65" dirty="0"/>
              <a:t> </a:t>
            </a:r>
            <a:r>
              <a:rPr dirty="0"/>
              <a:t>Dynamic</a:t>
            </a:r>
            <a:r>
              <a:rPr spc="-65" dirty="0"/>
              <a:t> </a:t>
            </a:r>
            <a:r>
              <a:rPr spc="-10" dirty="0"/>
              <a:t>Linker</a:t>
            </a:r>
          </a:p>
        </p:txBody>
      </p:sp>
      <p:sp>
        <p:nvSpPr>
          <p:cNvPr id="3" name="object 3"/>
          <p:cNvSpPr txBox="1"/>
          <p:nvPr/>
        </p:nvSpPr>
        <p:spPr>
          <a:xfrm>
            <a:off x="916939" y="1176019"/>
            <a:ext cx="8352155" cy="915669"/>
          </a:xfrm>
          <a:prstGeom prst="rect">
            <a:avLst/>
          </a:prstGeom>
        </p:spPr>
        <p:txBody>
          <a:bodyPr vert="horz" wrap="square" lIns="0" tIns="92075" rIns="0" bIns="0" rtlCol="0">
            <a:spAutoFit/>
          </a:bodyPr>
          <a:lstStyle/>
          <a:p>
            <a:pPr marL="12700">
              <a:lnSpc>
                <a:spcPct val="100000"/>
              </a:lnSpc>
              <a:spcBef>
                <a:spcPts val="725"/>
              </a:spcBef>
            </a:pPr>
            <a:r>
              <a:rPr sz="2400" b="1" dirty="0">
                <a:latin typeface="Calibri"/>
                <a:cs typeface="Calibri"/>
              </a:rPr>
              <a:t>Let’s</a:t>
            </a:r>
            <a:r>
              <a:rPr sz="2400" b="1" spc="-40" dirty="0">
                <a:latin typeface="Calibri"/>
                <a:cs typeface="Calibri"/>
              </a:rPr>
              <a:t> </a:t>
            </a:r>
            <a:r>
              <a:rPr sz="2400" b="1" dirty="0">
                <a:latin typeface="Calibri"/>
                <a:cs typeface="Calibri"/>
              </a:rPr>
              <a:t>verify</a:t>
            </a:r>
            <a:r>
              <a:rPr sz="2400" b="1" spc="-40" dirty="0">
                <a:latin typeface="Calibri"/>
                <a:cs typeface="Calibri"/>
              </a:rPr>
              <a:t> </a:t>
            </a:r>
            <a:r>
              <a:rPr sz="2400" b="1" dirty="0">
                <a:latin typeface="Calibri"/>
                <a:cs typeface="Calibri"/>
              </a:rPr>
              <a:t>the</a:t>
            </a:r>
            <a:r>
              <a:rPr sz="2400" b="1" spc="-40" dirty="0">
                <a:latin typeface="Calibri"/>
                <a:cs typeface="Calibri"/>
              </a:rPr>
              <a:t> </a:t>
            </a:r>
            <a:r>
              <a:rPr sz="2400" b="1" spc="-10" dirty="0">
                <a:latin typeface="Calibri"/>
                <a:cs typeface="Calibri"/>
              </a:rPr>
              <a:t>countermeasure</a:t>
            </a:r>
            <a:endParaRPr sz="2400">
              <a:latin typeface="Calibri"/>
              <a:cs typeface="Calibri"/>
            </a:endParaRPr>
          </a:p>
          <a:p>
            <a:pPr marL="241300" indent="-228600">
              <a:lnSpc>
                <a:spcPct val="100000"/>
              </a:lnSpc>
              <a:spcBef>
                <a:spcPts val="620"/>
              </a:spcBef>
              <a:buFont typeface="Arial"/>
              <a:buChar char="•"/>
              <a:tabLst>
                <a:tab pos="241300" algn="l"/>
              </a:tabLst>
            </a:pPr>
            <a:r>
              <a:rPr sz="2400" dirty="0">
                <a:latin typeface="Calibri"/>
                <a:cs typeface="Calibri"/>
              </a:rPr>
              <a:t>Make</a:t>
            </a:r>
            <a:r>
              <a:rPr sz="2400" spc="-80" dirty="0">
                <a:latin typeface="Calibri"/>
                <a:cs typeface="Calibri"/>
              </a:rPr>
              <a:t> </a:t>
            </a:r>
            <a:r>
              <a:rPr sz="2400" dirty="0">
                <a:latin typeface="Calibri"/>
                <a:cs typeface="Calibri"/>
              </a:rPr>
              <a:t>a</a:t>
            </a:r>
            <a:r>
              <a:rPr sz="2400" spc="-35" dirty="0">
                <a:latin typeface="Calibri"/>
                <a:cs typeface="Calibri"/>
              </a:rPr>
              <a:t> </a:t>
            </a:r>
            <a:r>
              <a:rPr sz="2400" dirty="0">
                <a:latin typeface="Calibri"/>
                <a:cs typeface="Calibri"/>
              </a:rPr>
              <a:t>copy</a:t>
            </a:r>
            <a:r>
              <a:rPr sz="2400" spc="-40" dirty="0">
                <a:latin typeface="Calibri"/>
                <a:cs typeface="Calibri"/>
              </a:rPr>
              <a:t> </a:t>
            </a:r>
            <a:r>
              <a:rPr sz="2400" dirty="0">
                <a:latin typeface="Calibri"/>
                <a:cs typeface="Calibri"/>
              </a:rPr>
              <a:t>of</a:t>
            </a:r>
            <a:r>
              <a:rPr sz="2400" spc="-30" dirty="0">
                <a:latin typeface="Calibri"/>
                <a:cs typeface="Calibri"/>
              </a:rPr>
              <a:t> </a:t>
            </a:r>
            <a:r>
              <a:rPr sz="2400" dirty="0">
                <a:latin typeface="Calibri"/>
                <a:cs typeface="Calibri"/>
              </a:rPr>
              <a:t>the</a:t>
            </a:r>
            <a:r>
              <a:rPr sz="2400" spc="-35" dirty="0">
                <a:latin typeface="Calibri"/>
                <a:cs typeface="Calibri"/>
              </a:rPr>
              <a:t> </a:t>
            </a:r>
            <a:r>
              <a:rPr sz="2400" spc="-10" dirty="0">
                <a:latin typeface="Courier New"/>
                <a:cs typeface="Courier New"/>
              </a:rPr>
              <a:t>env</a:t>
            </a:r>
            <a:r>
              <a:rPr sz="2400" spc="-910" dirty="0">
                <a:latin typeface="Courier New"/>
                <a:cs typeface="Courier New"/>
              </a:rPr>
              <a:t> </a:t>
            </a:r>
            <a:r>
              <a:rPr sz="2400" dirty="0">
                <a:latin typeface="Calibri"/>
                <a:cs typeface="Calibri"/>
              </a:rPr>
              <a:t>program</a:t>
            </a:r>
            <a:r>
              <a:rPr sz="2400" spc="-45" dirty="0">
                <a:latin typeface="Calibri"/>
                <a:cs typeface="Calibri"/>
              </a:rPr>
              <a:t> </a:t>
            </a:r>
            <a:r>
              <a:rPr sz="2400" dirty="0">
                <a:latin typeface="Calibri"/>
                <a:cs typeface="Calibri"/>
              </a:rPr>
              <a:t>and</a:t>
            </a:r>
            <a:r>
              <a:rPr sz="2400" spc="-35" dirty="0">
                <a:latin typeface="Calibri"/>
                <a:cs typeface="Calibri"/>
              </a:rPr>
              <a:t> </a:t>
            </a:r>
            <a:r>
              <a:rPr sz="2400" dirty="0">
                <a:latin typeface="Calibri"/>
                <a:cs typeface="Calibri"/>
              </a:rPr>
              <a:t>make</a:t>
            </a:r>
            <a:r>
              <a:rPr sz="2400" spc="-30" dirty="0">
                <a:latin typeface="Calibri"/>
                <a:cs typeface="Calibri"/>
              </a:rPr>
              <a:t> </a:t>
            </a:r>
            <a:r>
              <a:rPr sz="2400" dirty="0">
                <a:latin typeface="Calibri"/>
                <a:cs typeface="Calibri"/>
              </a:rPr>
              <a:t>it</a:t>
            </a:r>
            <a:r>
              <a:rPr sz="2400" spc="-45" dirty="0">
                <a:latin typeface="Calibri"/>
                <a:cs typeface="Calibri"/>
              </a:rPr>
              <a:t> </a:t>
            </a:r>
            <a:r>
              <a:rPr sz="2400" dirty="0">
                <a:latin typeface="Calibri"/>
                <a:cs typeface="Calibri"/>
              </a:rPr>
              <a:t>a</a:t>
            </a:r>
            <a:r>
              <a:rPr sz="2400" spc="-35" dirty="0">
                <a:latin typeface="Calibri"/>
                <a:cs typeface="Calibri"/>
              </a:rPr>
              <a:t> </a:t>
            </a:r>
            <a:r>
              <a:rPr sz="2400" spc="-30" dirty="0">
                <a:latin typeface="Calibri"/>
                <a:cs typeface="Calibri"/>
              </a:rPr>
              <a:t>Set-</a:t>
            </a:r>
            <a:r>
              <a:rPr sz="2400" dirty="0">
                <a:latin typeface="Calibri"/>
                <a:cs typeface="Calibri"/>
              </a:rPr>
              <a:t>UID</a:t>
            </a:r>
            <a:r>
              <a:rPr sz="2400" spc="-40" dirty="0">
                <a:latin typeface="Calibri"/>
                <a:cs typeface="Calibri"/>
              </a:rPr>
              <a:t> </a:t>
            </a:r>
            <a:r>
              <a:rPr sz="2400" dirty="0">
                <a:latin typeface="Calibri"/>
                <a:cs typeface="Calibri"/>
              </a:rPr>
              <a:t>program</a:t>
            </a:r>
            <a:r>
              <a:rPr sz="2400" spc="-45" dirty="0">
                <a:latin typeface="Calibri"/>
                <a:cs typeface="Calibri"/>
              </a:rPr>
              <a:t> </a:t>
            </a:r>
            <a:r>
              <a:rPr sz="2400" spc="-50" dirty="0">
                <a:latin typeface="Calibri"/>
                <a:cs typeface="Calibri"/>
              </a:rPr>
              <a:t>:</a:t>
            </a:r>
            <a:endParaRPr sz="2400">
              <a:latin typeface="Calibri"/>
              <a:cs typeface="Calibri"/>
            </a:endParaRPr>
          </a:p>
        </p:txBody>
      </p:sp>
      <p:sp>
        <p:nvSpPr>
          <p:cNvPr id="4" name="object 4"/>
          <p:cNvSpPr txBox="1"/>
          <p:nvPr/>
        </p:nvSpPr>
        <p:spPr>
          <a:xfrm>
            <a:off x="916939" y="3529076"/>
            <a:ext cx="9114790" cy="391160"/>
          </a:xfrm>
          <a:prstGeom prst="rect">
            <a:avLst/>
          </a:prstGeom>
        </p:spPr>
        <p:txBody>
          <a:bodyPr vert="horz" wrap="square" lIns="0" tIns="12700" rIns="0" bIns="0" rtlCol="0">
            <a:spAutoFit/>
          </a:bodyPr>
          <a:lstStyle/>
          <a:p>
            <a:pPr marL="241300" indent="-228600">
              <a:lnSpc>
                <a:spcPct val="100000"/>
              </a:lnSpc>
              <a:spcBef>
                <a:spcPts val="100"/>
              </a:spcBef>
              <a:buFont typeface="Arial"/>
              <a:buChar char="•"/>
              <a:tabLst>
                <a:tab pos="241300" algn="l"/>
              </a:tabLst>
            </a:pPr>
            <a:r>
              <a:rPr sz="2400" dirty="0">
                <a:latin typeface="Calibri"/>
                <a:cs typeface="Calibri"/>
              </a:rPr>
              <a:t>Export</a:t>
            </a:r>
            <a:r>
              <a:rPr sz="2400" spc="-35" dirty="0">
                <a:latin typeface="Calibri"/>
                <a:cs typeface="Calibri"/>
              </a:rPr>
              <a:t> </a:t>
            </a:r>
            <a:r>
              <a:rPr sz="2400" spc="-30" dirty="0">
                <a:latin typeface="Calibri"/>
                <a:cs typeface="Calibri"/>
              </a:rPr>
              <a:t>LD_LIBRARY_PATH</a:t>
            </a:r>
            <a:r>
              <a:rPr sz="2400" spc="-20" dirty="0">
                <a:latin typeface="Calibri"/>
                <a:cs typeface="Calibri"/>
              </a:rPr>
              <a:t> </a:t>
            </a:r>
            <a:r>
              <a:rPr sz="2400" dirty="0">
                <a:latin typeface="Calibri"/>
                <a:cs typeface="Calibri"/>
              </a:rPr>
              <a:t>and</a:t>
            </a:r>
            <a:r>
              <a:rPr sz="2400" spc="-15" dirty="0">
                <a:latin typeface="Calibri"/>
                <a:cs typeface="Calibri"/>
              </a:rPr>
              <a:t> </a:t>
            </a:r>
            <a:r>
              <a:rPr sz="2400" dirty="0">
                <a:latin typeface="Calibri"/>
                <a:cs typeface="Calibri"/>
              </a:rPr>
              <a:t>LD_PRELOAD</a:t>
            </a:r>
            <a:r>
              <a:rPr sz="2400" spc="-25" dirty="0">
                <a:latin typeface="Calibri"/>
                <a:cs typeface="Calibri"/>
              </a:rPr>
              <a:t> </a:t>
            </a:r>
            <a:r>
              <a:rPr sz="2400" dirty="0">
                <a:latin typeface="Calibri"/>
                <a:cs typeface="Calibri"/>
              </a:rPr>
              <a:t>and</a:t>
            </a:r>
            <a:r>
              <a:rPr sz="2400" spc="-20" dirty="0">
                <a:latin typeface="Calibri"/>
                <a:cs typeface="Calibri"/>
              </a:rPr>
              <a:t> </a:t>
            </a:r>
            <a:r>
              <a:rPr sz="2400" dirty="0">
                <a:latin typeface="Calibri"/>
                <a:cs typeface="Calibri"/>
              </a:rPr>
              <a:t>run</a:t>
            </a:r>
            <a:r>
              <a:rPr sz="2400" spc="-15" dirty="0">
                <a:latin typeface="Calibri"/>
                <a:cs typeface="Calibri"/>
              </a:rPr>
              <a:t> </a:t>
            </a:r>
            <a:r>
              <a:rPr sz="2400" dirty="0">
                <a:latin typeface="Calibri"/>
                <a:cs typeface="Calibri"/>
              </a:rPr>
              <a:t>both</a:t>
            </a:r>
            <a:r>
              <a:rPr sz="2400" spc="-20" dirty="0">
                <a:latin typeface="Calibri"/>
                <a:cs typeface="Calibri"/>
              </a:rPr>
              <a:t> </a:t>
            </a:r>
            <a:r>
              <a:rPr sz="2400" dirty="0">
                <a:latin typeface="Calibri"/>
                <a:cs typeface="Calibri"/>
              </a:rPr>
              <a:t>the</a:t>
            </a:r>
            <a:r>
              <a:rPr sz="2400" spc="-10" dirty="0">
                <a:latin typeface="Calibri"/>
                <a:cs typeface="Calibri"/>
              </a:rPr>
              <a:t> programs:</a:t>
            </a:r>
            <a:endParaRPr sz="2400">
              <a:latin typeface="Calibri"/>
              <a:cs typeface="Calibri"/>
            </a:endParaRPr>
          </a:p>
        </p:txBody>
      </p:sp>
      <p:pic>
        <p:nvPicPr>
          <p:cNvPr id="5" name="object 5"/>
          <p:cNvPicPr/>
          <p:nvPr/>
        </p:nvPicPr>
        <p:blipFill>
          <a:blip r:embed="rId3" cstate="print"/>
          <a:stretch>
            <a:fillRect/>
          </a:stretch>
        </p:blipFill>
        <p:spPr>
          <a:xfrm>
            <a:off x="1094183" y="2255801"/>
            <a:ext cx="8309588" cy="1200297"/>
          </a:xfrm>
          <a:prstGeom prst="rect">
            <a:avLst/>
          </a:prstGeom>
        </p:spPr>
      </p:pic>
      <p:pic>
        <p:nvPicPr>
          <p:cNvPr id="6" name="object 6"/>
          <p:cNvPicPr/>
          <p:nvPr/>
        </p:nvPicPr>
        <p:blipFill>
          <a:blip r:embed="rId4" cstate="print"/>
          <a:stretch>
            <a:fillRect/>
          </a:stretch>
        </p:blipFill>
        <p:spPr>
          <a:xfrm>
            <a:off x="3177342" y="4203579"/>
            <a:ext cx="8267268" cy="2134656"/>
          </a:xfrm>
          <a:prstGeom prst="rect">
            <a:avLst/>
          </a:prstGeom>
        </p:spPr>
      </p:pic>
      <p:sp>
        <p:nvSpPr>
          <p:cNvPr id="7" name="object 7"/>
          <p:cNvSpPr txBox="1"/>
          <p:nvPr/>
        </p:nvSpPr>
        <p:spPr>
          <a:xfrm>
            <a:off x="675409" y="4643859"/>
            <a:ext cx="1903095" cy="708025"/>
          </a:xfrm>
          <a:prstGeom prst="rect">
            <a:avLst/>
          </a:prstGeom>
          <a:ln w="12700">
            <a:solidFill>
              <a:srgbClr val="000000"/>
            </a:solidFill>
          </a:ln>
        </p:spPr>
        <p:txBody>
          <a:bodyPr vert="horz" wrap="square" lIns="0" tIns="33655" rIns="0" bIns="0" rtlCol="0">
            <a:spAutoFit/>
          </a:bodyPr>
          <a:lstStyle/>
          <a:p>
            <a:pPr marR="85090" algn="r">
              <a:lnSpc>
                <a:spcPts val="2350"/>
              </a:lnSpc>
              <a:spcBef>
                <a:spcPts val="265"/>
              </a:spcBef>
            </a:pPr>
            <a:r>
              <a:rPr sz="2000" dirty="0">
                <a:latin typeface="Calibri"/>
                <a:cs typeface="Calibri"/>
              </a:rPr>
              <a:t>Run</a:t>
            </a:r>
            <a:r>
              <a:rPr sz="2000" spc="-10" dirty="0">
                <a:latin typeface="Calibri"/>
                <a:cs typeface="Calibri"/>
              </a:rPr>
              <a:t> </a:t>
            </a:r>
            <a:r>
              <a:rPr sz="2000" dirty="0">
                <a:latin typeface="Calibri"/>
                <a:cs typeface="Calibri"/>
              </a:rPr>
              <a:t>the </a:t>
            </a:r>
            <a:r>
              <a:rPr sz="2000" spc="-10" dirty="0">
                <a:latin typeface="Calibri"/>
                <a:cs typeface="Calibri"/>
              </a:rPr>
              <a:t>original</a:t>
            </a:r>
            <a:endParaRPr sz="2000">
              <a:latin typeface="Calibri"/>
              <a:cs typeface="Calibri"/>
            </a:endParaRPr>
          </a:p>
          <a:p>
            <a:pPr marR="84455" algn="r">
              <a:lnSpc>
                <a:spcPts val="2350"/>
              </a:lnSpc>
            </a:pPr>
            <a:r>
              <a:rPr sz="2000" spc="-10" dirty="0">
                <a:latin typeface="Courier New"/>
                <a:cs typeface="Courier New"/>
              </a:rPr>
              <a:t>env</a:t>
            </a:r>
            <a:r>
              <a:rPr sz="2000" spc="-735" dirty="0">
                <a:latin typeface="Courier New"/>
                <a:cs typeface="Courier New"/>
              </a:rPr>
              <a:t> </a:t>
            </a:r>
            <a:r>
              <a:rPr sz="2000" spc="-10" dirty="0">
                <a:latin typeface="Calibri"/>
                <a:cs typeface="Calibri"/>
              </a:rPr>
              <a:t>program</a:t>
            </a:r>
            <a:endParaRPr sz="2000">
              <a:latin typeface="Calibri"/>
              <a:cs typeface="Calibri"/>
            </a:endParaRPr>
          </a:p>
        </p:txBody>
      </p:sp>
      <p:sp>
        <p:nvSpPr>
          <p:cNvPr id="8" name="object 8"/>
          <p:cNvSpPr txBox="1"/>
          <p:nvPr/>
        </p:nvSpPr>
        <p:spPr>
          <a:xfrm>
            <a:off x="675409" y="5630349"/>
            <a:ext cx="1903095" cy="708025"/>
          </a:xfrm>
          <a:prstGeom prst="rect">
            <a:avLst/>
          </a:prstGeom>
          <a:ln w="12700">
            <a:solidFill>
              <a:srgbClr val="000000"/>
            </a:solidFill>
          </a:ln>
        </p:spPr>
        <p:txBody>
          <a:bodyPr vert="horz" wrap="square" lIns="0" tIns="19685" rIns="0" bIns="0" rtlCol="0">
            <a:spAutoFit/>
          </a:bodyPr>
          <a:lstStyle/>
          <a:p>
            <a:pPr marR="83820" algn="r">
              <a:lnSpc>
                <a:spcPct val="100000"/>
              </a:lnSpc>
              <a:spcBef>
                <a:spcPts val="155"/>
              </a:spcBef>
            </a:pPr>
            <a:r>
              <a:rPr sz="2000" dirty="0">
                <a:latin typeface="Calibri"/>
                <a:cs typeface="Calibri"/>
              </a:rPr>
              <a:t>Run</a:t>
            </a:r>
            <a:r>
              <a:rPr sz="2000" spc="-15" dirty="0">
                <a:latin typeface="Calibri"/>
                <a:cs typeface="Calibri"/>
              </a:rPr>
              <a:t> </a:t>
            </a:r>
            <a:r>
              <a:rPr sz="2000" dirty="0">
                <a:latin typeface="Calibri"/>
                <a:cs typeface="Calibri"/>
              </a:rPr>
              <a:t>our</a:t>
            </a:r>
            <a:r>
              <a:rPr sz="2000" spc="-5" dirty="0">
                <a:latin typeface="Calibri"/>
                <a:cs typeface="Calibri"/>
              </a:rPr>
              <a:t> </a:t>
            </a:r>
            <a:r>
              <a:rPr sz="2000" spc="-25" dirty="0">
                <a:latin typeface="Courier New"/>
                <a:cs typeface="Courier New"/>
              </a:rPr>
              <a:t>env</a:t>
            </a:r>
            <a:endParaRPr sz="2000">
              <a:latin typeface="Courier New"/>
              <a:cs typeface="Courier New"/>
            </a:endParaRPr>
          </a:p>
          <a:p>
            <a:pPr marR="84455" algn="r">
              <a:lnSpc>
                <a:spcPct val="100000"/>
              </a:lnSpc>
              <a:spcBef>
                <a:spcPts val="95"/>
              </a:spcBef>
            </a:pPr>
            <a:r>
              <a:rPr sz="2000" spc="-10" dirty="0">
                <a:latin typeface="Calibri"/>
                <a:cs typeface="Calibri"/>
              </a:rPr>
              <a:t>program</a:t>
            </a:r>
            <a:endParaRPr sz="2000">
              <a:latin typeface="Calibri"/>
              <a:cs typeface="Calibri"/>
            </a:endParaRPr>
          </a:p>
        </p:txBody>
      </p:sp>
      <p:grpSp>
        <p:nvGrpSpPr>
          <p:cNvPr id="9" name="object 9"/>
          <p:cNvGrpSpPr/>
          <p:nvPr/>
        </p:nvGrpSpPr>
        <p:grpSpPr>
          <a:xfrm>
            <a:off x="2631972" y="4890301"/>
            <a:ext cx="473075" cy="315595"/>
            <a:chOff x="2631972" y="4890301"/>
            <a:chExt cx="473075" cy="315595"/>
          </a:xfrm>
        </p:grpSpPr>
        <p:sp>
          <p:nvSpPr>
            <p:cNvPr id="10" name="object 10"/>
            <p:cNvSpPr/>
            <p:nvPr/>
          </p:nvSpPr>
          <p:spPr>
            <a:xfrm>
              <a:off x="2638322" y="4896651"/>
              <a:ext cx="460375" cy="302895"/>
            </a:xfrm>
            <a:custGeom>
              <a:avLst/>
              <a:gdLst/>
              <a:ahLst/>
              <a:cxnLst/>
              <a:rect l="l" t="t" r="r" b="b"/>
              <a:pathLst>
                <a:path w="460375" h="302895">
                  <a:moveTo>
                    <a:pt x="308390" y="0"/>
                  </a:moveTo>
                  <a:lnTo>
                    <a:pt x="308390" y="75719"/>
                  </a:lnTo>
                  <a:lnTo>
                    <a:pt x="0" y="75719"/>
                  </a:lnTo>
                  <a:lnTo>
                    <a:pt x="0" y="227159"/>
                  </a:lnTo>
                  <a:lnTo>
                    <a:pt x="308390" y="227159"/>
                  </a:lnTo>
                  <a:lnTo>
                    <a:pt x="308390" y="302879"/>
                  </a:lnTo>
                  <a:lnTo>
                    <a:pt x="459830" y="151439"/>
                  </a:lnTo>
                  <a:lnTo>
                    <a:pt x="308390" y="0"/>
                  </a:lnTo>
                  <a:close/>
                </a:path>
              </a:pathLst>
            </a:custGeom>
            <a:solidFill>
              <a:srgbClr val="5B9BD5"/>
            </a:solidFill>
          </p:spPr>
          <p:txBody>
            <a:bodyPr wrap="square" lIns="0" tIns="0" rIns="0" bIns="0" rtlCol="0"/>
            <a:lstStyle/>
            <a:p>
              <a:endParaRPr/>
            </a:p>
          </p:txBody>
        </p:sp>
        <p:sp>
          <p:nvSpPr>
            <p:cNvPr id="11" name="object 11"/>
            <p:cNvSpPr/>
            <p:nvPr/>
          </p:nvSpPr>
          <p:spPr>
            <a:xfrm>
              <a:off x="2638322" y="4896651"/>
              <a:ext cx="460375" cy="302895"/>
            </a:xfrm>
            <a:custGeom>
              <a:avLst/>
              <a:gdLst/>
              <a:ahLst/>
              <a:cxnLst/>
              <a:rect l="l" t="t" r="r" b="b"/>
              <a:pathLst>
                <a:path w="460375" h="302895">
                  <a:moveTo>
                    <a:pt x="0" y="75720"/>
                  </a:moveTo>
                  <a:lnTo>
                    <a:pt x="308391" y="75720"/>
                  </a:lnTo>
                  <a:lnTo>
                    <a:pt x="308391" y="0"/>
                  </a:lnTo>
                  <a:lnTo>
                    <a:pt x="459831" y="151440"/>
                  </a:lnTo>
                  <a:lnTo>
                    <a:pt x="308391" y="302880"/>
                  </a:lnTo>
                  <a:lnTo>
                    <a:pt x="308391" y="227160"/>
                  </a:lnTo>
                  <a:lnTo>
                    <a:pt x="0" y="227160"/>
                  </a:lnTo>
                  <a:lnTo>
                    <a:pt x="0" y="75720"/>
                  </a:lnTo>
                  <a:close/>
                </a:path>
              </a:pathLst>
            </a:custGeom>
            <a:ln w="12700">
              <a:solidFill>
                <a:srgbClr val="41719C"/>
              </a:solidFill>
            </a:ln>
          </p:spPr>
          <p:txBody>
            <a:bodyPr wrap="square" lIns="0" tIns="0" rIns="0" bIns="0" rtlCol="0"/>
            <a:lstStyle/>
            <a:p>
              <a:endParaRPr/>
            </a:p>
          </p:txBody>
        </p:sp>
      </p:grpSp>
      <p:grpSp>
        <p:nvGrpSpPr>
          <p:cNvPr id="12" name="object 12"/>
          <p:cNvGrpSpPr/>
          <p:nvPr/>
        </p:nvGrpSpPr>
        <p:grpSpPr>
          <a:xfrm>
            <a:off x="2621130" y="5826502"/>
            <a:ext cx="473075" cy="315595"/>
            <a:chOff x="2621130" y="5826502"/>
            <a:chExt cx="473075" cy="315595"/>
          </a:xfrm>
        </p:grpSpPr>
        <p:sp>
          <p:nvSpPr>
            <p:cNvPr id="13" name="object 13"/>
            <p:cNvSpPr/>
            <p:nvPr/>
          </p:nvSpPr>
          <p:spPr>
            <a:xfrm>
              <a:off x="2627480" y="5832852"/>
              <a:ext cx="460375" cy="302895"/>
            </a:xfrm>
            <a:custGeom>
              <a:avLst/>
              <a:gdLst/>
              <a:ahLst/>
              <a:cxnLst/>
              <a:rect l="l" t="t" r="r" b="b"/>
              <a:pathLst>
                <a:path w="460375" h="302895">
                  <a:moveTo>
                    <a:pt x="308390" y="0"/>
                  </a:moveTo>
                  <a:lnTo>
                    <a:pt x="308390" y="75721"/>
                  </a:lnTo>
                  <a:lnTo>
                    <a:pt x="0" y="75721"/>
                  </a:lnTo>
                  <a:lnTo>
                    <a:pt x="0" y="227161"/>
                  </a:lnTo>
                  <a:lnTo>
                    <a:pt x="308390" y="227161"/>
                  </a:lnTo>
                  <a:lnTo>
                    <a:pt x="308390" y="302881"/>
                  </a:lnTo>
                  <a:lnTo>
                    <a:pt x="459830" y="151441"/>
                  </a:lnTo>
                  <a:lnTo>
                    <a:pt x="308390" y="0"/>
                  </a:lnTo>
                  <a:close/>
                </a:path>
              </a:pathLst>
            </a:custGeom>
            <a:solidFill>
              <a:srgbClr val="5B9BD5"/>
            </a:solidFill>
          </p:spPr>
          <p:txBody>
            <a:bodyPr wrap="square" lIns="0" tIns="0" rIns="0" bIns="0" rtlCol="0"/>
            <a:lstStyle/>
            <a:p>
              <a:endParaRPr/>
            </a:p>
          </p:txBody>
        </p:sp>
        <p:sp>
          <p:nvSpPr>
            <p:cNvPr id="14" name="object 14"/>
            <p:cNvSpPr/>
            <p:nvPr/>
          </p:nvSpPr>
          <p:spPr>
            <a:xfrm>
              <a:off x="2627480" y="5832852"/>
              <a:ext cx="460375" cy="302895"/>
            </a:xfrm>
            <a:custGeom>
              <a:avLst/>
              <a:gdLst/>
              <a:ahLst/>
              <a:cxnLst/>
              <a:rect l="l" t="t" r="r" b="b"/>
              <a:pathLst>
                <a:path w="460375" h="302895">
                  <a:moveTo>
                    <a:pt x="0" y="75720"/>
                  </a:moveTo>
                  <a:lnTo>
                    <a:pt x="308391" y="75720"/>
                  </a:lnTo>
                  <a:lnTo>
                    <a:pt x="308391" y="0"/>
                  </a:lnTo>
                  <a:lnTo>
                    <a:pt x="459831" y="151440"/>
                  </a:lnTo>
                  <a:lnTo>
                    <a:pt x="308391" y="302880"/>
                  </a:lnTo>
                  <a:lnTo>
                    <a:pt x="308391" y="227160"/>
                  </a:lnTo>
                  <a:lnTo>
                    <a:pt x="0" y="227160"/>
                  </a:lnTo>
                  <a:lnTo>
                    <a:pt x="0" y="75720"/>
                  </a:lnTo>
                  <a:close/>
                </a:path>
              </a:pathLst>
            </a:custGeom>
            <a:ln w="12700">
              <a:solidFill>
                <a:srgbClr val="41719C"/>
              </a:solidFill>
            </a:ln>
          </p:spPr>
          <p:txBody>
            <a:bodyPr wrap="square" lIns="0" tIns="0" rIns="0" bIns="0" rtlCol="0"/>
            <a:lstStyle/>
            <a:p>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345947"/>
            <a:ext cx="9066530" cy="695960"/>
          </a:xfrm>
          <a:prstGeom prst="rect">
            <a:avLst/>
          </a:prstGeom>
        </p:spPr>
        <p:txBody>
          <a:bodyPr vert="horz" wrap="square" lIns="0" tIns="12700" rIns="0" bIns="0" rtlCol="0">
            <a:spAutoFit/>
          </a:bodyPr>
          <a:lstStyle/>
          <a:p>
            <a:pPr marL="12700">
              <a:lnSpc>
                <a:spcPct val="100000"/>
              </a:lnSpc>
              <a:spcBef>
                <a:spcPts val="100"/>
              </a:spcBef>
            </a:pPr>
            <a:r>
              <a:rPr spc="-10" dirty="0"/>
              <a:t>Attacks</a:t>
            </a:r>
            <a:r>
              <a:rPr spc="-75" dirty="0"/>
              <a:t> </a:t>
            </a:r>
            <a:r>
              <a:rPr dirty="0"/>
              <a:t>via</a:t>
            </a:r>
            <a:r>
              <a:rPr spc="-65" dirty="0"/>
              <a:t> </a:t>
            </a:r>
            <a:r>
              <a:rPr dirty="0"/>
              <a:t>Dynamic</a:t>
            </a:r>
            <a:r>
              <a:rPr spc="-65" dirty="0"/>
              <a:t> </a:t>
            </a:r>
            <a:r>
              <a:rPr dirty="0"/>
              <a:t>Linker:</a:t>
            </a:r>
            <a:r>
              <a:rPr spc="-65" dirty="0"/>
              <a:t> </a:t>
            </a:r>
            <a:r>
              <a:rPr dirty="0"/>
              <a:t>Case</a:t>
            </a:r>
            <a:r>
              <a:rPr spc="-65" dirty="0"/>
              <a:t> </a:t>
            </a:r>
            <a:r>
              <a:rPr dirty="0"/>
              <a:t>Study</a:t>
            </a:r>
            <a:r>
              <a:rPr spc="-65" dirty="0"/>
              <a:t> </a:t>
            </a:r>
            <a:r>
              <a:rPr spc="-50" dirty="0"/>
              <a:t>2</a:t>
            </a:r>
          </a:p>
        </p:txBody>
      </p:sp>
      <p:sp>
        <p:nvSpPr>
          <p:cNvPr id="3" name="object 3"/>
          <p:cNvSpPr txBox="1"/>
          <p:nvPr/>
        </p:nvSpPr>
        <p:spPr>
          <a:xfrm>
            <a:off x="916939" y="1163827"/>
            <a:ext cx="10000615" cy="4206240"/>
          </a:xfrm>
          <a:prstGeom prst="rect">
            <a:avLst/>
          </a:prstGeom>
        </p:spPr>
        <p:txBody>
          <a:bodyPr vert="horz" wrap="square" lIns="0" tIns="104140" rIns="0" bIns="0" rtlCol="0">
            <a:spAutoFit/>
          </a:bodyPr>
          <a:lstStyle/>
          <a:p>
            <a:pPr marL="12700">
              <a:lnSpc>
                <a:spcPct val="100000"/>
              </a:lnSpc>
              <a:spcBef>
                <a:spcPts val="820"/>
              </a:spcBef>
              <a:tabLst>
                <a:tab pos="1586865" algn="l"/>
              </a:tabLst>
            </a:pPr>
            <a:r>
              <a:rPr sz="2400" b="1" dirty="0">
                <a:latin typeface="Calibri"/>
                <a:cs typeface="Calibri"/>
              </a:rPr>
              <a:t>Case</a:t>
            </a:r>
            <a:r>
              <a:rPr sz="2400" b="1" spc="-10" dirty="0">
                <a:latin typeface="Calibri"/>
                <a:cs typeface="Calibri"/>
              </a:rPr>
              <a:t> study:</a:t>
            </a:r>
            <a:r>
              <a:rPr sz="2400" b="1" dirty="0">
                <a:latin typeface="Calibri"/>
                <a:cs typeface="Calibri"/>
              </a:rPr>
              <a:t>	OS</a:t>
            </a:r>
            <a:r>
              <a:rPr sz="2400" b="1" spc="-25" dirty="0">
                <a:latin typeface="Calibri"/>
                <a:cs typeface="Calibri"/>
              </a:rPr>
              <a:t> </a:t>
            </a:r>
            <a:r>
              <a:rPr sz="2400" b="1" dirty="0">
                <a:latin typeface="Calibri"/>
                <a:cs typeface="Calibri"/>
              </a:rPr>
              <a:t>X</a:t>
            </a:r>
            <a:r>
              <a:rPr sz="2400" b="1" spc="-10" dirty="0">
                <a:latin typeface="Calibri"/>
                <a:cs typeface="Calibri"/>
              </a:rPr>
              <a:t> </a:t>
            </a:r>
            <a:r>
              <a:rPr sz="2400" b="1" dirty="0">
                <a:latin typeface="Calibri"/>
                <a:cs typeface="Calibri"/>
              </a:rPr>
              <a:t>Dynamic</a:t>
            </a:r>
            <a:r>
              <a:rPr sz="2400" b="1" spc="-15" dirty="0">
                <a:latin typeface="Calibri"/>
                <a:cs typeface="Calibri"/>
              </a:rPr>
              <a:t> </a:t>
            </a:r>
            <a:r>
              <a:rPr sz="2400" b="1" spc="-10" dirty="0">
                <a:latin typeface="Calibri"/>
                <a:cs typeface="Calibri"/>
              </a:rPr>
              <a:t>Linker</a:t>
            </a:r>
            <a:endParaRPr sz="2400">
              <a:latin typeface="Calibri"/>
              <a:cs typeface="Calibri"/>
            </a:endParaRPr>
          </a:p>
          <a:p>
            <a:pPr marL="241300" marR="5080" indent="-228600">
              <a:lnSpc>
                <a:spcPts val="2500"/>
              </a:lnSpc>
              <a:spcBef>
                <a:spcPts val="1120"/>
              </a:spcBef>
              <a:buFont typeface="Arial"/>
              <a:buChar char="•"/>
              <a:tabLst>
                <a:tab pos="241300" algn="l"/>
              </a:tabLst>
            </a:pPr>
            <a:r>
              <a:rPr sz="2400" dirty="0">
                <a:latin typeface="Calibri"/>
                <a:cs typeface="Calibri"/>
              </a:rPr>
              <a:t>As</a:t>
            </a:r>
            <a:r>
              <a:rPr sz="2400" spc="-30" dirty="0">
                <a:latin typeface="Calibri"/>
                <a:cs typeface="Calibri"/>
              </a:rPr>
              <a:t> </a:t>
            </a:r>
            <a:r>
              <a:rPr sz="2400" dirty="0">
                <a:latin typeface="Calibri"/>
                <a:cs typeface="Calibri"/>
              </a:rPr>
              <a:t>discussed</a:t>
            </a:r>
            <a:r>
              <a:rPr sz="2400" spc="-25" dirty="0">
                <a:latin typeface="Calibri"/>
                <a:cs typeface="Calibri"/>
              </a:rPr>
              <a:t> </a:t>
            </a:r>
            <a:r>
              <a:rPr sz="2400" dirty="0">
                <a:latin typeface="Calibri"/>
                <a:cs typeface="Calibri"/>
              </a:rPr>
              <a:t>in</a:t>
            </a:r>
            <a:r>
              <a:rPr sz="2400" spc="-20" dirty="0">
                <a:latin typeface="Calibri"/>
                <a:cs typeface="Calibri"/>
              </a:rPr>
              <a:t> </a:t>
            </a:r>
            <a:r>
              <a:rPr sz="2400" dirty="0">
                <a:latin typeface="Calibri"/>
                <a:cs typeface="Calibri"/>
              </a:rPr>
              <a:t>Chapter</a:t>
            </a:r>
            <a:r>
              <a:rPr sz="2400" spc="-25" dirty="0">
                <a:latin typeface="Calibri"/>
                <a:cs typeface="Calibri"/>
              </a:rPr>
              <a:t> </a:t>
            </a:r>
            <a:r>
              <a:rPr sz="2400" dirty="0">
                <a:latin typeface="Calibri"/>
                <a:cs typeface="Calibri"/>
              </a:rPr>
              <a:t>1</a:t>
            </a:r>
            <a:r>
              <a:rPr sz="2400" spc="-30" dirty="0">
                <a:latin typeface="Calibri"/>
                <a:cs typeface="Calibri"/>
              </a:rPr>
              <a:t> </a:t>
            </a:r>
            <a:r>
              <a:rPr sz="2400" dirty="0">
                <a:latin typeface="Calibri"/>
                <a:cs typeface="Calibri"/>
              </a:rPr>
              <a:t>(in</a:t>
            </a:r>
            <a:r>
              <a:rPr sz="2400" spc="-20" dirty="0">
                <a:latin typeface="Calibri"/>
                <a:cs typeface="Calibri"/>
              </a:rPr>
              <a:t> </a:t>
            </a:r>
            <a:r>
              <a:rPr sz="2400" dirty="0">
                <a:latin typeface="Calibri"/>
                <a:cs typeface="Calibri"/>
              </a:rPr>
              <a:t>capability</a:t>
            </a:r>
            <a:r>
              <a:rPr sz="2400" spc="-25" dirty="0">
                <a:latin typeface="Calibri"/>
                <a:cs typeface="Calibri"/>
              </a:rPr>
              <a:t> </a:t>
            </a:r>
            <a:r>
              <a:rPr sz="2400" dirty="0">
                <a:latin typeface="Calibri"/>
                <a:cs typeface="Calibri"/>
              </a:rPr>
              <a:t>leaking</a:t>
            </a:r>
            <a:r>
              <a:rPr sz="2400" spc="-30" dirty="0">
                <a:latin typeface="Calibri"/>
                <a:cs typeface="Calibri"/>
              </a:rPr>
              <a:t> </a:t>
            </a:r>
            <a:r>
              <a:rPr sz="2400" dirty="0">
                <a:latin typeface="Calibri"/>
                <a:cs typeface="Calibri"/>
              </a:rPr>
              <a:t>),</a:t>
            </a:r>
            <a:r>
              <a:rPr sz="2400" spc="-20" dirty="0">
                <a:latin typeface="Calibri"/>
                <a:cs typeface="Calibri"/>
              </a:rPr>
              <a:t> </a:t>
            </a:r>
            <a:r>
              <a:rPr sz="2400" dirty="0">
                <a:latin typeface="Calibri"/>
                <a:cs typeface="Calibri"/>
              </a:rPr>
              <a:t>apple</a:t>
            </a:r>
            <a:r>
              <a:rPr sz="2400" spc="-20" dirty="0">
                <a:latin typeface="Calibri"/>
                <a:cs typeface="Calibri"/>
              </a:rPr>
              <a:t> </a:t>
            </a:r>
            <a:r>
              <a:rPr sz="2400" dirty="0">
                <a:latin typeface="Calibri"/>
                <a:cs typeface="Calibri"/>
              </a:rPr>
              <a:t>OS</a:t>
            </a:r>
            <a:r>
              <a:rPr sz="2400" spc="-30" dirty="0">
                <a:latin typeface="Calibri"/>
                <a:cs typeface="Calibri"/>
              </a:rPr>
              <a:t> </a:t>
            </a:r>
            <a:r>
              <a:rPr sz="2400" dirty="0">
                <a:latin typeface="Calibri"/>
                <a:cs typeface="Calibri"/>
              </a:rPr>
              <a:t>X</a:t>
            </a:r>
            <a:r>
              <a:rPr sz="2400" spc="-20" dirty="0">
                <a:latin typeface="Calibri"/>
                <a:cs typeface="Calibri"/>
              </a:rPr>
              <a:t> </a:t>
            </a:r>
            <a:r>
              <a:rPr sz="2400" dirty="0">
                <a:latin typeface="Calibri"/>
                <a:cs typeface="Calibri"/>
              </a:rPr>
              <a:t>10.10</a:t>
            </a:r>
            <a:r>
              <a:rPr sz="2400" spc="-30" dirty="0">
                <a:latin typeface="Calibri"/>
                <a:cs typeface="Calibri"/>
              </a:rPr>
              <a:t> </a:t>
            </a:r>
            <a:r>
              <a:rPr sz="2400" dirty="0">
                <a:latin typeface="Calibri"/>
                <a:cs typeface="Calibri"/>
              </a:rPr>
              <a:t>introduced</a:t>
            </a:r>
            <a:r>
              <a:rPr sz="2400" spc="-20" dirty="0">
                <a:latin typeface="Calibri"/>
                <a:cs typeface="Calibri"/>
              </a:rPr>
              <a:t> </a:t>
            </a:r>
            <a:r>
              <a:rPr sz="2400" spc="-50" dirty="0">
                <a:latin typeface="Calibri"/>
                <a:cs typeface="Calibri"/>
              </a:rPr>
              <a:t>a </a:t>
            </a:r>
            <a:r>
              <a:rPr sz="2400" dirty="0">
                <a:latin typeface="Calibri"/>
                <a:cs typeface="Calibri"/>
              </a:rPr>
              <a:t>new</a:t>
            </a:r>
            <a:r>
              <a:rPr sz="2400" spc="-55" dirty="0">
                <a:latin typeface="Calibri"/>
                <a:cs typeface="Calibri"/>
              </a:rPr>
              <a:t> </a:t>
            </a:r>
            <a:r>
              <a:rPr sz="2400" dirty="0">
                <a:latin typeface="Calibri"/>
                <a:cs typeface="Calibri"/>
              </a:rPr>
              <a:t>environment</a:t>
            </a:r>
            <a:r>
              <a:rPr sz="2400" spc="-50" dirty="0">
                <a:latin typeface="Calibri"/>
                <a:cs typeface="Calibri"/>
              </a:rPr>
              <a:t> </a:t>
            </a:r>
            <a:r>
              <a:rPr sz="2400" dirty="0">
                <a:latin typeface="Calibri"/>
                <a:cs typeface="Calibri"/>
              </a:rPr>
              <a:t>variable</a:t>
            </a:r>
            <a:r>
              <a:rPr sz="2400" spc="-40" dirty="0">
                <a:latin typeface="Calibri"/>
                <a:cs typeface="Calibri"/>
              </a:rPr>
              <a:t> </a:t>
            </a:r>
            <a:r>
              <a:rPr sz="2400" dirty="0">
                <a:latin typeface="Calibri"/>
                <a:cs typeface="Calibri"/>
              </a:rPr>
              <a:t>without</a:t>
            </a:r>
            <a:r>
              <a:rPr sz="2400" spc="-50" dirty="0">
                <a:latin typeface="Calibri"/>
                <a:cs typeface="Calibri"/>
              </a:rPr>
              <a:t> </a:t>
            </a:r>
            <a:r>
              <a:rPr sz="2400" dirty="0">
                <a:latin typeface="Calibri"/>
                <a:cs typeface="Calibri"/>
              </a:rPr>
              <a:t>analyzing</a:t>
            </a:r>
            <a:r>
              <a:rPr sz="2400" spc="-50" dirty="0">
                <a:latin typeface="Calibri"/>
                <a:cs typeface="Calibri"/>
              </a:rPr>
              <a:t> </a:t>
            </a:r>
            <a:r>
              <a:rPr sz="2400" dirty="0">
                <a:latin typeface="Calibri"/>
                <a:cs typeface="Calibri"/>
              </a:rPr>
              <a:t>its</a:t>
            </a:r>
            <a:r>
              <a:rPr sz="2400" spc="-50" dirty="0">
                <a:latin typeface="Calibri"/>
                <a:cs typeface="Calibri"/>
              </a:rPr>
              <a:t> </a:t>
            </a:r>
            <a:r>
              <a:rPr sz="2400" dirty="0">
                <a:latin typeface="Calibri"/>
                <a:cs typeface="Calibri"/>
              </a:rPr>
              <a:t>security</a:t>
            </a:r>
            <a:r>
              <a:rPr sz="2400" spc="-45" dirty="0">
                <a:latin typeface="Calibri"/>
                <a:cs typeface="Calibri"/>
              </a:rPr>
              <a:t> </a:t>
            </a:r>
            <a:r>
              <a:rPr sz="2400" dirty="0">
                <a:latin typeface="Calibri"/>
                <a:cs typeface="Calibri"/>
              </a:rPr>
              <a:t>implications</a:t>
            </a:r>
            <a:r>
              <a:rPr sz="2400" spc="-50" dirty="0">
                <a:latin typeface="Calibri"/>
                <a:cs typeface="Calibri"/>
              </a:rPr>
              <a:t> </a:t>
            </a:r>
            <a:r>
              <a:rPr sz="2400" spc="-10" dirty="0">
                <a:latin typeface="Calibri"/>
                <a:cs typeface="Calibri"/>
              </a:rPr>
              <a:t>perfectly.</a:t>
            </a:r>
            <a:endParaRPr sz="2400">
              <a:latin typeface="Calibri"/>
              <a:cs typeface="Calibri"/>
            </a:endParaRPr>
          </a:p>
          <a:p>
            <a:pPr marL="241300" indent="-228600">
              <a:lnSpc>
                <a:spcPct val="100000"/>
              </a:lnSpc>
              <a:spcBef>
                <a:spcPts val="695"/>
              </a:spcBef>
              <a:buFont typeface="Arial"/>
              <a:buChar char="•"/>
              <a:tabLst>
                <a:tab pos="241300" algn="l"/>
              </a:tabLst>
            </a:pPr>
            <a:r>
              <a:rPr sz="2400" spc="-10" dirty="0">
                <a:latin typeface="Calibri"/>
                <a:cs typeface="Calibri"/>
              </a:rPr>
              <a:t>DYLD_PRINT_TO_FILE</a:t>
            </a:r>
            <a:endParaRPr sz="2400">
              <a:latin typeface="Calibri"/>
              <a:cs typeface="Calibri"/>
            </a:endParaRPr>
          </a:p>
          <a:p>
            <a:pPr marL="697865" lvl="1" indent="-227965">
              <a:lnSpc>
                <a:spcPct val="100000"/>
              </a:lnSpc>
              <a:spcBef>
                <a:spcPts val="330"/>
              </a:spcBef>
              <a:buFont typeface="Arial"/>
              <a:buChar char="•"/>
              <a:tabLst>
                <a:tab pos="697865" algn="l"/>
                <a:tab pos="698500" algn="l"/>
              </a:tabLst>
            </a:pPr>
            <a:r>
              <a:rPr sz="2000" dirty="0">
                <a:latin typeface="Calibri"/>
                <a:cs typeface="Calibri"/>
              </a:rPr>
              <a:t>Ability</a:t>
            </a:r>
            <a:r>
              <a:rPr sz="2000" spc="-35" dirty="0">
                <a:latin typeface="Calibri"/>
                <a:cs typeface="Calibri"/>
              </a:rPr>
              <a:t> </a:t>
            </a:r>
            <a:r>
              <a:rPr sz="2000" dirty="0">
                <a:latin typeface="Calibri"/>
                <a:cs typeface="Calibri"/>
              </a:rPr>
              <a:t>for</a:t>
            </a:r>
            <a:r>
              <a:rPr sz="2000" spc="-20" dirty="0">
                <a:latin typeface="Calibri"/>
                <a:cs typeface="Calibri"/>
              </a:rPr>
              <a:t> </a:t>
            </a:r>
            <a:r>
              <a:rPr sz="2000" dirty="0">
                <a:latin typeface="Calibri"/>
                <a:cs typeface="Calibri"/>
              </a:rPr>
              <a:t>users</a:t>
            </a:r>
            <a:r>
              <a:rPr sz="2000" spc="-25" dirty="0">
                <a:latin typeface="Calibri"/>
                <a:cs typeface="Calibri"/>
              </a:rPr>
              <a:t> </a:t>
            </a:r>
            <a:r>
              <a:rPr sz="2000" dirty="0">
                <a:latin typeface="Calibri"/>
                <a:cs typeface="Calibri"/>
              </a:rPr>
              <a:t>to</a:t>
            </a:r>
            <a:r>
              <a:rPr sz="2000" spc="-30" dirty="0">
                <a:latin typeface="Calibri"/>
                <a:cs typeface="Calibri"/>
              </a:rPr>
              <a:t> </a:t>
            </a:r>
            <a:r>
              <a:rPr sz="2000" dirty="0">
                <a:latin typeface="Calibri"/>
                <a:cs typeface="Calibri"/>
              </a:rPr>
              <a:t>supply</a:t>
            </a:r>
            <a:r>
              <a:rPr sz="2000" spc="-35" dirty="0">
                <a:latin typeface="Calibri"/>
                <a:cs typeface="Calibri"/>
              </a:rPr>
              <a:t> </a:t>
            </a:r>
            <a:r>
              <a:rPr sz="2000" dirty="0">
                <a:latin typeface="Calibri"/>
                <a:cs typeface="Calibri"/>
              </a:rPr>
              <a:t>filename</a:t>
            </a:r>
            <a:r>
              <a:rPr sz="2000" spc="-20" dirty="0">
                <a:latin typeface="Calibri"/>
                <a:cs typeface="Calibri"/>
              </a:rPr>
              <a:t> </a:t>
            </a:r>
            <a:r>
              <a:rPr sz="2000" dirty="0">
                <a:latin typeface="Calibri"/>
                <a:cs typeface="Calibri"/>
              </a:rPr>
              <a:t>for</a:t>
            </a:r>
            <a:r>
              <a:rPr sz="2000" spc="-20" dirty="0">
                <a:latin typeface="Calibri"/>
                <a:cs typeface="Calibri"/>
              </a:rPr>
              <a:t> dyld</a:t>
            </a:r>
            <a:endParaRPr sz="2000">
              <a:latin typeface="Calibri"/>
              <a:cs typeface="Calibri"/>
            </a:endParaRPr>
          </a:p>
          <a:p>
            <a:pPr marL="697865" lvl="1" indent="-227965">
              <a:lnSpc>
                <a:spcPct val="100000"/>
              </a:lnSpc>
              <a:spcBef>
                <a:spcPts val="285"/>
              </a:spcBef>
              <a:buFont typeface="Arial"/>
              <a:buChar char="•"/>
              <a:tabLst>
                <a:tab pos="697865" algn="l"/>
                <a:tab pos="698500" algn="l"/>
              </a:tabLst>
            </a:pPr>
            <a:r>
              <a:rPr sz="2000" dirty="0">
                <a:latin typeface="Calibri"/>
                <a:cs typeface="Calibri"/>
              </a:rPr>
              <a:t>If</a:t>
            </a:r>
            <a:r>
              <a:rPr sz="2000" spc="-40" dirty="0">
                <a:latin typeface="Calibri"/>
                <a:cs typeface="Calibri"/>
              </a:rPr>
              <a:t> </a:t>
            </a:r>
            <a:r>
              <a:rPr sz="2000" dirty="0">
                <a:latin typeface="Calibri"/>
                <a:cs typeface="Calibri"/>
              </a:rPr>
              <a:t>it</a:t>
            </a:r>
            <a:r>
              <a:rPr sz="2000" spc="-20" dirty="0">
                <a:latin typeface="Calibri"/>
                <a:cs typeface="Calibri"/>
              </a:rPr>
              <a:t> </a:t>
            </a:r>
            <a:r>
              <a:rPr sz="2000" dirty="0">
                <a:latin typeface="Calibri"/>
                <a:cs typeface="Calibri"/>
              </a:rPr>
              <a:t>is</a:t>
            </a:r>
            <a:r>
              <a:rPr sz="2000" spc="-20" dirty="0">
                <a:latin typeface="Calibri"/>
                <a:cs typeface="Calibri"/>
              </a:rPr>
              <a:t> </a:t>
            </a:r>
            <a:r>
              <a:rPr sz="2000" dirty="0">
                <a:latin typeface="Calibri"/>
                <a:cs typeface="Calibri"/>
              </a:rPr>
              <a:t>a</a:t>
            </a:r>
            <a:r>
              <a:rPr sz="2000" spc="-20" dirty="0">
                <a:latin typeface="Calibri"/>
                <a:cs typeface="Calibri"/>
              </a:rPr>
              <a:t> </a:t>
            </a:r>
            <a:r>
              <a:rPr sz="2000" spc="-25" dirty="0">
                <a:latin typeface="Calibri"/>
                <a:cs typeface="Calibri"/>
              </a:rPr>
              <a:t>Set-</a:t>
            </a:r>
            <a:r>
              <a:rPr sz="2000" dirty="0">
                <a:latin typeface="Calibri"/>
                <a:cs typeface="Calibri"/>
              </a:rPr>
              <a:t>UID</a:t>
            </a:r>
            <a:r>
              <a:rPr sz="2000" spc="-30" dirty="0">
                <a:latin typeface="Calibri"/>
                <a:cs typeface="Calibri"/>
              </a:rPr>
              <a:t> </a:t>
            </a:r>
            <a:r>
              <a:rPr sz="2000" dirty="0">
                <a:latin typeface="Calibri"/>
                <a:cs typeface="Calibri"/>
              </a:rPr>
              <a:t>program,</a:t>
            </a:r>
            <a:r>
              <a:rPr sz="2000" spc="-25" dirty="0">
                <a:latin typeface="Calibri"/>
                <a:cs typeface="Calibri"/>
              </a:rPr>
              <a:t> </a:t>
            </a:r>
            <a:r>
              <a:rPr sz="2000" dirty="0">
                <a:latin typeface="Calibri"/>
                <a:cs typeface="Calibri"/>
              </a:rPr>
              <a:t>users</a:t>
            </a:r>
            <a:r>
              <a:rPr sz="2000" spc="-20" dirty="0">
                <a:latin typeface="Calibri"/>
                <a:cs typeface="Calibri"/>
              </a:rPr>
              <a:t> </a:t>
            </a:r>
            <a:r>
              <a:rPr sz="2000" dirty="0">
                <a:latin typeface="Calibri"/>
                <a:cs typeface="Calibri"/>
              </a:rPr>
              <a:t>can</a:t>
            </a:r>
            <a:r>
              <a:rPr sz="2000" spc="-25" dirty="0">
                <a:latin typeface="Calibri"/>
                <a:cs typeface="Calibri"/>
              </a:rPr>
              <a:t> </a:t>
            </a:r>
            <a:r>
              <a:rPr sz="2000" dirty="0">
                <a:latin typeface="Calibri"/>
                <a:cs typeface="Calibri"/>
              </a:rPr>
              <a:t>write</a:t>
            </a:r>
            <a:r>
              <a:rPr sz="2000" spc="-20" dirty="0">
                <a:latin typeface="Calibri"/>
                <a:cs typeface="Calibri"/>
              </a:rPr>
              <a:t> </a:t>
            </a:r>
            <a:r>
              <a:rPr sz="2000" dirty="0">
                <a:latin typeface="Calibri"/>
                <a:cs typeface="Calibri"/>
              </a:rPr>
              <a:t>to</a:t>
            </a:r>
            <a:r>
              <a:rPr sz="2000" spc="-30" dirty="0">
                <a:latin typeface="Calibri"/>
                <a:cs typeface="Calibri"/>
              </a:rPr>
              <a:t> </a:t>
            </a:r>
            <a:r>
              <a:rPr sz="2000" dirty="0">
                <a:latin typeface="Calibri"/>
                <a:cs typeface="Calibri"/>
              </a:rPr>
              <a:t>a</a:t>
            </a:r>
            <a:r>
              <a:rPr sz="2000" spc="-20" dirty="0">
                <a:latin typeface="Calibri"/>
                <a:cs typeface="Calibri"/>
              </a:rPr>
              <a:t> </a:t>
            </a:r>
            <a:r>
              <a:rPr sz="2000" dirty="0">
                <a:latin typeface="Calibri"/>
                <a:cs typeface="Calibri"/>
              </a:rPr>
              <a:t>protected</a:t>
            </a:r>
            <a:r>
              <a:rPr sz="2000" spc="-25" dirty="0">
                <a:latin typeface="Calibri"/>
                <a:cs typeface="Calibri"/>
              </a:rPr>
              <a:t> </a:t>
            </a:r>
            <a:r>
              <a:rPr sz="2000" spc="-20" dirty="0">
                <a:latin typeface="Calibri"/>
                <a:cs typeface="Calibri"/>
              </a:rPr>
              <a:t>file</a:t>
            </a:r>
            <a:endParaRPr sz="2000">
              <a:latin typeface="Calibri"/>
              <a:cs typeface="Calibri"/>
            </a:endParaRPr>
          </a:p>
          <a:p>
            <a:pPr marL="697865" lvl="1" indent="-227965">
              <a:lnSpc>
                <a:spcPct val="100000"/>
              </a:lnSpc>
              <a:spcBef>
                <a:spcPts val="215"/>
              </a:spcBef>
              <a:buFont typeface="Arial"/>
              <a:buChar char="•"/>
              <a:tabLst>
                <a:tab pos="697865" algn="l"/>
                <a:tab pos="698500" algn="l"/>
              </a:tabLst>
            </a:pPr>
            <a:r>
              <a:rPr sz="2000" dirty="0">
                <a:latin typeface="Calibri"/>
                <a:cs typeface="Calibri"/>
              </a:rPr>
              <a:t>Capability</a:t>
            </a:r>
            <a:r>
              <a:rPr sz="2000" spc="-20" dirty="0">
                <a:latin typeface="Calibri"/>
                <a:cs typeface="Calibri"/>
              </a:rPr>
              <a:t> </a:t>
            </a:r>
            <a:r>
              <a:rPr sz="2000" dirty="0">
                <a:latin typeface="Calibri"/>
                <a:cs typeface="Calibri"/>
              </a:rPr>
              <a:t>leak</a:t>
            </a:r>
            <a:r>
              <a:rPr sz="2000" spc="-10" dirty="0">
                <a:latin typeface="Calibri"/>
                <a:cs typeface="Calibri"/>
              </a:rPr>
              <a:t> </a:t>
            </a:r>
            <a:r>
              <a:rPr sz="2000" dirty="0">
                <a:latin typeface="Calibri"/>
                <a:cs typeface="Calibri"/>
              </a:rPr>
              <a:t>–</a:t>
            </a:r>
            <a:r>
              <a:rPr sz="2000" spc="-5" dirty="0">
                <a:latin typeface="Calibri"/>
                <a:cs typeface="Calibri"/>
              </a:rPr>
              <a:t> </a:t>
            </a:r>
            <a:r>
              <a:rPr sz="2000" dirty="0">
                <a:latin typeface="Calibri"/>
                <a:cs typeface="Calibri"/>
              </a:rPr>
              <a:t>file</a:t>
            </a:r>
            <a:r>
              <a:rPr sz="2000" spc="-10" dirty="0">
                <a:latin typeface="Calibri"/>
                <a:cs typeface="Calibri"/>
              </a:rPr>
              <a:t> </a:t>
            </a:r>
            <a:r>
              <a:rPr sz="2000" dirty="0">
                <a:latin typeface="Calibri"/>
                <a:cs typeface="Calibri"/>
              </a:rPr>
              <a:t>descriptor</a:t>
            </a:r>
            <a:r>
              <a:rPr sz="2000" spc="-10" dirty="0">
                <a:latin typeface="Calibri"/>
                <a:cs typeface="Calibri"/>
              </a:rPr>
              <a:t> </a:t>
            </a:r>
            <a:r>
              <a:rPr sz="2000" dirty="0">
                <a:latin typeface="Calibri"/>
                <a:cs typeface="Calibri"/>
              </a:rPr>
              <a:t>not</a:t>
            </a:r>
            <a:r>
              <a:rPr sz="2000" spc="-5" dirty="0">
                <a:latin typeface="Calibri"/>
                <a:cs typeface="Calibri"/>
              </a:rPr>
              <a:t> </a:t>
            </a:r>
            <a:r>
              <a:rPr sz="2000" spc="-10" dirty="0">
                <a:latin typeface="Calibri"/>
                <a:cs typeface="Calibri"/>
              </a:rPr>
              <a:t>closed</a:t>
            </a:r>
            <a:endParaRPr sz="2000">
              <a:latin typeface="Calibri"/>
              <a:cs typeface="Calibri"/>
            </a:endParaRPr>
          </a:p>
          <a:p>
            <a:pPr marL="241300" indent="-228600">
              <a:lnSpc>
                <a:spcPct val="100000"/>
              </a:lnSpc>
              <a:spcBef>
                <a:spcPts val="705"/>
              </a:spcBef>
              <a:buFont typeface="Arial"/>
              <a:buChar char="•"/>
              <a:tabLst>
                <a:tab pos="241300" algn="l"/>
              </a:tabLst>
            </a:pPr>
            <a:r>
              <a:rPr sz="2400" dirty="0">
                <a:latin typeface="Calibri"/>
                <a:cs typeface="Calibri"/>
              </a:rPr>
              <a:t>Exploit</a:t>
            </a:r>
            <a:r>
              <a:rPr sz="2400" spc="-20" dirty="0">
                <a:latin typeface="Calibri"/>
                <a:cs typeface="Calibri"/>
              </a:rPr>
              <a:t> </a:t>
            </a:r>
            <a:r>
              <a:rPr sz="2400" spc="-10" dirty="0">
                <a:latin typeface="Calibri"/>
                <a:cs typeface="Calibri"/>
              </a:rPr>
              <a:t>example:</a:t>
            </a:r>
            <a:endParaRPr sz="2400">
              <a:latin typeface="Calibri"/>
              <a:cs typeface="Calibri"/>
            </a:endParaRPr>
          </a:p>
          <a:p>
            <a:pPr marL="697865" lvl="1" indent="-227965">
              <a:lnSpc>
                <a:spcPct val="100000"/>
              </a:lnSpc>
              <a:spcBef>
                <a:spcPts val="305"/>
              </a:spcBef>
              <a:buFont typeface="Arial"/>
              <a:buChar char="•"/>
              <a:tabLst>
                <a:tab pos="697865" algn="l"/>
                <a:tab pos="698500" algn="l"/>
              </a:tabLst>
            </a:pPr>
            <a:r>
              <a:rPr sz="2000" dirty="0">
                <a:latin typeface="Calibri"/>
                <a:cs typeface="Calibri"/>
              </a:rPr>
              <a:t>Set</a:t>
            </a:r>
            <a:r>
              <a:rPr sz="2000" spc="-5" dirty="0">
                <a:latin typeface="Calibri"/>
                <a:cs typeface="Calibri"/>
              </a:rPr>
              <a:t> </a:t>
            </a:r>
            <a:r>
              <a:rPr sz="2000" spc="-10" dirty="0">
                <a:latin typeface="Calibri"/>
                <a:cs typeface="Calibri"/>
              </a:rPr>
              <a:t>DYLD_PRINT_TO_FILE</a:t>
            </a:r>
            <a:r>
              <a:rPr sz="2000" dirty="0">
                <a:latin typeface="Calibri"/>
                <a:cs typeface="Calibri"/>
              </a:rPr>
              <a:t> to </a:t>
            </a:r>
            <a:r>
              <a:rPr sz="2000" spc="-10" dirty="0">
                <a:latin typeface="Calibri"/>
                <a:cs typeface="Calibri"/>
              </a:rPr>
              <a:t>/etc/sudoers</a:t>
            </a:r>
            <a:endParaRPr sz="2000">
              <a:latin typeface="Calibri"/>
              <a:cs typeface="Calibri"/>
            </a:endParaRPr>
          </a:p>
          <a:p>
            <a:pPr marL="697865" lvl="1" indent="-227965">
              <a:lnSpc>
                <a:spcPct val="100000"/>
              </a:lnSpc>
              <a:spcBef>
                <a:spcPts val="215"/>
              </a:spcBef>
              <a:buFont typeface="Arial"/>
              <a:buChar char="•"/>
              <a:tabLst>
                <a:tab pos="697865" algn="l"/>
                <a:tab pos="698500" algn="l"/>
              </a:tabLst>
            </a:pPr>
            <a:r>
              <a:rPr sz="2000" dirty="0">
                <a:latin typeface="Calibri"/>
                <a:cs typeface="Calibri"/>
              </a:rPr>
              <a:t>Switch</a:t>
            </a:r>
            <a:r>
              <a:rPr sz="2000" spc="-55" dirty="0">
                <a:latin typeface="Calibri"/>
                <a:cs typeface="Calibri"/>
              </a:rPr>
              <a:t> </a:t>
            </a:r>
            <a:r>
              <a:rPr sz="2000" dirty="0">
                <a:latin typeface="Calibri"/>
                <a:cs typeface="Calibri"/>
              </a:rPr>
              <a:t>to</a:t>
            </a:r>
            <a:r>
              <a:rPr sz="2000" spc="-60" dirty="0">
                <a:latin typeface="Calibri"/>
                <a:cs typeface="Calibri"/>
              </a:rPr>
              <a:t> </a:t>
            </a:r>
            <a:r>
              <a:rPr sz="2000" spc="-10" dirty="0">
                <a:latin typeface="Calibri"/>
                <a:cs typeface="Calibri"/>
              </a:rPr>
              <a:t>Bob’s</a:t>
            </a:r>
            <a:r>
              <a:rPr sz="2000" spc="-45" dirty="0">
                <a:latin typeface="Calibri"/>
                <a:cs typeface="Calibri"/>
              </a:rPr>
              <a:t> </a:t>
            </a:r>
            <a:r>
              <a:rPr sz="2000" spc="-10" dirty="0">
                <a:latin typeface="Calibri"/>
                <a:cs typeface="Calibri"/>
              </a:rPr>
              <a:t>account</a:t>
            </a:r>
            <a:endParaRPr sz="2000">
              <a:latin typeface="Calibri"/>
              <a:cs typeface="Calibri"/>
            </a:endParaRPr>
          </a:p>
          <a:p>
            <a:pPr marL="697865" lvl="1" indent="-227965">
              <a:lnSpc>
                <a:spcPct val="100000"/>
              </a:lnSpc>
              <a:spcBef>
                <a:spcPts val="290"/>
              </a:spcBef>
              <a:buFont typeface="Arial"/>
              <a:buChar char="•"/>
              <a:tabLst>
                <a:tab pos="697865" algn="l"/>
                <a:tab pos="698500" algn="l"/>
              </a:tabLst>
            </a:pPr>
            <a:r>
              <a:rPr sz="2000" dirty="0">
                <a:latin typeface="Calibri"/>
                <a:cs typeface="Calibri"/>
              </a:rPr>
              <a:t>The</a:t>
            </a:r>
            <a:r>
              <a:rPr sz="2000" spc="-30" dirty="0">
                <a:latin typeface="Calibri"/>
                <a:cs typeface="Calibri"/>
              </a:rPr>
              <a:t> </a:t>
            </a:r>
            <a:r>
              <a:rPr sz="2000" dirty="0">
                <a:latin typeface="Calibri"/>
                <a:cs typeface="Calibri"/>
              </a:rPr>
              <a:t>echo</a:t>
            </a:r>
            <a:r>
              <a:rPr sz="2000" spc="-20" dirty="0">
                <a:latin typeface="Calibri"/>
                <a:cs typeface="Calibri"/>
              </a:rPr>
              <a:t> </a:t>
            </a:r>
            <a:r>
              <a:rPr sz="2000" dirty="0">
                <a:latin typeface="Calibri"/>
                <a:cs typeface="Calibri"/>
              </a:rPr>
              <a:t>command</a:t>
            </a:r>
            <a:r>
              <a:rPr sz="2000" spc="-20" dirty="0">
                <a:latin typeface="Calibri"/>
                <a:cs typeface="Calibri"/>
              </a:rPr>
              <a:t> </a:t>
            </a:r>
            <a:r>
              <a:rPr sz="2000" dirty="0">
                <a:latin typeface="Calibri"/>
                <a:cs typeface="Calibri"/>
              </a:rPr>
              <a:t>writes</a:t>
            </a:r>
            <a:r>
              <a:rPr sz="2000" spc="-20" dirty="0">
                <a:latin typeface="Calibri"/>
                <a:cs typeface="Calibri"/>
              </a:rPr>
              <a:t> </a:t>
            </a:r>
            <a:r>
              <a:rPr sz="2000" dirty="0">
                <a:latin typeface="Calibri"/>
                <a:cs typeface="Calibri"/>
              </a:rPr>
              <a:t>to</a:t>
            </a:r>
            <a:r>
              <a:rPr sz="2000" spc="-20" dirty="0">
                <a:latin typeface="Calibri"/>
                <a:cs typeface="Calibri"/>
              </a:rPr>
              <a:t> </a:t>
            </a:r>
            <a:r>
              <a:rPr sz="2000" spc="-10" dirty="0">
                <a:latin typeface="Calibri"/>
                <a:cs typeface="Calibri"/>
              </a:rPr>
              <a:t>/etc/sudoers</a:t>
            </a:r>
            <a:endParaRPr sz="2000">
              <a:latin typeface="Calibri"/>
              <a:cs typeface="Calibri"/>
            </a:endParaRPr>
          </a:p>
        </p:txBody>
      </p:sp>
      <p:pic>
        <p:nvPicPr>
          <p:cNvPr id="4" name="object 4"/>
          <p:cNvPicPr/>
          <p:nvPr/>
        </p:nvPicPr>
        <p:blipFill>
          <a:blip r:embed="rId3" cstate="print"/>
          <a:stretch>
            <a:fillRect/>
          </a:stretch>
        </p:blipFill>
        <p:spPr>
          <a:xfrm>
            <a:off x="1397484" y="5464628"/>
            <a:ext cx="7713857" cy="1275548"/>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38251" rIns="0" bIns="0" rtlCol="0">
            <a:spAutoFit/>
          </a:bodyPr>
          <a:lstStyle/>
          <a:p>
            <a:pPr marL="492125">
              <a:lnSpc>
                <a:spcPct val="100000"/>
              </a:lnSpc>
              <a:spcBef>
                <a:spcPts val="100"/>
              </a:spcBef>
            </a:pPr>
            <a:r>
              <a:rPr spc="-10" dirty="0"/>
              <a:t>Attacks</a:t>
            </a:r>
            <a:r>
              <a:rPr spc="-90" dirty="0"/>
              <a:t> </a:t>
            </a:r>
            <a:r>
              <a:rPr dirty="0"/>
              <a:t>via</a:t>
            </a:r>
            <a:r>
              <a:rPr spc="-70" dirty="0"/>
              <a:t> </a:t>
            </a:r>
            <a:r>
              <a:rPr dirty="0"/>
              <a:t>External</a:t>
            </a:r>
            <a:r>
              <a:rPr spc="-70" dirty="0"/>
              <a:t> </a:t>
            </a:r>
            <a:r>
              <a:rPr spc="-25" dirty="0"/>
              <a:t>Program</a:t>
            </a:r>
          </a:p>
        </p:txBody>
      </p:sp>
      <p:sp>
        <p:nvSpPr>
          <p:cNvPr id="3" name="object 3"/>
          <p:cNvSpPr txBox="1"/>
          <p:nvPr/>
        </p:nvSpPr>
        <p:spPr>
          <a:xfrm>
            <a:off x="916939" y="1325372"/>
            <a:ext cx="10179050" cy="4930140"/>
          </a:xfrm>
          <a:prstGeom prst="rect">
            <a:avLst/>
          </a:prstGeom>
        </p:spPr>
        <p:txBody>
          <a:bodyPr vert="horz" wrap="square" lIns="0" tIns="104140" rIns="0" bIns="0" rtlCol="0">
            <a:spAutoFit/>
          </a:bodyPr>
          <a:lstStyle/>
          <a:p>
            <a:pPr marL="241300" indent="-228600">
              <a:lnSpc>
                <a:spcPct val="100000"/>
              </a:lnSpc>
              <a:spcBef>
                <a:spcPts val="820"/>
              </a:spcBef>
              <a:buFont typeface="Arial"/>
              <a:buChar char="•"/>
              <a:tabLst>
                <a:tab pos="241300" algn="l"/>
              </a:tabLst>
            </a:pPr>
            <a:r>
              <a:rPr sz="2400" dirty="0">
                <a:latin typeface="Calibri"/>
                <a:cs typeface="Calibri"/>
              </a:rPr>
              <a:t>An</a:t>
            </a:r>
            <a:r>
              <a:rPr sz="2400" spc="-65" dirty="0">
                <a:latin typeface="Calibri"/>
                <a:cs typeface="Calibri"/>
              </a:rPr>
              <a:t> </a:t>
            </a:r>
            <a:r>
              <a:rPr sz="2400" dirty="0">
                <a:latin typeface="Calibri"/>
                <a:cs typeface="Calibri"/>
              </a:rPr>
              <a:t>application</a:t>
            </a:r>
            <a:r>
              <a:rPr sz="2400" spc="-50" dirty="0">
                <a:latin typeface="Calibri"/>
                <a:cs typeface="Calibri"/>
              </a:rPr>
              <a:t> </a:t>
            </a:r>
            <a:r>
              <a:rPr sz="2400" dirty="0">
                <a:latin typeface="Calibri"/>
                <a:cs typeface="Calibri"/>
              </a:rPr>
              <a:t>may</a:t>
            </a:r>
            <a:r>
              <a:rPr sz="2400" spc="-50" dirty="0">
                <a:latin typeface="Calibri"/>
                <a:cs typeface="Calibri"/>
              </a:rPr>
              <a:t> </a:t>
            </a:r>
            <a:r>
              <a:rPr sz="2400" spc="-10" dirty="0">
                <a:latin typeface="Calibri"/>
                <a:cs typeface="Calibri"/>
              </a:rPr>
              <a:t>invoke</a:t>
            </a:r>
            <a:r>
              <a:rPr sz="2400" spc="-50" dirty="0">
                <a:latin typeface="Calibri"/>
                <a:cs typeface="Calibri"/>
              </a:rPr>
              <a:t> </a:t>
            </a:r>
            <a:r>
              <a:rPr sz="2400" dirty="0">
                <a:latin typeface="Calibri"/>
                <a:cs typeface="Calibri"/>
              </a:rPr>
              <a:t>an</a:t>
            </a:r>
            <a:r>
              <a:rPr sz="2400" spc="-50" dirty="0">
                <a:latin typeface="Calibri"/>
                <a:cs typeface="Calibri"/>
              </a:rPr>
              <a:t> </a:t>
            </a:r>
            <a:r>
              <a:rPr sz="2400" dirty="0">
                <a:latin typeface="Calibri"/>
                <a:cs typeface="Calibri"/>
              </a:rPr>
              <a:t>external</a:t>
            </a:r>
            <a:r>
              <a:rPr sz="2400" spc="-55" dirty="0">
                <a:latin typeface="Calibri"/>
                <a:cs typeface="Calibri"/>
              </a:rPr>
              <a:t> </a:t>
            </a:r>
            <a:r>
              <a:rPr sz="2400" spc="-10" dirty="0">
                <a:latin typeface="Calibri"/>
                <a:cs typeface="Calibri"/>
              </a:rPr>
              <a:t>program.</a:t>
            </a:r>
            <a:endParaRPr sz="2400">
              <a:latin typeface="Calibri"/>
              <a:cs typeface="Calibri"/>
            </a:endParaRPr>
          </a:p>
          <a:p>
            <a:pPr marL="241300" marR="865505" indent="-228600">
              <a:lnSpc>
                <a:spcPts val="2500"/>
              </a:lnSpc>
              <a:spcBef>
                <a:spcPts val="1120"/>
              </a:spcBef>
              <a:buFont typeface="Arial"/>
              <a:buChar char="•"/>
              <a:tabLst>
                <a:tab pos="241300" algn="l"/>
              </a:tabLst>
            </a:pPr>
            <a:r>
              <a:rPr sz="2400" dirty="0">
                <a:latin typeface="Calibri"/>
                <a:cs typeface="Calibri"/>
              </a:rPr>
              <a:t>The</a:t>
            </a:r>
            <a:r>
              <a:rPr sz="2400" spc="-45" dirty="0">
                <a:latin typeface="Calibri"/>
                <a:cs typeface="Calibri"/>
              </a:rPr>
              <a:t> </a:t>
            </a:r>
            <a:r>
              <a:rPr sz="2400" dirty="0">
                <a:latin typeface="Calibri"/>
                <a:cs typeface="Calibri"/>
              </a:rPr>
              <a:t>application</a:t>
            </a:r>
            <a:r>
              <a:rPr sz="2400" spc="-35" dirty="0">
                <a:latin typeface="Calibri"/>
                <a:cs typeface="Calibri"/>
              </a:rPr>
              <a:t> </a:t>
            </a:r>
            <a:r>
              <a:rPr sz="2400" dirty="0">
                <a:latin typeface="Calibri"/>
                <a:cs typeface="Calibri"/>
              </a:rPr>
              <a:t>itself</a:t>
            </a:r>
            <a:r>
              <a:rPr sz="2400" spc="-30" dirty="0">
                <a:latin typeface="Calibri"/>
                <a:cs typeface="Calibri"/>
              </a:rPr>
              <a:t> </a:t>
            </a:r>
            <a:r>
              <a:rPr sz="2400" dirty="0">
                <a:latin typeface="Calibri"/>
                <a:cs typeface="Calibri"/>
              </a:rPr>
              <a:t>may</a:t>
            </a:r>
            <a:r>
              <a:rPr sz="2400" spc="-35" dirty="0">
                <a:latin typeface="Calibri"/>
                <a:cs typeface="Calibri"/>
              </a:rPr>
              <a:t> </a:t>
            </a:r>
            <a:r>
              <a:rPr sz="2400" dirty="0">
                <a:latin typeface="Calibri"/>
                <a:cs typeface="Calibri"/>
              </a:rPr>
              <a:t>not</a:t>
            </a:r>
            <a:r>
              <a:rPr sz="2400" spc="-40" dirty="0">
                <a:latin typeface="Calibri"/>
                <a:cs typeface="Calibri"/>
              </a:rPr>
              <a:t> </a:t>
            </a:r>
            <a:r>
              <a:rPr sz="2400" dirty="0">
                <a:latin typeface="Calibri"/>
                <a:cs typeface="Calibri"/>
              </a:rPr>
              <a:t>use</a:t>
            </a:r>
            <a:r>
              <a:rPr sz="2400" spc="-30" dirty="0">
                <a:latin typeface="Calibri"/>
                <a:cs typeface="Calibri"/>
              </a:rPr>
              <a:t> </a:t>
            </a:r>
            <a:r>
              <a:rPr sz="2400" dirty="0">
                <a:latin typeface="Calibri"/>
                <a:cs typeface="Calibri"/>
              </a:rPr>
              <a:t>environment</a:t>
            </a:r>
            <a:r>
              <a:rPr sz="2400" spc="-40" dirty="0">
                <a:latin typeface="Calibri"/>
                <a:cs typeface="Calibri"/>
              </a:rPr>
              <a:t> </a:t>
            </a:r>
            <a:r>
              <a:rPr sz="2400" dirty="0">
                <a:latin typeface="Calibri"/>
                <a:cs typeface="Calibri"/>
              </a:rPr>
              <a:t>variables,</a:t>
            </a:r>
            <a:r>
              <a:rPr sz="2400" spc="-35" dirty="0">
                <a:latin typeface="Calibri"/>
                <a:cs typeface="Calibri"/>
              </a:rPr>
              <a:t> </a:t>
            </a:r>
            <a:r>
              <a:rPr sz="2400" dirty="0">
                <a:latin typeface="Calibri"/>
                <a:cs typeface="Calibri"/>
              </a:rPr>
              <a:t>but</a:t>
            </a:r>
            <a:r>
              <a:rPr sz="2400" spc="-40" dirty="0">
                <a:latin typeface="Calibri"/>
                <a:cs typeface="Calibri"/>
              </a:rPr>
              <a:t> </a:t>
            </a:r>
            <a:r>
              <a:rPr sz="2400" dirty="0">
                <a:latin typeface="Calibri"/>
                <a:cs typeface="Calibri"/>
              </a:rPr>
              <a:t>the</a:t>
            </a:r>
            <a:r>
              <a:rPr sz="2400" spc="-30" dirty="0">
                <a:latin typeface="Calibri"/>
                <a:cs typeface="Calibri"/>
              </a:rPr>
              <a:t> </a:t>
            </a:r>
            <a:r>
              <a:rPr sz="2400" spc="-10" dirty="0">
                <a:latin typeface="Calibri"/>
                <a:cs typeface="Calibri"/>
              </a:rPr>
              <a:t>invoked </a:t>
            </a:r>
            <a:r>
              <a:rPr sz="2400" dirty="0">
                <a:latin typeface="Calibri"/>
                <a:cs typeface="Calibri"/>
              </a:rPr>
              <a:t>external</a:t>
            </a:r>
            <a:r>
              <a:rPr sz="2400" spc="-90" dirty="0">
                <a:latin typeface="Calibri"/>
                <a:cs typeface="Calibri"/>
              </a:rPr>
              <a:t> </a:t>
            </a:r>
            <a:r>
              <a:rPr sz="2400" dirty="0">
                <a:latin typeface="Calibri"/>
                <a:cs typeface="Calibri"/>
              </a:rPr>
              <a:t>program</a:t>
            </a:r>
            <a:r>
              <a:rPr sz="2400" spc="-85" dirty="0">
                <a:latin typeface="Calibri"/>
                <a:cs typeface="Calibri"/>
              </a:rPr>
              <a:t> </a:t>
            </a:r>
            <a:r>
              <a:rPr sz="2400" spc="-10" dirty="0">
                <a:latin typeface="Calibri"/>
                <a:cs typeface="Calibri"/>
              </a:rPr>
              <a:t>might.</a:t>
            </a:r>
            <a:endParaRPr sz="2400">
              <a:latin typeface="Calibri"/>
              <a:cs typeface="Calibri"/>
            </a:endParaRPr>
          </a:p>
          <a:p>
            <a:pPr marL="241300" indent="-228600">
              <a:lnSpc>
                <a:spcPct val="100000"/>
              </a:lnSpc>
              <a:spcBef>
                <a:spcPts val="695"/>
              </a:spcBef>
              <a:buFont typeface="Arial"/>
              <a:buChar char="•"/>
              <a:tabLst>
                <a:tab pos="241300" algn="l"/>
              </a:tabLst>
            </a:pPr>
            <a:r>
              <a:rPr sz="2400" spc="-10" dirty="0">
                <a:latin typeface="Calibri"/>
                <a:cs typeface="Calibri"/>
              </a:rPr>
              <a:t>Typical</a:t>
            </a:r>
            <a:r>
              <a:rPr sz="2400" spc="-85" dirty="0">
                <a:latin typeface="Calibri"/>
                <a:cs typeface="Calibri"/>
              </a:rPr>
              <a:t> </a:t>
            </a:r>
            <a:r>
              <a:rPr sz="2400" dirty="0">
                <a:latin typeface="Calibri"/>
                <a:cs typeface="Calibri"/>
              </a:rPr>
              <a:t>ways</a:t>
            </a:r>
            <a:r>
              <a:rPr sz="2400" spc="-70" dirty="0">
                <a:latin typeface="Calibri"/>
                <a:cs typeface="Calibri"/>
              </a:rPr>
              <a:t> </a:t>
            </a:r>
            <a:r>
              <a:rPr sz="2400" dirty="0">
                <a:latin typeface="Calibri"/>
                <a:cs typeface="Calibri"/>
              </a:rPr>
              <a:t>of</a:t>
            </a:r>
            <a:r>
              <a:rPr sz="2400" spc="-65" dirty="0">
                <a:latin typeface="Calibri"/>
                <a:cs typeface="Calibri"/>
              </a:rPr>
              <a:t> </a:t>
            </a:r>
            <a:r>
              <a:rPr sz="2400" dirty="0">
                <a:latin typeface="Calibri"/>
                <a:cs typeface="Calibri"/>
              </a:rPr>
              <a:t>invoking</a:t>
            </a:r>
            <a:r>
              <a:rPr sz="2400" spc="-70" dirty="0">
                <a:latin typeface="Calibri"/>
                <a:cs typeface="Calibri"/>
              </a:rPr>
              <a:t> </a:t>
            </a:r>
            <a:r>
              <a:rPr sz="2400" dirty="0">
                <a:latin typeface="Calibri"/>
                <a:cs typeface="Calibri"/>
              </a:rPr>
              <a:t>external</a:t>
            </a:r>
            <a:r>
              <a:rPr sz="2400" spc="-70" dirty="0">
                <a:latin typeface="Calibri"/>
                <a:cs typeface="Calibri"/>
              </a:rPr>
              <a:t> </a:t>
            </a:r>
            <a:r>
              <a:rPr sz="2400" spc="-10" dirty="0">
                <a:latin typeface="Calibri"/>
                <a:cs typeface="Calibri"/>
              </a:rPr>
              <a:t>programs:</a:t>
            </a:r>
            <a:endParaRPr sz="2400">
              <a:latin typeface="Calibri"/>
              <a:cs typeface="Calibri"/>
            </a:endParaRPr>
          </a:p>
          <a:p>
            <a:pPr marL="698500" lvl="1" indent="-228600">
              <a:lnSpc>
                <a:spcPct val="100000"/>
              </a:lnSpc>
              <a:spcBef>
                <a:spcPts val="240"/>
              </a:spcBef>
              <a:buFont typeface="Arial"/>
              <a:buChar char="•"/>
              <a:tabLst>
                <a:tab pos="698500" algn="l"/>
              </a:tabLst>
            </a:pPr>
            <a:r>
              <a:rPr sz="2400" spc="-10" dirty="0">
                <a:latin typeface="Courier New"/>
                <a:cs typeface="Courier New"/>
              </a:rPr>
              <a:t>exec()</a:t>
            </a:r>
            <a:r>
              <a:rPr sz="2400" spc="-919" dirty="0">
                <a:latin typeface="Courier New"/>
                <a:cs typeface="Courier New"/>
              </a:rPr>
              <a:t> </a:t>
            </a:r>
            <a:r>
              <a:rPr sz="2400" dirty="0">
                <a:latin typeface="Calibri"/>
                <a:cs typeface="Calibri"/>
              </a:rPr>
              <a:t>family</a:t>
            </a:r>
            <a:r>
              <a:rPr sz="2400" spc="-55" dirty="0">
                <a:latin typeface="Calibri"/>
                <a:cs typeface="Calibri"/>
              </a:rPr>
              <a:t> </a:t>
            </a:r>
            <a:r>
              <a:rPr sz="2400" dirty="0">
                <a:latin typeface="Calibri"/>
                <a:cs typeface="Calibri"/>
              </a:rPr>
              <a:t>of</a:t>
            </a:r>
            <a:r>
              <a:rPr sz="2400" spc="-20" dirty="0">
                <a:latin typeface="Calibri"/>
                <a:cs typeface="Calibri"/>
              </a:rPr>
              <a:t> </a:t>
            </a:r>
            <a:r>
              <a:rPr sz="2400" dirty="0">
                <a:latin typeface="Calibri"/>
                <a:cs typeface="Calibri"/>
              </a:rPr>
              <a:t>function</a:t>
            </a:r>
            <a:r>
              <a:rPr sz="2400" spc="-30" dirty="0">
                <a:latin typeface="Calibri"/>
                <a:cs typeface="Calibri"/>
              </a:rPr>
              <a:t> </a:t>
            </a:r>
            <a:r>
              <a:rPr sz="2400" dirty="0">
                <a:latin typeface="Calibri"/>
                <a:cs typeface="Calibri"/>
              </a:rPr>
              <a:t>which</a:t>
            </a:r>
            <a:r>
              <a:rPr sz="2400" spc="-25" dirty="0">
                <a:latin typeface="Calibri"/>
                <a:cs typeface="Calibri"/>
              </a:rPr>
              <a:t> </a:t>
            </a:r>
            <a:r>
              <a:rPr sz="2400" dirty="0">
                <a:latin typeface="Calibri"/>
                <a:cs typeface="Calibri"/>
              </a:rPr>
              <a:t>call</a:t>
            </a:r>
            <a:r>
              <a:rPr sz="2400" spc="-30" dirty="0">
                <a:latin typeface="Calibri"/>
                <a:cs typeface="Calibri"/>
              </a:rPr>
              <a:t> </a:t>
            </a:r>
            <a:r>
              <a:rPr sz="2400" dirty="0">
                <a:latin typeface="Courier New"/>
                <a:cs typeface="Courier New"/>
              </a:rPr>
              <a:t>execve()</a:t>
            </a:r>
            <a:r>
              <a:rPr sz="2400" dirty="0">
                <a:latin typeface="Calibri"/>
                <a:cs typeface="Calibri"/>
              </a:rPr>
              <a:t>:</a:t>
            </a:r>
            <a:r>
              <a:rPr sz="2400" spc="-35" dirty="0">
                <a:latin typeface="Calibri"/>
                <a:cs typeface="Calibri"/>
              </a:rPr>
              <a:t> </a:t>
            </a:r>
            <a:r>
              <a:rPr sz="2400" dirty="0">
                <a:latin typeface="Calibri"/>
                <a:cs typeface="Calibri"/>
              </a:rPr>
              <a:t>runs</a:t>
            </a:r>
            <a:r>
              <a:rPr sz="2400" spc="-30" dirty="0">
                <a:latin typeface="Calibri"/>
                <a:cs typeface="Calibri"/>
              </a:rPr>
              <a:t> </a:t>
            </a:r>
            <a:r>
              <a:rPr sz="2400" dirty="0">
                <a:latin typeface="Calibri"/>
                <a:cs typeface="Calibri"/>
              </a:rPr>
              <a:t>the</a:t>
            </a:r>
            <a:r>
              <a:rPr sz="2400" spc="-20" dirty="0">
                <a:latin typeface="Calibri"/>
                <a:cs typeface="Calibri"/>
              </a:rPr>
              <a:t> </a:t>
            </a:r>
            <a:r>
              <a:rPr sz="2400" dirty="0">
                <a:latin typeface="Calibri"/>
                <a:cs typeface="Calibri"/>
              </a:rPr>
              <a:t>program</a:t>
            </a:r>
            <a:r>
              <a:rPr sz="2400" spc="-30" dirty="0">
                <a:latin typeface="Calibri"/>
                <a:cs typeface="Calibri"/>
              </a:rPr>
              <a:t> </a:t>
            </a:r>
            <a:r>
              <a:rPr sz="2400" spc="-10" dirty="0">
                <a:latin typeface="Calibri"/>
                <a:cs typeface="Calibri"/>
              </a:rPr>
              <a:t>directly</a:t>
            </a:r>
            <a:endParaRPr sz="2400">
              <a:latin typeface="Calibri"/>
              <a:cs typeface="Calibri"/>
            </a:endParaRPr>
          </a:p>
          <a:p>
            <a:pPr marL="698500" lvl="1" indent="-228600">
              <a:lnSpc>
                <a:spcPct val="100000"/>
              </a:lnSpc>
              <a:spcBef>
                <a:spcPts val="215"/>
              </a:spcBef>
              <a:buFont typeface="Arial"/>
              <a:buChar char="•"/>
              <a:tabLst>
                <a:tab pos="698500" algn="l"/>
              </a:tabLst>
            </a:pPr>
            <a:r>
              <a:rPr sz="2400" spc="-10" dirty="0">
                <a:latin typeface="Courier New"/>
                <a:cs typeface="Courier New"/>
              </a:rPr>
              <a:t>system()</a:t>
            </a:r>
            <a:endParaRPr sz="2400">
              <a:latin typeface="Courier New"/>
              <a:cs typeface="Courier New"/>
            </a:endParaRPr>
          </a:p>
          <a:p>
            <a:pPr marL="1155700" lvl="2" indent="-229235">
              <a:lnSpc>
                <a:spcPct val="100000"/>
              </a:lnSpc>
              <a:spcBef>
                <a:spcPts val="215"/>
              </a:spcBef>
              <a:buFont typeface="Arial"/>
              <a:buChar char="•"/>
              <a:tabLst>
                <a:tab pos="1155700" algn="l"/>
              </a:tabLst>
            </a:pPr>
            <a:r>
              <a:rPr sz="2400" dirty="0">
                <a:latin typeface="Calibri"/>
                <a:cs typeface="Calibri"/>
              </a:rPr>
              <a:t>The</a:t>
            </a:r>
            <a:r>
              <a:rPr sz="2400" spc="-10" dirty="0">
                <a:latin typeface="Calibri"/>
                <a:cs typeface="Calibri"/>
              </a:rPr>
              <a:t> </a:t>
            </a:r>
            <a:r>
              <a:rPr sz="2400" spc="-10" dirty="0">
                <a:latin typeface="Courier New"/>
                <a:cs typeface="Courier New"/>
              </a:rPr>
              <a:t>system()</a:t>
            </a:r>
            <a:r>
              <a:rPr sz="2400" spc="-910" dirty="0">
                <a:latin typeface="Courier New"/>
                <a:cs typeface="Courier New"/>
              </a:rPr>
              <a:t> </a:t>
            </a:r>
            <a:r>
              <a:rPr sz="2400" dirty="0">
                <a:latin typeface="Calibri"/>
                <a:cs typeface="Calibri"/>
              </a:rPr>
              <a:t>function</a:t>
            </a:r>
            <a:r>
              <a:rPr sz="2400" spc="-5" dirty="0">
                <a:latin typeface="Calibri"/>
                <a:cs typeface="Calibri"/>
              </a:rPr>
              <a:t> </a:t>
            </a:r>
            <a:r>
              <a:rPr sz="2400" dirty="0">
                <a:latin typeface="Calibri"/>
                <a:cs typeface="Calibri"/>
              </a:rPr>
              <a:t>calls</a:t>
            </a:r>
            <a:r>
              <a:rPr sz="2400" spc="-15" dirty="0">
                <a:latin typeface="Calibri"/>
                <a:cs typeface="Calibri"/>
              </a:rPr>
              <a:t> </a:t>
            </a:r>
            <a:r>
              <a:rPr sz="2400" spc="-10" dirty="0">
                <a:latin typeface="Courier New"/>
                <a:cs typeface="Courier New"/>
              </a:rPr>
              <a:t>execl()</a:t>
            </a:r>
            <a:endParaRPr sz="2400">
              <a:latin typeface="Courier New"/>
              <a:cs typeface="Courier New"/>
            </a:endParaRPr>
          </a:p>
          <a:p>
            <a:pPr marL="1155700" lvl="2" indent="-229235">
              <a:lnSpc>
                <a:spcPct val="100000"/>
              </a:lnSpc>
              <a:spcBef>
                <a:spcPts val="219"/>
              </a:spcBef>
              <a:buFont typeface="Arial"/>
              <a:buChar char="•"/>
              <a:tabLst>
                <a:tab pos="1155700" algn="l"/>
              </a:tabLst>
            </a:pPr>
            <a:r>
              <a:rPr sz="2400" dirty="0">
                <a:latin typeface="Courier New"/>
                <a:cs typeface="Courier New"/>
              </a:rPr>
              <a:t>execl()</a:t>
            </a:r>
            <a:r>
              <a:rPr sz="2400" dirty="0">
                <a:latin typeface="Calibri"/>
                <a:cs typeface="Calibri"/>
              </a:rPr>
              <a:t>eventually</a:t>
            </a:r>
            <a:r>
              <a:rPr sz="2400" spc="-60" dirty="0">
                <a:latin typeface="Calibri"/>
                <a:cs typeface="Calibri"/>
              </a:rPr>
              <a:t> </a:t>
            </a:r>
            <a:r>
              <a:rPr sz="2400" dirty="0">
                <a:latin typeface="Calibri"/>
                <a:cs typeface="Calibri"/>
              </a:rPr>
              <a:t>calls</a:t>
            </a:r>
            <a:r>
              <a:rPr sz="2400" spc="-65" dirty="0">
                <a:latin typeface="Calibri"/>
                <a:cs typeface="Calibri"/>
              </a:rPr>
              <a:t> </a:t>
            </a:r>
            <a:r>
              <a:rPr sz="2400" dirty="0">
                <a:latin typeface="Courier New"/>
                <a:cs typeface="Courier New"/>
              </a:rPr>
              <a:t>execve()</a:t>
            </a:r>
            <a:r>
              <a:rPr sz="2400" dirty="0">
                <a:latin typeface="Calibri"/>
                <a:cs typeface="Calibri"/>
              </a:rPr>
              <a:t>to</a:t>
            </a:r>
            <a:r>
              <a:rPr sz="2400" spc="-60" dirty="0">
                <a:latin typeface="Calibri"/>
                <a:cs typeface="Calibri"/>
              </a:rPr>
              <a:t> </a:t>
            </a:r>
            <a:r>
              <a:rPr sz="2400" dirty="0">
                <a:latin typeface="Calibri"/>
                <a:cs typeface="Calibri"/>
              </a:rPr>
              <a:t>run</a:t>
            </a:r>
            <a:r>
              <a:rPr sz="2400" spc="-60" dirty="0">
                <a:latin typeface="Calibri"/>
                <a:cs typeface="Calibri"/>
              </a:rPr>
              <a:t> </a:t>
            </a:r>
            <a:r>
              <a:rPr sz="2400" spc="-10" dirty="0">
                <a:latin typeface="Courier New"/>
                <a:cs typeface="Courier New"/>
              </a:rPr>
              <a:t>/bin/sh</a:t>
            </a:r>
            <a:endParaRPr sz="2400">
              <a:latin typeface="Courier New"/>
              <a:cs typeface="Courier New"/>
            </a:endParaRPr>
          </a:p>
          <a:p>
            <a:pPr marL="1155700" lvl="2" indent="-229235">
              <a:lnSpc>
                <a:spcPct val="100000"/>
              </a:lnSpc>
              <a:spcBef>
                <a:spcPts val="215"/>
              </a:spcBef>
              <a:buFont typeface="Arial"/>
              <a:buChar char="•"/>
              <a:tabLst>
                <a:tab pos="1155700" algn="l"/>
              </a:tabLst>
            </a:pPr>
            <a:r>
              <a:rPr sz="2400" dirty="0">
                <a:latin typeface="Calibri"/>
                <a:cs typeface="Calibri"/>
              </a:rPr>
              <a:t>The</a:t>
            </a:r>
            <a:r>
              <a:rPr sz="2400" spc="-30" dirty="0">
                <a:latin typeface="Calibri"/>
                <a:cs typeface="Calibri"/>
              </a:rPr>
              <a:t> </a:t>
            </a:r>
            <a:r>
              <a:rPr sz="2400" dirty="0">
                <a:latin typeface="Calibri"/>
                <a:cs typeface="Calibri"/>
              </a:rPr>
              <a:t>shell</a:t>
            </a:r>
            <a:r>
              <a:rPr sz="2400" spc="-30" dirty="0">
                <a:latin typeface="Calibri"/>
                <a:cs typeface="Calibri"/>
              </a:rPr>
              <a:t> </a:t>
            </a:r>
            <a:r>
              <a:rPr sz="2400" dirty="0">
                <a:latin typeface="Calibri"/>
                <a:cs typeface="Calibri"/>
              </a:rPr>
              <a:t>program</a:t>
            </a:r>
            <a:r>
              <a:rPr sz="2400" spc="-25" dirty="0">
                <a:latin typeface="Calibri"/>
                <a:cs typeface="Calibri"/>
              </a:rPr>
              <a:t> </a:t>
            </a:r>
            <a:r>
              <a:rPr sz="2400" dirty="0">
                <a:latin typeface="Calibri"/>
                <a:cs typeface="Calibri"/>
              </a:rPr>
              <a:t>then</a:t>
            </a:r>
            <a:r>
              <a:rPr sz="2400" spc="-20" dirty="0">
                <a:latin typeface="Calibri"/>
                <a:cs typeface="Calibri"/>
              </a:rPr>
              <a:t> </a:t>
            </a:r>
            <a:r>
              <a:rPr sz="2400" dirty="0">
                <a:latin typeface="Calibri"/>
                <a:cs typeface="Calibri"/>
              </a:rPr>
              <a:t>runs</a:t>
            </a:r>
            <a:r>
              <a:rPr sz="2400" spc="-30" dirty="0">
                <a:latin typeface="Calibri"/>
                <a:cs typeface="Calibri"/>
              </a:rPr>
              <a:t> </a:t>
            </a:r>
            <a:r>
              <a:rPr sz="2400" dirty="0">
                <a:latin typeface="Calibri"/>
                <a:cs typeface="Calibri"/>
              </a:rPr>
              <a:t>the</a:t>
            </a:r>
            <a:r>
              <a:rPr sz="2400" spc="-15" dirty="0">
                <a:latin typeface="Calibri"/>
                <a:cs typeface="Calibri"/>
              </a:rPr>
              <a:t> </a:t>
            </a:r>
            <a:r>
              <a:rPr sz="2400" spc="-10" dirty="0">
                <a:latin typeface="Calibri"/>
                <a:cs typeface="Calibri"/>
              </a:rPr>
              <a:t>program</a:t>
            </a:r>
            <a:endParaRPr sz="2400">
              <a:latin typeface="Calibri"/>
              <a:cs typeface="Calibri"/>
            </a:endParaRPr>
          </a:p>
          <a:p>
            <a:pPr marL="241300" indent="-228600">
              <a:lnSpc>
                <a:spcPct val="100000"/>
              </a:lnSpc>
              <a:spcBef>
                <a:spcPts val="720"/>
              </a:spcBef>
              <a:buFont typeface="Arial"/>
              <a:buChar char="•"/>
              <a:tabLst>
                <a:tab pos="241300" algn="l"/>
              </a:tabLst>
            </a:pPr>
            <a:r>
              <a:rPr sz="2400" spc="-10" dirty="0">
                <a:latin typeface="Calibri"/>
                <a:cs typeface="Calibri"/>
              </a:rPr>
              <a:t>Attack</a:t>
            </a:r>
            <a:r>
              <a:rPr sz="2400" spc="-75" dirty="0">
                <a:latin typeface="Calibri"/>
                <a:cs typeface="Calibri"/>
              </a:rPr>
              <a:t> </a:t>
            </a:r>
            <a:r>
              <a:rPr sz="2400" dirty="0">
                <a:latin typeface="Calibri"/>
                <a:cs typeface="Calibri"/>
              </a:rPr>
              <a:t>surfaces</a:t>
            </a:r>
            <a:r>
              <a:rPr sz="2400" spc="-60" dirty="0">
                <a:latin typeface="Calibri"/>
                <a:cs typeface="Calibri"/>
              </a:rPr>
              <a:t> </a:t>
            </a:r>
            <a:r>
              <a:rPr sz="2400" dirty="0">
                <a:latin typeface="Calibri"/>
                <a:cs typeface="Calibri"/>
              </a:rPr>
              <a:t>differ</a:t>
            </a:r>
            <a:r>
              <a:rPr sz="2400" spc="-55" dirty="0">
                <a:latin typeface="Calibri"/>
                <a:cs typeface="Calibri"/>
              </a:rPr>
              <a:t> </a:t>
            </a:r>
            <a:r>
              <a:rPr sz="2400" dirty="0">
                <a:latin typeface="Calibri"/>
                <a:cs typeface="Calibri"/>
              </a:rPr>
              <a:t>for</a:t>
            </a:r>
            <a:r>
              <a:rPr sz="2400" spc="-55" dirty="0">
                <a:latin typeface="Calibri"/>
                <a:cs typeface="Calibri"/>
              </a:rPr>
              <a:t> </a:t>
            </a:r>
            <a:r>
              <a:rPr sz="2400" dirty="0">
                <a:latin typeface="Calibri"/>
                <a:cs typeface="Calibri"/>
              </a:rPr>
              <a:t>these</a:t>
            </a:r>
            <a:r>
              <a:rPr sz="2400" spc="-50" dirty="0">
                <a:latin typeface="Calibri"/>
                <a:cs typeface="Calibri"/>
              </a:rPr>
              <a:t> </a:t>
            </a:r>
            <a:r>
              <a:rPr sz="2400" dirty="0">
                <a:latin typeface="Calibri"/>
                <a:cs typeface="Calibri"/>
              </a:rPr>
              <a:t>two</a:t>
            </a:r>
            <a:r>
              <a:rPr sz="2400" spc="-60" dirty="0">
                <a:latin typeface="Calibri"/>
                <a:cs typeface="Calibri"/>
              </a:rPr>
              <a:t> </a:t>
            </a:r>
            <a:r>
              <a:rPr sz="2400" spc="-10" dirty="0">
                <a:latin typeface="Calibri"/>
                <a:cs typeface="Calibri"/>
              </a:rPr>
              <a:t>approaches</a:t>
            </a:r>
            <a:endParaRPr sz="2400">
              <a:latin typeface="Calibri"/>
              <a:cs typeface="Calibri"/>
            </a:endParaRPr>
          </a:p>
          <a:p>
            <a:pPr marL="241300" marR="5080" indent="-228600">
              <a:lnSpc>
                <a:spcPts val="2620"/>
              </a:lnSpc>
              <a:spcBef>
                <a:spcPts val="1019"/>
              </a:spcBef>
              <a:buFont typeface="Arial"/>
              <a:buChar char="•"/>
              <a:tabLst>
                <a:tab pos="241300" algn="l"/>
              </a:tabLst>
            </a:pPr>
            <a:r>
              <a:rPr sz="2400" dirty="0">
                <a:latin typeface="Calibri"/>
                <a:cs typeface="Calibri"/>
              </a:rPr>
              <a:t>We</a:t>
            </a:r>
            <a:r>
              <a:rPr sz="2400" spc="-50" dirty="0">
                <a:latin typeface="Calibri"/>
                <a:cs typeface="Calibri"/>
              </a:rPr>
              <a:t> </a:t>
            </a:r>
            <a:r>
              <a:rPr sz="2400" dirty="0">
                <a:latin typeface="Calibri"/>
                <a:cs typeface="Calibri"/>
              </a:rPr>
              <a:t>have</a:t>
            </a:r>
            <a:r>
              <a:rPr sz="2400" spc="-45" dirty="0">
                <a:latin typeface="Calibri"/>
                <a:cs typeface="Calibri"/>
              </a:rPr>
              <a:t> </a:t>
            </a:r>
            <a:r>
              <a:rPr sz="2400" dirty="0">
                <a:latin typeface="Calibri"/>
                <a:cs typeface="Calibri"/>
              </a:rPr>
              <a:t>discussed</a:t>
            </a:r>
            <a:r>
              <a:rPr sz="2400" spc="-50" dirty="0">
                <a:latin typeface="Calibri"/>
                <a:cs typeface="Calibri"/>
              </a:rPr>
              <a:t> </a:t>
            </a:r>
            <a:r>
              <a:rPr sz="2400" dirty="0">
                <a:latin typeface="Calibri"/>
                <a:cs typeface="Calibri"/>
              </a:rPr>
              <a:t>attack</a:t>
            </a:r>
            <a:r>
              <a:rPr sz="2400" spc="-55" dirty="0">
                <a:latin typeface="Calibri"/>
                <a:cs typeface="Calibri"/>
              </a:rPr>
              <a:t> </a:t>
            </a:r>
            <a:r>
              <a:rPr sz="2400" dirty="0">
                <a:latin typeface="Calibri"/>
                <a:cs typeface="Calibri"/>
              </a:rPr>
              <a:t>surfaces</a:t>
            </a:r>
            <a:r>
              <a:rPr sz="2400" spc="-55" dirty="0">
                <a:latin typeface="Calibri"/>
                <a:cs typeface="Calibri"/>
              </a:rPr>
              <a:t> </a:t>
            </a:r>
            <a:r>
              <a:rPr sz="2400" dirty="0">
                <a:latin typeface="Calibri"/>
                <a:cs typeface="Calibri"/>
              </a:rPr>
              <a:t>for</a:t>
            </a:r>
            <a:r>
              <a:rPr sz="2400" spc="-50" dirty="0">
                <a:latin typeface="Calibri"/>
                <a:cs typeface="Calibri"/>
              </a:rPr>
              <a:t> </a:t>
            </a:r>
            <a:r>
              <a:rPr sz="2400" dirty="0">
                <a:latin typeface="Calibri"/>
                <a:cs typeface="Calibri"/>
              </a:rPr>
              <a:t>such</a:t>
            </a:r>
            <a:r>
              <a:rPr sz="2400" spc="-50" dirty="0">
                <a:latin typeface="Calibri"/>
                <a:cs typeface="Calibri"/>
              </a:rPr>
              <a:t> </a:t>
            </a:r>
            <a:r>
              <a:rPr sz="2400" dirty="0">
                <a:latin typeface="Calibri"/>
                <a:cs typeface="Calibri"/>
              </a:rPr>
              <a:t>shell</a:t>
            </a:r>
            <a:r>
              <a:rPr sz="2400" spc="-55" dirty="0">
                <a:latin typeface="Calibri"/>
                <a:cs typeface="Calibri"/>
              </a:rPr>
              <a:t> </a:t>
            </a:r>
            <a:r>
              <a:rPr sz="2400" dirty="0">
                <a:latin typeface="Calibri"/>
                <a:cs typeface="Calibri"/>
              </a:rPr>
              <a:t>programs</a:t>
            </a:r>
            <a:r>
              <a:rPr sz="2400" spc="-50" dirty="0">
                <a:latin typeface="Calibri"/>
                <a:cs typeface="Calibri"/>
              </a:rPr>
              <a:t> </a:t>
            </a:r>
            <a:r>
              <a:rPr sz="2400" dirty="0">
                <a:latin typeface="Calibri"/>
                <a:cs typeface="Calibri"/>
              </a:rPr>
              <a:t>in</a:t>
            </a:r>
            <a:r>
              <a:rPr sz="2400" spc="-55" dirty="0">
                <a:latin typeface="Calibri"/>
                <a:cs typeface="Calibri"/>
              </a:rPr>
              <a:t> </a:t>
            </a:r>
            <a:r>
              <a:rPr sz="2400" dirty="0">
                <a:latin typeface="Calibri"/>
                <a:cs typeface="Calibri"/>
              </a:rPr>
              <a:t>Chapter</a:t>
            </a:r>
            <a:r>
              <a:rPr sz="2400" spc="-50" dirty="0">
                <a:latin typeface="Calibri"/>
                <a:cs typeface="Calibri"/>
              </a:rPr>
              <a:t> </a:t>
            </a:r>
            <a:r>
              <a:rPr sz="2400" dirty="0">
                <a:latin typeface="Calibri"/>
                <a:cs typeface="Calibri"/>
              </a:rPr>
              <a:t>1.</a:t>
            </a:r>
            <a:r>
              <a:rPr sz="2400" spc="-55" dirty="0">
                <a:latin typeface="Calibri"/>
                <a:cs typeface="Calibri"/>
              </a:rPr>
              <a:t> </a:t>
            </a:r>
            <a:r>
              <a:rPr sz="2400" dirty="0">
                <a:latin typeface="Calibri"/>
                <a:cs typeface="Calibri"/>
              </a:rPr>
              <a:t>Here</a:t>
            </a:r>
            <a:r>
              <a:rPr sz="2400" spc="-45" dirty="0">
                <a:latin typeface="Calibri"/>
                <a:cs typeface="Calibri"/>
              </a:rPr>
              <a:t> </a:t>
            </a:r>
            <a:r>
              <a:rPr sz="2400" spc="-25" dirty="0">
                <a:latin typeface="Calibri"/>
                <a:cs typeface="Calibri"/>
              </a:rPr>
              <a:t>we </a:t>
            </a:r>
            <a:r>
              <a:rPr sz="2400" dirty="0">
                <a:latin typeface="Calibri"/>
                <a:cs typeface="Calibri"/>
              </a:rPr>
              <a:t>will</a:t>
            </a:r>
            <a:r>
              <a:rPr sz="2400" spc="-60" dirty="0">
                <a:latin typeface="Calibri"/>
                <a:cs typeface="Calibri"/>
              </a:rPr>
              <a:t> </a:t>
            </a:r>
            <a:r>
              <a:rPr sz="2400" dirty="0">
                <a:latin typeface="Calibri"/>
                <a:cs typeface="Calibri"/>
              </a:rPr>
              <a:t>focus</a:t>
            </a:r>
            <a:r>
              <a:rPr sz="2400" spc="-50" dirty="0">
                <a:latin typeface="Calibri"/>
                <a:cs typeface="Calibri"/>
              </a:rPr>
              <a:t> </a:t>
            </a:r>
            <a:r>
              <a:rPr sz="2400" dirty="0">
                <a:latin typeface="Calibri"/>
                <a:cs typeface="Calibri"/>
              </a:rPr>
              <a:t>on</a:t>
            </a:r>
            <a:r>
              <a:rPr sz="2400" spc="-45" dirty="0">
                <a:latin typeface="Calibri"/>
                <a:cs typeface="Calibri"/>
              </a:rPr>
              <a:t> </a:t>
            </a:r>
            <a:r>
              <a:rPr sz="2400" dirty="0">
                <a:latin typeface="Calibri"/>
                <a:cs typeface="Calibri"/>
              </a:rPr>
              <a:t>the</a:t>
            </a:r>
            <a:r>
              <a:rPr sz="2400" spc="-45" dirty="0">
                <a:latin typeface="Calibri"/>
                <a:cs typeface="Calibri"/>
              </a:rPr>
              <a:t> </a:t>
            </a:r>
            <a:r>
              <a:rPr sz="2400" dirty="0">
                <a:latin typeface="Calibri"/>
                <a:cs typeface="Calibri"/>
              </a:rPr>
              <a:t>Environment</a:t>
            </a:r>
            <a:r>
              <a:rPr sz="2400" spc="-50" dirty="0">
                <a:latin typeface="Calibri"/>
                <a:cs typeface="Calibri"/>
              </a:rPr>
              <a:t> </a:t>
            </a:r>
            <a:r>
              <a:rPr sz="2400" dirty="0">
                <a:latin typeface="Calibri"/>
                <a:cs typeface="Calibri"/>
              </a:rPr>
              <a:t>variables</a:t>
            </a:r>
            <a:r>
              <a:rPr sz="2400" spc="-45" dirty="0">
                <a:latin typeface="Calibri"/>
                <a:cs typeface="Calibri"/>
              </a:rPr>
              <a:t> </a:t>
            </a:r>
            <a:r>
              <a:rPr sz="2400" spc="-10" dirty="0">
                <a:latin typeface="Calibri"/>
                <a:cs typeface="Calibri"/>
              </a:rPr>
              <a:t>aspect.</a:t>
            </a:r>
            <a:endParaRPr sz="2400">
              <a:latin typeface="Calibri"/>
              <a:cs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345947"/>
            <a:ext cx="9104630" cy="695960"/>
          </a:xfrm>
          <a:prstGeom prst="rect">
            <a:avLst/>
          </a:prstGeom>
        </p:spPr>
        <p:txBody>
          <a:bodyPr vert="horz" wrap="square" lIns="0" tIns="12700" rIns="0" bIns="0" rtlCol="0">
            <a:spAutoFit/>
          </a:bodyPr>
          <a:lstStyle/>
          <a:p>
            <a:pPr marL="12700">
              <a:lnSpc>
                <a:spcPct val="100000"/>
              </a:lnSpc>
              <a:spcBef>
                <a:spcPts val="100"/>
              </a:spcBef>
            </a:pPr>
            <a:r>
              <a:rPr spc="-10" dirty="0"/>
              <a:t>Attacks</a:t>
            </a:r>
            <a:r>
              <a:rPr spc="-95" dirty="0"/>
              <a:t> </a:t>
            </a:r>
            <a:r>
              <a:rPr dirty="0"/>
              <a:t>via</a:t>
            </a:r>
            <a:r>
              <a:rPr spc="-95" dirty="0"/>
              <a:t> </a:t>
            </a:r>
            <a:r>
              <a:rPr dirty="0"/>
              <a:t>External</a:t>
            </a:r>
            <a:r>
              <a:rPr spc="-95" dirty="0"/>
              <a:t> </a:t>
            </a:r>
            <a:r>
              <a:rPr dirty="0"/>
              <a:t>Program:</a:t>
            </a:r>
            <a:r>
              <a:rPr spc="-95" dirty="0"/>
              <a:t> </a:t>
            </a:r>
            <a:r>
              <a:rPr dirty="0"/>
              <a:t>Case</a:t>
            </a:r>
            <a:r>
              <a:rPr spc="-95" dirty="0"/>
              <a:t> </a:t>
            </a:r>
            <a:r>
              <a:rPr spc="-10" dirty="0"/>
              <a:t>Study</a:t>
            </a:r>
          </a:p>
        </p:txBody>
      </p:sp>
      <p:grpSp>
        <p:nvGrpSpPr>
          <p:cNvPr id="3" name="object 3"/>
          <p:cNvGrpSpPr/>
          <p:nvPr/>
        </p:nvGrpSpPr>
        <p:grpSpPr>
          <a:xfrm>
            <a:off x="1145411" y="3303325"/>
            <a:ext cx="5347335" cy="1341755"/>
            <a:chOff x="1145411" y="3303325"/>
            <a:chExt cx="5347335" cy="1341755"/>
          </a:xfrm>
        </p:grpSpPr>
        <p:pic>
          <p:nvPicPr>
            <p:cNvPr id="4" name="object 4"/>
            <p:cNvPicPr/>
            <p:nvPr/>
          </p:nvPicPr>
          <p:blipFill>
            <a:blip r:embed="rId3" cstate="print"/>
            <a:stretch>
              <a:fillRect/>
            </a:stretch>
          </p:blipFill>
          <p:spPr>
            <a:xfrm>
              <a:off x="1167428" y="3303325"/>
              <a:ext cx="4337436" cy="1114697"/>
            </a:xfrm>
            <a:prstGeom prst="rect">
              <a:avLst/>
            </a:prstGeom>
          </p:spPr>
        </p:pic>
        <p:pic>
          <p:nvPicPr>
            <p:cNvPr id="5" name="object 5"/>
            <p:cNvPicPr/>
            <p:nvPr/>
          </p:nvPicPr>
          <p:blipFill>
            <a:blip r:embed="rId4" cstate="print"/>
            <a:stretch>
              <a:fillRect/>
            </a:stretch>
          </p:blipFill>
          <p:spPr>
            <a:xfrm>
              <a:off x="1145411" y="4426732"/>
              <a:ext cx="4359453" cy="218205"/>
            </a:xfrm>
            <a:prstGeom prst="rect">
              <a:avLst/>
            </a:prstGeom>
          </p:spPr>
        </p:pic>
        <p:sp>
          <p:nvSpPr>
            <p:cNvPr id="6" name="object 6"/>
            <p:cNvSpPr/>
            <p:nvPr/>
          </p:nvSpPr>
          <p:spPr>
            <a:xfrm>
              <a:off x="3638207" y="4232775"/>
              <a:ext cx="2854325" cy="76200"/>
            </a:xfrm>
            <a:custGeom>
              <a:avLst/>
              <a:gdLst/>
              <a:ahLst/>
              <a:cxnLst/>
              <a:rect l="l" t="t" r="r" b="b"/>
              <a:pathLst>
                <a:path w="2854325" h="76200">
                  <a:moveTo>
                    <a:pt x="76200" y="0"/>
                  </a:moveTo>
                  <a:lnTo>
                    <a:pt x="0" y="38100"/>
                  </a:lnTo>
                  <a:lnTo>
                    <a:pt x="76200" y="76200"/>
                  </a:lnTo>
                  <a:lnTo>
                    <a:pt x="76200" y="50800"/>
                  </a:lnTo>
                  <a:lnTo>
                    <a:pt x="63500" y="50800"/>
                  </a:lnTo>
                  <a:lnTo>
                    <a:pt x="63500" y="25400"/>
                  </a:lnTo>
                  <a:lnTo>
                    <a:pt x="76200" y="25400"/>
                  </a:lnTo>
                  <a:lnTo>
                    <a:pt x="76200" y="0"/>
                  </a:lnTo>
                  <a:close/>
                </a:path>
                <a:path w="2854325" h="76200">
                  <a:moveTo>
                    <a:pt x="76200" y="25400"/>
                  </a:moveTo>
                  <a:lnTo>
                    <a:pt x="63500" y="25400"/>
                  </a:lnTo>
                  <a:lnTo>
                    <a:pt x="63500" y="50800"/>
                  </a:lnTo>
                  <a:lnTo>
                    <a:pt x="76200" y="50800"/>
                  </a:lnTo>
                  <a:lnTo>
                    <a:pt x="76200" y="25400"/>
                  </a:lnTo>
                  <a:close/>
                </a:path>
                <a:path w="2854325" h="76200">
                  <a:moveTo>
                    <a:pt x="2854032" y="25400"/>
                  </a:moveTo>
                  <a:lnTo>
                    <a:pt x="76200" y="25400"/>
                  </a:lnTo>
                  <a:lnTo>
                    <a:pt x="76200" y="50800"/>
                  </a:lnTo>
                  <a:lnTo>
                    <a:pt x="2854032" y="50800"/>
                  </a:lnTo>
                  <a:lnTo>
                    <a:pt x="2854032" y="25400"/>
                  </a:lnTo>
                  <a:close/>
                </a:path>
              </a:pathLst>
            </a:custGeom>
            <a:solidFill>
              <a:srgbClr val="000000"/>
            </a:solidFill>
          </p:spPr>
          <p:txBody>
            <a:bodyPr wrap="square" lIns="0" tIns="0" rIns="0" bIns="0" rtlCol="0"/>
            <a:lstStyle/>
            <a:p>
              <a:endParaRPr/>
            </a:p>
          </p:txBody>
        </p:sp>
      </p:grpSp>
      <p:sp>
        <p:nvSpPr>
          <p:cNvPr id="7" name="object 7"/>
          <p:cNvSpPr txBox="1"/>
          <p:nvPr/>
        </p:nvSpPr>
        <p:spPr>
          <a:xfrm>
            <a:off x="931425" y="1145540"/>
            <a:ext cx="10130155" cy="3995420"/>
          </a:xfrm>
          <a:prstGeom prst="rect">
            <a:avLst/>
          </a:prstGeom>
        </p:spPr>
        <p:txBody>
          <a:bodyPr vert="horz" wrap="square" lIns="0" tIns="53975" rIns="0" bIns="0" rtlCol="0">
            <a:spAutoFit/>
          </a:bodyPr>
          <a:lstStyle/>
          <a:p>
            <a:pPr marL="241300" marR="355600" indent="-228600">
              <a:lnSpc>
                <a:spcPts val="2590"/>
              </a:lnSpc>
              <a:spcBef>
                <a:spcPts val="425"/>
              </a:spcBef>
              <a:buFont typeface="Arial"/>
              <a:buChar char="•"/>
              <a:tabLst>
                <a:tab pos="241300" algn="l"/>
              </a:tabLst>
            </a:pPr>
            <a:r>
              <a:rPr sz="2400" dirty="0">
                <a:latin typeface="Calibri"/>
                <a:cs typeface="Calibri"/>
              </a:rPr>
              <a:t>Shell</a:t>
            </a:r>
            <a:r>
              <a:rPr sz="2400" spc="-70" dirty="0">
                <a:latin typeface="Calibri"/>
                <a:cs typeface="Calibri"/>
              </a:rPr>
              <a:t> </a:t>
            </a:r>
            <a:r>
              <a:rPr sz="2400" dirty="0">
                <a:latin typeface="Calibri"/>
                <a:cs typeface="Calibri"/>
              </a:rPr>
              <a:t>programs</a:t>
            </a:r>
            <a:r>
              <a:rPr sz="2400" spc="-60" dirty="0">
                <a:latin typeface="Calibri"/>
                <a:cs typeface="Calibri"/>
              </a:rPr>
              <a:t> </a:t>
            </a:r>
            <a:r>
              <a:rPr sz="2400" dirty="0">
                <a:latin typeface="Calibri"/>
                <a:cs typeface="Calibri"/>
              </a:rPr>
              <a:t>behavior</a:t>
            </a:r>
            <a:r>
              <a:rPr sz="2400" spc="-55" dirty="0">
                <a:latin typeface="Calibri"/>
                <a:cs typeface="Calibri"/>
              </a:rPr>
              <a:t> </a:t>
            </a:r>
            <a:r>
              <a:rPr sz="2400" dirty="0">
                <a:latin typeface="Calibri"/>
                <a:cs typeface="Calibri"/>
              </a:rPr>
              <a:t>is</a:t>
            </a:r>
            <a:r>
              <a:rPr sz="2400" spc="-60" dirty="0">
                <a:latin typeface="Calibri"/>
                <a:cs typeface="Calibri"/>
              </a:rPr>
              <a:t> </a:t>
            </a:r>
            <a:r>
              <a:rPr sz="2400" dirty="0">
                <a:latin typeface="Calibri"/>
                <a:cs typeface="Calibri"/>
              </a:rPr>
              <a:t>affected</a:t>
            </a:r>
            <a:r>
              <a:rPr sz="2400" spc="-55" dirty="0">
                <a:latin typeface="Calibri"/>
                <a:cs typeface="Calibri"/>
              </a:rPr>
              <a:t> </a:t>
            </a:r>
            <a:r>
              <a:rPr sz="2400" dirty="0">
                <a:latin typeface="Calibri"/>
                <a:cs typeface="Calibri"/>
              </a:rPr>
              <a:t>by</a:t>
            </a:r>
            <a:r>
              <a:rPr sz="2400" spc="-55" dirty="0">
                <a:latin typeface="Calibri"/>
                <a:cs typeface="Calibri"/>
              </a:rPr>
              <a:t> </a:t>
            </a:r>
            <a:r>
              <a:rPr sz="2400" dirty="0">
                <a:latin typeface="Calibri"/>
                <a:cs typeface="Calibri"/>
              </a:rPr>
              <a:t>many</a:t>
            </a:r>
            <a:r>
              <a:rPr sz="2400" spc="-55" dirty="0">
                <a:latin typeface="Calibri"/>
                <a:cs typeface="Calibri"/>
              </a:rPr>
              <a:t> </a:t>
            </a:r>
            <a:r>
              <a:rPr sz="2400" dirty="0">
                <a:latin typeface="Calibri"/>
                <a:cs typeface="Calibri"/>
              </a:rPr>
              <a:t>environment</a:t>
            </a:r>
            <a:r>
              <a:rPr sz="2400" spc="-60" dirty="0">
                <a:latin typeface="Calibri"/>
                <a:cs typeface="Calibri"/>
              </a:rPr>
              <a:t> </a:t>
            </a:r>
            <a:r>
              <a:rPr sz="2400" dirty="0">
                <a:latin typeface="Calibri"/>
                <a:cs typeface="Calibri"/>
              </a:rPr>
              <a:t>variables,</a:t>
            </a:r>
            <a:r>
              <a:rPr sz="2400" spc="-55" dirty="0">
                <a:latin typeface="Calibri"/>
                <a:cs typeface="Calibri"/>
              </a:rPr>
              <a:t> </a:t>
            </a:r>
            <a:r>
              <a:rPr sz="2400" dirty="0">
                <a:latin typeface="Calibri"/>
                <a:cs typeface="Calibri"/>
              </a:rPr>
              <a:t>the</a:t>
            </a:r>
            <a:r>
              <a:rPr sz="2400" spc="-50" dirty="0">
                <a:latin typeface="Calibri"/>
                <a:cs typeface="Calibri"/>
              </a:rPr>
              <a:t> </a:t>
            </a:r>
            <a:r>
              <a:rPr sz="2400" spc="-20" dirty="0">
                <a:latin typeface="Calibri"/>
                <a:cs typeface="Calibri"/>
              </a:rPr>
              <a:t>most </a:t>
            </a:r>
            <a:r>
              <a:rPr sz="2400" dirty="0">
                <a:latin typeface="Calibri"/>
                <a:cs typeface="Calibri"/>
              </a:rPr>
              <a:t>common</a:t>
            </a:r>
            <a:r>
              <a:rPr sz="2400" spc="-35" dirty="0">
                <a:latin typeface="Calibri"/>
                <a:cs typeface="Calibri"/>
              </a:rPr>
              <a:t> </a:t>
            </a:r>
            <a:r>
              <a:rPr sz="2400" dirty="0">
                <a:latin typeface="Calibri"/>
                <a:cs typeface="Calibri"/>
              </a:rPr>
              <a:t>of</a:t>
            </a:r>
            <a:r>
              <a:rPr sz="2400" spc="-25" dirty="0">
                <a:latin typeface="Calibri"/>
                <a:cs typeface="Calibri"/>
              </a:rPr>
              <a:t> </a:t>
            </a:r>
            <a:r>
              <a:rPr sz="2400" dirty="0">
                <a:latin typeface="Calibri"/>
                <a:cs typeface="Calibri"/>
              </a:rPr>
              <a:t>which</a:t>
            </a:r>
            <a:r>
              <a:rPr sz="2400" spc="-25" dirty="0">
                <a:latin typeface="Calibri"/>
                <a:cs typeface="Calibri"/>
              </a:rPr>
              <a:t> </a:t>
            </a:r>
            <a:r>
              <a:rPr sz="2400" dirty="0">
                <a:latin typeface="Calibri"/>
                <a:cs typeface="Calibri"/>
              </a:rPr>
              <a:t>is</a:t>
            </a:r>
            <a:r>
              <a:rPr sz="2400" spc="-25" dirty="0">
                <a:latin typeface="Calibri"/>
                <a:cs typeface="Calibri"/>
              </a:rPr>
              <a:t> </a:t>
            </a:r>
            <a:r>
              <a:rPr sz="2400" dirty="0">
                <a:latin typeface="Calibri"/>
                <a:cs typeface="Calibri"/>
              </a:rPr>
              <a:t>the</a:t>
            </a:r>
            <a:r>
              <a:rPr sz="2400" spc="-20" dirty="0">
                <a:latin typeface="Calibri"/>
                <a:cs typeface="Calibri"/>
              </a:rPr>
              <a:t> </a:t>
            </a:r>
            <a:r>
              <a:rPr sz="2400" spc="-80" dirty="0">
                <a:latin typeface="Calibri"/>
                <a:cs typeface="Calibri"/>
              </a:rPr>
              <a:t>PATH</a:t>
            </a:r>
            <a:r>
              <a:rPr sz="2400" spc="-25" dirty="0">
                <a:latin typeface="Calibri"/>
                <a:cs typeface="Calibri"/>
              </a:rPr>
              <a:t> </a:t>
            </a:r>
            <a:r>
              <a:rPr sz="2400" spc="-10" dirty="0">
                <a:latin typeface="Calibri"/>
                <a:cs typeface="Calibri"/>
              </a:rPr>
              <a:t>variable.</a:t>
            </a:r>
            <a:endParaRPr sz="2400">
              <a:latin typeface="Calibri"/>
              <a:cs typeface="Calibri"/>
            </a:endParaRPr>
          </a:p>
          <a:p>
            <a:pPr marL="241300" marR="5080" indent="-228600">
              <a:lnSpc>
                <a:spcPts val="2590"/>
              </a:lnSpc>
              <a:spcBef>
                <a:spcPts val="915"/>
              </a:spcBef>
              <a:buFont typeface="Arial"/>
              <a:buChar char="•"/>
              <a:tabLst>
                <a:tab pos="241300" algn="l"/>
              </a:tabLst>
            </a:pPr>
            <a:r>
              <a:rPr sz="2400" dirty="0">
                <a:latin typeface="Calibri"/>
                <a:cs typeface="Calibri"/>
              </a:rPr>
              <a:t>When</a:t>
            </a:r>
            <a:r>
              <a:rPr sz="2400" spc="-30" dirty="0">
                <a:latin typeface="Calibri"/>
                <a:cs typeface="Calibri"/>
              </a:rPr>
              <a:t> </a:t>
            </a:r>
            <a:r>
              <a:rPr sz="2400" dirty="0">
                <a:latin typeface="Calibri"/>
                <a:cs typeface="Calibri"/>
              </a:rPr>
              <a:t>a</a:t>
            </a:r>
            <a:r>
              <a:rPr sz="2400" spc="-25" dirty="0">
                <a:latin typeface="Calibri"/>
                <a:cs typeface="Calibri"/>
              </a:rPr>
              <a:t> </a:t>
            </a:r>
            <a:r>
              <a:rPr sz="2400" dirty="0">
                <a:latin typeface="Calibri"/>
                <a:cs typeface="Calibri"/>
              </a:rPr>
              <a:t>shell</a:t>
            </a:r>
            <a:r>
              <a:rPr sz="2400" spc="-30" dirty="0">
                <a:latin typeface="Calibri"/>
                <a:cs typeface="Calibri"/>
              </a:rPr>
              <a:t> </a:t>
            </a:r>
            <a:r>
              <a:rPr sz="2400" dirty="0">
                <a:latin typeface="Calibri"/>
                <a:cs typeface="Calibri"/>
              </a:rPr>
              <a:t>program</a:t>
            </a:r>
            <a:r>
              <a:rPr sz="2400" spc="-35" dirty="0">
                <a:latin typeface="Calibri"/>
                <a:cs typeface="Calibri"/>
              </a:rPr>
              <a:t> </a:t>
            </a:r>
            <a:r>
              <a:rPr sz="2400" dirty="0">
                <a:latin typeface="Calibri"/>
                <a:cs typeface="Calibri"/>
              </a:rPr>
              <a:t>runs</a:t>
            </a:r>
            <a:r>
              <a:rPr sz="2400" spc="-30" dirty="0">
                <a:latin typeface="Calibri"/>
                <a:cs typeface="Calibri"/>
              </a:rPr>
              <a:t> </a:t>
            </a:r>
            <a:r>
              <a:rPr sz="2400" dirty="0">
                <a:latin typeface="Calibri"/>
                <a:cs typeface="Calibri"/>
              </a:rPr>
              <a:t>a</a:t>
            </a:r>
            <a:r>
              <a:rPr sz="2400" spc="-25" dirty="0">
                <a:latin typeface="Calibri"/>
                <a:cs typeface="Calibri"/>
              </a:rPr>
              <a:t> </a:t>
            </a:r>
            <a:r>
              <a:rPr sz="2400" dirty="0">
                <a:latin typeface="Calibri"/>
                <a:cs typeface="Calibri"/>
              </a:rPr>
              <a:t>command</a:t>
            </a:r>
            <a:r>
              <a:rPr sz="2400" spc="-25" dirty="0">
                <a:latin typeface="Calibri"/>
                <a:cs typeface="Calibri"/>
              </a:rPr>
              <a:t> </a:t>
            </a:r>
            <a:r>
              <a:rPr sz="2400" dirty="0">
                <a:latin typeface="Calibri"/>
                <a:cs typeface="Calibri"/>
              </a:rPr>
              <a:t>and</a:t>
            </a:r>
            <a:r>
              <a:rPr sz="2400" spc="-35" dirty="0">
                <a:latin typeface="Calibri"/>
                <a:cs typeface="Calibri"/>
              </a:rPr>
              <a:t> </a:t>
            </a:r>
            <a:r>
              <a:rPr sz="2400" dirty="0">
                <a:latin typeface="Calibri"/>
                <a:cs typeface="Calibri"/>
              </a:rPr>
              <a:t>the</a:t>
            </a:r>
            <a:r>
              <a:rPr sz="2400" spc="-20" dirty="0">
                <a:latin typeface="Calibri"/>
                <a:cs typeface="Calibri"/>
              </a:rPr>
              <a:t> </a:t>
            </a:r>
            <a:r>
              <a:rPr sz="2400" dirty="0">
                <a:latin typeface="Calibri"/>
                <a:cs typeface="Calibri"/>
              </a:rPr>
              <a:t>absolute</a:t>
            </a:r>
            <a:r>
              <a:rPr sz="2400" spc="-25" dirty="0">
                <a:latin typeface="Calibri"/>
                <a:cs typeface="Calibri"/>
              </a:rPr>
              <a:t> </a:t>
            </a:r>
            <a:r>
              <a:rPr sz="2400" dirty="0">
                <a:latin typeface="Calibri"/>
                <a:cs typeface="Calibri"/>
              </a:rPr>
              <a:t>path</a:t>
            </a:r>
            <a:r>
              <a:rPr sz="2400" spc="-30" dirty="0">
                <a:latin typeface="Calibri"/>
                <a:cs typeface="Calibri"/>
              </a:rPr>
              <a:t> </a:t>
            </a:r>
            <a:r>
              <a:rPr sz="2400" dirty="0">
                <a:latin typeface="Calibri"/>
                <a:cs typeface="Calibri"/>
              </a:rPr>
              <a:t>is</a:t>
            </a:r>
            <a:r>
              <a:rPr sz="2400" spc="-30" dirty="0">
                <a:latin typeface="Calibri"/>
                <a:cs typeface="Calibri"/>
              </a:rPr>
              <a:t> </a:t>
            </a:r>
            <a:r>
              <a:rPr sz="2400" dirty="0">
                <a:latin typeface="Calibri"/>
                <a:cs typeface="Calibri"/>
              </a:rPr>
              <a:t>not</a:t>
            </a:r>
            <a:r>
              <a:rPr sz="2400" spc="-30" dirty="0">
                <a:latin typeface="Calibri"/>
                <a:cs typeface="Calibri"/>
              </a:rPr>
              <a:t> </a:t>
            </a:r>
            <a:r>
              <a:rPr sz="2400" dirty="0">
                <a:latin typeface="Calibri"/>
                <a:cs typeface="Calibri"/>
              </a:rPr>
              <a:t>provided,</a:t>
            </a:r>
            <a:r>
              <a:rPr sz="2400" spc="-25" dirty="0">
                <a:latin typeface="Calibri"/>
                <a:cs typeface="Calibri"/>
              </a:rPr>
              <a:t> it </a:t>
            </a:r>
            <a:r>
              <a:rPr sz="2400" dirty="0">
                <a:latin typeface="Calibri"/>
                <a:cs typeface="Calibri"/>
              </a:rPr>
              <a:t>uses</a:t>
            </a:r>
            <a:r>
              <a:rPr sz="2400" spc="-55" dirty="0">
                <a:latin typeface="Calibri"/>
                <a:cs typeface="Calibri"/>
              </a:rPr>
              <a:t> </a:t>
            </a:r>
            <a:r>
              <a:rPr sz="2400" dirty="0">
                <a:latin typeface="Calibri"/>
                <a:cs typeface="Calibri"/>
              </a:rPr>
              <a:t>the</a:t>
            </a:r>
            <a:r>
              <a:rPr sz="2400" spc="-30" dirty="0">
                <a:latin typeface="Calibri"/>
                <a:cs typeface="Calibri"/>
              </a:rPr>
              <a:t> </a:t>
            </a:r>
            <a:r>
              <a:rPr sz="2400" spc="-80" dirty="0">
                <a:latin typeface="Calibri"/>
                <a:cs typeface="Calibri"/>
              </a:rPr>
              <a:t>PATH</a:t>
            </a:r>
            <a:r>
              <a:rPr sz="2400" spc="-35" dirty="0">
                <a:latin typeface="Calibri"/>
                <a:cs typeface="Calibri"/>
              </a:rPr>
              <a:t> </a:t>
            </a:r>
            <a:r>
              <a:rPr sz="2400" dirty="0">
                <a:latin typeface="Calibri"/>
                <a:cs typeface="Calibri"/>
              </a:rPr>
              <a:t>variable</a:t>
            </a:r>
            <a:r>
              <a:rPr sz="2400" spc="-35" dirty="0">
                <a:latin typeface="Calibri"/>
                <a:cs typeface="Calibri"/>
              </a:rPr>
              <a:t> </a:t>
            </a:r>
            <a:r>
              <a:rPr sz="2400" dirty="0">
                <a:latin typeface="Calibri"/>
                <a:cs typeface="Calibri"/>
              </a:rPr>
              <a:t>to</a:t>
            </a:r>
            <a:r>
              <a:rPr sz="2400" spc="-40" dirty="0">
                <a:latin typeface="Calibri"/>
                <a:cs typeface="Calibri"/>
              </a:rPr>
              <a:t> </a:t>
            </a:r>
            <a:r>
              <a:rPr sz="2400" dirty="0">
                <a:latin typeface="Calibri"/>
                <a:cs typeface="Calibri"/>
              </a:rPr>
              <a:t>locate</a:t>
            </a:r>
            <a:r>
              <a:rPr sz="2400" spc="-30" dirty="0">
                <a:latin typeface="Calibri"/>
                <a:cs typeface="Calibri"/>
              </a:rPr>
              <a:t> </a:t>
            </a:r>
            <a:r>
              <a:rPr sz="2400" dirty="0">
                <a:latin typeface="Calibri"/>
                <a:cs typeface="Calibri"/>
              </a:rPr>
              <a:t>the</a:t>
            </a:r>
            <a:r>
              <a:rPr sz="2400" spc="-30" dirty="0">
                <a:latin typeface="Calibri"/>
                <a:cs typeface="Calibri"/>
              </a:rPr>
              <a:t> </a:t>
            </a:r>
            <a:r>
              <a:rPr sz="2400" spc="-10" dirty="0">
                <a:latin typeface="Calibri"/>
                <a:cs typeface="Calibri"/>
              </a:rPr>
              <a:t>command.</a:t>
            </a:r>
            <a:endParaRPr sz="2400">
              <a:latin typeface="Calibri"/>
              <a:cs typeface="Calibri"/>
            </a:endParaRPr>
          </a:p>
          <a:p>
            <a:pPr marL="241300" indent="-228600">
              <a:lnSpc>
                <a:spcPct val="100000"/>
              </a:lnSpc>
              <a:spcBef>
                <a:spcPts val="685"/>
              </a:spcBef>
              <a:buFont typeface="Arial"/>
              <a:buChar char="•"/>
              <a:tabLst>
                <a:tab pos="241300" algn="l"/>
              </a:tabLst>
            </a:pPr>
            <a:r>
              <a:rPr sz="2400" dirty="0">
                <a:latin typeface="Calibri"/>
                <a:cs typeface="Calibri"/>
              </a:rPr>
              <a:t>Consider</a:t>
            </a:r>
            <a:r>
              <a:rPr sz="2400" spc="-55" dirty="0">
                <a:latin typeface="Calibri"/>
                <a:cs typeface="Calibri"/>
              </a:rPr>
              <a:t> </a:t>
            </a:r>
            <a:r>
              <a:rPr sz="2400" dirty="0">
                <a:latin typeface="Calibri"/>
                <a:cs typeface="Calibri"/>
              </a:rPr>
              <a:t>the</a:t>
            </a:r>
            <a:r>
              <a:rPr sz="2400" spc="-35" dirty="0">
                <a:latin typeface="Calibri"/>
                <a:cs typeface="Calibri"/>
              </a:rPr>
              <a:t> </a:t>
            </a:r>
            <a:r>
              <a:rPr sz="2400" dirty="0">
                <a:latin typeface="Calibri"/>
                <a:cs typeface="Calibri"/>
              </a:rPr>
              <a:t>following</a:t>
            </a:r>
            <a:r>
              <a:rPr sz="2400" spc="-45" dirty="0">
                <a:latin typeface="Calibri"/>
                <a:cs typeface="Calibri"/>
              </a:rPr>
              <a:t> </a:t>
            </a:r>
            <a:r>
              <a:rPr sz="2400" spc="-10" dirty="0">
                <a:latin typeface="Calibri"/>
                <a:cs typeface="Calibri"/>
              </a:rPr>
              <a:t>code:</a:t>
            </a:r>
            <a:endParaRPr sz="2400">
              <a:latin typeface="Calibri"/>
              <a:cs typeface="Calibri"/>
            </a:endParaRPr>
          </a:p>
          <a:p>
            <a:pPr>
              <a:lnSpc>
                <a:spcPct val="100000"/>
              </a:lnSpc>
              <a:spcBef>
                <a:spcPts val="15"/>
              </a:spcBef>
              <a:buFont typeface="Arial"/>
              <a:buChar char="•"/>
            </a:pPr>
            <a:endParaRPr sz="4050">
              <a:latin typeface="Calibri"/>
              <a:cs typeface="Calibri"/>
            </a:endParaRPr>
          </a:p>
          <a:p>
            <a:pPr marL="5680710" marR="1209040" algn="just">
              <a:lnSpc>
                <a:spcPct val="100000"/>
              </a:lnSpc>
              <a:spcBef>
                <a:spcPts val="5"/>
              </a:spcBef>
            </a:pPr>
            <a:r>
              <a:rPr sz="2000" dirty="0">
                <a:latin typeface="Calibri"/>
                <a:cs typeface="Calibri"/>
              </a:rPr>
              <a:t>Full</a:t>
            </a:r>
            <a:r>
              <a:rPr sz="2000" spc="-50" dirty="0">
                <a:latin typeface="Calibri"/>
                <a:cs typeface="Calibri"/>
              </a:rPr>
              <a:t> </a:t>
            </a:r>
            <a:r>
              <a:rPr sz="2000" dirty="0">
                <a:latin typeface="Calibri"/>
                <a:cs typeface="Calibri"/>
              </a:rPr>
              <a:t>path</a:t>
            </a:r>
            <a:r>
              <a:rPr sz="2000" spc="-40" dirty="0">
                <a:latin typeface="Calibri"/>
                <a:cs typeface="Calibri"/>
              </a:rPr>
              <a:t> </a:t>
            </a:r>
            <a:r>
              <a:rPr sz="2000" dirty="0">
                <a:latin typeface="Calibri"/>
                <a:cs typeface="Calibri"/>
              </a:rPr>
              <a:t>not</a:t>
            </a:r>
            <a:r>
              <a:rPr sz="2000" spc="-35" dirty="0">
                <a:latin typeface="Calibri"/>
                <a:cs typeface="Calibri"/>
              </a:rPr>
              <a:t> </a:t>
            </a:r>
            <a:r>
              <a:rPr sz="2000" dirty="0">
                <a:latin typeface="Calibri"/>
                <a:cs typeface="Calibri"/>
              </a:rPr>
              <a:t>provided.</a:t>
            </a:r>
            <a:r>
              <a:rPr sz="2000" spc="-40" dirty="0">
                <a:latin typeface="Calibri"/>
                <a:cs typeface="Calibri"/>
              </a:rPr>
              <a:t> </a:t>
            </a:r>
            <a:r>
              <a:rPr sz="2000" dirty="0">
                <a:latin typeface="Calibri"/>
                <a:cs typeface="Calibri"/>
              </a:rPr>
              <a:t>We</a:t>
            </a:r>
            <a:r>
              <a:rPr sz="2000" spc="-35" dirty="0">
                <a:latin typeface="Calibri"/>
                <a:cs typeface="Calibri"/>
              </a:rPr>
              <a:t> </a:t>
            </a:r>
            <a:r>
              <a:rPr sz="2000" spc="-25" dirty="0">
                <a:latin typeface="Calibri"/>
                <a:cs typeface="Calibri"/>
              </a:rPr>
              <a:t>can </a:t>
            </a:r>
            <a:r>
              <a:rPr sz="2000" dirty="0">
                <a:latin typeface="Calibri"/>
                <a:cs typeface="Calibri"/>
              </a:rPr>
              <a:t>use</a:t>
            </a:r>
            <a:r>
              <a:rPr sz="2000" spc="-15" dirty="0">
                <a:latin typeface="Calibri"/>
                <a:cs typeface="Calibri"/>
              </a:rPr>
              <a:t> </a:t>
            </a:r>
            <a:r>
              <a:rPr sz="2000" dirty="0">
                <a:latin typeface="Calibri"/>
                <a:cs typeface="Calibri"/>
              </a:rPr>
              <a:t>this</a:t>
            </a:r>
            <a:r>
              <a:rPr sz="2000" spc="-15" dirty="0">
                <a:latin typeface="Calibri"/>
                <a:cs typeface="Calibri"/>
              </a:rPr>
              <a:t> </a:t>
            </a:r>
            <a:r>
              <a:rPr sz="2000" dirty="0">
                <a:latin typeface="Calibri"/>
                <a:cs typeface="Calibri"/>
              </a:rPr>
              <a:t>to</a:t>
            </a:r>
            <a:r>
              <a:rPr sz="2000" spc="-25" dirty="0">
                <a:latin typeface="Calibri"/>
                <a:cs typeface="Calibri"/>
              </a:rPr>
              <a:t> </a:t>
            </a:r>
            <a:r>
              <a:rPr sz="2000" dirty="0">
                <a:latin typeface="Calibri"/>
                <a:cs typeface="Calibri"/>
              </a:rPr>
              <a:t>manipulate</a:t>
            </a:r>
            <a:r>
              <a:rPr sz="2000" spc="-15" dirty="0">
                <a:latin typeface="Calibri"/>
                <a:cs typeface="Calibri"/>
              </a:rPr>
              <a:t> </a:t>
            </a:r>
            <a:r>
              <a:rPr sz="2000" dirty="0">
                <a:latin typeface="Calibri"/>
                <a:cs typeface="Calibri"/>
              </a:rPr>
              <a:t>the</a:t>
            </a:r>
            <a:r>
              <a:rPr sz="2000" spc="-10" dirty="0">
                <a:latin typeface="Calibri"/>
                <a:cs typeface="Calibri"/>
              </a:rPr>
              <a:t> </a:t>
            </a:r>
            <a:r>
              <a:rPr sz="2000" spc="-20" dirty="0">
                <a:latin typeface="Calibri"/>
                <a:cs typeface="Calibri"/>
              </a:rPr>
              <a:t>path </a:t>
            </a:r>
            <a:r>
              <a:rPr sz="2000" spc="-10" dirty="0">
                <a:latin typeface="Calibri"/>
                <a:cs typeface="Calibri"/>
              </a:rPr>
              <a:t>variable</a:t>
            </a:r>
            <a:endParaRPr sz="2000">
              <a:latin typeface="Calibri"/>
              <a:cs typeface="Calibri"/>
            </a:endParaRPr>
          </a:p>
          <a:p>
            <a:pPr marL="241300" indent="-228600">
              <a:lnSpc>
                <a:spcPct val="100000"/>
              </a:lnSpc>
              <a:spcBef>
                <a:spcPts val="565"/>
              </a:spcBef>
              <a:buFont typeface="Arial"/>
              <a:buChar char="•"/>
              <a:tabLst>
                <a:tab pos="241300" algn="l"/>
              </a:tabLst>
            </a:pPr>
            <a:r>
              <a:rPr sz="2400" dirty="0">
                <a:latin typeface="Calibri"/>
                <a:cs typeface="Calibri"/>
              </a:rPr>
              <a:t>We</a:t>
            </a:r>
            <a:r>
              <a:rPr sz="2400" spc="-70" dirty="0">
                <a:latin typeface="Calibri"/>
                <a:cs typeface="Calibri"/>
              </a:rPr>
              <a:t> </a:t>
            </a:r>
            <a:r>
              <a:rPr sz="2400" dirty="0">
                <a:latin typeface="Calibri"/>
                <a:cs typeface="Calibri"/>
              </a:rPr>
              <a:t>will</a:t>
            </a:r>
            <a:r>
              <a:rPr sz="2400" spc="-70" dirty="0">
                <a:latin typeface="Calibri"/>
                <a:cs typeface="Calibri"/>
              </a:rPr>
              <a:t> </a:t>
            </a:r>
            <a:r>
              <a:rPr sz="2400" dirty="0">
                <a:latin typeface="Calibri"/>
                <a:cs typeface="Calibri"/>
              </a:rPr>
              <a:t>force</a:t>
            </a:r>
            <a:r>
              <a:rPr sz="2400" spc="-65" dirty="0">
                <a:latin typeface="Calibri"/>
                <a:cs typeface="Calibri"/>
              </a:rPr>
              <a:t> </a:t>
            </a:r>
            <a:r>
              <a:rPr sz="2400" dirty="0">
                <a:latin typeface="Calibri"/>
                <a:cs typeface="Calibri"/>
              </a:rPr>
              <a:t>the</a:t>
            </a:r>
            <a:r>
              <a:rPr sz="2400" spc="-65" dirty="0">
                <a:latin typeface="Calibri"/>
                <a:cs typeface="Calibri"/>
              </a:rPr>
              <a:t> </a:t>
            </a:r>
            <a:r>
              <a:rPr sz="2400" dirty="0">
                <a:latin typeface="Calibri"/>
                <a:cs typeface="Calibri"/>
              </a:rPr>
              <a:t>above</a:t>
            </a:r>
            <a:r>
              <a:rPr sz="2400" spc="-65" dirty="0">
                <a:latin typeface="Calibri"/>
                <a:cs typeface="Calibri"/>
              </a:rPr>
              <a:t> </a:t>
            </a:r>
            <a:r>
              <a:rPr sz="2400" dirty="0">
                <a:latin typeface="Calibri"/>
                <a:cs typeface="Calibri"/>
              </a:rPr>
              <a:t>program</a:t>
            </a:r>
            <a:r>
              <a:rPr sz="2400" spc="-75" dirty="0">
                <a:latin typeface="Calibri"/>
                <a:cs typeface="Calibri"/>
              </a:rPr>
              <a:t> </a:t>
            </a:r>
            <a:r>
              <a:rPr sz="2400" dirty="0">
                <a:latin typeface="Calibri"/>
                <a:cs typeface="Calibri"/>
              </a:rPr>
              <a:t>to</a:t>
            </a:r>
            <a:r>
              <a:rPr sz="2400" spc="-75" dirty="0">
                <a:latin typeface="Calibri"/>
                <a:cs typeface="Calibri"/>
              </a:rPr>
              <a:t> </a:t>
            </a:r>
            <a:r>
              <a:rPr sz="2400" dirty="0">
                <a:latin typeface="Calibri"/>
                <a:cs typeface="Calibri"/>
              </a:rPr>
              <a:t>execute</a:t>
            </a:r>
            <a:r>
              <a:rPr sz="2400" spc="-65" dirty="0">
                <a:latin typeface="Calibri"/>
                <a:cs typeface="Calibri"/>
              </a:rPr>
              <a:t> </a:t>
            </a:r>
            <a:r>
              <a:rPr sz="2400" dirty="0">
                <a:latin typeface="Calibri"/>
                <a:cs typeface="Calibri"/>
              </a:rPr>
              <a:t>the</a:t>
            </a:r>
            <a:r>
              <a:rPr sz="2400" spc="-65" dirty="0">
                <a:latin typeface="Calibri"/>
                <a:cs typeface="Calibri"/>
              </a:rPr>
              <a:t> </a:t>
            </a:r>
            <a:r>
              <a:rPr sz="2400" dirty="0">
                <a:latin typeface="Calibri"/>
                <a:cs typeface="Calibri"/>
              </a:rPr>
              <a:t>following</a:t>
            </a:r>
            <a:r>
              <a:rPr sz="2400" spc="-75" dirty="0">
                <a:latin typeface="Calibri"/>
                <a:cs typeface="Calibri"/>
              </a:rPr>
              <a:t> </a:t>
            </a:r>
            <a:r>
              <a:rPr sz="2400" dirty="0">
                <a:latin typeface="Calibri"/>
                <a:cs typeface="Calibri"/>
              </a:rPr>
              <a:t>program</a:t>
            </a:r>
            <a:r>
              <a:rPr sz="2400" spc="-75" dirty="0">
                <a:latin typeface="Calibri"/>
                <a:cs typeface="Calibri"/>
              </a:rPr>
              <a:t> </a:t>
            </a:r>
            <a:r>
              <a:rPr sz="2800" spc="-50" dirty="0">
                <a:latin typeface="Calibri"/>
                <a:cs typeface="Calibri"/>
              </a:rPr>
              <a:t>:</a:t>
            </a:r>
            <a:endParaRPr sz="2800">
              <a:latin typeface="Calibri"/>
              <a:cs typeface="Calibri"/>
            </a:endParaRPr>
          </a:p>
        </p:txBody>
      </p:sp>
      <p:pic>
        <p:nvPicPr>
          <p:cNvPr id="8" name="object 8"/>
          <p:cNvPicPr/>
          <p:nvPr/>
        </p:nvPicPr>
        <p:blipFill>
          <a:blip r:embed="rId5" cstate="print"/>
          <a:stretch>
            <a:fillRect/>
          </a:stretch>
        </p:blipFill>
        <p:spPr>
          <a:xfrm>
            <a:off x="1140666" y="5383833"/>
            <a:ext cx="4720362" cy="1064299"/>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38251" rIns="0" bIns="0" rtlCol="0">
            <a:spAutoFit/>
          </a:bodyPr>
          <a:lstStyle/>
          <a:p>
            <a:pPr marL="492125">
              <a:lnSpc>
                <a:spcPct val="100000"/>
              </a:lnSpc>
              <a:spcBef>
                <a:spcPts val="100"/>
              </a:spcBef>
            </a:pPr>
            <a:r>
              <a:rPr spc="-10" dirty="0"/>
              <a:t>Attacks</a:t>
            </a:r>
            <a:r>
              <a:rPr spc="-95" dirty="0"/>
              <a:t> </a:t>
            </a:r>
            <a:r>
              <a:rPr dirty="0"/>
              <a:t>via</a:t>
            </a:r>
            <a:r>
              <a:rPr spc="-95" dirty="0"/>
              <a:t> </a:t>
            </a:r>
            <a:r>
              <a:rPr dirty="0"/>
              <a:t>External</a:t>
            </a:r>
            <a:r>
              <a:rPr spc="-95" dirty="0"/>
              <a:t> </a:t>
            </a:r>
            <a:r>
              <a:rPr dirty="0"/>
              <a:t>Program:</a:t>
            </a:r>
            <a:r>
              <a:rPr spc="-95" dirty="0"/>
              <a:t> </a:t>
            </a:r>
            <a:r>
              <a:rPr dirty="0"/>
              <a:t>Case</a:t>
            </a:r>
            <a:r>
              <a:rPr spc="-95" dirty="0"/>
              <a:t> </a:t>
            </a:r>
            <a:r>
              <a:rPr spc="-10" dirty="0"/>
              <a:t>Study</a:t>
            </a:r>
          </a:p>
        </p:txBody>
      </p:sp>
      <p:pic>
        <p:nvPicPr>
          <p:cNvPr id="3" name="object 3"/>
          <p:cNvPicPr/>
          <p:nvPr/>
        </p:nvPicPr>
        <p:blipFill>
          <a:blip r:embed="rId3" cstate="print"/>
          <a:stretch>
            <a:fillRect/>
          </a:stretch>
        </p:blipFill>
        <p:spPr>
          <a:xfrm>
            <a:off x="1647839" y="1686832"/>
            <a:ext cx="8480900" cy="4692237"/>
          </a:xfrm>
          <a:prstGeom prst="rect">
            <a:avLst/>
          </a:prstGeom>
        </p:spPr>
      </p:pic>
      <p:sp>
        <p:nvSpPr>
          <p:cNvPr id="4" name="object 4"/>
          <p:cNvSpPr txBox="1"/>
          <p:nvPr/>
        </p:nvSpPr>
        <p:spPr>
          <a:xfrm>
            <a:off x="7139578" y="2175329"/>
            <a:ext cx="2404745" cy="1016000"/>
          </a:xfrm>
          <a:prstGeom prst="rect">
            <a:avLst/>
          </a:prstGeom>
          <a:ln w="12700">
            <a:solidFill>
              <a:srgbClr val="000000"/>
            </a:solidFill>
          </a:ln>
        </p:spPr>
        <p:txBody>
          <a:bodyPr vert="horz" wrap="square" lIns="0" tIns="33020" rIns="0" bIns="0" rtlCol="0">
            <a:spAutoFit/>
          </a:bodyPr>
          <a:lstStyle/>
          <a:p>
            <a:pPr marL="90805" marR="96520">
              <a:lnSpc>
                <a:spcPct val="100000"/>
              </a:lnSpc>
              <a:spcBef>
                <a:spcPts val="260"/>
              </a:spcBef>
            </a:pPr>
            <a:r>
              <a:rPr sz="2000" dirty="0">
                <a:latin typeface="Calibri"/>
                <a:cs typeface="Calibri"/>
              </a:rPr>
              <a:t>We</a:t>
            </a:r>
            <a:r>
              <a:rPr sz="2000" spc="-40" dirty="0">
                <a:latin typeface="Calibri"/>
                <a:cs typeface="Calibri"/>
              </a:rPr>
              <a:t> </a:t>
            </a:r>
            <a:r>
              <a:rPr sz="2000" dirty="0">
                <a:latin typeface="Calibri"/>
                <a:cs typeface="Calibri"/>
              </a:rPr>
              <a:t>will</a:t>
            </a:r>
            <a:r>
              <a:rPr sz="2000" spc="-35" dirty="0">
                <a:latin typeface="Calibri"/>
                <a:cs typeface="Calibri"/>
              </a:rPr>
              <a:t> </a:t>
            </a:r>
            <a:r>
              <a:rPr sz="2000" dirty="0">
                <a:latin typeface="Calibri"/>
                <a:cs typeface="Calibri"/>
              </a:rPr>
              <a:t>first</a:t>
            </a:r>
            <a:r>
              <a:rPr sz="2000" spc="-35" dirty="0">
                <a:latin typeface="Calibri"/>
                <a:cs typeface="Calibri"/>
              </a:rPr>
              <a:t> </a:t>
            </a:r>
            <a:r>
              <a:rPr sz="2000" dirty="0">
                <a:latin typeface="Calibri"/>
                <a:cs typeface="Calibri"/>
              </a:rPr>
              <a:t>run</a:t>
            </a:r>
            <a:r>
              <a:rPr sz="2000" spc="-40" dirty="0">
                <a:latin typeface="Calibri"/>
                <a:cs typeface="Calibri"/>
              </a:rPr>
              <a:t> </a:t>
            </a:r>
            <a:r>
              <a:rPr sz="2000" spc="-25" dirty="0">
                <a:latin typeface="Calibri"/>
                <a:cs typeface="Calibri"/>
              </a:rPr>
              <a:t>the </a:t>
            </a:r>
            <a:r>
              <a:rPr sz="2000" dirty="0">
                <a:latin typeface="Calibri"/>
                <a:cs typeface="Calibri"/>
              </a:rPr>
              <a:t>first</a:t>
            </a:r>
            <a:r>
              <a:rPr sz="2000" spc="-75" dirty="0">
                <a:latin typeface="Calibri"/>
                <a:cs typeface="Calibri"/>
              </a:rPr>
              <a:t> </a:t>
            </a:r>
            <a:r>
              <a:rPr sz="2000" dirty="0">
                <a:latin typeface="Calibri"/>
                <a:cs typeface="Calibri"/>
              </a:rPr>
              <a:t>program</a:t>
            </a:r>
            <a:r>
              <a:rPr sz="2000" spc="-70" dirty="0">
                <a:latin typeface="Calibri"/>
                <a:cs typeface="Calibri"/>
              </a:rPr>
              <a:t> </a:t>
            </a:r>
            <a:r>
              <a:rPr sz="2000" spc="-10" dirty="0">
                <a:latin typeface="Calibri"/>
                <a:cs typeface="Calibri"/>
              </a:rPr>
              <a:t>without </a:t>
            </a:r>
            <a:r>
              <a:rPr sz="2000" dirty="0">
                <a:latin typeface="Calibri"/>
                <a:cs typeface="Calibri"/>
              </a:rPr>
              <a:t>doing</a:t>
            </a:r>
            <a:r>
              <a:rPr sz="2000" spc="-20" dirty="0">
                <a:latin typeface="Calibri"/>
                <a:cs typeface="Calibri"/>
              </a:rPr>
              <a:t> </a:t>
            </a:r>
            <a:r>
              <a:rPr sz="2000" dirty="0">
                <a:latin typeface="Calibri"/>
                <a:cs typeface="Calibri"/>
              </a:rPr>
              <a:t>the</a:t>
            </a:r>
            <a:r>
              <a:rPr sz="2000" spc="-5" dirty="0">
                <a:latin typeface="Calibri"/>
                <a:cs typeface="Calibri"/>
              </a:rPr>
              <a:t> </a:t>
            </a:r>
            <a:r>
              <a:rPr sz="2000" spc="-10" dirty="0">
                <a:latin typeface="Calibri"/>
                <a:cs typeface="Calibri"/>
              </a:rPr>
              <a:t>attack</a:t>
            </a:r>
            <a:endParaRPr sz="2000">
              <a:latin typeface="Calibri"/>
              <a:cs typeface="Calibri"/>
            </a:endParaRPr>
          </a:p>
        </p:txBody>
      </p:sp>
      <p:sp>
        <p:nvSpPr>
          <p:cNvPr id="5" name="object 5"/>
          <p:cNvSpPr txBox="1"/>
          <p:nvPr/>
        </p:nvSpPr>
        <p:spPr>
          <a:xfrm>
            <a:off x="7139578" y="3938356"/>
            <a:ext cx="2404745" cy="1016000"/>
          </a:xfrm>
          <a:prstGeom prst="rect">
            <a:avLst/>
          </a:prstGeom>
          <a:ln w="12700">
            <a:solidFill>
              <a:srgbClr val="000000"/>
            </a:solidFill>
          </a:ln>
        </p:spPr>
        <p:txBody>
          <a:bodyPr vert="horz" wrap="square" lIns="0" tIns="31750" rIns="0" bIns="0" rtlCol="0">
            <a:spAutoFit/>
          </a:bodyPr>
          <a:lstStyle/>
          <a:p>
            <a:pPr marL="90805" marR="257810">
              <a:lnSpc>
                <a:spcPct val="100000"/>
              </a:lnSpc>
              <a:spcBef>
                <a:spcPts val="250"/>
              </a:spcBef>
            </a:pPr>
            <a:r>
              <a:rPr sz="2000" dirty="0">
                <a:latin typeface="Calibri"/>
                <a:cs typeface="Calibri"/>
              </a:rPr>
              <a:t>We</a:t>
            </a:r>
            <a:r>
              <a:rPr sz="2000" spc="-50" dirty="0">
                <a:latin typeface="Calibri"/>
                <a:cs typeface="Calibri"/>
              </a:rPr>
              <a:t> </a:t>
            </a:r>
            <a:r>
              <a:rPr sz="2000" dirty="0">
                <a:latin typeface="Calibri"/>
                <a:cs typeface="Calibri"/>
              </a:rPr>
              <a:t>now</a:t>
            </a:r>
            <a:r>
              <a:rPr sz="2000" spc="-50" dirty="0">
                <a:latin typeface="Calibri"/>
                <a:cs typeface="Calibri"/>
              </a:rPr>
              <a:t> </a:t>
            </a:r>
            <a:r>
              <a:rPr sz="2000" dirty="0">
                <a:latin typeface="Calibri"/>
                <a:cs typeface="Calibri"/>
              </a:rPr>
              <a:t>change</a:t>
            </a:r>
            <a:r>
              <a:rPr sz="2000" spc="-45" dirty="0">
                <a:latin typeface="Calibri"/>
                <a:cs typeface="Calibri"/>
              </a:rPr>
              <a:t> </a:t>
            </a:r>
            <a:r>
              <a:rPr sz="2000" spc="-25" dirty="0">
                <a:latin typeface="Calibri"/>
                <a:cs typeface="Calibri"/>
              </a:rPr>
              <a:t>the </a:t>
            </a:r>
            <a:r>
              <a:rPr sz="2000" spc="-65" dirty="0">
                <a:latin typeface="Calibri"/>
                <a:cs typeface="Calibri"/>
              </a:rPr>
              <a:t>PATH</a:t>
            </a:r>
            <a:r>
              <a:rPr sz="2000" spc="-40" dirty="0">
                <a:latin typeface="Calibri"/>
                <a:cs typeface="Calibri"/>
              </a:rPr>
              <a:t> </a:t>
            </a:r>
            <a:r>
              <a:rPr sz="2000" spc="-10" dirty="0">
                <a:latin typeface="Calibri"/>
                <a:cs typeface="Calibri"/>
              </a:rPr>
              <a:t>environment variable</a:t>
            </a:r>
            <a:endParaRPr sz="2000">
              <a:latin typeface="Calibri"/>
              <a:cs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38251" rIns="0" bIns="0" rtlCol="0">
            <a:spAutoFit/>
          </a:bodyPr>
          <a:lstStyle/>
          <a:p>
            <a:pPr marL="492125">
              <a:lnSpc>
                <a:spcPct val="100000"/>
              </a:lnSpc>
              <a:spcBef>
                <a:spcPts val="100"/>
              </a:spcBef>
            </a:pPr>
            <a:r>
              <a:rPr spc="-10" dirty="0"/>
              <a:t>Attacks</a:t>
            </a:r>
            <a:r>
              <a:rPr spc="-140" dirty="0"/>
              <a:t> </a:t>
            </a:r>
            <a:r>
              <a:rPr dirty="0"/>
              <a:t>via</a:t>
            </a:r>
            <a:r>
              <a:rPr spc="-135" dirty="0"/>
              <a:t> </a:t>
            </a:r>
            <a:r>
              <a:rPr dirty="0"/>
              <a:t>External</a:t>
            </a:r>
            <a:r>
              <a:rPr spc="-140" dirty="0"/>
              <a:t> </a:t>
            </a:r>
            <a:r>
              <a:rPr dirty="0"/>
              <a:t>Program:</a:t>
            </a:r>
            <a:r>
              <a:rPr spc="-145" dirty="0"/>
              <a:t> </a:t>
            </a:r>
            <a:r>
              <a:rPr dirty="0"/>
              <a:t>Attack</a:t>
            </a:r>
            <a:r>
              <a:rPr spc="-135" dirty="0"/>
              <a:t> </a:t>
            </a:r>
            <a:r>
              <a:rPr spc="-10" dirty="0"/>
              <a:t>Surfaces</a:t>
            </a:r>
          </a:p>
        </p:txBody>
      </p:sp>
      <p:sp>
        <p:nvSpPr>
          <p:cNvPr id="3" name="object 3"/>
          <p:cNvSpPr txBox="1"/>
          <p:nvPr/>
        </p:nvSpPr>
        <p:spPr>
          <a:xfrm>
            <a:off x="916939" y="1369060"/>
            <a:ext cx="10062210" cy="2835910"/>
          </a:xfrm>
          <a:prstGeom prst="rect">
            <a:avLst/>
          </a:prstGeom>
        </p:spPr>
        <p:txBody>
          <a:bodyPr vert="horz" wrap="square" lIns="0" tIns="94615" rIns="0" bIns="0" rtlCol="0">
            <a:spAutoFit/>
          </a:bodyPr>
          <a:lstStyle/>
          <a:p>
            <a:pPr marL="241300" indent="-228600">
              <a:lnSpc>
                <a:spcPct val="100000"/>
              </a:lnSpc>
              <a:spcBef>
                <a:spcPts val="745"/>
              </a:spcBef>
              <a:buFont typeface="Arial"/>
              <a:buChar char="•"/>
              <a:tabLst>
                <a:tab pos="241300" algn="l"/>
              </a:tabLst>
            </a:pPr>
            <a:r>
              <a:rPr sz="2800" dirty="0">
                <a:latin typeface="Calibri"/>
                <a:cs typeface="Calibri"/>
              </a:rPr>
              <a:t>Compared</a:t>
            </a:r>
            <a:r>
              <a:rPr sz="2800" spc="-85" dirty="0">
                <a:latin typeface="Calibri"/>
                <a:cs typeface="Calibri"/>
              </a:rPr>
              <a:t> </a:t>
            </a:r>
            <a:r>
              <a:rPr sz="2800" dirty="0">
                <a:latin typeface="Calibri"/>
                <a:cs typeface="Calibri"/>
              </a:rPr>
              <a:t>to</a:t>
            </a:r>
            <a:r>
              <a:rPr sz="2800" spc="-75" dirty="0">
                <a:latin typeface="Calibri"/>
                <a:cs typeface="Calibri"/>
              </a:rPr>
              <a:t> </a:t>
            </a:r>
            <a:r>
              <a:rPr sz="2800" dirty="0">
                <a:latin typeface="Calibri"/>
                <a:cs typeface="Calibri"/>
              </a:rPr>
              <a:t>system(),</a:t>
            </a:r>
            <a:r>
              <a:rPr sz="2800" spc="-70" dirty="0">
                <a:latin typeface="Calibri"/>
                <a:cs typeface="Calibri"/>
              </a:rPr>
              <a:t> </a:t>
            </a:r>
            <a:r>
              <a:rPr sz="2800" spc="-25" dirty="0">
                <a:latin typeface="Calibri"/>
                <a:cs typeface="Calibri"/>
              </a:rPr>
              <a:t>execve()’s</a:t>
            </a:r>
            <a:r>
              <a:rPr sz="2800" spc="-75" dirty="0">
                <a:latin typeface="Calibri"/>
                <a:cs typeface="Calibri"/>
              </a:rPr>
              <a:t> </a:t>
            </a:r>
            <a:r>
              <a:rPr sz="2800" dirty="0">
                <a:latin typeface="Calibri"/>
                <a:cs typeface="Calibri"/>
              </a:rPr>
              <a:t>attack</a:t>
            </a:r>
            <a:r>
              <a:rPr sz="2800" spc="-70" dirty="0">
                <a:latin typeface="Calibri"/>
                <a:cs typeface="Calibri"/>
              </a:rPr>
              <a:t> </a:t>
            </a:r>
            <a:r>
              <a:rPr sz="2800" dirty="0">
                <a:latin typeface="Calibri"/>
                <a:cs typeface="Calibri"/>
              </a:rPr>
              <a:t>surface</a:t>
            </a:r>
            <a:r>
              <a:rPr sz="2800" spc="-75" dirty="0">
                <a:latin typeface="Calibri"/>
                <a:cs typeface="Calibri"/>
              </a:rPr>
              <a:t> </a:t>
            </a:r>
            <a:r>
              <a:rPr sz="2800" dirty="0">
                <a:latin typeface="Calibri"/>
                <a:cs typeface="Calibri"/>
              </a:rPr>
              <a:t>is</a:t>
            </a:r>
            <a:r>
              <a:rPr sz="2800" spc="-70" dirty="0">
                <a:latin typeface="Calibri"/>
                <a:cs typeface="Calibri"/>
              </a:rPr>
              <a:t> </a:t>
            </a:r>
            <a:r>
              <a:rPr sz="2800" spc="-10" dirty="0">
                <a:latin typeface="Calibri"/>
                <a:cs typeface="Calibri"/>
              </a:rPr>
              <a:t>smaller</a:t>
            </a:r>
            <a:endParaRPr sz="2800">
              <a:latin typeface="Calibri"/>
              <a:cs typeface="Calibri"/>
            </a:endParaRPr>
          </a:p>
          <a:p>
            <a:pPr marL="241300" marR="1523365" indent="-228600">
              <a:lnSpc>
                <a:spcPts val="3000"/>
              </a:lnSpc>
              <a:spcBef>
                <a:spcPts val="1050"/>
              </a:spcBef>
              <a:buFont typeface="Arial"/>
              <a:buChar char="•"/>
              <a:tabLst>
                <a:tab pos="241300" algn="l"/>
              </a:tabLst>
            </a:pPr>
            <a:r>
              <a:rPr sz="2800" spc="-10" dirty="0">
                <a:latin typeface="Calibri"/>
                <a:cs typeface="Calibri"/>
              </a:rPr>
              <a:t>execve()</a:t>
            </a:r>
            <a:r>
              <a:rPr sz="2800" spc="-45" dirty="0">
                <a:latin typeface="Calibri"/>
                <a:cs typeface="Calibri"/>
              </a:rPr>
              <a:t> </a:t>
            </a:r>
            <a:r>
              <a:rPr sz="2800" dirty="0">
                <a:latin typeface="Calibri"/>
                <a:cs typeface="Calibri"/>
              </a:rPr>
              <a:t>does</a:t>
            </a:r>
            <a:r>
              <a:rPr sz="2800" spc="-35" dirty="0">
                <a:latin typeface="Calibri"/>
                <a:cs typeface="Calibri"/>
              </a:rPr>
              <a:t> </a:t>
            </a:r>
            <a:r>
              <a:rPr sz="2800" dirty="0">
                <a:latin typeface="Calibri"/>
                <a:cs typeface="Calibri"/>
              </a:rPr>
              <a:t>not</a:t>
            </a:r>
            <a:r>
              <a:rPr sz="2800" spc="-35" dirty="0">
                <a:latin typeface="Calibri"/>
                <a:cs typeface="Calibri"/>
              </a:rPr>
              <a:t> </a:t>
            </a:r>
            <a:r>
              <a:rPr sz="2800" spc="-10" dirty="0">
                <a:latin typeface="Calibri"/>
                <a:cs typeface="Calibri"/>
              </a:rPr>
              <a:t>invoke</a:t>
            </a:r>
            <a:r>
              <a:rPr sz="2800" spc="-45" dirty="0">
                <a:latin typeface="Calibri"/>
                <a:cs typeface="Calibri"/>
              </a:rPr>
              <a:t> </a:t>
            </a:r>
            <a:r>
              <a:rPr sz="2800" dirty="0">
                <a:latin typeface="Calibri"/>
                <a:cs typeface="Calibri"/>
              </a:rPr>
              <a:t>shell,</a:t>
            </a:r>
            <a:r>
              <a:rPr sz="2800" spc="-30" dirty="0">
                <a:latin typeface="Calibri"/>
                <a:cs typeface="Calibri"/>
              </a:rPr>
              <a:t> </a:t>
            </a:r>
            <a:r>
              <a:rPr sz="2800" dirty="0">
                <a:latin typeface="Calibri"/>
                <a:cs typeface="Calibri"/>
              </a:rPr>
              <a:t>and</a:t>
            </a:r>
            <a:r>
              <a:rPr sz="2800" spc="-35" dirty="0">
                <a:latin typeface="Calibri"/>
                <a:cs typeface="Calibri"/>
              </a:rPr>
              <a:t> </a:t>
            </a:r>
            <a:r>
              <a:rPr sz="2800" dirty="0">
                <a:latin typeface="Calibri"/>
                <a:cs typeface="Calibri"/>
              </a:rPr>
              <a:t>thus</a:t>
            </a:r>
            <a:r>
              <a:rPr sz="2800" spc="-35" dirty="0">
                <a:latin typeface="Calibri"/>
                <a:cs typeface="Calibri"/>
              </a:rPr>
              <a:t> </a:t>
            </a:r>
            <a:r>
              <a:rPr sz="2800" dirty="0">
                <a:latin typeface="Calibri"/>
                <a:cs typeface="Calibri"/>
              </a:rPr>
              <a:t>is</a:t>
            </a:r>
            <a:r>
              <a:rPr sz="2800" spc="-30" dirty="0">
                <a:latin typeface="Calibri"/>
                <a:cs typeface="Calibri"/>
              </a:rPr>
              <a:t> </a:t>
            </a:r>
            <a:r>
              <a:rPr sz="2800" dirty="0">
                <a:latin typeface="Calibri"/>
                <a:cs typeface="Calibri"/>
              </a:rPr>
              <a:t>not</a:t>
            </a:r>
            <a:r>
              <a:rPr sz="2800" spc="-40" dirty="0">
                <a:latin typeface="Calibri"/>
                <a:cs typeface="Calibri"/>
              </a:rPr>
              <a:t> </a:t>
            </a:r>
            <a:r>
              <a:rPr sz="2800" spc="-10" dirty="0">
                <a:latin typeface="Calibri"/>
                <a:cs typeface="Calibri"/>
              </a:rPr>
              <a:t>affected</a:t>
            </a:r>
            <a:r>
              <a:rPr sz="2800" spc="-30" dirty="0">
                <a:latin typeface="Calibri"/>
                <a:cs typeface="Calibri"/>
              </a:rPr>
              <a:t> </a:t>
            </a:r>
            <a:r>
              <a:rPr sz="2800" spc="-25" dirty="0">
                <a:latin typeface="Calibri"/>
                <a:cs typeface="Calibri"/>
              </a:rPr>
              <a:t>by </a:t>
            </a:r>
            <a:r>
              <a:rPr sz="2800" spc="-10" dirty="0">
                <a:latin typeface="Calibri"/>
                <a:cs typeface="Calibri"/>
              </a:rPr>
              <a:t>environment</a:t>
            </a:r>
            <a:r>
              <a:rPr sz="2800" spc="-50" dirty="0">
                <a:latin typeface="Calibri"/>
                <a:cs typeface="Calibri"/>
              </a:rPr>
              <a:t> </a:t>
            </a:r>
            <a:r>
              <a:rPr sz="2800" spc="-10" dirty="0">
                <a:latin typeface="Calibri"/>
                <a:cs typeface="Calibri"/>
              </a:rPr>
              <a:t>variables</a:t>
            </a:r>
            <a:endParaRPr sz="2800">
              <a:latin typeface="Calibri"/>
              <a:cs typeface="Calibri"/>
            </a:endParaRPr>
          </a:p>
          <a:p>
            <a:pPr marL="241300" marR="5080" indent="-228600">
              <a:lnSpc>
                <a:spcPts val="3000"/>
              </a:lnSpc>
              <a:spcBef>
                <a:spcPts val="1105"/>
              </a:spcBef>
              <a:buFont typeface="Arial"/>
              <a:buChar char="•"/>
              <a:tabLst>
                <a:tab pos="241300" algn="l"/>
              </a:tabLst>
            </a:pPr>
            <a:r>
              <a:rPr sz="2800" dirty="0">
                <a:latin typeface="Calibri"/>
                <a:cs typeface="Calibri"/>
              </a:rPr>
              <a:t>When</a:t>
            </a:r>
            <a:r>
              <a:rPr sz="2800" spc="-80" dirty="0">
                <a:latin typeface="Calibri"/>
                <a:cs typeface="Calibri"/>
              </a:rPr>
              <a:t> </a:t>
            </a:r>
            <a:r>
              <a:rPr sz="2800" dirty="0">
                <a:latin typeface="Calibri"/>
                <a:cs typeface="Calibri"/>
              </a:rPr>
              <a:t>invoking</a:t>
            </a:r>
            <a:r>
              <a:rPr sz="2800" spc="-80" dirty="0">
                <a:latin typeface="Calibri"/>
                <a:cs typeface="Calibri"/>
              </a:rPr>
              <a:t> </a:t>
            </a:r>
            <a:r>
              <a:rPr sz="2800" dirty="0">
                <a:latin typeface="Calibri"/>
                <a:cs typeface="Calibri"/>
              </a:rPr>
              <a:t>external</a:t>
            </a:r>
            <a:r>
              <a:rPr sz="2800" spc="-80" dirty="0">
                <a:latin typeface="Calibri"/>
                <a:cs typeface="Calibri"/>
              </a:rPr>
              <a:t> </a:t>
            </a:r>
            <a:r>
              <a:rPr sz="2800" dirty="0">
                <a:latin typeface="Calibri"/>
                <a:cs typeface="Calibri"/>
              </a:rPr>
              <a:t>programs</a:t>
            </a:r>
            <a:r>
              <a:rPr sz="2800" spc="-65" dirty="0">
                <a:latin typeface="Calibri"/>
                <a:cs typeface="Calibri"/>
              </a:rPr>
              <a:t> </a:t>
            </a:r>
            <a:r>
              <a:rPr sz="2800" dirty="0">
                <a:latin typeface="Calibri"/>
                <a:cs typeface="Calibri"/>
              </a:rPr>
              <a:t>in</a:t>
            </a:r>
            <a:r>
              <a:rPr sz="2800" spc="-70" dirty="0">
                <a:latin typeface="Calibri"/>
                <a:cs typeface="Calibri"/>
              </a:rPr>
              <a:t> </a:t>
            </a:r>
            <a:r>
              <a:rPr sz="2800" dirty="0">
                <a:latin typeface="Calibri"/>
                <a:cs typeface="Calibri"/>
              </a:rPr>
              <a:t>privileged</a:t>
            </a:r>
            <a:r>
              <a:rPr sz="2800" spc="-50" dirty="0">
                <a:latin typeface="Calibri"/>
                <a:cs typeface="Calibri"/>
              </a:rPr>
              <a:t> </a:t>
            </a:r>
            <a:r>
              <a:rPr sz="2800" dirty="0">
                <a:latin typeface="Calibri"/>
                <a:cs typeface="Calibri"/>
              </a:rPr>
              <a:t>programs,</a:t>
            </a:r>
            <a:r>
              <a:rPr sz="2800" spc="-70" dirty="0">
                <a:latin typeface="Calibri"/>
                <a:cs typeface="Calibri"/>
              </a:rPr>
              <a:t> </a:t>
            </a:r>
            <a:r>
              <a:rPr sz="2800" dirty="0">
                <a:latin typeface="Calibri"/>
                <a:cs typeface="Calibri"/>
              </a:rPr>
              <a:t>we</a:t>
            </a:r>
            <a:r>
              <a:rPr sz="2800" spc="-75" dirty="0">
                <a:latin typeface="Calibri"/>
                <a:cs typeface="Calibri"/>
              </a:rPr>
              <a:t> </a:t>
            </a:r>
            <a:r>
              <a:rPr sz="2800" spc="-10" dirty="0">
                <a:latin typeface="Calibri"/>
                <a:cs typeface="Calibri"/>
              </a:rPr>
              <a:t>should </a:t>
            </a:r>
            <a:r>
              <a:rPr sz="2800" dirty="0">
                <a:latin typeface="Calibri"/>
                <a:cs typeface="Calibri"/>
              </a:rPr>
              <a:t>use</a:t>
            </a:r>
            <a:r>
              <a:rPr sz="2800" spc="-5" dirty="0">
                <a:latin typeface="Calibri"/>
                <a:cs typeface="Calibri"/>
              </a:rPr>
              <a:t> </a:t>
            </a:r>
            <a:r>
              <a:rPr sz="2800" spc="-10" dirty="0">
                <a:latin typeface="Calibri"/>
                <a:cs typeface="Calibri"/>
              </a:rPr>
              <a:t>execve()</a:t>
            </a:r>
            <a:endParaRPr sz="2800">
              <a:latin typeface="Calibri"/>
              <a:cs typeface="Calibri"/>
            </a:endParaRPr>
          </a:p>
          <a:p>
            <a:pPr marL="241300" indent="-228600">
              <a:lnSpc>
                <a:spcPct val="100000"/>
              </a:lnSpc>
              <a:spcBef>
                <a:spcPts val="605"/>
              </a:spcBef>
              <a:buFont typeface="Arial"/>
              <a:buChar char="•"/>
              <a:tabLst>
                <a:tab pos="241300" algn="l"/>
              </a:tabLst>
            </a:pPr>
            <a:r>
              <a:rPr sz="2800" spc="-10" dirty="0">
                <a:latin typeface="Calibri"/>
                <a:cs typeface="Calibri"/>
              </a:rPr>
              <a:t>Refer</a:t>
            </a:r>
            <a:r>
              <a:rPr sz="2800" spc="-65" dirty="0">
                <a:latin typeface="Calibri"/>
                <a:cs typeface="Calibri"/>
              </a:rPr>
              <a:t> </a:t>
            </a:r>
            <a:r>
              <a:rPr sz="2800" dirty="0">
                <a:latin typeface="Calibri"/>
                <a:cs typeface="Calibri"/>
              </a:rPr>
              <a:t>to</a:t>
            </a:r>
            <a:r>
              <a:rPr sz="2800" spc="-50" dirty="0">
                <a:latin typeface="Calibri"/>
                <a:cs typeface="Calibri"/>
              </a:rPr>
              <a:t> </a:t>
            </a:r>
            <a:r>
              <a:rPr sz="2800" dirty="0">
                <a:latin typeface="Calibri"/>
                <a:cs typeface="Calibri"/>
              </a:rPr>
              <a:t>Chapter</a:t>
            </a:r>
            <a:r>
              <a:rPr sz="2800" spc="-55" dirty="0">
                <a:latin typeface="Calibri"/>
                <a:cs typeface="Calibri"/>
              </a:rPr>
              <a:t> </a:t>
            </a:r>
            <a:r>
              <a:rPr sz="2800" dirty="0">
                <a:latin typeface="Calibri"/>
                <a:cs typeface="Calibri"/>
              </a:rPr>
              <a:t>1</a:t>
            </a:r>
            <a:r>
              <a:rPr sz="2800" spc="-45" dirty="0">
                <a:latin typeface="Calibri"/>
                <a:cs typeface="Calibri"/>
              </a:rPr>
              <a:t> </a:t>
            </a:r>
            <a:r>
              <a:rPr sz="2800" dirty="0">
                <a:latin typeface="Calibri"/>
                <a:cs typeface="Calibri"/>
              </a:rPr>
              <a:t>for</a:t>
            </a:r>
            <a:r>
              <a:rPr sz="2800" spc="-55" dirty="0">
                <a:latin typeface="Calibri"/>
                <a:cs typeface="Calibri"/>
              </a:rPr>
              <a:t> </a:t>
            </a:r>
            <a:r>
              <a:rPr sz="2800" dirty="0">
                <a:latin typeface="Calibri"/>
                <a:cs typeface="Calibri"/>
              </a:rPr>
              <a:t>more</a:t>
            </a:r>
            <a:r>
              <a:rPr sz="2800" spc="-55" dirty="0">
                <a:latin typeface="Calibri"/>
                <a:cs typeface="Calibri"/>
              </a:rPr>
              <a:t> </a:t>
            </a:r>
            <a:r>
              <a:rPr sz="2800" spc="-10" dirty="0">
                <a:latin typeface="Calibri"/>
                <a:cs typeface="Calibri"/>
              </a:rPr>
              <a:t>information</a:t>
            </a:r>
            <a:endParaRPr sz="2800">
              <a:latin typeface="Calibri"/>
              <a:cs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91209" y="266700"/>
            <a:ext cx="4059554" cy="695960"/>
          </a:xfrm>
          <a:prstGeom prst="rect">
            <a:avLst/>
          </a:prstGeom>
        </p:spPr>
        <p:txBody>
          <a:bodyPr vert="horz" wrap="square" lIns="0" tIns="12700" rIns="0" bIns="0" rtlCol="0">
            <a:spAutoFit/>
          </a:bodyPr>
          <a:lstStyle/>
          <a:p>
            <a:pPr marL="12700">
              <a:lnSpc>
                <a:spcPct val="100000"/>
              </a:lnSpc>
              <a:spcBef>
                <a:spcPts val="100"/>
              </a:spcBef>
            </a:pPr>
            <a:r>
              <a:rPr spc="-10" dirty="0"/>
              <a:t>Attacks</a:t>
            </a:r>
            <a:r>
              <a:rPr spc="-110" dirty="0"/>
              <a:t> </a:t>
            </a:r>
            <a:r>
              <a:rPr dirty="0"/>
              <a:t>via</a:t>
            </a:r>
            <a:r>
              <a:rPr spc="-95" dirty="0"/>
              <a:t> </a:t>
            </a:r>
            <a:r>
              <a:rPr spc="-10" dirty="0"/>
              <a:t>Library</a:t>
            </a:r>
          </a:p>
        </p:txBody>
      </p:sp>
      <p:sp>
        <p:nvSpPr>
          <p:cNvPr id="3" name="object 3"/>
          <p:cNvSpPr txBox="1"/>
          <p:nvPr/>
        </p:nvSpPr>
        <p:spPr>
          <a:xfrm>
            <a:off x="791209" y="1161796"/>
            <a:ext cx="10215245" cy="3259454"/>
          </a:xfrm>
          <a:prstGeom prst="rect">
            <a:avLst/>
          </a:prstGeom>
        </p:spPr>
        <p:txBody>
          <a:bodyPr vert="horz" wrap="square" lIns="0" tIns="63500" rIns="0" bIns="0" rtlCol="0">
            <a:spAutoFit/>
          </a:bodyPr>
          <a:lstStyle/>
          <a:p>
            <a:pPr marL="12700" marR="5080">
              <a:lnSpc>
                <a:spcPts val="3000"/>
              </a:lnSpc>
              <a:spcBef>
                <a:spcPts val="500"/>
              </a:spcBef>
            </a:pPr>
            <a:r>
              <a:rPr sz="2800" dirty="0">
                <a:latin typeface="Calibri"/>
                <a:cs typeface="Calibri"/>
              </a:rPr>
              <a:t>Programs</a:t>
            </a:r>
            <a:r>
              <a:rPr sz="2800" spc="-50" dirty="0">
                <a:latin typeface="Calibri"/>
                <a:cs typeface="Calibri"/>
              </a:rPr>
              <a:t> </a:t>
            </a:r>
            <a:r>
              <a:rPr sz="2800" dirty="0">
                <a:latin typeface="Calibri"/>
                <a:cs typeface="Calibri"/>
              </a:rPr>
              <a:t>often</a:t>
            </a:r>
            <a:r>
              <a:rPr sz="2800" spc="-45" dirty="0">
                <a:latin typeface="Calibri"/>
                <a:cs typeface="Calibri"/>
              </a:rPr>
              <a:t> </a:t>
            </a:r>
            <a:r>
              <a:rPr sz="2800" dirty="0">
                <a:latin typeface="Calibri"/>
                <a:cs typeface="Calibri"/>
              </a:rPr>
              <a:t>use</a:t>
            </a:r>
            <a:r>
              <a:rPr sz="2800" spc="-50" dirty="0">
                <a:latin typeface="Calibri"/>
                <a:cs typeface="Calibri"/>
              </a:rPr>
              <a:t> </a:t>
            </a:r>
            <a:r>
              <a:rPr sz="2800" dirty="0">
                <a:latin typeface="Calibri"/>
                <a:cs typeface="Calibri"/>
              </a:rPr>
              <a:t>functions</a:t>
            </a:r>
            <a:r>
              <a:rPr sz="2800" spc="-40" dirty="0">
                <a:latin typeface="Calibri"/>
                <a:cs typeface="Calibri"/>
              </a:rPr>
              <a:t> </a:t>
            </a:r>
            <a:r>
              <a:rPr sz="2800" dirty="0">
                <a:latin typeface="Calibri"/>
                <a:cs typeface="Calibri"/>
              </a:rPr>
              <a:t>from</a:t>
            </a:r>
            <a:r>
              <a:rPr sz="2800" spc="-40" dirty="0">
                <a:latin typeface="Calibri"/>
                <a:cs typeface="Calibri"/>
              </a:rPr>
              <a:t> </a:t>
            </a:r>
            <a:r>
              <a:rPr sz="2800" dirty="0">
                <a:latin typeface="Calibri"/>
                <a:cs typeface="Calibri"/>
              </a:rPr>
              <a:t>external</a:t>
            </a:r>
            <a:r>
              <a:rPr sz="2800" spc="-50" dirty="0">
                <a:latin typeface="Calibri"/>
                <a:cs typeface="Calibri"/>
              </a:rPr>
              <a:t> </a:t>
            </a:r>
            <a:r>
              <a:rPr sz="2800" dirty="0">
                <a:latin typeface="Calibri"/>
                <a:cs typeface="Calibri"/>
              </a:rPr>
              <a:t>libraries.</a:t>
            </a:r>
            <a:r>
              <a:rPr sz="2800" spc="-40" dirty="0">
                <a:latin typeface="Calibri"/>
                <a:cs typeface="Calibri"/>
              </a:rPr>
              <a:t> </a:t>
            </a:r>
            <a:r>
              <a:rPr sz="2800" dirty="0">
                <a:latin typeface="Calibri"/>
                <a:cs typeface="Calibri"/>
              </a:rPr>
              <a:t>If</a:t>
            </a:r>
            <a:r>
              <a:rPr sz="2800" spc="-50" dirty="0">
                <a:latin typeface="Calibri"/>
                <a:cs typeface="Calibri"/>
              </a:rPr>
              <a:t> </a:t>
            </a:r>
            <a:r>
              <a:rPr sz="2800" dirty="0">
                <a:latin typeface="Calibri"/>
                <a:cs typeface="Calibri"/>
              </a:rPr>
              <a:t>these</a:t>
            </a:r>
            <a:r>
              <a:rPr sz="2800" spc="-45" dirty="0">
                <a:latin typeface="Calibri"/>
                <a:cs typeface="Calibri"/>
              </a:rPr>
              <a:t> </a:t>
            </a:r>
            <a:r>
              <a:rPr sz="2800" spc="-10" dirty="0">
                <a:latin typeface="Calibri"/>
                <a:cs typeface="Calibri"/>
              </a:rPr>
              <a:t>functions </a:t>
            </a:r>
            <a:r>
              <a:rPr sz="2800" dirty="0">
                <a:latin typeface="Calibri"/>
                <a:cs typeface="Calibri"/>
              </a:rPr>
              <a:t>use</a:t>
            </a:r>
            <a:r>
              <a:rPr sz="2800" spc="-70" dirty="0">
                <a:latin typeface="Calibri"/>
                <a:cs typeface="Calibri"/>
              </a:rPr>
              <a:t> </a:t>
            </a:r>
            <a:r>
              <a:rPr sz="2800" dirty="0">
                <a:latin typeface="Calibri"/>
                <a:cs typeface="Calibri"/>
              </a:rPr>
              <a:t>environment</a:t>
            </a:r>
            <a:r>
              <a:rPr sz="2800" spc="-50" dirty="0">
                <a:latin typeface="Calibri"/>
                <a:cs typeface="Calibri"/>
              </a:rPr>
              <a:t> </a:t>
            </a:r>
            <a:r>
              <a:rPr sz="2800" dirty="0">
                <a:latin typeface="Calibri"/>
                <a:cs typeface="Calibri"/>
              </a:rPr>
              <a:t>variables,</a:t>
            </a:r>
            <a:r>
              <a:rPr sz="2800" spc="-45" dirty="0">
                <a:latin typeface="Calibri"/>
                <a:cs typeface="Calibri"/>
              </a:rPr>
              <a:t> </a:t>
            </a:r>
            <a:r>
              <a:rPr sz="2800" dirty="0">
                <a:latin typeface="Calibri"/>
                <a:cs typeface="Calibri"/>
              </a:rPr>
              <a:t>they</a:t>
            </a:r>
            <a:r>
              <a:rPr sz="2800" spc="-55" dirty="0">
                <a:latin typeface="Calibri"/>
                <a:cs typeface="Calibri"/>
              </a:rPr>
              <a:t> </a:t>
            </a:r>
            <a:r>
              <a:rPr sz="2800" dirty="0">
                <a:latin typeface="Calibri"/>
                <a:cs typeface="Calibri"/>
              </a:rPr>
              <a:t>add</a:t>
            </a:r>
            <a:r>
              <a:rPr sz="2800" spc="-45" dirty="0">
                <a:latin typeface="Calibri"/>
                <a:cs typeface="Calibri"/>
              </a:rPr>
              <a:t> </a:t>
            </a:r>
            <a:r>
              <a:rPr sz="2800" dirty="0">
                <a:latin typeface="Calibri"/>
                <a:cs typeface="Calibri"/>
              </a:rPr>
              <a:t>to</a:t>
            </a:r>
            <a:r>
              <a:rPr sz="2800" spc="-50" dirty="0">
                <a:latin typeface="Calibri"/>
                <a:cs typeface="Calibri"/>
              </a:rPr>
              <a:t> </a:t>
            </a:r>
            <a:r>
              <a:rPr sz="2800" dirty="0">
                <a:latin typeface="Calibri"/>
                <a:cs typeface="Calibri"/>
              </a:rPr>
              <a:t>the</a:t>
            </a:r>
            <a:r>
              <a:rPr sz="2800" spc="-55" dirty="0">
                <a:latin typeface="Calibri"/>
                <a:cs typeface="Calibri"/>
              </a:rPr>
              <a:t> </a:t>
            </a:r>
            <a:r>
              <a:rPr sz="2800" dirty="0">
                <a:latin typeface="Calibri"/>
                <a:cs typeface="Calibri"/>
              </a:rPr>
              <a:t>attack</a:t>
            </a:r>
            <a:r>
              <a:rPr sz="2800" spc="-45" dirty="0">
                <a:latin typeface="Calibri"/>
                <a:cs typeface="Calibri"/>
              </a:rPr>
              <a:t> </a:t>
            </a:r>
            <a:r>
              <a:rPr sz="2800" spc="-10" dirty="0">
                <a:latin typeface="Calibri"/>
                <a:cs typeface="Calibri"/>
              </a:rPr>
              <a:t>surface</a:t>
            </a:r>
            <a:endParaRPr sz="2800">
              <a:latin typeface="Calibri"/>
              <a:cs typeface="Calibri"/>
            </a:endParaRPr>
          </a:p>
          <a:p>
            <a:pPr marL="12700">
              <a:lnSpc>
                <a:spcPct val="100000"/>
              </a:lnSpc>
              <a:spcBef>
                <a:spcPts val="605"/>
              </a:spcBef>
            </a:pPr>
            <a:r>
              <a:rPr sz="2800" dirty="0">
                <a:latin typeface="Calibri"/>
                <a:cs typeface="Calibri"/>
              </a:rPr>
              <a:t>Case</a:t>
            </a:r>
            <a:r>
              <a:rPr sz="2800" spc="-20" dirty="0">
                <a:latin typeface="Calibri"/>
                <a:cs typeface="Calibri"/>
              </a:rPr>
              <a:t> </a:t>
            </a:r>
            <a:r>
              <a:rPr sz="2800" dirty="0">
                <a:latin typeface="Calibri"/>
                <a:cs typeface="Calibri"/>
              </a:rPr>
              <a:t>Study</a:t>
            </a:r>
            <a:r>
              <a:rPr sz="2800" spc="-20" dirty="0">
                <a:latin typeface="Calibri"/>
                <a:cs typeface="Calibri"/>
              </a:rPr>
              <a:t> </a:t>
            </a:r>
            <a:r>
              <a:rPr sz="2800" dirty="0">
                <a:latin typeface="Calibri"/>
                <a:cs typeface="Calibri"/>
              </a:rPr>
              <a:t>–</a:t>
            </a:r>
            <a:r>
              <a:rPr sz="2800" spc="-5" dirty="0">
                <a:latin typeface="Calibri"/>
                <a:cs typeface="Calibri"/>
              </a:rPr>
              <a:t> </a:t>
            </a:r>
            <a:r>
              <a:rPr sz="2800" dirty="0">
                <a:latin typeface="Calibri"/>
                <a:cs typeface="Calibri"/>
              </a:rPr>
              <a:t>Locale</a:t>
            </a:r>
            <a:r>
              <a:rPr sz="2800" spc="-15" dirty="0">
                <a:latin typeface="Calibri"/>
                <a:cs typeface="Calibri"/>
              </a:rPr>
              <a:t> </a:t>
            </a:r>
            <a:r>
              <a:rPr sz="2800" dirty="0">
                <a:latin typeface="Calibri"/>
                <a:cs typeface="Calibri"/>
              </a:rPr>
              <a:t>in</a:t>
            </a:r>
            <a:r>
              <a:rPr sz="2800" spc="-5" dirty="0">
                <a:latin typeface="Calibri"/>
                <a:cs typeface="Calibri"/>
              </a:rPr>
              <a:t> </a:t>
            </a:r>
            <a:r>
              <a:rPr sz="2800" spc="-20" dirty="0">
                <a:latin typeface="Calibri"/>
                <a:cs typeface="Calibri"/>
              </a:rPr>
              <a:t>UNIX</a:t>
            </a:r>
            <a:endParaRPr sz="2800">
              <a:latin typeface="Calibri"/>
              <a:cs typeface="Calibri"/>
            </a:endParaRPr>
          </a:p>
          <a:p>
            <a:pPr marL="241300" marR="120650" indent="-228600">
              <a:lnSpc>
                <a:spcPts val="3000"/>
              </a:lnSpc>
              <a:spcBef>
                <a:spcPts val="1145"/>
              </a:spcBef>
              <a:buFont typeface="Arial"/>
              <a:buChar char="•"/>
              <a:tabLst>
                <a:tab pos="241300" algn="l"/>
              </a:tabLst>
            </a:pPr>
            <a:r>
              <a:rPr sz="2800" dirty="0">
                <a:latin typeface="Calibri"/>
                <a:cs typeface="Calibri"/>
              </a:rPr>
              <a:t>Every</a:t>
            </a:r>
            <a:r>
              <a:rPr sz="2800" spc="-55" dirty="0">
                <a:latin typeface="Calibri"/>
                <a:cs typeface="Calibri"/>
              </a:rPr>
              <a:t> </a:t>
            </a:r>
            <a:r>
              <a:rPr sz="2800" dirty="0">
                <a:latin typeface="Calibri"/>
                <a:cs typeface="Calibri"/>
              </a:rPr>
              <a:t>time</a:t>
            </a:r>
            <a:r>
              <a:rPr sz="2800" spc="-40" dirty="0">
                <a:latin typeface="Calibri"/>
                <a:cs typeface="Calibri"/>
              </a:rPr>
              <a:t> </a:t>
            </a:r>
            <a:r>
              <a:rPr sz="2800" dirty="0">
                <a:latin typeface="Calibri"/>
                <a:cs typeface="Calibri"/>
              </a:rPr>
              <a:t>a</a:t>
            </a:r>
            <a:r>
              <a:rPr sz="2800" spc="-35" dirty="0">
                <a:latin typeface="Calibri"/>
                <a:cs typeface="Calibri"/>
              </a:rPr>
              <a:t> </a:t>
            </a:r>
            <a:r>
              <a:rPr sz="2800" dirty="0">
                <a:latin typeface="Calibri"/>
                <a:cs typeface="Calibri"/>
              </a:rPr>
              <a:t>message</a:t>
            </a:r>
            <a:r>
              <a:rPr sz="2800" spc="-40" dirty="0">
                <a:latin typeface="Calibri"/>
                <a:cs typeface="Calibri"/>
              </a:rPr>
              <a:t> </a:t>
            </a:r>
            <a:r>
              <a:rPr sz="2800" dirty="0">
                <a:latin typeface="Calibri"/>
                <a:cs typeface="Calibri"/>
              </a:rPr>
              <a:t>needs</a:t>
            </a:r>
            <a:r>
              <a:rPr sz="2800" spc="-30" dirty="0">
                <a:latin typeface="Calibri"/>
                <a:cs typeface="Calibri"/>
              </a:rPr>
              <a:t> </a:t>
            </a:r>
            <a:r>
              <a:rPr sz="2800" dirty="0">
                <a:latin typeface="Calibri"/>
                <a:cs typeface="Calibri"/>
              </a:rPr>
              <a:t>to</a:t>
            </a:r>
            <a:r>
              <a:rPr sz="2800" spc="-35" dirty="0">
                <a:latin typeface="Calibri"/>
                <a:cs typeface="Calibri"/>
              </a:rPr>
              <a:t> </a:t>
            </a:r>
            <a:r>
              <a:rPr sz="2800" dirty="0">
                <a:latin typeface="Calibri"/>
                <a:cs typeface="Calibri"/>
              </a:rPr>
              <a:t>be</a:t>
            </a:r>
            <a:r>
              <a:rPr sz="2800" spc="-40" dirty="0">
                <a:latin typeface="Calibri"/>
                <a:cs typeface="Calibri"/>
              </a:rPr>
              <a:t> </a:t>
            </a:r>
            <a:r>
              <a:rPr sz="2800" dirty="0">
                <a:latin typeface="Calibri"/>
                <a:cs typeface="Calibri"/>
              </a:rPr>
              <a:t>printed</a:t>
            </a:r>
            <a:r>
              <a:rPr sz="2800" spc="-35" dirty="0">
                <a:latin typeface="Calibri"/>
                <a:cs typeface="Calibri"/>
              </a:rPr>
              <a:t> </a:t>
            </a:r>
            <a:r>
              <a:rPr sz="2800" dirty="0">
                <a:latin typeface="Calibri"/>
                <a:cs typeface="Calibri"/>
              </a:rPr>
              <a:t>out,</a:t>
            </a:r>
            <a:r>
              <a:rPr sz="2800" spc="-30" dirty="0">
                <a:latin typeface="Calibri"/>
                <a:cs typeface="Calibri"/>
              </a:rPr>
              <a:t> </a:t>
            </a:r>
            <a:r>
              <a:rPr sz="2800" dirty="0">
                <a:latin typeface="Calibri"/>
                <a:cs typeface="Calibri"/>
              </a:rPr>
              <a:t>the</a:t>
            </a:r>
            <a:r>
              <a:rPr sz="2800" spc="-40" dirty="0">
                <a:latin typeface="Calibri"/>
                <a:cs typeface="Calibri"/>
              </a:rPr>
              <a:t> </a:t>
            </a:r>
            <a:r>
              <a:rPr sz="2800" dirty="0">
                <a:latin typeface="Calibri"/>
                <a:cs typeface="Calibri"/>
              </a:rPr>
              <a:t>program</a:t>
            </a:r>
            <a:r>
              <a:rPr sz="2800" spc="-30" dirty="0">
                <a:latin typeface="Calibri"/>
                <a:cs typeface="Calibri"/>
              </a:rPr>
              <a:t> </a:t>
            </a:r>
            <a:r>
              <a:rPr sz="2800" dirty="0">
                <a:latin typeface="Calibri"/>
                <a:cs typeface="Calibri"/>
              </a:rPr>
              <a:t>uses</a:t>
            </a:r>
            <a:r>
              <a:rPr sz="2800" spc="-30" dirty="0">
                <a:latin typeface="Calibri"/>
                <a:cs typeface="Calibri"/>
              </a:rPr>
              <a:t> </a:t>
            </a:r>
            <a:r>
              <a:rPr sz="2800" spc="-25" dirty="0">
                <a:latin typeface="Calibri"/>
                <a:cs typeface="Calibri"/>
              </a:rPr>
              <a:t>the </a:t>
            </a:r>
            <a:r>
              <a:rPr sz="2800" dirty="0">
                <a:latin typeface="Calibri"/>
                <a:cs typeface="Calibri"/>
              </a:rPr>
              <a:t>provided</a:t>
            </a:r>
            <a:r>
              <a:rPr sz="2800" spc="-75" dirty="0">
                <a:latin typeface="Calibri"/>
                <a:cs typeface="Calibri"/>
              </a:rPr>
              <a:t> </a:t>
            </a:r>
            <a:r>
              <a:rPr sz="2800" dirty="0">
                <a:latin typeface="Calibri"/>
                <a:cs typeface="Calibri"/>
              </a:rPr>
              <a:t>library</a:t>
            </a:r>
            <a:r>
              <a:rPr sz="2800" spc="-65" dirty="0">
                <a:latin typeface="Calibri"/>
                <a:cs typeface="Calibri"/>
              </a:rPr>
              <a:t> </a:t>
            </a:r>
            <a:r>
              <a:rPr sz="2800" dirty="0">
                <a:latin typeface="Calibri"/>
                <a:cs typeface="Calibri"/>
              </a:rPr>
              <a:t>functions</a:t>
            </a:r>
            <a:r>
              <a:rPr sz="2800" spc="-65" dirty="0">
                <a:latin typeface="Calibri"/>
                <a:cs typeface="Calibri"/>
              </a:rPr>
              <a:t> </a:t>
            </a:r>
            <a:r>
              <a:rPr sz="2800" dirty="0">
                <a:latin typeface="Calibri"/>
                <a:cs typeface="Calibri"/>
              </a:rPr>
              <a:t>for</a:t>
            </a:r>
            <a:r>
              <a:rPr sz="2800" spc="-65" dirty="0">
                <a:latin typeface="Calibri"/>
                <a:cs typeface="Calibri"/>
              </a:rPr>
              <a:t> </a:t>
            </a:r>
            <a:r>
              <a:rPr sz="2800" dirty="0">
                <a:latin typeface="Calibri"/>
                <a:cs typeface="Calibri"/>
              </a:rPr>
              <a:t>the</a:t>
            </a:r>
            <a:r>
              <a:rPr sz="2800" spc="-65" dirty="0">
                <a:latin typeface="Calibri"/>
                <a:cs typeface="Calibri"/>
              </a:rPr>
              <a:t> </a:t>
            </a:r>
            <a:r>
              <a:rPr sz="2800" dirty="0">
                <a:latin typeface="Calibri"/>
                <a:cs typeface="Calibri"/>
              </a:rPr>
              <a:t>translated</a:t>
            </a:r>
            <a:r>
              <a:rPr sz="2800" spc="-60" dirty="0">
                <a:latin typeface="Calibri"/>
                <a:cs typeface="Calibri"/>
              </a:rPr>
              <a:t> </a:t>
            </a:r>
            <a:r>
              <a:rPr sz="2800" spc="-10" dirty="0">
                <a:latin typeface="Calibri"/>
                <a:cs typeface="Calibri"/>
              </a:rPr>
              <a:t>message</a:t>
            </a:r>
            <a:endParaRPr sz="2800">
              <a:latin typeface="Calibri"/>
              <a:cs typeface="Calibri"/>
            </a:endParaRPr>
          </a:p>
          <a:p>
            <a:pPr marL="241300" indent="-228600">
              <a:lnSpc>
                <a:spcPct val="100000"/>
              </a:lnSpc>
              <a:spcBef>
                <a:spcPts val="585"/>
              </a:spcBef>
              <a:buFont typeface="Arial"/>
              <a:buChar char="•"/>
              <a:tabLst>
                <a:tab pos="241300" algn="l"/>
              </a:tabLst>
            </a:pPr>
            <a:r>
              <a:rPr sz="2800" dirty="0">
                <a:latin typeface="Calibri"/>
                <a:cs typeface="Calibri"/>
              </a:rPr>
              <a:t>Unix</a:t>
            </a:r>
            <a:r>
              <a:rPr sz="2800" spc="-35" dirty="0">
                <a:latin typeface="Calibri"/>
                <a:cs typeface="Calibri"/>
              </a:rPr>
              <a:t> </a:t>
            </a:r>
            <a:r>
              <a:rPr sz="2800" dirty="0">
                <a:latin typeface="Calibri"/>
                <a:cs typeface="Calibri"/>
              </a:rPr>
              <a:t>uses</a:t>
            </a:r>
            <a:r>
              <a:rPr sz="2800" spc="-20" dirty="0">
                <a:latin typeface="Calibri"/>
                <a:cs typeface="Calibri"/>
              </a:rPr>
              <a:t> </a:t>
            </a:r>
            <a:r>
              <a:rPr sz="2800" dirty="0">
                <a:latin typeface="Calibri"/>
                <a:cs typeface="Calibri"/>
              </a:rPr>
              <a:t>the</a:t>
            </a:r>
            <a:r>
              <a:rPr sz="2800" spc="-30" dirty="0">
                <a:latin typeface="Calibri"/>
                <a:cs typeface="Calibri"/>
              </a:rPr>
              <a:t> </a:t>
            </a:r>
            <a:r>
              <a:rPr sz="2800" spc="-10" dirty="0">
                <a:latin typeface="Calibri"/>
                <a:cs typeface="Calibri"/>
              </a:rPr>
              <a:t>gettext()</a:t>
            </a:r>
            <a:r>
              <a:rPr sz="2800" spc="-25" dirty="0">
                <a:latin typeface="Calibri"/>
                <a:cs typeface="Calibri"/>
              </a:rPr>
              <a:t> </a:t>
            </a:r>
            <a:r>
              <a:rPr sz="2800" dirty="0">
                <a:latin typeface="Calibri"/>
                <a:cs typeface="Calibri"/>
              </a:rPr>
              <a:t>and</a:t>
            </a:r>
            <a:r>
              <a:rPr sz="2800" spc="-15" dirty="0">
                <a:latin typeface="Calibri"/>
                <a:cs typeface="Calibri"/>
              </a:rPr>
              <a:t> </a:t>
            </a:r>
            <a:r>
              <a:rPr sz="2800" dirty="0">
                <a:latin typeface="Calibri"/>
                <a:cs typeface="Calibri"/>
              </a:rPr>
              <a:t>catopen()</a:t>
            </a:r>
            <a:r>
              <a:rPr sz="2800" spc="-25" dirty="0">
                <a:latin typeface="Calibri"/>
                <a:cs typeface="Calibri"/>
              </a:rPr>
              <a:t> </a:t>
            </a:r>
            <a:r>
              <a:rPr sz="2800" dirty="0">
                <a:latin typeface="Calibri"/>
                <a:cs typeface="Calibri"/>
              </a:rPr>
              <a:t>in</a:t>
            </a:r>
            <a:r>
              <a:rPr sz="2800" spc="-20" dirty="0">
                <a:latin typeface="Calibri"/>
                <a:cs typeface="Calibri"/>
              </a:rPr>
              <a:t> </a:t>
            </a:r>
            <a:r>
              <a:rPr sz="2800" dirty="0">
                <a:latin typeface="Calibri"/>
                <a:cs typeface="Calibri"/>
              </a:rPr>
              <a:t>the</a:t>
            </a:r>
            <a:r>
              <a:rPr sz="2800" spc="-25" dirty="0">
                <a:latin typeface="Calibri"/>
                <a:cs typeface="Calibri"/>
              </a:rPr>
              <a:t> </a:t>
            </a:r>
            <a:r>
              <a:rPr sz="2800" dirty="0">
                <a:latin typeface="Calibri"/>
                <a:cs typeface="Calibri"/>
              </a:rPr>
              <a:t>libc</a:t>
            </a:r>
            <a:r>
              <a:rPr sz="2800" spc="-20" dirty="0">
                <a:latin typeface="Calibri"/>
                <a:cs typeface="Calibri"/>
              </a:rPr>
              <a:t> </a:t>
            </a:r>
            <a:r>
              <a:rPr sz="2800" spc="-10" dirty="0">
                <a:latin typeface="Calibri"/>
                <a:cs typeface="Calibri"/>
              </a:rPr>
              <a:t>library</a:t>
            </a:r>
            <a:endParaRPr sz="2800">
              <a:latin typeface="Calibri"/>
              <a:cs typeface="Calibri"/>
            </a:endParaRPr>
          </a:p>
          <a:p>
            <a:pPr marL="241300" indent="-228600">
              <a:lnSpc>
                <a:spcPct val="100000"/>
              </a:lnSpc>
              <a:spcBef>
                <a:spcPts val="650"/>
              </a:spcBef>
              <a:buFont typeface="Arial"/>
              <a:buChar char="•"/>
              <a:tabLst>
                <a:tab pos="241300" algn="l"/>
              </a:tabLst>
            </a:pPr>
            <a:r>
              <a:rPr sz="2800" dirty="0">
                <a:latin typeface="Calibri"/>
                <a:cs typeface="Calibri"/>
              </a:rPr>
              <a:t>The</a:t>
            </a:r>
            <a:r>
              <a:rPr sz="2800" spc="-65" dirty="0">
                <a:latin typeface="Calibri"/>
                <a:cs typeface="Calibri"/>
              </a:rPr>
              <a:t> </a:t>
            </a:r>
            <a:r>
              <a:rPr sz="2800" dirty="0">
                <a:latin typeface="Calibri"/>
                <a:cs typeface="Calibri"/>
              </a:rPr>
              <a:t>following</a:t>
            </a:r>
            <a:r>
              <a:rPr sz="2800" spc="-50" dirty="0">
                <a:latin typeface="Calibri"/>
                <a:cs typeface="Calibri"/>
              </a:rPr>
              <a:t> </a:t>
            </a:r>
            <a:r>
              <a:rPr sz="2800" dirty="0">
                <a:latin typeface="Calibri"/>
                <a:cs typeface="Calibri"/>
              </a:rPr>
              <a:t>code</a:t>
            </a:r>
            <a:r>
              <a:rPr sz="2800" spc="-50" dirty="0">
                <a:latin typeface="Calibri"/>
                <a:cs typeface="Calibri"/>
              </a:rPr>
              <a:t> </a:t>
            </a:r>
            <a:r>
              <a:rPr sz="2800" dirty="0">
                <a:latin typeface="Calibri"/>
                <a:cs typeface="Calibri"/>
              </a:rPr>
              <a:t>shows</a:t>
            </a:r>
            <a:r>
              <a:rPr sz="2800" spc="-45" dirty="0">
                <a:latin typeface="Calibri"/>
                <a:cs typeface="Calibri"/>
              </a:rPr>
              <a:t> </a:t>
            </a:r>
            <a:r>
              <a:rPr sz="2800" dirty="0">
                <a:latin typeface="Calibri"/>
                <a:cs typeface="Calibri"/>
              </a:rPr>
              <a:t>how</a:t>
            </a:r>
            <a:r>
              <a:rPr sz="2800" spc="-45" dirty="0">
                <a:latin typeface="Calibri"/>
                <a:cs typeface="Calibri"/>
              </a:rPr>
              <a:t> </a:t>
            </a:r>
            <a:r>
              <a:rPr sz="2800" dirty="0">
                <a:latin typeface="Calibri"/>
                <a:cs typeface="Calibri"/>
              </a:rPr>
              <a:t>a</a:t>
            </a:r>
            <a:r>
              <a:rPr sz="2800" spc="-50" dirty="0">
                <a:latin typeface="Calibri"/>
                <a:cs typeface="Calibri"/>
              </a:rPr>
              <a:t> </a:t>
            </a:r>
            <a:r>
              <a:rPr sz="2800" dirty="0">
                <a:latin typeface="Calibri"/>
                <a:cs typeface="Calibri"/>
              </a:rPr>
              <a:t>program</a:t>
            </a:r>
            <a:r>
              <a:rPr sz="2800" spc="-40" dirty="0">
                <a:latin typeface="Calibri"/>
                <a:cs typeface="Calibri"/>
              </a:rPr>
              <a:t> </a:t>
            </a:r>
            <a:r>
              <a:rPr sz="2800" dirty="0">
                <a:latin typeface="Calibri"/>
                <a:cs typeface="Calibri"/>
              </a:rPr>
              <a:t>can</a:t>
            </a:r>
            <a:r>
              <a:rPr sz="2800" spc="-40" dirty="0">
                <a:latin typeface="Calibri"/>
                <a:cs typeface="Calibri"/>
              </a:rPr>
              <a:t> </a:t>
            </a:r>
            <a:r>
              <a:rPr sz="2800" dirty="0">
                <a:latin typeface="Calibri"/>
                <a:cs typeface="Calibri"/>
              </a:rPr>
              <a:t>use</a:t>
            </a:r>
            <a:r>
              <a:rPr sz="2800" spc="-55" dirty="0">
                <a:latin typeface="Calibri"/>
                <a:cs typeface="Calibri"/>
              </a:rPr>
              <a:t> </a:t>
            </a:r>
            <a:r>
              <a:rPr sz="2800" dirty="0">
                <a:latin typeface="Calibri"/>
                <a:cs typeface="Calibri"/>
              </a:rPr>
              <a:t>locale</a:t>
            </a:r>
            <a:r>
              <a:rPr sz="2800" spc="-50" dirty="0">
                <a:latin typeface="Calibri"/>
                <a:cs typeface="Calibri"/>
              </a:rPr>
              <a:t> </a:t>
            </a:r>
            <a:r>
              <a:rPr sz="2800" spc="-10" dirty="0">
                <a:latin typeface="Calibri"/>
                <a:cs typeface="Calibri"/>
              </a:rPr>
              <a:t>subsystem</a:t>
            </a:r>
            <a:r>
              <a:rPr sz="2800" spc="-40" dirty="0">
                <a:latin typeface="Calibri"/>
                <a:cs typeface="Calibri"/>
              </a:rPr>
              <a:t> </a:t>
            </a:r>
            <a:r>
              <a:rPr sz="2800" spc="-50" dirty="0">
                <a:latin typeface="Calibri"/>
                <a:cs typeface="Calibri"/>
              </a:rPr>
              <a:t>:</a:t>
            </a:r>
            <a:endParaRPr sz="2800">
              <a:latin typeface="Calibri"/>
              <a:cs typeface="Calibri"/>
            </a:endParaRPr>
          </a:p>
        </p:txBody>
      </p:sp>
      <p:pic>
        <p:nvPicPr>
          <p:cNvPr id="4" name="object 4"/>
          <p:cNvPicPr/>
          <p:nvPr/>
        </p:nvPicPr>
        <p:blipFill>
          <a:blip r:embed="rId3" cstate="print"/>
          <a:stretch>
            <a:fillRect/>
          </a:stretch>
        </p:blipFill>
        <p:spPr>
          <a:xfrm>
            <a:off x="1027797" y="4606657"/>
            <a:ext cx="8119979" cy="187415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7667" rIns="0" bIns="0" rtlCol="0">
            <a:spAutoFit/>
          </a:bodyPr>
          <a:lstStyle/>
          <a:p>
            <a:pPr marL="234315">
              <a:lnSpc>
                <a:spcPct val="100000"/>
              </a:lnSpc>
              <a:spcBef>
                <a:spcPts val="100"/>
              </a:spcBef>
            </a:pPr>
            <a:r>
              <a:rPr dirty="0"/>
              <a:t>How</a:t>
            </a:r>
            <a:r>
              <a:rPr spc="-70" dirty="0"/>
              <a:t> </a:t>
            </a:r>
            <a:r>
              <a:rPr dirty="0"/>
              <a:t>to</a:t>
            </a:r>
            <a:r>
              <a:rPr spc="-65" dirty="0"/>
              <a:t> </a:t>
            </a:r>
            <a:r>
              <a:rPr dirty="0"/>
              <a:t>Access</a:t>
            </a:r>
            <a:r>
              <a:rPr spc="-75" dirty="0"/>
              <a:t> </a:t>
            </a:r>
            <a:r>
              <a:rPr dirty="0"/>
              <a:t>Environment</a:t>
            </a:r>
            <a:r>
              <a:rPr spc="-60" dirty="0"/>
              <a:t> </a:t>
            </a:r>
            <a:r>
              <a:rPr spc="-25" dirty="0"/>
              <a:t>Variables</a:t>
            </a:r>
          </a:p>
        </p:txBody>
      </p:sp>
      <p:grpSp>
        <p:nvGrpSpPr>
          <p:cNvPr id="3" name="object 3"/>
          <p:cNvGrpSpPr/>
          <p:nvPr/>
        </p:nvGrpSpPr>
        <p:grpSpPr>
          <a:xfrm>
            <a:off x="774541" y="1506574"/>
            <a:ext cx="6494145" cy="2110105"/>
            <a:chOff x="774541" y="1506574"/>
            <a:chExt cx="6494145" cy="2110105"/>
          </a:xfrm>
        </p:grpSpPr>
        <p:pic>
          <p:nvPicPr>
            <p:cNvPr id="4" name="object 4"/>
            <p:cNvPicPr/>
            <p:nvPr/>
          </p:nvPicPr>
          <p:blipFill>
            <a:blip r:embed="rId3" cstate="print"/>
            <a:stretch>
              <a:fillRect/>
            </a:stretch>
          </p:blipFill>
          <p:spPr>
            <a:xfrm>
              <a:off x="774541" y="1506574"/>
              <a:ext cx="6493766" cy="2109943"/>
            </a:xfrm>
            <a:prstGeom prst="rect">
              <a:avLst/>
            </a:prstGeom>
          </p:spPr>
        </p:pic>
        <p:sp>
          <p:nvSpPr>
            <p:cNvPr id="5" name="object 5"/>
            <p:cNvSpPr/>
            <p:nvPr/>
          </p:nvSpPr>
          <p:spPr>
            <a:xfrm>
              <a:off x="5263662" y="2099881"/>
              <a:ext cx="1547495" cy="0"/>
            </a:xfrm>
            <a:custGeom>
              <a:avLst/>
              <a:gdLst/>
              <a:ahLst/>
              <a:cxnLst/>
              <a:rect l="l" t="t" r="r" b="b"/>
              <a:pathLst>
                <a:path w="1547495">
                  <a:moveTo>
                    <a:pt x="0" y="0"/>
                  </a:moveTo>
                  <a:lnTo>
                    <a:pt x="1547446" y="1"/>
                  </a:lnTo>
                </a:path>
              </a:pathLst>
            </a:custGeom>
            <a:ln w="38100">
              <a:solidFill>
                <a:srgbClr val="C00000"/>
              </a:solidFill>
            </a:ln>
          </p:spPr>
          <p:txBody>
            <a:bodyPr wrap="square" lIns="0" tIns="0" rIns="0" bIns="0" rtlCol="0"/>
            <a:lstStyle/>
            <a:p>
              <a:endParaRPr/>
            </a:p>
          </p:txBody>
        </p:sp>
      </p:grpSp>
      <p:grpSp>
        <p:nvGrpSpPr>
          <p:cNvPr id="6" name="object 6"/>
          <p:cNvGrpSpPr/>
          <p:nvPr/>
        </p:nvGrpSpPr>
        <p:grpSpPr>
          <a:xfrm>
            <a:off x="5127942" y="3797530"/>
            <a:ext cx="6493510" cy="2746375"/>
            <a:chOff x="5127942" y="3797530"/>
            <a:chExt cx="6493510" cy="2746375"/>
          </a:xfrm>
        </p:grpSpPr>
        <p:pic>
          <p:nvPicPr>
            <p:cNvPr id="7" name="object 7"/>
            <p:cNvPicPr/>
            <p:nvPr/>
          </p:nvPicPr>
          <p:blipFill>
            <a:blip r:embed="rId4" cstate="print"/>
            <a:stretch>
              <a:fillRect/>
            </a:stretch>
          </p:blipFill>
          <p:spPr>
            <a:xfrm>
              <a:off x="5127942" y="3797530"/>
              <a:ext cx="6493384" cy="2746222"/>
            </a:xfrm>
            <a:prstGeom prst="rect">
              <a:avLst/>
            </a:prstGeom>
          </p:spPr>
        </p:pic>
        <p:sp>
          <p:nvSpPr>
            <p:cNvPr id="8" name="object 8"/>
            <p:cNvSpPr/>
            <p:nvPr/>
          </p:nvSpPr>
          <p:spPr>
            <a:xfrm>
              <a:off x="7045570" y="4602479"/>
              <a:ext cx="948055" cy="2540"/>
            </a:xfrm>
            <a:custGeom>
              <a:avLst/>
              <a:gdLst/>
              <a:ahLst/>
              <a:cxnLst/>
              <a:rect l="l" t="t" r="r" b="b"/>
              <a:pathLst>
                <a:path w="948054" h="2539">
                  <a:moveTo>
                    <a:pt x="0" y="2440"/>
                  </a:moveTo>
                  <a:lnTo>
                    <a:pt x="947810" y="0"/>
                  </a:lnTo>
                </a:path>
              </a:pathLst>
            </a:custGeom>
            <a:ln w="38100">
              <a:solidFill>
                <a:srgbClr val="C00000"/>
              </a:solidFill>
            </a:ln>
          </p:spPr>
          <p:txBody>
            <a:bodyPr wrap="square" lIns="0" tIns="0" rIns="0" bIns="0" rtlCol="0"/>
            <a:lstStyle/>
            <a:p>
              <a:endParaRPr/>
            </a:p>
          </p:txBody>
        </p:sp>
      </p:grpSp>
      <p:sp>
        <p:nvSpPr>
          <p:cNvPr id="9" name="object 9"/>
          <p:cNvSpPr txBox="1"/>
          <p:nvPr/>
        </p:nvSpPr>
        <p:spPr>
          <a:xfrm>
            <a:off x="8097324" y="2108708"/>
            <a:ext cx="294449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alibri"/>
                <a:cs typeface="Calibri"/>
              </a:rPr>
              <a:t>From</a:t>
            </a:r>
            <a:r>
              <a:rPr sz="2400" spc="-35" dirty="0">
                <a:latin typeface="Calibri"/>
                <a:cs typeface="Calibri"/>
              </a:rPr>
              <a:t> </a:t>
            </a:r>
            <a:r>
              <a:rPr sz="2400" dirty="0">
                <a:latin typeface="Calibri"/>
                <a:cs typeface="Calibri"/>
              </a:rPr>
              <a:t>the</a:t>
            </a:r>
            <a:r>
              <a:rPr sz="2400" spc="-20" dirty="0">
                <a:latin typeface="Calibri"/>
                <a:cs typeface="Calibri"/>
              </a:rPr>
              <a:t> </a:t>
            </a:r>
            <a:r>
              <a:rPr sz="2400" dirty="0">
                <a:latin typeface="Calibri"/>
                <a:cs typeface="Calibri"/>
              </a:rPr>
              <a:t>main</a:t>
            </a:r>
            <a:r>
              <a:rPr sz="2400" spc="-25" dirty="0">
                <a:latin typeface="Calibri"/>
                <a:cs typeface="Calibri"/>
              </a:rPr>
              <a:t> </a:t>
            </a:r>
            <a:r>
              <a:rPr sz="2400" spc="-10" dirty="0">
                <a:latin typeface="Calibri"/>
                <a:cs typeface="Calibri"/>
              </a:rPr>
              <a:t>function</a:t>
            </a:r>
            <a:endParaRPr sz="2400">
              <a:latin typeface="Calibri"/>
              <a:cs typeface="Calibri"/>
            </a:endParaRPr>
          </a:p>
        </p:txBody>
      </p:sp>
      <p:grpSp>
        <p:nvGrpSpPr>
          <p:cNvPr id="10" name="object 10"/>
          <p:cNvGrpSpPr/>
          <p:nvPr/>
        </p:nvGrpSpPr>
        <p:grpSpPr>
          <a:xfrm>
            <a:off x="7379188" y="2150695"/>
            <a:ext cx="528955" cy="330835"/>
            <a:chOff x="7379188" y="2150695"/>
            <a:chExt cx="528955" cy="330835"/>
          </a:xfrm>
        </p:grpSpPr>
        <p:sp>
          <p:nvSpPr>
            <p:cNvPr id="11" name="object 11"/>
            <p:cNvSpPr/>
            <p:nvPr/>
          </p:nvSpPr>
          <p:spPr>
            <a:xfrm>
              <a:off x="7385537" y="2157045"/>
              <a:ext cx="516255" cy="318135"/>
            </a:xfrm>
            <a:custGeom>
              <a:avLst/>
              <a:gdLst/>
              <a:ahLst/>
              <a:cxnLst/>
              <a:rect l="l" t="t" r="r" b="b"/>
              <a:pathLst>
                <a:path w="516254" h="318135">
                  <a:moveTo>
                    <a:pt x="158833" y="0"/>
                  </a:moveTo>
                  <a:lnTo>
                    <a:pt x="0" y="158833"/>
                  </a:lnTo>
                  <a:lnTo>
                    <a:pt x="158833" y="317666"/>
                  </a:lnTo>
                  <a:lnTo>
                    <a:pt x="158833" y="238249"/>
                  </a:lnTo>
                  <a:lnTo>
                    <a:pt x="515816" y="238249"/>
                  </a:lnTo>
                  <a:lnTo>
                    <a:pt x="515816" y="79416"/>
                  </a:lnTo>
                  <a:lnTo>
                    <a:pt x="158833" y="79416"/>
                  </a:lnTo>
                  <a:lnTo>
                    <a:pt x="158833" y="0"/>
                  </a:lnTo>
                  <a:close/>
                </a:path>
              </a:pathLst>
            </a:custGeom>
            <a:solidFill>
              <a:srgbClr val="5B9BD5"/>
            </a:solidFill>
          </p:spPr>
          <p:txBody>
            <a:bodyPr wrap="square" lIns="0" tIns="0" rIns="0" bIns="0" rtlCol="0"/>
            <a:lstStyle/>
            <a:p>
              <a:endParaRPr/>
            </a:p>
          </p:txBody>
        </p:sp>
        <p:sp>
          <p:nvSpPr>
            <p:cNvPr id="12" name="object 12"/>
            <p:cNvSpPr/>
            <p:nvPr/>
          </p:nvSpPr>
          <p:spPr>
            <a:xfrm>
              <a:off x="7385538" y="2157045"/>
              <a:ext cx="516255" cy="318135"/>
            </a:xfrm>
            <a:custGeom>
              <a:avLst/>
              <a:gdLst/>
              <a:ahLst/>
              <a:cxnLst/>
              <a:rect l="l" t="t" r="r" b="b"/>
              <a:pathLst>
                <a:path w="516254" h="318135">
                  <a:moveTo>
                    <a:pt x="515816" y="238249"/>
                  </a:moveTo>
                  <a:lnTo>
                    <a:pt x="158832" y="238249"/>
                  </a:lnTo>
                  <a:lnTo>
                    <a:pt x="158832" y="317666"/>
                  </a:lnTo>
                  <a:lnTo>
                    <a:pt x="0" y="158833"/>
                  </a:lnTo>
                  <a:lnTo>
                    <a:pt x="158832" y="0"/>
                  </a:lnTo>
                  <a:lnTo>
                    <a:pt x="158832" y="79416"/>
                  </a:lnTo>
                  <a:lnTo>
                    <a:pt x="515816" y="79416"/>
                  </a:lnTo>
                  <a:lnTo>
                    <a:pt x="515816" y="238249"/>
                  </a:lnTo>
                  <a:close/>
                </a:path>
              </a:pathLst>
            </a:custGeom>
            <a:ln w="12700">
              <a:solidFill>
                <a:srgbClr val="41719C"/>
              </a:solidFill>
            </a:ln>
          </p:spPr>
          <p:txBody>
            <a:bodyPr wrap="square" lIns="0" tIns="0" rIns="0" bIns="0" rtlCol="0"/>
            <a:lstStyle/>
            <a:p>
              <a:endParaRPr/>
            </a:p>
          </p:txBody>
        </p:sp>
      </p:grpSp>
      <p:sp>
        <p:nvSpPr>
          <p:cNvPr id="13" name="object 13"/>
          <p:cNvSpPr txBox="1"/>
          <p:nvPr/>
        </p:nvSpPr>
        <p:spPr>
          <a:xfrm>
            <a:off x="1133815" y="4647692"/>
            <a:ext cx="3065145" cy="756920"/>
          </a:xfrm>
          <a:prstGeom prst="rect">
            <a:avLst/>
          </a:prstGeom>
        </p:spPr>
        <p:txBody>
          <a:bodyPr vert="horz" wrap="square" lIns="0" tIns="12700" rIns="0" bIns="0" rtlCol="0">
            <a:spAutoFit/>
          </a:bodyPr>
          <a:lstStyle/>
          <a:p>
            <a:pPr marL="12700" marR="5080">
              <a:lnSpc>
                <a:spcPct val="100000"/>
              </a:lnSpc>
              <a:spcBef>
                <a:spcPts val="100"/>
              </a:spcBef>
            </a:pPr>
            <a:r>
              <a:rPr sz="2400" dirty="0">
                <a:latin typeface="Calibri"/>
                <a:cs typeface="Calibri"/>
              </a:rPr>
              <a:t>More</a:t>
            </a:r>
            <a:r>
              <a:rPr sz="2400" spc="-45" dirty="0">
                <a:latin typeface="Calibri"/>
                <a:cs typeface="Calibri"/>
              </a:rPr>
              <a:t> </a:t>
            </a:r>
            <a:r>
              <a:rPr sz="2400" dirty="0">
                <a:latin typeface="Calibri"/>
                <a:cs typeface="Calibri"/>
              </a:rPr>
              <a:t>reliable</a:t>
            </a:r>
            <a:r>
              <a:rPr sz="2400" spc="-40" dirty="0">
                <a:latin typeface="Calibri"/>
                <a:cs typeface="Calibri"/>
              </a:rPr>
              <a:t> </a:t>
            </a:r>
            <a:r>
              <a:rPr sz="2400" spc="-20" dirty="0">
                <a:latin typeface="Calibri"/>
                <a:cs typeface="Calibri"/>
              </a:rPr>
              <a:t>way:</a:t>
            </a:r>
            <a:r>
              <a:rPr sz="2400" spc="600" dirty="0">
                <a:latin typeface="Calibri"/>
                <a:cs typeface="Calibri"/>
              </a:rPr>
              <a:t> </a:t>
            </a:r>
            <a:r>
              <a:rPr sz="2400" dirty="0">
                <a:latin typeface="Calibri"/>
                <a:cs typeface="Calibri"/>
              </a:rPr>
              <a:t>Using</a:t>
            </a:r>
            <a:r>
              <a:rPr sz="2400" spc="-25" dirty="0">
                <a:latin typeface="Calibri"/>
                <a:cs typeface="Calibri"/>
              </a:rPr>
              <a:t> </a:t>
            </a:r>
            <a:r>
              <a:rPr sz="2400" dirty="0">
                <a:latin typeface="Calibri"/>
                <a:cs typeface="Calibri"/>
              </a:rPr>
              <a:t>the</a:t>
            </a:r>
            <a:r>
              <a:rPr sz="2400" spc="-10" dirty="0">
                <a:latin typeface="Calibri"/>
                <a:cs typeface="Calibri"/>
              </a:rPr>
              <a:t> </a:t>
            </a:r>
            <a:r>
              <a:rPr sz="2400" dirty="0">
                <a:latin typeface="Calibri"/>
                <a:cs typeface="Calibri"/>
              </a:rPr>
              <a:t>global</a:t>
            </a:r>
            <a:r>
              <a:rPr sz="2400" spc="-20" dirty="0">
                <a:latin typeface="Calibri"/>
                <a:cs typeface="Calibri"/>
              </a:rPr>
              <a:t> </a:t>
            </a:r>
            <a:r>
              <a:rPr sz="2400" spc="-10" dirty="0">
                <a:latin typeface="Calibri"/>
                <a:cs typeface="Calibri"/>
              </a:rPr>
              <a:t>variable</a:t>
            </a:r>
            <a:endParaRPr sz="2400">
              <a:latin typeface="Calibri"/>
              <a:cs typeface="Calibri"/>
            </a:endParaRPr>
          </a:p>
        </p:txBody>
      </p:sp>
      <p:grpSp>
        <p:nvGrpSpPr>
          <p:cNvPr id="14" name="object 14"/>
          <p:cNvGrpSpPr/>
          <p:nvPr/>
        </p:nvGrpSpPr>
        <p:grpSpPr>
          <a:xfrm>
            <a:off x="4296018" y="4952512"/>
            <a:ext cx="645795" cy="317500"/>
            <a:chOff x="4296018" y="4952512"/>
            <a:chExt cx="645795" cy="317500"/>
          </a:xfrm>
        </p:grpSpPr>
        <p:sp>
          <p:nvSpPr>
            <p:cNvPr id="15" name="object 15"/>
            <p:cNvSpPr/>
            <p:nvPr/>
          </p:nvSpPr>
          <p:spPr>
            <a:xfrm>
              <a:off x="4302368" y="4958862"/>
              <a:ext cx="633095" cy="304800"/>
            </a:xfrm>
            <a:custGeom>
              <a:avLst/>
              <a:gdLst/>
              <a:ahLst/>
              <a:cxnLst/>
              <a:rect l="l" t="t" r="r" b="b"/>
              <a:pathLst>
                <a:path w="633095" h="304800">
                  <a:moveTo>
                    <a:pt x="480646" y="0"/>
                  </a:moveTo>
                  <a:lnTo>
                    <a:pt x="480646" y="76200"/>
                  </a:lnTo>
                  <a:lnTo>
                    <a:pt x="0" y="76200"/>
                  </a:lnTo>
                  <a:lnTo>
                    <a:pt x="0" y="228600"/>
                  </a:lnTo>
                  <a:lnTo>
                    <a:pt x="480646" y="228600"/>
                  </a:lnTo>
                  <a:lnTo>
                    <a:pt x="480646" y="304800"/>
                  </a:lnTo>
                  <a:lnTo>
                    <a:pt x="633045" y="152400"/>
                  </a:lnTo>
                  <a:lnTo>
                    <a:pt x="480646" y="0"/>
                  </a:lnTo>
                  <a:close/>
                </a:path>
              </a:pathLst>
            </a:custGeom>
            <a:solidFill>
              <a:srgbClr val="5B9BD5"/>
            </a:solidFill>
          </p:spPr>
          <p:txBody>
            <a:bodyPr wrap="square" lIns="0" tIns="0" rIns="0" bIns="0" rtlCol="0"/>
            <a:lstStyle/>
            <a:p>
              <a:endParaRPr/>
            </a:p>
          </p:txBody>
        </p:sp>
        <p:sp>
          <p:nvSpPr>
            <p:cNvPr id="16" name="object 16"/>
            <p:cNvSpPr/>
            <p:nvPr/>
          </p:nvSpPr>
          <p:spPr>
            <a:xfrm>
              <a:off x="4302368" y="4958862"/>
              <a:ext cx="633095" cy="304800"/>
            </a:xfrm>
            <a:custGeom>
              <a:avLst/>
              <a:gdLst/>
              <a:ahLst/>
              <a:cxnLst/>
              <a:rect l="l" t="t" r="r" b="b"/>
              <a:pathLst>
                <a:path w="633095" h="304800">
                  <a:moveTo>
                    <a:pt x="0" y="76200"/>
                  </a:moveTo>
                  <a:lnTo>
                    <a:pt x="480646" y="76200"/>
                  </a:lnTo>
                  <a:lnTo>
                    <a:pt x="480646" y="0"/>
                  </a:lnTo>
                  <a:lnTo>
                    <a:pt x="633046" y="152400"/>
                  </a:lnTo>
                  <a:lnTo>
                    <a:pt x="480646" y="304800"/>
                  </a:lnTo>
                  <a:lnTo>
                    <a:pt x="480646" y="228600"/>
                  </a:lnTo>
                  <a:lnTo>
                    <a:pt x="0" y="228600"/>
                  </a:lnTo>
                  <a:lnTo>
                    <a:pt x="0" y="76200"/>
                  </a:lnTo>
                  <a:close/>
                </a:path>
              </a:pathLst>
            </a:custGeom>
            <a:ln w="12700">
              <a:solidFill>
                <a:srgbClr val="41719C"/>
              </a:solidFill>
            </a:ln>
          </p:spPr>
          <p:txBody>
            <a:bodyPr wrap="square" lIns="0" tIns="0" rIns="0" bIns="0" rtlCol="0"/>
            <a:lstStyle/>
            <a:p>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38251" rIns="0" bIns="0" rtlCol="0">
            <a:spAutoFit/>
          </a:bodyPr>
          <a:lstStyle/>
          <a:p>
            <a:pPr marL="492125">
              <a:lnSpc>
                <a:spcPct val="100000"/>
              </a:lnSpc>
              <a:spcBef>
                <a:spcPts val="100"/>
              </a:spcBef>
            </a:pPr>
            <a:r>
              <a:rPr spc="-10" dirty="0"/>
              <a:t>Attacks</a:t>
            </a:r>
            <a:r>
              <a:rPr spc="-110" dirty="0"/>
              <a:t> </a:t>
            </a:r>
            <a:r>
              <a:rPr dirty="0"/>
              <a:t>via</a:t>
            </a:r>
            <a:r>
              <a:rPr spc="-95" dirty="0"/>
              <a:t> </a:t>
            </a:r>
            <a:r>
              <a:rPr spc="-10" dirty="0"/>
              <a:t>Library</a:t>
            </a:r>
          </a:p>
        </p:txBody>
      </p:sp>
      <p:sp>
        <p:nvSpPr>
          <p:cNvPr id="3" name="object 3"/>
          <p:cNvSpPr txBox="1"/>
          <p:nvPr/>
        </p:nvSpPr>
        <p:spPr>
          <a:xfrm>
            <a:off x="916939" y="1405635"/>
            <a:ext cx="10246995" cy="4581525"/>
          </a:xfrm>
          <a:prstGeom prst="rect">
            <a:avLst/>
          </a:prstGeom>
        </p:spPr>
        <p:txBody>
          <a:bodyPr vert="horz" wrap="square" lIns="0" tIns="63500" rIns="0" bIns="0" rtlCol="0">
            <a:spAutoFit/>
          </a:bodyPr>
          <a:lstStyle/>
          <a:p>
            <a:pPr marL="241300" marR="85725" indent="-228600">
              <a:lnSpc>
                <a:spcPts val="3000"/>
              </a:lnSpc>
              <a:spcBef>
                <a:spcPts val="500"/>
              </a:spcBef>
              <a:buFont typeface="Arial"/>
              <a:buChar char="•"/>
              <a:tabLst>
                <a:tab pos="241300" algn="l"/>
              </a:tabLst>
            </a:pPr>
            <a:r>
              <a:rPr sz="2800" dirty="0">
                <a:latin typeface="Calibri"/>
                <a:cs typeface="Calibri"/>
              </a:rPr>
              <a:t>This</a:t>
            </a:r>
            <a:r>
              <a:rPr sz="2800" spc="-65" dirty="0">
                <a:latin typeface="Calibri"/>
                <a:cs typeface="Calibri"/>
              </a:rPr>
              <a:t> </a:t>
            </a:r>
            <a:r>
              <a:rPr sz="2800" spc="-10" dirty="0">
                <a:latin typeface="Calibri"/>
                <a:cs typeface="Calibri"/>
              </a:rPr>
              <a:t>subsystem</a:t>
            </a:r>
            <a:r>
              <a:rPr sz="2800" spc="-50" dirty="0">
                <a:latin typeface="Calibri"/>
                <a:cs typeface="Calibri"/>
              </a:rPr>
              <a:t> </a:t>
            </a:r>
            <a:r>
              <a:rPr sz="2800" dirty="0">
                <a:latin typeface="Calibri"/>
                <a:cs typeface="Calibri"/>
              </a:rPr>
              <a:t>relies</a:t>
            </a:r>
            <a:r>
              <a:rPr sz="2800" spc="-50" dirty="0">
                <a:latin typeface="Calibri"/>
                <a:cs typeface="Calibri"/>
              </a:rPr>
              <a:t> </a:t>
            </a:r>
            <a:r>
              <a:rPr sz="2800" dirty="0">
                <a:latin typeface="Calibri"/>
                <a:cs typeface="Calibri"/>
              </a:rPr>
              <a:t>on</a:t>
            </a:r>
            <a:r>
              <a:rPr sz="2800" spc="-55" dirty="0">
                <a:latin typeface="Calibri"/>
                <a:cs typeface="Calibri"/>
              </a:rPr>
              <a:t> </a:t>
            </a:r>
            <a:r>
              <a:rPr sz="2800" dirty="0">
                <a:latin typeface="Calibri"/>
                <a:cs typeface="Calibri"/>
              </a:rPr>
              <a:t>the</a:t>
            </a:r>
            <a:r>
              <a:rPr sz="2800" spc="-60" dirty="0">
                <a:latin typeface="Calibri"/>
                <a:cs typeface="Calibri"/>
              </a:rPr>
              <a:t> </a:t>
            </a:r>
            <a:r>
              <a:rPr sz="2800" dirty="0">
                <a:latin typeface="Calibri"/>
                <a:cs typeface="Calibri"/>
              </a:rPr>
              <a:t>following</a:t>
            </a:r>
            <a:r>
              <a:rPr sz="2800" spc="-60" dirty="0">
                <a:latin typeface="Calibri"/>
                <a:cs typeface="Calibri"/>
              </a:rPr>
              <a:t> </a:t>
            </a:r>
            <a:r>
              <a:rPr sz="2800" dirty="0">
                <a:latin typeface="Calibri"/>
                <a:cs typeface="Calibri"/>
              </a:rPr>
              <a:t>environment</a:t>
            </a:r>
            <a:r>
              <a:rPr sz="2800" spc="-55" dirty="0">
                <a:latin typeface="Calibri"/>
                <a:cs typeface="Calibri"/>
              </a:rPr>
              <a:t> </a:t>
            </a:r>
            <a:r>
              <a:rPr sz="2800" dirty="0">
                <a:latin typeface="Calibri"/>
                <a:cs typeface="Calibri"/>
              </a:rPr>
              <a:t>variables</a:t>
            </a:r>
            <a:r>
              <a:rPr sz="2800" spc="-50" dirty="0">
                <a:latin typeface="Calibri"/>
                <a:cs typeface="Calibri"/>
              </a:rPr>
              <a:t> </a:t>
            </a:r>
            <a:r>
              <a:rPr sz="2800" dirty="0">
                <a:latin typeface="Calibri"/>
                <a:cs typeface="Calibri"/>
              </a:rPr>
              <a:t>:</a:t>
            </a:r>
            <a:r>
              <a:rPr sz="2800" spc="-50" dirty="0">
                <a:latin typeface="Calibri"/>
                <a:cs typeface="Calibri"/>
              </a:rPr>
              <a:t> </a:t>
            </a:r>
            <a:r>
              <a:rPr sz="2800" spc="-10" dirty="0">
                <a:latin typeface="Calibri"/>
                <a:cs typeface="Calibri"/>
              </a:rPr>
              <a:t>LANG, </a:t>
            </a:r>
            <a:r>
              <a:rPr sz="2800" dirty="0">
                <a:latin typeface="Calibri"/>
                <a:cs typeface="Calibri"/>
              </a:rPr>
              <a:t>LANGUAGE,</a:t>
            </a:r>
            <a:r>
              <a:rPr sz="2800" spc="-85" dirty="0">
                <a:latin typeface="Calibri"/>
                <a:cs typeface="Calibri"/>
              </a:rPr>
              <a:t> </a:t>
            </a:r>
            <a:r>
              <a:rPr sz="2800" spc="-40" dirty="0">
                <a:latin typeface="Calibri"/>
                <a:cs typeface="Calibri"/>
              </a:rPr>
              <a:t>NLSPATH,</a:t>
            </a:r>
            <a:r>
              <a:rPr sz="2800" spc="-70" dirty="0">
                <a:latin typeface="Calibri"/>
                <a:cs typeface="Calibri"/>
              </a:rPr>
              <a:t> </a:t>
            </a:r>
            <a:r>
              <a:rPr sz="2800" spc="-50" dirty="0">
                <a:latin typeface="Calibri"/>
                <a:cs typeface="Calibri"/>
              </a:rPr>
              <a:t>LOCPATH,</a:t>
            </a:r>
            <a:r>
              <a:rPr sz="2800" spc="-75" dirty="0">
                <a:latin typeface="Calibri"/>
                <a:cs typeface="Calibri"/>
              </a:rPr>
              <a:t> </a:t>
            </a:r>
            <a:r>
              <a:rPr sz="2800" dirty="0">
                <a:latin typeface="Calibri"/>
                <a:cs typeface="Calibri"/>
              </a:rPr>
              <a:t>LC_ALL,</a:t>
            </a:r>
            <a:r>
              <a:rPr sz="2800" spc="-70" dirty="0">
                <a:latin typeface="Calibri"/>
                <a:cs typeface="Calibri"/>
              </a:rPr>
              <a:t> </a:t>
            </a:r>
            <a:r>
              <a:rPr sz="2800" spc="-10" dirty="0">
                <a:latin typeface="Calibri"/>
                <a:cs typeface="Calibri"/>
              </a:rPr>
              <a:t>LC_MESSAGES</a:t>
            </a:r>
            <a:endParaRPr sz="2800">
              <a:latin typeface="Calibri"/>
              <a:cs typeface="Calibri"/>
            </a:endParaRPr>
          </a:p>
          <a:p>
            <a:pPr marL="241300" marR="5080" indent="-228600">
              <a:lnSpc>
                <a:spcPts val="3120"/>
              </a:lnSpc>
              <a:spcBef>
                <a:spcPts val="885"/>
              </a:spcBef>
              <a:buFont typeface="Arial"/>
              <a:buChar char="•"/>
              <a:tabLst>
                <a:tab pos="241300" algn="l"/>
              </a:tabLst>
            </a:pPr>
            <a:r>
              <a:rPr sz="2800" dirty="0">
                <a:latin typeface="Calibri"/>
                <a:cs typeface="Calibri"/>
              </a:rPr>
              <a:t>These</a:t>
            </a:r>
            <a:r>
              <a:rPr sz="2800" spc="-40" dirty="0">
                <a:latin typeface="Calibri"/>
                <a:cs typeface="Calibri"/>
              </a:rPr>
              <a:t> </a:t>
            </a:r>
            <a:r>
              <a:rPr sz="2800" dirty="0">
                <a:latin typeface="Calibri"/>
                <a:cs typeface="Calibri"/>
              </a:rPr>
              <a:t>variables</a:t>
            </a:r>
            <a:r>
              <a:rPr sz="2800" spc="-30" dirty="0">
                <a:latin typeface="Calibri"/>
                <a:cs typeface="Calibri"/>
              </a:rPr>
              <a:t> </a:t>
            </a:r>
            <a:r>
              <a:rPr sz="2800" dirty="0">
                <a:latin typeface="Calibri"/>
                <a:cs typeface="Calibri"/>
              </a:rPr>
              <a:t>can</a:t>
            </a:r>
            <a:r>
              <a:rPr sz="2800" spc="-30" dirty="0">
                <a:latin typeface="Calibri"/>
                <a:cs typeface="Calibri"/>
              </a:rPr>
              <a:t> </a:t>
            </a:r>
            <a:r>
              <a:rPr sz="2800" dirty="0">
                <a:latin typeface="Calibri"/>
                <a:cs typeface="Calibri"/>
              </a:rPr>
              <a:t>be</a:t>
            </a:r>
            <a:r>
              <a:rPr sz="2800" spc="-35" dirty="0">
                <a:latin typeface="Calibri"/>
                <a:cs typeface="Calibri"/>
              </a:rPr>
              <a:t> </a:t>
            </a:r>
            <a:r>
              <a:rPr sz="2800" dirty="0">
                <a:latin typeface="Calibri"/>
                <a:cs typeface="Calibri"/>
              </a:rPr>
              <a:t>set</a:t>
            </a:r>
            <a:r>
              <a:rPr sz="2800" spc="-35" dirty="0">
                <a:latin typeface="Calibri"/>
                <a:cs typeface="Calibri"/>
              </a:rPr>
              <a:t> </a:t>
            </a:r>
            <a:r>
              <a:rPr sz="2800" dirty="0">
                <a:latin typeface="Calibri"/>
                <a:cs typeface="Calibri"/>
              </a:rPr>
              <a:t>by</a:t>
            </a:r>
            <a:r>
              <a:rPr sz="2800" spc="-35" dirty="0">
                <a:latin typeface="Calibri"/>
                <a:cs typeface="Calibri"/>
              </a:rPr>
              <a:t> </a:t>
            </a:r>
            <a:r>
              <a:rPr sz="2800" dirty="0">
                <a:latin typeface="Calibri"/>
                <a:cs typeface="Calibri"/>
              </a:rPr>
              <a:t>users,</a:t>
            </a:r>
            <a:r>
              <a:rPr sz="2800" spc="-30" dirty="0">
                <a:latin typeface="Calibri"/>
                <a:cs typeface="Calibri"/>
              </a:rPr>
              <a:t> </a:t>
            </a:r>
            <a:r>
              <a:rPr sz="2800" dirty="0">
                <a:latin typeface="Calibri"/>
                <a:cs typeface="Calibri"/>
              </a:rPr>
              <a:t>so</a:t>
            </a:r>
            <a:r>
              <a:rPr sz="2800" spc="-35" dirty="0">
                <a:latin typeface="Calibri"/>
                <a:cs typeface="Calibri"/>
              </a:rPr>
              <a:t> </a:t>
            </a:r>
            <a:r>
              <a:rPr sz="2800" dirty="0">
                <a:latin typeface="Calibri"/>
                <a:cs typeface="Calibri"/>
              </a:rPr>
              <a:t>the</a:t>
            </a:r>
            <a:r>
              <a:rPr sz="2800" spc="-35" dirty="0">
                <a:latin typeface="Calibri"/>
                <a:cs typeface="Calibri"/>
              </a:rPr>
              <a:t> </a:t>
            </a:r>
            <a:r>
              <a:rPr sz="2800" dirty="0">
                <a:latin typeface="Calibri"/>
                <a:cs typeface="Calibri"/>
              </a:rPr>
              <a:t>translated</a:t>
            </a:r>
            <a:r>
              <a:rPr sz="2800" spc="-30" dirty="0">
                <a:latin typeface="Calibri"/>
                <a:cs typeface="Calibri"/>
              </a:rPr>
              <a:t> </a:t>
            </a:r>
            <a:r>
              <a:rPr sz="2800" dirty="0">
                <a:latin typeface="Calibri"/>
                <a:cs typeface="Calibri"/>
              </a:rPr>
              <a:t>message</a:t>
            </a:r>
            <a:r>
              <a:rPr sz="2800" spc="-40" dirty="0">
                <a:latin typeface="Calibri"/>
                <a:cs typeface="Calibri"/>
              </a:rPr>
              <a:t> </a:t>
            </a:r>
            <a:r>
              <a:rPr sz="2800" dirty="0">
                <a:latin typeface="Calibri"/>
                <a:cs typeface="Calibri"/>
              </a:rPr>
              <a:t>can</a:t>
            </a:r>
            <a:r>
              <a:rPr sz="2800" spc="-25" dirty="0">
                <a:latin typeface="Calibri"/>
                <a:cs typeface="Calibri"/>
              </a:rPr>
              <a:t> be </a:t>
            </a:r>
            <a:r>
              <a:rPr sz="2800" dirty="0">
                <a:latin typeface="Calibri"/>
                <a:cs typeface="Calibri"/>
              </a:rPr>
              <a:t>controlled</a:t>
            </a:r>
            <a:r>
              <a:rPr sz="2800" spc="-65" dirty="0">
                <a:latin typeface="Calibri"/>
                <a:cs typeface="Calibri"/>
              </a:rPr>
              <a:t> </a:t>
            </a:r>
            <a:r>
              <a:rPr sz="2800" dirty="0">
                <a:latin typeface="Calibri"/>
                <a:cs typeface="Calibri"/>
              </a:rPr>
              <a:t>by</a:t>
            </a:r>
            <a:r>
              <a:rPr sz="2800" spc="-60" dirty="0">
                <a:latin typeface="Calibri"/>
                <a:cs typeface="Calibri"/>
              </a:rPr>
              <a:t> </a:t>
            </a:r>
            <a:r>
              <a:rPr sz="2800" spc="-10" dirty="0">
                <a:latin typeface="Calibri"/>
                <a:cs typeface="Calibri"/>
              </a:rPr>
              <a:t>users.</a:t>
            </a:r>
            <a:endParaRPr sz="2800">
              <a:latin typeface="Calibri"/>
              <a:cs typeface="Calibri"/>
            </a:endParaRPr>
          </a:p>
          <a:p>
            <a:pPr marL="241300" indent="-228600">
              <a:lnSpc>
                <a:spcPts val="3180"/>
              </a:lnSpc>
              <a:spcBef>
                <a:spcPts val="560"/>
              </a:spcBef>
              <a:buFont typeface="Arial"/>
              <a:buChar char="•"/>
              <a:tabLst>
                <a:tab pos="241300" algn="l"/>
              </a:tabLst>
            </a:pPr>
            <a:r>
              <a:rPr sz="2800" spc="-20" dirty="0">
                <a:latin typeface="Calibri"/>
                <a:cs typeface="Calibri"/>
              </a:rPr>
              <a:t>Attacker</a:t>
            </a:r>
            <a:r>
              <a:rPr sz="2800" spc="-65" dirty="0">
                <a:latin typeface="Calibri"/>
                <a:cs typeface="Calibri"/>
              </a:rPr>
              <a:t> </a:t>
            </a:r>
            <a:r>
              <a:rPr sz="2800" dirty="0">
                <a:latin typeface="Calibri"/>
                <a:cs typeface="Calibri"/>
              </a:rPr>
              <a:t>can</a:t>
            </a:r>
            <a:r>
              <a:rPr sz="2800" spc="-50" dirty="0">
                <a:latin typeface="Calibri"/>
                <a:cs typeface="Calibri"/>
              </a:rPr>
              <a:t> </a:t>
            </a:r>
            <a:r>
              <a:rPr sz="2800" dirty="0">
                <a:latin typeface="Calibri"/>
                <a:cs typeface="Calibri"/>
              </a:rPr>
              <a:t>use</a:t>
            </a:r>
            <a:r>
              <a:rPr sz="2800" spc="-55" dirty="0">
                <a:latin typeface="Calibri"/>
                <a:cs typeface="Calibri"/>
              </a:rPr>
              <a:t> </a:t>
            </a:r>
            <a:r>
              <a:rPr sz="2800" dirty="0">
                <a:latin typeface="Calibri"/>
                <a:cs typeface="Calibri"/>
              </a:rPr>
              <a:t>format</a:t>
            </a:r>
            <a:r>
              <a:rPr sz="2800" spc="-50" dirty="0">
                <a:latin typeface="Calibri"/>
                <a:cs typeface="Calibri"/>
              </a:rPr>
              <a:t> </a:t>
            </a:r>
            <a:r>
              <a:rPr sz="2800" dirty="0">
                <a:latin typeface="Calibri"/>
                <a:cs typeface="Calibri"/>
              </a:rPr>
              <a:t>string</a:t>
            </a:r>
            <a:r>
              <a:rPr sz="2800" spc="-55" dirty="0">
                <a:latin typeface="Calibri"/>
                <a:cs typeface="Calibri"/>
              </a:rPr>
              <a:t> </a:t>
            </a:r>
            <a:r>
              <a:rPr sz="2800" dirty="0">
                <a:latin typeface="Calibri"/>
                <a:cs typeface="Calibri"/>
              </a:rPr>
              <a:t>vulnerability</a:t>
            </a:r>
            <a:r>
              <a:rPr sz="2800" spc="-55" dirty="0">
                <a:latin typeface="Calibri"/>
                <a:cs typeface="Calibri"/>
              </a:rPr>
              <a:t> </a:t>
            </a:r>
            <a:r>
              <a:rPr sz="2800" dirty="0">
                <a:latin typeface="Calibri"/>
                <a:cs typeface="Calibri"/>
              </a:rPr>
              <a:t>to</a:t>
            </a:r>
            <a:r>
              <a:rPr sz="2800" spc="-55" dirty="0">
                <a:latin typeface="Calibri"/>
                <a:cs typeface="Calibri"/>
              </a:rPr>
              <a:t> </a:t>
            </a:r>
            <a:r>
              <a:rPr sz="2800" dirty="0">
                <a:latin typeface="Calibri"/>
                <a:cs typeface="Calibri"/>
              </a:rPr>
              <a:t>format</a:t>
            </a:r>
            <a:r>
              <a:rPr sz="2800" spc="-50" dirty="0">
                <a:latin typeface="Calibri"/>
                <a:cs typeface="Calibri"/>
              </a:rPr>
              <a:t> </a:t>
            </a:r>
            <a:r>
              <a:rPr sz="2800" dirty="0">
                <a:latin typeface="Calibri"/>
                <a:cs typeface="Calibri"/>
              </a:rPr>
              <a:t>the</a:t>
            </a:r>
            <a:r>
              <a:rPr sz="2800" spc="-85" dirty="0">
                <a:latin typeface="Calibri"/>
                <a:cs typeface="Calibri"/>
              </a:rPr>
              <a:t> </a:t>
            </a:r>
            <a:r>
              <a:rPr sz="2800" spc="-10" dirty="0">
                <a:latin typeface="Courier New"/>
                <a:cs typeface="Courier New"/>
              </a:rPr>
              <a:t>printf()</a:t>
            </a:r>
            <a:endParaRPr sz="2800">
              <a:latin typeface="Courier New"/>
              <a:cs typeface="Courier New"/>
            </a:endParaRPr>
          </a:p>
          <a:p>
            <a:pPr marL="241300">
              <a:lnSpc>
                <a:spcPts val="3180"/>
              </a:lnSpc>
            </a:pPr>
            <a:r>
              <a:rPr sz="2800" dirty="0">
                <a:latin typeface="Calibri"/>
                <a:cs typeface="Calibri"/>
              </a:rPr>
              <a:t>function</a:t>
            </a:r>
            <a:r>
              <a:rPr sz="2800" spc="-50" dirty="0">
                <a:latin typeface="Calibri"/>
                <a:cs typeface="Calibri"/>
              </a:rPr>
              <a:t> </a:t>
            </a:r>
            <a:r>
              <a:rPr sz="2800" dirty="0">
                <a:latin typeface="Calibri"/>
                <a:cs typeface="Calibri"/>
              </a:rPr>
              <a:t>–</a:t>
            </a:r>
            <a:r>
              <a:rPr sz="2800" spc="-35" dirty="0">
                <a:latin typeface="Calibri"/>
                <a:cs typeface="Calibri"/>
              </a:rPr>
              <a:t> </a:t>
            </a:r>
            <a:r>
              <a:rPr sz="2800" dirty="0">
                <a:latin typeface="Calibri"/>
                <a:cs typeface="Calibri"/>
              </a:rPr>
              <a:t>More</a:t>
            </a:r>
            <a:r>
              <a:rPr sz="2800" spc="-45" dirty="0">
                <a:latin typeface="Calibri"/>
                <a:cs typeface="Calibri"/>
              </a:rPr>
              <a:t> </a:t>
            </a:r>
            <a:r>
              <a:rPr sz="2800" dirty="0">
                <a:latin typeface="Calibri"/>
                <a:cs typeface="Calibri"/>
              </a:rPr>
              <a:t>information</a:t>
            </a:r>
            <a:r>
              <a:rPr sz="2800" spc="-35" dirty="0">
                <a:latin typeface="Calibri"/>
                <a:cs typeface="Calibri"/>
              </a:rPr>
              <a:t> </a:t>
            </a:r>
            <a:r>
              <a:rPr sz="2800" dirty="0">
                <a:latin typeface="Calibri"/>
                <a:cs typeface="Calibri"/>
              </a:rPr>
              <a:t>in</a:t>
            </a:r>
            <a:r>
              <a:rPr sz="2800" spc="-35" dirty="0">
                <a:latin typeface="Calibri"/>
                <a:cs typeface="Calibri"/>
              </a:rPr>
              <a:t> </a:t>
            </a:r>
            <a:r>
              <a:rPr sz="2800" dirty="0">
                <a:latin typeface="Calibri"/>
                <a:cs typeface="Calibri"/>
              </a:rPr>
              <a:t>chapter</a:t>
            </a:r>
            <a:r>
              <a:rPr sz="2800" spc="-40" dirty="0">
                <a:latin typeface="Calibri"/>
                <a:cs typeface="Calibri"/>
              </a:rPr>
              <a:t> </a:t>
            </a:r>
            <a:r>
              <a:rPr sz="2800" spc="-50" dirty="0">
                <a:latin typeface="Calibri"/>
                <a:cs typeface="Calibri"/>
              </a:rPr>
              <a:t>6</a:t>
            </a:r>
            <a:endParaRPr sz="2800">
              <a:latin typeface="Calibri"/>
              <a:cs typeface="Calibri"/>
            </a:endParaRPr>
          </a:p>
          <a:p>
            <a:pPr marL="241300" indent="-228600">
              <a:lnSpc>
                <a:spcPct val="100000"/>
              </a:lnSpc>
              <a:spcBef>
                <a:spcPts val="650"/>
              </a:spcBef>
              <a:buFont typeface="Arial"/>
              <a:buChar char="•"/>
              <a:tabLst>
                <a:tab pos="241300" algn="l"/>
              </a:tabLst>
            </a:pPr>
            <a:r>
              <a:rPr sz="2800" b="1" spc="-10" dirty="0">
                <a:latin typeface="Calibri"/>
                <a:cs typeface="Calibri"/>
              </a:rPr>
              <a:t>Countermeasure:</a:t>
            </a:r>
            <a:endParaRPr sz="2800">
              <a:latin typeface="Calibri"/>
              <a:cs typeface="Calibri"/>
            </a:endParaRPr>
          </a:p>
          <a:p>
            <a:pPr marL="698500" lvl="1" indent="-228600">
              <a:lnSpc>
                <a:spcPct val="100000"/>
              </a:lnSpc>
              <a:spcBef>
                <a:spcPts val="229"/>
              </a:spcBef>
              <a:buFont typeface="Arial"/>
              <a:buChar char="•"/>
              <a:tabLst>
                <a:tab pos="698500" algn="l"/>
              </a:tabLst>
            </a:pPr>
            <a:r>
              <a:rPr sz="2400" dirty="0">
                <a:latin typeface="Calibri"/>
                <a:cs typeface="Calibri"/>
              </a:rPr>
              <a:t>This</a:t>
            </a:r>
            <a:r>
              <a:rPr sz="2400" spc="-30" dirty="0">
                <a:latin typeface="Calibri"/>
                <a:cs typeface="Calibri"/>
              </a:rPr>
              <a:t> </a:t>
            </a:r>
            <a:r>
              <a:rPr sz="2400" dirty="0">
                <a:latin typeface="Calibri"/>
                <a:cs typeface="Calibri"/>
              </a:rPr>
              <a:t>lies</a:t>
            </a:r>
            <a:r>
              <a:rPr sz="2400" spc="-20" dirty="0">
                <a:latin typeface="Calibri"/>
                <a:cs typeface="Calibri"/>
              </a:rPr>
              <a:t> </a:t>
            </a:r>
            <a:r>
              <a:rPr sz="2400" dirty="0">
                <a:latin typeface="Calibri"/>
                <a:cs typeface="Calibri"/>
              </a:rPr>
              <a:t>with</a:t>
            </a:r>
            <a:r>
              <a:rPr sz="2400" spc="-20" dirty="0">
                <a:latin typeface="Calibri"/>
                <a:cs typeface="Calibri"/>
              </a:rPr>
              <a:t> </a:t>
            </a:r>
            <a:r>
              <a:rPr sz="2400" dirty="0">
                <a:latin typeface="Calibri"/>
                <a:cs typeface="Calibri"/>
              </a:rPr>
              <a:t>the</a:t>
            </a:r>
            <a:r>
              <a:rPr sz="2400" spc="-15" dirty="0">
                <a:latin typeface="Calibri"/>
                <a:cs typeface="Calibri"/>
              </a:rPr>
              <a:t> </a:t>
            </a:r>
            <a:r>
              <a:rPr sz="2400" dirty="0">
                <a:latin typeface="Calibri"/>
                <a:cs typeface="Calibri"/>
              </a:rPr>
              <a:t>library</a:t>
            </a:r>
            <a:r>
              <a:rPr sz="2400" spc="-20" dirty="0">
                <a:latin typeface="Calibri"/>
                <a:cs typeface="Calibri"/>
              </a:rPr>
              <a:t> </a:t>
            </a:r>
            <a:r>
              <a:rPr sz="2400" spc="-10" dirty="0">
                <a:latin typeface="Calibri"/>
                <a:cs typeface="Calibri"/>
              </a:rPr>
              <a:t>author</a:t>
            </a:r>
            <a:endParaRPr sz="2400">
              <a:latin typeface="Calibri"/>
              <a:cs typeface="Calibri"/>
            </a:endParaRPr>
          </a:p>
          <a:p>
            <a:pPr marL="698500" marR="394335" lvl="1" indent="-228600">
              <a:lnSpc>
                <a:spcPct val="90400"/>
              </a:lnSpc>
              <a:spcBef>
                <a:spcPts val="495"/>
              </a:spcBef>
              <a:buFont typeface="Arial"/>
              <a:buChar char="•"/>
              <a:tabLst>
                <a:tab pos="698500" algn="l"/>
              </a:tabLst>
            </a:pPr>
            <a:r>
              <a:rPr sz="2400" dirty="0">
                <a:latin typeface="Calibri"/>
                <a:cs typeface="Calibri"/>
              </a:rPr>
              <a:t>Example:</a:t>
            </a:r>
            <a:r>
              <a:rPr sz="2400" spc="-45" dirty="0">
                <a:latin typeface="Calibri"/>
                <a:cs typeface="Calibri"/>
              </a:rPr>
              <a:t> </a:t>
            </a:r>
            <a:r>
              <a:rPr sz="2400" dirty="0">
                <a:latin typeface="Calibri"/>
                <a:cs typeface="Calibri"/>
              </a:rPr>
              <a:t>Conectiva</a:t>
            </a:r>
            <a:r>
              <a:rPr sz="2400" spc="-45" dirty="0">
                <a:latin typeface="Calibri"/>
                <a:cs typeface="Calibri"/>
              </a:rPr>
              <a:t> </a:t>
            </a:r>
            <a:r>
              <a:rPr sz="2400" dirty="0">
                <a:latin typeface="Calibri"/>
                <a:cs typeface="Calibri"/>
              </a:rPr>
              <a:t>Linux</a:t>
            </a:r>
            <a:r>
              <a:rPr sz="2400" spc="-45" dirty="0">
                <a:latin typeface="Calibri"/>
                <a:cs typeface="Calibri"/>
              </a:rPr>
              <a:t> </a:t>
            </a:r>
            <a:r>
              <a:rPr sz="2400" dirty="0">
                <a:latin typeface="Calibri"/>
                <a:cs typeface="Calibri"/>
              </a:rPr>
              <a:t>using</a:t>
            </a:r>
            <a:r>
              <a:rPr sz="2400" spc="-45" dirty="0">
                <a:latin typeface="Calibri"/>
                <a:cs typeface="Calibri"/>
              </a:rPr>
              <a:t> </a:t>
            </a:r>
            <a:r>
              <a:rPr sz="2400" dirty="0">
                <a:latin typeface="Calibri"/>
                <a:cs typeface="Calibri"/>
              </a:rPr>
              <a:t>the</a:t>
            </a:r>
            <a:r>
              <a:rPr sz="2400" spc="-30" dirty="0">
                <a:latin typeface="Calibri"/>
                <a:cs typeface="Calibri"/>
              </a:rPr>
              <a:t> </a:t>
            </a:r>
            <a:r>
              <a:rPr sz="2400" dirty="0">
                <a:latin typeface="Calibri"/>
                <a:cs typeface="Calibri"/>
              </a:rPr>
              <a:t>Glibc</a:t>
            </a:r>
            <a:r>
              <a:rPr sz="2400" spc="-45" dirty="0">
                <a:latin typeface="Calibri"/>
                <a:cs typeface="Calibri"/>
              </a:rPr>
              <a:t> </a:t>
            </a:r>
            <a:r>
              <a:rPr sz="2400" dirty="0">
                <a:latin typeface="Calibri"/>
                <a:cs typeface="Calibri"/>
              </a:rPr>
              <a:t>2.1.1</a:t>
            </a:r>
            <a:r>
              <a:rPr sz="2400" spc="-45" dirty="0">
                <a:latin typeface="Calibri"/>
                <a:cs typeface="Calibri"/>
              </a:rPr>
              <a:t> </a:t>
            </a:r>
            <a:r>
              <a:rPr sz="2400" dirty="0">
                <a:latin typeface="Calibri"/>
                <a:cs typeface="Calibri"/>
              </a:rPr>
              <a:t>library</a:t>
            </a:r>
            <a:r>
              <a:rPr sz="2400" spc="-40" dirty="0">
                <a:latin typeface="Calibri"/>
                <a:cs typeface="Calibri"/>
              </a:rPr>
              <a:t> </a:t>
            </a:r>
            <a:r>
              <a:rPr sz="2400" dirty="0">
                <a:latin typeface="Calibri"/>
                <a:cs typeface="Calibri"/>
              </a:rPr>
              <a:t>explicitly</a:t>
            </a:r>
            <a:r>
              <a:rPr sz="2400" spc="-40" dirty="0">
                <a:latin typeface="Calibri"/>
                <a:cs typeface="Calibri"/>
              </a:rPr>
              <a:t> </a:t>
            </a:r>
            <a:r>
              <a:rPr sz="2400" dirty="0">
                <a:latin typeface="Calibri"/>
                <a:cs typeface="Calibri"/>
              </a:rPr>
              <a:t>checks</a:t>
            </a:r>
            <a:r>
              <a:rPr sz="2400" spc="-40" dirty="0">
                <a:latin typeface="Calibri"/>
                <a:cs typeface="Calibri"/>
              </a:rPr>
              <a:t> </a:t>
            </a:r>
            <a:r>
              <a:rPr sz="2400" spc="-25" dirty="0">
                <a:latin typeface="Calibri"/>
                <a:cs typeface="Calibri"/>
              </a:rPr>
              <a:t>and </a:t>
            </a:r>
            <a:r>
              <a:rPr sz="2400" dirty="0">
                <a:latin typeface="Calibri"/>
                <a:cs typeface="Calibri"/>
              </a:rPr>
              <a:t>ignored</a:t>
            </a:r>
            <a:r>
              <a:rPr sz="2400" spc="-65" dirty="0">
                <a:latin typeface="Calibri"/>
                <a:cs typeface="Calibri"/>
              </a:rPr>
              <a:t> </a:t>
            </a:r>
            <a:r>
              <a:rPr sz="2400" dirty="0">
                <a:latin typeface="Calibri"/>
                <a:cs typeface="Calibri"/>
              </a:rPr>
              <a:t>the</a:t>
            </a:r>
            <a:r>
              <a:rPr sz="2400" spc="-50" dirty="0">
                <a:latin typeface="Calibri"/>
                <a:cs typeface="Calibri"/>
              </a:rPr>
              <a:t> </a:t>
            </a:r>
            <a:r>
              <a:rPr sz="2400" spc="-40" dirty="0">
                <a:latin typeface="Calibri"/>
                <a:cs typeface="Calibri"/>
              </a:rPr>
              <a:t>NSLPATH</a:t>
            </a:r>
            <a:r>
              <a:rPr sz="2400" spc="-55" dirty="0">
                <a:latin typeface="Calibri"/>
                <a:cs typeface="Calibri"/>
              </a:rPr>
              <a:t> </a:t>
            </a:r>
            <a:r>
              <a:rPr sz="2400" dirty="0">
                <a:latin typeface="Calibri"/>
                <a:cs typeface="Calibri"/>
              </a:rPr>
              <a:t>environment</a:t>
            </a:r>
            <a:r>
              <a:rPr sz="2400" spc="-55" dirty="0">
                <a:latin typeface="Calibri"/>
                <a:cs typeface="Calibri"/>
              </a:rPr>
              <a:t> </a:t>
            </a:r>
            <a:r>
              <a:rPr sz="2400" dirty="0">
                <a:latin typeface="Calibri"/>
                <a:cs typeface="Calibri"/>
              </a:rPr>
              <a:t>variable</a:t>
            </a:r>
            <a:r>
              <a:rPr sz="2400" spc="-50" dirty="0">
                <a:latin typeface="Calibri"/>
                <a:cs typeface="Calibri"/>
              </a:rPr>
              <a:t> </a:t>
            </a:r>
            <a:r>
              <a:rPr sz="2400" dirty="0">
                <a:latin typeface="Calibri"/>
                <a:cs typeface="Calibri"/>
              </a:rPr>
              <a:t>if</a:t>
            </a:r>
            <a:r>
              <a:rPr sz="2400" spc="-55" dirty="0">
                <a:latin typeface="Calibri"/>
                <a:cs typeface="Calibri"/>
              </a:rPr>
              <a:t> </a:t>
            </a:r>
            <a:r>
              <a:rPr sz="2400" dirty="0">
                <a:latin typeface="Calibri"/>
                <a:cs typeface="Calibri"/>
              </a:rPr>
              <a:t>catopen()</a:t>
            </a:r>
            <a:r>
              <a:rPr sz="2400" spc="-60" dirty="0">
                <a:latin typeface="Calibri"/>
                <a:cs typeface="Calibri"/>
              </a:rPr>
              <a:t> </a:t>
            </a:r>
            <a:r>
              <a:rPr sz="2400" dirty="0">
                <a:latin typeface="Calibri"/>
                <a:cs typeface="Calibri"/>
              </a:rPr>
              <a:t>and</a:t>
            </a:r>
            <a:r>
              <a:rPr sz="2400" spc="-50" dirty="0">
                <a:latin typeface="Calibri"/>
                <a:cs typeface="Calibri"/>
              </a:rPr>
              <a:t> </a:t>
            </a:r>
            <a:r>
              <a:rPr sz="2400" spc="-10" dirty="0">
                <a:latin typeface="Calibri"/>
                <a:cs typeface="Calibri"/>
              </a:rPr>
              <a:t>catgets() </a:t>
            </a:r>
            <a:r>
              <a:rPr sz="2400" dirty="0">
                <a:latin typeface="Calibri"/>
                <a:cs typeface="Calibri"/>
              </a:rPr>
              <a:t>functions</a:t>
            </a:r>
            <a:r>
              <a:rPr sz="2400" spc="-40" dirty="0">
                <a:latin typeface="Calibri"/>
                <a:cs typeface="Calibri"/>
              </a:rPr>
              <a:t> </a:t>
            </a:r>
            <a:r>
              <a:rPr sz="2400" dirty="0">
                <a:latin typeface="Calibri"/>
                <a:cs typeface="Calibri"/>
              </a:rPr>
              <a:t>are</a:t>
            </a:r>
            <a:r>
              <a:rPr sz="2400" spc="-15" dirty="0">
                <a:latin typeface="Calibri"/>
                <a:cs typeface="Calibri"/>
              </a:rPr>
              <a:t> </a:t>
            </a:r>
            <a:r>
              <a:rPr sz="2400" dirty="0">
                <a:latin typeface="Calibri"/>
                <a:cs typeface="Calibri"/>
              </a:rPr>
              <a:t>called</a:t>
            </a:r>
            <a:r>
              <a:rPr sz="2400" spc="-20" dirty="0">
                <a:latin typeface="Calibri"/>
                <a:cs typeface="Calibri"/>
              </a:rPr>
              <a:t> </a:t>
            </a:r>
            <a:r>
              <a:rPr sz="2400" dirty="0">
                <a:latin typeface="Calibri"/>
                <a:cs typeface="Calibri"/>
              </a:rPr>
              <a:t>from</a:t>
            </a:r>
            <a:r>
              <a:rPr sz="2400" spc="-25" dirty="0">
                <a:latin typeface="Calibri"/>
                <a:cs typeface="Calibri"/>
              </a:rPr>
              <a:t> </a:t>
            </a:r>
            <a:r>
              <a:rPr sz="2400" dirty="0">
                <a:latin typeface="Calibri"/>
                <a:cs typeface="Calibri"/>
              </a:rPr>
              <a:t>a</a:t>
            </a:r>
            <a:r>
              <a:rPr sz="2400" spc="-20" dirty="0">
                <a:latin typeface="Calibri"/>
                <a:cs typeface="Calibri"/>
              </a:rPr>
              <a:t> </a:t>
            </a:r>
            <a:r>
              <a:rPr sz="2400" spc="-35" dirty="0">
                <a:latin typeface="Calibri"/>
                <a:cs typeface="Calibri"/>
              </a:rPr>
              <a:t>Set-</a:t>
            </a:r>
            <a:r>
              <a:rPr sz="2400" dirty="0">
                <a:latin typeface="Calibri"/>
                <a:cs typeface="Calibri"/>
              </a:rPr>
              <a:t>UID</a:t>
            </a:r>
            <a:r>
              <a:rPr sz="2400" spc="-25" dirty="0">
                <a:latin typeface="Calibri"/>
                <a:cs typeface="Calibri"/>
              </a:rPr>
              <a:t> </a:t>
            </a:r>
            <a:r>
              <a:rPr sz="2400" spc="-10" dirty="0">
                <a:latin typeface="Calibri"/>
                <a:cs typeface="Calibri"/>
              </a:rPr>
              <a:t>program</a:t>
            </a:r>
            <a:endParaRPr sz="2400">
              <a:latin typeface="Calibri"/>
              <a:cs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38251" rIns="0" bIns="0" rtlCol="0">
            <a:spAutoFit/>
          </a:bodyPr>
          <a:lstStyle/>
          <a:p>
            <a:pPr marL="492125">
              <a:lnSpc>
                <a:spcPct val="100000"/>
              </a:lnSpc>
              <a:spcBef>
                <a:spcPts val="100"/>
              </a:spcBef>
            </a:pPr>
            <a:r>
              <a:rPr spc="-10" dirty="0"/>
              <a:t>Attacks</a:t>
            </a:r>
            <a:r>
              <a:rPr spc="-95" dirty="0"/>
              <a:t> </a:t>
            </a:r>
            <a:r>
              <a:rPr dirty="0"/>
              <a:t>via</a:t>
            </a:r>
            <a:r>
              <a:rPr spc="-95" dirty="0"/>
              <a:t> </a:t>
            </a:r>
            <a:r>
              <a:rPr dirty="0"/>
              <a:t>Application</a:t>
            </a:r>
            <a:r>
              <a:rPr spc="-90" dirty="0"/>
              <a:t> </a:t>
            </a:r>
            <a:r>
              <a:rPr spc="-20" dirty="0"/>
              <a:t>Code</a:t>
            </a:r>
          </a:p>
        </p:txBody>
      </p:sp>
      <p:sp>
        <p:nvSpPr>
          <p:cNvPr id="3" name="object 3"/>
          <p:cNvSpPr txBox="1"/>
          <p:nvPr/>
        </p:nvSpPr>
        <p:spPr>
          <a:xfrm>
            <a:off x="8616950" y="1868931"/>
            <a:ext cx="2559685" cy="3143885"/>
          </a:xfrm>
          <a:prstGeom prst="rect">
            <a:avLst/>
          </a:prstGeom>
        </p:spPr>
        <p:txBody>
          <a:bodyPr vert="horz" wrap="square" lIns="0" tIns="54610" rIns="0" bIns="0" rtlCol="0">
            <a:spAutoFit/>
          </a:bodyPr>
          <a:lstStyle/>
          <a:p>
            <a:pPr marL="12700" marR="5080">
              <a:lnSpc>
                <a:spcPct val="90100"/>
              </a:lnSpc>
              <a:spcBef>
                <a:spcPts val="430"/>
              </a:spcBef>
              <a:tabLst>
                <a:tab pos="997585" algn="l"/>
              </a:tabLst>
            </a:pPr>
            <a:r>
              <a:rPr sz="2800" dirty="0">
                <a:latin typeface="Calibri"/>
                <a:cs typeface="Calibri"/>
              </a:rPr>
              <a:t>Programs</a:t>
            </a:r>
            <a:r>
              <a:rPr sz="2800" spc="-114" dirty="0">
                <a:latin typeface="Calibri"/>
                <a:cs typeface="Calibri"/>
              </a:rPr>
              <a:t> </a:t>
            </a:r>
            <a:r>
              <a:rPr sz="2800" spc="-25" dirty="0">
                <a:latin typeface="Calibri"/>
                <a:cs typeface="Calibri"/>
              </a:rPr>
              <a:t>may </a:t>
            </a:r>
            <a:r>
              <a:rPr sz="2800" dirty="0">
                <a:latin typeface="Calibri"/>
                <a:cs typeface="Calibri"/>
              </a:rPr>
              <a:t>directly</a:t>
            </a:r>
            <a:r>
              <a:rPr sz="2800" spc="-65" dirty="0">
                <a:latin typeface="Calibri"/>
                <a:cs typeface="Calibri"/>
              </a:rPr>
              <a:t> </a:t>
            </a:r>
            <a:r>
              <a:rPr sz="2800" spc="-25" dirty="0">
                <a:latin typeface="Calibri"/>
                <a:cs typeface="Calibri"/>
              </a:rPr>
              <a:t>use </a:t>
            </a:r>
            <a:r>
              <a:rPr sz="2800" spc="-10" dirty="0">
                <a:latin typeface="Calibri"/>
                <a:cs typeface="Calibri"/>
              </a:rPr>
              <a:t>environment </a:t>
            </a:r>
            <a:r>
              <a:rPr sz="2800" dirty="0">
                <a:latin typeface="Calibri"/>
                <a:cs typeface="Calibri"/>
              </a:rPr>
              <a:t>variables.</a:t>
            </a:r>
            <a:r>
              <a:rPr sz="2800" spc="-30" dirty="0">
                <a:latin typeface="Calibri"/>
                <a:cs typeface="Calibri"/>
              </a:rPr>
              <a:t> </a:t>
            </a:r>
            <a:r>
              <a:rPr sz="2800" dirty="0">
                <a:latin typeface="Calibri"/>
                <a:cs typeface="Calibri"/>
              </a:rPr>
              <a:t>If</a:t>
            </a:r>
            <a:r>
              <a:rPr sz="2800" spc="-35" dirty="0">
                <a:latin typeface="Calibri"/>
                <a:cs typeface="Calibri"/>
              </a:rPr>
              <a:t> </a:t>
            </a:r>
            <a:r>
              <a:rPr sz="2800" spc="-20" dirty="0">
                <a:latin typeface="Calibri"/>
                <a:cs typeface="Calibri"/>
              </a:rPr>
              <a:t>these </a:t>
            </a:r>
            <a:r>
              <a:rPr sz="2800" dirty="0">
                <a:latin typeface="Calibri"/>
                <a:cs typeface="Calibri"/>
              </a:rPr>
              <a:t>are</a:t>
            </a:r>
            <a:r>
              <a:rPr sz="2800" spc="-50" dirty="0">
                <a:latin typeface="Calibri"/>
                <a:cs typeface="Calibri"/>
              </a:rPr>
              <a:t> </a:t>
            </a:r>
            <a:r>
              <a:rPr sz="2800" spc="-10" dirty="0">
                <a:latin typeface="Calibri"/>
                <a:cs typeface="Calibri"/>
              </a:rPr>
              <a:t>privileged </a:t>
            </a:r>
            <a:r>
              <a:rPr sz="2800" dirty="0">
                <a:latin typeface="Calibri"/>
                <a:cs typeface="Calibri"/>
              </a:rPr>
              <a:t>programs,</a:t>
            </a:r>
            <a:r>
              <a:rPr sz="2800" spc="-65" dirty="0">
                <a:latin typeface="Calibri"/>
                <a:cs typeface="Calibri"/>
              </a:rPr>
              <a:t> </a:t>
            </a:r>
            <a:r>
              <a:rPr sz="2800" dirty="0">
                <a:latin typeface="Calibri"/>
                <a:cs typeface="Calibri"/>
              </a:rPr>
              <a:t>it</a:t>
            </a:r>
            <a:r>
              <a:rPr sz="2800" spc="-60" dirty="0">
                <a:latin typeface="Calibri"/>
                <a:cs typeface="Calibri"/>
              </a:rPr>
              <a:t> </a:t>
            </a:r>
            <a:r>
              <a:rPr sz="2800" spc="-25" dirty="0">
                <a:latin typeface="Calibri"/>
                <a:cs typeface="Calibri"/>
              </a:rPr>
              <a:t>may </a:t>
            </a:r>
            <a:r>
              <a:rPr sz="2800" spc="-10" dirty="0">
                <a:latin typeface="Calibri"/>
                <a:cs typeface="Calibri"/>
              </a:rPr>
              <a:t>result</a:t>
            </a:r>
            <a:r>
              <a:rPr sz="2800" dirty="0">
                <a:latin typeface="Calibri"/>
                <a:cs typeface="Calibri"/>
              </a:rPr>
              <a:t>	</a:t>
            </a:r>
            <a:r>
              <a:rPr sz="2800" spc="-25" dirty="0">
                <a:latin typeface="Calibri"/>
                <a:cs typeface="Calibri"/>
              </a:rPr>
              <a:t>in </a:t>
            </a:r>
            <a:r>
              <a:rPr sz="2800" dirty="0">
                <a:latin typeface="Calibri"/>
                <a:cs typeface="Calibri"/>
              </a:rPr>
              <a:t>untrusted</a:t>
            </a:r>
            <a:r>
              <a:rPr sz="2800" spc="-100" dirty="0">
                <a:latin typeface="Calibri"/>
                <a:cs typeface="Calibri"/>
              </a:rPr>
              <a:t> </a:t>
            </a:r>
            <a:r>
              <a:rPr sz="2800" spc="-10" dirty="0">
                <a:latin typeface="Calibri"/>
                <a:cs typeface="Calibri"/>
              </a:rPr>
              <a:t>inputs.</a:t>
            </a:r>
            <a:endParaRPr sz="2800">
              <a:latin typeface="Calibri"/>
              <a:cs typeface="Calibri"/>
            </a:endParaRPr>
          </a:p>
        </p:txBody>
      </p:sp>
      <p:pic>
        <p:nvPicPr>
          <p:cNvPr id="4" name="object 4"/>
          <p:cNvPicPr/>
          <p:nvPr/>
        </p:nvPicPr>
        <p:blipFill>
          <a:blip r:embed="rId3" cstate="print"/>
          <a:stretch>
            <a:fillRect/>
          </a:stretch>
        </p:blipFill>
        <p:spPr>
          <a:xfrm>
            <a:off x="8286750" y="1982852"/>
            <a:ext cx="241300" cy="254000"/>
          </a:xfrm>
          <a:prstGeom prst="rect">
            <a:avLst/>
          </a:prstGeom>
        </p:spPr>
      </p:pic>
      <p:pic>
        <p:nvPicPr>
          <p:cNvPr id="5" name="object 5"/>
          <p:cNvPicPr/>
          <p:nvPr/>
        </p:nvPicPr>
        <p:blipFill>
          <a:blip r:embed="rId4" cstate="print"/>
          <a:stretch>
            <a:fillRect/>
          </a:stretch>
        </p:blipFill>
        <p:spPr>
          <a:xfrm>
            <a:off x="580669" y="1638678"/>
            <a:ext cx="7328890" cy="4419222"/>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1200" y="300228"/>
            <a:ext cx="6334125" cy="695960"/>
          </a:xfrm>
          <a:prstGeom prst="rect">
            <a:avLst/>
          </a:prstGeom>
        </p:spPr>
        <p:txBody>
          <a:bodyPr vert="horz" wrap="square" lIns="0" tIns="12700" rIns="0" bIns="0" rtlCol="0">
            <a:spAutoFit/>
          </a:bodyPr>
          <a:lstStyle/>
          <a:p>
            <a:pPr marL="12700">
              <a:lnSpc>
                <a:spcPct val="100000"/>
              </a:lnSpc>
              <a:spcBef>
                <a:spcPts val="100"/>
              </a:spcBef>
            </a:pPr>
            <a:r>
              <a:rPr spc="-10" dirty="0"/>
              <a:t>Attacks</a:t>
            </a:r>
            <a:r>
              <a:rPr spc="-95" dirty="0"/>
              <a:t> </a:t>
            </a:r>
            <a:r>
              <a:rPr dirty="0"/>
              <a:t>via</a:t>
            </a:r>
            <a:r>
              <a:rPr spc="-95" dirty="0"/>
              <a:t> </a:t>
            </a:r>
            <a:r>
              <a:rPr dirty="0"/>
              <a:t>Application</a:t>
            </a:r>
            <a:r>
              <a:rPr spc="-90" dirty="0"/>
              <a:t> </a:t>
            </a:r>
            <a:r>
              <a:rPr spc="-20" dirty="0"/>
              <a:t>Code</a:t>
            </a:r>
          </a:p>
        </p:txBody>
      </p:sp>
      <p:sp>
        <p:nvSpPr>
          <p:cNvPr id="3" name="object 3"/>
          <p:cNvSpPr txBox="1"/>
          <p:nvPr/>
        </p:nvSpPr>
        <p:spPr>
          <a:xfrm>
            <a:off x="688340" y="1276603"/>
            <a:ext cx="4793615" cy="4518660"/>
          </a:xfrm>
          <a:prstGeom prst="rect">
            <a:avLst/>
          </a:prstGeom>
        </p:spPr>
        <p:txBody>
          <a:bodyPr vert="horz" wrap="square" lIns="0" tIns="86995" rIns="0" bIns="0" rtlCol="0">
            <a:spAutoFit/>
          </a:bodyPr>
          <a:lstStyle/>
          <a:p>
            <a:pPr marL="241300" marR="184150" indent="-228600" algn="just">
              <a:lnSpc>
                <a:spcPct val="79600"/>
              </a:lnSpc>
              <a:spcBef>
                <a:spcPts val="685"/>
              </a:spcBef>
              <a:buFont typeface="Arial"/>
              <a:buChar char="•"/>
              <a:tabLst>
                <a:tab pos="241300" algn="l"/>
              </a:tabLst>
            </a:pPr>
            <a:r>
              <a:rPr sz="2400" dirty="0">
                <a:latin typeface="Calibri"/>
                <a:cs typeface="Calibri"/>
              </a:rPr>
              <a:t>The</a:t>
            </a:r>
            <a:r>
              <a:rPr sz="2400" spc="-55" dirty="0">
                <a:latin typeface="Calibri"/>
                <a:cs typeface="Calibri"/>
              </a:rPr>
              <a:t> </a:t>
            </a:r>
            <a:r>
              <a:rPr sz="2400" dirty="0">
                <a:latin typeface="Calibri"/>
                <a:cs typeface="Calibri"/>
              </a:rPr>
              <a:t>program</a:t>
            </a:r>
            <a:r>
              <a:rPr sz="2400" spc="-65" dirty="0">
                <a:latin typeface="Calibri"/>
                <a:cs typeface="Calibri"/>
              </a:rPr>
              <a:t> </a:t>
            </a:r>
            <a:r>
              <a:rPr sz="2400" dirty="0">
                <a:latin typeface="Calibri"/>
                <a:cs typeface="Calibri"/>
              </a:rPr>
              <a:t>uses</a:t>
            </a:r>
            <a:r>
              <a:rPr sz="2400" spc="-55" dirty="0">
                <a:latin typeface="Calibri"/>
                <a:cs typeface="Calibri"/>
              </a:rPr>
              <a:t> </a:t>
            </a:r>
            <a:r>
              <a:rPr sz="2400" dirty="0">
                <a:latin typeface="Calibri"/>
                <a:cs typeface="Calibri"/>
              </a:rPr>
              <a:t>getenv()</a:t>
            </a:r>
            <a:r>
              <a:rPr sz="2400" spc="-60" dirty="0">
                <a:latin typeface="Calibri"/>
                <a:cs typeface="Calibri"/>
              </a:rPr>
              <a:t> </a:t>
            </a:r>
            <a:r>
              <a:rPr sz="2400" dirty="0">
                <a:latin typeface="Calibri"/>
                <a:cs typeface="Calibri"/>
              </a:rPr>
              <a:t>to</a:t>
            </a:r>
            <a:r>
              <a:rPr sz="2400" spc="-60" dirty="0">
                <a:latin typeface="Calibri"/>
                <a:cs typeface="Calibri"/>
              </a:rPr>
              <a:t> </a:t>
            </a:r>
            <a:r>
              <a:rPr sz="2400" spc="-20" dirty="0">
                <a:latin typeface="Calibri"/>
                <a:cs typeface="Calibri"/>
              </a:rPr>
              <a:t>know </a:t>
            </a:r>
            <a:r>
              <a:rPr sz="2400" dirty="0">
                <a:latin typeface="Calibri"/>
                <a:cs typeface="Calibri"/>
              </a:rPr>
              <a:t>its</a:t>
            </a:r>
            <a:r>
              <a:rPr sz="2400" spc="-60" dirty="0">
                <a:latin typeface="Calibri"/>
                <a:cs typeface="Calibri"/>
              </a:rPr>
              <a:t> </a:t>
            </a:r>
            <a:r>
              <a:rPr sz="2400" dirty="0">
                <a:latin typeface="Calibri"/>
                <a:cs typeface="Calibri"/>
              </a:rPr>
              <a:t>current</a:t>
            </a:r>
            <a:r>
              <a:rPr sz="2400" spc="-45" dirty="0">
                <a:latin typeface="Calibri"/>
                <a:cs typeface="Calibri"/>
              </a:rPr>
              <a:t> </a:t>
            </a:r>
            <a:r>
              <a:rPr sz="2400" dirty="0">
                <a:latin typeface="Calibri"/>
                <a:cs typeface="Calibri"/>
              </a:rPr>
              <a:t>directory</a:t>
            </a:r>
            <a:r>
              <a:rPr sz="2400" spc="-40" dirty="0">
                <a:latin typeface="Calibri"/>
                <a:cs typeface="Calibri"/>
              </a:rPr>
              <a:t> </a:t>
            </a:r>
            <a:r>
              <a:rPr sz="2400" dirty="0">
                <a:latin typeface="Calibri"/>
                <a:cs typeface="Calibri"/>
              </a:rPr>
              <a:t>from</a:t>
            </a:r>
            <a:r>
              <a:rPr sz="2400" spc="-45" dirty="0">
                <a:latin typeface="Calibri"/>
                <a:cs typeface="Calibri"/>
              </a:rPr>
              <a:t> </a:t>
            </a:r>
            <a:r>
              <a:rPr sz="2400" dirty="0">
                <a:latin typeface="Calibri"/>
                <a:cs typeface="Calibri"/>
              </a:rPr>
              <a:t>the</a:t>
            </a:r>
            <a:r>
              <a:rPr sz="2400" spc="-35" dirty="0">
                <a:latin typeface="Calibri"/>
                <a:cs typeface="Calibri"/>
              </a:rPr>
              <a:t> </a:t>
            </a:r>
            <a:r>
              <a:rPr sz="2400" spc="-25" dirty="0">
                <a:latin typeface="Calibri"/>
                <a:cs typeface="Calibri"/>
              </a:rPr>
              <a:t>PWD </a:t>
            </a:r>
            <a:r>
              <a:rPr sz="2400" dirty="0">
                <a:latin typeface="Calibri"/>
                <a:cs typeface="Calibri"/>
              </a:rPr>
              <a:t>environment</a:t>
            </a:r>
            <a:r>
              <a:rPr sz="2400" spc="-120" dirty="0">
                <a:latin typeface="Calibri"/>
                <a:cs typeface="Calibri"/>
              </a:rPr>
              <a:t> </a:t>
            </a:r>
            <a:r>
              <a:rPr sz="2400" spc="-10" dirty="0">
                <a:latin typeface="Calibri"/>
                <a:cs typeface="Calibri"/>
              </a:rPr>
              <a:t>variable</a:t>
            </a:r>
            <a:endParaRPr sz="2400">
              <a:latin typeface="Calibri"/>
              <a:cs typeface="Calibri"/>
            </a:endParaRPr>
          </a:p>
          <a:p>
            <a:pPr marL="241300" marR="13970" indent="-228600">
              <a:lnSpc>
                <a:spcPct val="80800"/>
              </a:lnSpc>
              <a:spcBef>
                <a:spcPts val="1585"/>
              </a:spcBef>
              <a:buFont typeface="Arial"/>
              <a:buChar char="•"/>
              <a:tabLst>
                <a:tab pos="241300" algn="l"/>
              </a:tabLst>
            </a:pPr>
            <a:r>
              <a:rPr sz="2400" dirty="0">
                <a:latin typeface="Calibri"/>
                <a:cs typeface="Calibri"/>
              </a:rPr>
              <a:t>The</a:t>
            </a:r>
            <a:r>
              <a:rPr sz="2400" spc="-50" dirty="0">
                <a:latin typeface="Calibri"/>
                <a:cs typeface="Calibri"/>
              </a:rPr>
              <a:t> </a:t>
            </a:r>
            <a:r>
              <a:rPr sz="2400" dirty="0">
                <a:latin typeface="Calibri"/>
                <a:cs typeface="Calibri"/>
              </a:rPr>
              <a:t>program</a:t>
            </a:r>
            <a:r>
              <a:rPr sz="2400" spc="-45" dirty="0">
                <a:latin typeface="Calibri"/>
                <a:cs typeface="Calibri"/>
              </a:rPr>
              <a:t> </a:t>
            </a:r>
            <a:r>
              <a:rPr sz="2400" dirty="0">
                <a:latin typeface="Calibri"/>
                <a:cs typeface="Calibri"/>
              </a:rPr>
              <a:t>then</a:t>
            </a:r>
            <a:r>
              <a:rPr sz="2400" spc="-45" dirty="0">
                <a:latin typeface="Calibri"/>
                <a:cs typeface="Calibri"/>
              </a:rPr>
              <a:t> </a:t>
            </a:r>
            <a:r>
              <a:rPr sz="2400" dirty="0">
                <a:latin typeface="Calibri"/>
                <a:cs typeface="Calibri"/>
              </a:rPr>
              <a:t>copies</a:t>
            </a:r>
            <a:r>
              <a:rPr sz="2400" spc="-40" dirty="0">
                <a:latin typeface="Calibri"/>
                <a:cs typeface="Calibri"/>
              </a:rPr>
              <a:t> </a:t>
            </a:r>
            <a:r>
              <a:rPr sz="2400" dirty="0">
                <a:latin typeface="Calibri"/>
                <a:cs typeface="Calibri"/>
              </a:rPr>
              <a:t>this</a:t>
            </a:r>
            <a:r>
              <a:rPr sz="2400" spc="-40" dirty="0">
                <a:latin typeface="Calibri"/>
                <a:cs typeface="Calibri"/>
              </a:rPr>
              <a:t> </a:t>
            </a:r>
            <a:r>
              <a:rPr sz="2400" dirty="0">
                <a:latin typeface="Calibri"/>
                <a:cs typeface="Calibri"/>
              </a:rPr>
              <a:t>into</a:t>
            </a:r>
            <a:r>
              <a:rPr sz="2400" spc="-45" dirty="0">
                <a:latin typeface="Calibri"/>
                <a:cs typeface="Calibri"/>
              </a:rPr>
              <a:t> </a:t>
            </a:r>
            <a:r>
              <a:rPr sz="2400" spc="-25" dirty="0">
                <a:latin typeface="Calibri"/>
                <a:cs typeface="Calibri"/>
              </a:rPr>
              <a:t>an </a:t>
            </a:r>
            <a:r>
              <a:rPr sz="2400" dirty="0">
                <a:latin typeface="Calibri"/>
                <a:cs typeface="Calibri"/>
              </a:rPr>
              <a:t>array</a:t>
            </a:r>
            <a:r>
              <a:rPr sz="2400" spc="-55" dirty="0">
                <a:latin typeface="Calibri"/>
                <a:cs typeface="Calibri"/>
              </a:rPr>
              <a:t> </a:t>
            </a:r>
            <a:r>
              <a:rPr sz="2400" spc="-20" dirty="0">
                <a:latin typeface="Calibri"/>
                <a:cs typeface="Calibri"/>
              </a:rPr>
              <a:t>“arr”,</a:t>
            </a:r>
            <a:r>
              <a:rPr sz="2400" spc="-50" dirty="0">
                <a:latin typeface="Calibri"/>
                <a:cs typeface="Calibri"/>
              </a:rPr>
              <a:t> </a:t>
            </a:r>
            <a:r>
              <a:rPr sz="2400" dirty="0">
                <a:latin typeface="Calibri"/>
                <a:cs typeface="Calibri"/>
              </a:rPr>
              <a:t>but</a:t>
            </a:r>
            <a:r>
              <a:rPr sz="2400" spc="-55" dirty="0">
                <a:latin typeface="Calibri"/>
                <a:cs typeface="Calibri"/>
              </a:rPr>
              <a:t> </a:t>
            </a:r>
            <a:r>
              <a:rPr sz="2400" spc="-10" dirty="0">
                <a:latin typeface="Calibri"/>
                <a:cs typeface="Calibri"/>
              </a:rPr>
              <a:t>forgets</a:t>
            </a:r>
            <a:r>
              <a:rPr sz="2400" spc="-55" dirty="0">
                <a:latin typeface="Calibri"/>
                <a:cs typeface="Calibri"/>
              </a:rPr>
              <a:t> </a:t>
            </a:r>
            <a:r>
              <a:rPr sz="2400" dirty="0">
                <a:latin typeface="Calibri"/>
                <a:cs typeface="Calibri"/>
              </a:rPr>
              <a:t>to</a:t>
            </a:r>
            <a:r>
              <a:rPr sz="2400" spc="-55" dirty="0">
                <a:latin typeface="Calibri"/>
                <a:cs typeface="Calibri"/>
              </a:rPr>
              <a:t> </a:t>
            </a:r>
            <a:r>
              <a:rPr sz="2400" dirty="0">
                <a:latin typeface="Calibri"/>
                <a:cs typeface="Calibri"/>
              </a:rPr>
              <a:t>check</a:t>
            </a:r>
            <a:r>
              <a:rPr sz="2400" spc="-50" dirty="0">
                <a:latin typeface="Calibri"/>
                <a:cs typeface="Calibri"/>
              </a:rPr>
              <a:t> </a:t>
            </a:r>
            <a:r>
              <a:rPr sz="2400" spc="-25" dirty="0">
                <a:latin typeface="Calibri"/>
                <a:cs typeface="Calibri"/>
              </a:rPr>
              <a:t>the </a:t>
            </a:r>
            <a:r>
              <a:rPr sz="2400" dirty="0">
                <a:latin typeface="Calibri"/>
                <a:cs typeface="Calibri"/>
              </a:rPr>
              <a:t>length</a:t>
            </a:r>
            <a:r>
              <a:rPr sz="2400" spc="-35" dirty="0">
                <a:latin typeface="Calibri"/>
                <a:cs typeface="Calibri"/>
              </a:rPr>
              <a:t> </a:t>
            </a:r>
            <a:r>
              <a:rPr sz="2400" dirty="0">
                <a:latin typeface="Calibri"/>
                <a:cs typeface="Calibri"/>
              </a:rPr>
              <a:t>of</a:t>
            </a:r>
            <a:r>
              <a:rPr sz="2400" spc="-15" dirty="0">
                <a:latin typeface="Calibri"/>
                <a:cs typeface="Calibri"/>
              </a:rPr>
              <a:t> </a:t>
            </a:r>
            <a:r>
              <a:rPr sz="2400" dirty="0">
                <a:latin typeface="Calibri"/>
                <a:cs typeface="Calibri"/>
              </a:rPr>
              <a:t>the</a:t>
            </a:r>
            <a:r>
              <a:rPr sz="2400" spc="-15" dirty="0">
                <a:latin typeface="Calibri"/>
                <a:cs typeface="Calibri"/>
              </a:rPr>
              <a:t> </a:t>
            </a:r>
            <a:r>
              <a:rPr sz="2400" dirty="0">
                <a:latin typeface="Calibri"/>
                <a:cs typeface="Calibri"/>
              </a:rPr>
              <a:t>input.</a:t>
            </a:r>
            <a:r>
              <a:rPr sz="2400" spc="-30" dirty="0">
                <a:latin typeface="Calibri"/>
                <a:cs typeface="Calibri"/>
              </a:rPr>
              <a:t> </a:t>
            </a:r>
            <a:r>
              <a:rPr sz="2400" dirty="0">
                <a:latin typeface="Calibri"/>
                <a:cs typeface="Calibri"/>
              </a:rPr>
              <a:t>This</a:t>
            </a:r>
            <a:r>
              <a:rPr sz="2400" spc="-25" dirty="0">
                <a:latin typeface="Calibri"/>
                <a:cs typeface="Calibri"/>
              </a:rPr>
              <a:t> </a:t>
            </a:r>
            <a:r>
              <a:rPr sz="2400" dirty="0">
                <a:latin typeface="Calibri"/>
                <a:cs typeface="Calibri"/>
              </a:rPr>
              <a:t>results</a:t>
            </a:r>
            <a:r>
              <a:rPr sz="2400" spc="-25" dirty="0">
                <a:latin typeface="Calibri"/>
                <a:cs typeface="Calibri"/>
              </a:rPr>
              <a:t> </a:t>
            </a:r>
            <a:r>
              <a:rPr sz="2400" dirty="0">
                <a:latin typeface="Calibri"/>
                <a:cs typeface="Calibri"/>
              </a:rPr>
              <a:t>in</a:t>
            </a:r>
            <a:r>
              <a:rPr sz="2400" spc="-20" dirty="0">
                <a:latin typeface="Calibri"/>
                <a:cs typeface="Calibri"/>
              </a:rPr>
              <a:t> </a:t>
            </a:r>
            <a:r>
              <a:rPr sz="2400" spc="-50" dirty="0">
                <a:latin typeface="Calibri"/>
                <a:cs typeface="Calibri"/>
              </a:rPr>
              <a:t>a </a:t>
            </a:r>
            <a:r>
              <a:rPr sz="2400" dirty="0">
                <a:latin typeface="Calibri"/>
                <a:cs typeface="Calibri"/>
              </a:rPr>
              <a:t>potential</a:t>
            </a:r>
            <a:r>
              <a:rPr sz="2400" spc="-80" dirty="0">
                <a:latin typeface="Calibri"/>
                <a:cs typeface="Calibri"/>
              </a:rPr>
              <a:t> </a:t>
            </a:r>
            <a:r>
              <a:rPr sz="2400" dirty="0">
                <a:latin typeface="Calibri"/>
                <a:cs typeface="Calibri"/>
              </a:rPr>
              <a:t>buffer</a:t>
            </a:r>
            <a:r>
              <a:rPr sz="2400" spc="-70" dirty="0">
                <a:latin typeface="Calibri"/>
                <a:cs typeface="Calibri"/>
              </a:rPr>
              <a:t> </a:t>
            </a:r>
            <a:r>
              <a:rPr sz="2400" spc="-10" dirty="0">
                <a:latin typeface="Calibri"/>
                <a:cs typeface="Calibri"/>
              </a:rPr>
              <a:t>overflow.</a:t>
            </a:r>
            <a:endParaRPr sz="2400">
              <a:latin typeface="Calibri"/>
              <a:cs typeface="Calibri"/>
            </a:endParaRPr>
          </a:p>
          <a:p>
            <a:pPr marL="241300" marR="5080" indent="-228600">
              <a:lnSpc>
                <a:spcPct val="79700"/>
              </a:lnSpc>
              <a:spcBef>
                <a:spcPts val="1620"/>
              </a:spcBef>
              <a:buFont typeface="Arial"/>
              <a:buChar char="•"/>
              <a:tabLst>
                <a:tab pos="241300" algn="l"/>
              </a:tabLst>
            </a:pPr>
            <a:r>
              <a:rPr sz="2400" spc="-10" dirty="0">
                <a:latin typeface="Calibri"/>
                <a:cs typeface="Calibri"/>
              </a:rPr>
              <a:t>Value</a:t>
            </a:r>
            <a:r>
              <a:rPr sz="2400" spc="-45" dirty="0">
                <a:latin typeface="Calibri"/>
                <a:cs typeface="Calibri"/>
              </a:rPr>
              <a:t> </a:t>
            </a:r>
            <a:r>
              <a:rPr sz="2400" dirty="0">
                <a:latin typeface="Calibri"/>
                <a:cs typeface="Calibri"/>
              </a:rPr>
              <a:t>of</a:t>
            </a:r>
            <a:r>
              <a:rPr sz="2400" spc="-35" dirty="0">
                <a:latin typeface="Calibri"/>
                <a:cs typeface="Calibri"/>
              </a:rPr>
              <a:t> </a:t>
            </a:r>
            <a:r>
              <a:rPr sz="2400" dirty="0">
                <a:latin typeface="Calibri"/>
                <a:cs typeface="Calibri"/>
              </a:rPr>
              <a:t>PWD</a:t>
            </a:r>
            <a:r>
              <a:rPr sz="2400" spc="-40" dirty="0">
                <a:latin typeface="Calibri"/>
                <a:cs typeface="Calibri"/>
              </a:rPr>
              <a:t> </a:t>
            </a:r>
            <a:r>
              <a:rPr sz="2400" dirty="0">
                <a:latin typeface="Calibri"/>
                <a:cs typeface="Calibri"/>
              </a:rPr>
              <a:t>comes</a:t>
            </a:r>
            <a:r>
              <a:rPr sz="2400" spc="-35" dirty="0">
                <a:latin typeface="Calibri"/>
                <a:cs typeface="Calibri"/>
              </a:rPr>
              <a:t> </a:t>
            </a:r>
            <a:r>
              <a:rPr sz="2400" dirty="0">
                <a:latin typeface="Calibri"/>
                <a:cs typeface="Calibri"/>
              </a:rPr>
              <a:t>from</a:t>
            </a:r>
            <a:r>
              <a:rPr sz="2400" spc="-40" dirty="0">
                <a:latin typeface="Calibri"/>
                <a:cs typeface="Calibri"/>
              </a:rPr>
              <a:t> </a:t>
            </a:r>
            <a:r>
              <a:rPr sz="2400" dirty="0">
                <a:latin typeface="Calibri"/>
                <a:cs typeface="Calibri"/>
              </a:rPr>
              <a:t>the</a:t>
            </a:r>
            <a:r>
              <a:rPr sz="2400" spc="-30" dirty="0">
                <a:latin typeface="Calibri"/>
                <a:cs typeface="Calibri"/>
              </a:rPr>
              <a:t> </a:t>
            </a:r>
            <a:r>
              <a:rPr sz="2400" spc="-10" dirty="0">
                <a:latin typeface="Calibri"/>
                <a:cs typeface="Calibri"/>
              </a:rPr>
              <a:t>shell </a:t>
            </a:r>
            <a:r>
              <a:rPr sz="2400" dirty="0">
                <a:latin typeface="Calibri"/>
                <a:cs typeface="Calibri"/>
              </a:rPr>
              <a:t>program,</a:t>
            </a:r>
            <a:r>
              <a:rPr sz="2400" spc="-50" dirty="0">
                <a:latin typeface="Calibri"/>
                <a:cs typeface="Calibri"/>
              </a:rPr>
              <a:t> </a:t>
            </a:r>
            <a:r>
              <a:rPr sz="2400" dirty="0">
                <a:latin typeface="Calibri"/>
                <a:cs typeface="Calibri"/>
              </a:rPr>
              <a:t>so</a:t>
            </a:r>
            <a:r>
              <a:rPr sz="2400" spc="-45" dirty="0">
                <a:latin typeface="Calibri"/>
                <a:cs typeface="Calibri"/>
              </a:rPr>
              <a:t> </a:t>
            </a:r>
            <a:r>
              <a:rPr sz="2400" dirty="0">
                <a:latin typeface="Calibri"/>
                <a:cs typeface="Calibri"/>
              </a:rPr>
              <a:t>every</a:t>
            </a:r>
            <a:r>
              <a:rPr sz="2400" spc="-40" dirty="0">
                <a:latin typeface="Calibri"/>
                <a:cs typeface="Calibri"/>
              </a:rPr>
              <a:t> </a:t>
            </a:r>
            <a:r>
              <a:rPr sz="2400" dirty="0">
                <a:latin typeface="Calibri"/>
                <a:cs typeface="Calibri"/>
              </a:rPr>
              <a:t>time</a:t>
            </a:r>
            <a:r>
              <a:rPr sz="2400" spc="-35" dirty="0">
                <a:latin typeface="Calibri"/>
                <a:cs typeface="Calibri"/>
              </a:rPr>
              <a:t> </a:t>
            </a:r>
            <a:r>
              <a:rPr sz="2400" dirty="0">
                <a:latin typeface="Calibri"/>
                <a:cs typeface="Calibri"/>
              </a:rPr>
              <a:t>we</a:t>
            </a:r>
            <a:r>
              <a:rPr sz="2400" spc="-30" dirty="0">
                <a:latin typeface="Calibri"/>
                <a:cs typeface="Calibri"/>
              </a:rPr>
              <a:t> </a:t>
            </a:r>
            <a:r>
              <a:rPr sz="2400" spc="-10" dirty="0">
                <a:latin typeface="Calibri"/>
                <a:cs typeface="Calibri"/>
              </a:rPr>
              <a:t>change </a:t>
            </a:r>
            <a:r>
              <a:rPr sz="2400" dirty="0">
                <a:latin typeface="Calibri"/>
                <a:cs typeface="Calibri"/>
              </a:rPr>
              <a:t>our</a:t>
            </a:r>
            <a:r>
              <a:rPr sz="2400" spc="-50" dirty="0">
                <a:latin typeface="Calibri"/>
                <a:cs typeface="Calibri"/>
              </a:rPr>
              <a:t> </a:t>
            </a:r>
            <a:r>
              <a:rPr sz="2400" dirty="0">
                <a:latin typeface="Calibri"/>
                <a:cs typeface="Calibri"/>
              </a:rPr>
              <a:t>folder</a:t>
            </a:r>
            <a:r>
              <a:rPr sz="2400" spc="-40" dirty="0">
                <a:latin typeface="Calibri"/>
                <a:cs typeface="Calibri"/>
              </a:rPr>
              <a:t> </a:t>
            </a:r>
            <a:r>
              <a:rPr sz="2400" dirty="0">
                <a:latin typeface="Calibri"/>
                <a:cs typeface="Calibri"/>
              </a:rPr>
              <a:t>the</a:t>
            </a:r>
            <a:r>
              <a:rPr sz="2400" spc="-35" dirty="0">
                <a:latin typeface="Calibri"/>
                <a:cs typeface="Calibri"/>
              </a:rPr>
              <a:t> </a:t>
            </a:r>
            <a:r>
              <a:rPr sz="2400" dirty="0">
                <a:latin typeface="Calibri"/>
                <a:cs typeface="Calibri"/>
              </a:rPr>
              <a:t>shell</a:t>
            </a:r>
            <a:r>
              <a:rPr sz="2400" spc="-45" dirty="0">
                <a:latin typeface="Calibri"/>
                <a:cs typeface="Calibri"/>
              </a:rPr>
              <a:t> </a:t>
            </a:r>
            <a:r>
              <a:rPr sz="2400" dirty="0">
                <a:latin typeface="Calibri"/>
                <a:cs typeface="Calibri"/>
              </a:rPr>
              <a:t>program</a:t>
            </a:r>
            <a:r>
              <a:rPr sz="2400" spc="-40" dirty="0">
                <a:latin typeface="Calibri"/>
                <a:cs typeface="Calibri"/>
              </a:rPr>
              <a:t> </a:t>
            </a:r>
            <a:r>
              <a:rPr sz="2400" spc="-10" dirty="0">
                <a:latin typeface="Calibri"/>
                <a:cs typeface="Calibri"/>
              </a:rPr>
              <a:t>updates </a:t>
            </a:r>
            <a:r>
              <a:rPr sz="2400" dirty="0">
                <a:latin typeface="Calibri"/>
                <a:cs typeface="Calibri"/>
              </a:rPr>
              <a:t>its</a:t>
            </a:r>
            <a:r>
              <a:rPr sz="2400" spc="-20" dirty="0">
                <a:latin typeface="Calibri"/>
                <a:cs typeface="Calibri"/>
              </a:rPr>
              <a:t> </a:t>
            </a:r>
            <a:r>
              <a:rPr sz="2400" dirty="0">
                <a:latin typeface="Calibri"/>
                <a:cs typeface="Calibri"/>
              </a:rPr>
              <a:t>shell</a:t>
            </a:r>
            <a:r>
              <a:rPr sz="2400" spc="-15" dirty="0">
                <a:latin typeface="Calibri"/>
                <a:cs typeface="Calibri"/>
              </a:rPr>
              <a:t> </a:t>
            </a:r>
            <a:r>
              <a:rPr sz="2400" spc="-10" dirty="0">
                <a:latin typeface="Calibri"/>
                <a:cs typeface="Calibri"/>
              </a:rPr>
              <a:t>variable.</a:t>
            </a:r>
            <a:endParaRPr sz="2400">
              <a:latin typeface="Calibri"/>
              <a:cs typeface="Calibri"/>
            </a:endParaRPr>
          </a:p>
          <a:p>
            <a:pPr marL="241300" marR="499745" indent="-228600">
              <a:lnSpc>
                <a:spcPts val="2300"/>
              </a:lnSpc>
              <a:spcBef>
                <a:spcPts val="1590"/>
              </a:spcBef>
              <a:buFont typeface="Arial"/>
              <a:buChar char="•"/>
              <a:tabLst>
                <a:tab pos="241300" algn="l"/>
              </a:tabLst>
            </a:pPr>
            <a:r>
              <a:rPr sz="2400" dirty="0">
                <a:latin typeface="Calibri"/>
                <a:cs typeface="Calibri"/>
              </a:rPr>
              <a:t>We</a:t>
            </a:r>
            <a:r>
              <a:rPr sz="2400" spc="-45" dirty="0">
                <a:latin typeface="Calibri"/>
                <a:cs typeface="Calibri"/>
              </a:rPr>
              <a:t> </a:t>
            </a:r>
            <a:r>
              <a:rPr sz="2400" dirty="0">
                <a:latin typeface="Calibri"/>
                <a:cs typeface="Calibri"/>
              </a:rPr>
              <a:t>can</a:t>
            </a:r>
            <a:r>
              <a:rPr sz="2400" spc="-35" dirty="0">
                <a:latin typeface="Calibri"/>
                <a:cs typeface="Calibri"/>
              </a:rPr>
              <a:t> </a:t>
            </a:r>
            <a:r>
              <a:rPr sz="2400" dirty="0">
                <a:latin typeface="Calibri"/>
                <a:cs typeface="Calibri"/>
              </a:rPr>
              <a:t>change</a:t>
            </a:r>
            <a:r>
              <a:rPr sz="2400" spc="-30" dirty="0">
                <a:latin typeface="Calibri"/>
                <a:cs typeface="Calibri"/>
              </a:rPr>
              <a:t> </a:t>
            </a:r>
            <a:r>
              <a:rPr sz="2400" dirty="0">
                <a:latin typeface="Calibri"/>
                <a:cs typeface="Calibri"/>
              </a:rPr>
              <a:t>the</a:t>
            </a:r>
            <a:r>
              <a:rPr sz="2400" spc="-30" dirty="0">
                <a:latin typeface="Calibri"/>
                <a:cs typeface="Calibri"/>
              </a:rPr>
              <a:t> </a:t>
            </a:r>
            <a:r>
              <a:rPr sz="2400" dirty="0">
                <a:latin typeface="Calibri"/>
                <a:cs typeface="Calibri"/>
              </a:rPr>
              <a:t>shell</a:t>
            </a:r>
            <a:r>
              <a:rPr sz="2400" spc="-50" dirty="0">
                <a:latin typeface="Calibri"/>
                <a:cs typeface="Calibri"/>
              </a:rPr>
              <a:t> </a:t>
            </a:r>
            <a:r>
              <a:rPr sz="2400" spc="-10" dirty="0">
                <a:latin typeface="Calibri"/>
                <a:cs typeface="Calibri"/>
              </a:rPr>
              <a:t>variable ourselves.</a:t>
            </a:r>
            <a:endParaRPr sz="2400">
              <a:latin typeface="Calibri"/>
              <a:cs typeface="Calibri"/>
            </a:endParaRPr>
          </a:p>
        </p:txBody>
      </p:sp>
      <p:grpSp>
        <p:nvGrpSpPr>
          <p:cNvPr id="4" name="object 4"/>
          <p:cNvGrpSpPr/>
          <p:nvPr/>
        </p:nvGrpSpPr>
        <p:grpSpPr>
          <a:xfrm>
            <a:off x="5822736" y="1628409"/>
            <a:ext cx="5544820" cy="4086860"/>
            <a:chOff x="5822736" y="1628409"/>
            <a:chExt cx="5544820" cy="4086860"/>
          </a:xfrm>
        </p:grpSpPr>
        <p:pic>
          <p:nvPicPr>
            <p:cNvPr id="5" name="object 5"/>
            <p:cNvPicPr/>
            <p:nvPr/>
          </p:nvPicPr>
          <p:blipFill>
            <a:blip r:embed="rId3" cstate="print"/>
            <a:stretch>
              <a:fillRect/>
            </a:stretch>
          </p:blipFill>
          <p:spPr>
            <a:xfrm>
              <a:off x="5822736" y="1628409"/>
              <a:ext cx="5544734" cy="4086590"/>
            </a:xfrm>
            <a:prstGeom prst="rect">
              <a:avLst/>
            </a:prstGeom>
          </p:spPr>
        </p:pic>
        <p:sp>
          <p:nvSpPr>
            <p:cNvPr id="6" name="object 6"/>
            <p:cNvSpPr/>
            <p:nvPr/>
          </p:nvSpPr>
          <p:spPr>
            <a:xfrm>
              <a:off x="7340714" y="3926839"/>
              <a:ext cx="845819" cy="1399540"/>
            </a:xfrm>
            <a:custGeom>
              <a:avLst/>
              <a:gdLst/>
              <a:ahLst/>
              <a:cxnLst/>
              <a:rect l="l" t="t" r="r" b="b"/>
              <a:pathLst>
                <a:path w="845820" h="1399539">
                  <a:moveTo>
                    <a:pt x="783932" y="25400"/>
                  </a:moveTo>
                  <a:lnTo>
                    <a:pt x="76200" y="25400"/>
                  </a:lnTo>
                  <a:lnTo>
                    <a:pt x="76200" y="0"/>
                  </a:lnTo>
                  <a:lnTo>
                    <a:pt x="0" y="38100"/>
                  </a:lnTo>
                  <a:lnTo>
                    <a:pt x="76200" y="76200"/>
                  </a:lnTo>
                  <a:lnTo>
                    <a:pt x="76200" y="50800"/>
                  </a:lnTo>
                  <a:lnTo>
                    <a:pt x="783932" y="50800"/>
                  </a:lnTo>
                  <a:lnTo>
                    <a:pt x="783932" y="25400"/>
                  </a:lnTo>
                  <a:close/>
                </a:path>
                <a:path w="845820" h="1399539">
                  <a:moveTo>
                    <a:pt x="845693" y="1348740"/>
                  </a:moveTo>
                  <a:lnTo>
                    <a:pt x="137972" y="1348740"/>
                  </a:lnTo>
                  <a:lnTo>
                    <a:pt x="137972" y="1323340"/>
                  </a:lnTo>
                  <a:lnTo>
                    <a:pt x="61772" y="1361440"/>
                  </a:lnTo>
                  <a:lnTo>
                    <a:pt x="137972" y="1399540"/>
                  </a:lnTo>
                  <a:lnTo>
                    <a:pt x="137972" y="1374140"/>
                  </a:lnTo>
                  <a:lnTo>
                    <a:pt x="845693" y="1374140"/>
                  </a:lnTo>
                  <a:lnTo>
                    <a:pt x="845693" y="1348740"/>
                  </a:lnTo>
                  <a:close/>
                </a:path>
              </a:pathLst>
            </a:custGeom>
            <a:solidFill>
              <a:srgbClr val="000000"/>
            </a:solidFill>
          </p:spPr>
          <p:txBody>
            <a:bodyPr wrap="square" lIns="0" tIns="0" rIns="0" bIns="0" rtlCol="0"/>
            <a:lstStyle/>
            <a:p>
              <a:endParaRPr/>
            </a:p>
          </p:txBody>
        </p:sp>
      </p:grpSp>
      <p:sp>
        <p:nvSpPr>
          <p:cNvPr id="7" name="object 7"/>
          <p:cNvSpPr txBox="1"/>
          <p:nvPr/>
        </p:nvSpPr>
        <p:spPr>
          <a:xfrm>
            <a:off x="8186418" y="3335530"/>
            <a:ext cx="2335530" cy="1016000"/>
          </a:xfrm>
          <a:prstGeom prst="rect">
            <a:avLst/>
          </a:prstGeom>
          <a:ln w="12700">
            <a:solidFill>
              <a:srgbClr val="000000"/>
            </a:solidFill>
          </a:ln>
        </p:spPr>
        <p:txBody>
          <a:bodyPr vert="horz" wrap="square" lIns="0" tIns="34290" rIns="0" bIns="0" rtlCol="0">
            <a:spAutoFit/>
          </a:bodyPr>
          <a:lstStyle/>
          <a:p>
            <a:pPr marL="90805" marR="457834" algn="just">
              <a:lnSpc>
                <a:spcPct val="100000"/>
              </a:lnSpc>
              <a:spcBef>
                <a:spcPts val="270"/>
              </a:spcBef>
            </a:pPr>
            <a:r>
              <a:rPr sz="2000" dirty="0">
                <a:latin typeface="Calibri"/>
                <a:cs typeface="Calibri"/>
              </a:rPr>
              <a:t>Current</a:t>
            </a:r>
            <a:r>
              <a:rPr sz="2000" spc="-55" dirty="0">
                <a:latin typeface="Calibri"/>
                <a:cs typeface="Calibri"/>
              </a:rPr>
              <a:t> </a:t>
            </a:r>
            <a:r>
              <a:rPr sz="2000" spc="-10" dirty="0">
                <a:latin typeface="Calibri"/>
                <a:cs typeface="Calibri"/>
              </a:rPr>
              <a:t>directory </a:t>
            </a:r>
            <a:r>
              <a:rPr sz="2000" dirty="0">
                <a:latin typeface="Calibri"/>
                <a:cs typeface="Calibri"/>
              </a:rPr>
              <a:t>with</a:t>
            </a:r>
            <a:r>
              <a:rPr sz="2000" spc="-5" dirty="0">
                <a:latin typeface="Calibri"/>
                <a:cs typeface="Calibri"/>
              </a:rPr>
              <a:t> </a:t>
            </a:r>
            <a:r>
              <a:rPr sz="2000" spc="-10" dirty="0">
                <a:latin typeface="Calibri"/>
                <a:cs typeface="Calibri"/>
              </a:rPr>
              <a:t>unmodified </a:t>
            </a:r>
            <a:r>
              <a:rPr sz="2000" dirty="0">
                <a:latin typeface="Calibri"/>
                <a:cs typeface="Calibri"/>
              </a:rPr>
              <a:t>shell </a:t>
            </a:r>
            <a:r>
              <a:rPr sz="2000" spc="-10" dirty="0">
                <a:latin typeface="Calibri"/>
                <a:cs typeface="Calibri"/>
              </a:rPr>
              <a:t>variable</a:t>
            </a:r>
            <a:endParaRPr sz="2000">
              <a:latin typeface="Calibri"/>
              <a:cs typeface="Calibri"/>
            </a:endParaRPr>
          </a:p>
        </p:txBody>
      </p:sp>
      <p:sp>
        <p:nvSpPr>
          <p:cNvPr id="8" name="object 8"/>
          <p:cNvSpPr txBox="1"/>
          <p:nvPr/>
        </p:nvSpPr>
        <p:spPr>
          <a:xfrm>
            <a:off x="8186418" y="4663554"/>
            <a:ext cx="2286000" cy="1016000"/>
          </a:xfrm>
          <a:prstGeom prst="rect">
            <a:avLst/>
          </a:prstGeom>
          <a:ln w="12700">
            <a:solidFill>
              <a:srgbClr val="000000"/>
            </a:solidFill>
          </a:ln>
        </p:spPr>
        <p:txBody>
          <a:bodyPr vert="horz" wrap="square" lIns="0" tIns="32384" rIns="0" bIns="0" rtlCol="0">
            <a:spAutoFit/>
          </a:bodyPr>
          <a:lstStyle/>
          <a:p>
            <a:pPr marL="90805" marR="210820">
              <a:lnSpc>
                <a:spcPct val="100000"/>
              </a:lnSpc>
              <a:spcBef>
                <a:spcPts val="254"/>
              </a:spcBef>
            </a:pPr>
            <a:r>
              <a:rPr sz="2000" dirty="0">
                <a:latin typeface="Calibri"/>
                <a:cs typeface="Calibri"/>
              </a:rPr>
              <a:t>Current</a:t>
            </a:r>
            <a:r>
              <a:rPr sz="2000" spc="-55" dirty="0">
                <a:latin typeface="Calibri"/>
                <a:cs typeface="Calibri"/>
              </a:rPr>
              <a:t> </a:t>
            </a:r>
            <a:r>
              <a:rPr sz="2000" spc="-10" dirty="0">
                <a:latin typeface="Calibri"/>
                <a:cs typeface="Calibri"/>
              </a:rPr>
              <a:t>directory </a:t>
            </a:r>
            <a:r>
              <a:rPr sz="2000" dirty="0">
                <a:latin typeface="Calibri"/>
                <a:cs typeface="Calibri"/>
              </a:rPr>
              <a:t>with</a:t>
            </a:r>
            <a:r>
              <a:rPr sz="2000" spc="-20" dirty="0">
                <a:latin typeface="Calibri"/>
                <a:cs typeface="Calibri"/>
              </a:rPr>
              <a:t> </a:t>
            </a:r>
            <a:r>
              <a:rPr sz="2000" dirty="0">
                <a:latin typeface="Calibri"/>
                <a:cs typeface="Calibri"/>
              </a:rPr>
              <a:t>modified</a:t>
            </a:r>
            <a:r>
              <a:rPr sz="2000" spc="-10" dirty="0">
                <a:latin typeface="Calibri"/>
                <a:cs typeface="Calibri"/>
              </a:rPr>
              <a:t> shell variable</a:t>
            </a:r>
            <a:endParaRPr sz="2000">
              <a:latin typeface="Calibri"/>
              <a:cs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387603"/>
            <a:ext cx="9863455" cy="635000"/>
          </a:xfrm>
          <a:prstGeom prst="rect">
            <a:avLst/>
          </a:prstGeom>
        </p:spPr>
        <p:txBody>
          <a:bodyPr vert="horz" wrap="square" lIns="0" tIns="12700" rIns="0" bIns="0" rtlCol="0">
            <a:spAutoFit/>
          </a:bodyPr>
          <a:lstStyle/>
          <a:p>
            <a:pPr marL="12700">
              <a:lnSpc>
                <a:spcPct val="100000"/>
              </a:lnSpc>
              <a:spcBef>
                <a:spcPts val="100"/>
              </a:spcBef>
              <a:tabLst>
                <a:tab pos="6237605" algn="l"/>
              </a:tabLst>
            </a:pPr>
            <a:r>
              <a:rPr sz="4000" spc="-10" dirty="0"/>
              <a:t>Attacks</a:t>
            </a:r>
            <a:r>
              <a:rPr sz="4000" spc="-95" dirty="0"/>
              <a:t> </a:t>
            </a:r>
            <a:r>
              <a:rPr sz="4000" dirty="0"/>
              <a:t>via</a:t>
            </a:r>
            <a:r>
              <a:rPr sz="4000" spc="-80" dirty="0"/>
              <a:t> </a:t>
            </a:r>
            <a:r>
              <a:rPr sz="4000" dirty="0"/>
              <a:t>Application</a:t>
            </a:r>
            <a:r>
              <a:rPr sz="4000" spc="-85" dirty="0"/>
              <a:t> </a:t>
            </a:r>
            <a:r>
              <a:rPr sz="4000" dirty="0"/>
              <a:t>Code</a:t>
            </a:r>
            <a:r>
              <a:rPr sz="4000" spc="-85" dirty="0"/>
              <a:t> </a:t>
            </a:r>
            <a:r>
              <a:rPr sz="4000" spc="-50" dirty="0"/>
              <a:t>-</a:t>
            </a:r>
            <a:r>
              <a:rPr sz="4000" dirty="0"/>
              <a:t>	</a:t>
            </a:r>
            <a:r>
              <a:rPr sz="4000" spc="-10" dirty="0"/>
              <a:t>Countermeasures</a:t>
            </a:r>
            <a:endParaRPr sz="4000"/>
          </a:p>
        </p:txBody>
      </p:sp>
      <p:sp>
        <p:nvSpPr>
          <p:cNvPr id="3" name="object 3"/>
          <p:cNvSpPr txBox="1"/>
          <p:nvPr/>
        </p:nvSpPr>
        <p:spPr>
          <a:xfrm>
            <a:off x="916939" y="1506219"/>
            <a:ext cx="10242550" cy="4352925"/>
          </a:xfrm>
          <a:prstGeom prst="rect">
            <a:avLst/>
          </a:prstGeom>
        </p:spPr>
        <p:txBody>
          <a:bodyPr vert="horz" wrap="square" lIns="0" tIns="63500" rIns="0" bIns="0" rtlCol="0">
            <a:spAutoFit/>
          </a:bodyPr>
          <a:lstStyle/>
          <a:p>
            <a:pPr marL="241300" marR="1409065" indent="-228600">
              <a:lnSpc>
                <a:spcPts val="3000"/>
              </a:lnSpc>
              <a:spcBef>
                <a:spcPts val="500"/>
              </a:spcBef>
              <a:buFont typeface="Arial"/>
              <a:buChar char="•"/>
              <a:tabLst>
                <a:tab pos="241300" algn="l"/>
              </a:tabLst>
            </a:pPr>
            <a:r>
              <a:rPr sz="2800" dirty="0">
                <a:latin typeface="Calibri"/>
                <a:cs typeface="Calibri"/>
              </a:rPr>
              <a:t>When</a:t>
            </a:r>
            <a:r>
              <a:rPr sz="2800" spc="-45" dirty="0">
                <a:latin typeface="Calibri"/>
                <a:cs typeface="Calibri"/>
              </a:rPr>
              <a:t> </a:t>
            </a:r>
            <a:r>
              <a:rPr sz="2800" spc="-10" dirty="0">
                <a:latin typeface="Calibri"/>
                <a:cs typeface="Calibri"/>
              </a:rPr>
              <a:t>environment</a:t>
            </a:r>
            <a:r>
              <a:rPr sz="2800" spc="-40" dirty="0">
                <a:latin typeface="Calibri"/>
                <a:cs typeface="Calibri"/>
              </a:rPr>
              <a:t> </a:t>
            </a:r>
            <a:r>
              <a:rPr sz="2800" dirty="0">
                <a:latin typeface="Calibri"/>
                <a:cs typeface="Calibri"/>
              </a:rPr>
              <a:t>variables</a:t>
            </a:r>
            <a:r>
              <a:rPr sz="2800" spc="-30" dirty="0">
                <a:latin typeface="Calibri"/>
                <a:cs typeface="Calibri"/>
              </a:rPr>
              <a:t> </a:t>
            </a:r>
            <a:r>
              <a:rPr sz="2800" dirty="0">
                <a:latin typeface="Calibri"/>
                <a:cs typeface="Calibri"/>
              </a:rPr>
              <a:t>are</a:t>
            </a:r>
            <a:r>
              <a:rPr sz="2800" spc="-45" dirty="0">
                <a:latin typeface="Calibri"/>
                <a:cs typeface="Calibri"/>
              </a:rPr>
              <a:t> </a:t>
            </a:r>
            <a:r>
              <a:rPr sz="2800" dirty="0">
                <a:latin typeface="Calibri"/>
                <a:cs typeface="Calibri"/>
              </a:rPr>
              <a:t>used</a:t>
            </a:r>
            <a:r>
              <a:rPr sz="2800" spc="-35" dirty="0">
                <a:latin typeface="Calibri"/>
                <a:cs typeface="Calibri"/>
              </a:rPr>
              <a:t> </a:t>
            </a:r>
            <a:r>
              <a:rPr sz="2800" dirty="0">
                <a:latin typeface="Calibri"/>
                <a:cs typeface="Calibri"/>
              </a:rPr>
              <a:t>by</a:t>
            </a:r>
            <a:r>
              <a:rPr sz="2800" spc="-45" dirty="0">
                <a:latin typeface="Calibri"/>
                <a:cs typeface="Calibri"/>
              </a:rPr>
              <a:t> </a:t>
            </a:r>
            <a:r>
              <a:rPr sz="2800" dirty="0">
                <a:latin typeface="Calibri"/>
                <a:cs typeface="Calibri"/>
              </a:rPr>
              <a:t>privileged</a:t>
            </a:r>
            <a:r>
              <a:rPr sz="2800" spc="-30" dirty="0">
                <a:latin typeface="Calibri"/>
                <a:cs typeface="Calibri"/>
              </a:rPr>
              <a:t> Set-</a:t>
            </a:r>
            <a:r>
              <a:rPr sz="2800" spc="-25" dirty="0">
                <a:latin typeface="Calibri"/>
                <a:cs typeface="Calibri"/>
              </a:rPr>
              <a:t>UID </a:t>
            </a:r>
            <a:r>
              <a:rPr sz="2800" dirty="0">
                <a:latin typeface="Calibri"/>
                <a:cs typeface="Calibri"/>
              </a:rPr>
              <a:t>programs,</a:t>
            </a:r>
            <a:r>
              <a:rPr sz="2800" spc="-65" dirty="0">
                <a:latin typeface="Calibri"/>
                <a:cs typeface="Calibri"/>
              </a:rPr>
              <a:t> </a:t>
            </a:r>
            <a:r>
              <a:rPr sz="2800" dirty="0">
                <a:latin typeface="Calibri"/>
                <a:cs typeface="Calibri"/>
              </a:rPr>
              <a:t>they</a:t>
            </a:r>
            <a:r>
              <a:rPr sz="2800" spc="-60" dirty="0">
                <a:latin typeface="Calibri"/>
                <a:cs typeface="Calibri"/>
              </a:rPr>
              <a:t> </a:t>
            </a:r>
            <a:r>
              <a:rPr sz="2800" dirty="0">
                <a:latin typeface="Calibri"/>
                <a:cs typeface="Calibri"/>
              </a:rPr>
              <a:t>must</a:t>
            </a:r>
            <a:r>
              <a:rPr sz="2800" spc="-55" dirty="0">
                <a:latin typeface="Calibri"/>
                <a:cs typeface="Calibri"/>
              </a:rPr>
              <a:t> </a:t>
            </a:r>
            <a:r>
              <a:rPr sz="2800" dirty="0">
                <a:latin typeface="Calibri"/>
                <a:cs typeface="Calibri"/>
              </a:rPr>
              <a:t>be</a:t>
            </a:r>
            <a:r>
              <a:rPr sz="2800" spc="-60" dirty="0">
                <a:latin typeface="Calibri"/>
                <a:cs typeface="Calibri"/>
              </a:rPr>
              <a:t> </a:t>
            </a:r>
            <a:r>
              <a:rPr sz="2800" dirty="0">
                <a:latin typeface="Calibri"/>
                <a:cs typeface="Calibri"/>
              </a:rPr>
              <a:t>sanitized</a:t>
            </a:r>
            <a:r>
              <a:rPr sz="2800" spc="-50" dirty="0">
                <a:latin typeface="Calibri"/>
                <a:cs typeface="Calibri"/>
              </a:rPr>
              <a:t> </a:t>
            </a:r>
            <a:r>
              <a:rPr sz="2800" spc="-10" dirty="0">
                <a:latin typeface="Calibri"/>
                <a:cs typeface="Calibri"/>
              </a:rPr>
              <a:t>properly.</a:t>
            </a:r>
            <a:endParaRPr sz="2800" dirty="0">
              <a:latin typeface="Calibri"/>
              <a:cs typeface="Calibri"/>
            </a:endParaRPr>
          </a:p>
          <a:p>
            <a:pPr marL="241300" marR="332740" indent="-228600">
              <a:lnSpc>
                <a:spcPts val="3100"/>
              </a:lnSpc>
              <a:spcBef>
                <a:spcPts val="2125"/>
              </a:spcBef>
              <a:buFont typeface="Arial"/>
              <a:buChar char="•"/>
              <a:tabLst>
                <a:tab pos="241300" algn="l"/>
              </a:tabLst>
            </a:pPr>
            <a:r>
              <a:rPr sz="2800" dirty="0">
                <a:latin typeface="Calibri"/>
                <a:cs typeface="Calibri"/>
              </a:rPr>
              <a:t>Developers</a:t>
            </a:r>
            <a:r>
              <a:rPr sz="2800" spc="-55" dirty="0">
                <a:latin typeface="Calibri"/>
                <a:cs typeface="Calibri"/>
              </a:rPr>
              <a:t> </a:t>
            </a:r>
            <a:r>
              <a:rPr sz="2800" dirty="0">
                <a:latin typeface="Calibri"/>
                <a:cs typeface="Calibri"/>
              </a:rPr>
              <a:t>may</a:t>
            </a:r>
            <a:r>
              <a:rPr sz="2800" spc="-50" dirty="0">
                <a:latin typeface="Calibri"/>
                <a:cs typeface="Calibri"/>
              </a:rPr>
              <a:t> </a:t>
            </a:r>
            <a:r>
              <a:rPr sz="2800" dirty="0">
                <a:latin typeface="Calibri"/>
                <a:cs typeface="Calibri"/>
              </a:rPr>
              <a:t>choose</a:t>
            </a:r>
            <a:r>
              <a:rPr sz="2800" spc="-50" dirty="0">
                <a:latin typeface="Calibri"/>
                <a:cs typeface="Calibri"/>
              </a:rPr>
              <a:t> </a:t>
            </a:r>
            <a:r>
              <a:rPr sz="2800" dirty="0">
                <a:latin typeface="Calibri"/>
                <a:cs typeface="Calibri"/>
              </a:rPr>
              <a:t>to</a:t>
            </a:r>
            <a:r>
              <a:rPr sz="2800" spc="-50" dirty="0">
                <a:latin typeface="Calibri"/>
                <a:cs typeface="Calibri"/>
              </a:rPr>
              <a:t> </a:t>
            </a:r>
            <a:r>
              <a:rPr sz="2800" dirty="0">
                <a:latin typeface="Calibri"/>
                <a:cs typeface="Calibri"/>
              </a:rPr>
              <a:t>use</a:t>
            </a:r>
            <a:r>
              <a:rPr sz="2800" spc="-50" dirty="0">
                <a:latin typeface="Calibri"/>
                <a:cs typeface="Calibri"/>
              </a:rPr>
              <a:t> </a:t>
            </a:r>
            <a:r>
              <a:rPr sz="2800" dirty="0">
                <a:latin typeface="Calibri"/>
                <a:cs typeface="Calibri"/>
              </a:rPr>
              <a:t>a</a:t>
            </a:r>
            <a:r>
              <a:rPr sz="2800" spc="-45" dirty="0">
                <a:latin typeface="Calibri"/>
                <a:cs typeface="Calibri"/>
              </a:rPr>
              <a:t> </a:t>
            </a:r>
            <a:r>
              <a:rPr sz="2800" dirty="0">
                <a:latin typeface="Calibri"/>
                <a:cs typeface="Calibri"/>
              </a:rPr>
              <a:t>secure</a:t>
            </a:r>
            <a:r>
              <a:rPr sz="2800" spc="-50" dirty="0">
                <a:latin typeface="Calibri"/>
                <a:cs typeface="Calibri"/>
              </a:rPr>
              <a:t> </a:t>
            </a:r>
            <a:r>
              <a:rPr sz="2800" dirty="0">
                <a:latin typeface="Calibri"/>
                <a:cs typeface="Calibri"/>
              </a:rPr>
              <a:t>version</a:t>
            </a:r>
            <a:r>
              <a:rPr sz="2800" spc="-45" dirty="0">
                <a:latin typeface="Calibri"/>
                <a:cs typeface="Calibri"/>
              </a:rPr>
              <a:t> </a:t>
            </a:r>
            <a:r>
              <a:rPr sz="2800" dirty="0">
                <a:latin typeface="Calibri"/>
                <a:cs typeface="Calibri"/>
              </a:rPr>
              <a:t>of</a:t>
            </a:r>
            <a:r>
              <a:rPr sz="2800" spc="-45" dirty="0">
                <a:latin typeface="Calibri"/>
                <a:cs typeface="Calibri"/>
              </a:rPr>
              <a:t> </a:t>
            </a:r>
            <a:r>
              <a:rPr sz="2800" dirty="0">
                <a:latin typeface="Calibri"/>
                <a:cs typeface="Calibri"/>
              </a:rPr>
              <a:t>getenv(),</a:t>
            </a:r>
            <a:r>
              <a:rPr sz="2800" spc="-40" dirty="0">
                <a:latin typeface="Calibri"/>
                <a:cs typeface="Calibri"/>
              </a:rPr>
              <a:t> </a:t>
            </a:r>
            <a:r>
              <a:rPr sz="2800" dirty="0">
                <a:latin typeface="Calibri"/>
                <a:cs typeface="Calibri"/>
              </a:rPr>
              <a:t>such</a:t>
            </a:r>
            <a:r>
              <a:rPr sz="2800" spc="-40" dirty="0">
                <a:latin typeface="Calibri"/>
                <a:cs typeface="Calibri"/>
              </a:rPr>
              <a:t> </a:t>
            </a:r>
            <a:r>
              <a:rPr sz="2800" spc="-25" dirty="0">
                <a:latin typeface="Calibri"/>
                <a:cs typeface="Calibri"/>
              </a:rPr>
              <a:t>as </a:t>
            </a:r>
            <a:r>
              <a:rPr sz="2800" spc="-10" dirty="0">
                <a:latin typeface="Calibri"/>
                <a:cs typeface="Calibri"/>
              </a:rPr>
              <a:t>secure_getenv().</a:t>
            </a:r>
            <a:endParaRPr sz="2800" dirty="0">
              <a:latin typeface="Calibri"/>
              <a:cs typeface="Calibri"/>
            </a:endParaRPr>
          </a:p>
          <a:p>
            <a:pPr marL="698500" marR="394335" lvl="1" indent="-228600">
              <a:lnSpc>
                <a:spcPts val="2500"/>
              </a:lnSpc>
              <a:spcBef>
                <a:spcPts val="1770"/>
              </a:spcBef>
              <a:buFont typeface="Arial"/>
              <a:buChar char="•"/>
              <a:tabLst>
                <a:tab pos="698500" algn="l"/>
              </a:tabLst>
            </a:pPr>
            <a:r>
              <a:rPr sz="2400" dirty="0">
                <a:latin typeface="Calibri"/>
                <a:cs typeface="Calibri"/>
              </a:rPr>
              <a:t>getenv()</a:t>
            </a:r>
            <a:r>
              <a:rPr sz="2400" spc="-60" dirty="0">
                <a:latin typeface="Calibri"/>
                <a:cs typeface="Calibri"/>
              </a:rPr>
              <a:t> </a:t>
            </a:r>
            <a:r>
              <a:rPr sz="2400" dirty="0">
                <a:latin typeface="Calibri"/>
                <a:cs typeface="Calibri"/>
              </a:rPr>
              <a:t>works</a:t>
            </a:r>
            <a:r>
              <a:rPr sz="2400" spc="-60" dirty="0">
                <a:latin typeface="Calibri"/>
                <a:cs typeface="Calibri"/>
              </a:rPr>
              <a:t> </a:t>
            </a:r>
            <a:r>
              <a:rPr sz="2400" dirty="0">
                <a:latin typeface="Calibri"/>
                <a:cs typeface="Calibri"/>
              </a:rPr>
              <a:t>by</a:t>
            </a:r>
            <a:r>
              <a:rPr sz="2400" spc="-55" dirty="0">
                <a:latin typeface="Calibri"/>
                <a:cs typeface="Calibri"/>
              </a:rPr>
              <a:t> </a:t>
            </a:r>
            <a:r>
              <a:rPr sz="2400" dirty="0">
                <a:latin typeface="Calibri"/>
                <a:cs typeface="Calibri"/>
              </a:rPr>
              <a:t>searching</a:t>
            </a:r>
            <a:r>
              <a:rPr sz="2400" spc="-60" dirty="0">
                <a:latin typeface="Calibri"/>
                <a:cs typeface="Calibri"/>
              </a:rPr>
              <a:t> </a:t>
            </a:r>
            <a:r>
              <a:rPr sz="2400" dirty="0">
                <a:latin typeface="Calibri"/>
                <a:cs typeface="Calibri"/>
              </a:rPr>
              <a:t>the</a:t>
            </a:r>
            <a:r>
              <a:rPr sz="2400" spc="-45" dirty="0">
                <a:latin typeface="Calibri"/>
                <a:cs typeface="Calibri"/>
              </a:rPr>
              <a:t> </a:t>
            </a:r>
            <a:r>
              <a:rPr sz="2400" dirty="0">
                <a:latin typeface="Calibri"/>
                <a:cs typeface="Calibri"/>
              </a:rPr>
              <a:t>environment</a:t>
            </a:r>
            <a:r>
              <a:rPr sz="2400" spc="-60" dirty="0">
                <a:latin typeface="Calibri"/>
                <a:cs typeface="Calibri"/>
              </a:rPr>
              <a:t> </a:t>
            </a:r>
            <a:r>
              <a:rPr sz="2400" dirty="0">
                <a:latin typeface="Calibri"/>
                <a:cs typeface="Calibri"/>
              </a:rPr>
              <a:t>variable</a:t>
            </a:r>
            <a:r>
              <a:rPr sz="2400" spc="-50" dirty="0">
                <a:latin typeface="Calibri"/>
                <a:cs typeface="Calibri"/>
              </a:rPr>
              <a:t> </a:t>
            </a:r>
            <a:r>
              <a:rPr sz="2400" dirty="0">
                <a:latin typeface="Calibri"/>
                <a:cs typeface="Calibri"/>
              </a:rPr>
              <a:t>list</a:t>
            </a:r>
            <a:r>
              <a:rPr sz="2400" spc="-60" dirty="0">
                <a:latin typeface="Calibri"/>
                <a:cs typeface="Calibri"/>
              </a:rPr>
              <a:t> </a:t>
            </a:r>
            <a:r>
              <a:rPr sz="2400" dirty="0">
                <a:latin typeface="Calibri"/>
                <a:cs typeface="Calibri"/>
              </a:rPr>
              <a:t>and</a:t>
            </a:r>
            <a:r>
              <a:rPr sz="2400" spc="-55" dirty="0">
                <a:latin typeface="Calibri"/>
                <a:cs typeface="Calibri"/>
              </a:rPr>
              <a:t> </a:t>
            </a:r>
            <a:r>
              <a:rPr sz="2400" dirty="0">
                <a:latin typeface="Calibri"/>
                <a:cs typeface="Calibri"/>
              </a:rPr>
              <a:t>returning</a:t>
            </a:r>
            <a:r>
              <a:rPr sz="2400" spc="-55" dirty="0">
                <a:latin typeface="Calibri"/>
                <a:cs typeface="Calibri"/>
              </a:rPr>
              <a:t> </a:t>
            </a:r>
            <a:r>
              <a:rPr sz="2400" spc="-50" dirty="0">
                <a:latin typeface="Calibri"/>
                <a:cs typeface="Calibri"/>
              </a:rPr>
              <a:t>a </a:t>
            </a:r>
            <a:r>
              <a:rPr sz="2400" dirty="0">
                <a:latin typeface="Calibri"/>
                <a:cs typeface="Calibri"/>
              </a:rPr>
              <a:t>pointer</a:t>
            </a:r>
            <a:r>
              <a:rPr sz="2400" spc="-55" dirty="0">
                <a:latin typeface="Calibri"/>
                <a:cs typeface="Calibri"/>
              </a:rPr>
              <a:t> </a:t>
            </a:r>
            <a:r>
              <a:rPr sz="2400" dirty="0">
                <a:latin typeface="Calibri"/>
                <a:cs typeface="Calibri"/>
              </a:rPr>
              <a:t>to</a:t>
            </a:r>
            <a:r>
              <a:rPr sz="2400" spc="-50" dirty="0">
                <a:latin typeface="Calibri"/>
                <a:cs typeface="Calibri"/>
              </a:rPr>
              <a:t> </a:t>
            </a:r>
            <a:r>
              <a:rPr sz="2400" dirty="0">
                <a:latin typeface="Calibri"/>
                <a:cs typeface="Calibri"/>
              </a:rPr>
              <a:t>the</a:t>
            </a:r>
            <a:r>
              <a:rPr sz="2400" spc="-35" dirty="0">
                <a:latin typeface="Calibri"/>
                <a:cs typeface="Calibri"/>
              </a:rPr>
              <a:t> </a:t>
            </a:r>
            <a:r>
              <a:rPr sz="2400" dirty="0">
                <a:latin typeface="Calibri"/>
                <a:cs typeface="Calibri"/>
              </a:rPr>
              <a:t>string</a:t>
            </a:r>
            <a:r>
              <a:rPr sz="2400" spc="-50" dirty="0">
                <a:latin typeface="Calibri"/>
                <a:cs typeface="Calibri"/>
              </a:rPr>
              <a:t> </a:t>
            </a:r>
            <a:r>
              <a:rPr sz="2400" dirty="0">
                <a:latin typeface="Calibri"/>
                <a:cs typeface="Calibri"/>
              </a:rPr>
              <a:t>found,</a:t>
            </a:r>
            <a:r>
              <a:rPr sz="2400" spc="-45" dirty="0">
                <a:latin typeface="Calibri"/>
                <a:cs typeface="Calibri"/>
              </a:rPr>
              <a:t> </a:t>
            </a:r>
            <a:r>
              <a:rPr sz="2400" dirty="0">
                <a:latin typeface="Calibri"/>
                <a:cs typeface="Calibri"/>
              </a:rPr>
              <a:t>when</a:t>
            </a:r>
            <a:r>
              <a:rPr sz="2400" spc="-40" dirty="0">
                <a:latin typeface="Calibri"/>
                <a:cs typeface="Calibri"/>
              </a:rPr>
              <a:t> </a:t>
            </a:r>
            <a:r>
              <a:rPr sz="2400" dirty="0">
                <a:latin typeface="Calibri"/>
                <a:cs typeface="Calibri"/>
              </a:rPr>
              <a:t>used</a:t>
            </a:r>
            <a:r>
              <a:rPr sz="2400" spc="-45" dirty="0">
                <a:latin typeface="Calibri"/>
                <a:cs typeface="Calibri"/>
              </a:rPr>
              <a:t> </a:t>
            </a:r>
            <a:r>
              <a:rPr sz="2400" dirty="0">
                <a:latin typeface="Calibri"/>
                <a:cs typeface="Calibri"/>
              </a:rPr>
              <a:t>to</a:t>
            </a:r>
            <a:r>
              <a:rPr sz="2400" spc="-50" dirty="0">
                <a:latin typeface="Calibri"/>
                <a:cs typeface="Calibri"/>
              </a:rPr>
              <a:t> </a:t>
            </a:r>
            <a:r>
              <a:rPr sz="2400" dirty="0">
                <a:latin typeface="Calibri"/>
                <a:cs typeface="Calibri"/>
              </a:rPr>
              <a:t>retrieve</a:t>
            </a:r>
            <a:r>
              <a:rPr sz="2400" spc="-35" dirty="0">
                <a:latin typeface="Calibri"/>
                <a:cs typeface="Calibri"/>
              </a:rPr>
              <a:t> </a:t>
            </a:r>
            <a:r>
              <a:rPr sz="2400" dirty="0">
                <a:latin typeface="Calibri"/>
                <a:cs typeface="Calibri"/>
              </a:rPr>
              <a:t>a</a:t>
            </a:r>
            <a:r>
              <a:rPr sz="2400" spc="-45" dirty="0">
                <a:latin typeface="Calibri"/>
                <a:cs typeface="Calibri"/>
              </a:rPr>
              <a:t> </a:t>
            </a:r>
            <a:r>
              <a:rPr sz="2400" dirty="0">
                <a:latin typeface="Calibri"/>
                <a:cs typeface="Calibri"/>
              </a:rPr>
              <a:t>environment</a:t>
            </a:r>
            <a:r>
              <a:rPr sz="2400" spc="-45" dirty="0">
                <a:latin typeface="Calibri"/>
                <a:cs typeface="Calibri"/>
              </a:rPr>
              <a:t> </a:t>
            </a:r>
            <a:r>
              <a:rPr sz="2400" spc="-10" dirty="0">
                <a:latin typeface="Calibri"/>
                <a:cs typeface="Calibri"/>
              </a:rPr>
              <a:t>variable.</a:t>
            </a:r>
            <a:endParaRPr sz="2400" dirty="0">
              <a:latin typeface="Calibri"/>
              <a:cs typeface="Calibri"/>
            </a:endParaRPr>
          </a:p>
          <a:p>
            <a:pPr marL="698500" marR="632460" lvl="1" indent="-228600">
              <a:lnSpc>
                <a:spcPts val="2590"/>
              </a:lnSpc>
              <a:spcBef>
                <a:spcPts val="1145"/>
              </a:spcBef>
              <a:buFont typeface="Arial"/>
              <a:buChar char="•"/>
              <a:tabLst>
                <a:tab pos="698500" algn="l"/>
              </a:tabLst>
            </a:pPr>
            <a:r>
              <a:rPr sz="2400" spc="-10" dirty="0">
                <a:latin typeface="Calibri"/>
                <a:cs typeface="Calibri"/>
              </a:rPr>
              <a:t>secure_getenv()</a:t>
            </a:r>
            <a:r>
              <a:rPr sz="2400" spc="-60" dirty="0">
                <a:latin typeface="Calibri"/>
                <a:cs typeface="Calibri"/>
              </a:rPr>
              <a:t> </a:t>
            </a:r>
            <a:r>
              <a:rPr sz="2400" dirty="0">
                <a:latin typeface="Calibri"/>
                <a:cs typeface="Calibri"/>
              </a:rPr>
              <a:t>works</a:t>
            </a:r>
            <a:r>
              <a:rPr sz="2400" spc="-50" dirty="0">
                <a:latin typeface="Calibri"/>
                <a:cs typeface="Calibri"/>
              </a:rPr>
              <a:t> </a:t>
            </a:r>
            <a:r>
              <a:rPr sz="2400" dirty="0">
                <a:latin typeface="Calibri"/>
                <a:cs typeface="Calibri"/>
              </a:rPr>
              <a:t>the</a:t>
            </a:r>
            <a:r>
              <a:rPr sz="2400" spc="-45" dirty="0">
                <a:latin typeface="Calibri"/>
                <a:cs typeface="Calibri"/>
              </a:rPr>
              <a:t> </a:t>
            </a:r>
            <a:r>
              <a:rPr sz="2400" dirty="0">
                <a:latin typeface="Calibri"/>
                <a:cs typeface="Calibri"/>
              </a:rPr>
              <a:t>exact</a:t>
            </a:r>
            <a:r>
              <a:rPr sz="2400" spc="-45" dirty="0">
                <a:latin typeface="Calibri"/>
                <a:cs typeface="Calibri"/>
              </a:rPr>
              <a:t> </a:t>
            </a:r>
            <a:r>
              <a:rPr sz="2400" dirty="0">
                <a:latin typeface="Calibri"/>
                <a:cs typeface="Calibri"/>
              </a:rPr>
              <a:t>same</a:t>
            </a:r>
            <a:r>
              <a:rPr sz="2400" spc="-45" dirty="0">
                <a:latin typeface="Calibri"/>
                <a:cs typeface="Calibri"/>
              </a:rPr>
              <a:t> way, </a:t>
            </a:r>
            <a:r>
              <a:rPr sz="2400" dirty="0">
                <a:latin typeface="Calibri"/>
                <a:cs typeface="Calibri"/>
              </a:rPr>
              <a:t>except</a:t>
            </a:r>
            <a:r>
              <a:rPr sz="2400" spc="-50" dirty="0">
                <a:latin typeface="Calibri"/>
                <a:cs typeface="Calibri"/>
              </a:rPr>
              <a:t> </a:t>
            </a:r>
            <a:r>
              <a:rPr sz="2400" dirty="0">
                <a:latin typeface="Calibri"/>
                <a:cs typeface="Calibri"/>
              </a:rPr>
              <a:t>it</a:t>
            </a:r>
            <a:r>
              <a:rPr sz="2400" spc="-50" dirty="0">
                <a:latin typeface="Calibri"/>
                <a:cs typeface="Calibri"/>
              </a:rPr>
              <a:t> </a:t>
            </a:r>
            <a:r>
              <a:rPr sz="2400" dirty="0">
                <a:latin typeface="Calibri"/>
                <a:cs typeface="Calibri"/>
              </a:rPr>
              <a:t>returns</a:t>
            </a:r>
            <a:r>
              <a:rPr sz="2400" spc="-45" dirty="0">
                <a:latin typeface="Calibri"/>
                <a:cs typeface="Calibri"/>
              </a:rPr>
              <a:t> </a:t>
            </a:r>
            <a:r>
              <a:rPr sz="2400" dirty="0">
                <a:latin typeface="Calibri"/>
                <a:cs typeface="Calibri"/>
              </a:rPr>
              <a:t>NULL</a:t>
            </a:r>
            <a:r>
              <a:rPr sz="2400" spc="-45" dirty="0">
                <a:latin typeface="Calibri"/>
                <a:cs typeface="Calibri"/>
              </a:rPr>
              <a:t> </a:t>
            </a:r>
            <a:r>
              <a:rPr sz="2400" spc="-20" dirty="0">
                <a:latin typeface="Calibri"/>
                <a:cs typeface="Calibri"/>
              </a:rPr>
              <a:t>when </a:t>
            </a:r>
            <a:r>
              <a:rPr sz="2400" dirty="0">
                <a:latin typeface="Calibri"/>
                <a:cs typeface="Calibri"/>
              </a:rPr>
              <a:t>“secure</a:t>
            </a:r>
            <a:r>
              <a:rPr sz="2400" spc="-90" dirty="0">
                <a:latin typeface="Calibri"/>
                <a:cs typeface="Calibri"/>
              </a:rPr>
              <a:t> </a:t>
            </a:r>
            <a:r>
              <a:rPr sz="2400" dirty="0">
                <a:latin typeface="Calibri"/>
                <a:cs typeface="Calibri"/>
              </a:rPr>
              <a:t>execution”</a:t>
            </a:r>
            <a:r>
              <a:rPr sz="2400" spc="-80" dirty="0">
                <a:latin typeface="Calibri"/>
                <a:cs typeface="Calibri"/>
              </a:rPr>
              <a:t> </a:t>
            </a:r>
            <a:r>
              <a:rPr sz="2400" dirty="0">
                <a:latin typeface="Calibri"/>
                <a:cs typeface="Calibri"/>
              </a:rPr>
              <a:t>is</a:t>
            </a:r>
            <a:r>
              <a:rPr sz="2400" spc="-75" dirty="0">
                <a:latin typeface="Calibri"/>
                <a:cs typeface="Calibri"/>
              </a:rPr>
              <a:t> </a:t>
            </a:r>
            <a:r>
              <a:rPr sz="2400" spc="-10" dirty="0">
                <a:latin typeface="Calibri"/>
                <a:cs typeface="Calibri"/>
              </a:rPr>
              <a:t>required.</a:t>
            </a:r>
            <a:endParaRPr sz="2400" dirty="0">
              <a:latin typeface="Calibri"/>
              <a:cs typeface="Calibri"/>
            </a:endParaRPr>
          </a:p>
          <a:p>
            <a:pPr marL="698500" marR="5080" lvl="1" indent="-228600">
              <a:lnSpc>
                <a:spcPts val="2590"/>
              </a:lnSpc>
              <a:spcBef>
                <a:spcPts val="1105"/>
              </a:spcBef>
              <a:buFont typeface="Arial"/>
              <a:buChar char="•"/>
              <a:tabLst>
                <a:tab pos="698500" algn="l"/>
                <a:tab pos="7666990" algn="l"/>
              </a:tabLst>
            </a:pPr>
            <a:r>
              <a:rPr sz="2400" dirty="0">
                <a:latin typeface="Calibri"/>
                <a:cs typeface="Calibri"/>
              </a:rPr>
              <a:t>Secure</a:t>
            </a:r>
            <a:r>
              <a:rPr sz="2400" spc="-60" dirty="0">
                <a:latin typeface="Calibri"/>
                <a:cs typeface="Calibri"/>
              </a:rPr>
              <a:t> </a:t>
            </a:r>
            <a:r>
              <a:rPr sz="2400" dirty="0">
                <a:latin typeface="Calibri"/>
                <a:cs typeface="Calibri"/>
              </a:rPr>
              <a:t>execution</a:t>
            </a:r>
            <a:r>
              <a:rPr sz="2400" spc="-50" dirty="0">
                <a:latin typeface="Calibri"/>
                <a:cs typeface="Calibri"/>
              </a:rPr>
              <a:t> </a:t>
            </a:r>
            <a:r>
              <a:rPr sz="2400" dirty="0">
                <a:latin typeface="Calibri"/>
                <a:cs typeface="Calibri"/>
              </a:rPr>
              <a:t>is</a:t>
            </a:r>
            <a:r>
              <a:rPr sz="2400" spc="-50" dirty="0">
                <a:latin typeface="Calibri"/>
                <a:cs typeface="Calibri"/>
              </a:rPr>
              <a:t> </a:t>
            </a:r>
            <a:r>
              <a:rPr sz="2400" dirty="0">
                <a:latin typeface="Calibri"/>
                <a:cs typeface="Calibri"/>
              </a:rPr>
              <a:t>defined</a:t>
            </a:r>
            <a:r>
              <a:rPr sz="2400" spc="-45" dirty="0">
                <a:latin typeface="Calibri"/>
                <a:cs typeface="Calibri"/>
              </a:rPr>
              <a:t> </a:t>
            </a:r>
            <a:r>
              <a:rPr sz="2400" dirty="0">
                <a:latin typeface="Calibri"/>
                <a:cs typeface="Calibri"/>
              </a:rPr>
              <a:t>by</a:t>
            </a:r>
            <a:r>
              <a:rPr sz="2400" spc="-50" dirty="0">
                <a:latin typeface="Calibri"/>
                <a:cs typeface="Calibri"/>
              </a:rPr>
              <a:t> </a:t>
            </a:r>
            <a:r>
              <a:rPr sz="2400" dirty="0">
                <a:latin typeface="Calibri"/>
                <a:cs typeface="Calibri"/>
              </a:rPr>
              <a:t>conditions</a:t>
            </a:r>
            <a:r>
              <a:rPr sz="2400" spc="-50" dirty="0">
                <a:latin typeface="Calibri"/>
                <a:cs typeface="Calibri"/>
              </a:rPr>
              <a:t> </a:t>
            </a:r>
            <a:r>
              <a:rPr sz="2400" dirty="0">
                <a:latin typeface="Calibri"/>
                <a:cs typeface="Calibri"/>
              </a:rPr>
              <a:t>like</a:t>
            </a:r>
            <a:r>
              <a:rPr sz="2400" spc="-45" dirty="0">
                <a:latin typeface="Calibri"/>
                <a:cs typeface="Calibri"/>
              </a:rPr>
              <a:t> </a:t>
            </a:r>
            <a:r>
              <a:rPr sz="2400" dirty="0">
                <a:latin typeface="Calibri"/>
                <a:cs typeface="Calibri"/>
              </a:rPr>
              <a:t>when</a:t>
            </a:r>
            <a:r>
              <a:rPr sz="2400" spc="-45" dirty="0">
                <a:latin typeface="Calibri"/>
                <a:cs typeface="Calibri"/>
              </a:rPr>
              <a:t> </a:t>
            </a:r>
            <a:r>
              <a:rPr sz="2400" spc="-25" dirty="0">
                <a:latin typeface="Calibri"/>
                <a:cs typeface="Calibri"/>
              </a:rPr>
              <a:t>the</a:t>
            </a:r>
            <a:r>
              <a:rPr sz="2400" dirty="0">
                <a:latin typeface="Calibri"/>
                <a:cs typeface="Calibri"/>
              </a:rPr>
              <a:t>	</a:t>
            </a:r>
            <a:r>
              <a:rPr sz="2400" spc="-10" dirty="0">
                <a:latin typeface="Calibri"/>
                <a:cs typeface="Calibri"/>
              </a:rPr>
              <a:t>process’s</a:t>
            </a:r>
            <a:r>
              <a:rPr sz="2400" spc="-135" dirty="0">
                <a:latin typeface="Calibri"/>
                <a:cs typeface="Calibri"/>
              </a:rPr>
              <a:t> </a:t>
            </a:r>
            <a:r>
              <a:rPr sz="2400" spc="-10" dirty="0">
                <a:latin typeface="Calibri"/>
                <a:cs typeface="Calibri"/>
              </a:rPr>
              <a:t>user/group </a:t>
            </a:r>
            <a:r>
              <a:rPr sz="2400" dirty="0">
                <a:latin typeface="Calibri"/>
                <a:cs typeface="Calibri"/>
              </a:rPr>
              <a:t>EUID</a:t>
            </a:r>
            <a:r>
              <a:rPr sz="2400" spc="-20" dirty="0">
                <a:latin typeface="Calibri"/>
                <a:cs typeface="Calibri"/>
              </a:rPr>
              <a:t> </a:t>
            </a:r>
            <a:r>
              <a:rPr sz="2400" dirty="0">
                <a:latin typeface="Calibri"/>
                <a:cs typeface="Calibri"/>
              </a:rPr>
              <a:t>and</a:t>
            </a:r>
            <a:r>
              <a:rPr sz="2400" spc="-10" dirty="0">
                <a:latin typeface="Calibri"/>
                <a:cs typeface="Calibri"/>
              </a:rPr>
              <a:t> </a:t>
            </a:r>
            <a:r>
              <a:rPr sz="2400" dirty="0">
                <a:latin typeface="Calibri"/>
                <a:cs typeface="Calibri"/>
              </a:rPr>
              <a:t>RUID</a:t>
            </a:r>
            <a:r>
              <a:rPr sz="2400" spc="-20" dirty="0">
                <a:latin typeface="Calibri"/>
                <a:cs typeface="Calibri"/>
              </a:rPr>
              <a:t> </a:t>
            </a:r>
            <a:r>
              <a:rPr sz="2400" dirty="0">
                <a:latin typeface="Calibri"/>
                <a:cs typeface="Calibri"/>
              </a:rPr>
              <a:t>don’t</a:t>
            </a:r>
            <a:r>
              <a:rPr sz="2400" spc="-15" dirty="0">
                <a:latin typeface="Calibri"/>
                <a:cs typeface="Calibri"/>
              </a:rPr>
              <a:t> </a:t>
            </a:r>
            <a:r>
              <a:rPr sz="2400" spc="-10" dirty="0">
                <a:latin typeface="Calibri"/>
                <a:cs typeface="Calibri"/>
              </a:rPr>
              <a:t>match</a:t>
            </a:r>
            <a:r>
              <a:rPr lang="en-US" sz="2400" spc="-10" dirty="0">
                <a:latin typeface="Calibri"/>
                <a:cs typeface="Calibri"/>
              </a:rPr>
              <a:t> (AKA when a </a:t>
            </a:r>
            <a:r>
              <a:rPr lang="en-US" sz="2400" spc="-10" dirty="0" err="1">
                <a:latin typeface="Calibri"/>
                <a:cs typeface="Calibri"/>
              </a:rPr>
              <a:t>setUID</a:t>
            </a:r>
            <a:r>
              <a:rPr lang="en-US" sz="2400" spc="-10" dirty="0">
                <a:latin typeface="Calibri"/>
                <a:cs typeface="Calibri"/>
              </a:rPr>
              <a:t> program is ran)</a:t>
            </a:r>
            <a:endParaRPr sz="2400" dirty="0">
              <a:latin typeface="Calibri"/>
              <a:cs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85851" rIns="0" bIns="0" rtlCol="0">
            <a:spAutoFit/>
          </a:bodyPr>
          <a:lstStyle/>
          <a:p>
            <a:pPr marL="492125">
              <a:lnSpc>
                <a:spcPct val="100000"/>
              </a:lnSpc>
              <a:spcBef>
                <a:spcPts val="100"/>
              </a:spcBef>
            </a:pPr>
            <a:r>
              <a:rPr spc="-50" dirty="0"/>
              <a:t>Set-</a:t>
            </a:r>
            <a:r>
              <a:rPr dirty="0"/>
              <a:t>UID</a:t>
            </a:r>
            <a:r>
              <a:rPr spc="-25" dirty="0"/>
              <a:t> </a:t>
            </a:r>
            <a:r>
              <a:rPr dirty="0"/>
              <a:t>Approach</a:t>
            </a:r>
            <a:r>
              <a:rPr spc="-15" dirty="0"/>
              <a:t> </a:t>
            </a:r>
            <a:r>
              <a:rPr dirty="0"/>
              <a:t>VS</a:t>
            </a:r>
            <a:r>
              <a:rPr spc="-15" dirty="0"/>
              <a:t> </a:t>
            </a:r>
            <a:r>
              <a:rPr dirty="0"/>
              <a:t>Service</a:t>
            </a:r>
            <a:r>
              <a:rPr spc="-15" dirty="0"/>
              <a:t> </a:t>
            </a:r>
            <a:r>
              <a:rPr spc="-10" dirty="0"/>
              <a:t>Approach</a:t>
            </a:r>
          </a:p>
        </p:txBody>
      </p:sp>
      <p:sp>
        <p:nvSpPr>
          <p:cNvPr id="3" name="object 3"/>
          <p:cNvSpPr txBox="1"/>
          <p:nvPr/>
        </p:nvSpPr>
        <p:spPr>
          <a:xfrm>
            <a:off x="838199" y="1457980"/>
            <a:ext cx="2907030" cy="462280"/>
          </a:xfrm>
          <a:prstGeom prst="rect">
            <a:avLst/>
          </a:prstGeom>
          <a:ln w="12700">
            <a:solidFill>
              <a:srgbClr val="000000"/>
            </a:solidFill>
          </a:ln>
        </p:spPr>
        <p:txBody>
          <a:bodyPr vert="horz" wrap="square" lIns="0" tIns="20320" rIns="0" bIns="0" rtlCol="0">
            <a:spAutoFit/>
          </a:bodyPr>
          <a:lstStyle/>
          <a:p>
            <a:pPr marL="130810">
              <a:lnSpc>
                <a:spcPct val="100000"/>
              </a:lnSpc>
              <a:spcBef>
                <a:spcPts val="160"/>
              </a:spcBef>
            </a:pPr>
            <a:r>
              <a:rPr sz="2400" b="1" spc="-10" dirty="0">
                <a:latin typeface="Calibri"/>
                <a:cs typeface="Calibri"/>
              </a:rPr>
              <a:t>Normal-</a:t>
            </a:r>
            <a:r>
              <a:rPr sz="2400" b="1" dirty="0">
                <a:latin typeface="Calibri"/>
                <a:cs typeface="Calibri"/>
              </a:rPr>
              <a:t>User</a:t>
            </a:r>
            <a:r>
              <a:rPr sz="2400" b="1" spc="30" dirty="0">
                <a:latin typeface="Calibri"/>
                <a:cs typeface="Calibri"/>
              </a:rPr>
              <a:t> </a:t>
            </a:r>
            <a:r>
              <a:rPr sz="2400" b="1" spc="-10" dirty="0">
                <a:latin typeface="Calibri"/>
                <a:cs typeface="Calibri"/>
              </a:rPr>
              <a:t>Process</a:t>
            </a:r>
            <a:endParaRPr sz="2400">
              <a:latin typeface="Calibri"/>
              <a:cs typeface="Calibri"/>
            </a:endParaRPr>
          </a:p>
        </p:txBody>
      </p:sp>
      <p:sp>
        <p:nvSpPr>
          <p:cNvPr id="4" name="object 4"/>
          <p:cNvSpPr txBox="1"/>
          <p:nvPr/>
        </p:nvSpPr>
        <p:spPr>
          <a:xfrm>
            <a:off x="400050" y="4367979"/>
            <a:ext cx="4152265" cy="1200785"/>
          </a:xfrm>
          <a:prstGeom prst="rect">
            <a:avLst/>
          </a:prstGeom>
          <a:ln w="12700">
            <a:solidFill>
              <a:srgbClr val="000000"/>
            </a:solidFill>
          </a:ln>
        </p:spPr>
        <p:txBody>
          <a:bodyPr vert="horz" wrap="square" lIns="0" tIns="20955" rIns="0" bIns="0" rtlCol="0">
            <a:spAutoFit/>
          </a:bodyPr>
          <a:lstStyle/>
          <a:p>
            <a:pPr algn="ctr">
              <a:lnSpc>
                <a:spcPct val="100000"/>
              </a:lnSpc>
              <a:spcBef>
                <a:spcPts val="165"/>
              </a:spcBef>
            </a:pPr>
            <a:r>
              <a:rPr sz="2400" b="1" dirty="0">
                <a:latin typeface="Calibri"/>
                <a:cs typeface="Calibri"/>
              </a:rPr>
              <a:t>Privileged</a:t>
            </a:r>
            <a:r>
              <a:rPr sz="2400" b="1" spc="-60" dirty="0">
                <a:latin typeface="Calibri"/>
                <a:cs typeface="Calibri"/>
              </a:rPr>
              <a:t> </a:t>
            </a:r>
            <a:r>
              <a:rPr sz="2400" b="1" spc="-10" dirty="0">
                <a:latin typeface="Calibri"/>
                <a:cs typeface="Calibri"/>
              </a:rPr>
              <a:t>Process</a:t>
            </a:r>
            <a:endParaRPr sz="2400">
              <a:latin typeface="Calibri"/>
              <a:cs typeface="Calibri"/>
            </a:endParaRPr>
          </a:p>
          <a:p>
            <a:pPr marL="170815" marR="163195" algn="ctr">
              <a:lnSpc>
                <a:spcPct val="100000"/>
              </a:lnSpc>
              <a:spcBef>
                <a:spcPts val="25"/>
              </a:spcBef>
            </a:pPr>
            <a:r>
              <a:rPr sz="2400" dirty="0">
                <a:latin typeface="Calibri"/>
                <a:cs typeface="Calibri"/>
              </a:rPr>
              <a:t>(Conduct</a:t>
            </a:r>
            <a:r>
              <a:rPr sz="2400" spc="-35" dirty="0">
                <a:latin typeface="Calibri"/>
                <a:cs typeface="Calibri"/>
              </a:rPr>
              <a:t> </a:t>
            </a:r>
            <a:r>
              <a:rPr sz="2400" dirty="0">
                <a:latin typeface="Calibri"/>
                <a:cs typeface="Calibri"/>
              </a:rPr>
              <a:t>privileged</a:t>
            </a:r>
            <a:r>
              <a:rPr sz="2400" spc="-30" dirty="0">
                <a:latin typeface="Calibri"/>
                <a:cs typeface="Calibri"/>
              </a:rPr>
              <a:t> </a:t>
            </a:r>
            <a:r>
              <a:rPr sz="2400" spc="-10" dirty="0">
                <a:latin typeface="Calibri"/>
                <a:cs typeface="Calibri"/>
              </a:rPr>
              <a:t>operations </a:t>
            </a:r>
            <a:r>
              <a:rPr sz="2400" dirty="0">
                <a:latin typeface="Calibri"/>
                <a:cs typeface="Calibri"/>
              </a:rPr>
              <a:t>for</a:t>
            </a:r>
            <a:r>
              <a:rPr sz="2400" spc="-60" dirty="0">
                <a:latin typeface="Calibri"/>
                <a:cs typeface="Calibri"/>
              </a:rPr>
              <a:t> </a:t>
            </a:r>
            <a:r>
              <a:rPr sz="2400" spc="-10" dirty="0">
                <a:latin typeface="Calibri"/>
                <a:cs typeface="Calibri"/>
              </a:rPr>
              <a:t>users)</a:t>
            </a:r>
            <a:endParaRPr sz="2400">
              <a:latin typeface="Calibri"/>
              <a:cs typeface="Calibri"/>
            </a:endParaRPr>
          </a:p>
        </p:txBody>
      </p:sp>
      <p:sp>
        <p:nvSpPr>
          <p:cNvPr id="5" name="object 5"/>
          <p:cNvSpPr/>
          <p:nvPr/>
        </p:nvSpPr>
        <p:spPr>
          <a:xfrm>
            <a:off x="2253421" y="1919645"/>
            <a:ext cx="76200" cy="2472690"/>
          </a:xfrm>
          <a:custGeom>
            <a:avLst/>
            <a:gdLst/>
            <a:ahLst/>
            <a:cxnLst/>
            <a:rect l="l" t="t" r="r" b="b"/>
            <a:pathLst>
              <a:path w="76200" h="2472690">
                <a:moveTo>
                  <a:pt x="25399" y="2395884"/>
                </a:moveTo>
                <a:lnTo>
                  <a:pt x="0" y="2395884"/>
                </a:lnTo>
                <a:lnTo>
                  <a:pt x="38100" y="2472084"/>
                </a:lnTo>
                <a:lnTo>
                  <a:pt x="69850" y="2408584"/>
                </a:lnTo>
                <a:lnTo>
                  <a:pt x="25400" y="2408584"/>
                </a:lnTo>
                <a:lnTo>
                  <a:pt x="25399" y="2395884"/>
                </a:lnTo>
                <a:close/>
              </a:path>
              <a:path w="76200" h="2472690">
                <a:moveTo>
                  <a:pt x="50798" y="0"/>
                </a:moveTo>
                <a:lnTo>
                  <a:pt x="25398" y="0"/>
                </a:lnTo>
                <a:lnTo>
                  <a:pt x="25400" y="2408584"/>
                </a:lnTo>
                <a:lnTo>
                  <a:pt x="50800" y="2408584"/>
                </a:lnTo>
                <a:lnTo>
                  <a:pt x="50798" y="0"/>
                </a:lnTo>
                <a:close/>
              </a:path>
              <a:path w="76200" h="2472690">
                <a:moveTo>
                  <a:pt x="76200" y="2395884"/>
                </a:moveTo>
                <a:lnTo>
                  <a:pt x="50799" y="2395884"/>
                </a:lnTo>
                <a:lnTo>
                  <a:pt x="50800" y="2408584"/>
                </a:lnTo>
                <a:lnTo>
                  <a:pt x="69850" y="2408584"/>
                </a:lnTo>
                <a:lnTo>
                  <a:pt x="76200" y="2395884"/>
                </a:lnTo>
                <a:close/>
              </a:path>
            </a:pathLst>
          </a:custGeom>
          <a:solidFill>
            <a:srgbClr val="000000"/>
          </a:solidFill>
        </p:spPr>
        <p:txBody>
          <a:bodyPr wrap="square" lIns="0" tIns="0" rIns="0" bIns="0" rtlCol="0"/>
          <a:lstStyle/>
          <a:p>
            <a:endParaRPr/>
          </a:p>
        </p:txBody>
      </p:sp>
      <p:sp>
        <p:nvSpPr>
          <p:cNvPr id="6" name="object 6"/>
          <p:cNvSpPr txBox="1"/>
          <p:nvPr/>
        </p:nvSpPr>
        <p:spPr>
          <a:xfrm>
            <a:off x="5981700" y="1457980"/>
            <a:ext cx="2907030" cy="462280"/>
          </a:xfrm>
          <a:prstGeom prst="rect">
            <a:avLst/>
          </a:prstGeom>
          <a:ln w="12700">
            <a:solidFill>
              <a:srgbClr val="000000"/>
            </a:solidFill>
          </a:ln>
        </p:spPr>
        <p:txBody>
          <a:bodyPr vert="horz" wrap="square" lIns="0" tIns="20320" rIns="0" bIns="0" rtlCol="0">
            <a:spAutoFit/>
          </a:bodyPr>
          <a:lstStyle/>
          <a:p>
            <a:pPr marL="315595">
              <a:lnSpc>
                <a:spcPct val="100000"/>
              </a:lnSpc>
              <a:spcBef>
                <a:spcPts val="160"/>
              </a:spcBef>
            </a:pPr>
            <a:r>
              <a:rPr sz="2400" b="1" dirty="0">
                <a:latin typeface="Calibri"/>
                <a:cs typeface="Calibri"/>
              </a:rPr>
              <a:t>Privileged</a:t>
            </a:r>
            <a:r>
              <a:rPr sz="2400" b="1" spc="-60" dirty="0">
                <a:latin typeface="Calibri"/>
                <a:cs typeface="Calibri"/>
              </a:rPr>
              <a:t> </a:t>
            </a:r>
            <a:r>
              <a:rPr sz="2400" b="1" spc="-10" dirty="0">
                <a:latin typeface="Calibri"/>
                <a:cs typeface="Calibri"/>
              </a:rPr>
              <a:t>Process</a:t>
            </a:r>
            <a:endParaRPr sz="2400">
              <a:latin typeface="Calibri"/>
              <a:cs typeface="Calibri"/>
            </a:endParaRPr>
          </a:p>
        </p:txBody>
      </p:sp>
      <p:sp>
        <p:nvSpPr>
          <p:cNvPr id="7" name="object 7"/>
          <p:cNvSpPr txBox="1"/>
          <p:nvPr/>
        </p:nvSpPr>
        <p:spPr>
          <a:xfrm>
            <a:off x="5382729" y="4367979"/>
            <a:ext cx="4084320" cy="1200785"/>
          </a:xfrm>
          <a:prstGeom prst="rect">
            <a:avLst/>
          </a:prstGeom>
          <a:ln w="12700">
            <a:solidFill>
              <a:srgbClr val="000000"/>
            </a:solidFill>
          </a:ln>
        </p:spPr>
        <p:txBody>
          <a:bodyPr vert="horz" wrap="square" lIns="0" tIns="20955" rIns="0" bIns="0" rtlCol="0">
            <a:spAutoFit/>
          </a:bodyPr>
          <a:lstStyle/>
          <a:p>
            <a:pPr algn="ctr">
              <a:lnSpc>
                <a:spcPct val="100000"/>
              </a:lnSpc>
              <a:spcBef>
                <a:spcPts val="165"/>
              </a:spcBef>
            </a:pPr>
            <a:r>
              <a:rPr sz="2400" b="1" dirty="0">
                <a:latin typeface="Calibri"/>
                <a:cs typeface="Calibri"/>
              </a:rPr>
              <a:t>Privileged</a:t>
            </a:r>
            <a:r>
              <a:rPr sz="2400" b="1" spc="-60" dirty="0">
                <a:latin typeface="Calibri"/>
                <a:cs typeface="Calibri"/>
              </a:rPr>
              <a:t> </a:t>
            </a:r>
            <a:r>
              <a:rPr sz="2400" b="1" spc="-10" dirty="0">
                <a:latin typeface="Calibri"/>
                <a:cs typeface="Calibri"/>
              </a:rPr>
              <a:t>Process</a:t>
            </a:r>
            <a:endParaRPr sz="2400">
              <a:latin typeface="Calibri"/>
              <a:cs typeface="Calibri"/>
            </a:endParaRPr>
          </a:p>
          <a:p>
            <a:pPr marL="137160" marR="128905" algn="ctr">
              <a:lnSpc>
                <a:spcPct val="100000"/>
              </a:lnSpc>
              <a:spcBef>
                <a:spcPts val="25"/>
              </a:spcBef>
            </a:pPr>
            <a:r>
              <a:rPr sz="2400" dirty="0">
                <a:latin typeface="Calibri"/>
                <a:cs typeface="Calibri"/>
              </a:rPr>
              <a:t>(Conduct</a:t>
            </a:r>
            <a:r>
              <a:rPr sz="2400" spc="-35" dirty="0">
                <a:latin typeface="Calibri"/>
                <a:cs typeface="Calibri"/>
              </a:rPr>
              <a:t> </a:t>
            </a:r>
            <a:r>
              <a:rPr sz="2400" dirty="0">
                <a:latin typeface="Calibri"/>
                <a:cs typeface="Calibri"/>
              </a:rPr>
              <a:t>privileged</a:t>
            </a:r>
            <a:r>
              <a:rPr sz="2400" spc="-30" dirty="0">
                <a:latin typeface="Calibri"/>
                <a:cs typeface="Calibri"/>
              </a:rPr>
              <a:t> </a:t>
            </a:r>
            <a:r>
              <a:rPr sz="2400" spc="-10" dirty="0">
                <a:latin typeface="Calibri"/>
                <a:cs typeface="Calibri"/>
              </a:rPr>
              <a:t>operations </a:t>
            </a:r>
            <a:r>
              <a:rPr sz="2400" dirty="0">
                <a:latin typeface="Calibri"/>
                <a:cs typeface="Calibri"/>
              </a:rPr>
              <a:t>for</a:t>
            </a:r>
            <a:r>
              <a:rPr sz="2400" spc="-60" dirty="0">
                <a:latin typeface="Calibri"/>
                <a:cs typeface="Calibri"/>
              </a:rPr>
              <a:t> </a:t>
            </a:r>
            <a:r>
              <a:rPr sz="2400" spc="-10" dirty="0">
                <a:latin typeface="Calibri"/>
                <a:cs typeface="Calibri"/>
              </a:rPr>
              <a:t>users)</a:t>
            </a:r>
            <a:endParaRPr sz="2400">
              <a:latin typeface="Calibri"/>
              <a:cs typeface="Calibri"/>
            </a:endParaRPr>
          </a:p>
        </p:txBody>
      </p:sp>
      <p:sp>
        <p:nvSpPr>
          <p:cNvPr id="8" name="object 8"/>
          <p:cNvSpPr/>
          <p:nvPr/>
        </p:nvSpPr>
        <p:spPr>
          <a:xfrm>
            <a:off x="7386891" y="1919590"/>
            <a:ext cx="76200" cy="2448560"/>
          </a:xfrm>
          <a:custGeom>
            <a:avLst/>
            <a:gdLst/>
            <a:ahLst/>
            <a:cxnLst/>
            <a:rect l="l" t="t" r="r" b="b"/>
            <a:pathLst>
              <a:path w="76200" h="2448560">
                <a:moveTo>
                  <a:pt x="0" y="2372028"/>
                </a:moveTo>
                <a:lnTo>
                  <a:pt x="37777" y="2448388"/>
                </a:lnTo>
                <a:lnTo>
                  <a:pt x="69840" y="2384936"/>
                </a:lnTo>
                <a:lnTo>
                  <a:pt x="50746" y="2384936"/>
                </a:lnTo>
                <a:lnTo>
                  <a:pt x="25346" y="2384830"/>
                </a:lnTo>
                <a:lnTo>
                  <a:pt x="25400" y="2372136"/>
                </a:lnTo>
                <a:lnTo>
                  <a:pt x="0" y="2372028"/>
                </a:lnTo>
                <a:close/>
              </a:path>
              <a:path w="76200" h="2448560">
                <a:moveTo>
                  <a:pt x="25400" y="2372136"/>
                </a:moveTo>
                <a:lnTo>
                  <a:pt x="25346" y="2384830"/>
                </a:lnTo>
                <a:lnTo>
                  <a:pt x="50746" y="2384936"/>
                </a:lnTo>
                <a:lnTo>
                  <a:pt x="50800" y="2372243"/>
                </a:lnTo>
                <a:lnTo>
                  <a:pt x="25400" y="2372136"/>
                </a:lnTo>
                <a:close/>
              </a:path>
              <a:path w="76200" h="2448560">
                <a:moveTo>
                  <a:pt x="50800" y="2372243"/>
                </a:moveTo>
                <a:lnTo>
                  <a:pt x="50746" y="2384936"/>
                </a:lnTo>
                <a:lnTo>
                  <a:pt x="69840" y="2384936"/>
                </a:lnTo>
                <a:lnTo>
                  <a:pt x="76200" y="2372351"/>
                </a:lnTo>
                <a:lnTo>
                  <a:pt x="50800" y="2372243"/>
                </a:lnTo>
                <a:close/>
              </a:path>
              <a:path w="76200" h="2448560">
                <a:moveTo>
                  <a:pt x="35430" y="0"/>
                </a:moveTo>
                <a:lnTo>
                  <a:pt x="25400" y="2372136"/>
                </a:lnTo>
                <a:lnTo>
                  <a:pt x="50800" y="2372243"/>
                </a:lnTo>
                <a:lnTo>
                  <a:pt x="60830" y="107"/>
                </a:lnTo>
                <a:lnTo>
                  <a:pt x="35430" y="0"/>
                </a:lnTo>
                <a:close/>
              </a:path>
            </a:pathLst>
          </a:custGeom>
          <a:solidFill>
            <a:srgbClr val="000000"/>
          </a:solidFill>
        </p:spPr>
        <p:txBody>
          <a:bodyPr wrap="square" lIns="0" tIns="0" rIns="0" bIns="0" rtlCol="0"/>
          <a:lstStyle/>
          <a:p>
            <a:endParaRPr/>
          </a:p>
        </p:txBody>
      </p:sp>
      <p:sp>
        <p:nvSpPr>
          <p:cNvPr id="9" name="object 9"/>
          <p:cNvSpPr txBox="1"/>
          <p:nvPr/>
        </p:nvSpPr>
        <p:spPr>
          <a:xfrm>
            <a:off x="10137635" y="4530025"/>
            <a:ext cx="1816100" cy="831215"/>
          </a:xfrm>
          <a:prstGeom prst="rect">
            <a:avLst/>
          </a:prstGeom>
          <a:ln w="12700">
            <a:solidFill>
              <a:srgbClr val="000000"/>
            </a:solidFill>
          </a:ln>
        </p:spPr>
        <p:txBody>
          <a:bodyPr vert="horz" wrap="square" lIns="0" tIns="17780" rIns="0" bIns="0" rtlCol="0">
            <a:spAutoFit/>
          </a:bodyPr>
          <a:lstStyle/>
          <a:p>
            <a:pPr marL="429895" marR="101600" indent="-320675">
              <a:lnSpc>
                <a:spcPct val="100800"/>
              </a:lnSpc>
              <a:spcBef>
                <a:spcPts val="140"/>
              </a:spcBef>
            </a:pPr>
            <a:r>
              <a:rPr sz="2400" b="1" dirty="0">
                <a:latin typeface="Calibri"/>
                <a:cs typeface="Calibri"/>
              </a:rPr>
              <a:t>Normal</a:t>
            </a:r>
            <a:r>
              <a:rPr sz="2400" b="1" spc="-45" dirty="0">
                <a:latin typeface="Calibri"/>
                <a:cs typeface="Calibri"/>
              </a:rPr>
              <a:t> </a:t>
            </a:r>
            <a:r>
              <a:rPr sz="2400" b="1" spc="-20" dirty="0">
                <a:latin typeface="Calibri"/>
                <a:cs typeface="Calibri"/>
              </a:rPr>
              <a:t>User </a:t>
            </a:r>
            <a:r>
              <a:rPr sz="2400" b="1" spc="-10" dirty="0">
                <a:latin typeface="Calibri"/>
                <a:cs typeface="Calibri"/>
              </a:rPr>
              <a:t>Process</a:t>
            </a:r>
            <a:endParaRPr sz="2400">
              <a:latin typeface="Calibri"/>
              <a:cs typeface="Calibri"/>
            </a:endParaRPr>
          </a:p>
        </p:txBody>
      </p:sp>
      <p:sp>
        <p:nvSpPr>
          <p:cNvPr id="10" name="object 10"/>
          <p:cNvSpPr/>
          <p:nvPr/>
        </p:nvSpPr>
        <p:spPr>
          <a:xfrm>
            <a:off x="9466608" y="4932891"/>
            <a:ext cx="672465" cy="112395"/>
          </a:xfrm>
          <a:custGeom>
            <a:avLst/>
            <a:gdLst/>
            <a:ahLst/>
            <a:cxnLst/>
            <a:rect l="l" t="t" r="r" b="b"/>
            <a:pathLst>
              <a:path w="672465" h="112395">
                <a:moveTo>
                  <a:pt x="71864" y="36457"/>
                </a:moveTo>
                <a:lnTo>
                  <a:pt x="0" y="82214"/>
                </a:lnTo>
                <a:lnTo>
                  <a:pt x="79722" y="112251"/>
                </a:lnTo>
                <a:lnTo>
                  <a:pt x="77239" y="88298"/>
                </a:lnTo>
                <a:lnTo>
                  <a:pt x="64470" y="88298"/>
                </a:lnTo>
                <a:lnTo>
                  <a:pt x="61850" y="63032"/>
                </a:lnTo>
                <a:lnTo>
                  <a:pt x="74483" y="61722"/>
                </a:lnTo>
                <a:lnTo>
                  <a:pt x="71864" y="36457"/>
                </a:lnTo>
                <a:close/>
              </a:path>
              <a:path w="672465" h="112395">
                <a:moveTo>
                  <a:pt x="74483" y="61722"/>
                </a:moveTo>
                <a:lnTo>
                  <a:pt x="61850" y="63032"/>
                </a:lnTo>
                <a:lnTo>
                  <a:pt x="64470" y="88298"/>
                </a:lnTo>
                <a:lnTo>
                  <a:pt x="77103" y="86987"/>
                </a:lnTo>
                <a:lnTo>
                  <a:pt x="74483" y="61722"/>
                </a:lnTo>
                <a:close/>
              </a:path>
              <a:path w="672465" h="112395">
                <a:moveTo>
                  <a:pt x="77103" y="86987"/>
                </a:moveTo>
                <a:lnTo>
                  <a:pt x="64470" y="88298"/>
                </a:lnTo>
                <a:lnTo>
                  <a:pt x="77239" y="88298"/>
                </a:lnTo>
                <a:lnTo>
                  <a:pt x="77103" y="86987"/>
                </a:lnTo>
                <a:close/>
              </a:path>
              <a:path w="672465" h="112395">
                <a:moveTo>
                  <a:pt x="669717" y="0"/>
                </a:moveTo>
                <a:lnTo>
                  <a:pt x="74483" y="61722"/>
                </a:lnTo>
                <a:lnTo>
                  <a:pt x="77103" y="86987"/>
                </a:lnTo>
                <a:lnTo>
                  <a:pt x="672338" y="25264"/>
                </a:lnTo>
                <a:lnTo>
                  <a:pt x="669717" y="0"/>
                </a:lnTo>
                <a:close/>
              </a:path>
            </a:pathLst>
          </a:custGeom>
          <a:solidFill>
            <a:srgbClr val="000000"/>
          </a:solidFill>
        </p:spPr>
        <p:txBody>
          <a:bodyPr wrap="square" lIns="0" tIns="0" rIns="0" bIns="0" rtlCol="0"/>
          <a:lstStyle/>
          <a:p>
            <a:endParaRPr/>
          </a:p>
        </p:txBody>
      </p:sp>
      <p:sp>
        <p:nvSpPr>
          <p:cNvPr id="11" name="object 11"/>
          <p:cNvSpPr txBox="1"/>
          <p:nvPr/>
        </p:nvSpPr>
        <p:spPr>
          <a:xfrm>
            <a:off x="2451098" y="2820606"/>
            <a:ext cx="1805305" cy="831215"/>
          </a:xfrm>
          <a:prstGeom prst="rect">
            <a:avLst/>
          </a:prstGeom>
          <a:solidFill>
            <a:srgbClr val="262626"/>
          </a:solidFill>
          <a:ln w="12700">
            <a:solidFill>
              <a:srgbClr val="000000"/>
            </a:solidFill>
          </a:ln>
        </p:spPr>
        <p:txBody>
          <a:bodyPr vert="horz" wrap="square" lIns="0" tIns="17145" rIns="0" bIns="0" rtlCol="0">
            <a:spAutoFit/>
          </a:bodyPr>
          <a:lstStyle/>
          <a:p>
            <a:pPr marL="91440" marR="116205">
              <a:lnSpc>
                <a:spcPct val="100800"/>
              </a:lnSpc>
              <a:spcBef>
                <a:spcPts val="135"/>
              </a:spcBef>
            </a:pPr>
            <a:r>
              <a:rPr sz="2400" spc="-20" dirty="0">
                <a:solidFill>
                  <a:srgbClr val="FFFFFF"/>
                </a:solidFill>
                <a:latin typeface="Calibri"/>
                <a:cs typeface="Calibri"/>
              </a:rPr>
              <a:t>Environment </a:t>
            </a:r>
            <a:r>
              <a:rPr sz="2400" spc="-10" dirty="0">
                <a:solidFill>
                  <a:srgbClr val="FFFFFF"/>
                </a:solidFill>
                <a:latin typeface="Calibri"/>
                <a:cs typeface="Calibri"/>
              </a:rPr>
              <a:t>Variables</a:t>
            </a:r>
            <a:endParaRPr sz="2400">
              <a:latin typeface="Calibri"/>
              <a:cs typeface="Calibri"/>
            </a:endParaRPr>
          </a:p>
        </p:txBody>
      </p:sp>
      <p:sp>
        <p:nvSpPr>
          <p:cNvPr id="12" name="object 12"/>
          <p:cNvSpPr txBox="1"/>
          <p:nvPr/>
        </p:nvSpPr>
        <p:spPr>
          <a:xfrm>
            <a:off x="7594596" y="2817133"/>
            <a:ext cx="1789430" cy="831215"/>
          </a:xfrm>
          <a:prstGeom prst="rect">
            <a:avLst/>
          </a:prstGeom>
          <a:solidFill>
            <a:srgbClr val="767171"/>
          </a:solidFill>
          <a:ln w="12700">
            <a:solidFill>
              <a:srgbClr val="000000"/>
            </a:solidFill>
          </a:ln>
        </p:spPr>
        <p:txBody>
          <a:bodyPr vert="horz" wrap="square" lIns="0" tIns="17145" rIns="0" bIns="0" rtlCol="0">
            <a:spAutoFit/>
          </a:bodyPr>
          <a:lstStyle/>
          <a:p>
            <a:pPr marL="91440" marR="100965">
              <a:lnSpc>
                <a:spcPct val="100800"/>
              </a:lnSpc>
              <a:spcBef>
                <a:spcPts val="135"/>
              </a:spcBef>
            </a:pPr>
            <a:r>
              <a:rPr sz="2400" spc="-20" dirty="0">
                <a:solidFill>
                  <a:srgbClr val="FFFFFF"/>
                </a:solidFill>
                <a:latin typeface="Calibri"/>
                <a:cs typeface="Calibri"/>
              </a:rPr>
              <a:t>Environment </a:t>
            </a:r>
            <a:r>
              <a:rPr sz="2400" spc="-10" dirty="0">
                <a:solidFill>
                  <a:srgbClr val="FFFFFF"/>
                </a:solidFill>
                <a:latin typeface="Calibri"/>
                <a:cs typeface="Calibri"/>
              </a:rPr>
              <a:t>Variables</a:t>
            </a:r>
            <a:endParaRPr sz="2400">
              <a:latin typeface="Calibri"/>
              <a:cs typeface="Calibri"/>
            </a:endParaRPr>
          </a:p>
        </p:txBody>
      </p:sp>
      <p:sp>
        <p:nvSpPr>
          <p:cNvPr id="13" name="object 13"/>
          <p:cNvSpPr txBox="1"/>
          <p:nvPr/>
        </p:nvSpPr>
        <p:spPr>
          <a:xfrm>
            <a:off x="1101506" y="5841491"/>
            <a:ext cx="2244090" cy="330200"/>
          </a:xfrm>
          <a:prstGeom prst="rect">
            <a:avLst/>
          </a:prstGeom>
        </p:spPr>
        <p:txBody>
          <a:bodyPr vert="horz" wrap="square" lIns="0" tIns="12700" rIns="0" bIns="0" rtlCol="0">
            <a:spAutoFit/>
          </a:bodyPr>
          <a:lstStyle/>
          <a:p>
            <a:pPr marL="12700">
              <a:lnSpc>
                <a:spcPct val="100000"/>
              </a:lnSpc>
              <a:spcBef>
                <a:spcPts val="100"/>
              </a:spcBef>
            </a:pPr>
            <a:r>
              <a:rPr sz="2000" b="1" dirty="0">
                <a:latin typeface="Calibri"/>
                <a:cs typeface="Calibri"/>
              </a:rPr>
              <a:t>(a)</a:t>
            </a:r>
            <a:r>
              <a:rPr sz="2000" b="1" spc="5" dirty="0">
                <a:latin typeface="Calibri"/>
                <a:cs typeface="Calibri"/>
              </a:rPr>
              <a:t> </a:t>
            </a:r>
            <a:r>
              <a:rPr sz="2000" b="1" spc="-25" dirty="0">
                <a:latin typeface="Calibri"/>
                <a:cs typeface="Calibri"/>
              </a:rPr>
              <a:t>Set-</a:t>
            </a:r>
            <a:r>
              <a:rPr sz="2000" b="1" dirty="0">
                <a:latin typeface="Calibri"/>
                <a:cs typeface="Calibri"/>
              </a:rPr>
              <a:t>UID</a:t>
            </a:r>
            <a:r>
              <a:rPr sz="2000" b="1" spc="10" dirty="0">
                <a:latin typeface="Calibri"/>
                <a:cs typeface="Calibri"/>
              </a:rPr>
              <a:t> </a:t>
            </a:r>
            <a:r>
              <a:rPr sz="2000" b="1" spc="-10" dirty="0">
                <a:latin typeface="Calibri"/>
                <a:cs typeface="Calibri"/>
              </a:rPr>
              <a:t>Approach</a:t>
            </a:r>
            <a:endParaRPr sz="2000">
              <a:latin typeface="Calibri"/>
              <a:cs typeface="Calibri"/>
            </a:endParaRPr>
          </a:p>
        </p:txBody>
      </p:sp>
      <p:sp>
        <p:nvSpPr>
          <p:cNvPr id="14" name="object 14"/>
          <p:cNvSpPr txBox="1"/>
          <p:nvPr/>
        </p:nvSpPr>
        <p:spPr>
          <a:xfrm>
            <a:off x="6398035" y="5850635"/>
            <a:ext cx="2214245" cy="330200"/>
          </a:xfrm>
          <a:prstGeom prst="rect">
            <a:avLst/>
          </a:prstGeom>
        </p:spPr>
        <p:txBody>
          <a:bodyPr vert="horz" wrap="square" lIns="0" tIns="12700" rIns="0" bIns="0" rtlCol="0">
            <a:spAutoFit/>
          </a:bodyPr>
          <a:lstStyle/>
          <a:p>
            <a:pPr marL="12700">
              <a:lnSpc>
                <a:spcPct val="100000"/>
              </a:lnSpc>
              <a:spcBef>
                <a:spcPts val="100"/>
              </a:spcBef>
            </a:pPr>
            <a:r>
              <a:rPr sz="2000" b="1" dirty="0">
                <a:latin typeface="Calibri"/>
                <a:cs typeface="Calibri"/>
              </a:rPr>
              <a:t>(b)</a:t>
            </a:r>
            <a:r>
              <a:rPr sz="2000" b="1" spc="5" dirty="0">
                <a:latin typeface="Calibri"/>
                <a:cs typeface="Calibri"/>
              </a:rPr>
              <a:t> </a:t>
            </a:r>
            <a:r>
              <a:rPr sz="2000" b="1" dirty="0">
                <a:latin typeface="Calibri"/>
                <a:cs typeface="Calibri"/>
              </a:rPr>
              <a:t>Service</a:t>
            </a:r>
            <a:r>
              <a:rPr sz="2000" b="1" spc="15" dirty="0">
                <a:latin typeface="Calibri"/>
                <a:cs typeface="Calibri"/>
              </a:rPr>
              <a:t> </a:t>
            </a:r>
            <a:r>
              <a:rPr sz="2000" b="1" spc="-10" dirty="0">
                <a:latin typeface="Calibri"/>
                <a:cs typeface="Calibri"/>
              </a:rPr>
              <a:t>Approach</a:t>
            </a:r>
            <a:endParaRPr sz="2000">
              <a:latin typeface="Calibri"/>
              <a:cs typeface="Calibri"/>
            </a:endParaRPr>
          </a:p>
        </p:txBody>
      </p:sp>
      <p:sp>
        <p:nvSpPr>
          <p:cNvPr id="15" name="object 15"/>
          <p:cNvSpPr txBox="1"/>
          <p:nvPr/>
        </p:nvSpPr>
        <p:spPr>
          <a:xfrm>
            <a:off x="9297504" y="3762755"/>
            <a:ext cx="1214120" cy="635000"/>
          </a:xfrm>
          <a:prstGeom prst="rect">
            <a:avLst/>
          </a:prstGeom>
        </p:spPr>
        <p:txBody>
          <a:bodyPr vert="horz" wrap="square" lIns="0" tIns="12700" rIns="0" bIns="0" rtlCol="0">
            <a:spAutoFit/>
          </a:bodyPr>
          <a:lstStyle/>
          <a:p>
            <a:pPr marL="243840" marR="5080" indent="-231775">
              <a:lnSpc>
                <a:spcPct val="100000"/>
              </a:lnSpc>
              <a:spcBef>
                <a:spcPts val="100"/>
              </a:spcBef>
            </a:pPr>
            <a:r>
              <a:rPr sz="2000" dirty="0">
                <a:latin typeface="Calibri"/>
                <a:cs typeface="Calibri"/>
              </a:rPr>
              <a:t>Request</a:t>
            </a:r>
            <a:r>
              <a:rPr sz="2000" spc="-65" dirty="0">
                <a:latin typeface="Calibri"/>
                <a:cs typeface="Calibri"/>
              </a:rPr>
              <a:t> </a:t>
            </a:r>
            <a:r>
              <a:rPr sz="2000" spc="-25" dirty="0">
                <a:latin typeface="Calibri"/>
                <a:cs typeface="Calibri"/>
              </a:rPr>
              <a:t>for </a:t>
            </a:r>
            <a:r>
              <a:rPr sz="2000" spc="-10" dirty="0">
                <a:latin typeface="Calibri"/>
                <a:cs typeface="Calibri"/>
              </a:rPr>
              <a:t>service</a:t>
            </a:r>
            <a:endParaRPr sz="2000">
              <a:latin typeface="Calibri"/>
              <a:cs typeface="Calibri"/>
            </a:endParaRPr>
          </a:p>
        </p:txBody>
      </p:sp>
      <p:sp>
        <p:nvSpPr>
          <p:cNvPr id="16" name="object 16"/>
          <p:cNvSpPr/>
          <p:nvPr/>
        </p:nvSpPr>
        <p:spPr>
          <a:xfrm>
            <a:off x="4711700" y="1273215"/>
            <a:ext cx="0" cy="4213225"/>
          </a:xfrm>
          <a:custGeom>
            <a:avLst/>
            <a:gdLst/>
            <a:ahLst/>
            <a:cxnLst/>
            <a:rect l="l" t="t" r="r" b="b"/>
            <a:pathLst>
              <a:path h="4213225">
                <a:moveTo>
                  <a:pt x="0" y="0"/>
                </a:moveTo>
                <a:lnTo>
                  <a:pt x="1" y="4213184"/>
                </a:lnTo>
              </a:path>
            </a:pathLst>
          </a:custGeom>
          <a:ln w="28575">
            <a:solidFill>
              <a:srgbClr val="A5A5A5"/>
            </a:solidFill>
          </a:ln>
        </p:spPr>
        <p:txBody>
          <a:bodyPr wrap="square" lIns="0" tIns="0" rIns="0" bIns="0" rtlCol="0"/>
          <a:lstStyle/>
          <a:p>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120396"/>
            <a:ext cx="8717915" cy="695960"/>
          </a:xfrm>
          <a:prstGeom prst="rect">
            <a:avLst/>
          </a:prstGeom>
        </p:spPr>
        <p:txBody>
          <a:bodyPr vert="horz" wrap="square" lIns="0" tIns="12700" rIns="0" bIns="0" rtlCol="0">
            <a:spAutoFit/>
          </a:bodyPr>
          <a:lstStyle/>
          <a:p>
            <a:pPr marL="12700">
              <a:lnSpc>
                <a:spcPct val="100000"/>
              </a:lnSpc>
              <a:spcBef>
                <a:spcPts val="100"/>
              </a:spcBef>
            </a:pPr>
            <a:r>
              <a:rPr spc="-50" dirty="0"/>
              <a:t>Set-</a:t>
            </a:r>
            <a:r>
              <a:rPr dirty="0"/>
              <a:t>UID</a:t>
            </a:r>
            <a:r>
              <a:rPr spc="-25" dirty="0"/>
              <a:t> </a:t>
            </a:r>
            <a:r>
              <a:rPr dirty="0"/>
              <a:t>Approach</a:t>
            </a:r>
            <a:r>
              <a:rPr spc="-15" dirty="0"/>
              <a:t> </a:t>
            </a:r>
            <a:r>
              <a:rPr dirty="0"/>
              <a:t>VS</a:t>
            </a:r>
            <a:r>
              <a:rPr spc="-15" dirty="0"/>
              <a:t> </a:t>
            </a:r>
            <a:r>
              <a:rPr dirty="0"/>
              <a:t>Service</a:t>
            </a:r>
            <a:r>
              <a:rPr spc="-15" dirty="0"/>
              <a:t> </a:t>
            </a:r>
            <a:r>
              <a:rPr spc="-10" dirty="0"/>
              <a:t>Approach</a:t>
            </a:r>
          </a:p>
        </p:txBody>
      </p:sp>
      <p:sp>
        <p:nvSpPr>
          <p:cNvPr id="3" name="object 3"/>
          <p:cNvSpPr txBox="1"/>
          <p:nvPr/>
        </p:nvSpPr>
        <p:spPr>
          <a:xfrm>
            <a:off x="836930" y="1115059"/>
            <a:ext cx="10221595" cy="4975860"/>
          </a:xfrm>
          <a:prstGeom prst="rect">
            <a:avLst/>
          </a:prstGeom>
        </p:spPr>
        <p:txBody>
          <a:bodyPr vert="horz" wrap="square" lIns="0" tIns="53975" rIns="0" bIns="0" rtlCol="0">
            <a:spAutoFit/>
          </a:bodyPr>
          <a:lstStyle/>
          <a:p>
            <a:pPr marL="241300" marR="5080" indent="-228600">
              <a:lnSpc>
                <a:spcPts val="2590"/>
              </a:lnSpc>
              <a:spcBef>
                <a:spcPts val="425"/>
              </a:spcBef>
              <a:buFont typeface="Arial"/>
              <a:buChar char="•"/>
              <a:tabLst>
                <a:tab pos="241300" algn="l"/>
              </a:tabLst>
            </a:pPr>
            <a:r>
              <a:rPr sz="2400" dirty="0">
                <a:latin typeface="Calibri"/>
                <a:cs typeface="Calibri"/>
              </a:rPr>
              <a:t>Most</a:t>
            </a:r>
            <a:r>
              <a:rPr sz="2400" spc="-65" dirty="0">
                <a:latin typeface="Calibri"/>
                <a:cs typeface="Calibri"/>
              </a:rPr>
              <a:t> </a:t>
            </a:r>
            <a:r>
              <a:rPr sz="2400" dirty="0">
                <a:latin typeface="Calibri"/>
                <a:cs typeface="Calibri"/>
              </a:rPr>
              <a:t>operating</a:t>
            </a:r>
            <a:r>
              <a:rPr sz="2400" spc="-55" dirty="0">
                <a:latin typeface="Calibri"/>
                <a:cs typeface="Calibri"/>
              </a:rPr>
              <a:t> </a:t>
            </a:r>
            <a:r>
              <a:rPr sz="2400" spc="-10" dirty="0">
                <a:latin typeface="Calibri"/>
                <a:cs typeface="Calibri"/>
              </a:rPr>
              <a:t>systems</a:t>
            </a:r>
            <a:r>
              <a:rPr sz="2400" spc="-55" dirty="0">
                <a:latin typeface="Calibri"/>
                <a:cs typeface="Calibri"/>
              </a:rPr>
              <a:t> </a:t>
            </a:r>
            <a:r>
              <a:rPr sz="2400" dirty="0">
                <a:latin typeface="Calibri"/>
                <a:cs typeface="Calibri"/>
              </a:rPr>
              <a:t>follow</a:t>
            </a:r>
            <a:r>
              <a:rPr sz="2400" spc="-55" dirty="0">
                <a:latin typeface="Calibri"/>
                <a:cs typeface="Calibri"/>
              </a:rPr>
              <a:t> </a:t>
            </a:r>
            <a:r>
              <a:rPr sz="2400" dirty="0">
                <a:latin typeface="Calibri"/>
                <a:cs typeface="Calibri"/>
              </a:rPr>
              <a:t>two</a:t>
            </a:r>
            <a:r>
              <a:rPr sz="2400" spc="-55" dirty="0">
                <a:latin typeface="Calibri"/>
                <a:cs typeface="Calibri"/>
              </a:rPr>
              <a:t> </a:t>
            </a:r>
            <a:r>
              <a:rPr sz="2400" dirty="0">
                <a:latin typeface="Calibri"/>
                <a:cs typeface="Calibri"/>
              </a:rPr>
              <a:t>approaches</a:t>
            </a:r>
            <a:r>
              <a:rPr sz="2400" spc="-50" dirty="0">
                <a:latin typeface="Calibri"/>
                <a:cs typeface="Calibri"/>
              </a:rPr>
              <a:t> </a:t>
            </a:r>
            <a:r>
              <a:rPr sz="2400" dirty="0">
                <a:latin typeface="Calibri"/>
                <a:cs typeface="Calibri"/>
              </a:rPr>
              <a:t>to</a:t>
            </a:r>
            <a:r>
              <a:rPr sz="2400" spc="-55" dirty="0">
                <a:latin typeface="Calibri"/>
                <a:cs typeface="Calibri"/>
              </a:rPr>
              <a:t> </a:t>
            </a:r>
            <a:r>
              <a:rPr sz="2400" dirty="0">
                <a:latin typeface="Calibri"/>
                <a:cs typeface="Calibri"/>
              </a:rPr>
              <a:t>allow</a:t>
            </a:r>
            <a:r>
              <a:rPr sz="2400" spc="-55" dirty="0">
                <a:latin typeface="Calibri"/>
                <a:cs typeface="Calibri"/>
              </a:rPr>
              <a:t> </a:t>
            </a:r>
            <a:r>
              <a:rPr sz="2400" dirty="0">
                <a:latin typeface="Calibri"/>
                <a:cs typeface="Calibri"/>
              </a:rPr>
              <a:t>normal</a:t>
            </a:r>
            <a:r>
              <a:rPr sz="2400" spc="-55" dirty="0">
                <a:latin typeface="Calibri"/>
                <a:cs typeface="Calibri"/>
              </a:rPr>
              <a:t> </a:t>
            </a:r>
            <a:r>
              <a:rPr sz="2400" dirty="0">
                <a:latin typeface="Calibri"/>
                <a:cs typeface="Calibri"/>
              </a:rPr>
              <a:t>users</a:t>
            </a:r>
            <a:r>
              <a:rPr sz="2400" spc="-55" dirty="0">
                <a:latin typeface="Calibri"/>
                <a:cs typeface="Calibri"/>
              </a:rPr>
              <a:t> </a:t>
            </a:r>
            <a:r>
              <a:rPr sz="2400" dirty="0">
                <a:latin typeface="Calibri"/>
                <a:cs typeface="Calibri"/>
              </a:rPr>
              <a:t>to</a:t>
            </a:r>
            <a:r>
              <a:rPr sz="2400" spc="-50" dirty="0">
                <a:latin typeface="Calibri"/>
                <a:cs typeface="Calibri"/>
              </a:rPr>
              <a:t> </a:t>
            </a:r>
            <a:r>
              <a:rPr sz="2400" spc="-10" dirty="0">
                <a:latin typeface="Calibri"/>
                <a:cs typeface="Calibri"/>
              </a:rPr>
              <a:t>perform </a:t>
            </a:r>
            <a:r>
              <a:rPr sz="2400" dirty="0">
                <a:latin typeface="Calibri"/>
                <a:cs typeface="Calibri"/>
              </a:rPr>
              <a:t>privileged</a:t>
            </a:r>
            <a:r>
              <a:rPr sz="2400" spc="-35" dirty="0">
                <a:latin typeface="Calibri"/>
                <a:cs typeface="Calibri"/>
              </a:rPr>
              <a:t> </a:t>
            </a:r>
            <a:r>
              <a:rPr sz="2400" spc="-10" dirty="0">
                <a:latin typeface="Calibri"/>
                <a:cs typeface="Calibri"/>
              </a:rPr>
              <a:t>operations</a:t>
            </a:r>
            <a:endParaRPr sz="2400">
              <a:latin typeface="Calibri"/>
              <a:cs typeface="Calibri"/>
            </a:endParaRPr>
          </a:p>
          <a:p>
            <a:pPr marL="697865" marR="799465" lvl="1" indent="-227965">
              <a:lnSpc>
                <a:spcPts val="2210"/>
              </a:lnSpc>
              <a:spcBef>
                <a:spcPts val="430"/>
              </a:spcBef>
              <a:buFont typeface="Arial"/>
              <a:buChar char="•"/>
              <a:tabLst>
                <a:tab pos="697865" algn="l"/>
                <a:tab pos="698500" algn="l"/>
              </a:tabLst>
            </a:pPr>
            <a:r>
              <a:rPr sz="2000" spc="-15" dirty="0">
                <a:latin typeface="Calibri"/>
                <a:cs typeface="Calibri"/>
              </a:rPr>
              <a:t>Set-</a:t>
            </a:r>
            <a:r>
              <a:rPr sz="2000" dirty="0">
                <a:latin typeface="Calibri"/>
                <a:cs typeface="Calibri"/>
              </a:rPr>
              <a:t>UID</a:t>
            </a:r>
            <a:r>
              <a:rPr sz="2000" spc="-50" dirty="0">
                <a:latin typeface="Calibri"/>
                <a:cs typeface="Calibri"/>
              </a:rPr>
              <a:t> </a:t>
            </a:r>
            <a:r>
              <a:rPr sz="2000" dirty="0">
                <a:latin typeface="Calibri"/>
                <a:cs typeface="Calibri"/>
              </a:rPr>
              <a:t>approach:</a:t>
            </a:r>
            <a:r>
              <a:rPr sz="2000" spc="-30" dirty="0">
                <a:latin typeface="Calibri"/>
                <a:cs typeface="Calibri"/>
              </a:rPr>
              <a:t> </a:t>
            </a:r>
            <a:r>
              <a:rPr sz="2000" dirty="0">
                <a:latin typeface="Calibri"/>
                <a:cs typeface="Calibri"/>
              </a:rPr>
              <a:t>Normal</a:t>
            </a:r>
            <a:r>
              <a:rPr sz="2000" spc="-30" dirty="0">
                <a:latin typeface="Calibri"/>
                <a:cs typeface="Calibri"/>
              </a:rPr>
              <a:t> </a:t>
            </a:r>
            <a:r>
              <a:rPr sz="2000" dirty="0">
                <a:latin typeface="Calibri"/>
                <a:cs typeface="Calibri"/>
              </a:rPr>
              <a:t>users</a:t>
            </a:r>
            <a:r>
              <a:rPr sz="2000" spc="-30" dirty="0">
                <a:latin typeface="Calibri"/>
                <a:cs typeface="Calibri"/>
              </a:rPr>
              <a:t> </a:t>
            </a:r>
            <a:r>
              <a:rPr sz="2000" dirty="0">
                <a:latin typeface="Calibri"/>
                <a:cs typeface="Calibri"/>
              </a:rPr>
              <a:t>have</a:t>
            </a:r>
            <a:r>
              <a:rPr sz="2000" spc="-30" dirty="0">
                <a:latin typeface="Calibri"/>
                <a:cs typeface="Calibri"/>
              </a:rPr>
              <a:t> </a:t>
            </a:r>
            <a:r>
              <a:rPr sz="2000" dirty="0">
                <a:latin typeface="Calibri"/>
                <a:cs typeface="Calibri"/>
              </a:rPr>
              <a:t>to</a:t>
            </a:r>
            <a:r>
              <a:rPr sz="2000" spc="-40" dirty="0">
                <a:latin typeface="Calibri"/>
                <a:cs typeface="Calibri"/>
              </a:rPr>
              <a:t> </a:t>
            </a:r>
            <a:r>
              <a:rPr sz="2000" dirty="0">
                <a:latin typeface="Calibri"/>
                <a:cs typeface="Calibri"/>
              </a:rPr>
              <a:t>run</a:t>
            </a:r>
            <a:r>
              <a:rPr sz="2000" spc="-30" dirty="0">
                <a:latin typeface="Calibri"/>
                <a:cs typeface="Calibri"/>
              </a:rPr>
              <a:t> </a:t>
            </a:r>
            <a:r>
              <a:rPr sz="2000" dirty="0">
                <a:latin typeface="Calibri"/>
                <a:cs typeface="Calibri"/>
              </a:rPr>
              <a:t>a</a:t>
            </a:r>
            <a:r>
              <a:rPr sz="2000" spc="-30" dirty="0">
                <a:latin typeface="Calibri"/>
                <a:cs typeface="Calibri"/>
              </a:rPr>
              <a:t> </a:t>
            </a:r>
            <a:r>
              <a:rPr sz="2000" dirty="0">
                <a:latin typeface="Calibri"/>
                <a:cs typeface="Calibri"/>
              </a:rPr>
              <a:t>special</a:t>
            </a:r>
            <a:r>
              <a:rPr sz="2000" spc="-30" dirty="0">
                <a:latin typeface="Calibri"/>
                <a:cs typeface="Calibri"/>
              </a:rPr>
              <a:t> </a:t>
            </a:r>
            <a:r>
              <a:rPr sz="2000" dirty="0">
                <a:latin typeface="Calibri"/>
                <a:cs typeface="Calibri"/>
              </a:rPr>
              <a:t>program</a:t>
            </a:r>
            <a:r>
              <a:rPr sz="2000" spc="-30" dirty="0">
                <a:latin typeface="Calibri"/>
                <a:cs typeface="Calibri"/>
              </a:rPr>
              <a:t> </a:t>
            </a:r>
            <a:r>
              <a:rPr sz="2000" dirty="0">
                <a:latin typeface="Calibri"/>
                <a:cs typeface="Calibri"/>
              </a:rPr>
              <a:t>to</a:t>
            </a:r>
            <a:r>
              <a:rPr sz="2000" spc="-40" dirty="0">
                <a:latin typeface="Calibri"/>
                <a:cs typeface="Calibri"/>
              </a:rPr>
              <a:t> </a:t>
            </a:r>
            <a:r>
              <a:rPr sz="2000" dirty="0">
                <a:latin typeface="Calibri"/>
                <a:cs typeface="Calibri"/>
              </a:rPr>
              <a:t>gain</a:t>
            </a:r>
            <a:r>
              <a:rPr sz="2000" spc="-35" dirty="0">
                <a:latin typeface="Calibri"/>
                <a:cs typeface="Calibri"/>
              </a:rPr>
              <a:t> </a:t>
            </a:r>
            <a:r>
              <a:rPr sz="2000" dirty="0">
                <a:latin typeface="Calibri"/>
                <a:cs typeface="Calibri"/>
              </a:rPr>
              <a:t>root</a:t>
            </a:r>
            <a:r>
              <a:rPr sz="2000" spc="-25" dirty="0">
                <a:latin typeface="Calibri"/>
                <a:cs typeface="Calibri"/>
              </a:rPr>
              <a:t> </a:t>
            </a:r>
            <a:r>
              <a:rPr sz="2000" spc="-10" dirty="0">
                <a:latin typeface="Calibri"/>
                <a:cs typeface="Calibri"/>
              </a:rPr>
              <a:t>privileges temporarily</a:t>
            </a:r>
            <a:endParaRPr sz="2000">
              <a:latin typeface="Calibri"/>
              <a:cs typeface="Calibri"/>
            </a:endParaRPr>
          </a:p>
          <a:p>
            <a:pPr marL="697865" marR="140970" lvl="1" indent="-227965">
              <a:lnSpc>
                <a:spcPts val="2210"/>
              </a:lnSpc>
              <a:spcBef>
                <a:spcPts val="380"/>
              </a:spcBef>
              <a:buFont typeface="Arial"/>
              <a:buChar char="•"/>
              <a:tabLst>
                <a:tab pos="697865" algn="l"/>
                <a:tab pos="698500" algn="l"/>
              </a:tabLst>
            </a:pPr>
            <a:r>
              <a:rPr sz="2000" dirty="0">
                <a:latin typeface="Calibri"/>
                <a:cs typeface="Calibri"/>
              </a:rPr>
              <a:t>Service</a:t>
            </a:r>
            <a:r>
              <a:rPr sz="2000" spc="-30" dirty="0">
                <a:latin typeface="Calibri"/>
                <a:cs typeface="Calibri"/>
              </a:rPr>
              <a:t> </a:t>
            </a:r>
            <a:r>
              <a:rPr sz="2000" dirty="0">
                <a:latin typeface="Calibri"/>
                <a:cs typeface="Calibri"/>
              </a:rPr>
              <a:t>approach:</a:t>
            </a:r>
            <a:r>
              <a:rPr sz="2000" spc="-30" dirty="0">
                <a:latin typeface="Calibri"/>
                <a:cs typeface="Calibri"/>
              </a:rPr>
              <a:t> </a:t>
            </a:r>
            <a:r>
              <a:rPr sz="2000" dirty="0">
                <a:latin typeface="Calibri"/>
                <a:cs typeface="Calibri"/>
              </a:rPr>
              <a:t>Normal</a:t>
            </a:r>
            <a:r>
              <a:rPr sz="2000" spc="-25" dirty="0">
                <a:latin typeface="Calibri"/>
                <a:cs typeface="Calibri"/>
              </a:rPr>
              <a:t> </a:t>
            </a:r>
            <a:r>
              <a:rPr sz="2000" dirty="0">
                <a:latin typeface="Calibri"/>
                <a:cs typeface="Calibri"/>
              </a:rPr>
              <a:t>users</a:t>
            </a:r>
            <a:r>
              <a:rPr sz="2000" spc="-30" dirty="0">
                <a:latin typeface="Calibri"/>
                <a:cs typeface="Calibri"/>
              </a:rPr>
              <a:t> </a:t>
            </a:r>
            <a:r>
              <a:rPr sz="2000" dirty="0">
                <a:latin typeface="Calibri"/>
                <a:cs typeface="Calibri"/>
              </a:rPr>
              <a:t>have</a:t>
            </a:r>
            <a:r>
              <a:rPr sz="2000" spc="-25" dirty="0">
                <a:latin typeface="Calibri"/>
                <a:cs typeface="Calibri"/>
              </a:rPr>
              <a:t> </a:t>
            </a:r>
            <a:r>
              <a:rPr sz="2000" dirty="0">
                <a:latin typeface="Calibri"/>
                <a:cs typeface="Calibri"/>
              </a:rPr>
              <a:t>to</a:t>
            </a:r>
            <a:r>
              <a:rPr sz="2000" spc="-35" dirty="0">
                <a:latin typeface="Calibri"/>
                <a:cs typeface="Calibri"/>
              </a:rPr>
              <a:t> </a:t>
            </a:r>
            <a:r>
              <a:rPr sz="2000" dirty="0">
                <a:latin typeface="Calibri"/>
                <a:cs typeface="Calibri"/>
              </a:rPr>
              <a:t>have</a:t>
            </a:r>
            <a:r>
              <a:rPr sz="2000" spc="-30" dirty="0">
                <a:latin typeface="Calibri"/>
                <a:cs typeface="Calibri"/>
              </a:rPr>
              <a:t> </a:t>
            </a:r>
            <a:r>
              <a:rPr sz="2000" dirty="0">
                <a:latin typeface="Calibri"/>
                <a:cs typeface="Calibri"/>
              </a:rPr>
              <a:t>to</a:t>
            </a:r>
            <a:r>
              <a:rPr sz="2000" spc="-35" dirty="0">
                <a:latin typeface="Calibri"/>
                <a:cs typeface="Calibri"/>
              </a:rPr>
              <a:t> </a:t>
            </a:r>
            <a:r>
              <a:rPr sz="2000" dirty="0">
                <a:latin typeface="Calibri"/>
                <a:cs typeface="Calibri"/>
              </a:rPr>
              <a:t>request</a:t>
            </a:r>
            <a:r>
              <a:rPr sz="2000" spc="-25" dirty="0">
                <a:latin typeface="Calibri"/>
                <a:cs typeface="Calibri"/>
              </a:rPr>
              <a:t> </a:t>
            </a:r>
            <a:r>
              <a:rPr sz="2000" dirty="0">
                <a:latin typeface="Calibri"/>
                <a:cs typeface="Calibri"/>
              </a:rPr>
              <a:t>a</a:t>
            </a:r>
            <a:r>
              <a:rPr sz="2000" spc="-25" dirty="0">
                <a:latin typeface="Calibri"/>
                <a:cs typeface="Calibri"/>
              </a:rPr>
              <a:t> </a:t>
            </a:r>
            <a:r>
              <a:rPr sz="2000" dirty="0">
                <a:latin typeface="Calibri"/>
                <a:cs typeface="Calibri"/>
              </a:rPr>
              <a:t>privileged</a:t>
            </a:r>
            <a:r>
              <a:rPr sz="2000" spc="-35" dirty="0">
                <a:latin typeface="Calibri"/>
                <a:cs typeface="Calibri"/>
              </a:rPr>
              <a:t> </a:t>
            </a:r>
            <a:r>
              <a:rPr sz="2000" dirty="0">
                <a:latin typeface="Calibri"/>
                <a:cs typeface="Calibri"/>
              </a:rPr>
              <a:t>service</a:t>
            </a:r>
            <a:r>
              <a:rPr sz="2000" spc="-25" dirty="0">
                <a:latin typeface="Calibri"/>
                <a:cs typeface="Calibri"/>
              </a:rPr>
              <a:t> </a:t>
            </a:r>
            <a:r>
              <a:rPr sz="2000" dirty="0">
                <a:latin typeface="Calibri"/>
                <a:cs typeface="Calibri"/>
              </a:rPr>
              <a:t>to</a:t>
            </a:r>
            <a:r>
              <a:rPr sz="2000" spc="-35" dirty="0">
                <a:latin typeface="Calibri"/>
                <a:cs typeface="Calibri"/>
              </a:rPr>
              <a:t> </a:t>
            </a:r>
            <a:r>
              <a:rPr sz="2000" dirty="0">
                <a:latin typeface="Calibri"/>
                <a:cs typeface="Calibri"/>
              </a:rPr>
              <a:t>perform</a:t>
            </a:r>
            <a:r>
              <a:rPr sz="2000" spc="-25" dirty="0">
                <a:latin typeface="Calibri"/>
                <a:cs typeface="Calibri"/>
              </a:rPr>
              <a:t> the </a:t>
            </a:r>
            <a:r>
              <a:rPr sz="2000" dirty="0">
                <a:latin typeface="Calibri"/>
                <a:cs typeface="Calibri"/>
              </a:rPr>
              <a:t>actions</a:t>
            </a:r>
            <a:r>
              <a:rPr sz="2000" spc="-20" dirty="0">
                <a:latin typeface="Calibri"/>
                <a:cs typeface="Calibri"/>
              </a:rPr>
              <a:t> </a:t>
            </a:r>
            <a:r>
              <a:rPr sz="2000" dirty="0">
                <a:latin typeface="Calibri"/>
                <a:cs typeface="Calibri"/>
              </a:rPr>
              <a:t>for</a:t>
            </a:r>
            <a:r>
              <a:rPr sz="2000" spc="-10" dirty="0">
                <a:latin typeface="Calibri"/>
                <a:cs typeface="Calibri"/>
              </a:rPr>
              <a:t> </a:t>
            </a:r>
            <a:r>
              <a:rPr sz="2000" dirty="0">
                <a:latin typeface="Calibri"/>
                <a:cs typeface="Calibri"/>
              </a:rPr>
              <a:t>them.</a:t>
            </a:r>
            <a:r>
              <a:rPr sz="2000" spc="-20" dirty="0">
                <a:latin typeface="Calibri"/>
                <a:cs typeface="Calibri"/>
              </a:rPr>
              <a:t> </a:t>
            </a:r>
            <a:r>
              <a:rPr sz="2000" dirty="0">
                <a:latin typeface="Calibri"/>
                <a:cs typeface="Calibri"/>
              </a:rPr>
              <a:t>Figure</a:t>
            </a:r>
            <a:r>
              <a:rPr sz="2000" spc="-10" dirty="0">
                <a:latin typeface="Calibri"/>
                <a:cs typeface="Calibri"/>
              </a:rPr>
              <a:t> </a:t>
            </a:r>
            <a:r>
              <a:rPr sz="2000" dirty="0">
                <a:latin typeface="Calibri"/>
                <a:cs typeface="Calibri"/>
              </a:rPr>
              <a:t>in</a:t>
            </a:r>
            <a:r>
              <a:rPr sz="2000" spc="-15" dirty="0">
                <a:latin typeface="Calibri"/>
                <a:cs typeface="Calibri"/>
              </a:rPr>
              <a:t> </a:t>
            </a:r>
            <a:r>
              <a:rPr sz="2000" dirty="0">
                <a:latin typeface="Calibri"/>
                <a:cs typeface="Calibri"/>
              </a:rPr>
              <a:t>the</a:t>
            </a:r>
            <a:r>
              <a:rPr sz="2000" spc="-10" dirty="0">
                <a:latin typeface="Calibri"/>
                <a:cs typeface="Calibri"/>
              </a:rPr>
              <a:t> </a:t>
            </a:r>
            <a:r>
              <a:rPr sz="2000" dirty="0">
                <a:latin typeface="Calibri"/>
                <a:cs typeface="Calibri"/>
              </a:rPr>
              <a:t>earlier</a:t>
            </a:r>
            <a:r>
              <a:rPr sz="2000" spc="-10" dirty="0">
                <a:latin typeface="Calibri"/>
                <a:cs typeface="Calibri"/>
              </a:rPr>
              <a:t> </a:t>
            </a:r>
            <a:r>
              <a:rPr sz="2000" dirty="0">
                <a:latin typeface="Calibri"/>
                <a:cs typeface="Calibri"/>
              </a:rPr>
              <a:t>slide</a:t>
            </a:r>
            <a:r>
              <a:rPr sz="2000" spc="-10" dirty="0">
                <a:latin typeface="Calibri"/>
                <a:cs typeface="Calibri"/>
              </a:rPr>
              <a:t> </a:t>
            </a:r>
            <a:r>
              <a:rPr sz="2000" dirty="0">
                <a:latin typeface="Calibri"/>
                <a:cs typeface="Calibri"/>
              </a:rPr>
              <a:t>depicts</a:t>
            </a:r>
            <a:r>
              <a:rPr sz="2000" spc="-10" dirty="0">
                <a:latin typeface="Calibri"/>
                <a:cs typeface="Calibri"/>
              </a:rPr>
              <a:t> </a:t>
            </a:r>
            <a:r>
              <a:rPr sz="2000" dirty="0">
                <a:latin typeface="Calibri"/>
                <a:cs typeface="Calibri"/>
              </a:rPr>
              <a:t>these</a:t>
            </a:r>
            <a:r>
              <a:rPr sz="2000" spc="-10" dirty="0">
                <a:latin typeface="Calibri"/>
                <a:cs typeface="Calibri"/>
              </a:rPr>
              <a:t> </a:t>
            </a:r>
            <a:r>
              <a:rPr sz="2000" dirty="0">
                <a:latin typeface="Calibri"/>
                <a:cs typeface="Calibri"/>
              </a:rPr>
              <a:t>two</a:t>
            </a:r>
            <a:r>
              <a:rPr sz="2000" spc="-15" dirty="0">
                <a:latin typeface="Calibri"/>
                <a:cs typeface="Calibri"/>
              </a:rPr>
              <a:t> </a:t>
            </a:r>
            <a:r>
              <a:rPr sz="2000" spc="-10" dirty="0">
                <a:latin typeface="Calibri"/>
                <a:cs typeface="Calibri"/>
              </a:rPr>
              <a:t>approaches</a:t>
            </a:r>
            <a:endParaRPr sz="2000">
              <a:latin typeface="Calibri"/>
              <a:cs typeface="Calibri"/>
            </a:endParaRPr>
          </a:p>
          <a:p>
            <a:pPr marL="241300" marR="628015" indent="-228600">
              <a:lnSpc>
                <a:spcPts val="2620"/>
              </a:lnSpc>
              <a:spcBef>
                <a:spcPts val="940"/>
              </a:spcBef>
              <a:buFont typeface="Arial"/>
              <a:buChar char="•"/>
              <a:tabLst>
                <a:tab pos="241300" algn="l"/>
              </a:tabLst>
            </a:pPr>
            <a:r>
              <a:rPr sz="2400" spc="-30" dirty="0">
                <a:latin typeface="Calibri"/>
                <a:cs typeface="Calibri"/>
              </a:rPr>
              <a:t>Set-</a:t>
            </a:r>
            <a:r>
              <a:rPr sz="2400" dirty="0">
                <a:latin typeface="Calibri"/>
                <a:cs typeface="Calibri"/>
              </a:rPr>
              <a:t>UID</a:t>
            </a:r>
            <a:r>
              <a:rPr sz="2400" spc="-45" dirty="0">
                <a:latin typeface="Calibri"/>
                <a:cs typeface="Calibri"/>
              </a:rPr>
              <a:t> </a:t>
            </a:r>
            <a:r>
              <a:rPr sz="2400" dirty="0">
                <a:latin typeface="Calibri"/>
                <a:cs typeface="Calibri"/>
              </a:rPr>
              <a:t>has</a:t>
            </a:r>
            <a:r>
              <a:rPr sz="2400" spc="-35" dirty="0">
                <a:latin typeface="Calibri"/>
                <a:cs typeface="Calibri"/>
              </a:rPr>
              <a:t> </a:t>
            </a:r>
            <a:r>
              <a:rPr sz="2400" dirty="0">
                <a:latin typeface="Calibri"/>
                <a:cs typeface="Calibri"/>
              </a:rPr>
              <a:t>a</a:t>
            </a:r>
            <a:r>
              <a:rPr sz="2400" spc="-25" dirty="0">
                <a:latin typeface="Calibri"/>
                <a:cs typeface="Calibri"/>
              </a:rPr>
              <a:t> </a:t>
            </a:r>
            <a:r>
              <a:rPr sz="2400" dirty="0">
                <a:latin typeface="Calibri"/>
                <a:cs typeface="Calibri"/>
              </a:rPr>
              <a:t>much</a:t>
            </a:r>
            <a:r>
              <a:rPr sz="2400" spc="-30" dirty="0">
                <a:latin typeface="Calibri"/>
                <a:cs typeface="Calibri"/>
              </a:rPr>
              <a:t> </a:t>
            </a:r>
            <a:r>
              <a:rPr sz="2400" dirty="0">
                <a:latin typeface="Calibri"/>
                <a:cs typeface="Calibri"/>
              </a:rPr>
              <a:t>broader</a:t>
            </a:r>
            <a:r>
              <a:rPr sz="2400" spc="-25" dirty="0">
                <a:latin typeface="Calibri"/>
                <a:cs typeface="Calibri"/>
              </a:rPr>
              <a:t> </a:t>
            </a:r>
            <a:r>
              <a:rPr sz="2400" dirty="0">
                <a:latin typeface="Calibri"/>
                <a:cs typeface="Calibri"/>
              </a:rPr>
              <a:t>attack</a:t>
            </a:r>
            <a:r>
              <a:rPr sz="2400" spc="-35" dirty="0">
                <a:latin typeface="Calibri"/>
                <a:cs typeface="Calibri"/>
              </a:rPr>
              <a:t> </a:t>
            </a:r>
            <a:r>
              <a:rPr sz="2400" dirty="0">
                <a:latin typeface="Calibri"/>
                <a:cs typeface="Calibri"/>
              </a:rPr>
              <a:t>surface,</a:t>
            </a:r>
            <a:r>
              <a:rPr sz="2400" spc="-25" dirty="0">
                <a:latin typeface="Calibri"/>
                <a:cs typeface="Calibri"/>
              </a:rPr>
              <a:t> </a:t>
            </a:r>
            <a:r>
              <a:rPr sz="2400" dirty="0">
                <a:latin typeface="Calibri"/>
                <a:cs typeface="Calibri"/>
              </a:rPr>
              <a:t>which</a:t>
            </a:r>
            <a:r>
              <a:rPr sz="2400" spc="-30" dirty="0">
                <a:latin typeface="Calibri"/>
                <a:cs typeface="Calibri"/>
              </a:rPr>
              <a:t> </a:t>
            </a:r>
            <a:r>
              <a:rPr sz="2400" dirty="0">
                <a:latin typeface="Calibri"/>
                <a:cs typeface="Calibri"/>
              </a:rPr>
              <a:t>is</a:t>
            </a:r>
            <a:r>
              <a:rPr sz="2400" spc="-30" dirty="0">
                <a:latin typeface="Calibri"/>
                <a:cs typeface="Calibri"/>
              </a:rPr>
              <a:t> </a:t>
            </a:r>
            <a:r>
              <a:rPr sz="2400" dirty="0">
                <a:latin typeface="Calibri"/>
                <a:cs typeface="Calibri"/>
              </a:rPr>
              <a:t>caused</a:t>
            </a:r>
            <a:r>
              <a:rPr sz="2400" spc="-30" dirty="0">
                <a:latin typeface="Calibri"/>
                <a:cs typeface="Calibri"/>
              </a:rPr>
              <a:t> </a:t>
            </a:r>
            <a:r>
              <a:rPr sz="2400" dirty="0">
                <a:latin typeface="Calibri"/>
                <a:cs typeface="Calibri"/>
              </a:rPr>
              <a:t>by</a:t>
            </a:r>
            <a:r>
              <a:rPr sz="2400" spc="-25" dirty="0">
                <a:latin typeface="Calibri"/>
                <a:cs typeface="Calibri"/>
              </a:rPr>
              <a:t> </a:t>
            </a:r>
            <a:r>
              <a:rPr sz="2400" spc="-10" dirty="0">
                <a:latin typeface="Calibri"/>
                <a:cs typeface="Calibri"/>
              </a:rPr>
              <a:t>environment variables</a:t>
            </a:r>
            <a:endParaRPr sz="2400">
              <a:latin typeface="Calibri"/>
              <a:cs typeface="Calibri"/>
            </a:endParaRPr>
          </a:p>
          <a:p>
            <a:pPr marL="697865" lvl="1" indent="-227965">
              <a:lnSpc>
                <a:spcPct val="100000"/>
              </a:lnSpc>
              <a:spcBef>
                <a:spcPts val="160"/>
              </a:spcBef>
              <a:buFont typeface="Arial"/>
              <a:buChar char="•"/>
              <a:tabLst>
                <a:tab pos="697865" algn="l"/>
                <a:tab pos="698500" algn="l"/>
              </a:tabLst>
            </a:pPr>
            <a:r>
              <a:rPr sz="2000" dirty="0">
                <a:latin typeface="Calibri"/>
                <a:cs typeface="Calibri"/>
              </a:rPr>
              <a:t>Environment</a:t>
            </a:r>
            <a:r>
              <a:rPr sz="2000" spc="-45" dirty="0">
                <a:latin typeface="Calibri"/>
                <a:cs typeface="Calibri"/>
              </a:rPr>
              <a:t> </a:t>
            </a:r>
            <a:r>
              <a:rPr sz="2000" dirty="0">
                <a:latin typeface="Calibri"/>
                <a:cs typeface="Calibri"/>
              </a:rPr>
              <a:t>variables</a:t>
            </a:r>
            <a:r>
              <a:rPr sz="2000" spc="-30" dirty="0">
                <a:latin typeface="Calibri"/>
                <a:cs typeface="Calibri"/>
              </a:rPr>
              <a:t> </a:t>
            </a:r>
            <a:r>
              <a:rPr sz="2000" dirty="0">
                <a:latin typeface="Calibri"/>
                <a:cs typeface="Calibri"/>
              </a:rPr>
              <a:t>cannot</a:t>
            </a:r>
            <a:r>
              <a:rPr sz="2000" spc="-35" dirty="0">
                <a:latin typeface="Calibri"/>
                <a:cs typeface="Calibri"/>
              </a:rPr>
              <a:t> </a:t>
            </a:r>
            <a:r>
              <a:rPr sz="2000" dirty="0">
                <a:latin typeface="Calibri"/>
                <a:cs typeface="Calibri"/>
              </a:rPr>
              <a:t>be</a:t>
            </a:r>
            <a:r>
              <a:rPr sz="2000" spc="-30" dirty="0">
                <a:latin typeface="Calibri"/>
                <a:cs typeface="Calibri"/>
              </a:rPr>
              <a:t> </a:t>
            </a:r>
            <a:r>
              <a:rPr sz="2000" dirty="0">
                <a:latin typeface="Calibri"/>
                <a:cs typeface="Calibri"/>
              </a:rPr>
              <a:t>trusted</a:t>
            </a:r>
            <a:r>
              <a:rPr sz="2000" spc="-40" dirty="0">
                <a:latin typeface="Calibri"/>
                <a:cs typeface="Calibri"/>
              </a:rPr>
              <a:t> </a:t>
            </a:r>
            <a:r>
              <a:rPr sz="2000" dirty="0">
                <a:latin typeface="Calibri"/>
                <a:cs typeface="Calibri"/>
              </a:rPr>
              <a:t>in</a:t>
            </a:r>
            <a:r>
              <a:rPr sz="2000" spc="-35" dirty="0">
                <a:latin typeface="Calibri"/>
                <a:cs typeface="Calibri"/>
              </a:rPr>
              <a:t> </a:t>
            </a:r>
            <a:r>
              <a:rPr sz="2000" spc="-15" dirty="0">
                <a:latin typeface="Calibri"/>
                <a:cs typeface="Calibri"/>
              </a:rPr>
              <a:t>Set-</a:t>
            </a:r>
            <a:r>
              <a:rPr sz="2000" dirty="0">
                <a:latin typeface="Calibri"/>
                <a:cs typeface="Calibri"/>
              </a:rPr>
              <a:t>UID</a:t>
            </a:r>
            <a:r>
              <a:rPr sz="2000" spc="-40" dirty="0">
                <a:latin typeface="Calibri"/>
                <a:cs typeface="Calibri"/>
              </a:rPr>
              <a:t> </a:t>
            </a:r>
            <a:r>
              <a:rPr sz="2000" spc="-10" dirty="0">
                <a:latin typeface="Calibri"/>
                <a:cs typeface="Calibri"/>
              </a:rPr>
              <a:t>approach</a:t>
            </a:r>
            <a:endParaRPr sz="2000">
              <a:latin typeface="Calibri"/>
              <a:cs typeface="Calibri"/>
            </a:endParaRPr>
          </a:p>
          <a:p>
            <a:pPr marL="697865" lvl="1" indent="-227965">
              <a:lnSpc>
                <a:spcPct val="100000"/>
              </a:lnSpc>
              <a:spcBef>
                <a:spcPts val="310"/>
              </a:spcBef>
              <a:buFont typeface="Arial"/>
              <a:buChar char="•"/>
              <a:tabLst>
                <a:tab pos="697865" algn="l"/>
                <a:tab pos="698500" algn="l"/>
              </a:tabLst>
            </a:pPr>
            <a:r>
              <a:rPr sz="2000" dirty="0">
                <a:latin typeface="Calibri"/>
                <a:cs typeface="Calibri"/>
              </a:rPr>
              <a:t>Environment</a:t>
            </a:r>
            <a:r>
              <a:rPr sz="2000" spc="-30" dirty="0">
                <a:latin typeface="Calibri"/>
                <a:cs typeface="Calibri"/>
              </a:rPr>
              <a:t> </a:t>
            </a:r>
            <a:r>
              <a:rPr sz="2000" dirty="0">
                <a:latin typeface="Calibri"/>
                <a:cs typeface="Calibri"/>
              </a:rPr>
              <a:t>variables</a:t>
            </a:r>
            <a:r>
              <a:rPr sz="2000" spc="-25" dirty="0">
                <a:latin typeface="Calibri"/>
                <a:cs typeface="Calibri"/>
              </a:rPr>
              <a:t> </a:t>
            </a:r>
            <a:r>
              <a:rPr sz="2000" dirty="0">
                <a:latin typeface="Calibri"/>
                <a:cs typeface="Calibri"/>
              </a:rPr>
              <a:t>can</a:t>
            </a:r>
            <a:r>
              <a:rPr sz="2000" spc="-30" dirty="0">
                <a:latin typeface="Calibri"/>
                <a:cs typeface="Calibri"/>
              </a:rPr>
              <a:t> </a:t>
            </a:r>
            <a:r>
              <a:rPr sz="2000" dirty="0">
                <a:latin typeface="Calibri"/>
                <a:cs typeface="Calibri"/>
              </a:rPr>
              <a:t>be</a:t>
            </a:r>
            <a:r>
              <a:rPr sz="2000" spc="-30" dirty="0">
                <a:latin typeface="Calibri"/>
                <a:cs typeface="Calibri"/>
              </a:rPr>
              <a:t> </a:t>
            </a:r>
            <a:r>
              <a:rPr sz="2000" dirty="0">
                <a:latin typeface="Calibri"/>
                <a:cs typeface="Calibri"/>
              </a:rPr>
              <a:t>trusted</a:t>
            </a:r>
            <a:r>
              <a:rPr sz="2000" spc="-30" dirty="0">
                <a:latin typeface="Calibri"/>
                <a:cs typeface="Calibri"/>
              </a:rPr>
              <a:t> </a:t>
            </a:r>
            <a:r>
              <a:rPr sz="2000" dirty="0">
                <a:latin typeface="Calibri"/>
                <a:cs typeface="Calibri"/>
              </a:rPr>
              <a:t>in</a:t>
            </a:r>
            <a:r>
              <a:rPr sz="2000" spc="-30" dirty="0">
                <a:latin typeface="Calibri"/>
                <a:cs typeface="Calibri"/>
              </a:rPr>
              <a:t> </a:t>
            </a:r>
            <a:r>
              <a:rPr sz="2000" dirty="0">
                <a:latin typeface="Calibri"/>
                <a:cs typeface="Calibri"/>
              </a:rPr>
              <a:t>Service</a:t>
            </a:r>
            <a:r>
              <a:rPr sz="2000" spc="-25" dirty="0">
                <a:latin typeface="Calibri"/>
                <a:cs typeface="Calibri"/>
              </a:rPr>
              <a:t> </a:t>
            </a:r>
            <a:r>
              <a:rPr sz="2000" spc="-10" dirty="0">
                <a:latin typeface="Calibri"/>
                <a:cs typeface="Calibri"/>
              </a:rPr>
              <a:t>approach</a:t>
            </a:r>
            <a:endParaRPr sz="2000">
              <a:latin typeface="Calibri"/>
              <a:cs typeface="Calibri"/>
            </a:endParaRPr>
          </a:p>
          <a:p>
            <a:pPr marL="241300" marR="194310" indent="-228600">
              <a:lnSpc>
                <a:spcPts val="2590"/>
              </a:lnSpc>
              <a:spcBef>
                <a:spcPts val="1035"/>
              </a:spcBef>
              <a:buFont typeface="Arial"/>
              <a:buChar char="•"/>
              <a:tabLst>
                <a:tab pos="241300" algn="l"/>
              </a:tabLst>
            </a:pPr>
            <a:r>
              <a:rPr sz="2400" dirty="0">
                <a:latin typeface="Calibri"/>
                <a:cs typeface="Calibri"/>
              </a:rPr>
              <a:t>Although,</a:t>
            </a:r>
            <a:r>
              <a:rPr sz="2400" spc="-40" dirty="0">
                <a:latin typeface="Calibri"/>
                <a:cs typeface="Calibri"/>
              </a:rPr>
              <a:t> </a:t>
            </a:r>
            <a:r>
              <a:rPr sz="2400" dirty="0">
                <a:latin typeface="Calibri"/>
                <a:cs typeface="Calibri"/>
              </a:rPr>
              <a:t>the</a:t>
            </a:r>
            <a:r>
              <a:rPr sz="2400" spc="-30" dirty="0">
                <a:latin typeface="Calibri"/>
                <a:cs typeface="Calibri"/>
              </a:rPr>
              <a:t> </a:t>
            </a:r>
            <a:r>
              <a:rPr sz="2400" dirty="0">
                <a:latin typeface="Calibri"/>
                <a:cs typeface="Calibri"/>
              </a:rPr>
              <a:t>other</a:t>
            </a:r>
            <a:r>
              <a:rPr sz="2400" spc="-35" dirty="0">
                <a:latin typeface="Calibri"/>
                <a:cs typeface="Calibri"/>
              </a:rPr>
              <a:t> </a:t>
            </a:r>
            <a:r>
              <a:rPr sz="2400" dirty="0">
                <a:latin typeface="Calibri"/>
                <a:cs typeface="Calibri"/>
              </a:rPr>
              <a:t>attack</a:t>
            </a:r>
            <a:r>
              <a:rPr sz="2400" spc="-40" dirty="0">
                <a:latin typeface="Calibri"/>
                <a:cs typeface="Calibri"/>
              </a:rPr>
              <a:t> </a:t>
            </a:r>
            <a:r>
              <a:rPr sz="2400" dirty="0">
                <a:latin typeface="Calibri"/>
                <a:cs typeface="Calibri"/>
              </a:rPr>
              <a:t>surfaces</a:t>
            </a:r>
            <a:r>
              <a:rPr sz="2400" spc="-40" dirty="0">
                <a:latin typeface="Calibri"/>
                <a:cs typeface="Calibri"/>
              </a:rPr>
              <a:t> </a:t>
            </a:r>
            <a:r>
              <a:rPr sz="2400" dirty="0">
                <a:latin typeface="Calibri"/>
                <a:cs typeface="Calibri"/>
              </a:rPr>
              <a:t>still</a:t>
            </a:r>
            <a:r>
              <a:rPr sz="2400" spc="-45" dirty="0">
                <a:latin typeface="Calibri"/>
                <a:cs typeface="Calibri"/>
              </a:rPr>
              <a:t> </a:t>
            </a:r>
            <a:r>
              <a:rPr sz="2400" dirty="0">
                <a:latin typeface="Calibri"/>
                <a:cs typeface="Calibri"/>
              </a:rPr>
              <a:t>apply</a:t>
            </a:r>
            <a:r>
              <a:rPr sz="2400" spc="-35" dirty="0">
                <a:latin typeface="Calibri"/>
                <a:cs typeface="Calibri"/>
              </a:rPr>
              <a:t> </a:t>
            </a:r>
            <a:r>
              <a:rPr sz="2400" dirty="0">
                <a:latin typeface="Calibri"/>
                <a:cs typeface="Calibri"/>
              </a:rPr>
              <a:t>to</a:t>
            </a:r>
            <a:r>
              <a:rPr sz="2400" spc="-40" dirty="0">
                <a:latin typeface="Calibri"/>
                <a:cs typeface="Calibri"/>
              </a:rPr>
              <a:t> </a:t>
            </a:r>
            <a:r>
              <a:rPr sz="2400" dirty="0">
                <a:latin typeface="Calibri"/>
                <a:cs typeface="Calibri"/>
              </a:rPr>
              <a:t>Service</a:t>
            </a:r>
            <a:r>
              <a:rPr sz="2400" spc="-30" dirty="0">
                <a:latin typeface="Calibri"/>
                <a:cs typeface="Calibri"/>
              </a:rPr>
              <a:t> </a:t>
            </a:r>
            <a:r>
              <a:rPr sz="2400" dirty="0">
                <a:latin typeface="Calibri"/>
                <a:cs typeface="Calibri"/>
              </a:rPr>
              <a:t>approach</a:t>
            </a:r>
            <a:r>
              <a:rPr sz="2400" spc="-35" dirty="0">
                <a:latin typeface="Calibri"/>
                <a:cs typeface="Calibri"/>
              </a:rPr>
              <a:t> </a:t>
            </a:r>
            <a:r>
              <a:rPr sz="2400" dirty="0">
                <a:latin typeface="Calibri"/>
                <a:cs typeface="Calibri"/>
              </a:rPr>
              <a:t>(Discussed</a:t>
            </a:r>
            <a:r>
              <a:rPr sz="2400" spc="-35" dirty="0">
                <a:latin typeface="Calibri"/>
                <a:cs typeface="Calibri"/>
              </a:rPr>
              <a:t> </a:t>
            </a:r>
            <a:r>
              <a:rPr sz="2400" spc="-25" dirty="0">
                <a:latin typeface="Calibri"/>
                <a:cs typeface="Calibri"/>
              </a:rPr>
              <a:t>in </a:t>
            </a:r>
            <a:r>
              <a:rPr sz="2400" dirty="0">
                <a:latin typeface="Calibri"/>
                <a:cs typeface="Calibri"/>
              </a:rPr>
              <a:t>Chapter</a:t>
            </a:r>
            <a:r>
              <a:rPr sz="2400" spc="-40" dirty="0">
                <a:latin typeface="Calibri"/>
                <a:cs typeface="Calibri"/>
              </a:rPr>
              <a:t> </a:t>
            </a:r>
            <a:r>
              <a:rPr sz="2400" dirty="0">
                <a:latin typeface="Calibri"/>
                <a:cs typeface="Calibri"/>
              </a:rPr>
              <a:t>1),</a:t>
            </a:r>
            <a:r>
              <a:rPr sz="2400" spc="-30" dirty="0">
                <a:latin typeface="Calibri"/>
                <a:cs typeface="Calibri"/>
              </a:rPr>
              <a:t> </a:t>
            </a:r>
            <a:r>
              <a:rPr sz="2400" dirty="0">
                <a:latin typeface="Calibri"/>
                <a:cs typeface="Calibri"/>
              </a:rPr>
              <a:t>it</a:t>
            </a:r>
            <a:r>
              <a:rPr sz="2400" spc="-30" dirty="0">
                <a:latin typeface="Calibri"/>
                <a:cs typeface="Calibri"/>
              </a:rPr>
              <a:t> </a:t>
            </a:r>
            <a:r>
              <a:rPr sz="2400" dirty="0">
                <a:latin typeface="Calibri"/>
                <a:cs typeface="Calibri"/>
              </a:rPr>
              <a:t>is</a:t>
            </a:r>
            <a:r>
              <a:rPr sz="2400" spc="-35" dirty="0">
                <a:latin typeface="Calibri"/>
                <a:cs typeface="Calibri"/>
              </a:rPr>
              <a:t> </a:t>
            </a:r>
            <a:r>
              <a:rPr sz="2400" dirty="0">
                <a:latin typeface="Calibri"/>
                <a:cs typeface="Calibri"/>
              </a:rPr>
              <a:t>considered</a:t>
            </a:r>
            <a:r>
              <a:rPr sz="2400" spc="-30" dirty="0">
                <a:latin typeface="Calibri"/>
                <a:cs typeface="Calibri"/>
              </a:rPr>
              <a:t> </a:t>
            </a:r>
            <a:r>
              <a:rPr sz="2400" dirty="0">
                <a:latin typeface="Calibri"/>
                <a:cs typeface="Calibri"/>
              </a:rPr>
              <a:t>safer</a:t>
            </a:r>
            <a:r>
              <a:rPr sz="2400" spc="-25" dirty="0">
                <a:latin typeface="Calibri"/>
                <a:cs typeface="Calibri"/>
              </a:rPr>
              <a:t> </a:t>
            </a:r>
            <a:r>
              <a:rPr sz="2400" dirty="0">
                <a:latin typeface="Calibri"/>
                <a:cs typeface="Calibri"/>
              </a:rPr>
              <a:t>than</a:t>
            </a:r>
            <a:r>
              <a:rPr sz="2400" spc="-30" dirty="0">
                <a:latin typeface="Calibri"/>
                <a:cs typeface="Calibri"/>
              </a:rPr>
              <a:t> Set-</a:t>
            </a:r>
            <a:r>
              <a:rPr sz="2400" dirty="0">
                <a:latin typeface="Calibri"/>
                <a:cs typeface="Calibri"/>
              </a:rPr>
              <a:t>UID</a:t>
            </a:r>
            <a:r>
              <a:rPr sz="2400" spc="-30" dirty="0">
                <a:latin typeface="Calibri"/>
                <a:cs typeface="Calibri"/>
              </a:rPr>
              <a:t> </a:t>
            </a:r>
            <a:r>
              <a:rPr sz="2400" spc="-10" dirty="0">
                <a:latin typeface="Calibri"/>
                <a:cs typeface="Calibri"/>
              </a:rPr>
              <a:t>approach</a:t>
            </a:r>
            <a:endParaRPr sz="2400">
              <a:latin typeface="Calibri"/>
              <a:cs typeface="Calibri"/>
            </a:endParaRPr>
          </a:p>
          <a:p>
            <a:pPr marL="241300" marR="278765" indent="-228600">
              <a:lnSpc>
                <a:spcPts val="2590"/>
              </a:lnSpc>
              <a:spcBef>
                <a:spcPts val="1010"/>
              </a:spcBef>
              <a:buFont typeface="Arial"/>
              <a:buChar char="•"/>
              <a:tabLst>
                <a:tab pos="241300" algn="l"/>
              </a:tabLst>
            </a:pPr>
            <a:r>
              <a:rPr sz="2400" dirty="0">
                <a:latin typeface="Calibri"/>
                <a:cs typeface="Calibri"/>
              </a:rPr>
              <a:t>Due</a:t>
            </a:r>
            <a:r>
              <a:rPr sz="2400" spc="-60" dirty="0">
                <a:latin typeface="Calibri"/>
                <a:cs typeface="Calibri"/>
              </a:rPr>
              <a:t> </a:t>
            </a:r>
            <a:r>
              <a:rPr sz="2400" dirty="0">
                <a:latin typeface="Calibri"/>
                <a:cs typeface="Calibri"/>
              </a:rPr>
              <a:t>to</a:t>
            </a:r>
            <a:r>
              <a:rPr sz="2400" spc="-55" dirty="0">
                <a:latin typeface="Calibri"/>
                <a:cs typeface="Calibri"/>
              </a:rPr>
              <a:t> </a:t>
            </a:r>
            <a:r>
              <a:rPr sz="2400" dirty="0">
                <a:latin typeface="Calibri"/>
                <a:cs typeface="Calibri"/>
              </a:rPr>
              <a:t>this</a:t>
            </a:r>
            <a:r>
              <a:rPr sz="2400" spc="-55" dirty="0">
                <a:latin typeface="Calibri"/>
                <a:cs typeface="Calibri"/>
              </a:rPr>
              <a:t> </a:t>
            </a:r>
            <a:r>
              <a:rPr sz="2400" dirty="0">
                <a:latin typeface="Calibri"/>
                <a:cs typeface="Calibri"/>
              </a:rPr>
              <a:t>reason,</a:t>
            </a:r>
            <a:r>
              <a:rPr sz="2400" spc="-55" dirty="0">
                <a:latin typeface="Calibri"/>
                <a:cs typeface="Calibri"/>
              </a:rPr>
              <a:t> </a:t>
            </a:r>
            <a:r>
              <a:rPr sz="2400" dirty="0">
                <a:latin typeface="Calibri"/>
                <a:cs typeface="Calibri"/>
              </a:rPr>
              <a:t>the</a:t>
            </a:r>
            <a:r>
              <a:rPr sz="2400" spc="-45" dirty="0">
                <a:latin typeface="Calibri"/>
                <a:cs typeface="Calibri"/>
              </a:rPr>
              <a:t> </a:t>
            </a:r>
            <a:r>
              <a:rPr sz="2400" dirty="0">
                <a:latin typeface="Calibri"/>
                <a:cs typeface="Calibri"/>
              </a:rPr>
              <a:t>Android</a:t>
            </a:r>
            <a:r>
              <a:rPr sz="2400" spc="-50" dirty="0">
                <a:latin typeface="Calibri"/>
                <a:cs typeface="Calibri"/>
              </a:rPr>
              <a:t> </a:t>
            </a:r>
            <a:r>
              <a:rPr sz="2400" dirty="0">
                <a:latin typeface="Calibri"/>
                <a:cs typeface="Calibri"/>
              </a:rPr>
              <a:t>operating</a:t>
            </a:r>
            <a:r>
              <a:rPr sz="2400" spc="-55" dirty="0">
                <a:latin typeface="Calibri"/>
                <a:cs typeface="Calibri"/>
              </a:rPr>
              <a:t> </a:t>
            </a:r>
            <a:r>
              <a:rPr sz="2400" dirty="0">
                <a:latin typeface="Calibri"/>
                <a:cs typeface="Calibri"/>
              </a:rPr>
              <a:t>system</a:t>
            </a:r>
            <a:r>
              <a:rPr sz="2400" spc="-60" dirty="0">
                <a:latin typeface="Calibri"/>
                <a:cs typeface="Calibri"/>
              </a:rPr>
              <a:t> </a:t>
            </a:r>
            <a:r>
              <a:rPr sz="2400" dirty="0">
                <a:latin typeface="Calibri"/>
                <a:cs typeface="Calibri"/>
              </a:rPr>
              <a:t>completely</a:t>
            </a:r>
            <a:r>
              <a:rPr sz="2400" spc="-50" dirty="0">
                <a:latin typeface="Calibri"/>
                <a:cs typeface="Calibri"/>
              </a:rPr>
              <a:t> </a:t>
            </a:r>
            <a:r>
              <a:rPr sz="2400" dirty="0">
                <a:latin typeface="Calibri"/>
                <a:cs typeface="Calibri"/>
              </a:rPr>
              <a:t>removed</a:t>
            </a:r>
            <a:r>
              <a:rPr sz="2400" spc="-50" dirty="0">
                <a:latin typeface="Calibri"/>
                <a:cs typeface="Calibri"/>
              </a:rPr>
              <a:t> </a:t>
            </a:r>
            <a:r>
              <a:rPr sz="2400" dirty="0">
                <a:latin typeface="Calibri"/>
                <a:cs typeface="Calibri"/>
              </a:rPr>
              <a:t>the</a:t>
            </a:r>
            <a:r>
              <a:rPr sz="2400" spc="-45" dirty="0">
                <a:latin typeface="Calibri"/>
                <a:cs typeface="Calibri"/>
              </a:rPr>
              <a:t> </a:t>
            </a:r>
            <a:r>
              <a:rPr sz="2400" spc="-20" dirty="0">
                <a:latin typeface="Calibri"/>
                <a:cs typeface="Calibri"/>
              </a:rPr>
              <a:t>Set- </a:t>
            </a:r>
            <a:r>
              <a:rPr sz="2400" dirty="0">
                <a:latin typeface="Calibri"/>
                <a:cs typeface="Calibri"/>
              </a:rPr>
              <a:t>UID</a:t>
            </a:r>
            <a:r>
              <a:rPr sz="2400" spc="-10" dirty="0">
                <a:latin typeface="Calibri"/>
                <a:cs typeface="Calibri"/>
              </a:rPr>
              <a:t> </a:t>
            </a:r>
            <a:r>
              <a:rPr sz="2400" dirty="0">
                <a:latin typeface="Calibri"/>
                <a:cs typeface="Calibri"/>
              </a:rPr>
              <a:t>and</a:t>
            </a:r>
            <a:r>
              <a:rPr sz="2400" spc="-10" dirty="0">
                <a:latin typeface="Calibri"/>
                <a:cs typeface="Calibri"/>
              </a:rPr>
              <a:t> </a:t>
            </a:r>
            <a:r>
              <a:rPr sz="2400" spc="-30" dirty="0">
                <a:latin typeface="Calibri"/>
                <a:cs typeface="Calibri"/>
              </a:rPr>
              <a:t>Set-</a:t>
            </a:r>
            <a:r>
              <a:rPr sz="2400" dirty="0">
                <a:latin typeface="Calibri"/>
                <a:cs typeface="Calibri"/>
              </a:rPr>
              <a:t>GID</a:t>
            </a:r>
            <a:r>
              <a:rPr sz="2400" spc="-5" dirty="0">
                <a:latin typeface="Calibri"/>
                <a:cs typeface="Calibri"/>
              </a:rPr>
              <a:t> </a:t>
            </a:r>
            <a:r>
              <a:rPr sz="2400" spc="-10" dirty="0">
                <a:latin typeface="Calibri"/>
                <a:cs typeface="Calibri"/>
              </a:rPr>
              <a:t>mechanism</a:t>
            </a:r>
            <a:endParaRPr sz="2400">
              <a:latin typeface="Calibri"/>
              <a:cs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503427" rIns="0" bIns="0" rtlCol="0">
            <a:spAutoFit/>
          </a:bodyPr>
          <a:lstStyle/>
          <a:p>
            <a:pPr marL="492125">
              <a:lnSpc>
                <a:spcPct val="100000"/>
              </a:lnSpc>
              <a:spcBef>
                <a:spcPts val="100"/>
              </a:spcBef>
            </a:pPr>
            <a:r>
              <a:rPr spc="-10" dirty="0"/>
              <a:t>Summary</a:t>
            </a:r>
          </a:p>
        </p:txBody>
      </p:sp>
      <p:sp>
        <p:nvSpPr>
          <p:cNvPr id="3" name="object 3"/>
          <p:cNvSpPr txBox="1">
            <a:spLocks noGrp="1"/>
          </p:cNvSpPr>
          <p:nvPr>
            <p:ph type="body" idx="1"/>
          </p:nvPr>
        </p:nvSpPr>
        <p:spPr>
          <a:prstGeom prst="rect">
            <a:avLst/>
          </a:prstGeom>
        </p:spPr>
        <p:txBody>
          <a:bodyPr vert="horz" wrap="square" lIns="0" tIns="91440" rIns="0" bIns="0" rtlCol="0">
            <a:spAutoFit/>
          </a:bodyPr>
          <a:lstStyle/>
          <a:p>
            <a:pPr marL="241300" indent="-228600">
              <a:lnSpc>
                <a:spcPct val="100000"/>
              </a:lnSpc>
              <a:spcBef>
                <a:spcPts val="720"/>
              </a:spcBef>
              <a:buFont typeface="Arial"/>
              <a:buChar char="•"/>
              <a:tabLst>
                <a:tab pos="241300" algn="l"/>
              </a:tabLst>
            </a:pPr>
            <a:r>
              <a:rPr dirty="0"/>
              <a:t>What</a:t>
            </a:r>
            <a:r>
              <a:rPr spc="-55" dirty="0"/>
              <a:t> </a:t>
            </a:r>
            <a:r>
              <a:rPr dirty="0"/>
              <a:t>are</a:t>
            </a:r>
            <a:r>
              <a:rPr spc="-50" dirty="0"/>
              <a:t> </a:t>
            </a:r>
            <a:r>
              <a:rPr spc="-10" dirty="0"/>
              <a:t>environment</a:t>
            </a:r>
            <a:r>
              <a:rPr spc="-40" dirty="0"/>
              <a:t> </a:t>
            </a:r>
            <a:r>
              <a:rPr spc="-10" dirty="0"/>
              <a:t>variables</a:t>
            </a:r>
          </a:p>
          <a:p>
            <a:pPr marL="241300" indent="-228600">
              <a:lnSpc>
                <a:spcPct val="100000"/>
              </a:lnSpc>
              <a:spcBef>
                <a:spcPts val="625"/>
              </a:spcBef>
              <a:buFont typeface="Arial"/>
              <a:buChar char="•"/>
              <a:tabLst>
                <a:tab pos="241300" algn="l"/>
              </a:tabLst>
            </a:pPr>
            <a:r>
              <a:rPr dirty="0"/>
              <a:t>How</a:t>
            </a:r>
            <a:r>
              <a:rPr spc="-40" dirty="0"/>
              <a:t> </a:t>
            </a:r>
            <a:r>
              <a:rPr dirty="0"/>
              <a:t>they</a:t>
            </a:r>
            <a:r>
              <a:rPr spc="-30" dirty="0"/>
              <a:t> </a:t>
            </a:r>
            <a:r>
              <a:rPr dirty="0"/>
              <a:t>get</a:t>
            </a:r>
            <a:r>
              <a:rPr spc="-20" dirty="0"/>
              <a:t> </a:t>
            </a:r>
            <a:r>
              <a:rPr dirty="0"/>
              <a:t>passed</a:t>
            </a:r>
            <a:r>
              <a:rPr spc="-25" dirty="0"/>
              <a:t> </a:t>
            </a:r>
            <a:r>
              <a:rPr dirty="0"/>
              <a:t>from</a:t>
            </a:r>
            <a:r>
              <a:rPr spc="-30" dirty="0"/>
              <a:t> </a:t>
            </a:r>
            <a:r>
              <a:rPr dirty="0"/>
              <a:t>one</a:t>
            </a:r>
            <a:r>
              <a:rPr spc="-30" dirty="0"/>
              <a:t> </a:t>
            </a:r>
            <a:r>
              <a:rPr dirty="0"/>
              <a:t>process</a:t>
            </a:r>
            <a:r>
              <a:rPr spc="-20" dirty="0"/>
              <a:t> </a:t>
            </a:r>
            <a:r>
              <a:rPr dirty="0"/>
              <a:t>to</a:t>
            </a:r>
            <a:r>
              <a:rPr spc="-30" dirty="0"/>
              <a:t> </a:t>
            </a:r>
            <a:r>
              <a:rPr dirty="0"/>
              <a:t>its</a:t>
            </a:r>
            <a:r>
              <a:rPr spc="-15" dirty="0"/>
              <a:t> </a:t>
            </a:r>
            <a:r>
              <a:rPr spc="-10" dirty="0"/>
              <a:t>children</a:t>
            </a:r>
          </a:p>
          <a:p>
            <a:pPr marL="241300" indent="-228600">
              <a:lnSpc>
                <a:spcPct val="100000"/>
              </a:lnSpc>
              <a:spcBef>
                <a:spcPts val="650"/>
              </a:spcBef>
              <a:buFont typeface="Arial"/>
              <a:buChar char="•"/>
              <a:tabLst>
                <a:tab pos="241300" algn="l"/>
              </a:tabLst>
            </a:pPr>
            <a:r>
              <a:rPr dirty="0"/>
              <a:t>How</a:t>
            </a:r>
            <a:r>
              <a:rPr spc="-85" dirty="0"/>
              <a:t> </a:t>
            </a:r>
            <a:r>
              <a:rPr dirty="0"/>
              <a:t>environment</a:t>
            </a:r>
            <a:r>
              <a:rPr spc="-70" dirty="0"/>
              <a:t> </a:t>
            </a:r>
            <a:r>
              <a:rPr dirty="0"/>
              <a:t>variables</a:t>
            </a:r>
            <a:r>
              <a:rPr spc="-65" dirty="0"/>
              <a:t> </a:t>
            </a:r>
            <a:r>
              <a:rPr dirty="0"/>
              <a:t>affect</a:t>
            </a:r>
            <a:r>
              <a:rPr spc="-70" dirty="0"/>
              <a:t> </a:t>
            </a:r>
            <a:r>
              <a:rPr dirty="0"/>
              <a:t>the</a:t>
            </a:r>
            <a:r>
              <a:rPr spc="-80" dirty="0"/>
              <a:t> </a:t>
            </a:r>
            <a:r>
              <a:rPr dirty="0"/>
              <a:t>behaviors</a:t>
            </a:r>
            <a:r>
              <a:rPr spc="-65" dirty="0"/>
              <a:t> </a:t>
            </a:r>
            <a:r>
              <a:rPr dirty="0"/>
              <a:t>of</a:t>
            </a:r>
            <a:r>
              <a:rPr spc="-70" dirty="0"/>
              <a:t> </a:t>
            </a:r>
            <a:r>
              <a:rPr spc="-10" dirty="0"/>
              <a:t>programs</a:t>
            </a:r>
          </a:p>
          <a:p>
            <a:pPr marL="241300" indent="-228600">
              <a:lnSpc>
                <a:spcPct val="100000"/>
              </a:lnSpc>
              <a:spcBef>
                <a:spcPts val="745"/>
              </a:spcBef>
              <a:buFont typeface="Arial"/>
              <a:buChar char="•"/>
              <a:tabLst>
                <a:tab pos="241300" algn="l"/>
              </a:tabLst>
            </a:pPr>
            <a:r>
              <a:rPr dirty="0"/>
              <a:t>Risks</a:t>
            </a:r>
            <a:r>
              <a:rPr spc="-60" dirty="0"/>
              <a:t> </a:t>
            </a:r>
            <a:r>
              <a:rPr dirty="0"/>
              <a:t>introduced</a:t>
            </a:r>
            <a:r>
              <a:rPr spc="-50" dirty="0"/>
              <a:t> </a:t>
            </a:r>
            <a:r>
              <a:rPr dirty="0"/>
              <a:t>by</a:t>
            </a:r>
            <a:r>
              <a:rPr spc="-60" dirty="0"/>
              <a:t> </a:t>
            </a:r>
            <a:r>
              <a:rPr spc="-10" dirty="0"/>
              <a:t>environment</a:t>
            </a:r>
            <a:r>
              <a:rPr spc="-50" dirty="0"/>
              <a:t> </a:t>
            </a:r>
            <a:r>
              <a:rPr spc="-10" dirty="0"/>
              <a:t>variables</a:t>
            </a:r>
          </a:p>
          <a:p>
            <a:pPr marL="241300" indent="-228600">
              <a:lnSpc>
                <a:spcPct val="100000"/>
              </a:lnSpc>
              <a:spcBef>
                <a:spcPts val="645"/>
              </a:spcBef>
              <a:buFont typeface="Arial"/>
              <a:buChar char="•"/>
              <a:tabLst>
                <a:tab pos="241300" algn="l"/>
              </a:tabLst>
            </a:pPr>
            <a:r>
              <a:rPr dirty="0"/>
              <a:t>Case</a:t>
            </a:r>
            <a:r>
              <a:rPr spc="-15" dirty="0"/>
              <a:t> </a:t>
            </a:r>
            <a:r>
              <a:rPr spc="-10" dirty="0"/>
              <a:t>studies</a:t>
            </a:r>
          </a:p>
          <a:p>
            <a:pPr marL="241300" indent="-228600">
              <a:lnSpc>
                <a:spcPct val="100000"/>
              </a:lnSpc>
              <a:spcBef>
                <a:spcPts val="625"/>
              </a:spcBef>
              <a:buFont typeface="Arial"/>
              <a:buChar char="•"/>
              <a:tabLst>
                <a:tab pos="241300" algn="l"/>
              </a:tabLst>
            </a:pPr>
            <a:r>
              <a:rPr dirty="0"/>
              <a:t>Attack</a:t>
            </a:r>
            <a:r>
              <a:rPr spc="-50" dirty="0"/>
              <a:t> </a:t>
            </a:r>
            <a:r>
              <a:rPr dirty="0"/>
              <a:t>surface</a:t>
            </a:r>
            <a:r>
              <a:rPr spc="-40" dirty="0"/>
              <a:t> </a:t>
            </a:r>
            <a:r>
              <a:rPr dirty="0"/>
              <a:t>comparison</a:t>
            </a:r>
            <a:r>
              <a:rPr spc="-35" dirty="0"/>
              <a:t> </a:t>
            </a:r>
            <a:r>
              <a:rPr dirty="0"/>
              <a:t>between</a:t>
            </a:r>
            <a:r>
              <a:rPr spc="-40" dirty="0"/>
              <a:t> Set-</a:t>
            </a:r>
            <a:r>
              <a:rPr dirty="0"/>
              <a:t>UID</a:t>
            </a:r>
            <a:r>
              <a:rPr spc="-35" dirty="0"/>
              <a:t> </a:t>
            </a:r>
            <a:r>
              <a:rPr dirty="0"/>
              <a:t>and</a:t>
            </a:r>
            <a:r>
              <a:rPr spc="-35" dirty="0"/>
              <a:t> </a:t>
            </a:r>
            <a:r>
              <a:rPr dirty="0"/>
              <a:t>service</a:t>
            </a:r>
            <a:r>
              <a:rPr spc="-40" dirty="0"/>
              <a:t> </a:t>
            </a:r>
            <a:r>
              <a:rPr spc="-10" dirty="0"/>
              <a:t>approaches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503427" rIns="0" bIns="0" rtlCol="0">
            <a:spAutoFit/>
          </a:bodyPr>
          <a:lstStyle/>
          <a:p>
            <a:pPr marL="59690">
              <a:lnSpc>
                <a:spcPct val="100000"/>
              </a:lnSpc>
              <a:spcBef>
                <a:spcPts val="100"/>
              </a:spcBef>
            </a:pPr>
            <a:r>
              <a:rPr dirty="0"/>
              <a:t>How</a:t>
            </a:r>
            <a:r>
              <a:rPr spc="-70" dirty="0"/>
              <a:t> </a:t>
            </a:r>
            <a:r>
              <a:rPr dirty="0"/>
              <a:t>Does</a:t>
            </a:r>
            <a:r>
              <a:rPr spc="-65" dirty="0"/>
              <a:t> </a:t>
            </a:r>
            <a:r>
              <a:rPr dirty="0"/>
              <a:t>a</a:t>
            </a:r>
            <a:r>
              <a:rPr spc="-55" dirty="0"/>
              <a:t> </a:t>
            </a:r>
            <a:r>
              <a:rPr dirty="0"/>
              <a:t>process</a:t>
            </a:r>
            <a:r>
              <a:rPr spc="-60" dirty="0"/>
              <a:t> </a:t>
            </a:r>
            <a:r>
              <a:rPr dirty="0"/>
              <a:t>get</a:t>
            </a:r>
            <a:r>
              <a:rPr spc="-55" dirty="0"/>
              <a:t> </a:t>
            </a:r>
            <a:r>
              <a:rPr dirty="0"/>
              <a:t>Environment</a:t>
            </a:r>
            <a:r>
              <a:rPr spc="-55" dirty="0"/>
              <a:t> </a:t>
            </a:r>
            <a:r>
              <a:rPr spc="-20" dirty="0"/>
              <a:t>Variables?</a:t>
            </a:r>
          </a:p>
        </p:txBody>
      </p:sp>
      <p:sp>
        <p:nvSpPr>
          <p:cNvPr id="3" name="object 3"/>
          <p:cNvSpPr txBox="1"/>
          <p:nvPr/>
        </p:nvSpPr>
        <p:spPr>
          <a:xfrm>
            <a:off x="758456" y="1410231"/>
            <a:ext cx="10510520" cy="4304768"/>
          </a:xfrm>
          <a:prstGeom prst="rect">
            <a:avLst/>
          </a:prstGeom>
        </p:spPr>
        <p:txBody>
          <a:bodyPr vert="horz" wrap="square" lIns="0" tIns="46990" rIns="0" bIns="0" rtlCol="0">
            <a:spAutoFit/>
          </a:bodyPr>
          <a:lstStyle/>
          <a:p>
            <a:pPr marL="241300" indent="-228600">
              <a:lnSpc>
                <a:spcPct val="100000"/>
              </a:lnSpc>
              <a:spcBef>
                <a:spcPts val="370"/>
              </a:spcBef>
              <a:buFont typeface="Arial"/>
              <a:buChar char="•"/>
              <a:tabLst>
                <a:tab pos="241300" algn="l"/>
              </a:tabLst>
            </a:pPr>
            <a:r>
              <a:rPr sz="2800" dirty="0">
                <a:latin typeface="Calibri"/>
                <a:cs typeface="Calibri"/>
              </a:rPr>
              <a:t>Process</a:t>
            </a:r>
            <a:r>
              <a:rPr sz="2800" spc="-55" dirty="0">
                <a:latin typeface="Calibri"/>
                <a:cs typeface="Calibri"/>
              </a:rPr>
              <a:t> </a:t>
            </a:r>
            <a:r>
              <a:rPr sz="2800" dirty="0">
                <a:latin typeface="Calibri"/>
                <a:cs typeface="Calibri"/>
              </a:rPr>
              <a:t>can</a:t>
            </a:r>
            <a:r>
              <a:rPr sz="2800" spc="-45" dirty="0">
                <a:latin typeface="Calibri"/>
                <a:cs typeface="Calibri"/>
              </a:rPr>
              <a:t> </a:t>
            </a:r>
            <a:r>
              <a:rPr sz="2800" dirty="0">
                <a:latin typeface="Calibri"/>
                <a:cs typeface="Calibri"/>
              </a:rPr>
              <a:t>get</a:t>
            </a:r>
            <a:r>
              <a:rPr sz="2800" spc="-50" dirty="0">
                <a:latin typeface="Calibri"/>
                <a:cs typeface="Calibri"/>
              </a:rPr>
              <a:t> </a:t>
            </a:r>
            <a:r>
              <a:rPr sz="2800" dirty="0">
                <a:latin typeface="Calibri"/>
                <a:cs typeface="Calibri"/>
              </a:rPr>
              <a:t>environment</a:t>
            </a:r>
            <a:r>
              <a:rPr sz="2800" spc="-50" dirty="0">
                <a:latin typeface="Calibri"/>
                <a:cs typeface="Calibri"/>
              </a:rPr>
              <a:t> </a:t>
            </a:r>
            <a:r>
              <a:rPr sz="2800" dirty="0">
                <a:latin typeface="Calibri"/>
                <a:cs typeface="Calibri"/>
              </a:rPr>
              <a:t>variables</a:t>
            </a:r>
            <a:r>
              <a:rPr sz="2800" spc="-40" dirty="0">
                <a:latin typeface="Calibri"/>
                <a:cs typeface="Calibri"/>
              </a:rPr>
              <a:t> </a:t>
            </a:r>
            <a:r>
              <a:rPr sz="2800" dirty="0">
                <a:latin typeface="Calibri"/>
                <a:cs typeface="Calibri"/>
              </a:rPr>
              <a:t>one</a:t>
            </a:r>
            <a:r>
              <a:rPr sz="2800" spc="-50" dirty="0">
                <a:latin typeface="Calibri"/>
                <a:cs typeface="Calibri"/>
              </a:rPr>
              <a:t> </a:t>
            </a:r>
            <a:r>
              <a:rPr sz="2800" dirty="0">
                <a:latin typeface="Calibri"/>
                <a:cs typeface="Calibri"/>
              </a:rPr>
              <a:t>of</a:t>
            </a:r>
            <a:r>
              <a:rPr sz="2800" spc="-50" dirty="0">
                <a:latin typeface="Calibri"/>
                <a:cs typeface="Calibri"/>
              </a:rPr>
              <a:t> </a:t>
            </a:r>
            <a:r>
              <a:rPr sz="2800" dirty="0">
                <a:latin typeface="Calibri"/>
                <a:cs typeface="Calibri"/>
              </a:rPr>
              <a:t>two</a:t>
            </a:r>
            <a:r>
              <a:rPr sz="2800" spc="-45" dirty="0">
                <a:latin typeface="Calibri"/>
                <a:cs typeface="Calibri"/>
              </a:rPr>
              <a:t> </a:t>
            </a:r>
            <a:r>
              <a:rPr sz="2800" spc="-10" dirty="0">
                <a:latin typeface="Calibri"/>
                <a:cs typeface="Calibri"/>
              </a:rPr>
              <a:t>ways:</a:t>
            </a:r>
            <a:endParaRPr sz="2800" dirty="0">
              <a:latin typeface="Calibri"/>
              <a:cs typeface="Calibri"/>
            </a:endParaRPr>
          </a:p>
          <a:p>
            <a:pPr marL="698500" marR="957580" lvl="1" indent="-228600">
              <a:lnSpc>
                <a:spcPts val="2590"/>
              </a:lnSpc>
              <a:spcBef>
                <a:spcPts val="560"/>
              </a:spcBef>
              <a:buFont typeface="Arial"/>
              <a:buChar char="•"/>
              <a:tabLst>
                <a:tab pos="698500" algn="l"/>
              </a:tabLst>
            </a:pPr>
            <a:r>
              <a:rPr sz="2400" dirty="0">
                <a:latin typeface="Calibri"/>
                <a:cs typeface="Calibri"/>
              </a:rPr>
              <a:t>If</a:t>
            </a:r>
            <a:r>
              <a:rPr sz="2400" spc="-50" dirty="0">
                <a:latin typeface="Calibri"/>
                <a:cs typeface="Calibri"/>
              </a:rPr>
              <a:t> </a:t>
            </a:r>
            <a:r>
              <a:rPr sz="2400" dirty="0">
                <a:latin typeface="Calibri"/>
                <a:cs typeface="Calibri"/>
              </a:rPr>
              <a:t>a</a:t>
            </a:r>
            <a:r>
              <a:rPr sz="2400" spc="-40" dirty="0">
                <a:latin typeface="Calibri"/>
                <a:cs typeface="Calibri"/>
              </a:rPr>
              <a:t> </a:t>
            </a:r>
            <a:r>
              <a:rPr sz="2400" dirty="0">
                <a:latin typeface="Calibri"/>
                <a:cs typeface="Calibri"/>
              </a:rPr>
              <a:t>new</a:t>
            </a:r>
            <a:r>
              <a:rPr sz="2400" spc="-45" dirty="0">
                <a:latin typeface="Calibri"/>
                <a:cs typeface="Calibri"/>
              </a:rPr>
              <a:t> </a:t>
            </a:r>
            <a:r>
              <a:rPr sz="2400" dirty="0">
                <a:latin typeface="Calibri"/>
                <a:cs typeface="Calibri"/>
              </a:rPr>
              <a:t>process</a:t>
            </a:r>
            <a:r>
              <a:rPr sz="2400" spc="-45" dirty="0">
                <a:latin typeface="Calibri"/>
                <a:cs typeface="Calibri"/>
              </a:rPr>
              <a:t> </a:t>
            </a:r>
            <a:r>
              <a:rPr sz="2400" dirty="0">
                <a:latin typeface="Calibri"/>
                <a:cs typeface="Calibri"/>
              </a:rPr>
              <a:t>is</a:t>
            </a:r>
            <a:r>
              <a:rPr sz="2400" spc="-45" dirty="0">
                <a:latin typeface="Calibri"/>
                <a:cs typeface="Calibri"/>
              </a:rPr>
              <a:t> </a:t>
            </a:r>
            <a:r>
              <a:rPr sz="2400" dirty="0">
                <a:latin typeface="Calibri"/>
                <a:cs typeface="Calibri"/>
              </a:rPr>
              <a:t>created</a:t>
            </a:r>
            <a:r>
              <a:rPr sz="2400" spc="-40" dirty="0">
                <a:latin typeface="Calibri"/>
                <a:cs typeface="Calibri"/>
              </a:rPr>
              <a:t> </a:t>
            </a:r>
            <a:r>
              <a:rPr sz="2400" dirty="0">
                <a:latin typeface="Calibri"/>
                <a:cs typeface="Calibri"/>
              </a:rPr>
              <a:t>using</a:t>
            </a:r>
            <a:r>
              <a:rPr sz="2400" spc="-45" dirty="0">
                <a:latin typeface="Calibri"/>
                <a:cs typeface="Calibri"/>
              </a:rPr>
              <a:t> </a:t>
            </a:r>
            <a:r>
              <a:rPr sz="2400" dirty="0">
                <a:latin typeface="Calibri"/>
                <a:cs typeface="Calibri"/>
              </a:rPr>
              <a:t>fork()</a:t>
            </a:r>
            <a:r>
              <a:rPr sz="2400" spc="-45" dirty="0">
                <a:latin typeface="Calibri"/>
                <a:cs typeface="Calibri"/>
              </a:rPr>
              <a:t> </a:t>
            </a:r>
            <a:r>
              <a:rPr sz="2400" dirty="0">
                <a:latin typeface="Calibri"/>
                <a:cs typeface="Calibri"/>
              </a:rPr>
              <a:t>system</a:t>
            </a:r>
            <a:r>
              <a:rPr sz="2400" spc="-45" dirty="0">
                <a:latin typeface="Calibri"/>
                <a:cs typeface="Calibri"/>
              </a:rPr>
              <a:t> </a:t>
            </a:r>
            <a:r>
              <a:rPr sz="2400" dirty="0">
                <a:latin typeface="Calibri"/>
                <a:cs typeface="Calibri"/>
              </a:rPr>
              <a:t>call,</a:t>
            </a:r>
            <a:r>
              <a:rPr sz="2400" spc="-40" dirty="0">
                <a:latin typeface="Calibri"/>
                <a:cs typeface="Calibri"/>
              </a:rPr>
              <a:t> </a:t>
            </a:r>
            <a:r>
              <a:rPr sz="2400" dirty="0">
                <a:latin typeface="Calibri"/>
                <a:cs typeface="Calibri"/>
              </a:rPr>
              <a:t>the</a:t>
            </a:r>
            <a:r>
              <a:rPr sz="2400" spc="-35" dirty="0">
                <a:latin typeface="Calibri"/>
                <a:cs typeface="Calibri"/>
              </a:rPr>
              <a:t> </a:t>
            </a:r>
            <a:r>
              <a:rPr sz="2400" dirty="0">
                <a:latin typeface="Calibri"/>
                <a:cs typeface="Calibri"/>
              </a:rPr>
              <a:t>child</a:t>
            </a:r>
            <a:r>
              <a:rPr sz="2400" spc="-40" dirty="0">
                <a:latin typeface="Calibri"/>
                <a:cs typeface="Calibri"/>
              </a:rPr>
              <a:t> </a:t>
            </a:r>
            <a:r>
              <a:rPr sz="2400" dirty="0">
                <a:latin typeface="Calibri"/>
                <a:cs typeface="Calibri"/>
              </a:rPr>
              <a:t>process</a:t>
            </a:r>
            <a:r>
              <a:rPr sz="2400" spc="-45" dirty="0">
                <a:latin typeface="Calibri"/>
                <a:cs typeface="Calibri"/>
              </a:rPr>
              <a:t> </a:t>
            </a:r>
            <a:r>
              <a:rPr sz="2400" spc="-20" dirty="0">
                <a:latin typeface="Calibri"/>
                <a:cs typeface="Calibri"/>
              </a:rPr>
              <a:t>will </a:t>
            </a:r>
            <a:r>
              <a:rPr sz="2400" dirty="0">
                <a:latin typeface="Calibri"/>
                <a:cs typeface="Calibri"/>
              </a:rPr>
              <a:t>inherits</a:t>
            </a:r>
            <a:r>
              <a:rPr sz="2400" spc="-80" dirty="0">
                <a:latin typeface="Calibri"/>
                <a:cs typeface="Calibri"/>
              </a:rPr>
              <a:t> </a:t>
            </a:r>
            <a:r>
              <a:rPr sz="2400" dirty="0">
                <a:latin typeface="Calibri"/>
                <a:cs typeface="Calibri"/>
              </a:rPr>
              <a:t>its</a:t>
            </a:r>
            <a:r>
              <a:rPr sz="2400" spc="-70" dirty="0">
                <a:latin typeface="Calibri"/>
                <a:cs typeface="Calibri"/>
              </a:rPr>
              <a:t> </a:t>
            </a:r>
            <a:r>
              <a:rPr sz="2400" dirty="0">
                <a:latin typeface="Calibri"/>
                <a:cs typeface="Calibri"/>
              </a:rPr>
              <a:t>parent</a:t>
            </a:r>
            <a:r>
              <a:rPr sz="2400" spc="-70" dirty="0">
                <a:latin typeface="Calibri"/>
                <a:cs typeface="Calibri"/>
              </a:rPr>
              <a:t> </a:t>
            </a:r>
            <a:r>
              <a:rPr sz="2400" spc="-10" dirty="0">
                <a:latin typeface="Calibri"/>
                <a:cs typeface="Calibri"/>
              </a:rPr>
              <a:t>process’s</a:t>
            </a:r>
            <a:r>
              <a:rPr sz="2400" spc="-70" dirty="0">
                <a:latin typeface="Calibri"/>
                <a:cs typeface="Calibri"/>
              </a:rPr>
              <a:t> </a:t>
            </a:r>
            <a:r>
              <a:rPr sz="2400" dirty="0">
                <a:latin typeface="Calibri"/>
                <a:cs typeface="Calibri"/>
              </a:rPr>
              <a:t>environment</a:t>
            </a:r>
            <a:r>
              <a:rPr sz="2400" spc="-70" dirty="0">
                <a:latin typeface="Calibri"/>
                <a:cs typeface="Calibri"/>
              </a:rPr>
              <a:t> </a:t>
            </a:r>
            <a:r>
              <a:rPr sz="2400" spc="-10" dirty="0">
                <a:latin typeface="Calibri"/>
                <a:cs typeface="Calibri"/>
              </a:rPr>
              <a:t>variables.</a:t>
            </a:r>
            <a:endParaRPr sz="2400" dirty="0">
              <a:latin typeface="Calibri"/>
              <a:cs typeface="Calibri"/>
            </a:endParaRPr>
          </a:p>
          <a:p>
            <a:pPr marL="698500" marR="5080" lvl="1" indent="-228600">
              <a:lnSpc>
                <a:spcPct val="89200"/>
              </a:lnSpc>
              <a:spcBef>
                <a:spcPts val="1689"/>
              </a:spcBef>
              <a:buFont typeface="Arial"/>
              <a:buChar char="•"/>
              <a:tabLst>
                <a:tab pos="698500" algn="l"/>
              </a:tabLst>
            </a:pPr>
            <a:r>
              <a:rPr sz="2400" dirty="0">
                <a:latin typeface="Calibri"/>
                <a:cs typeface="Calibri"/>
              </a:rPr>
              <a:t>If</a:t>
            </a:r>
            <a:r>
              <a:rPr sz="2400" spc="-50" dirty="0">
                <a:latin typeface="Calibri"/>
                <a:cs typeface="Calibri"/>
              </a:rPr>
              <a:t> </a:t>
            </a:r>
            <a:r>
              <a:rPr sz="2400" dirty="0">
                <a:latin typeface="Calibri"/>
                <a:cs typeface="Calibri"/>
              </a:rPr>
              <a:t>a</a:t>
            </a:r>
            <a:r>
              <a:rPr sz="2400" spc="-35" dirty="0">
                <a:latin typeface="Calibri"/>
                <a:cs typeface="Calibri"/>
              </a:rPr>
              <a:t> </a:t>
            </a:r>
            <a:r>
              <a:rPr sz="2400" dirty="0">
                <a:latin typeface="Calibri"/>
                <a:cs typeface="Calibri"/>
              </a:rPr>
              <a:t>process</a:t>
            </a:r>
            <a:r>
              <a:rPr sz="2400" spc="-45" dirty="0">
                <a:latin typeface="Calibri"/>
                <a:cs typeface="Calibri"/>
              </a:rPr>
              <a:t> </a:t>
            </a:r>
            <a:r>
              <a:rPr sz="2400" dirty="0">
                <a:latin typeface="Calibri"/>
                <a:cs typeface="Calibri"/>
              </a:rPr>
              <a:t>runs</a:t>
            </a:r>
            <a:r>
              <a:rPr sz="2400" spc="-45" dirty="0">
                <a:latin typeface="Calibri"/>
                <a:cs typeface="Calibri"/>
              </a:rPr>
              <a:t> </a:t>
            </a:r>
            <a:r>
              <a:rPr sz="2400" dirty="0">
                <a:latin typeface="Calibri"/>
                <a:cs typeface="Calibri"/>
              </a:rPr>
              <a:t>a</a:t>
            </a:r>
            <a:r>
              <a:rPr sz="2400" spc="-40" dirty="0">
                <a:latin typeface="Calibri"/>
                <a:cs typeface="Calibri"/>
              </a:rPr>
              <a:t> </a:t>
            </a:r>
            <a:r>
              <a:rPr sz="2400" dirty="0">
                <a:latin typeface="Calibri"/>
                <a:cs typeface="Calibri"/>
              </a:rPr>
              <a:t>new</a:t>
            </a:r>
            <a:r>
              <a:rPr sz="2400" spc="-45" dirty="0">
                <a:latin typeface="Calibri"/>
                <a:cs typeface="Calibri"/>
              </a:rPr>
              <a:t> </a:t>
            </a:r>
            <a:r>
              <a:rPr sz="2400" dirty="0">
                <a:latin typeface="Calibri"/>
                <a:cs typeface="Calibri"/>
              </a:rPr>
              <a:t>program</a:t>
            </a:r>
            <a:r>
              <a:rPr sz="2400" spc="-45" dirty="0">
                <a:latin typeface="Calibri"/>
                <a:cs typeface="Calibri"/>
              </a:rPr>
              <a:t> </a:t>
            </a:r>
            <a:r>
              <a:rPr sz="2400" dirty="0">
                <a:latin typeface="Calibri"/>
                <a:cs typeface="Calibri"/>
              </a:rPr>
              <a:t>in</a:t>
            </a:r>
            <a:r>
              <a:rPr sz="2400" spc="-40" dirty="0">
                <a:latin typeface="Calibri"/>
                <a:cs typeface="Calibri"/>
              </a:rPr>
              <a:t> </a:t>
            </a:r>
            <a:r>
              <a:rPr sz="2400" spc="-10" dirty="0">
                <a:latin typeface="Calibri"/>
                <a:cs typeface="Calibri"/>
              </a:rPr>
              <a:t>itself,</a:t>
            </a:r>
            <a:r>
              <a:rPr sz="2400" spc="-40" dirty="0">
                <a:latin typeface="Calibri"/>
                <a:cs typeface="Calibri"/>
              </a:rPr>
              <a:t> </a:t>
            </a:r>
            <a:r>
              <a:rPr sz="2400" dirty="0">
                <a:latin typeface="Calibri"/>
                <a:cs typeface="Calibri"/>
              </a:rPr>
              <a:t>it</a:t>
            </a:r>
            <a:r>
              <a:rPr sz="2400" spc="-45" dirty="0">
                <a:latin typeface="Calibri"/>
                <a:cs typeface="Calibri"/>
              </a:rPr>
              <a:t> </a:t>
            </a:r>
            <a:r>
              <a:rPr sz="2400" dirty="0">
                <a:latin typeface="Calibri"/>
                <a:cs typeface="Calibri"/>
              </a:rPr>
              <a:t>typically</a:t>
            </a:r>
            <a:r>
              <a:rPr sz="2400" spc="-40" dirty="0">
                <a:latin typeface="Calibri"/>
                <a:cs typeface="Calibri"/>
              </a:rPr>
              <a:t> </a:t>
            </a:r>
            <a:r>
              <a:rPr sz="2400" dirty="0">
                <a:latin typeface="Calibri"/>
                <a:cs typeface="Calibri"/>
              </a:rPr>
              <a:t>uses</a:t>
            </a:r>
            <a:r>
              <a:rPr sz="2400" spc="-45" dirty="0">
                <a:latin typeface="Calibri"/>
                <a:cs typeface="Calibri"/>
              </a:rPr>
              <a:t> </a:t>
            </a:r>
            <a:r>
              <a:rPr sz="2400" spc="-10" dirty="0">
                <a:latin typeface="Calibri"/>
                <a:cs typeface="Calibri"/>
              </a:rPr>
              <a:t>execve()</a:t>
            </a:r>
            <a:r>
              <a:rPr sz="2400" spc="-45" dirty="0">
                <a:latin typeface="Calibri"/>
                <a:cs typeface="Calibri"/>
              </a:rPr>
              <a:t> </a:t>
            </a:r>
            <a:r>
              <a:rPr sz="2400" dirty="0">
                <a:latin typeface="Calibri"/>
                <a:cs typeface="Calibri"/>
              </a:rPr>
              <a:t>system</a:t>
            </a:r>
            <a:r>
              <a:rPr sz="2400" spc="-45" dirty="0">
                <a:latin typeface="Calibri"/>
                <a:cs typeface="Calibri"/>
              </a:rPr>
              <a:t> </a:t>
            </a:r>
            <a:r>
              <a:rPr sz="2400" dirty="0">
                <a:latin typeface="Calibri"/>
                <a:cs typeface="Calibri"/>
              </a:rPr>
              <a:t>call.</a:t>
            </a:r>
            <a:r>
              <a:rPr sz="2400" spc="-45" dirty="0">
                <a:latin typeface="Calibri"/>
                <a:cs typeface="Calibri"/>
              </a:rPr>
              <a:t> </a:t>
            </a:r>
            <a:r>
              <a:rPr sz="2400" spc="-25" dirty="0">
                <a:latin typeface="Calibri"/>
                <a:cs typeface="Calibri"/>
              </a:rPr>
              <a:t>In </a:t>
            </a:r>
            <a:r>
              <a:rPr sz="2400" dirty="0">
                <a:latin typeface="Calibri"/>
                <a:cs typeface="Calibri"/>
              </a:rPr>
              <a:t>this</a:t>
            </a:r>
            <a:r>
              <a:rPr sz="2400" spc="-45" dirty="0">
                <a:latin typeface="Calibri"/>
                <a:cs typeface="Calibri"/>
              </a:rPr>
              <a:t> </a:t>
            </a:r>
            <a:r>
              <a:rPr sz="2400" dirty="0">
                <a:latin typeface="Calibri"/>
                <a:cs typeface="Calibri"/>
              </a:rPr>
              <a:t>scenario,</a:t>
            </a:r>
            <a:r>
              <a:rPr sz="2400" spc="-25" dirty="0">
                <a:latin typeface="Calibri"/>
                <a:cs typeface="Calibri"/>
              </a:rPr>
              <a:t> </a:t>
            </a:r>
            <a:r>
              <a:rPr sz="2400" dirty="0">
                <a:latin typeface="Calibri"/>
                <a:cs typeface="Calibri"/>
              </a:rPr>
              <a:t>the</a:t>
            </a:r>
            <a:r>
              <a:rPr sz="2400" spc="-20" dirty="0">
                <a:latin typeface="Calibri"/>
                <a:cs typeface="Calibri"/>
              </a:rPr>
              <a:t> </a:t>
            </a:r>
            <a:r>
              <a:rPr sz="2400" dirty="0">
                <a:latin typeface="Calibri"/>
                <a:cs typeface="Calibri"/>
              </a:rPr>
              <a:t>memory</a:t>
            </a:r>
            <a:r>
              <a:rPr sz="2400" spc="-25" dirty="0">
                <a:latin typeface="Calibri"/>
                <a:cs typeface="Calibri"/>
              </a:rPr>
              <a:t> </a:t>
            </a:r>
            <a:r>
              <a:rPr sz="2400" dirty="0">
                <a:latin typeface="Calibri"/>
                <a:cs typeface="Calibri"/>
              </a:rPr>
              <a:t>space</a:t>
            </a:r>
            <a:r>
              <a:rPr sz="2400" spc="-20" dirty="0">
                <a:latin typeface="Calibri"/>
                <a:cs typeface="Calibri"/>
              </a:rPr>
              <a:t> </a:t>
            </a:r>
            <a:r>
              <a:rPr sz="2400" dirty="0">
                <a:latin typeface="Calibri"/>
                <a:cs typeface="Calibri"/>
              </a:rPr>
              <a:t>is</a:t>
            </a:r>
            <a:r>
              <a:rPr sz="2400" spc="-30" dirty="0">
                <a:latin typeface="Calibri"/>
                <a:cs typeface="Calibri"/>
              </a:rPr>
              <a:t> </a:t>
            </a:r>
            <a:r>
              <a:rPr sz="2400" dirty="0">
                <a:latin typeface="Calibri"/>
                <a:cs typeface="Calibri"/>
              </a:rPr>
              <a:t>overwritten</a:t>
            </a:r>
            <a:r>
              <a:rPr sz="2400" spc="-25" dirty="0">
                <a:latin typeface="Calibri"/>
                <a:cs typeface="Calibri"/>
              </a:rPr>
              <a:t> </a:t>
            </a:r>
            <a:r>
              <a:rPr sz="2400" dirty="0">
                <a:latin typeface="Calibri"/>
                <a:cs typeface="Calibri"/>
              </a:rPr>
              <a:t>and</a:t>
            </a:r>
            <a:r>
              <a:rPr sz="2400" spc="-25" dirty="0">
                <a:latin typeface="Calibri"/>
                <a:cs typeface="Calibri"/>
              </a:rPr>
              <a:t> </a:t>
            </a:r>
            <a:r>
              <a:rPr sz="2400" dirty="0">
                <a:latin typeface="Calibri"/>
                <a:cs typeface="Calibri"/>
              </a:rPr>
              <a:t>all</a:t>
            </a:r>
            <a:r>
              <a:rPr sz="2400" spc="-30" dirty="0">
                <a:latin typeface="Calibri"/>
                <a:cs typeface="Calibri"/>
              </a:rPr>
              <a:t> </a:t>
            </a:r>
            <a:r>
              <a:rPr sz="2400" dirty="0">
                <a:latin typeface="Calibri"/>
                <a:cs typeface="Calibri"/>
              </a:rPr>
              <a:t>old</a:t>
            </a:r>
            <a:r>
              <a:rPr sz="2400" spc="-25" dirty="0">
                <a:latin typeface="Calibri"/>
                <a:cs typeface="Calibri"/>
              </a:rPr>
              <a:t> </a:t>
            </a:r>
            <a:r>
              <a:rPr sz="2400" spc="-10" dirty="0">
                <a:latin typeface="Calibri"/>
                <a:cs typeface="Calibri"/>
              </a:rPr>
              <a:t>environment </a:t>
            </a:r>
            <a:r>
              <a:rPr sz="2400" dirty="0">
                <a:latin typeface="Calibri"/>
                <a:cs typeface="Calibri"/>
              </a:rPr>
              <a:t>variables</a:t>
            </a:r>
            <a:r>
              <a:rPr sz="2400" spc="-55" dirty="0">
                <a:latin typeface="Calibri"/>
                <a:cs typeface="Calibri"/>
              </a:rPr>
              <a:t> </a:t>
            </a:r>
            <a:r>
              <a:rPr sz="2400" dirty="0">
                <a:latin typeface="Calibri"/>
                <a:cs typeface="Calibri"/>
              </a:rPr>
              <a:t>are</a:t>
            </a:r>
            <a:r>
              <a:rPr sz="2400" spc="-35" dirty="0">
                <a:latin typeface="Calibri"/>
                <a:cs typeface="Calibri"/>
              </a:rPr>
              <a:t> </a:t>
            </a:r>
            <a:r>
              <a:rPr sz="2400" dirty="0">
                <a:latin typeface="Calibri"/>
                <a:cs typeface="Calibri"/>
              </a:rPr>
              <a:t>lost.</a:t>
            </a:r>
            <a:r>
              <a:rPr lang="en-US" sz="2400" spc="-45" dirty="0">
                <a:latin typeface="Calibri"/>
                <a:cs typeface="Calibri"/>
              </a:rPr>
              <a:t> </a:t>
            </a:r>
            <a:r>
              <a:rPr lang="en-US" sz="2400" spc="-45" dirty="0">
                <a:latin typeface="Calibri"/>
                <a:cs typeface="Calibri"/>
                <a:sym typeface="Wingdings" panose="05000000000000000000" pitchFamily="2" charset="2"/>
              </a:rPr>
              <a:t> program is run right in the same process (memory space) that called </a:t>
            </a:r>
            <a:r>
              <a:rPr lang="en-US" sz="2400" spc="-45" dirty="0" err="1">
                <a:latin typeface="Calibri"/>
                <a:cs typeface="Calibri"/>
                <a:sym typeface="Wingdings" panose="05000000000000000000" pitchFamily="2" charset="2"/>
              </a:rPr>
              <a:t>execve</a:t>
            </a:r>
            <a:r>
              <a:rPr lang="en-US" sz="2400" spc="-45" dirty="0">
                <a:latin typeface="Calibri"/>
                <a:cs typeface="Calibri"/>
                <a:sym typeface="Wingdings" panose="05000000000000000000" pitchFamily="2" charset="2"/>
              </a:rPr>
              <a:t>()</a:t>
            </a:r>
            <a:endParaRPr lang="en-US" sz="2400" spc="-45" dirty="0">
              <a:latin typeface="Calibri"/>
              <a:cs typeface="Calibri"/>
            </a:endParaRPr>
          </a:p>
          <a:p>
            <a:pPr marL="698500" marR="5080" lvl="1" indent="-228600">
              <a:lnSpc>
                <a:spcPct val="89200"/>
              </a:lnSpc>
              <a:spcBef>
                <a:spcPts val="1689"/>
              </a:spcBef>
              <a:buFont typeface="Arial"/>
              <a:buChar char="•"/>
              <a:tabLst>
                <a:tab pos="698500" algn="l"/>
              </a:tabLst>
            </a:pPr>
            <a:r>
              <a:rPr lang="en-US" sz="2400" spc="-45" dirty="0">
                <a:latin typeface="Calibri"/>
                <a:cs typeface="Calibri"/>
              </a:rPr>
              <a:t>But also note: </a:t>
            </a:r>
            <a:r>
              <a:rPr sz="2400" dirty="0" err="1">
                <a:latin typeface="Calibri"/>
                <a:cs typeface="Calibri"/>
              </a:rPr>
              <a:t>execve</a:t>
            </a:r>
            <a:r>
              <a:rPr sz="2400" dirty="0">
                <a:latin typeface="Calibri"/>
                <a:cs typeface="Calibri"/>
              </a:rPr>
              <a:t>()</a:t>
            </a:r>
            <a:r>
              <a:rPr sz="2400" spc="-45" dirty="0">
                <a:latin typeface="Calibri"/>
                <a:cs typeface="Calibri"/>
              </a:rPr>
              <a:t> </a:t>
            </a:r>
            <a:r>
              <a:rPr sz="2400" dirty="0">
                <a:latin typeface="Calibri"/>
                <a:cs typeface="Calibri"/>
              </a:rPr>
              <a:t>can</a:t>
            </a:r>
            <a:r>
              <a:rPr sz="2400" spc="-35" dirty="0">
                <a:latin typeface="Calibri"/>
                <a:cs typeface="Calibri"/>
              </a:rPr>
              <a:t> </a:t>
            </a:r>
            <a:r>
              <a:rPr sz="2400" dirty="0">
                <a:latin typeface="Calibri"/>
                <a:cs typeface="Calibri"/>
              </a:rPr>
              <a:t>be</a:t>
            </a:r>
            <a:r>
              <a:rPr sz="2400" spc="-35" dirty="0">
                <a:latin typeface="Calibri"/>
                <a:cs typeface="Calibri"/>
              </a:rPr>
              <a:t> </a:t>
            </a:r>
            <a:r>
              <a:rPr sz="2400" spc="-10" dirty="0">
                <a:latin typeface="Calibri"/>
                <a:cs typeface="Calibri"/>
              </a:rPr>
              <a:t>invoked</a:t>
            </a:r>
            <a:r>
              <a:rPr sz="2400" spc="-40" dirty="0">
                <a:latin typeface="Calibri"/>
                <a:cs typeface="Calibri"/>
              </a:rPr>
              <a:t> </a:t>
            </a:r>
            <a:r>
              <a:rPr sz="2400" dirty="0">
                <a:latin typeface="Calibri"/>
                <a:cs typeface="Calibri"/>
              </a:rPr>
              <a:t>in</a:t>
            </a:r>
            <a:r>
              <a:rPr sz="2400" spc="-35" dirty="0">
                <a:latin typeface="Calibri"/>
                <a:cs typeface="Calibri"/>
              </a:rPr>
              <a:t> </a:t>
            </a:r>
            <a:r>
              <a:rPr sz="2400" dirty="0">
                <a:latin typeface="Calibri"/>
                <a:cs typeface="Calibri"/>
              </a:rPr>
              <a:t>a</a:t>
            </a:r>
            <a:r>
              <a:rPr sz="2400" spc="-40" dirty="0">
                <a:latin typeface="Calibri"/>
                <a:cs typeface="Calibri"/>
              </a:rPr>
              <a:t> </a:t>
            </a:r>
            <a:r>
              <a:rPr sz="2400" dirty="0">
                <a:latin typeface="Calibri"/>
                <a:cs typeface="Calibri"/>
              </a:rPr>
              <a:t>special</a:t>
            </a:r>
            <a:r>
              <a:rPr sz="2400" spc="-40" dirty="0">
                <a:latin typeface="Calibri"/>
                <a:cs typeface="Calibri"/>
              </a:rPr>
              <a:t> </a:t>
            </a:r>
            <a:r>
              <a:rPr sz="2400" dirty="0">
                <a:latin typeface="Calibri"/>
                <a:cs typeface="Calibri"/>
              </a:rPr>
              <a:t>manner</a:t>
            </a:r>
            <a:r>
              <a:rPr sz="2400" spc="-40" dirty="0">
                <a:latin typeface="Calibri"/>
                <a:cs typeface="Calibri"/>
              </a:rPr>
              <a:t> </a:t>
            </a:r>
            <a:r>
              <a:rPr sz="2400" dirty="0">
                <a:latin typeface="Calibri"/>
                <a:cs typeface="Calibri"/>
              </a:rPr>
              <a:t>to</a:t>
            </a:r>
            <a:r>
              <a:rPr sz="2400" spc="-40" dirty="0">
                <a:latin typeface="Calibri"/>
                <a:cs typeface="Calibri"/>
              </a:rPr>
              <a:t> </a:t>
            </a:r>
            <a:r>
              <a:rPr sz="2400" spc="-20" dirty="0">
                <a:latin typeface="Calibri"/>
                <a:cs typeface="Calibri"/>
              </a:rPr>
              <a:t>pass </a:t>
            </a:r>
            <a:r>
              <a:rPr sz="2400" dirty="0">
                <a:latin typeface="Calibri"/>
                <a:cs typeface="Calibri"/>
              </a:rPr>
              <a:t>environment</a:t>
            </a:r>
            <a:r>
              <a:rPr sz="2400" spc="-70" dirty="0">
                <a:latin typeface="Calibri"/>
                <a:cs typeface="Calibri"/>
              </a:rPr>
              <a:t> </a:t>
            </a:r>
            <a:r>
              <a:rPr sz="2400" dirty="0">
                <a:latin typeface="Calibri"/>
                <a:cs typeface="Calibri"/>
              </a:rPr>
              <a:t>variables</a:t>
            </a:r>
            <a:r>
              <a:rPr sz="2400" spc="-55" dirty="0">
                <a:latin typeface="Calibri"/>
                <a:cs typeface="Calibri"/>
              </a:rPr>
              <a:t> </a:t>
            </a:r>
            <a:r>
              <a:rPr sz="2400" dirty="0">
                <a:latin typeface="Calibri"/>
                <a:cs typeface="Calibri"/>
              </a:rPr>
              <a:t>from</a:t>
            </a:r>
            <a:r>
              <a:rPr sz="2400" spc="-55" dirty="0">
                <a:latin typeface="Calibri"/>
                <a:cs typeface="Calibri"/>
              </a:rPr>
              <a:t> </a:t>
            </a:r>
            <a:r>
              <a:rPr sz="2400" dirty="0">
                <a:latin typeface="Calibri"/>
                <a:cs typeface="Calibri"/>
              </a:rPr>
              <a:t>one</a:t>
            </a:r>
            <a:r>
              <a:rPr sz="2400" spc="-45" dirty="0">
                <a:latin typeface="Calibri"/>
                <a:cs typeface="Calibri"/>
              </a:rPr>
              <a:t> </a:t>
            </a:r>
            <a:r>
              <a:rPr sz="2400" dirty="0">
                <a:latin typeface="Calibri"/>
                <a:cs typeface="Calibri"/>
              </a:rPr>
              <a:t>process</a:t>
            </a:r>
            <a:r>
              <a:rPr sz="2400" spc="-55" dirty="0">
                <a:latin typeface="Calibri"/>
                <a:cs typeface="Calibri"/>
              </a:rPr>
              <a:t> </a:t>
            </a:r>
            <a:r>
              <a:rPr sz="2400" dirty="0">
                <a:latin typeface="Calibri"/>
                <a:cs typeface="Calibri"/>
              </a:rPr>
              <a:t>to</a:t>
            </a:r>
            <a:r>
              <a:rPr sz="2400" spc="-55" dirty="0">
                <a:latin typeface="Calibri"/>
                <a:cs typeface="Calibri"/>
              </a:rPr>
              <a:t> </a:t>
            </a:r>
            <a:r>
              <a:rPr sz="2400" spc="-10" dirty="0">
                <a:latin typeface="Calibri"/>
                <a:cs typeface="Calibri"/>
              </a:rPr>
              <a:t>another.</a:t>
            </a:r>
            <a:endParaRPr sz="2400" dirty="0">
              <a:latin typeface="Calibri"/>
              <a:cs typeface="Calibri"/>
            </a:endParaRPr>
          </a:p>
          <a:p>
            <a:pPr marL="241300" indent="-228600">
              <a:lnSpc>
                <a:spcPct val="100000"/>
              </a:lnSpc>
              <a:spcBef>
                <a:spcPts val="1930"/>
              </a:spcBef>
              <a:buFont typeface="Arial"/>
              <a:buChar char="•"/>
              <a:tabLst>
                <a:tab pos="241300" algn="l"/>
              </a:tabLst>
            </a:pPr>
            <a:r>
              <a:rPr sz="2800" dirty="0">
                <a:latin typeface="Calibri"/>
                <a:cs typeface="Calibri"/>
              </a:rPr>
              <a:t>Passing</a:t>
            </a:r>
            <a:r>
              <a:rPr sz="2800" spc="-85" dirty="0">
                <a:latin typeface="Calibri"/>
                <a:cs typeface="Calibri"/>
              </a:rPr>
              <a:t> </a:t>
            </a:r>
            <a:r>
              <a:rPr sz="2800" spc="-10" dirty="0">
                <a:latin typeface="Calibri"/>
                <a:cs typeface="Calibri"/>
              </a:rPr>
              <a:t>environment</a:t>
            </a:r>
            <a:r>
              <a:rPr sz="2800" spc="-65" dirty="0">
                <a:latin typeface="Calibri"/>
                <a:cs typeface="Calibri"/>
              </a:rPr>
              <a:t> </a:t>
            </a:r>
            <a:r>
              <a:rPr sz="2800" dirty="0">
                <a:latin typeface="Calibri"/>
                <a:cs typeface="Calibri"/>
              </a:rPr>
              <a:t>variables</a:t>
            </a:r>
            <a:r>
              <a:rPr sz="2800" spc="-55" dirty="0">
                <a:latin typeface="Calibri"/>
                <a:cs typeface="Calibri"/>
              </a:rPr>
              <a:t> </a:t>
            </a:r>
            <a:r>
              <a:rPr sz="2800" dirty="0">
                <a:latin typeface="Calibri"/>
                <a:cs typeface="Calibri"/>
              </a:rPr>
              <a:t>when</a:t>
            </a:r>
            <a:r>
              <a:rPr sz="2800" spc="-65" dirty="0">
                <a:latin typeface="Calibri"/>
                <a:cs typeface="Calibri"/>
              </a:rPr>
              <a:t> </a:t>
            </a:r>
            <a:r>
              <a:rPr sz="2800" dirty="0">
                <a:latin typeface="Calibri"/>
                <a:cs typeface="Calibri"/>
              </a:rPr>
              <a:t>invoking</a:t>
            </a:r>
            <a:r>
              <a:rPr sz="2800" spc="-65" dirty="0">
                <a:latin typeface="Calibri"/>
                <a:cs typeface="Calibri"/>
              </a:rPr>
              <a:t> </a:t>
            </a:r>
            <a:r>
              <a:rPr sz="2800" spc="-10" dirty="0">
                <a:latin typeface="Calibri"/>
                <a:cs typeface="Calibri"/>
              </a:rPr>
              <a:t>execve()</a:t>
            </a:r>
            <a:r>
              <a:rPr sz="2800" spc="-65" dirty="0">
                <a:latin typeface="Calibri"/>
                <a:cs typeface="Calibri"/>
              </a:rPr>
              <a:t> </a:t>
            </a:r>
            <a:r>
              <a:rPr sz="2800" spc="-50" dirty="0">
                <a:latin typeface="Calibri"/>
                <a:cs typeface="Calibri"/>
              </a:rPr>
              <a:t>:</a:t>
            </a:r>
            <a:endParaRPr sz="2800" dirty="0">
              <a:latin typeface="Calibri"/>
              <a:cs typeface="Calibri"/>
            </a:endParaRPr>
          </a:p>
        </p:txBody>
      </p:sp>
      <p:grpSp>
        <p:nvGrpSpPr>
          <p:cNvPr id="4" name="object 4"/>
          <p:cNvGrpSpPr/>
          <p:nvPr/>
        </p:nvGrpSpPr>
        <p:grpSpPr>
          <a:xfrm>
            <a:off x="914400" y="5715000"/>
            <a:ext cx="9289415" cy="683895"/>
            <a:chOff x="994996" y="5308141"/>
            <a:chExt cx="9289415" cy="683895"/>
          </a:xfrm>
        </p:grpSpPr>
        <p:pic>
          <p:nvPicPr>
            <p:cNvPr id="5" name="object 5"/>
            <p:cNvPicPr/>
            <p:nvPr/>
          </p:nvPicPr>
          <p:blipFill>
            <a:blip r:embed="rId3" cstate="print"/>
            <a:stretch>
              <a:fillRect/>
            </a:stretch>
          </p:blipFill>
          <p:spPr>
            <a:xfrm>
              <a:off x="994996" y="5308141"/>
              <a:ext cx="9289204" cy="664504"/>
            </a:xfrm>
            <a:prstGeom prst="rect">
              <a:avLst/>
            </a:prstGeom>
          </p:spPr>
        </p:pic>
        <p:sp>
          <p:nvSpPr>
            <p:cNvPr id="6" name="object 6"/>
            <p:cNvSpPr/>
            <p:nvPr/>
          </p:nvSpPr>
          <p:spPr>
            <a:xfrm>
              <a:off x="3282462" y="5972646"/>
              <a:ext cx="2919095" cy="0"/>
            </a:xfrm>
            <a:custGeom>
              <a:avLst/>
              <a:gdLst/>
              <a:ahLst/>
              <a:cxnLst/>
              <a:rect l="l" t="t" r="r" b="b"/>
              <a:pathLst>
                <a:path w="2919095">
                  <a:moveTo>
                    <a:pt x="0" y="0"/>
                  </a:moveTo>
                  <a:lnTo>
                    <a:pt x="2919046" y="1"/>
                  </a:lnTo>
                </a:path>
              </a:pathLst>
            </a:custGeom>
            <a:ln w="38100">
              <a:solidFill>
                <a:srgbClr val="C00000"/>
              </a:solidFill>
            </a:ln>
          </p:spPr>
          <p:txBody>
            <a:bodyPr wrap="square" lIns="0" tIns="0" rIns="0" bIns="0" rtlCol="0"/>
            <a:lstStyle/>
            <a:p>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2051" rIns="0" bIns="0" rtlCol="0">
            <a:spAutoFit/>
          </a:bodyPr>
          <a:lstStyle/>
          <a:p>
            <a:pPr marL="59690">
              <a:lnSpc>
                <a:spcPct val="100000"/>
              </a:lnSpc>
              <a:spcBef>
                <a:spcPts val="100"/>
              </a:spcBef>
            </a:pPr>
            <a:r>
              <a:rPr dirty="0"/>
              <a:t>execve()</a:t>
            </a:r>
            <a:r>
              <a:rPr spc="-160" dirty="0"/>
              <a:t> </a:t>
            </a:r>
            <a:r>
              <a:rPr dirty="0"/>
              <a:t>and</a:t>
            </a:r>
            <a:r>
              <a:rPr spc="-155" dirty="0"/>
              <a:t> </a:t>
            </a:r>
            <a:r>
              <a:rPr dirty="0"/>
              <a:t>Environment</a:t>
            </a:r>
            <a:r>
              <a:rPr spc="-150" dirty="0"/>
              <a:t> </a:t>
            </a:r>
            <a:r>
              <a:rPr spc="-10" dirty="0"/>
              <a:t>variables</a:t>
            </a:r>
          </a:p>
        </p:txBody>
      </p:sp>
      <p:sp>
        <p:nvSpPr>
          <p:cNvPr id="3" name="object 3"/>
          <p:cNvSpPr txBox="1"/>
          <p:nvPr/>
        </p:nvSpPr>
        <p:spPr>
          <a:xfrm>
            <a:off x="364509" y="1331467"/>
            <a:ext cx="3340100" cy="3655695"/>
          </a:xfrm>
          <a:prstGeom prst="rect">
            <a:avLst/>
          </a:prstGeom>
        </p:spPr>
        <p:txBody>
          <a:bodyPr vert="horz" wrap="square" lIns="0" tIns="51435" rIns="0" bIns="0" rtlCol="0">
            <a:spAutoFit/>
          </a:bodyPr>
          <a:lstStyle/>
          <a:p>
            <a:pPr marL="240665" marR="140970" indent="-228600">
              <a:lnSpc>
                <a:spcPts val="2620"/>
              </a:lnSpc>
              <a:spcBef>
                <a:spcPts val="405"/>
              </a:spcBef>
              <a:buFont typeface="Arial"/>
              <a:buChar char="•"/>
              <a:tabLst>
                <a:tab pos="241300" algn="l"/>
              </a:tabLst>
            </a:pPr>
            <a:r>
              <a:rPr sz="2400" dirty="0">
                <a:latin typeface="Calibri"/>
                <a:cs typeface="Calibri"/>
              </a:rPr>
              <a:t>The</a:t>
            </a:r>
            <a:r>
              <a:rPr sz="2400" spc="-55" dirty="0">
                <a:latin typeface="Calibri"/>
                <a:cs typeface="Calibri"/>
              </a:rPr>
              <a:t> </a:t>
            </a:r>
            <a:r>
              <a:rPr sz="2400" dirty="0">
                <a:latin typeface="Calibri"/>
                <a:cs typeface="Calibri"/>
              </a:rPr>
              <a:t>program</a:t>
            </a:r>
            <a:r>
              <a:rPr sz="2400" spc="-60" dirty="0">
                <a:latin typeface="Calibri"/>
                <a:cs typeface="Calibri"/>
              </a:rPr>
              <a:t> </a:t>
            </a:r>
            <a:r>
              <a:rPr sz="2400" spc="-10" dirty="0">
                <a:latin typeface="Calibri"/>
                <a:cs typeface="Calibri"/>
              </a:rPr>
              <a:t>executes</a:t>
            </a:r>
            <a:r>
              <a:rPr sz="2400" spc="-55" dirty="0">
                <a:latin typeface="Calibri"/>
                <a:cs typeface="Calibri"/>
              </a:rPr>
              <a:t> </a:t>
            </a:r>
            <a:r>
              <a:rPr sz="2400" spc="-50" dirty="0">
                <a:latin typeface="Calibri"/>
                <a:cs typeface="Calibri"/>
              </a:rPr>
              <a:t>a </a:t>
            </a:r>
            <a:r>
              <a:rPr sz="2400" dirty="0">
                <a:latin typeface="Calibri"/>
                <a:cs typeface="Calibri"/>
              </a:rPr>
              <a:t>new</a:t>
            </a:r>
            <a:r>
              <a:rPr sz="2400" spc="-20" dirty="0">
                <a:latin typeface="Calibri"/>
                <a:cs typeface="Calibri"/>
              </a:rPr>
              <a:t> </a:t>
            </a:r>
            <a:r>
              <a:rPr sz="2400" spc="-10" dirty="0">
                <a:latin typeface="Calibri"/>
                <a:cs typeface="Calibri"/>
              </a:rPr>
              <a:t>program</a:t>
            </a:r>
            <a:endParaRPr sz="2400">
              <a:latin typeface="Calibri"/>
              <a:cs typeface="Calibri"/>
            </a:endParaRPr>
          </a:p>
          <a:p>
            <a:pPr marL="240665">
              <a:lnSpc>
                <a:spcPts val="2305"/>
              </a:lnSpc>
            </a:pPr>
            <a:r>
              <a:rPr sz="2400" dirty="0">
                <a:latin typeface="Courier New"/>
                <a:cs typeface="Courier New"/>
              </a:rPr>
              <a:t>/usr/bin/env</a:t>
            </a:r>
            <a:r>
              <a:rPr sz="2400" dirty="0">
                <a:latin typeface="Calibri"/>
                <a:cs typeface="Calibri"/>
              </a:rPr>
              <a:t>,</a:t>
            </a:r>
            <a:r>
              <a:rPr sz="2400" spc="-65" dirty="0">
                <a:latin typeface="Calibri"/>
                <a:cs typeface="Calibri"/>
              </a:rPr>
              <a:t> </a:t>
            </a:r>
            <a:r>
              <a:rPr sz="2400" spc="-20" dirty="0">
                <a:latin typeface="Calibri"/>
                <a:cs typeface="Calibri"/>
              </a:rPr>
              <a:t>which</a:t>
            </a:r>
            <a:endParaRPr sz="2400">
              <a:latin typeface="Calibri"/>
              <a:cs typeface="Calibri"/>
            </a:endParaRPr>
          </a:p>
          <a:p>
            <a:pPr marL="240665" marR="5080">
              <a:lnSpc>
                <a:spcPct val="90400"/>
              </a:lnSpc>
              <a:spcBef>
                <a:spcPts val="130"/>
              </a:spcBef>
            </a:pPr>
            <a:r>
              <a:rPr sz="2400" dirty="0">
                <a:latin typeface="Calibri"/>
                <a:cs typeface="Calibri"/>
              </a:rPr>
              <a:t>prints</a:t>
            </a:r>
            <a:r>
              <a:rPr sz="2400" spc="-30" dirty="0">
                <a:latin typeface="Calibri"/>
                <a:cs typeface="Calibri"/>
              </a:rPr>
              <a:t> </a:t>
            </a:r>
            <a:r>
              <a:rPr sz="2400" dirty="0">
                <a:latin typeface="Calibri"/>
                <a:cs typeface="Calibri"/>
              </a:rPr>
              <a:t>out</a:t>
            </a:r>
            <a:r>
              <a:rPr sz="2400" spc="-30" dirty="0">
                <a:latin typeface="Calibri"/>
                <a:cs typeface="Calibri"/>
              </a:rPr>
              <a:t> </a:t>
            </a:r>
            <a:r>
              <a:rPr sz="2400" spc="-25" dirty="0">
                <a:latin typeface="Calibri"/>
                <a:cs typeface="Calibri"/>
              </a:rPr>
              <a:t>the </a:t>
            </a:r>
            <a:r>
              <a:rPr sz="2400" dirty="0">
                <a:latin typeface="Calibri"/>
                <a:cs typeface="Calibri"/>
              </a:rPr>
              <a:t>environment</a:t>
            </a:r>
            <a:r>
              <a:rPr sz="2400" spc="-85" dirty="0">
                <a:latin typeface="Calibri"/>
                <a:cs typeface="Calibri"/>
              </a:rPr>
              <a:t> </a:t>
            </a:r>
            <a:r>
              <a:rPr sz="2400" dirty="0">
                <a:latin typeface="Calibri"/>
                <a:cs typeface="Calibri"/>
              </a:rPr>
              <a:t>variables</a:t>
            </a:r>
            <a:r>
              <a:rPr sz="2400" spc="-85" dirty="0">
                <a:latin typeface="Calibri"/>
                <a:cs typeface="Calibri"/>
              </a:rPr>
              <a:t> </a:t>
            </a:r>
            <a:r>
              <a:rPr sz="2400" spc="-25" dirty="0">
                <a:latin typeface="Calibri"/>
                <a:cs typeface="Calibri"/>
              </a:rPr>
              <a:t>of </a:t>
            </a:r>
            <a:r>
              <a:rPr sz="2400" dirty="0">
                <a:latin typeface="Calibri"/>
                <a:cs typeface="Calibri"/>
              </a:rPr>
              <a:t>the</a:t>
            </a:r>
            <a:r>
              <a:rPr sz="2400" spc="-35" dirty="0">
                <a:latin typeface="Calibri"/>
                <a:cs typeface="Calibri"/>
              </a:rPr>
              <a:t> </a:t>
            </a:r>
            <a:r>
              <a:rPr sz="2400" dirty="0">
                <a:latin typeface="Calibri"/>
                <a:cs typeface="Calibri"/>
              </a:rPr>
              <a:t>current</a:t>
            </a:r>
            <a:r>
              <a:rPr sz="2400" spc="-40" dirty="0">
                <a:latin typeface="Calibri"/>
                <a:cs typeface="Calibri"/>
              </a:rPr>
              <a:t> </a:t>
            </a:r>
            <a:r>
              <a:rPr sz="2400" spc="-10" dirty="0">
                <a:latin typeface="Calibri"/>
                <a:cs typeface="Calibri"/>
              </a:rPr>
              <a:t>process.</a:t>
            </a:r>
            <a:endParaRPr sz="2400">
              <a:latin typeface="Calibri"/>
              <a:cs typeface="Calibri"/>
            </a:endParaRPr>
          </a:p>
          <a:p>
            <a:pPr marL="240665" marR="331470" indent="-228600">
              <a:lnSpc>
                <a:spcPct val="90300"/>
              </a:lnSpc>
              <a:spcBef>
                <a:spcPts val="2390"/>
              </a:spcBef>
              <a:buFont typeface="Arial"/>
              <a:buChar char="•"/>
              <a:tabLst>
                <a:tab pos="241300" algn="l"/>
              </a:tabLst>
            </a:pPr>
            <a:r>
              <a:rPr sz="2400" dirty="0">
                <a:latin typeface="Calibri"/>
                <a:cs typeface="Calibri"/>
              </a:rPr>
              <a:t>We</a:t>
            </a:r>
            <a:r>
              <a:rPr sz="2400" spc="-55" dirty="0">
                <a:latin typeface="Calibri"/>
                <a:cs typeface="Calibri"/>
              </a:rPr>
              <a:t> </a:t>
            </a:r>
            <a:r>
              <a:rPr sz="2400" dirty="0">
                <a:latin typeface="Calibri"/>
                <a:cs typeface="Calibri"/>
              </a:rPr>
              <a:t>construct</a:t>
            </a:r>
            <a:r>
              <a:rPr sz="2400" spc="-65" dirty="0">
                <a:latin typeface="Calibri"/>
                <a:cs typeface="Calibri"/>
              </a:rPr>
              <a:t> </a:t>
            </a:r>
            <a:r>
              <a:rPr sz="2400" dirty="0">
                <a:latin typeface="Calibri"/>
                <a:cs typeface="Calibri"/>
              </a:rPr>
              <a:t>a</a:t>
            </a:r>
            <a:r>
              <a:rPr sz="2400" spc="-55" dirty="0">
                <a:latin typeface="Calibri"/>
                <a:cs typeface="Calibri"/>
              </a:rPr>
              <a:t> </a:t>
            </a:r>
            <a:r>
              <a:rPr sz="2400" spc="-25" dirty="0">
                <a:latin typeface="Calibri"/>
                <a:cs typeface="Calibri"/>
              </a:rPr>
              <a:t>new </a:t>
            </a:r>
            <a:r>
              <a:rPr sz="2400" dirty="0">
                <a:latin typeface="Calibri"/>
                <a:cs typeface="Calibri"/>
              </a:rPr>
              <a:t>variable</a:t>
            </a:r>
            <a:r>
              <a:rPr sz="2400" spc="-40" dirty="0">
                <a:latin typeface="Calibri"/>
                <a:cs typeface="Calibri"/>
              </a:rPr>
              <a:t> </a:t>
            </a:r>
            <a:r>
              <a:rPr sz="2400" dirty="0">
                <a:latin typeface="Courier New"/>
                <a:cs typeface="Courier New"/>
              </a:rPr>
              <a:t>newenv</a:t>
            </a:r>
            <a:r>
              <a:rPr sz="2400" dirty="0">
                <a:latin typeface="Calibri"/>
                <a:cs typeface="Calibri"/>
              </a:rPr>
              <a:t>,</a:t>
            </a:r>
            <a:r>
              <a:rPr sz="2400" spc="-40" dirty="0">
                <a:latin typeface="Calibri"/>
                <a:cs typeface="Calibri"/>
              </a:rPr>
              <a:t> </a:t>
            </a:r>
            <a:r>
              <a:rPr sz="2400" spc="-25" dirty="0">
                <a:latin typeface="Calibri"/>
                <a:cs typeface="Calibri"/>
              </a:rPr>
              <a:t>and </a:t>
            </a:r>
            <a:r>
              <a:rPr sz="2400" dirty="0">
                <a:latin typeface="Calibri"/>
                <a:cs typeface="Calibri"/>
              </a:rPr>
              <a:t>use</a:t>
            </a:r>
            <a:r>
              <a:rPr sz="2400" spc="-5" dirty="0">
                <a:latin typeface="Calibri"/>
                <a:cs typeface="Calibri"/>
              </a:rPr>
              <a:t> </a:t>
            </a:r>
            <a:r>
              <a:rPr sz="2400" dirty="0">
                <a:latin typeface="Calibri"/>
                <a:cs typeface="Calibri"/>
              </a:rPr>
              <a:t>it</a:t>
            </a:r>
            <a:r>
              <a:rPr sz="2400" spc="-15" dirty="0">
                <a:latin typeface="Calibri"/>
                <a:cs typeface="Calibri"/>
              </a:rPr>
              <a:t> </a:t>
            </a:r>
            <a:r>
              <a:rPr sz="2400" dirty="0">
                <a:latin typeface="Calibri"/>
                <a:cs typeface="Calibri"/>
              </a:rPr>
              <a:t>as</a:t>
            </a:r>
            <a:r>
              <a:rPr sz="2400" spc="-15" dirty="0">
                <a:latin typeface="Calibri"/>
                <a:cs typeface="Calibri"/>
              </a:rPr>
              <a:t> </a:t>
            </a:r>
            <a:r>
              <a:rPr sz="2400" dirty="0">
                <a:latin typeface="Calibri"/>
                <a:cs typeface="Calibri"/>
              </a:rPr>
              <a:t>the </a:t>
            </a:r>
            <a:r>
              <a:rPr sz="2400" spc="-25" dirty="0">
                <a:latin typeface="Calibri"/>
                <a:cs typeface="Calibri"/>
              </a:rPr>
              <a:t>3rd </a:t>
            </a:r>
            <a:r>
              <a:rPr sz="2400" spc="-10" dirty="0">
                <a:latin typeface="Calibri"/>
                <a:cs typeface="Calibri"/>
              </a:rPr>
              <a:t>argument.</a:t>
            </a:r>
            <a:endParaRPr sz="2400">
              <a:latin typeface="Calibri"/>
              <a:cs typeface="Calibri"/>
            </a:endParaRPr>
          </a:p>
        </p:txBody>
      </p:sp>
      <p:grpSp>
        <p:nvGrpSpPr>
          <p:cNvPr id="4" name="object 4"/>
          <p:cNvGrpSpPr/>
          <p:nvPr/>
        </p:nvGrpSpPr>
        <p:grpSpPr>
          <a:xfrm>
            <a:off x="4282440" y="1399032"/>
            <a:ext cx="7236459" cy="5111750"/>
            <a:chOff x="4282440" y="1399032"/>
            <a:chExt cx="7236459" cy="5111750"/>
          </a:xfrm>
        </p:grpSpPr>
        <p:pic>
          <p:nvPicPr>
            <p:cNvPr id="5" name="object 5"/>
            <p:cNvPicPr/>
            <p:nvPr/>
          </p:nvPicPr>
          <p:blipFill>
            <a:blip r:embed="rId3" cstate="print"/>
            <a:stretch>
              <a:fillRect/>
            </a:stretch>
          </p:blipFill>
          <p:spPr>
            <a:xfrm>
              <a:off x="4282440" y="1399032"/>
              <a:ext cx="7235952" cy="5111496"/>
            </a:xfrm>
            <a:prstGeom prst="rect">
              <a:avLst/>
            </a:prstGeom>
          </p:spPr>
        </p:pic>
        <p:sp>
          <p:nvSpPr>
            <p:cNvPr id="6" name="object 6"/>
            <p:cNvSpPr/>
            <p:nvPr/>
          </p:nvSpPr>
          <p:spPr>
            <a:xfrm>
              <a:off x="6764529" y="4515552"/>
              <a:ext cx="502920" cy="228600"/>
            </a:xfrm>
            <a:custGeom>
              <a:avLst/>
              <a:gdLst/>
              <a:ahLst/>
              <a:cxnLst/>
              <a:rect l="l" t="t" r="r" b="b"/>
              <a:pathLst>
                <a:path w="502920" h="228600">
                  <a:moveTo>
                    <a:pt x="0" y="0"/>
                  </a:moveTo>
                  <a:lnTo>
                    <a:pt x="502920" y="0"/>
                  </a:lnTo>
                  <a:lnTo>
                    <a:pt x="502920" y="228600"/>
                  </a:lnTo>
                  <a:lnTo>
                    <a:pt x="0" y="228600"/>
                  </a:lnTo>
                  <a:lnTo>
                    <a:pt x="0" y="0"/>
                  </a:lnTo>
                  <a:close/>
                </a:path>
              </a:pathLst>
            </a:custGeom>
            <a:ln w="19050">
              <a:solidFill>
                <a:srgbClr val="C00000"/>
              </a:solidFill>
            </a:ln>
          </p:spPr>
          <p:txBody>
            <a:bodyPr wrap="square" lIns="0" tIns="0" rIns="0" bIns="0" rtlCol="0"/>
            <a:lstStyle/>
            <a:p>
              <a:endParaRPr/>
            </a:p>
          </p:txBody>
        </p:sp>
        <p:sp>
          <p:nvSpPr>
            <p:cNvPr id="7" name="object 7"/>
            <p:cNvSpPr/>
            <p:nvPr/>
          </p:nvSpPr>
          <p:spPr>
            <a:xfrm>
              <a:off x="6779769" y="4996111"/>
              <a:ext cx="684530" cy="193675"/>
            </a:xfrm>
            <a:custGeom>
              <a:avLst/>
              <a:gdLst/>
              <a:ahLst/>
              <a:cxnLst/>
              <a:rect l="l" t="t" r="r" b="b"/>
              <a:pathLst>
                <a:path w="684529" h="193675">
                  <a:moveTo>
                    <a:pt x="0" y="0"/>
                  </a:moveTo>
                  <a:lnTo>
                    <a:pt x="684020" y="0"/>
                  </a:lnTo>
                  <a:lnTo>
                    <a:pt x="684020" y="193108"/>
                  </a:lnTo>
                  <a:lnTo>
                    <a:pt x="0" y="193108"/>
                  </a:lnTo>
                  <a:lnTo>
                    <a:pt x="0" y="0"/>
                  </a:lnTo>
                  <a:close/>
                </a:path>
              </a:pathLst>
            </a:custGeom>
            <a:ln w="19050">
              <a:solidFill>
                <a:srgbClr val="C00000"/>
              </a:solidFill>
            </a:ln>
          </p:spPr>
          <p:txBody>
            <a:bodyPr wrap="square" lIns="0" tIns="0" rIns="0" bIns="0" rtlCol="0"/>
            <a:lstStyle/>
            <a:p>
              <a:endParaRPr/>
            </a:p>
          </p:txBody>
        </p:sp>
        <p:sp>
          <p:nvSpPr>
            <p:cNvPr id="8" name="object 8"/>
            <p:cNvSpPr/>
            <p:nvPr/>
          </p:nvSpPr>
          <p:spPr>
            <a:xfrm>
              <a:off x="6764529" y="5401876"/>
              <a:ext cx="814069" cy="222250"/>
            </a:xfrm>
            <a:custGeom>
              <a:avLst/>
              <a:gdLst/>
              <a:ahLst/>
              <a:cxnLst/>
              <a:rect l="l" t="t" r="r" b="b"/>
              <a:pathLst>
                <a:path w="814070" h="222250">
                  <a:moveTo>
                    <a:pt x="0" y="0"/>
                  </a:moveTo>
                  <a:lnTo>
                    <a:pt x="813559" y="0"/>
                  </a:lnTo>
                  <a:lnTo>
                    <a:pt x="813559" y="221683"/>
                  </a:lnTo>
                  <a:lnTo>
                    <a:pt x="0" y="221683"/>
                  </a:lnTo>
                  <a:lnTo>
                    <a:pt x="0" y="0"/>
                  </a:lnTo>
                  <a:close/>
                </a:path>
              </a:pathLst>
            </a:custGeom>
            <a:ln w="19050">
              <a:solidFill>
                <a:srgbClr val="C00000"/>
              </a:solidFill>
            </a:ln>
          </p:spPr>
          <p:txBody>
            <a:bodyPr wrap="square" lIns="0" tIns="0" rIns="0" bIns="0" rtlCol="0"/>
            <a:lstStyle/>
            <a:p>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2051" rIns="0" bIns="0" rtlCol="0">
            <a:spAutoFit/>
          </a:bodyPr>
          <a:lstStyle/>
          <a:p>
            <a:pPr marL="59690">
              <a:lnSpc>
                <a:spcPct val="100000"/>
              </a:lnSpc>
              <a:spcBef>
                <a:spcPts val="100"/>
              </a:spcBef>
            </a:pPr>
            <a:r>
              <a:rPr dirty="0"/>
              <a:t>execve()</a:t>
            </a:r>
            <a:r>
              <a:rPr spc="-160" dirty="0"/>
              <a:t> </a:t>
            </a:r>
            <a:r>
              <a:rPr dirty="0"/>
              <a:t>and</a:t>
            </a:r>
            <a:r>
              <a:rPr spc="-155" dirty="0"/>
              <a:t> </a:t>
            </a:r>
            <a:r>
              <a:rPr dirty="0"/>
              <a:t>Environment</a:t>
            </a:r>
            <a:r>
              <a:rPr spc="-150" dirty="0"/>
              <a:t> </a:t>
            </a:r>
            <a:r>
              <a:rPr spc="-10" dirty="0"/>
              <a:t>variables</a:t>
            </a:r>
          </a:p>
        </p:txBody>
      </p:sp>
      <p:pic>
        <p:nvPicPr>
          <p:cNvPr id="3" name="object 3"/>
          <p:cNvPicPr/>
          <p:nvPr/>
        </p:nvPicPr>
        <p:blipFill>
          <a:blip r:embed="rId2" cstate="print"/>
          <a:stretch>
            <a:fillRect/>
          </a:stretch>
        </p:blipFill>
        <p:spPr>
          <a:xfrm>
            <a:off x="4078223" y="1816607"/>
            <a:ext cx="6519672" cy="3944112"/>
          </a:xfrm>
          <a:prstGeom prst="rect">
            <a:avLst/>
          </a:prstGeom>
        </p:spPr>
      </p:pic>
      <p:sp>
        <p:nvSpPr>
          <p:cNvPr id="4" name="object 4"/>
          <p:cNvSpPr/>
          <p:nvPr/>
        </p:nvSpPr>
        <p:spPr>
          <a:xfrm>
            <a:off x="3348990" y="3406140"/>
            <a:ext cx="571500" cy="2274570"/>
          </a:xfrm>
          <a:custGeom>
            <a:avLst/>
            <a:gdLst/>
            <a:ahLst/>
            <a:cxnLst/>
            <a:rect l="l" t="t" r="r" b="b"/>
            <a:pathLst>
              <a:path w="571500" h="2274570">
                <a:moveTo>
                  <a:pt x="571500" y="2274570"/>
                </a:moveTo>
                <a:lnTo>
                  <a:pt x="495536" y="2272868"/>
                </a:lnTo>
                <a:lnTo>
                  <a:pt x="427276" y="2268067"/>
                </a:lnTo>
                <a:lnTo>
                  <a:pt x="369444" y="2260621"/>
                </a:lnTo>
                <a:lnTo>
                  <a:pt x="324763" y="2250983"/>
                </a:lnTo>
                <a:lnTo>
                  <a:pt x="285750" y="2226947"/>
                </a:lnTo>
                <a:lnTo>
                  <a:pt x="285750" y="1184908"/>
                </a:lnTo>
                <a:lnTo>
                  <a:pt x="275542" y="1172248"/>
                </a:lnTo>
                <a:lnTo>
                  <a:pt x="202055" y="1151233"/>
                </a:lnTo>
                <a:lnTo>
                  <a:pt x="144223" y="1143787"/>
                </a:lnTo>
                <a:lnTo>
                  <a:pt x="75963" y="1138986"/>
                </a:lnTo>
                <a:lnTo>
                  <a:pt x="0" y="1137285"/>
                </a:lnTo>
                <a:lnTo>
                  <a:pt x="75963" y="1135583"/>
                </a:lnTo>
                <a:lnTo>
                  <a:pt x="144223" y="1130782"/>
                </a:lnTo>
                <a:lnTo>
                  <a:pt x="202055" y="1123336"/>
                </a:lnTo>
                <a:lnTo>
                  <a:pt x="246736" y="1113698"/>
                </a:lnTo>
                <a:lnTo>
                  <a:pt x="285750" y="1089662"/>
                </a:lnTo>
                <a:lnTo>
                  <a:pt x="285750" y="47623"/>
                </a:lnTo>
                <a:lnTo>
                  <a:pt x="295957" y="34963"/>
                </a:lnTo>
                <a:lnTo>
                  <a:pt x="324763" y="23586"/>
                </a:lnTo>
                <a:lnTo>
                  <a:pt x="369444" y="13948"/>
                </a:lnTo>
                <a:lnTo>
                  <a:pt x="427276" y="6501"/>
                </a:lnTo>
                <a:lnTo>
                  <a:pt x="495536" y="1701"/>
                </a:lnTo>
                <a:lnTo>
                  <a:pt x="571500" y="0"/>
                </a:lnTo>
              </a:path>
            </a:pathLst>
          </a:custGeom>
          <a:ln w="28575">
            <a:solidFill>
              <a:srgbClr val="C00000"/>
            </a:solidFill>
          </a:ln>
        </p:spPr>
        <p:txBody>
          <a:bodyPr wrap="square" lIns="0" tIns="0" rIns="0" bIns="0" rtlCol="0"/>
          <a:lstStyle/>
          <a:p>
            <a:endParaRPr/>
          </a:p>
        </p:txBody>
      </p:sp>
      <p:sp>
        <p:nvSpPr>
          <p:cNvPr id="5" name="object 5"/>
          <p:cNvSpPr txBox="1"/>
          <p:nvPr/>
        </p:nvSpPr>
        <p:spPr>
          <a:xfrm>
            <a:off x="1270631" y="3949700"/>
            <a:ext cx="1840864" cy="1129030"/>
          </a:xfrm>
          <a:prstGeom prst="rect">
            <a:avLst/>
          </a:prstGeom>
        </p:spPr>
        <p:txBody>
          <a:bodyPr vert="horz" wrap="square" lIns="0" tIns="9525" rIns="0" bIns="0" rtlCol="0">
            <a:spAutoFit/>
          </a:bodyPr>
          <a:lstStyle/>
          <a:p>
            <a:pPr marL="523875" marR="5080" indent="-511809" algn="r">
              <a:lnSpc>
                <a:spcPct val="100800"/>
              </a:lnSpc>
              <a:spcBef>
                <a:spcPts val="75"/>
              </a:spcBef>
            </a:pPr>
            <a:r>
              <a:rPr sz="2400" dirty="0">
                <a:latin typeface="Calibri"/>
                <a:cs typeface="Calibri"/>
              </a:rPr>
              <a:t>Obtained</a:t>
            </a:r>
            <a:r>
              <a:rPr sz="2400" spc="-50" dirty="0">
                <a:latin typeface="Calibri"/>
                <a:cs typeface="Calibri"/>
              </a:rPr>
              <a:t> </a:t>
            </a:r>
            <a:r>
              <a:rPr sz="2400" spc="-20" dirty="0">
                <a:latin typeface="Calibri"/>
                <a:cs typeface="Calibri"/>
              </a:rPr>
              <a:t>from </a:t>
            </a:r>
            <a:r>
              <a:rPr sz="2400" dirty="0">
                <a:latin typeface="Calibri"/>
                <a:cs typeface="Calibri"/>
              </a:rPr>
              <a:t>the</a:t>
            </a:r>
            <a:r>
              <a:rPr sz="2400" spc="-5" dirty="0">
                <a:latin typeface="Calibri"/>
                <a:cs typeface="Calibri"/>
              </a:rPr>
              <a:t> </a:t>
            </a:r>
            <a:r>
              <a:rPr sz="2400" spc="-20" dirty="0">
                <a:latin typeface="Calibri"/>
                <a:cs typeface="Calibri"/>
              </a:rPr>
              <a:t>parent </a:t>
            </a:r>
            <a:r>
              <a:rPr sz="2400" spc="-10" dirty="0">
                <a:latin typeface="Calibri"/>
                <a:cs typeface="Calibri"/>
              </a:rPr>
              <a:t>process</a:t>
            </a:r>
            <a:endParaRPr sz="2400">
              <a:latin typeface="Calibri"/>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40715" rIns="0" bIns="0" rtlCol="0">
            <a:spAutoFit/>
          </a:bodyPr>
          <a:lstStyle/>
          <a:p>
            <a:pPr marL="263525">
              <a:lnSpc>
                <a:spcPct val="100000"/>
              </a:lnSpc>
              <a:spcBef>
                <a:spcPts val="100"/>
              </a:spcBef>
            </a:pPr>
            <a:r>
              <a:rPr dirty="0"/>
              <a:t>Memory</a:t>
            </a:r>
            <a:r>
              <a:rPr spc="-105" dirty="0"/>
              <a:t> </a:t>
            </a:r>
            <a:r>
              <a:rPr dirty="0"/>
              <a:t>Location</a:t>
            </a:r>
            <a:r>
              <a:rPr spc="-95" dirty="0"/>
              <a:t> </a:t>
            </a:r>
            <a:r>
              <a:rPr dirty="0"/>
              <a:t>for</a:t>
            </a:r>
            <a:r>
              <a:rPr spc="-100" dirty="0"/>
              <a:t> </a:t>
            </a:r>
            <a:r>
              <a:rPr dirty="0"/>
              <a:t>Environment</a:t>
            </a:r>
            <a:r>
              <a:rPr spc="-85" dirty="0"/>
              <a:t> </a:t>
            </a:r>
            <a:r>
              <a:rPr spc="-20" dirty="0"/>
              <a:t>Variables</a:t>
            </a:r>
          </a:p>
        </p:txBody>
      </p:sp>
      <p:sp>
        <p:nvSpPr>
          <p:cNvPr id="3" name="object 3"/>
          <p:cNvSpPr txBox="1"/>
          <p:nvPr/>
        </p:nvSpPr>
        <p:spPr>
          <a:xfrm>
            <a:off x="574040" y="1430019"/>
            <a:ext cx="5337810" cy="4923790"/>
          </a:xfrm>
          <a:prstGeom prst="rect">
            <a:avLst/>
          </a:prstGeom>
        </p:spPr>
        <p:txBody>
          <a:bodyPr vert="horz" wrap="square" lIns="0" tIns="63500" rIns="0" bIns="0" rtlCol="0">
            <a:spAutoFit/>
          </a:bodyPr>
          <a:lstStyle/>
          <a:p>
            <a:pPr marL="241300" marR="114300" indent="-228600">
              <a:lnSpc>
                <a:spcPts val="3000"/>
              </a:lnSpc>
              <a:spcBef>
                <a:spcPts val="500"/>
              </a:spcBef>
              <a:buFont typeface="Arial"/>
              <a:buChar char="•"/>
              <a:tabLst>
                <a:tab pos="241300" algn="l"/>
              </a:tabLst>
            </a:pPr>
            <a:r>
              <a:rPr sz="2800" spc="-10" dirty="0">
                <a:latin typeface="Courier New"/>
                <a:cs typeface="Courier New"/>
              </a:rPr>
              <a:t>envp</a:t>
            </a:r>
            <a:r>
              <a:rPr sz="2800" spc="-1050" dirty="0">
                <a:latin typeface="Courier New"/>
                <a:cs typeface="Courier New"/>
              </a:rPr>
              <a:t> </a:t>
            </a:r>
            <a:r>
              <a:rPr sz="2800" dirty="0">
                <a:latin typeface="Calibri"/>
                <a:cs typeface="Calibri"/>
              </a:rPr>
              <a:t>and</a:t>
            </a:r>
            <a:r>
              <a:rPr sz="2800" spc="-30" dirty="0">
                <a:latin typeface="Calibri"/>
                <a:cs typeface="Calibri"/>
              </a:rPr>
              <a:t> </a:t>
            </a:r>
            <a:r>
              <a:rPr sz="2800" spc="-10" dirty="0">
                <a:latin typeface="Courier New"/>
                <a:cs typeface="Courier New"/>
              </a:rPr>
              <a:t>environ</a:t>
            </a:r>
            <a:r>
              <a:rPr sz="2800" spc="-1050" dirty="0">
                <a:latin typeface="Courier New"/>
                <a:cs typeface="Courier New"/>
              </a:rPr>
              <a:t> </a:t>
            </a:r>
            <a:r>
              <a:rPr sz="2800" dirty="0">
                <a:latin typeface="Calibri"/>
                <a:cs typeface="Calibri"/>
              </a:rPr>
              <a:t>points</a:t>
            </a:r>
            <a:r>
              <a:rPr sz="2800" spc="-5" dirty="0">
                <a:latin typeface="Calibri"/>
                <a:cs typeface="Calibri"/>
              </a:rPr>
              <a:t> </a:t>
            </a:r>
            <a:r>
              <a:rPr sz="2800" dirty="0">
                <a:latin typeface="Calibri"/>
                <a:cs typeface="Calibri"/>
              </a:rPr>
              <a:t>to</a:t>
            </a:r>
            <a:r>
              <a:rPr sz="2800" spc="-10" dirty="0">
                <a:latin typeface="Calibri"/>
                <a:cs typeface="Calibri"/>
              </a:rPr>
              <a:t> </a:t>
            </a:r>
            <a:r>
              <a:rPr sz="2800" spc="-25" dirty="0">
                <a:latin typeface="Calibri"/>
                <a:cs typeface="Calibri"/>
              </a:rPr>
              <a:t>the </a:t>
            </a:r>
            <a:r>
              <a:rPr sz="2800" dirty="0">
                <a:latin typeface="Calibri"/>
                <a:cs typeface="Calibri"/>
              </a:rPr>
              <a:t>same</a:t>
            </a:r>
            <a:r>
              <a:rPr sz="2800" spc="-5" dirty="0">
                <a:latin typeface="Calibri"/>
                <a:cs typeface="Calibri"/>
              </a:rPr>
              <a:t> </a:t>
            </a:r>
            <a:r>
              <a:rPr sz="2800" dirty="0">
                <a:latin typeface="Calibri"/>
                <a:cs typeface="Calibri"/>
              </a:rPr>
              <a:t>place</a:t>
            </a:r>
            <a:r>
              <a:rPr sz="2800" spc="-5" dirty="0">
                <a:latin typeface="Calibri"/>
                <a:cs typeface="Calibri"/>
              </a:rPr>
              <a:t> </a:t>
            </a:r>
            <a:r>
              <a:rPr sz="2800" spc="-10" dirty="0">
                <a:latin typeface="Calibri"/>
                <a:cs typeface="Calibri"/>
              </a:rPr>
              <a:t>initially.</a:t>
            </a:r>
            <a:endParaRPr sz="2800">
              <a:latin typeface="Calibri"/>
              <a:cs typeface="Calibri"/>
            </a:endParaRPr>
          </a:p>
          <a:p>
            <a:pPr marL="241300" marR="5080" indent="-228600">
              <a:lnSpc>
                <a:spcPct val="90700"/>
              </a:lnSpc>
              <a:spcBef>
                <a:spcPts val="919"/>
              </a:spcBef>
              <a:buFont typeface="Arial"/>
              <a:buChar char="•"/>
              <a:tabLst>
                <a:tab pos="241300" algn="l"/>
              </a:tabLst>
            </a:pPr>
            <a:r>
              <a:rPr sz="2800" spc="-10" dirty="0">
                <a:latin typeface="Courier New"/>
                <a:cs typeface="Courier New"/>
              </a:rPr>
              <a:t>envp</a:t>
            </a:r>
            <a:r>
              <a:rPr sz="2800" spc="-1060" dirty="0">
                <a:latin typeface="Courier New"/>
                <a:cs typeface="Courier New"/>
              </a:rPr>
              <a:t> </a:t>
            </a:r>
            <a:r>
              <a:rPr sz="2800" dirty="0">
                <a:latin typeface="Calibri"/>
                <a:cs typeface="Calibri"/>
              </a:rPr>
              <a:t>is</a:t>
            </a:r>
            <a:r>
              <a:rPr sz="2800" spc="-15" dirty="0">
                <a:latin typeface="Calibri"/>
                <a:cs typeface="Calibri"/>
              </a:rPr>
              <a:t> </a:t>
            </a:r>
            <a:r>
              <a:rPr sz="2800" dirty="0">
                <a:latin typeface="Calibri"/>
                <a:cs typeface="Calibri"/>
              </a:rPr>
              <a:t>only</a:t>
            </a:r>
            <a:r>
              <a:rPr sz="2800" spc="-10" dirty="0">
                <a:latin typeface="Calibri"/>
                <a:cs typeface="Calibri"/>
              </a:rPr>
              <a:t> </a:t>
            </a:r>
            <a:r>
              <a:rPr sz="2800" dirty="0">
                <a:latin typeface="Calibri"/>
                <a:cs typeface="Calibri"/>
              </a:rPr>
              <a:t>accessible</a:t>
            </a:r>
            <a:r>
              <a:rPr sz="2800" spc="-15" dirty="0">
                <a:latin typeface="Calibri"/>
                <a:cs typeface="Calibri"/>
              </a:rPr>
              <a:t> </a:t>
            </a:r>
            <a:r>
              <a:rPr sz="2800" dirty="0">
                <a:latin typeface="Calibri"/>
                <a:cs typeface="Calibri"/>
              </a:rPr>
              <a:t>inside</a:t>
            </a:r>
            <a:r>
              <a:rPr sz="2800" spc="-10" dirty="0">
                <a:latin typeface="Calibri"/>
                <a:cs typeface="Calibri"/>
              </a:rPr>
              <a:t> </a:t>
            </a:r>
            <a:r>
              <a:rPr sz="2800" spc="-25" dirty="0">
                <a:latin typeface="Calibri"/>
                <a:cs typeface="Calibri"/>
              </a:rPr>
              <a:t>the </a:t>
            </a:r>
            <a:r>
              <a:rPr sz="2800" dirty="0">
                <a:latin typeface="Calibri"/>
                <a:cs typeface="Calibri"/>
              </a:rPr>
              <a:t>main</a:t>
            </a:r>
            <a:r>
              <a:rPr sz="2800" spc="-15" dirty="0">
                <a:latin typeface="Calibri"/>
                <a:cs typeface="Calibri"/>
              </a:rPr>
              <a:t> </a:t>
            </a:r>
            <a:r>
              <a:rPr sz="2800" dirty="0">
                <a:latin typeface="Calibri"/>
                <a:cs typeface="Calibri"/>
              </a:rPr>
              <a:t>function, while</a:t>
            </a:r>
            <a:r>
              <a:rPr sz="2800" spc="-15" dirty="0">
                <a:latin typeface="Calibri"/>
                <a:cs typeface="Calibri"/>
              </a:rPr>
              <a:t> </a:t>
            </a:r>
            <a:r>
              <a:rPr sz="2800" spc="-10" dirty="0">
                <a:latin typeface="Courier New"/>
                <a:cs typeface="Courier New"/>
              </a:rPr>
              <a:t>environ</a:t>
            </a:r>
            <a:r>
              <a:rPr sz="2800" spc="-1050" dirty="0">
                <a:latin typeface="Courier New"/>
                <a:cs typeface="Courier New"/>
              </a:rPr>
              <a:t> </a:t>
            </a:r>
            <a:r>
              <a:rPr sz="2800" dirty="0">
                <a:latin typeface="Calibri"/>
                <a:cs typeface="Calibri"/>
              </a:rPr>
              <a:t>is </a:t>
            </a:r>
            <a:r>
              <a:rPr sz="2800" spc="-50" dirty="0">
                <a:latin typeface="Calibri"/>
                <a:cs typeface="Calibri"/>
              </a:rPr>
              <a:t>a </a:t>
            </a:r>
            <a:r>
              <a:rPr sz="2800" dirty="0">
                <a:latin typeface="Calibri"/>
                <a:cs typeface="Calibri"/>
              </a:rPr>
              <a:t>global</a:t>
            </a:r>
            <a:r>
              <a:rPr sz="2800" spc="-30" dirty="0">
                <a:latin typeface="Calibri"/>
                <a:cs typeface="Calibri"/>
              </a:rPr>
              <a:t> </a:t>
            </a:r>
            <a:r>
              <a:rPr sz="2800" spc="-10" dirty="0">
                <a:latin typeface="Calibri"/>
                <a:cs typeface="Calibri"/>
              </a:rPr>
              <a:t>variable.</a:t>
            </a:r>
            <a:endParaRPr sz="2800">
              <a:latin typeface="Calibri"/>
              <a:cs typeface="Calibri"/>
            </a:endParaRPr>
          </a:p>
          <a:p>
            <a:pPr marL="241300" marR="94615" indent="-228600">
              <a:lnSpc>
                <a:spcPct val="89800"/>
              </a:lnSpc>
              <a:spcBef>
                <a:spcPts val="990"/>
              </a:spcBef>
              <a:buFont typeface="Arial"/>
              <a:buChar char="•"/>
              <a:tabLst>
                <a:tab pos="241300" algn="l"/>
              </a:tabLst>
            </a:pPr>
            <a:r>
              <a:rPr sz="2800" dirty="0">
                <a:latin typeface="Calibri"/>
                <a:cs typeface="Calibri"/>
              </a:rPr>
              <a:t>When</a:t>
            </a:r>
            <a:r>
              <a:rPr sz="2800" spc="-35" dirty="0">
                <a:latin typeface="Calibri"/>
                <a:cs typeface="Calibri"/>
              </a:rPr>
              <a:t> </a:t>
            </a:r>
            <a:r>
              <a:rPr sz="2800" dirty="0">
                <a:latin typeface="Calibri"/>
                <a:cs typeface="Calibri"/>
              </a:rPr>
              <a:t>changes</a:t>
            </a:r>
            <a:r>
              <a:rPr sz="2800" spc="-20" dirty="0">
                <a:latin typeface="Calibri"/>
                <a:cs typeface="Calibri"/>
              </a:rPr>
              <a:t> </a:t>
            </a:r>
            <a:r>
              <a:rPr sz="2800" dirty="0">
                <a:latin typeface="Calibri"/>
                <a:cs typeface="Calibri"/>
              </a:rPr>
              <a:t>are</a:t>
            </a:r>
            <a:r>
              <a:rPr sz="2800" spc="-30" dirty="0">
                <a:latin typeface="Calibri"/>
                <a:cs typeface="Calibri"/>
              </a:rPr>
              <a:t> </a:t>
            </a:r>
            <a:r>
              <a:rPr sz="2800" dirty="0">
                <a:latin typeface="Calibri"/>
                <a:cs typeface="Calibri"/>
              </a:rPr>
              <a:t>made</a:t>
            </a:r>
            <a:r>
              <a:rPr sz="2800" spc="-35" dirty="0">
                <a:latin typeface="Calibri"/>
                <a:cs typeface="Calibri"/>
              </a:rPr>
              <a:t> </a:t>
            </a:r>
            <a:r>
              <a:rPr sz="2800" dirty="0">
                <a:latin typeface="Calibri"/>
                <a:cs typeface="Calibri"/>
              </a:rPr>
              <a:t>to</a:t>
            </a:r>
            <a:r>
              <a:rPr sz="2800" spc="-25" dirty="0">
                <a:latin typeface="Calibri"/>
                <a:cs typeface="Calibri"/>
              </a:rPr>
              <a:t> the </a:t>
            </a:r>
            <a:r>
              <a:rPr sz="2800" dirty="0">
                <a:latin typeface="Calibri"/>
                <a:cs typeface="Calibri"/>
              </a:rPr>
              <a:t>environment</a:t>
            </a:r>
            <a:r>
              <a:rPr sz="2800" spc="-85" dirty="0">
                <a:latin typeface="Calibri"/>
                <a:cs typeface="Calibri"/>
              </a:rPr>
              <a:t> </a:t>
            </a:r>
            <a:r>
              <a:rPr sz="2800" dirty="0">
                <a:latin typeface="Calibri"/>
                <a:cs typeface="Calibri"/>
              </a:rPr>
              <a:t>variables</a:t>
            </a:r>
            <a:r>
              <a:rPr sz="2800" spc="-65" dirty="0">
                <a:latin typeface="Calibri"/>
                <a:cs typeface="Calibri"/>
              </a:rPr>
              <a:t> </a:t>
            </a:r>
            <a:r>
              <a:rPr sz="2800" dirty="0">
                <a:latin typeface="Calibri"/>
                <a:cs typeface="Calibri"/>
              </a:rPr>
              <a:t>(e.g.,</a:t>
            </a:r>
            <a:r>
              <a:rPr sz="2800" spc="-65" dirty="0">
                <a:latin typeface="Calibri"/>
                <a:cs typeface="Calibri"/>
              </a:rPr>
              <a:t> </a:t>
            </a:r>
            <a:r>
              <a:rPr sz="2800" spc="-25" dirty="0">
                <a:latin typeface="Calibri"/>
                <a:cs typeface="Calibri"/>
              </a:rPr>
              <a:t>new </a:t>
            </a:r>
            <a:r>
              <a:rPr sz="2800" dirty="0">
                <a:latin typeface="Calibri"/>
                <a:cs typeface="Calibri"/>
              </a:rPr>
              <a:t>ones</a:t>
            </a:r>
            <a:r>
              <a:rPr sz="2800" spc="-40" dirty="0">
                <a:latin typeface="Calibri"/>
                <a:cs typeface="Calibri"/>
              </a:rPr>
              <a:t> </a:t>
            </a:r>
            <a:r>
              <a:rPr sz="2800" dirty="0">
                <a:latin typeface="Calibri"/>
                <a:cs typeface="Calibri"/>
              </a:rPr>
              <a:t>are</a:t>
            </a:r>
            <a:r>
              <a:rPr sz="2800" spc="-35" dirty="0">
                <a:latin typeface="Calibri"/>
                <a:cs typeface="Calibri"/>
              </a:rPr>
              <a:t> </a:t>
            </a:r>
            <a:r>
              <a:rPr sz="2800" dirty="0">
                <a:latin typeface="Calibri"/>
                <a:cs typeface="Calibri"/>
              </a:rPr>
              <a:t>added),</a:t>
            </a:r>
            <a:r>
              <a:rPr sz="2800" spc="-25" dirty="0">
                <a:latin typeface="Calibri"/>
                <a:cs typeface="Calibri"/>
              </a:rPr>
              <a:t> </a:t>
            </a:r>
            <a:r>
              <a:rPr sz="2800" dirty="0">
                <a:latin typeface="Calibri"/>
                <a:cs typeface="Calibri"/>
              </a:rPr>
              <a:t>the</a:t>
            </a:r>
            <a:r>
              <a:rPr sz="2800" spc="-35" dirty="0">
                <a:latin typeface="Calibri"/>
                <a:cs typeface="Calibri"/>
              </a:rPr>
              <a:t> </a:t>
            </a:r>
            <a:r>
              <a:rPr sz="2800" dirty="0">
                <a:latin typeface="Calibri"/>
                <a:cs typeface="Calibri"/>
              </a:rPr>
              <a:t>location</a:t>
            </a:r>
            <a:r>
              <a:rPr sz="2800" spc="-25" dirty="0">
                <a:latin typeface="Calibri"/>
                <a:cs typeface="Calibri"/>
              </a:rPr>
              <a:t> for </a:t>
            </a:r>
            <a:r>
              <a:rPr sz="2800" dirty="0">
                <a:latin typeface="Calibri"/>
                <a:cs typeface="Calibri"/>
              </a:rPr>
              <a:t>storing</a:t>
            </a:r>
            <a:r>
              <a:rPr sz="2800" spc="-95" dirty="0">
                <a:latin typeface="Calibri"/>
                <a:cs typeface="Calibri"/>
              </a:rPr>
              <a:t> </a:t>
            </a:r>
            <a:r>
              <a:rPr sz="2800" dirty="0">
                <a:latin typeface="Calibri"/>
                <a:cs typeface="Calibri"/>
              </a:rPr>
              <a:t>the</a:t>
            </a:r>
            <a:r>
              <a:rPr sz="2800" spc="-85" dirty="0">
                <a:latin typeface="Calibri"/>
                <a:cs typeface="Calibri"/>
              </a:rPr>
              <a:t> </a:t>
            </a:r>
            <a:r>
              <a:rPr sz="2800" dirty="0">
                <a:latin typeface="Calibri"/>
                <a:cs typeface="Calibri"/>
              </a:rPr>
              <a:t>environment</a:t>
            </a:r>
            <a:r>
              <a:rPr sz="2800" spc="-80" dirty="0">
                <a:latin typeface="Calibri"/>
                <a:cs typeface="Calibri"/>
              </a:rPr>
              <a:t> </a:t>
            </a:r>
            <a:r>
              <a:rPr sz="2800" spc="-10" dirty="0">
                <a:latin typeface="Calibri"/>
                <a:cs typeface="Calibri"/>
              </a:rPr>
              <a:t>variables </a:t>
            </a:r>
            <a:r>
              <a:rPr sz="2800" dirty="0">
                <a:latin typeface="Calibri"/>
                <a:cs typeface="Calibri"/>
              </a:rPr>
              <a:t>may</a:t>
            </a:r>
            <a:r>
              <a:rPr sz="2800" spc="-45" dirty="0">
                <a:latin typeface="Calibri"/>
                <a:cs typeface="Calibri"/>
              </a:rPr>
              <a:t> </a:t>
            </a:r>
            <a:r>
              <a:rPr sz="2800" dirty="0">
                <a:latin typeface="Calibri"/>
                <a:cs typeface="Calibri"/>
              </a:rPr>
              <a:t>be</a:t>
            </a:r>
            <a:r>
              <a:rPr sz="2800" spc="-30" dirty="0">
                <a:latin typeface="Calibri"/>
                <a:cs typeface="Calibri"/>
              </a:rPr>
              <a:t> </a:t>
            </a:r>
            <a:r>
              <a:rPr sz="2800" dirty="0">
                <a:latin typeface="Calibri"/>
                <a:cs typeface="Calibri"/>
              </a:rPr>
              <a:t>moved</a:t>
            </a:r>
            <a:r>
              <a:rPr sz="2800" spc="-25" dirty="0">
                <a:latin typeface="Calibri"/>
                <a:cs typeface="Calibri"/>
              </a:rPr>
              <a:t> </a:t>
            </a:r>
            <a:r>
              <a:rPr sz="2800" dirty="0">
                <a:latin typeface="Calibri"/>
                <a:cs typeface="Calibri"/>
              </a:rPr>
              <a:t>to</a:t>
            </a:r>
            <a:r>
              <a:rPr sz="2800" spc="-25" dirty="0">
                <a:latin typeface="Calibri"/>
                <a:cs typeface="Calibri"/>
              </a:rPr>
              <a:t> </a:t>
            </a:r>
            <a:r>
              <a:rPr sz="2800" dirty="0">
                <a:latin typeface="Calibri"/>
                <a:cs typeface="Calibri"/>
              </a:rPr>
              <a:t>the</a:t>
            </a:r>
            <a:r>
              <a:rPr sz="2800" spc="-35" dirty="0">
                <a:latin typeface="Calibri"/>
                <a:cs typeface="Calibri"/>
              </a:rPr>
              <a:t> </a:t>
            </a:r>
            <a:r>
              <a:rPr sz="2800" dirty="0">
                <a:latin typeface="Calibri"/>
                <a:cs typeface="Calibri"/>
              </a:rPr>
              <a:t>heap,</a:t>
            </a:r>
            <a:r>
              <a:rPr sz="2800" spc="-20" dirty="0">
                <a:latin typeface="Calibri"/>
                <a:cs typeface="Calibri"/>
              </a:rPr>
              <a:t> </a:t>
            </a:r>
            <a:r>
              <a:rPr sz="2800" spc="-25" dirty="0">
                <a:latin typeface="Calibri"/>
                <a:cs typeface="Calibri"/>
              </a:rPr>
              <a:t>so </a:t>
            </a:r>
            <a:r>
              <a:rPr sz="2800" spc="-10" dirty="0">
                <a:latin typeface="Courier New"/>
                <a:cs typeface="Courier New"/>
              </a:rPr>
              <a:t>environ</a:t>
            </a:r>
            <a:r>
              <a:rPr sz="2800" spc="-1050" dirty="0">
                <a:latin typeface="Courier New"/>
                <a:cs typeface="Courier New"/>
              </a:rPr>
              <a:t> </a:t>
            </a:r>
            <a:r>
              <a:rPr sz="2800" dirty="0">
                <a:latin typeface="Calibri"/>
                <a:cs typeface="Calibri"/>
              </a:rPr>
              <a:t>will</a:t>
            </a:r>
            <a:r>
              <a:rPr sz="2800" spc="-20" dirty="0">
                <a:latin typeface="Calibri"/>
                <a:cs typeface="Calibri"/>
              </a:rPr>
              <a:t> </a:t>
            </a:r>
            <a:r>
              <a:rPr sz="2800" dirty="0">
                <a:latin typeface="Calibri"/>
                <a:cs typeface="Calibri"/>
              </a:rPr>
              <a:t>change</a:t>
            </a:r>
            <a:r>
              <a:rPr sz="2800" spc="-5" dirty="0">
                <a:latin typeface="Calibri"/>
                <a:cs typeface="Calibri"/>
              </a:rPr>
              <a:t> </a:t>
            </a:r>
            <a:r>
              <a:rPr sz="2800" spc="-10" dirty="0">
                <a:latin typeface="Calibri"/>
                <a:cs typeface="Calibri"/>
              </a:rPr>
              <a:t>(</a:t>
            </a:r>
            <a:r>
              <a:rPr sz="2800" spc="-10" dirty="0">
                <a:latin typeface="Courier New"/>
                <a:cs typeface="Courier New"/>
              </a:rPr>
              <a:t>envp</a:t>
            </a:r>
            <a:r>
              <a:rPr sz="2800" spc="-1050" dirty="0">
                <a:latin typeface="Courier New"/>
                <a:cs typeface="Courier New"/>
              </a:rPr>
              <a:t> </a:t>
            </a:r>
            <a:r>
              <a:rPr sz="2800" spc="-20" dirty="0">
                <a:latin typeface="Calibri"/>
                <a:cs typeface="Calibri"/>
              </a:rPr>
              <a:t>does </a:t>
            </a:r>
            <a:r>
              <a:rPr sz="2800" dirty="0">
                <a:latin typeface="Calibri"/>
                <a:cs typeface="Calibri"/>
              </a:rPr>
              <a:t>not</a:t>
            </a:r>
            <a:r>
              <a:rPr sz="2800" spc="-5" dirty="0">
                <a:latin typeface="Calibri"/>
                <a:cs typeface="Calibri"/>
              </a:rPr>
              <a:t> </a:t>
            </a:r>
            <a:r>
              <a:rPr sz="2800" spc="-10" dirty="0">
                <a:latin typeface="Calibri"/>
                <a:cs typeface="Calibri"/>
              </a:rPr>
              <a:t>change)</a:t>
            </a:r>
            <a:endParaRPr sz="2800">
              <a:latin typeface="Calibri"/>
              <a:cs typeface="Calibri"/>
            </a:endParaRPr>
          </a:p>
        </p:txBody>
      </p:sp>
      <p:pic>
        <p:nvPicPr>
          <p:cNvPr id="4" name="object 4"/>
          <p:cNvPicPr/>
          <p:nvPr/>
        </p:nvPicPr>
        <p:blipFill>
          <a:blip r:embed="rId3" cstate="print"/>
          <a:stretch>
            <a:fillRect/>
          </a:stretch>
        </p:blipFill>
        <p:spPr>
          <a:xfrm>
            <a:off x="6701066" y="1371051"/>
            <a:ext cx="4768440" cy="482766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95579" rIns="0" bIns="0" rtlCol="0">
            <a:spAutoFit/>
          </a:bodyPr>
          <a:lstStyle/>
          <a:p>
            <a:pPr marL="492125">
              <a:lnSpc>
                <a:spcPct val="100000"/>
              </a:lnSpc>
              <a:spcBef>
                <a:spcPts val="100"/>
              </a:spcBef>
            </a:pPr>
            <a:r>
              <a:rPr dirty="0"/>
              <a:t>Shell</a:t>
            </a:r>
            <a:r>
              <a:rPr spc="-100" dirty="0"/>
              <a:t> </a:t>
            </a:r>
            <a:r>
              <a:rPr spc="-10" dirty="0"/>
              <a:t>Variables</a:t>
            </a:r>
            <a:r>
              <a:rPr spc="-95" dirty="0"/>
              <a:t> </a:t>
            </a:r>
            <a:r>
              <a:rPr dirty="0"/>
              <a:t>&amp;</a:t>
            </a:r>
            <a:r>
              <a:rPr spc="-90" dirty="0"/>
              <a:t> </a:t>
            </a:r>
            <a:r>
              <a:rPr dirty="0"/>
              <a:t>Environment</a:t>
            </a:r>
            <a:r>
              <a:rPr spc="-85" dirty="0"/>
              <a:t> </a:t>
            </a:r>
            <a:r>
              <a:rPr spc="-20" dirty="0"/>
              <a:t>Variables</a:t>
            </a:r>
          </a:p>
        </p:txBody>
      </p:sp>
      <p:sp>
        <p:nvSpPr>
          <p:cNvPr id="3" name="object 3"/>
          <p:cNvSpPr txBox="1"/>
          <p:nvPr/>
        </p:nvSpPr>
        <p:spPr>
          <a:xfrm>
            <a:off x="579482" y="1329435"/>
            <a:ext cx="10683240" cy="2856230"/>
          </a:xfrm>
          <a:prstGeom prst="rect">
            <a:avLst/>
          </a:prstGeom>
        </p:spPr>
        <p:txBody>
          <a:bodyPr vert="horz" wrap="square" lIns="0" tIns="63500" rIns="0" bIns="0" rtlCol="0">
            <a:spAutoFit/>
          </a:bodyPr>
          <a:lstStyle/>
          <a:p>
            <a:pPr marL="241300" marR="530860" indent="-228600">
              <a:lnSpc>
                <a:spcPts val="3000"/>
              </a:lnSpc>
              <a:spcBef>
                <a:spcPts val="500"/>
              </a:spcBef>
              <a:buFont typeface="Arial"/>
              <a:buChar char="•"/>
              <a:tabLst>
                <a:tab pos="241300" algn="l"/>
              </a:tabLst>
            </a:pPr>
            <a:r>
              <a:rPr sz="2800" dirty="0">
                <a:latin typeface="Calibri"/>
                <a:cs typeface="Calibri"/>
              </a:rPr>
              <a:t>People</a:t>
            </a:r>
            <a:r>
              <a:rPr sz="2800" spc="-65" dirty="0">
                <a:latin typeface="Calibri"/>
                <a:cs typeface="Calibri"/>
              </a:rPr>
              <a:t> </a:t>
            </a:r>
            <a:r>
              <a:rPr sz="2800" dirty="0">
                <a:latin typeface="Calibri"/>
                <a:cs typeface="Calibri"/>
              </a:rPr>
              <a:t>often</a:t>
            </a:r>
            <a:r>
              <a:rPr sz="2800" spc="-55" dirty="0">
                <a:latin typeface="Calibri"/>
                <a:cs typeface="Calibri"/>
              </a:rPr>
              <a:t> </a:t>
            </a:r>
            <a:r>
              <a:rPr sz="2800" spc="-10" dirty="0">
                <a:latin typeface="Calibri"/>
                <a:cs typeface="Calibri"/>
              </a:rPr>
              <a:t>mistake</a:t>
            </a:r>
            <a:r>
              <a:rPr sz="2800" spc="-60" dirty="0">
                <a:latin typeface="Calibri"/>
                <a:cs typeface="Calibri"/>
              </a:rPr>
              <a:t> </a:t>
            </a:r>
            <a:r>
              <a:rPr sz="2800" dirty="0">
                <a:latin typeface="Calibri"/>
                <a:cs typeface="Calibri"/>
              </a:rPr>
              <a:t>shell</a:t>
            </a:r>
            <a:r>
              <a:rPr sz="2800" spc="-60" dirty="0">
                <a:latin typeface="Calibri"/>
                <a:cs typeface="Calibri"/>
              </a:rPr>
              <a:t> </a:t>
            </a:r>
            <a:r>
              <a:rPr sz="2800" dirty="0">
                <a:latin typeface="Calibri"/>
                <a:cs typeface="Calibri"/>
              </a:rPr>
              <a:t>variables</a:t>
            </a:r>
            <a:r>
              <a:rPr sz="2800" spc="-55" dirty="0">
                <a:latin typeface="Calibri"/>
                <a:cs typeface="Calibri"/>
              </a:rPr>
              <a:t> </a:t>
            </a:r>
            <a:r>
              <a:rPr sz="2800" dirty="0">
                <a:latin typeface="Calibri"/>
                <a:cs typeface="Calibri"/>
              </a:rPr>
              <a:t>and</a:t>
            </a:r>
            <a:r>
              <a:rPr sz="2800" spc="-55" dirty="0">
                <a:latin typeface="Calibri"/>
                <a:cs typeface="Calibri"/>
              </a:rPr>
              <a:t> </a:t>
            </a:r>
            <a:r>
              <a:rPr sz="2800" dirty="0">
                <a:latin typeface="Calibri"/>
                <a:cs typeface="Calibri"/>
              </a:rPr>
              <a:t>environment</a:t>
            </a:r>
            <a:r>
              <a:rPr sz="2800" spc="-60" dirty="0">
                <a:latin typeface="Calibri"/>
                <a:cs typeface="Calibri"/>
              </a:rPr>
              <a:t> </a:t>
            </a:r>
            <a:r>
              <a:rPr sz="2800" dirty="0">
                <a:latin typeface="Calibri"/>
                <a:cs typeface="Calibri"/>
              </a:rPr>
              <a:t>variables</a:t>
            </a:r>
            <a:r>
              <a:rPr sz="2800" spc="-50" dirty="0">
                <a:latin typeface="Calibri"/>
                <a:cs typeface="Calibri"/>
              </a:rPr>
              <a:t> </a:t>
            </a:r>
            <a:r>
              <a:rPr sz="2800" dirty="0">
                <a:latin typeface="Calibri"/>
                <a:cs typeface="Calibri"/>
              </a:rPr>
              <a:t>to</a:t>
            </a:r>
            <a:r>
              <a:rPr sz="2800" spc="-60" dirty="0">
                <a:latin typeface="Calibri"/>
                <a:cs typeface="Calibri"/>
              </a:rPr>
              <a:t> </a:t>
            </a:r>
            <a:r>
              <a:rPr sz="2800" spc="-25" dirty="0">
                <a:latin typeface="Calibri"/>
                <a:cs typeface="Calibri"/>
              </a:rPr>
              <a:t>be </a:t>
            </a:r>
            <a:r>
              <a:rPr sz="2800" dirty="0">
                <a:latin typeface="Calibri"/>
                <a:cs typeface="Calibri"/>
              </a:rPr>
              <a:t>the</a:t>
            </a:r>
            <a:r>
              <a:rPr sz="2800" spc="-10" dirty="0">
                <a:latin typeface="Calibri"/>
                <a:cs typeface="Calibri"/>
              </a:rPr>
              <a:t> same.</a:t>
            </a:r>
            <a:endParaRPr sz="2800">
              <a:latin typeface="Calibri"/>
              <a:cs typeface="Calibri"/>
            </a:endParaRPr>
          </a:p>
          <a:p>
            <a:pPr marL="241300" indent="-228600">
              <a:lnSpc>
                <a:spcPct val="100000"/>
              </a:lnSpc>
              <a:spcBef>
                <a:spcPts val="605"/>
              </a:spcBef>
              <a:buFont typeface="Arial"/>
              <a:buChar char="•"/>
              <a:tabLst>
                <a:tab pos="241300" algn="l"/>
              </a:tabLst>
            </a:pPr>
            <a:r>
              <a:rPr sz="2800" dirty="0">
                <a:latin typeface="Calibri"/>
                <a:cs typeface="Calibri"/>
              </a:rPr>
              <a:t>Shell</a:t>
            </a:r>
            <a:r>
              <a:rPr sz="2800" spc="-10" dirty="0">
                <a:latin typeface="Calibri"/>
                <a:cs typeface="Calibri"/>
              </a:rPr>
              <a:t> Variables:</a:t>
            </a:r>
            <a:endParaRPr sz="2800">
              <a:latin typeface="Calibri"/>
              <a:cs typeface="Calibri"/>
            </a:endParaRPr>
          </a:p>
          <a:p>
            <a:pPr marL="698500" lvl="1" indent="-228600">
              <a:lnSpc>
                <a:spcPct val="100000"/>
              </a:lnSpc>
              <a:spcBef>
                <a:spcPts val="235"/>
              </a:spcBef>
              <a:buFont typeface="Arial"/>
              <a:buChar char="•"/>
              <a:tabLst>
                <a:tab pos="698500" algn="l"/>
              </a:tabLst>
            </a:pPr>
            <a:r>
              <a:rPr sz="2400" dirty="0">
                <a:latin typeface="Calibri"/>
                <a:cs typeface="Calibri"/>
              </a:rPr>
              <a:t>Internal</a:t>
            </a:r>
            <a:r>
              <a:rPr sz="2400" spc="-40" dirty="0">
                <a:latin typeface="Calibri"/>
                <a:cs typeface="Calibri"/>
              </a:rPr>
              <a:t> </a:t>
            </a:r>
            <a:r>
              <a:rPr sz="2400" dirty="0">
                <a:latin typeface="Calibri"/>
                <a:cs typeface="Calibri"/>
              </a:rPr>
              <a:t>variables</a:t>
            </a:r>
            <a:r>
              <a:rPr sz="2400" spc="-35" dirty="0">
                <a:latin typeface="Calibri"/>
                <a:cs typeface="Calibri"/>
              </a:rPr>
              <a:t> </a:t>
            </a:r>
            <a:r>
              <a:rPr sz="2400" dirty="0">
                <a:latin typeface="Calibri"/>
                <a:cs typeface="Calibri"/>
              </a:rPr>
              <a:t>used</a:t>
            </a:r>
            <a:r>
              <a:rPr sz="2400" spc="-35" dirty="0">
                <a:latin typeface="Calibri"/>
                <a:cs typeface="Calibri"/>
              </a:rPr>
              <a:t> </a:t>
            </a:r>
            <a:r>
              <a:rPr sz="2400" dirty="0">
                <a:latin typeface="Calibri"/>
                <a:cs typeface="Calibri"/>
              </a:rPr>
              <a:t>by</a:t>
            </a:r>
            <a:r>
              <a:rPr sz="2400" spc="-35" dirty="0">
                <a:latin typeface="Calibri"/>
                <a:cs typeface="Calibri"/>
              </a:rPr>
              <a:t> </a:t>
            </a:r>
            <a:r>
              <a:rPr sz="2400" spc="-10" dirty="0">
                <a:latin typeface="Calibri"/>
                <a:cs typeface="Calibri"/>
              </a:rPr>
              <a:t>shell.</a:t>
            </a:r>
            <a:endParaRPr sz="2400">
              <a:latin typeface="Calibri"/>
              <a:cs typeface="Calibri"/>
            </a:endParaRPr>
          </a:p>
          <a:p>
            <a:pPr marL="698500" marR="5080" lvl="1" indent="-228600">
              <a:lnSpc>
                <a:spcPts val="2620"/>
              </a:lnSpc>
              <a:spcBef>
                <a:spcPts val="520"/>
              </a:spcBef>
              <a:buFont typeface="Arial"/>
              <a:buChar char="•"/>
              <a:tabLst>
                <a:tab pos="698500" algn="l"/>
              </a:tabLst>
            </a:pPr>
            <a:r>
              <a:rPr sz="2400" dirty="0">
                <a:latin typeface="Calibri"/>
                <a:cs typeface="Calibri"/>
              </a:rPr>
              <a:t>Shell</a:t>
            </a:r>
            <a:r>
              <a:rPr sz="2400" spc="-40" dirty="0">
                <a:latin typeface="Calibri"/>
                <a:cs typeface="Calibri"/>
              </a:rPr>
              <a:t> </a:t>
            </a:r>
            <a:r>
              <a:rPr sz="2400" dirty="0">
                <a:latin typeface="Calibri"/>
                <a:cs typeface="Calibri"/>
              </a:rPr>
              <a:t>provides</a:t>
            </a:r>
            <a:r>
              <a:rPr sz="2400" spc="-45" dirty="0">
                <a:latin typeface="Calibri"/>
                <a:cs typeface="Calibri"/>
              </a:rPr>
              <a:t> </a:t>
            </a:r>
            <a:r>
              <a:rPr sz="2400" spc="-15" dirty="0">
                <a:latin typeface="Calibri"/>
                <a:cs typeface="Calibri"/>
              </a:rPr>
              <a:t>built-</a:t>
            </a:r>
            <a:r>
              <a:rPr sz="2400" dirty="0">
                <a:latin typeface="Calibri"/>
                <a:cs typeface="Calibri"/>
              </a:rPr>
              <a:t>in</a:t>
            </a:r>
            <a:r>
              <a:rPr sz="2400" spc="-35" dirty="0">
                <a:latin typeface="Calibri"/>
                <a:cs typeface="Calibri"/>
              </a:rPr>
              <a:t> </a:t>
            </a:r>
            <a:r>
              <a:rPr sz="2400" dirty="0">
                <a:latin typeface="Calibri"/>
                <a:cs typeface="Calibri"/>
              </a:rPr>
              <a:t>commands</a:t>
            </a:r>
            <a:r>
              <a:rPr sz="2400" spc="-45" dirty="0">
                <a:latin typeface="Calibri"/>
                <a:cs typeface="Calibri"/>
              </a:rPr>
              <a:t> </a:t>
            </a:r>
            <a:r>
              <a:rPr sz="2400" dirty="0">
                <a:latin typeface="Calibri"/>
                <a:cs typeface="Calibri"/>
              </a:rPr>
              <a:t>to</a:t>
            </a:r>
            <a:r>
              <a:rPr sz="2400" spc="-40" dirty="0">
                <a:latin typeface="Calibri"/>
                <a:cs typeface="Calibri"/>
              </a:rPr>
              <a:t> </a:t>
            </a:r>
            <a:r>
              <a:rPr sz="2400" dirty="0">
                <a:latin typeface="Calibri"/>
                <a:cs typeface="Calibri"/>
              </a:rPr>
              <a:t>allow</a:t>
            </a:r>
            <a:r>
              <a:rPr sz="2400" spc="-40" dirty="0">
                <a:latin typeface="Calibri"/>
                <a:cs typeface="Calibri"/>
              </a:rPr>
              <a:t> </a:t>
            </a:r>
            <a:r>
              <a:rPr sz="2400" dirty="0">
                <a:latin typeface="Calibri"/>
                <a:cs typeface="Calibri"/>
              </a:rPr>
              <a:t>users</a:t>
            </a:r>
            <a:r>
              <a:rPr sz="2400" spc="-45" dirty="0">
                <a:latin typeface="Calibri"/>
                <a:cs typeface="Calibri"/>
              </a:rPr>
              <a:t> </a:t>
            </a:r>
            <a:r>
              <a:rPr sz="2400" dirty="0">
                <a:latin typeface="Calibri"/>
                <a:cs typeface="Calibri"/>
              </a:rPr>
              <a:t>to</a:t>
            </a:r>
            <a:r>
              <a:rPr sz="2400" spc="-40" dirty="0">
                <a:latin typeface="Calibri"/>
                <a:cs typeface="Calibri"/>
              </a:rPr>
              <a:t> </a:t>
            </a:r>
            <a:r>
              <a:rPr sz="2400" dirty="0">
                <a:latin typeface="Calibri"/>
                <a:cs typeface="Calibri"/>
              </a:rPr>
              <a:t>create,</a:t>
            </a:r>
            <a:r>
              <a:rPr sz="2400" spc="-35" dirty="0">
                <a:latin typeface="Calibri"/>
                <a:cs typeface="Calibri"/>
              </a:rPr>
              <a:t> </a:t>
            </a:r>
            <a:r>
              <a:rPr sz="2400" dirty="0">
                <a:latin typeface="Calibri"/>
                <a:cs typeface="Calibri"/>
              </a:rPr>
              <a:t>assign</a:t>
            </a:r>
            <a:r>
              <a:rPr sz="2400" spc="-40" dirty="0">
                <a:latin typeface="Calibri"/>
                <a:cs typeface="Calibri"/>
              </a:rPr>
              <a:t> </a:t>
            </a:r>
            <a:r>
              <a:rPr sz="2400" dirty="0">
                <a:latin typeface="Calibri"/>
                <a:cs typeface="Calibri"/>
              </a:rPr>
              <a:t>and</a:t>
            </a:r>
            <a:r>
              <a:rPr sz="2400" spc="-35" dirty="0">
                <a:latin typeface="Calibri"/>
                <a:cs typeface="Calibri"/>
              </a:rPr>
              <a:t> </a:t>
            </a:r>
            <a:r>
              <a:rPr sz="2400" dirty="0">
                <a:latin typeface="Calibri"/>
                <a:cs typeface="Calibri"/>
              </a:rPr>
              <a:t>delete</a:t>
            </a:r>
            <a:r>
              <a:rPr sz="2400" spc="-30" dirty="0">
                <a:latin typeface="Calibri"/>
                <a:cs typeface="Calibri"/>
              </a:rPr>
              <a:t> </a:t>
            </a:r>
            <a:r>
              <a:rPr sz="2400" spc="-10" dirty="0">
                <a:latin typeface="Calibri"/>
                <a:cs typeface="Calibri"/>
              </a:rPr>
              <a:t>shell variables.</a:t>
            </a:r>
            <a:endParaRPr sz="2400">
              <a:latin typeface="Calibri"/>
              <a:cs typeface="Calibri"/>
            </a:endParaRPr>
          </a:p>
          <a:p>
            <a:pPr marL="698500" lvl="1" indent="-228600">
              <a:lnSpc>
                <a:spcPct val="100000"/>
              </a:lnSpc>
              <a:spcBef>
                <a:spcPts val="165"/>
              </a:spcBef>
              <a:buFont typeface="Arial"/>
              <a:buChar char="•"/>
              <a:tabLst>
                <a:tab pos="698500" algn="l"/>
              </a:tabLst>
            </a:pPr>
            <a:r>
              <a:rPr sz="2400" dirty="0">
                <a:latin typeface="Calibri"/>
                <a:cs typeface="Calibri"/>
              </a:rPr>
              <a:t>In</a:t>
            </a:r>
            <a:r>
              <a:rPr sz="2400" spc="-50" dirty="0">
                <a:latin typeface="Calibri"/>
                <a:cs typeface="Calibri"/>
              </a:rPr>
              <a:t> </a:t>
            </a:r>
            <a:r>
              <a:rPr sz="2400" dirty="0">
                <a:latin typeface="Calibri"/>
                <a:cs typeface="Calibri"/>
              </a:rPr>
              <a:t>the</a:t>
            </a:r>
            <a:r>
              <a:rPr sz="2400" spc="-40" dirty="0">
                <a:latin typeface="Calibri"/>
                <a:cs typeface="Calibri"/>
              </a:rPr>
              <a:t> </a:t>
            </a:r>
            <a:r>
              <a:rPr sz="2400" dirty="0">
                <a:latin typeface="Calibri"/>
                <a:cs typeface="Calibri"/>
              </a:rPr>
              <a:t>example,</a:t>
            </a:r>
            <a:r>
              <a:rPr sz="2400" spc="-35" dirty="0">
                <a:latin typeface="Calibri"/>
                <a:cs typeface="Calibri"/>
              </a:rPr>
              <a:t> </a:t>
            </a:r>
            <a:r>
              <a:rPr sz="2400" dirty="0">
                <a:latin typeface="Calibri"/>
                <a:cs typeface="Calibri"/>
              </a:rPr>
              <a:t>we</a:t>
            </a:r>
            <a:r>
              <a:rPr sz="2400" spc="-35" dirty="0">
                <a:latin typeface="Calibri"/>
                <a:cs typeface="Calibri"/>
              </a:rPr>
              <a:t> </a:t>
            </a:r>
            <a:r>
              <a:rPr sz="2400" dirty="0">
                <a:latin typeface="Calibri"/>
                <a:cs typeface="Calibri"/>
              </a:rPr>
              <a:t>create</a:t>
            </a:r>
            <a:r>
              <a:rPr sz="2400" spc="-30" dirty="0">
                <a:latin typeface="Calibri"/>
                <a:cs typeface="Calibri"/>
              </a:rPr>
              <a:t> </a:t>
            </a:r>
            <a:r>
              <a:rPr sz="2400" dirty="0">
                <a:latin typeface="Calibri"/>
                <a:cs typeface="Calibri"/>
              </a:rPr>
              <a:t>a</a:t>
            </a:r>
            <a:r>
              <a:rPr sz="2400" spc="-40" dirty="0">
                <a:latin typeface="Calibri"/>
                <a:cs typeface="Calibri"/>
              </a:rPr>
              <a:t> </a:t>
            </a:r>
            <a:r>
              <a:rPr sz="2400" dirty="0">
                <a:latin typeface="Calibri"/>
                <a:cs typeface="Calibri"/>
              </a:rPr>
              <a:t>shell</a:t>
            </a:r>
            <a:r>
              <a:rPr sz="2400" spc="-40" dirty="0">
                <a:latin typeface="Calibri"/>
                <a:cs typeface="Calibri"/>
              </a:rPr>
              <a:t> </a:t>
            </a:r>
            <a:r>
              <a:rPr sz="2400" dirty="0">
                <a:latin typeface="Calibri"/>
                <a:cs typeface="Calibri"/>
              </a:rPr>
              <a:t>variable</a:t>
            </a:r>
            <a:r>
              <a:rPr sz="2400" spc="-35" dirty="0">
                <a:latin typeface="Calibri"/>
                <a:cs typeface="Calibri"/>
              </a:rPr>
              <a:t> </a:t>
            </a:r>
            <a:r>
              <a:rPr sz="2400" dirty="0">
                <a:latin typeface="Calibri"/>
                <a:cs typeface="Calibri"/>
              </a:rPr>
              <a:t>called</a:t>
            </a:r>
            <a:r>
              <a:rPr sz="2400" spc="-35" dirty="0">
                <a:latin typeface="Calibri"/>
                <a:cs typeface="Calibri"/>
              </a:rPr>
              <a:t> </a:t>
            </a:r>
            <a:r>
              <a:rPr sz="2400" spc="-20" dirty="0">
                <a:latin typeface="Calibri"/>
                <a:cs typeface="Calibri"/>
              </a:rPr>
              <a:t>FOO.</a:t>
            </a:r>
            <a:endParaRPr sz="2400">
              <a:latin typeface="Calibri"/>
              <a:cs typeface="Calibri"/>
            </a:endParaRPr>
          </a:p>
        </p:txBody>
      </p:sp>
      <p:pic>
        <p:nvPicPr>
          <p:cNvPr id="4" name="object 4"/>
          <p:cNvPicPr/>
          <p:nvPr/>
        </p:nvPicPr>
        <p:blipFill>
          <a:blip r:embed="rId3" cstate="print"/>
          <a:stretch>
            <a:fillRect/>
          </a:stretch>
        </p:blipFill>
        <p:spPr>
          <a:xfrm>
            <a:off x="1260261" y="4318740"/>
            <a:ext cx="4134698" cy="199698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6880" y="303276"/>
            <a:ext cx="7832090" cy="695960"/>
          </a:xfrm>
          <a:prstGeom prst="rect">
            <a:avLst/>
          </a:prstGeom>
        </p:spPr>
        <p:txBody>
          <a:bodyPr vert="horz" wrap="square" lIns="0" tIns="12700" rIns="0" bIns="0" rtlCol="0">
            <a:spAutoFit/>
          </a:bodyPr>
          <a:lstStyle/>
          <a:p>
            <a:pPr marL="12700">
              <a:lnSpc>
                <a:spcPct val="100000"/>
              </a:lnSpc>
              <a:spcBef>
                <a:spcPts val="100"/>
              </a:spcBef>
            </a:pPr>
            <a:r>
              <a:rPr dirty="0"/>
              <a:t>Side</a:t>
            </a:r>
            <a:r>
              <a:rPr spc="-15" dirty="0"/>
              <a:t> </a:t>
            </a:r>
            <a:r>
              <a:rPr dirty="0"/>
              <a:t>Note</a:t>
            </a:r>
            <a:r>
              <a:rPr spc="-15" dirty="0"/>
              <a:t> </a:t>
            </a:r>
            <a:r>
              <a:rPr dirty="0"/>
              <a:t>on</a:t>
            </a:r>
            <a:r>
              <a:rPr spc="-15" dirty="0"/>
              <a:t> </a:t>
            </a:r>
            <a:r>
              <a:rPr dirty="0"/>
              <a:t>The</a:t>
            </a:r>
            <a:r>
              <a:rPr spc="-15" dirty="0"/>
              <a:t> </a:t>
            </a:r>
            <a:r>
              <a:rPr dirty="0"/>
              <a:t>/proc</a:t>
            </a:r>
            <a:r>
              <a:rPr spc="-15" dirty="0"/>
              <a:t> </a:t>
            </a:r>
            <a:r>
              <a:rPr dirty="0"/>
              <a:t>File</a:t>
            </a:r>
            <a:r>
              <a:rPr spc="-15" dirty="0"/>
              <a:t> </a:t>
            </a:r>
            <a:r>
              <a:rPr spc="-25" dirty="0"/>
              <a:t>System</a:t>
            </a:r>
          </a:p>
        </p:txBody>
      </p:sp>
      <p:sp>
        <p:nvSpPr>
          <p:cNvPr id="3" name="object 3"/>
          <p:cNvSpPr txBox="1"/>
          <p:nvPr/>
        </p:nvSpPr>
        <p:spPr>
          <a:xfrm>
            <a:off x="579482" y="1384299"/>
            <a:ext cx="10601325" cy="4987925"/>
          </a:xfrm>
          <a:prstGeom prst="rect">
            <a:avLst/>
          </a:prstGeom>
        </p:spPr>
        <p:txBody>
          <a:bodyPr vert="horz" wrap="square" lIns="0" tIns="63500" rIns="0" bIns="0" rtlCol="0">
            <a:spAutoFit/>
          </a:bodyPr>
          <a:lstStyle/>
          <a:p>
            <a:pPr marL="241300" marR="718185" indent="-228600">
              <a:lnSpc>
                <a:spcPts val="3000"/>
              </a:lnSpc>
              <a:spcBef>
                <a:spcPts val="500"/>
              </a:spcBef>
              <a:buFont typeface="Arial"/>
              <a:buChar char="•"/>
              <a:tabLst>
                <a:tab pos="241300" algn="l"/>
              </a:tabLst>
            </a:pPr>
            <a:r>
              <a:rPr sz="2800" dirty="0">
                <a:latin typeface="Calibri"/>
                <a:cs typeface="Calibri"/>
              </a:rPr>
              <a:t>/proc</a:t>
            </a:r>
            <a:r>
              <a:rPr sz="2800" spc="-40" dirty="0">
                <a:latin typeface="Calibri"/>
                <a:cs typeface="Calibri"/>
              </a:rPr>
              <a:t> </a:t>
            </a:r>
            <a:r>
              <a:rPr sz="2800" dirty="0">
                <a:latin typeface="Calibri"/>
                <a:cs typeface="Calibri"/>
              </a:rPr>
              <a:t>is</a:t>
            </a:r>
            <a:r>
              <a:rPr sz="2800" spc="-35" dirty="0">
                <a:latin typeface="Calibri"/>
                <a:cs typeface="Calibri"/>
              </a:rPr>
              <a:t> </a:t>
            </a:r>
            <a:r>
              <a:rPr sz="2800" dirty="0">
                <a:latin typeface="Calibri"/>
                <a:cs typeface="Calibri"/>
              </a:rPr>
              <a:t>a</a:t>
            </a:r>
            <a:r>
              <a:rPr sz="2800" spc="-45" dirty="0">
                <a:latin typeface="Calibri"/>
                <a:cs typeface="Calibri"/>
              </a:rPr>
              <a:t> </a:t>
            </a:r>
            <a:r>
              <a:rPr sz="2800" dirty="0">
                <a:latin typeface="Calibri"/>
                <a:cs typeface="Calibri"/>
              </a:rPr>
              <a:t>virtual</a:t>
            </a:r>
            <a:r>
              <a:rPr sz="2800" spc="-50" dirty="0">
                <a:latin typeface="Calibri"/>
                <a:cs typeface="Calibri"/>
              </a:rPr>
              <a:t> </a:t>
            </a:r>
            <a:r>
              <a:rPr sz="2800" dirty="0">
                <a:latin typeface="Calibri"/>
                <a:cs typeface="Calibri"/>
              </a:rPr>
              <a:t>file</a:t>
            </a:r>
            <a:r>
              <a:rPr sz="2800" spc="-45" dirty="0">
                <a:latin typeface="Calibri"/>
                <a:cs typeface="Calibri"/>
              </a:rPr>
              <a:t> </a:t>
            </a:r>
            <a:r>
              <a:rPr sz="2800" dirty="0">
                <a:latin typeface="Calibri"/>
                <a:cs typeface="Calibri"/>
              </a:rPr>
              <a:t>system</a:t>
            </a:r>
            <a:r>
              <a:rPr sz="2800" spc="-35" dirty="0">
                <a:latin typeface="Calibri"/>
                <a:cs typeface="Calibri"/>
              </a:rPr>
              <a:t> </a:t>
            </a:r>
            <a:r>
              <a:rPr sz="2800" dirty="0">
                <a:latin typeface="Calibri"/>
                <a:cs typeface="Calibri"/>
              </a:rPr>
              <a:t>in</a:t>
            </a:r>
            <a:r>
              <a:rPr sz="2800" spc="-20" dirty="0">
                <a:latin typeface="Calibri"/>
                <a:cs typeface="Calibri"/>
              </a:rPr>
              <a:t> </a:t>
            </a:r>
            <a:r>
              <a:rPr sz="2800" dirty="0">
                <a:latin typeface="Calibri"/>
                <a:cs typeface="Calibri"/>
              </a:rPr>
              <a:t>linux.</a:t>
            </a:r>
            <a:r>
              <a:rPr sz="2800" spc="-35" dirty="0">
                <a:latin typeface="Calibri"/>
                <a:cs typeface="Calibri"/>
              </a:rPr>
              <a:t> </a:t>
            </a:r>
            <a:r>
              <a:rPr sz="2800" dirty="0">
                <a:latin typeface="Calibri"/>
                <a:cs typeface="Calibri"/>
              </a:rPr>
              <a:t>It</a:t>
            </a:r>
            <a:r>
              <a:rPr sz="2800" spc="-35" dirty="0">
                <a:latin typeface="Calibri"/>
                <a:cs typeface="Calibri"/>
              </a:rPr>
              <a:t> </a:t>
            </a:r>
            <a:r>
              <a:rPr sz="2800" dirty="0">
                <a:latin typeface="Calibri"/>
                <a:cs typeface="Calibri"/>
              </a:rPr>
              <a:t>contains</a:t>
            </a:r>
            <a:r>
              <a:rPr sz="2800" spc="-35" dirty="0">
                <a:latin typeface="Calibri"/>
                <a:cs typeface="Calibri"/>
              </a:rPr>
              <a:t> </a:t>
            </a:r>
            <a:r>
              <a:rPr sz="2800" dirty="0">
                <a:latin typeface="Calibri"/>
                <a:cs typeface="Calibri"/>
              </a:rPr>
              <a:t>a</a:t>
            </a:r>
            <a:r>
              <a:rPr sz="2800" spc="-40" dirty="0">
                <a:latin typeface="Calibri"/>
                <a:cs typeface="Calibri"/>
              </a:rPr>
              <a:t> </a:t>
            </a:r>
            <a:r>
              <a:rPr sz="2800" dirty="0">
                <a:latin typeface="Calibri"/>
                <a:cs typeface="Calibri"/>
              </a:rPr>
              <a:t>directory</a:t>
            </a:r>
            <a:r>
              <a:rPr sz="2800" spc="-40" dirty="0">
                <a:latin typeface="Calibri"/>
                <a:cs typeface="Calibri"/>
              </a:rPr>
              <a:t> </a:t>
            </a:r>
            <a:r>
              <a:rPr sz="2800" dirty="0">
                <a:latin typeface="Calibri"/>
                <a:cs typeface="Calibri"/>
              </a:rPr>
              <a:t>for</a:t>
            </a:r>
            <a:r>
              <a:rPr sz="2800" spc="-40" dirty="0">
                <a:latin typeface="Calibri"/>
                <a:cs typeface="Calibri"/>
              </a:rPr>
              <a:t> </a:t>
            </a:r>
            <a:r>
              <a:rPr sz="2800" spc="-20" dirty="0">
                <a:latin typeface="Calibri"/>
                <a:cs typeface="Calibri"/>
              </a:rPr>
              <a:t>each </a:t>
            </a:r>
            <a:r>
              <a:rPr sz="2800" dirty="0">
                <a:latin typeface="Calibri"/>
                <a:cs typeface="Calibri"/>
              </a:rPr>
              <a:t>process,</a:t>
            </a:r>
            <a:r>
              <a:rPr sz="2800" spc="-25" dirty="0">
                <a:latin typeface="Calibri"/>
                <a:cs typeface="Calibri"/>
              </a:rPr>
              <a:t> </a:t>
            </a:r>
            <a:r>
              <a:rPr sz="2800" dirty="0">
                <a:latin typeface="Calibri"/>
                <a:cs typeface="Calibri"/>
              </a:rPr>
              <a:t>using</a:t>
            </a:r>
            <a:r>
              <a:rPr sz="2800" spc="-20" dirty="0">
                <a:latin typeface="Calibri"/>
                <a:cs typeface="Calibri"/>
              </a:rPr>
              <a:t> </a:t>
            </a:r>
            <a:r>
              <a:rPr sz="2800" dirty="0">
                <a:latin typeface="Calibri"/>
                <a:cs typeface="Calibri"/>
              </a:rPr>
              <a:t>the</a:t>
            </a:r>
            <a:r>
              <a:rPr sz="2800" spc="-20" dirty="0">
                <a:latin typeface="Calibri"/>
                <a:cs typeface="Calibri"/>
              </a:rPr>
              <a:t> </a:t>
            </a:r>
            <a:r>
              <a:rPr sz="2800" dirty="0">
                <a:latin typeface="Calibri"/>
                <a:cs typeface="Calibri"/>
              </a:rPr>
              <a:t>process</a:t>
            </a:r>
            <a:r>
              <a:rPr sz="2800" spc="-10" dirty="0">
                <a:latin typeface="Calibri"/>
                <a:cs typeface="Calibri"/>
              </a:rPr>
              <a:t> </a:t>
            </a:r>
            <a:r>
              <a:rPr sz="2800" dirty="0">
                <a:latin typeface="Calibri"/>
                <a:cs typeface="Calibri"/>
              </a:rPr>
              <a:t>ID</a:t>
            </a:r>
            <a:r>
              <a:rPr sz="2800" spc="-10" dirty="0">
                <a:latin typeface="Calibri"/>
                <a:cs typeface="Calibri"/>
              </a:rPr>
              <a:t> </a:t>
            </a:r>
            <a:r>
              <a:rPr sz="2800" dirty="0">
                <a:latin typeface="Calibri"/>
                <a:cs typeface="Calibri"/>
              </a:rPr>
              <a:t>as</a:t>
            </a:r>
            <a:r>
              <a:rPr sz="2800" spc="-10" dirty="0">
                <a:latin typeface="Calibri"/>
                <a:cs typeface="Calibri"/>
              </a:rPr>
              <a:t> </a:t>
            </a:r>
            <a:r>
              <a:rPr sz="2800" dirty="0">
                <a:latin typeface="Calibri"/>
                <a:cs typeface="Calibri"/>
              </a:rPr>
              <a:t>the</a:t>
            </a:r>
            <a:r>
              <a:rPr sz="2800" spc="-20" dirty="0">
                <a:latin typeface="Calibri"/>
                <a:cs typeface="Calibri"/>
              </a:rPr>
              <a:t> </a:t>
            </a:r>
            <a:r>
              <a:rPr sz="2800" dirty="0">
                <a:latin typeface="Calibri"/>
                <a:cs typeface="Calibri"/>
              </a:rPr>
              <a:t>name</a:t>
            </a:r>
            <a:r>
              <a:rPr sz="2800" spc="-20" dirty="0">
                <a:latin typeface="Calibri"/>
                <a:cs typeface="Calibri"/>
              </a:rPr>
              <a:t> </a:t>
            </a:r>
            <a:r>
              <a:rPr sz="2800" dirty="0">
                <a:latin typeface="Calibri"/>
                <a:cs typeface="Calibri"/>
              </a:rPr>
              <a:t>of</a:t>
            </a:r>
            <a:r>
              <a:rPr sz="2800" spc="-15" dirty="0">
                <a:latin typeface="Calibri"/>
                <a:cs typeface="Calibri"/>
              </a:rPr>
              <a:t> </a:t>
            </a:r>
            <a:r>
              <a:rPr sz="2800" dirty="0">
                <a:latin typeface="Calibri"/>
                <a:cs typeface="Calibri"/>
              </a:rPr>
              <a:t>the</a:t>
            </a:r>
            <a:r>
              <a:rPr sz="2800" spc="-20" dirty="0">
                <a:latin typeface="Calibri"/>
                <a:cs typeface="Calibri"/>
              </a:rPr>
              <a:t> </a:t>
            </a:r>
            <a:r>
              <a:rPr sz="2800" spc="-10" dirty="0">
                <a:latin typeface="Calibri"/>
                <a:cs typeface="Calibri"/>
              </a:rPr>
              <a:t>directory</a:t>
            </a:r>
            <a:endParaRPr sz="2800">
              <a:latin typeface="Calibri"/>
              <a:cs typeface="Calibri"/>
            </a:endParaRPr>
          </a:p>
          <a:p>
            <a:pPr marL="241300" marR="334010" indent="-228600">
              <a:lnSpc>
                <a:spcPts val="3100"/>
              </a:lnSpc>
              <a:spcBef>
                <a:spcPts val="2320"/>
              </a:spcBef>
              <a:buFont typeface="Arial"/>
              <a:buChar char="•"/>
              <a:tabLst>
                <a:tab pos="241300" algn="l"/>
              </a:tabLst>
            </a:pPr>
            <a:r>
              <a:rPr sz="2800" dirty="0">
                <a:latin typeface="Calibri"/>
                <a:cs typeface="Calibri"/>
              </a:rPr>
              <a:t>Each</a:t>
            </a:r>
            <a:r>
              <a:rPr sz="2800" spc="-50" dirty="0">
                <a:latin typeface="Calibri"/>
                <a:cs typeface="Calibri"/>
              </a:rPr>
              <a:t> </a:t>
            </a:r>
            <a:r>
              <a:rPr sz="2800" dirty="0">
                <a:latin typeface="Calibri"/>
                <a:cs typeface="Calibri"/>
              </a:rPr>
              <a:t>process</a:t>
            </a:r>
            <a:r>
              <a:rPr sz="2800" spc="-35" dirty="0">
                <a:latin typeface="Calibri"/>
                <a:cs typeface="Calibri"/>
              </a:rPr>
              <a:t> </a:t>
            </a:r>
            <a:r>
              <a:rPr sz="2800" dirty="0">
                <a:latin typeface="Calibri"/>
                <a:cs typeface="Calibri"/>
              </a:rPr>
              <a:t>directory</a:t>
            </a:r>
            <a:r>
              <a:rPr sz="2800" spc="-50" dirty="0">
                <a:latin typeface="Calibri"/>
                <a:cs typeface="Calibri"/>
              </a:rPr>
              <a:t> </a:t>
            </a:r>
            <a:r>
              <a:rPr sz="2800" dirty="0">
                <a:latin typeface="Calibri"/>
                <a:cs typeface="Calibri"/>
              </a:rPr>
              <a:t>has</a:t>
            </a:r>
            <a:r>
              <a:rPr sz="2800" spc="-35" dirty="0">
                <a:latin typeface="Calibri"/>
                <a:cs typeface="Calibri"/>
              </a:rPr>
              <a:t> </a:t>
            </a:r>
            <a:r>
              <a:rPr sz="2800" dirty="0">
                <a:latin typeface="Calibri"/>
                <a:cs typeface="Calibri"/>
              </a:rPr>
              <a:t>a</a:t>
            </a:r>
            <a:r>
              <a:rPr sz="2800" spc="-45" dirty="0">
                <a:latin typeface="Calibri"/>
                <a:cs typeface="Calibri"/>
              </a:rPr>
              <a:t> </a:t>
            </a:r>
            <a:r>
              <a:rPr sz="2800" dirty="0">
                <a:latin typeface="Calibri"/>
                <a:cs typeface="Calibri"/>
              </a:rPr>
              <a:t>virtual</a:t>
            </a:r>
            <a:r>
              <a:rPr sz="2800" spc="-45" dirty="0">
                <a:latin typeface="Calibri"/>
                <a:cs typeface="Calibri"/>
              </a:rPr>
              <a:t> </a:t>
            </a:r>
            <a:r>
              <a:rPr sz="2800" dirty="0">
                <a:latin typeface="Calibri"/>
                <a:cs typeface="Calibri"/>
              </a:rPr>
              <a:t>file</a:t>
            </a:r>
            <a:r>
              <a:rPr sz="2800" spc="-45" dirty="0">
                <a:latin typeface="Calibri"/>
                <a:cs typeface="Calibri"/>
              </a:rPr>
              <a:t> </a:t>
            </a:r>
            <a:r>
              <a:rPr sz="2800" dirty="0">
                <a:latin typeface="Calibri"/>
                <a:cs typeface="Calibri"/>
              </a:rPr>
              <a:t>called</a:t>
            </a:r>
            <a:r>
              <a:rPr sz="2800" spc="-40" dirty="0">
                <a:latin typeface="Calibri"/>
                <a:cs typeface="Calibri"/>
              </a:rPr>
              <a:t> </a:t>
            </a:r>
            <a:r>
              <a:rPr sz="2800" dirty="0">
                <a:latin typeface="Calibri"/>
                <a:cs typeface="Calibri"/>
              </a:rPr>
              <a:t>environ,</a:t>
            </a:r>
            <a:r>
              <a:rPr sz="2800" spc="-35" dirty="0">
                <a:latin typeface="Calibri"/>
                <a:cs typeface="Calibri"/>
              </a:rPr>
              <a:t> </a:t>
            </a:r>
            <a:r>
              <a:rPr sz="2800" dirty="0">
                <a:latin typeface="Calibri"/>
                <a:cs typeface="Calibri"/>
              </a:rPr>
              <a:t>which</a:t>
            </a:r>
            <a:r>
              <a:rPr sz="2800" spc="-35" dirty="0">
                <a:latin typeface="Calibri"/>
                <a:cs typeface="Calibri"/>
              </a:rPr>
              <a:t> </a:t>
            </a:r>
            <a:r>
              <a:rPr sz="2800" spc="-10" dirty="0">
                <a:latin typeface="Calibri"/>
                <a:cs typeface="Calibri"/>
              </a:rPr>
              <a:t>contains </a:t>
            </a:r>
            <a:r>
              <a:rPr sz="2800" dirty="0">
                <a:latin typeface="Calibri"/>
                <a:cs typeface="Calibri"/>
              </a:rPr>
              <a:t>the</a:t>
            </a:r>
            <a:r>
              <a:rPr sz="2800" spc="-55" dirty="0">
                <a:latin typeface="Calibri"/>
                <a:cs typeface="Calibri"/>
              </a:rPr>
              <a:t> </a:t>
            </a:r>
            <a:r>
              <a:rPr sz="2800" dirty="0">
                <a:latin typeface="Calibri"/>
                <a:cs typeface="Calibri"/>
              </a:rPr>
              <a:t>environment</a:t>
            </a:r>
            <a:r>
              <a:rPr sz="2800" spc="-40" dirty="0">
                <a:latin typeface="Calibri"/>
                <a:cs typeface="Calibri"/>
              </a:rPr>
              <a:t> </a:t>
            </a:r>
            <a:r>
              <a:rPr sz="2800" dirty="0">
                <a:latin typeface="Calibri"/>
                <a:cs typeface="Calibri"/>
              </a:rPr>
              <a:t>of</a:t>
            </a:r>
            <a:r>
              <a:rPr sz="2800" spc="-45" dirty="0">
                <a:latin typeface="Calibri"/>
                <a:cs typeface="Calibri"/>
              </a:rPr>
              <a:t> </a:t>
            </a:r>
            <a:r>
              <a:rPr sz="2800" dirty="0">
                <a:latin typeface="Calibri"/>
                <a:cs typeface="Calibri"/>
              </a:rPr>
              <a:t>the</a:t>
            </a:r>
            <a:r>
              <a:rPr sz="2800" spc="-40" dirty="0">
                <a:latin typeface="Calibri"/>
                <a:cs typeface="Calibri"/>
              </a:rPr>
              <a:t> </a:t>
            </a:r>
            <a:r>
              <a:rPr sz="2800" spc="-10" dirty="0">
                <a:latin typeface="Calibri"/>
                <a:cs typeface="Calibri"/>
              </a:rPr>
              <a:t>process.</a:t>
            </a:r>
            <a:endParaRPr sz="2800">
              <a:latin typeface="Calibri"/>
              <a:cs typeface="Calibri"/>
            </a:endParaRPr>
          </a:p>
          <a:p>
            <a:pPr marL="698500" marR="191135" lvl="1" indent="-228600">
              <a:lnSpc>
                <a:spcPts val="2590"/>
              </a:lnSpc>
              <a:spcBef>
                <a:spcPts val="2320"/>
              </a:spcBef>
              <a:buFont typeface="Arial"/>
              <a:buChar char="•"/>
              <a:tabLst>
                <a:tab pos="698500" algn="l"/>
              </a:tabLst>
            </a:pPr>
            <a:r>
              <a:rPr sz="2400" dirty="0">
                <a:latin typeface="Calibri"/>
                <a:cs typeface="Calibri"/>
              </a:rPr>
              <a:t>e.g.,</a:t>
            </a:r>
            <a:r>
              <a:rPr sz="2400" spc="-75" dirty="0">
                <a:latin typeface="Calibri"/>
                <a:cs typeface="Calibri"/>
              </a:rPr>
              <a:t> </a:t>
            </a:r>
            <a:r>
              <a:rPr sz="2400" dirty="0">
                <a:latin typeface="Calibri"/>
                <a:cs typeface="Calibri"/>
              </a:rPr>
              <a:t>virtual</a:t>
            </a:r>
            <a:r>
              <a:rPr sz="2400" spc="-30" dirty="0">
                <a:latin typeface="Calibri"/>
                <a:cs typeface="Calibri"/>
              </a:rPr>
              <a:t> </a:t>
            </a:r>
            <a:r>
              <a:rPr sz="2400" dirty="0">
                <a:latin typeface="Calibri"/>
                <a:cs typeface="Calibri"/>
              </a:rPr>
              <a:t>file</a:t>
            </a:r>
            <a:r>
              <a:rPr sz="2400" spc="-20" dirty="0">
                <a:latin typeface="Calibri"/>
                <a:cs typeface="Calibri"/>
              </a:rPr>
              <a:t> </a:t>
            </a:r>
            <a:r>
              <a:rPr sz="2400" spc="-10" dirty="0">
                <a:latin typeface="Courier New"/>
                <a:cs typeface="Courier New"/>
              </a:rPr>
              <a:t>/proc/932/environ</a:t>
            </a:r>
            <a:r>
              <a:rPr sz="2400" spc="-370" dirty="0">
                <a:latin typeface="Courier New"/>
                <a:cs typeface="Courier New"/>
              </a:rPr>
              <a:t> </a:t>
            </a:r>
            <a:r>
              <a:rPr sz="2400" dirty="0">
                <a:latin typeface="Calibri"/>
                <a:cs typeface="Calibri"/>
              </a:rPr>
              <a:t>contains</a:t>
            </a:r>
            <a:r>
              <a:rPr sz="2400" spc="-30" dirty="0">
                <a:latin typeface="Calibri"/>
                <a:cs typeface="Calibri"/>
              </a:rPr>
              <a:t> </a:t>
            </a:r>
            <a:r>
              <a:rPr sz="2400" dirty="0">
                <a:latin typeface="Calibri"/>
                <a:cs typeface="Calibri"/>
              </a:rPr>
              <a:t>the</a:t>
            </a:r>
            <a:r>
              <a:rPr sz="2400" spc="-20" dirty="0">
                <a:latin typeface="Calibri"/>
                <a:cs typeface="Calibri"/>
              </a:rPr>
              <a:t> </a:t>
            </a:r>
            <a:r>
              <a:rPr sz="2400" dirty="0">
                <a:latin typeface="Calibri"/>
                <a:cs typeface="Calibri"/>
              </a:rPr>
              <a:t>environment</a:t>
            </a:r>
            <a:r>
              <a:rPr sz="2400" spc="-30" dirty="0">
                <a:latin typeface="Calibri"/>
                <a:cs typeface="Calibri"/>
              </a:rPr>
              <a:t> </a:t>
            </a:r>
            <a:r>
              <a:rPr sz="2400" dirty="0">
                <a:latin typeface="Calibri"/>
                <a:cs typeface="Calibri"/>
              </a:rPr>
              <a:t>variable</a:t>
            </a:r>
            <a:r>
              <a:rPr sz="2400" spc="-15" dirty="0">
                <a:latin typeface="Calibri"/>
                <a:cs typeface="Calibri"/>
              </a:rPr>
              <a:t> </a:t>
            </a:r>
            <a:r>
              <a:rPr sz="2400" spc="-25" dirty="0">
                <a:latin typeface="Calibri"/>
                <a:cs typeface="Calibri"/>
              </a:rPr>
              <a:t>of </a:t>
            </a:r>
            <a:r>
              <a:rPr sz="2400" dirty="0">
                <a:latin typeface="Calibri"/>
                <a:cs typeface="Calibri"/>
              </a:rPr>
              <a:t>process</a:t>
            </a:r>
            <a:r>
              <a:rPr sz="2400" spc="-60" dirty="0">
                <a:latin typeface="Calibri"/>
                <a:cs typeface="Calibri"/>
              </a:rPr>
              <a:t> </a:t>
            </a:r>
            <a:r>
              <a:rPr sz="2400" spc="-25" dirty="0">
                <a:latin typeface="Calibri"/>
                <a:cs typeface="Calibri"/>
              </a:rPr>
              <a:t>932</a:t>
            </a:r>
            <a:endParaRPr sz="2400">
              <a:latin typeface="Calibri"/>
              <a:cs typeface="Calibri"/>
            </a:endParaRPr>
          </a:p>
          <a:p>
            <a:pPr marL="698500" marR="5080" lvl="1" indent="-228600">
              <a:lnSpc>
                <a:spcPts val="2620"/>
              </a:lnSpc>
              <a:spcBef>
                <a:spcPts val="1180"/>
              </a:spcBef>
              <a:buFont typeface="Arial"/>
              <a:buChar char="•"/>
              <a:tabLst>
                <a:tab pos="698500" algn="l"/>
              </a:tabLst>
            </a:pPr>
            <a:r>
              <a:rPr sz="2400" dirty="0">
                <a:latin typeface="Calibri"/>
                <a:cs typeface="Calibri"/>
              </a:rPr>
              <a:t>The</a:t>
            </a:r>
            <a:r>
              <a:rPr sz="2400" spc="-40" dirty="0">
                <a:latin typeface="Calibri"/>
                <a:cs typeface="Calibri"/>
              </a:rPr>
              <a:t> </a:t>
            </a:r>
            <a:r>
              <a:rPr sz="2400" dirty="0">
                <a:latin typeface="Calibri"/>
                <a:cs typeface="Calibri"/>
              </a:rPr>
              <a:t>command</a:t>
            </a:r>
            <a:r>
              <a:rPr sz="2400" spc="-35" dirty="0">
                <a:latin typeface="Calibri"/>
                <a:cs typeface="Calibri"/>
              </a:rPr>
              <a:t> </a:t>
            </a:r>
            <a:r>
              <a:rPr sz="2400" dirty="0">
                <a:latin typeface="Calibri"/>
                <a:cs typeface="Calibri"/>
              </a:rPr>
              <a:t>“</a:t>
            </a:r>
            <a:r>
              <a:rPr sz="2400" dirty="0">
                <a:latin typeface="Courier New"/>
                <a:cs typeface="Courier New"/>
              </a:rPr>
              <a:t>strings</a:t>
            </a:r>
            <a:r>
              <a:rPr sz="2400" spc="-70" dirty="0">
                <a:latin typeface="Courier New"/>
                <a:cs typeface="Courier New"/>
              </a:rPr>
              <a:t> </a:t>
            </a:r>
            <a:r>
              <a:rPr sz="2400" dirty="0">
                <a:latin typeface="Courier New"/>
                <a:cs typeface="Courier New"/>
              </a:rPr>
              <a:t>/proc/$$/environ</a:t>
            </a:r>
            <a:r>
              <a:rPr sz="2400" dirty="0">
                <a:latin typeface="Calibri"/>
                <a:cs typeface="Calibri"/>
              </a:rPr>
              <a:t>”</a:t>
            </a:r>
            <a:r>
              <a:rPr sz="2400" spc="-35" dirty="0">
                <a:latin typeface="Calibri"/>
                <a:cs typeface="Calibri"/>
              </a:rPr>
              <a:t> </a:t>
            </a:r>
            <a:r>
              <a:rPr sz="2400" dirty="0">
                <a:latin typeface="Calibri"/>
                <a:cs typeface="Calibri"/>
              </a:rPr>
              <a:t>prints</a:t>
            </a:r>
            <a:r>
              <a:rPr sz="2400" spc="-30" dirty="0">
                <a:latin typeface="Calibri"/>
                <a:cs typeface="Calibri"/>
              </a:rPr>
              <a:t> </a:t>
            </a:r>
            <a:r>
              <a:rPr sz="2400" dirty="0">
                <a:latin typeface="Calibri"/>
                <a:cs typeface="Calibri"/>
              </a:rPr>
              <a:t>out</a:t>
            </a:r>
            <a:r>
              <a:rPr sz="2400" spc="-35" dirty="0">
                <a:latin typeface="Calibri"/>
                <a:cs typeface="Calibri"/>
              </a:rPr>
              <a:t> </a:t>
            </a:r>
            <a:r>
              <a:rPr sz="2400" dirty="0">
                <a:latin typeface="Calibri"/>
                <a:cs typeface="Calibri"/>
              </a:rPr>
              <a:t>the</a:t>
            </a:r>
            <a:r>
              <a:rPr sz="2400" spc="-20" dirty="0">
                <a:latin typeface="Calibri"/>
                <a:cs typeface="Calibri"/>
              </a:rPr>
              <a:t> </a:t>
            </a:r>
            <a:r>
              <a:rPr sz="2400" spc="-10" dirty="0">
                <a:latin typeface="Calibri"/>
                <a:cs typeface="Calibri"/>
              </a:rPr>
              <a:t>environment </a:t>
            </a:r>
            <a:r>
              <a:rPr sz="2400" dirty="0">
                <a:latin typeface="Calibri"/>
                <a:cs typeface="Calibri"/>
              </a:rPr>
              <a:t>variable</a:t>
            </a:r>
            <a:r>
              <a:rPr sz="2400" spc="-30" dirty="0">
                <a:latin typeface="Calibri"/>
                <a:cs typeface="Calibri"/>
              </a:rPr>
              <a:t> </a:t>
            </a:r>
            <a:r>
              <a:rPr sz="2400" dirty="0">
                <a:latin typeface="Calibri"/>
                <a:cs typeface="Calibri"/>
              </a:rPr>
              <a:t>of</a:t>
            </a:r>
            <a:r>
              <a:rPr sz="2400" spc="-25" dirty="0">
                <a:latin typeface="Calibri"/>
                <a:cs typeface="Calibri"/>
              </a:rPr>
              <a:t> </a:t>
            </a:r>
            <a:r>
              <a:rPr sz="2400" dirty="0">
                <a:latin typeface="Calibri"/>
                <a:cs typeface="Calibri"/>
              </a:rPr>
              <a:t>the</a:t>
            </a:r>
            <a:r>
              <a:rPr sz="2400" spc="-25" dirty="0">
                <a:latin typeface="Calibri"/>
                <a:cs typeface="Calibri"/>
              </a:rPr>
              <a:t> </a:t>
            </a:r>
            <a:r>
              <a:rPr sz="2400" dirty="0">
                <a:latin typeface="Calibri"/>
                <a:cs typeface="Calibri"/>
              </a:rPr>
              <a:t>current</a:t>
            </a:r>
            <a:r>
              <a:rPr sz="2400" spc="-35" dirty="0">
                <a:latin typeface="Calibri"/>
                <a:cs typeface="Calibri"/>
              </a:rPr>
              <a:t> </a:t>
            </a:r>
            <a:r>
              <a:rPr sz="2400" dirty="0">
                <a:latin typeface="Calibri"/>
                <a:cs typeface="Calibri"/>
              </a:rPr>
              <a:t>process</a:t>
            </a:r>
            <a:r>
              <a:rPr sz="2400" spc="-35" dirty="0">
                <a:latin typeface="Calibri"/>
                <a:cs typeface="Calibri"/>
              </a:rPr>
              <a:t> </a:t>
            </a:r>
            <a:r>
              <a:rPr sz="2400" dirty="0">
                <a:latin typeface="Calibri"/>
                <a:cs typeface="Calibri"/>
              </a:rPr>
              <a:t>(shell</a:t>
            </a:r>
            <a:r>
              <a:rPr sz="2400" spc="-35" dirty="0">
                <a:latin typeface="Calibri"/>
                <a:cs typeface="Calibri"/>
              </a:rPr>
              <a:t> </a:t>
            </a:r>
            <a:r>
              <a:rPr sz="2400" dirty="0">
                <a:latin typeface="Calibri"/>
                <a:cs typeface="Calibri"/>
              </a:rPr>
              <a:t>will</a:t>
            </a:r>
            <a:r>
              <a:rPr sz="2400" spc="-35" dirty="0">
                <a:latin typeface="Calibri"/>
                <a:cs typeface="Calibri"/>
              </a:rPr>
              <a:t> </a:t>
            </a:r>
            <a:r>
              <a:rPr sz="2400" dirty="0">
                <a:latin typeface="Calibri"/>
                <a:cs typeface="Calibri"/>
              </a:rPr>
              <a:t>replace</a:t>
            </a:r>
            <a:r>
              <a:rPr sz="2400" spc="-25" dirty="0">
                <a:latin typeface="Calibri"/>
                <a:cs typeface="Calibri"/>
              </a:rPr>
              <a:t> </a:t>
            </a:r>
            <a:r>
              <a:rPr sz="2400" dirty="0">
                <a:latin typeface="Calibri"/>
                <a:cs typeface="Calibri"/>
              </a:rPr>
              <a:t>$$</a:t>
            </a:r>
            <a:r>
              <a:rPr sz="2400" spc="-35" dirty="0">
                <a:latin typeface="Calibri"/>
                <a:cs typeface="Calibri"/>
              </a:rPr>
              <a:t> </a:t>
            </a:r>
            <a:r>
              <a:rPr sz="2400" dirty="0">
                <a:latin typeface="Calibri"/>
                <a:cs typeface="Calibri"/>
              </a:rPr>
              <a:t>with</a:t>
            </a:r>
            <a:r>
              <a:rPr sz="2400" spc="-30" dirty="0">
                <a:latin typeface="Calibri"/>
                <a:cs typeface="Calibri"/>
              </a:rPr>
              <a:t> </a:t>
            </a:r>
            <a:r>
              <a:rPr sz="2400" dirty="0">
                <a:latin typeface="Calibri"/>
                <a:cs typeface="Calibri"/>
              </a:rPr>
              <a:t>its</a:t>
            </a:r>
            <a:r>
              <a:rPr sz="2400" spc="-35" dirty="0">
                <a:latin typeface="Calibri"/>
                <a:cs typeface="Calibri"/>
              </a:rPr>
              <a:t> </a:t>
            </a:r>
            <a:r>
              <a:rPr sz="2400" dirty="0">
                <a:latin typeface="Calibri"/>
                <a:cs typeface="Calibri"/>
              </a:rPr>
              <a:t>own</a:t>
            </a:r>
            <a:r>
              <a:rPr sz="2400" spc="-30" dirty="0">
                <a:latin typeface="Calibri"/>
                <a:cs typeface="Calibri"/>
              </a:rPr>
              <a:t> </a:t>
            </a:r>
            <a:r>
              <a:rPr sz="2400" dirty="0">
                <a:latin typeface="Calibri"/>
                <a:cs typeface="Calibri"/>
              </a:rPr>
              <a:t>process</a:t>
            </a:r>
            <a:r>
              <a:rPr sz="2400" spc="-35" dirty="0">
                <a:latin typeface="Calibri"/>
                <a:cs typeface="Calibri"/>
              </a:rPr>
              <a:t> </a:t>
            </a:r>
            <a:r>
              <a:rPr sz="2400" spc="-25" dirty="0">
                <a:latin typeface="Calibri"/>
                <a:cs typeface="Calibri"/>
              </a:rPr>
              <a:t>ID)</a:t>
            </a:r>
            <a:endParaRPr sz="2400">
              <a:latin typeface="Calibri"/>
              <a:cs typeface="Calibri"/>
            </a:endParaRPr>
          </a:p>
          <a:p>
            <a:pPr marL="241300" marR="233045" indent="-228600">
              <a:lnSpc>
                <a:spcPct val="91100"/>
              </a:lnSpc>
              <a:spcBef>
                <a:spcPts val="1050"/>
              </a:spcBef>
              <a:buFont typeface="Arial"/>
              <a:buChar char="•"/>
              <a:tabLst>
                <a:tab pos="241300" algn="l"/>
              </a:tabLst>
            </a:pPr>
            <a:r>
              <a:rPr sz="2800" dirty="0">
                <a:latin typeface="Calibri"/>
                <a:cs typeface="Calibri"/>
              </a:rPr>
              <a:t>When</a:t>
            </a:r>
            <a:r>
              <a:rPr sz="2800" spc="-35" dirty="0">
                <a:latin typeface="Calibri"/>
                <a:cs typeface="Calibri"/>
              </a:rPr>
              <a:t> </a:t>
            </a:r>
            <a:r>
              <a:rPr sz="2800" dirty="0">
                <a:latin typeface="Calibri"/>
                <a:cs typeface="Calibri"/>
              </a:rPr>
              <a:t>env</a:t>
            </a:r>
            <a:r>
              <a:rPr sz="2800" spc="-25" dirty="0">
                <a:latin typeface="Calibri"/>
                <a:cs typeface="Calibri"/>
              </a:rPr>
              <a:t> </a:t>
            </a:r>
            <a:r>
              <a:rPr sz="2800" dirty="0">
                <a:latin typeface="Calibri"/>
                <a:cs typeface="Calibri"/>
              </a:rPr>
              <a:t>program</a:t>
            </a:r>
            <a:r>
              <a:rPr sz="2800" spc="-20" dirty="0">
                <a:latin typeface="Calibri"/>
                <a:cs typeface="Calibri"/>
              </a:rPr>
              <a:t> </a:t>
            </a:r>
            <a:r>
              <a:rPr sz="2800" dirty="0">
                <a:latin typeface="Calibri"/>
                <a:cs typeface="Calibri"/>
              </a:rPr>
              <a:t>is</a:t>
            </a:r>
            <a:r>
              <a:rPr sz="2800" spc="-20" dirty="0">
                <a:latin typeface="Calibri"/>
                <a:cs typeface="Calibri"/>
              </a:rPr>
              <a:t> </a:t>
            </a:r>
            <a:r>
              <a:rPr sz="2800" spc="-10" dirty="0">
                <a:latin typeface="Calibri"/>
                <a:cs typeface="Calibri"/>
              </a:rPr>
              <a:t>invoked</a:t>
            </a:r>
            <a:r>
              <a:rPr sz="2800" spc="-25" dirty="0">
                <a:latin typeface="Calibri"/>
                <a:cs typeface="Calibri"/>
              </a:rPr>
              <a:t> </a:t>
            </a:r>
            <a:r>
              <a:rPr sz="2800" dirty="0">
                <a:latin typeface="Calibri"/>
                <a:cs typeface="Calibri"/>
              </a:rPr>
              <a:t>in</a:t>
            </a:r>
            <a:r>
              <a:rPr sz="2800" spc="-20" dirty="0">
                <a:latin typeface="Calibri"/>
                <a:cs typeface="Calibri"/>
              </a:rPr>
              <a:t> </a:t>
            </a:r>
            <a:r>
              <a:rPr sz="2800" dirty="0">
                <a:latin typeface="Calibri"/>
                <a:cs typeface="Calibri"/>
              </a:rPr>
              <a:t>a</a:t>
            </a:r>
            <a:r>
              <a:rPr sz="2800" spc="-25" dirty="0">
                <a:latin typeface="Calibri"/>
                <a:cs typeface="Calibri"/>
              </a:rPr>
              <a:t> </a:t>
            </a:r>
            <a:r>
              <a:rPr sz="2800" dirty="0">
                <a:latin typeface="Calibri"/>
                <a:cs typeface="Calibri"/>
              </a:rPr>
              <a:t>bash</a:t>
            </a:r>
            <a:r>
              <a:rPr sz="2800" spc="-20" dirty="0">
                <a:latin typeface="Calibri"/>
                <a:cs typeface="Calibri"/>
              </a:rPr>
              <a:t> </a:t>
            </a:r>
            <a:r>
              <a:rPr sz="2800" dirty="0">
                <a:latin typeface="Calibri"/>
                <a:cs typeface="Calibri"/>
              </a:rPr>
              <a:t>shell,</a:t>
            </a:r>
            <a:r>
              <a:rPr sz="2800" spc="-20" dirty="0">
                <a:latin typeface="Calibri"/>
                <a:cs typeface="Calibri"/>
              </a:rPr>
              <a:t> </a:t>
            </a:r>
            <a:r>
              <a:rPr sz="2800" dirty="0">
                <a:latin typeface="Calibri"/>
                <a:cs typeface="Calibri"/>
              </a:rPr>
              <a:t>it</a:t>
            </a:r>
            <a:r>
              <a:rPr sz="2800" spc="-30" dirty="0">
                <a:latin typeface="Calibri"/>
                <a:cs typeface="Calibri"/>
              </a:rPr>
              <a:t> </a:t>
            </a:r>
            <a:r>
              <a:rPr sz="2800" dirty="0">
                <a:latin typeface="Calibri"/>
                <a:cs typeface="Calibri"/>
              </a:rPr>
              <a:t>runs</a:t>
            </a:r>
            <a:r>
              <a:rPr sz="2800" spc="-20" dirty="0">
                <a:latin typeface="Calibri"/>
                <a:cs typeface="Calibri"/>
              </a:rPr>
              <a:t> </a:t>
            </a:r>
            <a:r>
              <a:rPr sz="2800" dirty="0">
                <a:latin typeface="Calibri"/>
                <a:cs typeface="Calibri"/>
              </a:rPr>
              <a:t>in</a:t>
            </a:r>
            <a:r>
              <a:rPr sz="2800" spc="-20" dirty="0">
                <a:latin typeface="Calibri"/>
                <a:cs typeface="Calibri"/>
              </a:rPr>
              <a:t> </a:t>
            </a:r>
            <a:r>
              <a:rPr sz="2800" dirty="0">
                <a:latin typeface="Calibri"/>
                <a:cs typeface="Calibri"/>
              </a:rPr>
              <a:t>a</a:t>
            </a:r>
            <a:r>
              <a:rPr sz="2800" spc="-25" dirty="0">
                <a:latin typeface="Calibri"/>
                <a:cs typeface="Calibri"/>
              </a:rPr>
              <a:t> </a:t>
            </a:r>
            <a:r>
              <a:rPr sz="2800" dirty="0">
                <a:latin typeface="Calibri"/>
                <a:cs typeface="Calibri"/>
              </a:rPr>
              <a:t>child</a:t>
            </a:r>
            <a:r>
              <a:rPr sz="2800" spc="-20" dirty="0">
                <a:latin typeface="Calibri"/>
                <a:cs typeface="Calibri"/>
              </a:rPr>
              <a:t> </a:t>
            </a:r>
            <a:r>
              <a:rPr sz="2800" spc="-10" dirty="0">
                <a:latin typeface="Calibri"/>
                <a:cs typeface="Calibri"/>
              </a:rPr>
              <a:t>process. Therefore,</a:t>
            </a:r>
            <a:r>
              <a:rPr sz="2800" spc="-60" dirty="0">
                <a:latin typeface="Calibri"/>
                <a:cs typeface="Calibri"/>
              </a:rPr>
              <a:t> </a:t>
            </a:r>
            <a:r>
              <a:rPr sz="2800" dirty="0">
                <a:latin typeface="Calibri"/>
                <a:cs typeface="Calibri"/>
              </a:rPr>
              <a:t>it</a:t>
            </a:r>
            <a:r>
              <a:rPr sz="2800" spc="-50" dirty="0">
                <a:latin typeface="Calibri"/>
                <a:cs typeface="Calibri"/>
              </a:rPr>
              <a:t> </a:t>
            </a:r>
            <a:r>
              <a:rPr sz="2800" dirty="0">
                <a:latin typeface="Calibri"/>
                <a:cs typeface="Calibri"/>
              </a:rPr>
              <a:t>print</a:t>
            </a:r>
            <a:r>
              <a:rPr sz="2800" spc="-55" dirty="0">
                <a:latin typeface="Calibri"/>
                <a:cs typeface="Calibri"/>
              </a:rPr>
              <a:t> </a:t>
            </a:r>
            <a:r>
              <a:rPr sz="2800" dirty="0">
                <a:latin typeface="Calibri"/>
                <a:cs typeface="Calibri"/>
              </a:rPr>
              <a:t>out</a:t>
            </a:r>
            <a:r>
              <a:rPr sz="2800" spc="-50" dirty="0">
                <a:latin typeface="Calibri"/>
                <a:cs typeface="Calibri"/>
              </a:rPr>
              <a:t> </a:t>
            </a:r>
            <a:r>
              <a:rPr sz="2800" dirty="0">
                <a:latin typeface="Calibri"/>
                <a:cs typeface="Calibri"/>
              </a:rPr>
              <a:t>the</a:t>
            </a:r>
            <a:r>
              <a:rPr sz="2800" spc="-55" dirty="0">
                <a:latin typeface="Calibri"/>
                <a:cs typeface="Calibri"/>
              </a:rPr>
              <a:t> </a:t>
            </a:r>
            <a:r>
              <a:rPr sz="2800" dirty="0">
                <a:latin typeface="Calibri"/>
                <a:cs typeface="Calibri"/>
              </a:rPr>
              <a:t>environment</a:t>
            </a:r>
            <a:r>
              <a:rPr sz="2800" spc="-55" dirty="0">
                <a:latin typeface="Calibri"/>
                <a:cs typeface="Calibri"/>
              </a:rPr>
              <a:t> </a:t>
            </a:r>
            <a:r>
              <a:rPr sz="2800" dirty="0">
                <a:latin typeface="Calibri"/>
                <a:cs typeface="Calibri"/>
              </a:rPr>
              <a:t>variables</a:t>
            </a:r>
            <a:r>
              <a:rPr sz="2800" spc="-45" dirty="0">
                <a:latin typeface="Calibri"/>
                <a:cs typeface="Calibri"/>
              </a:rPr>
              <a:t> </a:t>
            </a:r>
            <a:r>
              <a:rPr sz="2800" dirty="0">
                <a:latin typeface="Calibri"/>
                <a:cs typeface="Calibri"/>
              </a:rPr>
              <a:t>of</a:t>
            </a:r>
            <a:r>
              <a:rPr sz="2800" spc="-55" dirty="0">
                <a:latin typeface="Calibri"/>
                <a:cs typeface="Calibri"/>
              </a:rPr>
              <a:t> </a:t>
            </a:r>
            <a:r>
              <a:rPr sz="2800" dirty="0">
                <a:latin typeface="Calibri"/>
                <a:cs typeface="Calibri"/>
              </a:rPr>
              <a:t>the</a:t>
            </a:r>
            <a:r>
              <a:rPr sz="2800" spc="-55" dirty="0">
                <a:latin typeface="Calibri"/>
                <a:cs typeface="Calibri"/>
              </a:rPr>
              <a:t> </a:t>
            </a:r>
            <a:r>
              <a:rPr sz="2800" spc="-10" dirty="0">
                <a:latin typeface="Calibri"/>
                <a:cs typeface="Calibri"/>
              </a:rPr>
              <a:t>shell’s</a:t>
            </a:r>
            <a:r>
              <a:rPr sz="2800" spc="-45" dirty="0">
                <a:latin typeface="Calibri"/>
                <a:cs typeface="Calibri"/>
              </a:rPr>
              <a:t> </a:t>
            </a:r>
            <a:r>
              <a:rPr sz="2800" spc="-10" dirty="0">
                <a:latin typeface="Calibri"/>
                <a:cs typeface="Calibri"/>
              </a:rPr>
              <a:t>child </a:t>
            </a:r>
            <a:r>
              <a:rPr sz="2800" dirty="0">
                <a:latin typeface="Calibri"/>
                <a:cs typeface="Calibri"/>
              </a:rPr>
              <a:t>process,</a:t>
            </a:r>
            <a:r>
              <a:rPr sz="2800" spc="-30" dirty="0">
                <a:latin typeface="Calibri"/>
                <a:cs typeface="Calibri"/>
              </a:rPr>
              <a:t> </a:t>
            </a:r>
            <a:r>
              <a:rPr sz="2800" dirty="0">
                <a:latin typeface="Calibri"/>
                <a:cs typeface="Calibri"/>
              </a:rPr>
              <a:t>not</a:t>
            </a:r>
            <a:r>
              <a:rPr sz="2800" spc="-25" dirty="0">
                <a:latin typeface="Calibri"/>
                <a:cs typeface="Calibri"/>
              </a:rPr>
              <a:t> </a:t>
            </a:r>
            <a:r>
              <a:rPr sz="2800" dirty="0">
                <a:latin typeface="Calibri"/>
                <a:cs typeface="Calibri"/>
              </a:rPr>
              <a:t>its</a:t>
            </a:r>
            <a:r>
              <a:rPr sz="2800" spc="-15" dirty="0">
                <a:latin typeface="Calibri"/>
                <a:cs typeface="Calibri"/>
              </a:rPr>
              <a:t> </a:t>
            </a:r>
            <a:r>
              <a:rPr sz="2800" spc="-20" dirty="0">
                <a:latin typeface="Calibri"/>
                <a:cs typeface="Calibri"/>
              </a:rPr>
              <a:t>own.</a:t>
            </a:r>
            <a:endParaRPr sz="2800">
              <a:latin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400</TotalTime>
  <Words>4154</Words>
  <Application>Microsoft Office PowerPoint</Application>
  <PresentationFormat>Widescreen</PresentationFormat>
  <Paragraphs>322</Paragraphs>
  <Slides>36</Slides>
  <Notes>31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Calibri Light</vt:lpstr>
      <vt:lpstr>Courier New</vt:lpstr>
      <vt:lpstr>Office Theme</vt:lpstr>
      <vt:lpstr>Environment Variables &amp; Attacks</vt:lpstr>
      <vt:lpstr>Environment Variables</vt:lpstr>
      <vt:lpstr>How to Access Environment Variables</vt:lpstr>
      <vt:lpstr>How Does a process get Environment Variables?</vt:lpstr>
      <vt:lpstr>execve() and Environment variables</vt:lpstr>
      <vt:lpstr>execve() and Environment variables</vt:lpstr>
      <vt:lpstr>Memory Location for Environment Variables</vt:lpstr>
      <vt:lpstr>Shell Variables &amp; Environment Variables</vt:lpstr>
      <vt:lpstr>Side Note on The /proc File System</vt:lpstr>
      <vt:lpstr>Shell Variables &amp; Environment Variables</vt:lpstr>
      <vt:lpstr>Shell Variables &amp; Environment Variables</vt:lpstr>
      <vt:lpstr>Shell Variables &amp; Environment Variables</vt:lpstr>
      <vt:lpstr>Attack Surface on Environment Variables</vt:lpstr>
      <vt:lpstr>Attacks via Dynamic Linker</vt:lpstr>
      <vt:lpstr>Attacks via Dynamic Linker</vt:lpstr>
      <vt:lpstr>Attacks via Dynamic Linker</vt:lpstr>
      <vt:lpstr>Attacks via Dynamic Linker</vt:lpstr>
      <vt:lpstr>Attacks via Dynamic Linker: the Risk</vt:lpstr>
      <vt:lpstr>Attacks via Dynamic Linker: Case Study 1</vt:lpstr>
      <vt:lpstr>Attacks via Dynamic Linker: Case Study 1</vt:lpstr>
      <vt:lpstr>Attacks via Dynamic Linker: Case Study 1</vt:lpstr>
      <vt:lpstr>Attacks via Dynamic Linker: Case Study</vt:lpstr>
      <vt:lpstr>Attacks via Dynamic Linker</vt:lpstr>
      <vt:lpstr>Attacks via Dynamic Linker: Case Study 2</vt:lpstr>
      <vt:lpstr>Attacks via External Program</vt:lpstr>
      <vt:lpstr>Attacks via External Program: Case Study</vt:lpstr>
      <vt:lpstr>Attacks via External Program: Case Study</vt:lpstr>
      <vt:lpstr>Attacks via External Program: Attack Surfaces</vt:lpstr>
      <vt:lpstr>Attacks via Library</vt:lpstr>
      <vt:lpstr>Attacks via Library</vt:lpstr>
      <vt:lpstr>Attacks via Application Code</vt:lpstr>
      <vt:lpstr>Attacks via Application Code</vt:lpstr>
      <vt:lpstr>Attacks via Application Code - Countermeasures</vt:lpstr>
      <vt:lpstr>Set-UID Approach VS Service Approach</vt:lpstr>
      <vt:lpstr>Set-UID Approach VS Service Approach</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Environment Variables &amp; Attacks</dc:title>
  <cp:lastModifiedBy>Johnson, Demetrius</cp:lastModifiedBy>
  <cp:revision>9</cp:revision>
  <dcterms:created xsi:type="dcterms:W3CDTF">2023-02-15T15:05:54Z</dcterms:created>
  <dcterms:modified xsi:type="dcterms:W3CDTF">2023-02-25T23:26:13Z</dcterms:modified>
</cp:coreProperties>
</file>